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29"/>
  </p:notesMasterIdLst>
  <p:sldIdLst>
    <p:sldId id="257" r:id="rId4"/>
    <p:sldId id="279" r:id="rId5"/>
    <p:sldId id="280" r:id="rId6"/>
    <p:sldId id="282" r:id="rId7"/>
    <p:sldId id="281" r:id="rId8"/>
    <p:sldId id="283" r:id="rId9"/>
    <p:sldId id="296" r:id="rId10"/>
    <p:sldId id="266" r:id="rId11"/>
    <p:sldId id="271" r:id="rId12"/>
    <p:sldId id="273" r:id="rId13"/>
    <p:sldId id="303" r:id="rId14"/>
    <p:sldId id="304" r:id="rId15"/>
    <p:sldId id="272" r:id="rId16"/>
    <p:sldId id="275" r:id="rId17"/>
    <p:sldId id="276" r:id="rId18"/>
    <p:sldId id="278" r:id="rId19"/>
    <p:sldId id="297" r:id="rId20"/>
    <p:sldId id="298" r:id="rId21"/>
    <p:sldId id="299" r:id="rId22"/>
    <p:sldId id="300" r:id="rId23"/>
    <p:sldId id="301" r:id="rId24"/>
    <p:sldId id="302" r:id="rId25"/>
    <p:sldId id="287" r:id="rId26"/>
    <p:sldId id="289" r:id="rId27"/>
    <p:sldId id="290"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p:restoredTop sz="94579"/>
  </p:normalViewPr>
  <p:slideViewPr>
    <p:cSldViewPr>
      <p:cViewPr varScale="1">
        <p:scale>
          <a:sx n="115" d="100"/>
          <a:sy n="115" d="100"/>
        </p:scale>
        <p:origin x="936"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5" Type="http://schemas.openxmlformats.org/officeDocument/2006/relationships/image" Target="../media/image24.emf"/><Relationship Id="rId6" Type="http://schemas.openxmlformats.org/officeDocument/2006/relationships/image" Target="../media/image25.emf"/><Relationship Id="rId7" Type="http://schemas.openxmlformats.org/officeDocument/2006/relationships/image" Target="../media/image26.emf"/><Relationship Id="rId8" Type="http://schemas.openxmlformats.org/officeDocument/2006/relationships/image" Target="../media/image27.emf"/><Relationship Id="rId9" Type="http://schemas.openxmlformats.org/officeDocument/2006/relationships/image" Target="../media/image28.emf"/><Relationship Id="rId1" Type="http://schemas.openxmlformats.org/officeDocument/2006/relationships/image" Target="../media/image20.emf"/><Relationship Id="rId2"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GB"/>
          </a:p>
        </p:txBody>
      </p:sp>
      <p:sp>
        <p:nvSpPr>
          <p:cNvPr id="25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FD256CF2-7A05-4A72-B277-A65C6CCFA541}" type="datetimeFigureOut">
              <a:rPr lang="en-GB"/>
              <a:pPr/>
              <a:t>16/10/2015</a:t>
            </a:fld>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GB"/>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88387898-3603-4ED6-A6F1-A6833271D12D}" type="slidenum">
              <a:rPr lang="en-GB"/>
              <a:pPr/>
              <a:t>‹#›</a:t>
            </a:fld>
            <a:endParaRPr lang="en-GB"/>
          </a:p>
        </p:txBody>
      </p:sp>
    </p:spTree>
    <p:extLst>
      <p:ext uri="{BB962C8B-B14F-4D97-AF65-F5344CB8AC3E}">
        <p14:creationId xmlns:p14="http://schemas.microsoft.com/office/powerpoint/2010/main" val="34247910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60227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147039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SKIP!</a:t>
            </a:r>
            <a:endParaRPr lang="en-US" dirty="0"/>
          </a:p>
        </p:txBody>
      </p:sp>
      <p:sp>
        <p:nvSpPr>
          <p:cNvPr id="4" name="Slide Number Placeholder 3"/>
          <p:cNvSpPr>
            <a:spLocks noGrp="1"/>
          </p:cNvSpPr>
          <p:nvPr>
            <p:ph type="sldNum" sz="quarter" idx="10"/>
          </p:nvPr>
        </p:nvSpPr>
        <p:spPr/>
        <p:txBody>
          <a:bodyPr/>
          <a:lstStyle/>
          <a:p>
            <a:pPr>
              <a:defRPr/>
            </a:pPr>
            <a:fld id="{BF937870-27B4-40BC-B161-2410B657093C}" type="slidenum">
              <a:rPr lang="en-NZ" smtClean="0"/>
              <a:pPr>
                <a:defRPr/>
              </a:pPr>
              <a:t>14</a:t>
            </a:fld>
            <a:endParaRPr lang="en-NZ" dirty="0"/>
          </a:p>
        </p:txBody>
      </p:sp>
    </p:spTree>
    <p:extLst>
      <p:ext uri="{BB962C8B-B14F-4D97-AF65-F5344CB8AC3E}">
        <p14:creationId xmlns:p14="http://schemas.microsoft.com/office/powerpoint/2010/main" val="1398216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F937870-27B4-40BC-B161-2410B657093C}" type="slidenum">
              <a:rPr lang="en-NZ" smtClean="0"/>
              <a:pPr>
                <a:defRPr/>
              </a:pPr>
              <a:t>15</a:t>
            </a:fld>
            <a:endParaRPr lang="en-NZ" dirty="0"/>
          </a:p>
        </p:txBody>
      </p:sp>
    </p:spTree>
    <p:extLst>
      <p:ext uri="{BB962C8B-B14F-4D97-AF65-F5344CB8AC3E}">
        <p14:creationId xmlns:p14="http://schemas.microsoft.com/office/powerpoint/2010/main" val="2064129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3924EC-DD93-4492-8090-670B8A30B671}" type="slidenum">
              <a:rPr lang="en-US" smtClean="0"/>
              <a:pPr/>
              <a:t>16</a:t>
            </a:fld>
            <a:endParaRPr lang="en-US" smtClean="0"/>
          </a:p>
        </p:txBody>
      </p:sp>
    </p:spTree>
    <p:extLst>
      <p:ext uri="{BB962C8B-B14F-4D97-AF65-F5344CB8AC3E}">
        <p14:creationId xmlns:p14="http://schemas.microsoft.com/office/powerpoint/2010/main" val="661954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A7E920-4FD9-429F-B9A9-8E82626E8A97}" type="slidenum">
              <a:rPr lang="en-NZ" smtClean="0">
                <a:solidFill>
                  <a:prstClr val="black"/>
                </a:solidFill>
              </a:rPr>
              <a:pPr/>
              <a:t>23</a:t>
            </a:fld>
            <a:endParaRPr lang="en-NZ">
              <a:solidFill>
                <a:prstClr val="black"/>
              </a:solidFill>
            </a:endParaRPr>
          </a:p>
        </p:txBody>
      </p:sp>
    </p:spTree>
    <p:extLst>
      <p:ext uri="{BB962C8B-B14F-4D97-AF65-F5344CB8AC3E}">
        <p14:creationId xmlns:p14="http://schemas.microsoft.com/office/powerpoint/2010/main" val="1508578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F937870-27B4-40BC-B161-2410B657093C}" type="slidenum">
              <a:rPr lang="en-NZ" smtClean="0">
                <a:solidFill>
                  <a:prstClr val="black"/>
                </a:solidFill>
              </a:rPr>
              <a:pPr>
                <a:defRPr/>
              </a:pPr>
              <a:t>24</a:t>
            </a:fld>
            <a:endParaRPr lang="en-NZ" dirty="0">
              <a:solidFill>
                <a:prstClr val="black"/>
              </a:solidFill>
            </a:endParaRPr>
          </a:p>
        </p:txBody>
      </p:sp>
    </p:spTree>
    <p:extLst>
      <p:ext uri="{BB962C8B-B14F-4D97-AF65-F5344CB8AC3E}">
        <p14:creationId xmlns:p14="http://schemas.microsoft.com/office/powerpoint/2010/main" val="1484408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F937870-27B4-40BC-B161-2410B657093C}" type="slidenum">
              <a:rPr lang="en-NZ" smtClean="0">
                <a:solidFill>
                  <a:prstClr val="black"/>
                </a:solidFill>
              </a:rPr>
              <a:pPr>
                <a:defRPr/>
              </a:pPr>
              <a:t>25</a:t>
            </a:fld>
            <a:endParaRPr lang="en-NZ" dirty="0">
              <a:solidFill>
                <a:prstClr val="black"/>
              </a:solidFill>
            </a:endParaRPr>
          </a:p>
        </p:txBody>
      </p:sp>
    </p:spTree>
    <p:extLst>
      <p:ext uri="{BB962C8B-B14F-4D97-AF65-F5344CB8AC3E}">
        <p14:creationId xmlns:p14="http://schemas.microsoft.com/office/powerpoint/2010/main" val="1140754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43A217-02F2-4A5F-8E14-69DFB2917079}" type="slidenum">
              <a:rPr lang="en-US"/>
              <a:pPr/>
              <a:t>2</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79214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5AD87F-D9E3-477E-8323-84E580A33CFA}" type="slidenum">
              <a:rPr lang="en-US"/>
              <a:pPr/>
              <a:t>3</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10183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E302F0-2FBC-4EC2-A321-50B13E416A6C}" type="slidenum">
              <a:rPr lang="en-US"/>
              <a:pPr/>
              <a:t>4</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29075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37130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30E13F-4C21-48E9-A441-0B154B84F654}" type="slidenum">
              <a:rPr lang="en-US"/>
              <a:pPr/>
              <a:t>6</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65207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716211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F937870-27B4-40BC-B161-2410B657093C}" type="slidenum">
              <a:rPr lang="en-NZ" smtClean="0"/>
              <a:pPr>
                <a:defRPr/>
              </a:pPr>
              <a:t>10</a:t>
            </a:fld>
            <a:endParaRPr lang="en-NZ" dirty="0"/>
          </a:p>
        </p:txBody>
      </p:sp>
    </p:spTree>
    <p:extLst>
      <p:ext uri="{BB962C8B-B14F-4D97-AF65-F5344CB8AC3E}">
        <p14:creationId xmlns:p14="http://schemas.microsoft.com/office/powerpoint/2010/main" val="1626930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060666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lvl1pPr>
              <a:defRPr/>
            </a:lvl1pPr>
          </a:lstStyle>
          <a:p>
            <a:pPr>
              <a:defRPr/>
            </a:pPr>
            <a:fld id="{E1BEFA02-E6F7-46D9-A35A-30F456B90C1B}" type="datetimeFigureOut">
              <a:rPr lang="en-US"/>
              <a:pPr>
                <a:defRPr/>
              </a:pPr>
              <a:t>10/16/15</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C53091AF-4F55-4E54-8105-8756169B83F4}" type="slidenum">
              <a:rPr lang="en-NZ"/>
              <a:pPr>
                <a:defRPr/>
              </a:pPr>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fld id="{394EAEB3-0478-4BD4-845F-09221C4669E6}" type="datetimeFigureOut">
              <a:rPr lang="en-US"/>
              <a:pPr>
                <a:defRPr/>
              </a:pPr>
              <a:t>10/16/15</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4DE8E028-8DBD-4C7D-9154-1CA737ADF51F}" type="slidenum">
              <a:rPr lang="en-NZ"/>
              <a:pPr>
                <a:defRPr/>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fld id="{9D136537-C29F-4D44-B521-4F4E65BA20E4}" type="datetimeFigureOut">
              <a:rPr lang="en-US"/>
              <a:pPr>
                <a:defRPr/>
              </a:pPr>
              <a:t>10/16/15</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4A6EEC07-CDEF-401D-BE90-EB20D17C050D}" type="slidenum">
              <a:rPr lang="en-NZ"/>
              <a:pPr>
                <a:defRPr/>
              </a:pPr>
              <a:t>‹#›</a:t>
            </a:fld>
            <a:endParaRPr lang="en-N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150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E69CEA0D-3622-425F-94D1-4BD542FDEC29}"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7211397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AFC09DF1-4CCA-46AD-BAC9-E0482B0DE012}"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97280851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ED3FA3F4-71EB-4344-9F10-9086BE3A40F4}"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63685671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F18DB2FE-BE70-4103-8C28-D1473DCE545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1590659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fld id="{BBFC24FB-23ED-46D3-81D3-42BBE4A1DA3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4276811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lt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fld id="{336254BD-9789-4336-94CE-046264D25571}"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72527549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lt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fld id="{ECE30C94-AB52-4543-9046-09DAAF60D108}"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04874925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7F8E91C5-95C8-4D29-BFAD-8C08CE8F3CA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68465865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fld id="{344E830E-8A46-4A86-9802-7C1288196188}" type="datetimeFigureOut">
              <a:rPr lang="en-US"/>
              <a:pPr>
                <a:defRPr/>
              </a:pPr>
              <a:t>10/16/15</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53B27727-8BFF-419D-BE98-FF77686E4C3D}" type="slidenum">
              <a:rPr lang="en-NZ"/>
              <a:pPr>
                <a:defRPr/>
              </a:pPr>
              <a:t>‹#›</a:t>
            </a:fld>
            <a:endParaRPr lang="en-NZ"/>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547592B3-EDF5-441F-A3AF-65A5E2ECA43A}"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98999307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2EF65CDC-D221-4ADA-97B6-53C6E389476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09508899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8BEE1F27-C06C-42E0-95F0-5A26B4BBA748}"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688700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150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5B9CF78D-74F0-4D59-9548-A473C4BDDE3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18017020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7D402AB6-C9AB-405D-ADE9-2C76114F620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57680127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2246F26F-9697-475E-9AA1-1A79347B2D7A}"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80118772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300A3489-8BCC-4A31-9142-54AF593CA186}"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58306518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fld id="{6455DA53-3462-430D-A063-E162F3563C74}"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57666668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fld id="{99626066-8AF4-409E-AC41-9055AC2F328C}"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56748770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fld id="{4AA3602E-4A0B-4E5C-ACBA-475245037A0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56831724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74CAFD1-FE95-48D8-9108-F3E434C3B68E}" type="datetimeFigureOut">
              <a:rPr lang="en-US"/>
              <a:pPr>
                <a:defRPr/>
              </a:pPr>
              <a:t>10/16/15</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0A963323-749A-44DD-925F-BB1A7155685E}" type="slidenum">
              <a:rPr lang="en-NZ"/>
              <a:pPr>
                <a:defRPr/>
              </a:pPr>
              <a:t>‹#›</a:t>
            </a:fld>
            <a:endParaRPr lang="en-NZ"/>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203FBD42-62F6-434B-90EF-A6434096C50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79211514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E6E3FCA1-79CA-4A6D-80CE-A326E56A57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77336000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E5985295-B6D0-43DB-A2D1-73F363D4546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20619389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4D1A1565-E882-46AE-95AD-46148E444255}"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28178158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3"/>
          <p:cNvSpPr>
            <a:spLocks noGrp="1"/>
          </p:cNvSpPr>
          <p:nvPr>
            <p:ph type="dt" sz="half" idx="10"/>
          </p:nvPr>
        </p:nvSpPr>
        <p:spPr/>
        <p:txBody>
          <a:bodyPr/>
          <a:lstStyle>
            <a:lvl1pPr>
              <a:defRPr/>
            </a:lvl1pPr>
          </a:lstStyle>
          <a:p>
            <a:pPr>
              <a:defRPr/>
            </a:pPr>
            <a:fld id="{6E757B04-D8A8-45C4-B9C6-AA9D836B769A}" type="datetimeFigureOut">
              <a:rPr lang="en-US"/>
              <a:pPr>
                <a:defRPr/>
              </a:pPr>
              <a:t>10/16/15</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6B9464C6-8783-43C5-BEF3-D9F806CFF7CC}" type="slidenum">
              <a:rPr lang="en-NZ"/>
              <a:pPr>
                <a:defRPr/>
              </a:pPr>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3"/>
          <p:cNvSpPr>
            <a:spLocks noGrp="1"/>
          </p:cNvSpPr>
          <p:nvPr>
            <p:ph type="dt" sz="half" idx="10"/>
          </p:nvPr>
        </p:nvSpPr>
        <p:spPr/>
        <p:txBody>
          <a:bodyPr/>
          <a:lstStyle>
            <a:lvl1pPr>
              <a:defRPr/>
            </a:lvl1pPr>
          </a:lstStyle>
          <a:p>
            <a:pPr>
              <a:defRPr/>
            </a:pPr>
            <a:fld id="{960E6B8E-64EE-410E-ACF0-D88CD443AFC9}" type="datetimeFigureOut">
              <a:rPr lang="en-US"/>
              <a:pPr>
                <a:defRPr/>
              </a:pPr>
              <a:t>10/16/15</a:t>
            </a:fld>
            <a:endParaRPr lang="en-NZ"/>
          </a:p>
        </p:txBody>
      </p:sp>
      <p:sp>
        <p:nvSpPr>
          <p:cNvPr id="8" name="Footer Placeholder 4"/>
          <p:cNvSpPr>
            <a:spLocks noGrp="1"/>
          </p:cNvSpPr>
          <p:nvPr>
            <p:ph type="ftr" sz="quarter" idx="11"/>
          </p:nvPr>
        </p:nvSpPr>
        <p:spPr/>
        <p:txBody>
          <a:bodyPr/>
          <a:lstStyle>
            <a:lvl1pPr>
              <a:defRPr/>
            </a:lvl1pPr>
          </a:lstStyle>
          <a:p>
            <a:pPr>
              <a:defRPr/>
            </a:pPr>
            <a:endParaRPr lang="en-NZ"/>
          </a:p>
        </p:txBody>
      </p:sp>
      <p:sp>
        <p:nvSpPr>
          <p:cNvPr id="9" name="Slide Number Placeholder 5"/>
          <p:cNvSpPr>
            <a:spLocks noGrp="1"/>
          </p:cNvSpPr>
          <p:nvPr>
            <p:ph type="sldNum" sz="quarter" idx="12"/>
          </p:nvPr>
        </p:nvSpPr>
        <p:spPr/>
        <p:txBody>
          <a:bodyPr/>
          <a:lstStyle>
            <a:lvl1pPr>
              <a:defRPr/>
            </a:lvl1pPr>
          </a:lstStyle>
          <a:p>
            <a:pPr>
              <a:defRPr/>
            </a:pPr>
            <a:fld id="{B084DC41-E4BA-4BA3-A0E9-10E226D8592F}" type="slidenum">
              <a:rPr lang="en-NZ"/>
              <a:pPr>
                <a:defRPr/>
              </a:pPr>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3"/>
          <p:cNvSpPr>
            <a:spLocks noGrp="1"/>
          </p:cNvSpPr>
          <p:nvPr>
            <p:ph type="dt" sz="half" idx="10"/>
          </p:nvPr>
        </p:nvSpPr>
        <p:spPr/>
        <p:txBody>
          <a:bodyPr/>
          <a:lstStyle>
            <a:lvl1pPr>
              <a:defRPr/>
            </a:lvl1pPr>
          </a:lstStyle>
          <a:p>
            <a:pPr>
              <a:defRPr/>
            </a:pPr>
            <a:fld id="{5B6657C4-7E4A-4DE5-81A4-CA58F50578BD}" type="datetimeFigureOut">
              <a:rPr lang="en-US"/>
              <a:pPr>
                <a:defRPr/>
              </a:pPr>
              <a:t>10/16/15</a:t>
            </a:fld>
            <a:endParaRPr lang="en-NZ"/>
          </a:p>
        </p:txBody>
      </p:sp>
      <p:sp>
        <p:nvSpPr>
          <p:cNvPr id="4" name="Footer Placeholder 4"/>
          <p:cNvSpPr>
            <a:spLocks noGrp="1"/>
          </p:cNvSpPr>
          <p:nvPr>
            <p:ph type="ftr" sz="quarter" idx="11"/>
          </p:nvPr>
        </p:nvSpPr>
        <p:spPr/>
        <p:txBody>
          <a:bodyPr/>
          <a:lstStyle>
            <a:lvl1pPr>
              <a:defRPr/>
            </a:lvl1pPr>
          </a:lstStyle>
          <a:p>
            <a:pPr>
              <a:defRPr/>
            </a:pPr>
            <a:endParaRPr lang="en-NZ"/>
          </a:p>
        </p:txBody>
      </p:sp>
      <p:sp>
        <p:nvSpPr>
          <p:cNvPr id="5" name="Slide Number Placeholder 5"/>
          <p:cNvSpPr>
            <a:spLocks noGrp="1"/>
          </p:cNvSpPr>
          <p:nvPr>
            <p:ph type="sldNum" sz="quarter" idx="12"/>
          </p:nvPr>
        </p:nvSpPr>
        <p:spPr/>
        <p:txBody>
          <a:bodyPr/>
          <a:lstStyle>
            <a:lvl1pPr>
              <a:defRPr/>
            </a:lvl1pPr>
          </a:lstStyle>
          <a:p>
            <a:pPr>
              <a:defRPr/>
            </a:pPr>
            <a:fld id="{A2EF04CB-FD8E-451D-9CD8-B1E8E1398D4E}" type="slidenum">
              <a:rPr lang="en-NZ"/>
              <a:pPr>
                <a:defRPr/>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017949-57F1-45D2-AED6-DABF94C6F5A9}" type="datetimeFigureOut">
              <a:rPr lang="en-US"/>
              <a:pPr>
                <a:defRPr/>
              </a:pPr>
              <a:t>10/16/15</a:t>
            </a:fld>
            <a:endParaRPr lang="en-NZ"/>
          </a:p>
        </p:txBody>
      </p:sp>
      <p:sp>
        <p:nvSpPr>
          <p:cNvPr id="3" name="Footer Placeholder 4"/>
          <p:cNvSpPr>
            <a:spLocks noGrp="1"/>
          </p:cNvSpPr>
          <p:nvPr>
            <p:ph type="ftr" sz="quarter" idx="11"/>
          </p:nvPr>
        </p:nvSpPr>
        <p:spPr/>
        <p:txBody>
          <a:bodyPr/>
          <a:lstStyle>
            <a:lvl1pPr>
              <a:defRPr/>
            </a:lvl1pPr>
          </a:lstStyle>
          <a:p>
            <a:pPr>
              <a:defRPr/>
            </a:pPr>
            <a:endParaRPr lang="en-NZ"/>
          </a:p>
        </p:txBody>
      </p:sp>
      <p:sp>
        <p:nvSpPr>
          <p:cNvPr id="4" name="Slide Number Placeholder 5"/>
          <p:cNvSpPr>
            <a:spLocks noGrp="1"/>
          </p:cNvSpPr>
          <p:nvPr>
            <p:ph type="sldNum" sz="quarter" idx="12"/>
          </p:nvPr>
        </p:nvSpPr>
        <p:spPr/>
        <p:txBody>
          <a:bodyPr/>
          <a:lstStyle>
            <a:lvl1pPr>
              <a:defRPr/>
            </a:lvl1pPr>
          </a:lstStyle>
          <a:p>
            <a:pPr>
              <a:defRPr/>
            </a:pPr>
            <a:fld id="{A147AF63-D512-4249-AF4B-A69E3675FEE3}" type="slidenum">
              <a:rPr lang="en-NZ"/>
              <a:pPr>
                <a:defRPr/>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5661F06-0FA1-4CBB-91AD-114AFB81176F}" type="datetimeFigureOut">
              <a:rPr lang="en-US"/>
              <a:pPr>
                <a:defRPr/>
              </a:pPr>
              <a:t>10/16/15</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322390F7-0F1D-497E-BCAB-74E96068DB83}" type="slidenum">
              <a:rPr lang="en-NZ"/>
              <a:pPr>
                <a:defRPr/>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E53918E-0F0E-4552-A8B4-8CD6F0A98E50}" type="datetimeFigureOut">
              <a:rPr lang="en-US"/>
              <a:pPr>
                <a:defRPr/>
              </a:pPr>
              <a:t>10/16/15</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4B663754-9707-455F-A74F-ADEAA8565556}" type="slidenum">
              <a:rPr lang="en-NZ"/>
              <a:pPr>
                <a:defRPr/>
              </a:pPr>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NZ"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0306B03-1D83-4124-A8B7-BFF2FAD8CE50}" type="datetimeFigureOut">
              <a:rPr lang="en-US"/>
              <a:pPr>
                <a:defRPr/>
              </a:pPr>
              <a:t>10/16/15</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B322531-49FC-4003-9F89-502243AAA01D}" type="slidenum">
              <a:rPr lang="en-NZ"/>
              <a:pPr>
                <a:defRPr/>
              </a:pPr>
              <a:t>‹#›</a:t>
            </a:fld>
            <a:endParaRPr lang="en-NZ"/>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4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endParaRPr lang="en-US" altLang="en-US">
              <a:solidFill>
                <a:prstClr val="black"/>
              </a:solidFill>
              <a:latin typeface="Verdana" pitchFamily="-111" charset="0"/>
              <a:ea typeface="ＭＳ Ｐゴシック" pitchFamily="-111" charset="-128"/>
            </a:endParaRPr>
          </a:p>
        </p:txBody>
      </p:sp>
      <p:sp>
        <p:nvSpPr>
          <p:cNvPr id="204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endParaRPr lang="en-US" altLang="en-US">
              <a:solidFill>
                <a:prstClr val="black"/>
              </a:solidFill>
              <a:latin typeface="Verdana" pitchFamily="-111" charset="0"/>
              <a:ea typeface="ＭＳ Ｐゴシック" pitchFamily="-111" charset="-128"/>
            </a:endParaRPr>
          </a:p>
        </p:txBody>
      </p:sp>
      <p:sp>
        <p:nvSpPr>
          <p:cNvPr id="2048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B07F0703-F608-4132-8313-67EEBBF81484}" type="slidenum">
              <a:rPr lang="en-US" altLang="en-US">
                <a:solidFill>
                  <a:prstClr val="black"/>
                </a:solidFill>
                <a:latin typeface="Verdana" pitchFamily="-111" charset="0"/>
                <a:ea typeface="ＭＳ Ｐゴシック" pitchFamily="-111" charset="-128"/>
              </a:rPr>
              <a:pPr/>
              <a:t>‹#›</a:t>
            </a:fld>
            <a:endParaRPr lang="en-US" altLang="en-US">
              <a:solidFill>
                <a:prstClr val="black"/>
              </a:solidFill>
              <a:latin typeface="Verdana" pitchFamily="-111" charset="0"/>
              <a:ea typeface="ＭＳ Ｐゴシック" pitchFamily="-111" charset="-128"/>
            </a:endParaRPr>
          </a:p>
        </p:txBody>
      </p:sp>
    </p:spTree>
    <p:extLst>
      <p:ext uri="{BB962C8B-B14F-4D97-AF65-F5344CB8AC3E}">
        <p14:creationId xmlns:p14="http://schemas.microsoft.com/office/powerpoint/2010/main" val="28089335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Verdana"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Verdana"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Verdana"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Verdana"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07" charset="0"/>
          <a:ea typeface="Osaka" pitchFamily="-107" charset="-128"/>
          <a:cs typeface="Osaka" pitchFamily="-107" charset="-128"/>
        </a:defRPr>
      </a:lvl6pPr>
      <a:lvl7pPr marL="914400" algn="ctr" rtl="0" fontAlgn="base">
        <a:spcBef>
          <a:spcPct val="0"/>
        </a:spcBef>
        <a:spcAft>
          <a:spcPct val="0"/>
        </a:spcAft>
        <a:defRPr sz="4400">
          <a:solidFill>
            <a:schemeClr val="tx2"/>
          </a:solidFill>
          <a:latin typeface="Arial" pitchFamily="-107" charset="0"/>
          <a:ea typeface="Osaka" pitchFamily="-107" charset="-128"/>
          <a:cs typeface="Osaka" pitchFamily="-107" charset="-128"/>
        </a:defRPr>
      </a:lvl7pPr>
      <a:lvl8pPr marL="1371600" algn="ctr" rtl="0" fontAlgn="base">
        <a:spcBef>
          <a:spcPct val="0"/>
        </a:spcBef>
        <a:spcAft>
          <a:spcPct val="0"/>
        </a:spcAft>
        <a:defRPr sz="4400">
          <a:solidFill>
            <a:schemeClr val="tx2"/>
          </a:solidFill>
          <a:latin typeface="Arial" pitchFamily="-107" charset="0"/>
          <a:ea typeface="Osaka" pitchFamily="-107" charset="-128"/>
          <a:cs typeface="Osaka" pitchFamily="-107" charset="-128"/>
        </a:defRPr>
      </a:lvl8pPr>
      <a:lvl9pPr marL="1828800" algn="ctr" rtl="0" fontAlgn="base">
        <a:spcBef>
          <a:spcPct val="0"/>
        </a:spcBef>
        <a:spcAft>
          <a:spcPct val="0"/>
        </a:spcAft>
        <a:defRPr sz="4400">
          <a:solidFill>
            <a:schemeClr val="tx2"/>
          </a:solidFill>
          <a:latin typeface="Arial" pitchFamily="-107" charset="0"/>
          <a:ea typeface="Osaka" pitchFamily="-107" charset="-128"/>
          <a:cs typeface="Osaka" pitchFamily="-107"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4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Verdana" charset="0"/>
                <a:ea typeface="ＭＳ Ｐゴシック" charset="-128"/>
                <a:cs typeface="ＭＳ Ｐゴシック" charset="-128"/>
              </a:defRPr>
            </a:lvl1pPr>
          </a:lstStyle>
          <a:p>
            <a:pPr>
              <a:defRPr/>
            </a:pPr>
            <a:endParaRPr lang="en-US">
              <a:solidFill>
                <a:prstClr val="black"/>
              </a:solidFill>
            </a:endParaRPr>
          </a:p>
        </p:txBody>
      </p:sp>
      <p:sp>
        <p:nvSpPr>
          <p:cNvPr id="204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Verdana" charset="0"/>
                <a:ea typeface="ＭＳ Ｐゴシック" charset="-128"/>
                <a:cs typeface="ＭＳ Ｐゴシック" charset="-128"/>
              </a:defRPr>
            </a:lvl1pPr>
          </a:lstStyle>
          <a:p>
            <a:pPr>
              <a:defRPr/>
            </a:pPr>
            <a:endParaRPr lang="en-US">
              <a:solidFill>
                <a:prstClr val="black"/>
              </a:solidFill>
            </a:endParaRPr>
          </a:p>
        </p:txBody>
      </p:sp>
      <p:sp>
        <p:nvSpPr>
          <p:cNvPr id="2048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31B60FCC-F353-474A-B2ED-62F4EFDC246A}" type="slidenum">
              <a:rPr lang="en-US" altLang="en-US">
                <a:solidFill>
                  <a:prstClr val="black"/>
                </a:solidFill>
                <a:latin typeface="Verdana" pitchFamily="-111" charset="0"/>
                <a:ea typeface="ＭＳ Ｐゴシック" pitchFamily="-111" charset="-128"/>
              </a:rPr>
              <a:pPr/>
              <a:t>‹#›</a:t>
            </a:fld>
            <a:endParaRPr lang="en-US" altLang="en-US">
              <a:solidFill>
                <a:prstClr val="black"/>
              </a:solidFill>
              <a:latin typeface="Verdana" pitchFamily="-111" charset="0"/>
              <a:ea typeface="ＭＳ Ｐゴシック" pitchFamily="-111" charset="-128"/>
            </a:endParaRPr>
          </a:p>
        </p:txBody>
      </p:sp>
    </p:spTree>
    <p:extLst>
      <p:ext uri="{BB962C8B-B14F-4D97-AF65-F5344CB8AC3E}">
        <p14:creationId xmlns:p14="http://schemas.microsoft.com/office/powerpoint/2010/main" val="14066424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ctr" rtl="0" eaLnBrk="0" fontAlgn="base" hangingPunct="0">
        <a:spcBef>
          <a:spcPct val="0"/>
        </a:spcBef>
        <a:spcAft>
          <a:spcPct val="0"/>
        </a:spcAft>
        <a:defRPr sz="4400">
          <a:solidFill>
            <a:schemeClr val="tx2"/>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400">
          <a:solidFill>
            <a:schemeClr val="tx2"/>
          </a:solidFill>
          <a:latin typeface="Verdana" pitchFamily="-106"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2"/>
          </a:solidFill>
          <a:latin typeface="Verdana" pitchFamily="-106"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2"/>
          </a:solidFill>
          <a:latin typeface="Verdana" pitchFamily="-106"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2"/>
          </a:solidFill>
          <a:latin typeface="Verdana" pitchFamily="-106" charset="0"/>
          <a:ea typeface="ＭＳ Ｐゴシック" pitchFamily="-106" charset="-128"/>
          <a:cs typeface="ＭＳ Ｐゴシック" pitchFamily="-106" charset="-128"/>
        </a:defRPr>
      </a:lvl5pPr>
      <a:lvl6pPr marL="457200" algn="ctr" rtl="0" fontAlgn="base">
        <a:spcBef>
          <a:spcPct val="0"/>
        </a:spcBef>
        <a:spcAft>
          <a:spcPct val="0"/>
        </a:spcAft>
        <a:defRPr sz="4400">
          <a:solidFill>
            <a:schemeClr val="tx2"/>
          </a:solidFill>
          <a:latin typeface="Arial" pitchFamily="-107" charset="0"/>
          <a:ea typeface="Osaka" pitchFamily="-107" charset="-128"/>
          <a:cs typeface="Osaka" pitchFamily="-107" charset="-128"/>
        </a:defRPr>
      </a:lvl6pPr>
      <a:lvl7pPr marL="914400" algn="ctr" rtl="0" fontAlgn="base">
        <a:spcBef>
          <a:spcPct val="0"/>
        </a:spcBef>
        <a:spcAft>
          <a:spcPct val="0"/>
        </a:spcAft>
        <a:defRPr sz="4400">
          <a:solidFill>
            <a:schemeClr val="tx2"/>
          </a:solidFill>
          <a:latin typeface="Arial" pitchFamily="-107" charset="0"/>
          <a:ea typeface="Osaka" pitchFamily="-107" charset="-128"/>
          <a:cs typeface="Osaka" pitchFamily="-107" charset="-128"/>
        </a:defRPr>
      </a:lvl7pPr>
      <a:lvl8pPr marL="1371600" algn="ctr" rtl="0" fontAlgn="base">
        <a:spcBef>
          <a:spcPct val="0"/>
        </a:spcBef>
        <a:spcAft>
          <a:spcPct val="0"/>
        </a:spcAft>
        <a:defRPr sz="4400">
          <a:solidFill>
            <a:schemeClr val="tx2"/>
          </a:solidFill>
          <a:latin typeface="Arial" pitchFamily="-107" charset="0"/>
          <a:ea typeface="Osaka" pitchFamily="-107" charset="-128"/>
          <a:cs typeface="Osaka" pitchFamily="-107" charset="-128"/>
        </a:defRPr>
      </a:lvl8pPr>
      <a:lvl9pPr marL="1828800" algn="ctr" rtl="0" fontAlgn="base">
        <a:spcBef>
          <a:spcPct val="0"/>
        </a:spcBef>
        <a:spcAft>
          <a:spcPct val="0"/>
        </a:spcAft>
        <a:defRPr sz="4400">
          <a:solidFill>
            <a:schemeClr val="tx2"/>
          </a:solidFill>
          <a:latin typeface="Arial" pitchFamily="-107" charset="0"/>
          <a:ea typeface="Osaka" pitchFamily="-107" charset="-128"/>
          <a:cs typeface="Osaka" pitchFamily="-107"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6"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6"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6"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6" charset="-128"/>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1.w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hyperlink" Target="http://www.ngsir.netfirms.com/englishhtm/Induction.ht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9" Type="http://schemas.openxmlformats.org/officeDocument/2006/relationships/image" Target="../media/image22.emf"/><Relationship Id="rId20" Type="http://schemas.openxmlformats.org/officeDocument/2006/relationships/oleObject" Target="../embeddings/oleObject11.bin"/><Relationship Id="rId21" Type="http://schemas.openxmlformats.org/officeDocument/2006/relationships/image" Target="../media/image28.emf"/><Relationship Id="rId10" Type="http://schemas.openxmlformats.org/officeDocument/2006/relationships/oleObject" Target="../embeddings/oleObject6.bin"/><Relationship Id="rId11" Type="http://schemas.openxmlformats.org/officeDocument/2006/relationships/image" Target="../media/image23.emf"/><Relationship Id="rId12" Type="http://schemas.openxmlformats.org/officeDocument/2006/relationships/oleObject" Target="../embeddings/oleObject7.bin"/><Relationship Id="rId13" Type="http://schemas.openxmlformats.org/officeDocument/2006/relationships/image" Target="../media/image24.emf"/><Relationship Id="rId14" Type="http://schemas.openxmlformats.org/officeDocument/2006/relationships/oleObject" Target="../embeddings/oleObject8.bin"/><Relationship Id="rId15" Type="http://schemas.openxmlformats.org/officeDocument/2006/relationships/image" Target="../media/image25.emf"/><Relationship Id="rId16" Type="http://schemas.openxmlformats.org/officeDocument/2006/relationships/oleObject" Target="../embeddings/oleObject9.bin"/><Relationship Id="rId17" Type="http://schemas.openxmlformats.org/officeDocument/2006/relationships/image" Target="../media/image26.emf"/><Relationship Id="rId18" Type="http://schemas.openxmlformats.org/officeDocument/2006/relationships/oleObject" Target="../embeddings/oleObject10.bin"/><Relationship Id="rId19" Type="http://schemas.openxmlformats.org/officeDocument/2006/relationships/image" Target="../media/image27.emf"/><Relationship Id="rId1" Type="http://schemas.openxmlformats.org/officeDocument/2006/relationships/vmlDrawing" Target="../drawings/vmlDrawing3.vml"/><Relationship Id="rId2" Type="http://schemas.openxmlformats.org/officeDocument/2006/relationships/slideLayout" Target="../slideLayouts/slideLayout7.xml"/><Relationship Id="rId3" Type="http://schemas.openxmlformats.org/officeDocument/2006/relationships/notesSlide" Target="../notesSlides/notesSlide12.xml"/><Relationship Id="rId4" Type="http://schemas.openxmlformats.org/officeDocument/2006/relationships/oleObject" Target="../embeddings/oleObject3.bin"/><Relationship Id="rId5" Type="http://schemas.openxmlformats.org/officeDocument/2006/relationships/image" Target="../media/image20.emf"/><Relationship Id="rId6" Type="http://schemas.openxmlformats.org/officeDocument/2006/relationships/oleObject" Target="../embeddings/oleObject4.bin"/><Relationship Id="rId7" Type="http://schemas.openxmlformats.org/officeDocument/2006/relationships/image" Target="../media/image21.emf"/><Relationship Id="rId8"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29.png"/><Relationship Id="rId3"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31.jpeg"/><Relationship Id="rId5" Type="http://schemas.openxmlformats.org/officeDocument/2006/relationships/image" Target="../media/image33.jpeg"/><Relationship Id="rId6" Type="http://schemas.openxmlformats.org/officeDocument/2006/relationships/oleObject" Target="../embeddings/oleObject12.bin"/><Relationship Id="rId7" Type="http://schemas.openxmlformats.org/officeDocument/2006/relationships/image" Target="../media/image32.w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gif"/><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ctrTitle" idx="4294967295"/>
          </p:nvPr>
        </p:nvSpPr>
        <p:spPr>
          <a:xfrm>
            <a:off x="780772" y="1052736"/>
            <a:ext cx="7772400" cy="147002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Electromagnetic Induction </a:t>
            </a:r>
            <a:br>
              <a:rPr lang="en-GB"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GB"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a:off x="1857272" y="3051728"/>
            <a:ext cx="2372188" cy="707886"/>
          </a:xfrm>
          <a:prstGeom prst="rect">
            <a:avLst/>
          </a:prstGeom>
        </p:spPr>
        <p:txBody>
          <a:bodyPr wrap="none">
            <a:spAutoFit/>
          </a:bodyPr>
          <a:lstStyle/>
          <a:p>
            <a:r>
              <a:rPr lang="en-GB" sz="4000" dirty="0" smtClean="0">
                <a:latin typeface="+mn-lt"/>
              </a:rPr>
              <a:t>Lenz’s Law</a:t>
            </a:r>
            <a:endParaRPr lang="en-NZ" sz="4000" dirty="0">
              <a:latin typeface="+mn-lt"/>
            </a:endParaRPr>
          </a:p>
        </p:txBody>
      </p:sp>
      <p:sp>
        <p:nvSpPr>
          <p:cNvPr id="5" name="Rectangle 4"/>
          <p:cNvSpPr/>
          <p:nvPr/>
        </p:nvSpPr>
        <p:spPr>
          <a:xfrm>
            <a:off x="4132851" y="2361074"/>
            <a:ext cx="534121" cy="707886"/>
          </a:xfrm>
          <a:prstGeom prst="rect">
            <a:avLst/>
          </a:prstGeom>
        </p:spPr>
        <p:txBody>
          <a:bodyPr wrap="none">
            <a:spAutoFit/>
          </a:bodyPr>
          <a:lstStyle/>
          <a:p>
            <a:r>
              <a:rPr lang="en-GB" sz="4000" dirty="0" smtClean="0">
                <a:latin typeface="+mn-lt"/>
              </a:rPr>
              <a:t>&amp;</a:t>
            </a:r>
            <a:endParaRPr lang="en-NZ" sz="4000" dirty="0">
              <a:latin typeface="+mn-lt"/>
            </a:endParaRPr>
          </a:p>
        </p:txBody>
      </p:sp>
      <p:sp>
        <p:nvSpPr>
          <p:cNvPr id="6" name="Rectangle 5"/>
          <p:cNvSpPr/>
          <p:nvPr/>
        </p:nvSpPr>
        <p:spPr>
          <a:xfrm>
            <a:off x="1172405" y="4869160"/>
            <a:ext cx="3057055" cy="707886"/>
          </a:xfrm>
          <a:prstGeom prst="rect">
            <a:avLst/>
          </a:prstGeom>
        </p:spPr>
        <p:txBody>
          <a:bodyPr wrap="none">
            <a:spAutoFit/>
          </a:bodyPr>
          <a:lstStyle/>
          <a:p>
            <a:r>
              <a:rPr lang="en-GB" sz="4000" dirty="0" smtClean="0">
                <a:latin typeface="+mn-lt"/>
              </a:rPr>
              <a:t>Faraday’s Law</a:t>
            </a:r>
            <a:endParaRPr lang="en-NZ" sz="4000" dirty="0">
              <a:latin typeface="+mn-lt"/>
            </a:endParaRPr>
          </a:p>
        </p:txBody>
      </p:sp>
      <p:sp>
        <p:nvSpPr>
          <p:cNvPr id="7" name="Rectangle 6"/>
          <p:cNvSpPr/>
          <p:nvPr/>
        </p:nvSpPr>
        <p:spPr>
          <a:xfrm>
            <a:off x="3962400" y="4030960"/>
            <a:ext cx="534121" cy="707886"/>
          </a:xfrm>
          <a:prstGeom prst="rect">
            <a:avLst/>
          </a:prstGeom>
        </p:spPr>
        <p:txBody>
          <a:bodyPr wrap="none">
            <a:spAutoFit/>
          </a:bodyPr>
          <a:lstStyle/>
          <a:p>
            <a:r>
              <a:rPr lang="en-GB" sz="4000" dirty="0" smtClean="0">
                <a:latin typeface="+mn-lt"/>
              </a:rPr>
              <a:t>&amp;</a:t>
            </a:r>
            <a:endParaRPr lang="en-NZ" sz="4000" dirty="0">
              <a:latin typeface="+mn-l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776871525"/>
              </p:ext>
            </p:extLst>
          </p:nvPr>
        </p:nvGraphicFramePr>
        <p:xfrm>
          <a:off x="4399911" y="4738846"/>
          <a:ext cx="4191000" cy="1430338"/>
        </p:xfrm>
        <a:graphic>
          <a:graphicData uri="http://schemas.openxmlformats.org/presentationml/2006/ole">
            <mc:AlternateContent xmlns:mc="http://schemas.openxmlformats.org/markup-compatibility/2006">
              <mc:Choice xmlns:v="urn:schemas-microsoft-com:vml" Requires="v">
                <p:oleObj spid="_x0000_s2067" name="Equation" r:id="rId4" imgW="520248" imgH="177646" progId="Equation.3">
                  <p:embed/>
                </p:oleObj>
              </mc:Choice>
              <mc:Fallback>
                <p:oleObj name="Equation" r:id="rId4" imgW="520248" imgH="177646" progId="Equation.3">
                  <p:embed/>
                  <p:pic>
                    <p:nvPicPr>
                      <p:cNvPr id="0" name="Object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9911" y="4738846"/>
                        <a:ext cx="4191000" cy="143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3" name="TextBox 2"/>
          <p:cNvSpPr txBox="1"/>
          <p:nvPr/>
        </p:nvSpPr>
        <p:spPr>
          <a:xfrm>
            <a:off x="5076056" y="2953875"/>
            <a:ext cx="3168352" cy="1077218"/>
          </a:xfrm>
          <a:prstGeom prst="rect">
            <a:avLst/>
          </a:prstGeom>
          <a:noFill/>
        </p:spPr>
        <p:txBody>
          <a:bodyPr wrap="square" rtlCol="0">
            <a:spAutoFit/>
          </a:bodyPr>
          <a:lstStyle/>
          <a:p>
            <a:pPr algn="ctr"/>
            <a:r>
              <a:rPr lang="en-NZ" sz="3200" dirty="0" smtClean="0"/>
              <a:t>Very conceptual…</a:t>
            </a:r>
            <a:endParaRPr lang="en-NZ"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1583" y="457200"/>
            <a:ext cx="8592417" cy="144655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 ~ wire length that cuts the </a:t>
            </a:r>
          </a:p>
          <a:p>
            <a:r>
              <a:rPr lang="en-US"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magnetic field lines</a:t>
            </a:r>
            <a:endPar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Picture 3"/>
          <p:cNvPicPr>
            <a:picLocks noChangeAspect="1" noChangeArrowheads="1"/>
          </p:cNvPicPr>
          <p:nvPr/>
        </p:nvPicPr>
        <p:blipFill>
          <a:blip r:embed="rId3" cstate="print"/>
          <a:srcRect/>
          <a:stretch>
            <a:fillRect/>
          </a:stretch>
        </p:blipFill>
        <p:spPr bwMode="auto">
          <a:xfrm>
            <a:off x="685800" y="2209800"/>
            <a:ext cx="7823059" cy="4419600"/>
          </a:xfrm>
          <a:prstGeom prst="rect">
            <a:avLst/>
          </a:prstGeom>
          <a:noFill/>
          <a:ln w="9525">
            <a:noFill/>
            <a:miter lim="800000"/>
            <a:headEnd/>
            <a:tailEnd/>
          </a:ln>
        </p:spPr>
      </p:pic>
    </p:spTree>
    <p:extLst>
      <p:ext uri="{BB962C8B-B14F-4D97-AF65-F5344CB8AC3E}">
        <p14:creationId xmlns:p14="http://schemas.microsoft.com/office/powerpoint/2010/main" val="2457771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71600" y="116632"/>
            <a:ext cx="7179270" cy="35456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3528" y="3545632"/>
            <a:ext cx="8004889" cy="33123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4423249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3" descr="17_101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957263"/>
            <a:ext cx="4062413" cy="1301750"/>
          </a:xfrm>
          <a:prstGeom prst="rect">
            <a:avLst/>
          </a:prstGeom>
          <a:noFill/>
          <a:ln w="9525">
            <a:noFill/>
            <a:miter lim="800000"/>
            <a:headEnd/>
            <a:tailEnd/>
          </a:ln>
        </p:spPr>
      </p:pic>
      <p:pic>
        <p:nvPicPr>
          <p:cNvPr id="20482" name="Picture 4" descr="17_101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 y="2436813"/>
            <a:ext cx="4062413" cy="1270000"/>
          </a:xfrm>
          <a:prstGeom prst="rect">
            <a:avLst/>
          </a:prstGeom>
          <a:noFill/>
          <a:ln w="9525">
            <a:noFill/>
            <a:miter lim="800000"/>
            <a:headEnd/>
            <a:tailEnd/>
          </a:ln>
        </p:spPr>
      </p:pic>
      <p:sp>
        <p:nvSpPr>
          <p:cNvPr id="20483" name="Line 5"/>
          <p:cNvSpPr>
            <a:spLocks noChangeShapeType="1"/>
          </p:cNvSpPr>
          <p:nvPr/>
        </p:nvSpPr>
        <p:spPr bwMode="auto">
          <a:xfrm>
            <a:off x="1066800" y="1516063"/>
            <a:ext cx="838200" cy="0"/>
          </a:xfrm>
          <a:prstGeom prst="line">
            <a:avLst/>
          </a:prstGeom>
          <a:noFill/>
          <a:ln w="22225">
            <a:solidFill>
              <a:schemeClr val="tx1"/>
            </a:solidFill>
            <a:round/>
            <a:headEnd/>
            <a:tailEnd type="triangle" w="med" len="med"/>
          </a:ln>
        </p:spPr>
        <p:txBody>
          <a:bodyPr wrap="none" anchor="ctr"/>
          <a:lstStyle/>
          <a:p>
            <a:endParaRPr lang="en-US">
              <a:solidFill>
                <a:prstClr val="black"/>
              </a:solidFill>
            </a:endParaRPr>
          </a:p>
        </p:txBody>
      </p:sp>
      <p:sp>
        <p:nvSpPr>
          <p:cNvPr id="20484" name="Line 6"/>
          <p:cNvSpPr>
            <a:spLocks noChangeShapeType="1"/>
          </p:cNvSpPr>
          <p:nvPr/>
        </p:nvSpPr>
        <p:spPr bwMode="auto">
          <a:xfrm flipH="1">
            <a:off x="1066800" y="3000375"/>
            <a:ext cx="838200" cy="0"/>
          </a:xfrm>
          <a:prstGeom prst="line">
            <a:avLst/>
          </a:prstGeom>
          <a:noFill/>
          <a:ln w="22225">
            <a:solidFill>
              <a:schemeClr val="tx1"/>
            </a:solidFill>
            <a:round/>
            <a:headEnd/>
            <a:tailEnd type="triangle" w="med" len="med"/>
          </a:ln>
        </p:spPr>
        <p:txBody>
          <a:bodyPr wrap="none" anchor="ctr"/>
          <a:lstStyle/>
          <a:p>
            <a:endParaRPr lang="en-US">
              <a:solidFill>
                <a:prstClr val="black"/>
              </a:solidFill>
            </a:endParaRPr>
          </a:p>
        </p:txBody>
      </p:sp>
      <p:sp>
        <p:nvSpPr>
          <p:cNvPr id="139271" name="Text Box 7"/>
          <p:cNvSpPr txBox="1">
            <a:spLocks noChangeArrowheads="1"/>
          </p:cNvSpPr>
          <p:nvPr/>
        </p:nvSpPr>
        <p:spPr bwMode="auto">
          <a:xfrm>
            <a:off x="5013325" y="857250"/>
            <a:ext cx="4130675" cy="946150"/>
          </a:xfrm>
          <a:prstGeom prst="rect">
            <a:avLst/>
          </a:prstGeom>
          <a:noFill/>
          <a:ln w="9525">
            <a:noFill/>
            <a:miter lim="800000"/>
            <a:headEnd/>
            <a:tailEnd/>
          </a:ln>
        </p:spPr>
        <p:txBody>
          <a:bodyPr lIns="90000" tIns="46800" rIns="90000" bIns="46800" anchor="ctr">
            <a:spAutoFit/>
          </a:bodyPr>
          <a:lstStyle/>
          <a:p>
            <a:pPr fontAlgn="ctr"/>
            <a:r>
              <a:rPr lang="zh-TW" altLang="zh-TW" sz="2800">
                <a:solidFill>
                  <a:prstClr val="black"/>
                </a:solidFill>
                <a:latin typeface="Tahoma" pitchFamily="34" charset="0"/>
                <a:cs typeface="新細明體"/>
                <a:sym typeface="Symbol" pitchFamily="18" charset="2"/>
              </a:rPr>
              <a:t>In both cases, magnet moves </a:t>
            </a:r>
            <a:r>
              <a:rPr lang="zh-TW" altLang="zh-TW" sz="2800" b="1">
                <a:solidFill>
                  <a:prstClr val="black"/>
                </a:solidFill>
                <a:latin typeface="Tahoma" pitchFamily="34" charset="0"/>
                <a:cs typeface="新細明體"/>
                <a:sym typeface="Symbol" pitchFamily="18" charset="2"/>
              </a:rPr>
              <a:t>against a force</a:t>
            </a:r>
            <a:r>
              <a:rPr lang="zh-TW" altLang="zh-TW" sz="2800">
                <a:solidFill>
                  <a:prstClr val="black"/>
                </a:solidFill>
                <a:latin typeface="Tahoma" pitchFamily="34" charset="0"/>
                <a:cs typeface="新細明體"/>
                <a:sym typeface="Symbol" pitchFamily="18" charset="2"/>
              </a:rPr>
              <a:t>.</a:t>
            </a:r>
            <a:endParaRPr lang="en-US" altLang="zh-TW" sz="2800">
              <a:solidFill>
                <a:prstClr val="black"/>
              </a:solidFill>
              <a:latin typeface="Tahoma" pitchFamily="34" charset="0"/>
              <a:cs typeface="新細明體"/>
            </a:endParaRPr>
          </a:p>
        </p:txBody>
      </p:sp>
      <p:sp>
        <p:nvSpPr>
          <p:cNvPr id="139272" name="Text Box 8"/>
          <p:cNvSpPr txBox="1">
            <a:spLocks noChangeArrowheads="1"/>
          </p:cNvSpPr>
          <p:nvPr/>
        </p:nvSpPr>
        <p:spPr bwMode="auto">
          <a:xfrm>
            <a:off x="4999038" y="1844675"/>
            <a:ext cx="4144962" cy="1800225"/>
          </a:xfrm>
          <a:prstGeom prst="rect">
            <a:avLst/>
          </a:prstGeom>
          <a:noFill/>
          <a:ln w="9525">
            <a:noFill/>
            <a:miter lim="800000"/>
            <a:headEnd/>
            <a:tailEnd/>
          </a:ln>
        </p:spPr>
        <p:txBody>
          <a:bodyPr lIns="90000" tIns="46800" rIns="90000" bIns="46800" anchor="ctr">
            <a:spAutoFit/>
          </a:bodyPr>
          <a:lstStyle/>
          <a:p>
            <a:pPr fontAlgn="ctr"/>
            <a:r>
              <a:rPr lang="zh-TW" altLang="zh-TW" sz="2800" b="1">
                <a:solidFill>
                  <a:prstClr val="black"/>
                </a:solidFill>
                <a:latin typeface="Tahoma" pitchFamily="34" charset="0"/>
                <a:cs typeface="新細明體"/>
                <a:sym typeface="Symbol" pitchFamily="18" charset="2"/>
              </a:rPr>
              <a:t>Work is done</a:t>
            </a:r>
            <a:r>
              <a:rPr lang="zh-TW" altLang="zh-TW" sz="2800">
                <a:solidFill>
                  <a:prstClr val="black"/>
                </a:solidFill>
                <a:latin typeface="Tahoma" pitchFamily="34" charset="0"/>
                <a:cs typeface="新細明體"/>
                <a:sym typeface="Symbol" pitchFamily="18" charset="2"/>
              </a:rPr>
              <a:t> during the motion &amp; it is transferred as electrical energy.</a:t>
            </a:r>
            <a:endParaRPr lang="en-US" altLang="zh-TW" sz="2800">
              <a:solidFill>
                <a:prstClr val="black"/>
              </a:solidFill>
              <a:latin typeface="Tahoma" pitchFamily="34" charset="0"/>
              <a:cs typeface="新細明體"/>
            </a:endParaRPr>
          </a:p>
        </p:txBody>
      </p:sp>
      <p:sp>
        <p:nvSpPr>
          <p:cNvPr id="139273" name="AutoShape 9" descr="Parchment"/>
          <p:cNvSpPr>
            <a:spLocks noChangeArrowheads="1"/>
          </p:cNvSpPr>
          <p:nvPr/>
        </p:nvSpPr>
        <p:spPr bwMode="auto">
          <a:xfrm>
            <a:off x="868363" y="3787775"/>
            <a:ext cx="7632700" cy="1338263"/>
          </a:xfrm>
          <a:prstGeom prst="horizontalScroll">
            <a:avLst>
              <a:gd name="adj" fmla="val 12500"/>
            </a:avLst>
          </a:prstGeom>
          <a:blipFill dpi="0" rotWithShape="0">
            <a:blip r:embed="rId5" cstate="print"/>
            <a:srcRect/>
            <a:tile tx="0" ty="0" sx="100000" sy="100000" flip="none" algn="tl"/>
          </a:blipFill>
          <a:ln w="38100">
            <a:solidFill>
              <a:schemeClr val="tx1"/>
            </a:solidFill>
            <a:round/>
            <a:headEnd/>
            <a:tailEnd/>
          </a:ln>
        </p:spPr>
        <p:txBody>
          <a:bodyPr tIns="72000" bIns="72000" anchor="ctr">
            <a:spAutoFit/>
          </a:bodyPr>
          <a:lstStyle/>
          <a:p>
            <a:pPr marL="285750"/>
            <a:r>
              <a:rPr lang="en-US" altLang="zh-TW" sz="2800">
                <a:solidFill>
                  <a:srgbClr val="006184"/>
                </a:solidFill>
                <a:latin typeface="Tahoma" pitchFamily="34" charset="0"/>
                <a:cs typeface="新細明體"/>
              </a:rPr>
              <a:t>Induced </a:t>
            </a:r>
            <a:r>
              <a:rPr lang="en-US" altLang="zh-TW" sz="2800" i="1">
                <a:solidFill>
                  <a:srgbClr val="006184"/>
                </a:solidFill>
                <a:latin typeface="Tahoma" pitchFamily="34" charset="0"/>
                <a:cs typeface="新細明體"/>
              </a:rPr>
              <a:t>I</a:t>
            </a:r>
            <a:r>
              <a:rPr lang="en-US" altLang="zh-TW" sz="2800" i="1">
                <a:solidFill>
                  <a:prstClr val="black"/>
                </a:solidFill>
                <a:latin typeface="Tahoma" pitchFamily="34" charset="0"/>
                <a:cs typeface="新細明體"/>
              </a:rPr>
              <a:t> </a:t>
            </a:r>
            <a:r>
              <a:rPr lang="en-US" altLang="zh-TW" sz="2800">
                <a:solidFill>
                  <a:prstClr val="black"/>
                </a:solidFill>
                <a:latin typeface="Tahoma" pitchFamily="34" charset="0"/>
                <a:cs typeface="新細明體"/>
              </a:rPr>
              <a:t>always </a:t>
            </a:r>
            <a:r>
              <a:rPr lang="en-US" altLang="zh-TW" sz="2800">
                <a:solidFill>
                  <a:srgbClr val="1F497D"/>
                </a:solidFill>
                <a:latin typeface="Tahoma" pitchFamily="34" charset="0"/>
                <a:cs typeface="新細明體"/>
              </a:rPr>
              <a:t>flows to oppose</a:t>
            </a:r>
            <a:r>
              <a:rPr lang="en-US" altLang="zh-TW" sz="2800">
                <a:solidFill>
                  <a:prstClr val="black"/>
                </a:solidFill>
                <a:latin typeface="Tahoma" pitchFamily="34" charset="0"/>
                <a:cs typeface="新細明體"/>
              </a:rPr>
              <a:t> the movement which started it.</a:t>
            </a:r>
            <a:endParaRPr lang="en-US" altLang="zh-TW" sz="3200">
              <a:solidFill>
                <a:prstClr val="black"/>
              </a:solidFill>
              <a:latin typeface="Tahoma" pitchFamily="34" charset="0"/>
              <a:cs typeface="新細明體"/>
            </a:endParaRPr>
          </a:p>
        </p:txBody>
      </p:sp>
      <p:sp>
        <p:nvSpPr>
          <p:cNvPr id="20488" name="Text Box 10"/>
          <p:cNvSpPr txBox="1">
            <a:spLocks noChangeArrowheads="1"/>
          </p:cNvSpPr>
          <p:nvPr/>
        </p:nvSpPr>
        <p:spPr bwMode="auto">
          <a:xfrm>
            <a:off x="5000625" y="4351338"/>
            <a:ext cx="4895850" cy="649287"/>
          </a:xfrm>
          <a:prstGeom prst="rect">
            <a:avLst/>
          </a:prstGeom>
          <a:noFill/>
          <a:ln w="9525">
            <a:noFill/>
            <a:miter lim="800000"/>
            <a:headEnd/>
            <a:tailEnd/>
          </a:ln>
        </p:spPr>
        <p:txBody>
          <a:bodyPr lIns="90000" tIns="46800" rIns="90000" bIns="46800" anchor="ctr">
            <a:spAutoFit/>
          </a:bodyPr>
          <a:lstStyle/>
          <a:p>
            <a:pPr marL="762000" indent="-762000" fontAlgn="ctr"/>
            <a:r>
              <a:rPr lang="zh-TW" altLang="zh-TW" sz="3600" b="1">
                <a:solidFill>
                  <a:prstClr val="black"/>
                </a:solidFill>
                <a:latin typeface="Tahoma" pitchFamily="34" charset="0"/>
                <a:cs typeface="新細明體"/>
                <a:sym typeface="Symbol" pitchFamily="18" charset="2"/>
              </a:rPr>
              <a:t>	Lenz's law</a:t>
            </a:r>
            <a:endParaRPr lang="en-US" altLang="zh-TW" sz="3600" b="1">
              <a:solidFill>
                <a:prstClr val="black"/>
              </a:solidFill>
              <a:latin typeface="Tahoma" pitchFamily="34" charset="0"/>
              <a:cs typeface="新細明體"/>
            </a:endParaRPr>
          </a:p>
        </p:txBody>
      </p:sp>
      <p:sp>
        <p:nvSpPr>
          <p:cNvPr id="20489" name="Rectangle 9"/>
          <p:cNvSpPr>
            <a:spLocks noChangeArrowheads="1"/>
          </p:cNvSpPr>
          <p:nvPr/>
        </p:nvSpPr>
        <p:spPr bwMode="auto">
          <a:xfrm>
            <a:off x="571500" y="5214938"/>
            <a:ext cx="7929563" cy="1015663"/>
          </a:xfrm>
          <a:prstGeom prst="rect">
            <a:avLst/>
          </a:prstGeom>
          <a:noFill/>
          <a:ln w="9525">
            <a:noFill/>
            <a:miter lim="800000"/>
            <a:headEnd/>
            <a:tailEnd/>
          </a:ln>
        </p:spPr>
        <p:txBody>
          <a:bodyPr>
            <a:spAutoFit/>
          </a:bodyPr>
          <a:lstStyle/>
          <a:p>
            <a:pPr eaLnBrk="0" hangingPunct="0">
              <a:spcBef>
                <a:spcPct val="50000"/>
              </a:spcBef>
            </a:pPr>
            <a:r>
              <a:rPr lang="en-US" sz="2000" dirty="0">
                <a:solidFill>
                  <a:prstClr val="black"/>
                </a:solidFill>
                <a:latin typeface="Verdana" pitchFamily="34" charset="0"/>
              </a:rPr>
              <a:t>Work must be done against this opposing magnetic field to produce electricity. If this did not happen the law of conservation of energy would be broken (free energy!).</a:t>
            </a:r>
          </a:p>
        </p:txBody>
      </p:sp>
    </p:spTree>
    <p:extLst>
      <p:ext uri="{BB962C8B-B14F-4D97-AF65-F5344CB8AC3E}">
        <p14:creationId xmlns:p14="http://schemas.microsoft.com/office/powerpoint/2010/main" val="13190803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92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92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9273"/>
                                        </p:tgtEl>
                                        <p:attrNameLst>
                                          <p:attrName>style.visibility</p:attrName>
                                        </p:attrNameLst>
                                      </p:cBhvr>
                                      <p:to>
                                        <p:strVal val="visible"/>
                                      </p:to>
                                    </p:set>
                                    <p:animEffect transition="in" filter="wipe(left)">
                                      <p:cBhvr>
                                        <p:cTn id="15" dur="500"/>
                                        <p:tgtEl>
                                          <p:spTgt spid="13927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0489"/>
                                        </p:tgtEl>
                                        <p:attrNameLst>
                                          <p:attrName>style.visibility</p:attrName>
                                        </p:attrNameLst>
                                      </p:cBhvr>
                                      <p:to>
                                        <p:strVal val="visible"/>
                                      </p:to>
                                    </p:set>
                                    <p:animEffect transition="in" filter="blinds(horizontal)">
                                      <p:cBhvr>
                                        <p:cTn id="20" dur="500"/>
                                        <p:tgtEl>
                                          <p:spTgt spid="20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1" grpId="0" autoUpdateAnimBg="0"/>
      <p:bldP spid="139272" grpId="0" autoUpdateAnimBg="0"/>
      <p:bldP spid="139273" grpId="0" animBg="1" autoUpdateAnimBg="0"/>
      <p:bldP spid="2048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762000" y="685800"/>
            <a:ext cx="7248525" cy="2905125"/>
          </a:xfrm>
          <a:prstGeom prst="rect">
            <a:avLst/>
          </a:prstGeom>
          <a:noFill/>
          <a:ln w="9525">
            <a:noFill/>
            <a:miter lim="800000"/>
            <a:headEnd/>
            <a:tailEnd/>
          </a:ln>
        </p:spPr>
      </p:pic>
      <p:sp>
        <p:nvSpPr>
          <p:cNvPr id="3" name="Rectangle 2"/>
          <p:cNvSpPr/>
          <p:nvPr/>
        </p:nvSpPr>
        <p:spPr>
          <a:xfrm>
            <a:off x="533400" y="4343400"/>
            <a:ext cx="7696200" cy="830997"/>
          </a:xfrm>
          <a:prstGeom prst="rect">
            <a:avLst/>
          </a:prstGeom>
        </p:spPr>
        <p:txBody>
          <a:bodyPr wrap="square">
            <a:spAutoFit/>
          </a:bodyPr>
          <a:lstStyle/>
          <a:p>
            <a:r>
              <a:rPr lang="en-NZ" sz="2400" dirty="0" smtClean="0">
                <a:hlinkClick r:id="rId3"/>
              </a:rPr>
              <a:t>ngsir.netfirms.com/</a:t>
            </a:r>
            <a:r>
              <a:rPr lang="en-NZ" sz="2400" dirty="0" err="1" smtClean="0">
                <a:hlinkClick r:id="rId3"/>
              </a:rPr>
              <a:t>englishhtm</a:t>
            </a:r>
            <a:r>
              <a:rPr lang="en-NZ" sz="2400" dirty="0" smtClean="0">
                <a:hlinkClick r:id="rId3"/>
              </a:rPr>
              <a:t>/Induction.htm</a:t>
            </a:r>
            <a:endParaRPr lang="en-NZ" sz="2400" dirty="0" smtClean="0"/>
          </a:p>
          <a:p>
            <a:endParaRPr lang="en-NZ" sz="2400" dirty="0"/>
          </a:p>
        </p:txBody>
      </p:sp>
    </p:spTree>
    <p:extLst>
      <p:ext uri="{BB962C8B-B14F-4D97-AF65-F5344CB8AC3E}">
        <p14:creationId xmlns:p14="http://schemas.microsoft.com/office/powerpoint/2010/main" val="941862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4522788" y="2057400"/>
            <a:ext cx="4621212" cy="2571750"/>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357188" y="4108450"/>
            <a:ext cx="4252912" cy="2143125"/>
          </a:xfrm>
          <a:prstGeom prst="rect">
            <a:avLst/>
          </a:prstGeom>
          <a:noFill/>
          <a:ln w="9525">
            <a:noFill/>
            <a:miter lim="800000"/>
            <a:headEnd/>
            <a:tailEnd/>
          </a:ln>
        </p:spPr>
      </p:pic>
      <p:sp>
        <p:nvSpPr>
          <p:cNvPr id="6148" name="TextBox 3"/>
          <p:cNvSpPr txBox="1">
            <a:spLocks noChangeArrowheads="1"/>
          </p:cNvSpPr>
          <p:nvPr/>
        </p:nvSpPr>
        <p:spPr bwMode="auto">
          <a:xfrm>
            <a:off x="304800" y="2362200"/>
            <a:ext cx="5000625" cy="1631216"/>
          </a:xfrm>
          <a:prstGeom prst="rect">
            <a:avLst/>
          </a:prstGeom>
          <a:noFill/>
          <a:ln w="9525">
            <a:noFill/>
            <a:miter lim="800000"/>
            <a:headEnd/>
            <a:tailEnd/>
          </a:ln>
        </p:spPr>
        <p:txBody>
          <a:bodyPr>
            <a:spAutoFit/>
          </a:bodyPr>
          <a:lstStyle/>
          <a:p>
            <a:r>
              <a:rPr lang="en-NZ" sz="2000" dirty="0"/>
              <a:t>Loop is completely in the uniform B field ~ no induced current. Why ?</a:t>
            </a:r>
          </a:p>
          <a:p>
            <a:endParaRPr lang="en-NZ" sz="2000" dirty="0"/>
          </a:p>
          <a:p>
            <a:pPr>
              <a:buFont typeface="Arial" charset="0"/>
              <a:buChar char="•"/>
            </a:pPr>
            <a:r>
              <a:rPr lang="en-NZ" sz="2000" dirty="0" smtClean="0"/>
              <a:t>Induced current in wires AD &amp; BC </a:t>
            </a:r>
            <a:r>
              <a:rPr lang="en-NZ" sz="2000" dirty="0"/>
              <a:t>cancel </a:t>
            </a:r>
            <a:r>
              <a:rPr lang="en-NZ" sz="2000" dirty="0" smtClean="0"/>
              <a:t>each other out – no circuit</a:t>
            </a:r>
            <a:endParaRPr lang="en-NZ" sz="2000" dirty="0"/>
          </a:p>
        </p:txBody>
      </p:sp>
      <p:sp>
        <p:nvSpPr>
          <p:cNvPr id="6149" name="TextBox 4"/>
          <p:cNvSpPr txBox="1">
            <a:spLocks noChangeArrowheads="1"/>
          </p:cNvSpPr>
          <p:nvPr/>
        </p:nvSpPr>
        <p:spPr bwMode="auto">
          <a:xfrm>
            <a:off x="3962400" y="4343400"/>
            <a:ext cx="4786313" cy="1938338"/>
          </a:xfrm>
          <a:prstGeom prst="rect">
            <a:avLst/>
          </a:prstGeom>
          <a:noFill/>
          <a:ln w="9525">
            <a:noFill/>
            <a:miter lim="800000"/>
            <a:headEnd/>
            <a:tailEnd/>
          </a:ln>
        </p:spPr>
        <p:txBody>
          <a:bodyPr>
            <a:spAutoFit/>
          </a:bodyPr>
          <a:lstStyle/>
          <a:p>
            <a:r>
              <a:rPr lang="en-NZ" sz="2000" dirty="0"/>
              <a:t>As the loop is leaving the uniform B field ~ induced current. Why ?</a:t>
            </a:r>
          </a:p>
          <a:p>
            <a:endParaRPr lang="en-NZ" sz="2000" dirty="0"/>
          </a:p>
          <a:p>
            <a:pPr>
              <a:buFont typeface="Arial" charset="0"/>
              <a:buChar char="•"/>
            </a:pPr>
            <a:r>
              <a:rPr lang="en-NZ" sz="2000" dirty="0"/>
              <a:t>Force in wire AD due to Lenz’s law</a:t>
            </a:r>
          </a:p>
          <a:p>
            <a:pPr>
              <a:buFont typeface="Arial" charset="0"/>
              <a:buChar char="•"/>
            </a:pPr>
            <a:r>
              <a:rPr lang="en-NZ" sz="2000" dirty="0"/>
              <a:t>Current direction </a:t>
            </a:r>
            <a:r>
              <a:rPr lang="en-NZ" sz="2000" dirty="0" smtClean="0"/>
              <a:t>clockwise due to right hand slap rule</a:t>
            </a:r>
            <a:endParaRPr lang="en-NZ" sz="2000" dirty="0"/>
          </a:p>
        </p:txBody>
      </p:sp>
      <p:pic>
        <p:nvPicPr>
          <p:cNvPr id="6150" name="Picture 6"/>
          <p:cNvPicPr>
            <a:picLocks noChangeAspect="1" noChangeArrowheads="1"/>
          </p:cNvPicPr>
          <p:nvPr/>
        </p:nvPicPr>
        <p:blipFill>
          <a:blip r:embed="rId5" cstate="print"/>
          <a:srcRect/>
          <a:stretch>
            <a:fillRect/>
          </a:stretch>
        </p:blipFill>
        <p:spPr bwMode="auto">
          <a:xfrm>
            <a:off x="0" y="304800"/>
            <a:ext cx="4159250" cy="1905000"/>
          </a:xfrm>
          <a:prstGeom prst="rect">
            <a:avLst/>
          </a:prstGeom>
          <a:noFill/>
          <a:ln w="9525">
            <a:noFill/>
            <a:miter lim="800000"/>
            <a:headEnd/>
            <a:tailEnd/>
          </a:ln>
        </p:spPr>
      </p:pic>
      <p:sp>
        <p:nvSpPr>
          <p:cNvPr id="6151" name="TextBox 12"/>
          <p:cNvSpPr txBox="1">
            <a:spLocks noChangeArrowheads="1"/>
          </p:cNvSpPr>
          <p:nvPr/>
        </p:nvSpPr>
        <p:spPr bwMode="auto">
          <a:xfrm>
            <a:off x="4191000" y="533400"/>
            <a:ext cx="4800600" cy="1323439"/>
          </a:xfrm>
          <a:prstGeom prst="rect">
            <a:avLst/>
          </a:prstGeom>
          <a:noFill/>
          <a:ln w="9525">
            <a:noFill/>
            <a:miter lim="800000"/>
            <a:headEnd/>
            <a:tailEnd/>
          </a:ln>
        </p:spPr>
        <p:txBody>
          <a:bodyPr wrap="square">
            <a:spAutoFit/>
          </a:bodyPr>
          <a:lstStyle/>
          <a:p>
            <a:r>
              <a:rPr lang="en-NZ" sz="2000" dirty="0"/>
              <a:t>Loop is pushed into the uniform B </a:t>
            </a:r>
            <a:r>
              <a:rPr lang="en-NZ" sz="2000" dirty="0" smtClean="0"/>
              <a:t>field. </a:t>
            </a:r>
            <a:endParaRPr lang="en-NZ" sz="2000" dirty="0"/>
          </a:p>
          <a:p>
            <a:pPr>
              <a:buFont typeface="Arial" charset="0"/>
              <a:buChar char="•"/>
            </a:pPr>
            <a:r>
              <a:rPr lang="en-NZ" sz="2000" dirty="0"/>
              <a:t>Force in wire BC due to </a:t>
            </a:r>
            <a:r>
              <a:rPr lang="en-NZ" sz="2000" dirty="0" smtClean="0"/>
              <a:t>Lenz’s law</a:t>
            </a:r>
            <a:endParaRPr lang="en-NZ" sz="2000" dirty="0"/>
          </a:p>
          <a:p>
            <a:pPr>
              <a:buFont typeface="Arial" charset="0"/>
              <a:buChar char="•"/>
            </a:pPr>
            <a:r>
              <a:rPr lang="en-NZ" sz="2000" dirty="0"/>
              <a:t>Current direction anti clockwise due to </a:t>
            </a:r>
            <a:r>
              <a:rPr lang="en-NZ" sz="2000" smtClean="0"/>
              <a:t>right hand </a:t>
            </a:r>
            <a:r>
              <a:rPr lang="en-NZ" sz="2000" dirty="0" smtClean="0"/>
              <a:t>slap </a:t>
            </a:r>
            <a:r>
              <a:rPr lang="en-NZ" sz="2000" dirty="0"/>
              <a:t>rule</a:t>
            </a:r>
          </a:p>
        </p:txBody>
      </p:sp>
      <p:sp>
        <p:nvSpPr>
          <p:cNvPr id="8" name="Right Arrow 7"/>
          <p:cNvSpPr/>
          <p:nvPr/>
        </p:nvSpPr>
        <p:spPr>
          <a:xfrm rot="10800000">
            <a:off x="2018184" y="942375"/>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ight Arrow 8"/>
          <p:cNvSpPr/>
          <p:nvPr/>
        </p:nvSpPr>
        <p:spPr>
          <a:xfrm rot="10800000">
            <a:off x="5791200" y="320040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ight Arrow 9"/>
          <p:cNvSpPr/>
          <p:nvPr/>
        </p:nvSpPr>
        <p:spPr>
          <a:xfrm rot="10800000">
            <a:off x="7162800" y="320040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3" name="Group 2"/>
          <p:cNvGrpSpPr/>
          <p:nvPr/>
        </p:nvGrpSpPr>
        <p:grpSpPr>
          <a:xfrm>
            <a:off x="2627784" y="914399"/>
            <a:ext cx="576064" cy="198119"/>
            <a:chOff x="2627784" y="914399"/>
            <a:chExt cx="576064" cy="198119"/>
          </a:xfrm>
        </p:grpSpPr>
        <p:sp>
          <p:nvSpPr>
            <p:cNvPr id="2" name="Rectangle 1"/>
            <p:cNvSpPr/>
            <p:nvPr/>
          </p:nvSpPr>
          <p:spPr>
            <a:xfrm>
              <a:off x="2627784" y="914399"/>
              <a:ext cx="576064"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p:cNvSpPr/>
            <p:nvPr/>
          </p:nvSpPr>
          <p:spPr>
            <a:xfrm>
              <a:off x="2780184" y="1066799"/>
              <a:ext cx="28803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14" name="Group 13"/>
          <p:cNvGrpSpPr/>
          <p:nvPr/>
        </p:nvGrpSpPr>
        <p:grpSpPr>
          <a:xfrm>
            <a:off x="6096000" y="3002281"/>
            <a:ext cx="576064" cy="198119"/>
            <a:chOff x="2627784" y="914399"/>
            <a:chExt cx="576064" cy="198119"/>
          </a:xfrm>
        </p:grpSpPr>
        <p:sp>
          <p:nvSpPr>
            <p:cNvPr id="15" name="Rectangle 14"/>
            <p:cNvSpPr/>
            <p:nvPr/>
          </p:nvSpPr>
          <p:spPr>
            <a:xfrm>
              <a:off x="2627784" y="914399"/>
              <a:ext cx="576064"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Rectangle 15"/>
            <p:cNvSpPr/>
            <p:nvPr/>
          </p:nvSpPr>
          <p:spPr>
            <a:xfrm>
              <a:off x="2780184" y="1066799"/>
              <a:ext cx="28803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17" name="Group 16"/>
          <p:cNvGrpSpPr/>
          <p:nvPr/>
        </p:nvGrpSpPr>
        <p:grpSpPr>
          <a:xfrm>
            <a:off x="7493794" y="3000125"/>
            <a:ext cx="576064" cy="198119"/>
            <a:chOff x="2627784" y="914399"/>
            <a:chExt cx="576064" cy="198119"/>
          </a:xfrm>
        </p:grpSpPr>
        <p:sp>
          <p:nvSpPr>
            <p:cNvPr id="18" name="Rectangle 17"/>
            <p:cNvSpPr/>
            <p:nvPr/>
          </p:nvSpPr>
          <p:spPr>
            <a:xfrm>
              <a:off x="2627784" y="914399"/>
              <a:ext cx="576064"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ectangle 18"/>
            <p:cNvSpPr/>
            <p:nvPr/>
          </p:nvSpPr>
          <p:spPr>
            <a:xfrm>
              <a:off x="2780184" y="1066799"/>
              <a:ext cx="28803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20" name="Group 19"/>
          <p:cNvGrpSpPr/>
          <p:nvPr/>
        </p:nvGrpSpPr>
        <p:grpSpPr>
          <a:xfrm>
            <a:off x="1442120" y="4981893"/>
            <a:ext cx="576064" cy="198119"/>
            <a:chOff x="2627784" y="914399"/>
            <a:chExt cx="576064" cy="198119"/>
          </a:xfrm>
        </p:grpSpPr>
        <p:sp>
          <p:nvSpPr>
            <p:cNvPr id="21" name="Rectangle 20"/>
            <p:cNvSpPr/>
            <p:nvPr/>
          </p:nvSpPr>
          <p:spPr>
            <a:xfrm>
              <a:off x="2627784" y="914399"/>
              <a:ext cx="576064"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Rectangle 21"/>
            <p:cNvSpPr/>
            <p:nvPr/>
          </p:nvSpPr>
          <p:spPr>
            <a:xfrm>
              <a:off x="2780184" y="1066799"/>
              <a:ext cx="28803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62400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51">
                                            <p:txEl>
                                              <p:pRg st="1" end="1"/>
                                            </p:txEl>
                                          </p:spTgt>
                                        </p:tgtEl>
                                        <p:attrNameLst>
                                          <p:attrName>style.visibility</p:attrName>
                                        </p:attrNameLst>
                                      </p:cBhvr>
                                      <p:to>
                                        <p:strVal val="visible"/>
                                      </p:to>
                                    </p:set>
                                    <p:animEffect transition="in" filter="blinds(horizontal)">
                                      <p:cBhvr>
                                        <p:cTn id="7" dur="500"/>
                                        <p:tgtEl>
                                          <p:spTgt spid="61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51">
                                            <p:txEl>
                                              <p:pRg st="2" end="2"/>
                                            </p:txEl>
                                          </p:spTgt>
                                        </p:tgtEl>
                                        <p:attrNameLst>
                                          <p:attrName>style.visibility</p:attrName>
                                        </p:attrNameLst>
                                      </p:cBhvr>
                                      <p:to>
                                        <p:strVal val="visible"/>
                                      </p:to>
                                    </p:set>
                                    <p:animEffect transition="in" filter="blinds(horizontal)">
                                      <p:cBhvr>
                                        <p:cTn id="17" dur="500"/>
                                        <p:tgtEl>
                                          <p:spTgt spid="61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6148">
                                            <p:txEl>
                                              <p:pRg st="0" end="0"/>
                                            </p:txEl>
                                          </p:spTgt>
                                        </p:tgtEl>
                                        <p:attrNameLst>
                                          <p:attrName>style.visibility</p:attrName>
                                        </p:attrNameLst>
                                      </p:cBhvr>
                                      <p:to>
                                        <p:strVal val="visible"/>
                                      </p:to>
                                    </p:set>
                                    <p:animEffect transition="in" filter="blinds(horizontal)">
                                      <p:cBhvr>
                                        <p:cTn id="26" dur="500"/>
                                        <p:tgtEl>
                                          <p:spTgt spid="614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linds(horizont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6148">
                                            <p:txEl>
                                              <p:pRg st="2" end="2"/>
                                            </p:txEl>
                                          </p:spTgt>
                                        </p:tgtEl>
                                        <p:attrNameLst>
                                          <p:attrName>style.visibility</p:attrName>
                                        </p:attrNameLst>
                                      </p:cBhvr>
                                      <p:to>
                                        <p:strVal val="visible"/>
                                      </p:to>
                                    </p:set>
                                    <p:animEffect transition="in" filter="blinds(horizontal)">
                                      <p:cBhvr>
                                        <p:cTn id="49" dur="500"/>
                                        <p:tgtEl>
                                          <p:spTgt spid="6148">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6149">
                                            <p:txEl>
                                              <p:pRg st="0" end="0"/>
                                            </p:txEl>
                                          </p:spTgt>
                                        </p:tgtEl>
                                        <p:attrNameLst>
                                          <p:attrName>style.visibility</p:attrName>
                                        </p:attrNameLst>
                                      </p:cBhvr>
                                      <p:to>
                                        <p:strVal val="visible"/>
                                      </p:to>
                                    </p:set>
                                    <p:animEffect transition="in" filter="blinds(horizontal)">
                                      <p:cBhvr>
                                        <p:cTn id="54" dur="500"/>
                                        <p:tgtEl>
                                          <p:spTgt spid="6149">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6149">
                                            <p:txEl>
                                              <p:pRg st="2" end="2"/>
                                            </p:txEl>
                                          </p:spTgt>
                                        </p:tgtEl>
                                        <p:attrNameLst>
                                          <p:attrName>style.visibility</p:attrName>
                                        </p:attrNameLst>
                                      </p:cBhvr>
                                      <p:to>
                                        <p:strVal val="visible"/>
                                      </p:to>
                                    </p:set>
                                    <p:animEffect transition="in" filter="blinds(horizontal)">
                                      <p:cBhvr>
                                        <p:cTn id="59" dur="500"/>
                                        <p:tgtEl>
                                          <p:spTgt spid="6149">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6149">
                                            <p:txEl>
                                              <p:pRg st="3" end="3"/>
                                            </p:txEl>
                                          </p:spTgt>
                                        </p:tgtEl>
                                        <p:attrNameLst>
                                          <p:attrName>style.visibility</p:attrName>
                                        </p:attrNameLst>
                                      </p:cBhvr>
                                      <p:to>
                                        <p:strVal val="visible"/>
                                      </p:to>
                                    </p:set>
                                    <p:animEffect transition="in" filter="blinds(horizontal)">
                                      <p:cBhvr>
                                        <p:cTn id="64" dur="500"/>
                                        <p:tgtEl>
                                          <p:spTgt spid="6149">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2"/>
          <p:cNvSpPr txBox="1">
            <a:spLocks noChangeArrowheads="1"/>
          </p:cNvSpPr>
          <p:nvPr/>
        </p:nvSpPr>
        <p:spPr bwMode="auto">
          <a:xfrm>
            <a:off x="250825" y="425450"/>
            <a:ext cx="5562600" cy="1920875"/>
          </a:xfrm>
          <a:prstGeom prst="rect">
            <a:avLst/>
          </a:prstGeom>
          <a:noFill/>
          <a:ln w="9525">
            <a:noFill/>
            <a:miter lim="800000"/>
            <a:headEnd/>
            <a:tailEnd/>
          </a:ln>
        </p:spPr>
        <p:txBody>
          <a:bodyPr>
            <a:spAutoFit/>
          </a:bodyPr>
          <a:lstStyle/>
          <a:p>
            <a:pPr eaLnBrk="0" hangingPunct="0"/>
            <a:r>
              <a:rPr lang="en-US" sz="2000" dirty="0">
                <a:latin typeface="Verdana" pitchFamily="80" charset="0"/>
              </a:rPr>
              <a:t>The rod moves with a speed of 1.6 m/s</a:t>
            </a:r>
          </a:p>
          <a:p>
            <a:pPr eaLnBrk="0" hangingPunct="0"/>
            <a:r>
              <a:rPr lang="en-US" sz="2000" dirty="0">
                <a:latin typeface="Verdana" pitchFamily="80" charset="0"/>
              </a:rPr>
              <a:t>is 30.0 cm long, and has a resistance </a:t>
            </a:r>
          </a:p>
          <a:p>
            <a:pPr eaLnBrk="0" hangingPunct="0"/>
            <a:r>
              <a:rPr lang="en-US" sz="2000" dirty="0">
                <a:latin typeface="Verdana" pitchFamily="80" charset="0"/>
              </a:rPr>
              <a:t>of 2.5 </a:t>
            </a:r>
            <a:r>
              <a:rPr lang="el-GR" sz="2000" dirty="0">
                <a:latin typeface="Verdana" pitchFamily="80" charset="0"/>
              </a:rPr>
              <a:t>Ω</a:t>
            </a:r>
            <a:r>
              <a:rPr lang="en-US" sz="2000" dirty="0">
                <a:latin typeface="Verdana" pitchFamily="80" charset="0"/>
              </a:rPr>
              <a:t>. The magnetic field is 0.35 T, and the resistance of the U-shaped conductor is 25 </a:t>
            </a:r>
            <a:r>
              <a:rPr lang="el-GR" sz="2000" dirty="0">
                <a:latin typeface="Verdana" pitchFamily="80" charset="0"/>
              </a:rPr>
              <a:t>Ω</a:t>
            </a:r>
            <a:r>
              <a:rPr lang="en-US" sz="2000" dirty="0">
                <a:latin typeface="Verdana" pitchFamily="80" charset="0"/>
              </a:rPr>
              <a:t>  at a given instant. </a:t>
            </a:r>
          </a:p>
          <a:p>
            <a:pPr eaLnBrk="0" hangingPunct="0"/>
            <a:r>
              <a:rPr lang="en-US" sz="2000" dirty="0">
                <a:latin typeface="Verdana" pitchFamily="80" charset="0"/>
              </a:rPr>
              <a:t>Calculate (</a:t>
            </a:r>
            <a:r>
              <a:rPr lang="en-US" sz="2000" i="1" dirty="0">
                <a:latin typeface="Verdana" pitchFamily="80" charset="0"/>
              </a:rPr>
              <a:t>a</a:t>
            </a:r>
            <a:r>
              <a:rPr lang="en-US" sz="2000" dirty="0">
                <a:latin typeface="Verdana" pitchFamily="80" charset="0"/>
              </a:rPr>
              <a:t>) the induced </a:t>
            </a:r>
            <a:r>
              <a:rPr lang="en-US" sz="2000" dirty="0" smtClean="0">
                <a:latin typeface="Verdana" pitchFamily="80" charset="0"/>
              </a:rPr>
              <a:t>Voltage, </a:t>
            </a:r>
            <a:endParaRPr lang="en-US" sz="2000" dirty="0">
              <a:latin typeface="Verdana" pitchFamily="80" charset="0"/>
            </a:endParaRPr>
          </a:p>
        </p:txBody>
      </p:sp>
      <p:sp>
        <p:nvSpPr>
          <p:cNvPr id="43013" name="Rectangle 5"/>
          <p:cNvSpPr>
            <a:spLocks noChangeArrowheads="1"/>
          </p:cNvSpPr>
          <p:nvPr/>
        </p:nvSpPr>
        <p:spPr bwMode="auto">
          <a:xfrm>
            <a:off x="457200" y="4692650"/>
            <a:ext cx="8686800" cy="701675"/>
          </a:xfrm>
          <a:prstGeom prst="rect">
            <a:avLst/>
          </a:prstGeom>
          <a:noFill/>
          <a:ln w="9525">
            <a:noFill/>
            <a:miter lim="800000"/>
            <a:headEnd/>
            <a:tailEnd/>
          </a:ln>
        </p:spPr>
        <p:txBody>
          <a:bodyPr>
            <a:spAutoFit/>
          </a:bodyPr>
          <a:lstStyle/>
          <a:p>
            <a:pPr eaLnBrk="0" hangingPunct="0"/>
            <a:r>
              <a:rPr lang="en-US" sz="2000" dirty="0">
                <a:latin typeface="Verdana" pitchFamily="80" charset="0"/>
              </a:rPr>
              <a:t>(</a:t>
            </a:r>
            <a:r>
              <a:rPr lang="en-US" sz="2000" i="1" dirty="0">
                <a:latin typeface="Verdana" pitchFamily="80" charset="0"/>
              </a:rPr>
              <a:t>c</a:t>
            </a:r>
            <a:r>
              <a:rPr lang="en-US" sz="2000" dirty="0">
                <a:latin typeface="Verdana" pitchFamily="80" charset="0"/>
              </a:rPr>
              <a:t>) </a:t>
            </a:r>
            <a:r>
              <a:rPr lang="en-US" sz="2000" dirty="0" smtClean="0">
                <a:latin typeface="Verdana" pitchFamily="80" charset="0"/>
              </a:rPr>
              <a:t>the </a:t>
            </a:r>
            <a:r>
              <a:rPr lang="en-US" sz="2000" dirty="0">
                <a:latin typeface="Verdana" pitchFamily="80" charset="0"/>
              </a:rPr>
              <a:t>external force (</a:t>
            </a:r>
            <a:r>
              <a:rPr lang="en-NZ" sz="2000" b="1" dirty="0"/>
              <a:t>F</a:t>
            </a:r>
            <a:r>
              <a:rPr lang="en-NZ" sz="2000" b="1" baseline="-25000" dirty="0"/>
              <a:t> ext</a:t>
            </a:r>
            <a:r>
              <a:rPr lang="en-US" sz="2000" dirty="0">
                <a:latin typeface="Verdana" pitchFamily="80" charset="0"/>
              </a:rPr>
              <a:t>) needed to keep the rod’s velocity constant at that instant.</a:t>
            </a:r>
          </a:p>
        </p:txBody>
      </p:sp>
      <p:sp>
        <p:nvSpPr>
          <p:cNvPr id="2061" name="Oval 6"/>
          <p:cNvSpPr>
            <a:spLocks noChangeArrowheads="1"/>
          </p:cNvSpPr>
          <p:nvPr/>
        </p:nvSpPr>
        <p:spPr bwMode="auto">
          <a:xfrm>
            <a:off x="6934200" y="1735138"/>
            <a:ext cx="457200" cy="457200"/>
          </a:xfrm>
          <a:prstGeom prst="ellipse">
            <a:avLst/>
          </a:prstGeom>
          <a:noFill/>
          <a:ln w="38100">
            <a:solidFill>
              <a:srgbClr val="006600"/>
            </a:solidFill>
            <a:round/>
            <a:headEnd/>
            <a:tailEnd/>
          </a:ln>
        </p:spPr>
        <p:txBody>
          <a:bodyPr wrap="none" anchor="ctr"/>
          <a:lstStyle/>
          <a:p>
            <a:endParaRPr lang="en-US"/>
          </a:p>
        </p:txBody>
      </p:sp>
      <p:sp>
        <p:nvSpPr>
          <p:cNvPr id="2062" name="Oval 7"/>
          <p:cNvSpPr>
            <a:spLocks noChangeArrowheads="1"/>
          </p:cNvSpPr>
          <p:nvPr/>
        </p:nvSpPr>
        <p:spPr bwMode="auto">
          <a:xfrm>
            <a:off x="7086600" y="1887538"/>
            <a:ext cx="152400" cy="152400"/>
          </a:xfrm>
          <a:prstGeom prst="ellipse">
            <a:avLst/>
          </a:prstGeom>
          <a:solidFill>
            <a:srgbClr val="006600"/>
          </a:solidFill>
          <a:ln w="9525">
            <a:solidFill>
              <a:schemeClr val="tx1"/>
            </a:solidFill>
            <a:round/>
            <a:headEnd/>
            <a:tailEnd/>
          </a:ln>
        </p:spPr>
        <p:txBody>
          <a:bodyPr wrap="none" anchor="ctr"/>
          <a:lstStyle/>
          <a:p>
            <a:endParaRPr lang="en-US"/>
          </a:p>
        </p:txBody>
      </p:sp>
      <p:sp>
        <p:nvSpPr>
          <p:cNvPr id="2063" name="Oval 8"/>
          <p:cNvSpPr>
            <a:spLocks noChangeArrowheads="1"/>
          </p:cNvSpPr>
          <p:nvPr/>
        </p:nvSpPr>
        <p:spPr bwMode="auto">
          <a:xfrm>
            <a:off x="7924800" y="1735138"/>
            <a:ext cx="457200" cy="457200"/>
          </a:xfrm>
          <a:prstGeom prst="ellipse">
            <a:avLst/>
          </a:prstGeom>
          <a:noFill/>
          <a:ln w="38100">
            <a:solidFill>
              <a:srgbClr val="006600"/>
            </a:solidFill>
            <a:round/>
            <a:headEnd/>
            <a:tailEnd/>
          </a:ln>
        </p:spPr>
        <p:txBody>
          <a:bodyPr wrap="none" anchor="ctr"/>
          <a:lstStyle/>
          <a:p>
            <a:endParaRPr lang="en-US"/>
          </a:p>
        </p:txBody>
      </p:sp>
      <p:sp>
        <p:nvSpPr>
          <p:cNvPr id="2064" name="Oval 9"/>
          <p:cNvSpPr>
            <a:spLocks noChangeArrowheads="1"/>
          </p:cNvSpPr>
          <p:nvPr/>
        </p:nvSpPr>
        <p:spPr bwMode="auto">
          <a:xfrm>
            <a:off x="8077200" y="1887538"/>
            <a:ext cx="152400" cy="152400"/>
          </a:xfrm>
          <a:prstGeom prst="ellipse">
            <a:avLst/>
          </a:prstGeom>
          <a:solidFill>
            <a:srgbClr val="006600"/>
          </a:solidFill>
          <a:ln w="9525">
            <a:solidFill>
              <a:schemeClr val="tx1"/>
            </a:solidFill>
            <a:round/>
            <a:headEnd/>
            <a:tailEnd/>
          </a:ln>
        </p:spPr>
        <p:txBody>
          <a:bodyPr wrap="none" anchor="ctr"/>
          <a:lstStyle/>
          <a:p>
            <a:endParaRPr lang="en-US"/>
          </a:p>
        </p:txBody>
      </p:sp>
      <p:sp>
        <p:nvSpPr>
          <p:cNvPr id="2065" name="Oval 10"/>
          <p:cNvSpPr>
            <a:spLocks noChangeArrowheads="1"/>
          </p:cNvSpPr>
          <p:nvPr/>
        </p:nvSpPr>
        <p:spPr bwMode="auto">
          <a:xfrm>
            <a:off x="7924800" y="668338"/>
            <a:ext cx="457200" cy="457200"/>
          </a:xfrm>
          <a:prstGeom prst="ellipse">
            <a:avLst/>
          </a:prstGeom>
          <a:noFill/>
          <a:ln w="38100">
            <a:solidFill>
              <a:srgbClr val="006600"/>
            </a:solidFill>
            <a:round/>
            <a:headEnd/>
            <a:tailEnd/>
          </a:ln>
        </p:spPr>
        <p:txBody>
          <a:bodyPr wrap="none" anchor="ctr"/>
          <a:lstStyle/>
          <a:p>
            <a:endParaRPr lang="en-US"/>
          </a:p>
        </p:txBody>
      </p:sp>
      <p:sp>
        <p:nvSpPr>
          <p:cNvPr id="2066" name="Oval 11"/>
          <p:cNvSpPr>
            <a:spLocks noChangeArrowheads="1"/>
          </p:cNvSpPr>
          <p:nvPr/>
        </p:nvSpPr>
        <p:spPr bwMode="auto">
          <a:xfrm>
            <a:off x="8077200" y="820738"/>
            <a:ext cx="152400" cy="152400"/>
          </a:xfrm>
          <a:prstGeom prst="ellipse">
            <a:avLst/>
          </a:prstGeom>
          <a:solidFill>
            <a:srgbClr val="006600"/>
          </a:solidFill>
          <a:ln w="9525">
            <a:solidFill>
              <a:schemeClr val="tx1"/>
            </a:solidFill>
            <a:round/>
            <a:headEnd/>
            <a:tailEnd/>
          </a:ln>
        </p:spPr>
        <p:txBody>
          <a:bodyPr wrap="none" anchor="ctr"/>
          <a:lstStyle/>
          <a:p>
            <a:endParaRPr lang="en-US"/>
          </a:p>
        </p:txBody>
      </p:sp>
      <p:sp>
        <p:nvSpPr>
          <p:cNvPr id="2067" name="Oval 12"/>
          <p:cNvSpPr>
            <a:spLocks noChangeArrowheads="1"/>
          </p:cNvSpPr>
          <p:nvPr/>
        </p:nvSpPr>
        <p:spPr bwMode="auto">
          <a:xfrm>
            <a:off x="5943600" y="1735138"/>
            <a:ext cx="457200" cy="457200"/>
          </a:xfrm>
          <a:prstGeom prst="ellipse">
            <a:avLst/>
          </a:prstGeom>
          <a:noFill/>
          <a:ln w="38100">
            <a:solidFill>
              <a:srgbClr val="006600"/>
            </a:solidFill>
            <a:round/>
            <a:headEnd/>
            <a:tailEnd/>
          </a:ln>
        </p:spPr>
        <p:txBody>
          <a:bodyPr wrap="none" anchor="ctr"/>
          <a:lstStyle/>
          <a:p>
            <a:endParaRPr lang="en-US"/>
          </a:p>
        </p:txBody>
      </p:sp>
      <p:sp>
        <p:nvSpPr>
          <p:cNvPr id="2068" name="Oval 13"/>
          <p:cNvSpPr>
            <a:spLocks noChangeArrowheads="1"/>
          </p:cNvSpPr>
          <p:nvPr/>
        </p:nvSpPr>
        <p:spPr bwMode="auto">
          <a:xfrm>
            <a:off x="6096000" y="1887538"/>
            <a:ext cx="152400" cy="152400"/>
          </a:xfrm>
          <a:prstGeom prst="ellipse">
            <a:avLst/>
          </a:prstGeom>
          <a:solidFill>
            <a:srgbClr val="006600"/>
          </a:solidFill>
          <a:ln w="9525">
            <a:solidFill>
              <a:schemeClr val="tx1"/>
            </a:solidFill>
            <a:round/>
            <a:headEnd/>
            <a:tailEnd/>
          </a:ln>
        </p:spPr>
        <p:txBody>
          <a:bodyPr wrap="none" anchor="ctr"/>
          <a:lstStyle/>
          <a:p>
            <a:endParaRPr lang="en-US"/>
          </a:p>
        </p:txBody>
      </p:sp>
      <p:sp>
        <p:nvSpPr>
          <p:cNvPr id="2069" name="Oval 14"/>
          <p:cNvSpPr>
            <a:spLocks noChangeArrowheads="1"/>
          </p:cNvSpPr>
          <p:nvPr/>
        </p:nvSpPr>
        <p:spPr bwMode="auto">
          <a:xfrm>
            <a:off x="5943600" y="668338"/>
            <a:ext cx="457200" cy="457200"/>
          </a:xfrm>
          <a:prstGeom prst="ellipse">
            <a:avLst/>
          </a:prstGeom>
          <a:noFill/>
          <a:ln w="38100">
            <a:solidFill>
              <a:srgbClr val="006600"/>
            </a:solidFill>
            <a:round/>
            <a:headEnd/>
            <a:tailEnd/>
          </a:ln>
        </p:spPr>
        <p:txBody>
          <a:bodyPr wrap="none" anchor="ctr"/>
          <a:lstStyle/>
          <a:p>
            <a:endParaRPr lang="en-US"/>
          </a:p>
        </p:txBody>
      </p:sp>
      <p:sp>
        <p:nvSpPr>
          <p:cNvPr id="2070" name="Oval 15"/>
          <p:cNvSpPr>
            <a:spLocks noChangeArrowheads="1"/>
          </p:cNvSpPr>
          <p:nvPr/>
        </p:nvSpPr>
        <p:spPr bwMode="auto">
          <a:xfrm>
            <a:off x="6096000" y="820738"/>
            <a:ext cx="152400" cy="152400"/>
          </a:xfrm>
          <a:prstGeom prst="ellipse">
            <a:avLst/>
          </a:prstGeom>
          <a:solidFill>
            <a:srgbClr val="006600"/>
          </a:solidFill>
          <a:ln w="9525">
            <a:solidFill>
              <a:schemeClr val="tx1"/>
            </a:solidFill>
            <a:round/>
            <a:headEnd/>
            <a:tailEnd/>
          </a:ln>
        </p:spPr>
        <p:txBody>
          <a:bodyPr wrap="none" anchor="ctr"/>
          <a:lstStyle/>
          <a:p>
            <a:endParaRPr lang="en-US"/>
          </a:p>
        </p:txBody>
      </p:sp>
      <p:sp>
        <p:nvSpPr>
          <p:cNvPr id="2071" name="Oval 16"/>
          <p:cNvSpPr>
            <a:spLocks noChangeArrowheads="1"/>
          </p:cNvSpPr>
          <p:nvPr/>
        </p:nvSpPr>
        <p:spPr bwMode="auto">
          <a:xfrm>
            <a:off x="6934200" y="668338"/>
            <a:ext cx="457200" cy="457200"/>
          </a:xfrm>
          <a:prstGeom prst="ellipse">
            <a:avLst/>
          </a:prstGeom>
          <a:noFill/>
          <a:ln w="38100">
            <a:solidFill>
              <a:srgbClr val="006600"/>
            </a:solidFill>
            <a:round/>
            <a:headEnd/>
            <a:tailEnd/>
          </a:ln>
        </p:spPr>
        <p:txBody>
          <a:bodyPr wrap="none" anchor="ctr"/>
          <a:lstStyle/>
          <a:p>
            <a:endParaRPr lang="en-US"/>
          </a:p>
        </p:txBody>
      </p:sp>
      <p:sp>
        <p:nvSpPr>
          <p:cNvPr id="2072" name="Oval 17"/>
          <p:cNvSpPr>
            <a:spLocks noChangeArrowheads="1"/>
          </p:cNvSpPr>
          <p:nvPr/>
        </p:nvSpPr>
        <p:spPr bwMode="auto">
          <a:xfrm>
            <a:off x="7086600" y="820738"/>
            <a:ext cx="152400" cy="152400"/>
          </a:xfrm>
          <a:prstGeom prst="ellipse">
            <a:avLst/>
          </a:prstGeom>
          <a:solidFill>
            <a:srgbClr val="006600"/>
          </a:solidFill>
          <a:ln w="9525">
            <a:solidFill>
              <a:schemeClr val="tx1"/>
            </a:solidFill>
            <a:round/>
            <a:headEnd/>
            <a:tailEnd/>
          </a:ln>
        </p:spPr>
        <p:txBody>
          <a:bodyPr wrap="none" anchor="ctr"/>
          <a:lstStyle/>
          <a:p>
            <a:endParaRPr lang="en-US"/>
          </a:p>
        </p:txBody>
      </p:sp>
      <p:sp>
        <p:nvSpPr>
          <p:cNvPr id="2073" name="Rectangle 18"/>
          <p:cNvSpPr>
            <a:spLocks noChangeArrowheads="1"/>
          </p:cNvSpPr>
          <p:nvPr/>
        </p:nvSpPr>
        <p:spPr bwMode="auto">
          <a:xfrm>
            <a:off x="7467600" y="363538"/>
            <a:ext cx="152400" cy="2057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074" name="Line 19"/>
          <p:cNvSpPr>
            <a:spLocks noChangeShapeType="1"/>
          </p:cNvSpPr>
          <p:nvPr/>
        </p:nvSpPr>
        <p:spPr bwMode="auto">
          <a:xfrm>
            <a:off x="7696200" y="1506538"/>
            <a:ext cx="990600" cy="0"/>
          </a:xfrm>
          <a:prstGeom prst="line">
            <a:avLst/>
          </a:prstGeom>
          <a:noFill/>
          <a:ln w="38100">
            <a:solidFill>
              <a:schemeClr val="tx1"/>
            </a:solidFill>
            <a:round/>
            <a:headEnd/>
            <a:tailEnd type="triangle" w="med" len="med"/>
          </a:ln>
        </p:spPr>
        <p:txBody>
          <a:bodyPr wrap="none" anchor="ctr"/>
          <a:lstStyle/>
          <a:p>
            <a:endParaRPr lang="en-NZ"/>
          </a:p>
        </p:txBody>
      </p:sp>
      <p:sp>
        <p:nvSpPr>
          <p:cNvPr id="2075" name="Line 20"/>
          <p:cNvSpPr>
            <a:spLocks noChangeShapeType="1"/>
          </p:cNvSpPr>
          <p:nvPr/>
        </p:nvSpPr>
        <p:spPr bwMode="auto">
          <a:xfrm>
            <a:off x="5791200" y="515938"/>
            <a:ext cx="0" cy="1828800"/>
          </a:xfrm>
          <a:prstGeom prst="line">
            <a:avLst/>
          </a:prstGeom>
          <a:noFill/>
          <a:ln w="76200">
            <a:solidFill>
              <a:schemeClr val="tx1"/>
            </a:solidFill>
            <a:round/>
            <a:headEnd/>
            <a:tailEnd/>
          </a:ln>
        </p:spPr>
        <p:txBody>
          <a:bodyPr wrap="none" anchor="ctr"/>
          <a:lstStyle/>
          <a:p>
            <a:endParaRPr lang="en-NZ"/>
          </a:p>
        </p:txBody>
      </p:sp>
      <p:sp>
        <p:nvSpPr>
          <p:cNvPr id="2076" name="Line 21"/>
          <p:cNvSpPr>
            <a:spLocks noChangeShapeType="1"/>
          </p:cNvSpPr>
          <p:nvPr/>
        </p:nvSpPr>
        <p:spPr bwMode="auto">
          <a:xfrm>
            <a:off x="5791200" y="2344738"/>
            <a:ext cx="2667000" cy="0"/>
          </a:xfrm>
          <a:prstGeom prst="line">
            <a:avLst/>
          </a:prstGeom>
          <a:noFill/>
          <a:ln w="76200">
            <a:solidFill>
              <a:schemeClr val="tx1"/>
            </a:solidFill>
            <a:round/>
            <a:headEnd/>
            <a:tailEnd/>
          </a:ln>
        </p:spPr>
        <p:txBody>
          <a:bodyPr wrap="none" anchor="ctr"/>
          <a:lstStyle/>
          <a:p>
            <a:endParaRPr lang="en-NZ"/>
          </a:p>
        </p:txBody>
      </p:sp>
      <p:sp>
        <p:nvSpPr>
          <p:cNvPr id="2077" name="Line 22"/>
          <p:cNvSpPr>
            <a:spLocks noChangeShapeType="1"/>
          </p:cNvSpPr>
          <p:nvPr/>
        </p:nvSpPr>
        <p:spPr bwMode="auto">
          <a:xfrm>
            <a:off x="5791200" y="515938"/>
            <a:ext cx="2667000" cy="0"/>
          </a:xfrm>
          <a:prstGeom prst="line">
            <a:avLst/>
          </a:prstGeom>
          <a:noFill/>
          <a:ln w="76200">
            <a:solidFill>
              <a:schemeClr val="tx1"/>
            </a:solidFill>
            <a:round/>
            <a:headEnd/>
            <a:tailEnd/>
          </a:ln>
        </p:spPr>
        <p:txBody>
          <a:bodyPr wrap="none" anchor="ctr"/>
          <a:lstStyle/>
          <a:p>
            <a:endParaRPr lang="en-NZ"/>
          </a:p>
        </p:txBody>
      </p:sp>
      <p:graphicFrame>
        <p:nvGraphicFramePr>
          <p:cNvPr id="43032" name="Object 3"/>
          <p:cNvGraphicFramePr>
            <a:graphicFrameLocks noChangeAspect="1"/>
          </p:cNvGraphicFramePr>
          <p:nvPr/>
        </p:nvGraphicFramePr>
        <p:xfrm>
          <a:off x="1828800" y="2863850"/>
          <a:ext cx="3632200" cy="354013"/>
        </p:xfrm>
        <a:graphic>
          <a:graphicData uri="http://schemas.openxmlformats.org/presentationml/2006/ole">
            <mc:AlternateContent xmlns:mc="http://schemas.openxmlformats.org/markup-compatibility/2006">
              <mc:Choice xmlns:v="urn:schemas-microsoft-com:vml" Requires="v">
                <p:oleObj spid="_x0000_s4226" name="Equation" r:id="rId4" imgW="3632040" imgH="355320" progId="Equation.3">
                  <p:embed/>
                </p:oleObj>
              </mc:Choice>
              <mc:Fallback>
                <p:oleObj name="Equation" r:id="rId4" imgW="3632040" imgH="3553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863850"/>
                        <a:ext cx="3632200" cy="3540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3033" name="Object 4"/>
          <p:cNvGraphicFramePr>
            <a:graphicFrameLocks noChangeAspect="1"/>
          </p:cNvGraphicFramePr>
          <p:nvPr/>
        </p:nvGraphicFramePr>
        <p:xfrm>
          <a:off x="5791200" y="2863850"/>
          <a:ext cx="1257300" cy="279400"/>
        </p:xfrm>
        <a:graphic>
          <a:graphicData uri="http://schemas.openxmlformats.org/presentationml/2006/ole">
            <mc:AlternateContent xmlns:mc="http://schemas.openxmlformats.org/markup-compatibility/2006">
              <mc:Choice xmlns:v="urn:schemas-microsoft-com:vml" Requires="v">
                <p:oleObj spid="_x0000_s4227" name="Equation" r:id="rId6" imgW="1257120" imgH="279360" progId="Equation.3">
                  <p:embed/>
                </p:oleObj>
              </mc:Choice>
              <mc:Fallback>
                <p:oleObj name="Equation" r:id="rId6" imgW="1257120" imgH="2793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2863850"/>
                        <a:ext cx="1257300" cy="279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3034" name="Rectangle 26"/>
          <p:cNvSpPr>
            <a:spLocks noChangeArrowheads="1"/>
          </p:cNvSpPr>
          <p:nvPr/>
        </p:nvSpPr>
        <p:spPr bwMode="auto">
          <a:xfrm>
            <a:off x="5562600" y="2711450"/>
            <a:ext cx="1676400" cy="685800"/>
          </a:xfrm>
          <a:prstGeom prst="rect">
            <a:avLst/>
          </a:prstGeom>
          <a:noFill/>
          <a:ln w="38100">
            <a:solidFill>
              <a:srgbClr val="CC3300"/>
            </a:solidFill>
            <a:miter lim="800000"/>
            <a:headEnd/>
            <a:tailEnd/>
          </a:ln>
        </p:spPr>
        <p:txBody>
          <a:bodyPr wrap="none" anchor="ctr"/>
          <a:lstStyle/>
          <a:p>
            <a:endParaRPr lang="en-US"/>
          </a:p>
        </p:txBody>
      </p:sp>
      <p:sp>
        <p:nvSpPr>
          <p:cNvPr id="43035" name="Rectangle 27"/>
          <p:cNvSpPr>
            <a:spLocks noChangeArrowheads="1"/>
          </p:cNvSpPr>
          <p:nvPr/>
        </p:nvSpPr>
        <p:spPr bwMode="auto">
          <a:xfrm>
            <a:off x="457200" y="3362325"/>
            <a:ext cx="5553075" cy="396875"/>
          </a:xfrm>
          <a:prstGeom prst="rect">
            <a:avLst/>
          </a:prstGeom>
          <a:noFill/>
          <a:ln w="9525">
            <a:noFill/>
            <a:miter lim="800000"/>
            <a:headEnd/>
            <a:tailEnd/>
          </a:ln>
        </p:spPr>
        <p:txBody>
          <a:bodyPr wrap="none">
            <a:spAutoFit/>
          </a:bodyPr>
          <a:lstStyle/>
          <a:p>
            <a:pPr eaLnBrk="0" hangingPunct="0"/>
            <a:r>
              <a:rPr lang="en-US" sz="2000" dirty="0">
                <a:latin typeface="Verdana" pitchFamily="80" charset="0"/>
              </a:rPr>
              <a:t>(</a:t>
            </a:r>
            <a:r>
              <a:rPr lang="en-US" sz="2000" i="1" dirty="0">
                <a:latin typeface="Verdana" pitchFamily="80" charset="0"/>
              </a:rPr>
              <a:t>b</a:t>
            </a:r>
            <a:r>
              <a:rPr lang="en-US" sz="2000" dirty="0">
                <a:latin typeface="Verdana" pitchFamily="80" charset="0"/>
              </a:rPr>
              <a:t>) </a:t>
            </a:r>
            <a:r>
              <a:rPr lang="en-US" sz="2000" dirty="0" smtClean="0">
                <a:latin typeface="Verdana" pitchFamily="80" charset="0"/>
              </a:rPr>
              <a:t>the </a:t>
            </a:r>
            <a:r>
              <a:rPr lang="en-US" sz="2000" dirty="0">
                <a:latin typeface="Verdana" pitchFamily="80" charset="0"/>
              </a:rPr>
              <a:t>current in the U-shaped conductor</a:t>
            </a:r>
          </a:p>
        </p:txBody>
      </p:sp>
      <p:graphicFrame>
        <p:nvGraphicFramePr>
          <p:cNvPr id="43036" name="Object 5"/>
          <p:cNvGraphicFramePr>
            <a:graphicFrameLocks noChangeAspect="1"/>
          </p:cNvGraphicFramePr>
          <p:nvPr/>
        </p:nvGraphicFramePr>
        <p:xfrm>
          <a:off x="914400" y="3886200"/>
          <a:ext cx="757238" cy="733425"/>
        </p:xfrm>
        <a:graphic>
          <a:graphicData uri="http://schemas.openxmlformats.org/presentationml/2006/ole">
            <mc:AlternateContent xmlns:mc="http://schemas.openxmlformats.org/markup-compatibility/2006">
              <mc:Choice xmlns:v="urn:schemas-microsoft-com:vml" Requires="v">
                <p:oleObj spid="_x0000_s4228" name="Equation" r:id="rId8" imgW="406080" imgH="393480" progId="Equation.3">
                  <p:embed/>
                </p:oleObj>
              </mc:Choice>
              <mc:Fallback>
                <p:oleObj name="Equation" r:id="rId8" imgW="406080" imgH="393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3886200"/>
                        <a:ext cx="757238" cy="7334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3037" name="Object 6"/>
          <p:cNvGraphicFramePr>
            <a:graphicFrameLocks noChangeAspect="1"/>
          </p:cNvGraphicFramePr>
          <p:nvPr/>
        </p:nvGraphicFramePr>
        <p:xfrm>
          <a:off x="1828800" y="3854450"/>
          <a:ext cx="1282700" cy="722313"/>
        </p:xfrm>
        <a:graphic>
          <a:graphicData uri="http://schemas.openxmlformats.org/presentationml/2006/ole">
            <mc:AlternateContent xmlns:mc="http://schemas.openxmlformats.org/markup-compatibility/2006">
              <mc:Choice xmlns:v="urn:schemas-microsoft-com:vml" Requires="v">
                <p:oleObj spid="_x0000_s4229" name="Equation" r:id="rId10" imgW="1282680" imgH="723600" progId="Equation.3">
                  <p:embed/>
                </p:oleObj>
              </mc:Choice>
              <mc:Fallback>
                <p:oleObj name="Equation" r:id="rId10" imgW="1282680" imgH="723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28800" y="3854450"/>
                        <a:ext cx="1282700" cy="7223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3038" name="Object 7"/>
          <p:cNvGraphicFramePr>
            <a:graphicFrameLocks noChangeAspect="1"/>
          </p:cNvGraphicFramePr>
          <p:nvPr/>
        </p:nvGraphicFramePr>
        <p:xfrm>
          <a:off x="3581400" y="4006850"/>
          <a:ext cx="1828800" cy="354013"/>
        </p:xfrm>
        <a:graphic>
          <a:graphicData uri="http://schemas.openxmlformats.org/presentationml/2006/ole">
            <mc:AlternateContent xmlns:mc="http://schemas.openxmlformats.org/markup-compatibility/2006">
              <mc:Choice xmlns:v="urn:schemas-microsoft-com:vml" Requires="v">
                <p:oleObj spid="_x0000_s4230" name="Equation" r:id="rId12" imgW="1828800" imgH="355320" progId="Equation.3">
                  <p:embed/>
                </p:oleObj>
              </mc:Choice>
              <mc:Fallback>
                <p:oleObj name="Equation" r:id="rId12" imgW="1828800" imgH="35532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1400" y="4006850"/>
                        <a:ext cx="1828800" cy="3540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3039" name="Rectangle 31"/>
          <p:cNvSpPr>
            <a:spLocks noChangeArrowheads="1"/>
          </p:cNvSpPr>
          <p:nvPr/>
        </p:nvSpPr>
        <p:spPr bwMode="auto">
          <a:xfrm>
            <a:off x="3352800" y="3854450"/>
            <a:ext cx="2286000" cy="685800"/>
          </a:xfrm>
          <a:prstGeom prst="rect">
            <a:avLst/>
          </a:prstGeom>
          <a:noFill/>
          <a:ln w="38100">
            <a:solidFill>
              <a:srgbClr val="CC3300"/>
            </a:solidFill>
            <a:miter lim="800000"/>
            <a:headEnd/>
            <a:tailEnd/>
          </a:ln>
        </p:spPr>
        <p:txBody>
          <a:bodyPr wrap="none" anchor="ctr"/>
          <a:lstStyle/>
          <a:p>
            <a:endParaRPr lang="en-US"/>
          </a:p>
        </p:txBody>
      </p:sp>
      <p:graphicFrame>
        <p:nvGraphicFramePr>
          <p:cNvPr id="43040" name="Object 8"/>
          <p:cNvGraphicFramePr>
            <a:graphicFrameLocks noChangeAspect="1"/>
          </p:cNvGraphicFramePr>
          <p:nvPr/>
        </p:nvGraphicFramePr>
        <p:xfrm>
          <a:off x="685800" y="5486400"/>
          <a:ext cx="1208088" cy="361950"/>
        </p:xfrm>
        <a:graphic>
          <a:graphicData uri="http://schemas.openxmlformats.org/presentationml/2006/ole">
            <mc:AlternateContent xmlns:mc="http://schemas.openxmlformats.org/markup-compatibility/2006">
              <mc:Choice xmlns:v="urn:schemas-microsoft-com:vml" Requires="v">
                <p:oleObj spid="_x0000_s4231" name="Equation" r:id="rId14" imgW="545760" imgH="164880" progId="Equation.3">
                  <p:embed/>
                </p:oleObj>
              </mc:Choice>
              <mc:Fallback>
                <p:oleObj name="Equation" r:id="rId14" imgW="545760" imgH="16488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 y="5486400"/>
                        <a:ext cx="1208088" cy="3619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3041" name="Object 9"/>
          <p:cNvGraphicFramePr>
            <a:graphicFrameLocks noChangeAspect="1"/>
          </p:cNvGraphicFramePr>
          <p:nvPr/>
        </p:nvGraphicFramePr>
        <p:xfrm>
          <a:off x="1905000" y="5454650"/>
          <a:ext cx="4254500" cy="419100"/>
        </p:xfrm>
        <a:graphic>
          <a:graphicData uri="http://schemas.openxmlformats.org/presentationml/2006/ole">
            <mc:AlternateContent xmlns:mc="http://schemas.openxmlformats.org/markup-compatibility/2006">
              <mc:Choice xmlns:v="urn:schemas-microsoft-com:vml" Requires="v">
                <p:oleObj spid="_x0000_s4232" name="Equation" r:id="rId16" imgW="4254480" imgH="419040" progId="Equation.3">
                  <p:embed/>
                </p:oleObj>
              </mc:Choice>
              <mc:Fallback>
                <p:oleObj name="Equation" r:id="rId16" imgW="4254480" imgH="41904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05000" y="5454650"/>
                        <a:ext cx="4254500" cy="419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3042" name="Object 10"/>
          <p:cNvGraphicFramePr>
            <a:graphicFrameLocks noChangeAspect="1"/>
          </p:cNvGraphicFramePr>
          <p:nvPr/>
        </p:nvGraphicFramePr>
        <p:xfrm>
          <a:off x="6553200" y="5378450"/>
          <a:ext cx="1828800" cy="354013"/>
        </p:xfrm>
        <a:graphic>
          <a:graphicData uri="http://schemas.openxmlformats.org/presentationml/2006/ole">
            <mc:AlternateContent xmlns:mc="http://schemas.openxmlformats.org/markup-compatibility/2006">
              <mc:Choice xmlns:v="urn:schemas-microsoft-com:vml" Requires="v">
                <p:oleObj spid="_x0000_s4233" name="Equation" r:id="rId18" imgW="1828800" imgH="355320" progId="Equation.3">
                  <p:embed/>
                </p:oleObj>
              </mc:Choice>
              <mc:Fallback>
                <p:oleObj name="Equation" r:id="rId18" imgW="1828800" imgH="35532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553200" y="5378450"/>
                        <a:ext cx="1828800" cy="3540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3043" name="Rectangle 35"/>
          <p:cNvSpPr>
            <a:spLocks noChangeArrowheads="1"/>
          </p:cNvSpPr>
          <p:nvPr/>
        </p:nvSpPr>
        <p:spPr bwMode="auto">
          <a:xfrm>
            <a:off x="6400800" y="5226050"/>
            <a:ext cx="2286000" cy="685800"/>
          </a:xfrm>
          <a:prstGeom prst="rect">
            <a:avLst/>
          </a:prstGeom>
          <a:noFill/>
          <a:ln w="38100">
            <a:solidFill>
              <a:srgbClr val="CC3300"/>
            </a:solidFill>
            <a:miter lim="800000"/>
            <a:headEnd/>
            <a:tailEnd/>
          </a:ln>
        </p:spPr>
        <p:txBody>
          <a:bodyPr wrap="none" anchor="ctr"/>
          <a:lstStyle/>
          <a:p>
            <a:endParaRPr lang="en-US"/>
          </a:p>
        </p:txBody>
      </p:sp>
      <p:graphicFrame>
        <p:nvGraphicFramePr>
          <p:cNvPr id="23563" name="Object 11"/>
          <p:cNvGraphicFramePr>
            <a:graphicFrameLocks noChangeAspect="1"/>
          </p:cNvGraphicFramePr>
          <p:nvPr/>
        </p:nvGraphicFramePr>
        <p:xfrm>
          <a:off x="762000" y="2819400"/>
          <a:ext cx="1089025" cy="381000"/>
        </p:xfrm>
        <a:graphic>
          <a:graphicData uri="http://schemas.openxmlformats.org/presentationml/2006/ole">
            <mc:AlternateContent xmlns:mc="http://schemas.openxmlformats.org/markup-compatibility/2006">
              <mc:Choice xmlns:v="urn:schemas-microsoft-com:vml" Requires="v">
                <p:oleObj spid="_x0000_s4234" name="Equation" r:id="rId20" imgW="507960" imgH="177480" progId="Equation.3">
                  <p:embed/>
                </p:oleObj>
              </mc:Choice>
              <mc:Fallback>
                <p:oleObj name="Equation" r:id="rId20" imgW="507960" imgH="17748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62000" y="2819400"/>
                        <a:ext cx="1089025" cy="381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082" name="Rectangle 33"/>
          <p:cNvSpPr>
            <a:spLocks noChangeArrowheads="1"/>
          </p:cNvSpPr>
          <p:nvPr/>
        </p:nvSpPr>
        <p:spPr bwMode="auto">
          <a:xfrm>
            <a:off x="350838" y="6019800"/>
            <a:ext cx="6200736" cy="400110"/>
          </a:xfrm>
          <a:prstGeom prst="rect">
            <a:avLst/>
          </a:prstGeom>
          <a:noFill/>
          <a:ln w="9525">
            <a:noFill/>
            <a:miter lim="800000"/>
            <a:headEnd/>
            <a:tailEnd/>
          </a:ln>
        </p:spPr>
        <p:txBody>
          <a:bodyPr wrap="none">
            <a:spAutoFit/>
          </a:bodyPr>
          <a:lstStyle/>
          <a:p>
            <a:r>
              <a:rPr lang="en-US" sz="2000" dirty="0">
                <a:latin typeface="Verdana" pitchFamily="80" charset="0"/>
              </a:rPr>
              <a:t>(d) Determine the current direction in the loop</a:t>
            </a:r>
            <a:endParaRPr lang="en-NZ" sz="2000" dirty="0"/>
          </a:p>
        </p:txBody>
      </p:sp>
      <p:sp>
        <p:nvSpPr>
          <p:cNvPr id="2083" name="TextBox 35"/>
          <p:cNvSpPr txBox="1">
            <a:spLocks noChangeArrowheads="1"/>
          </p:cNvSpPr>
          <p:nvPr/>
        </p:nvSpPr>
        <p:spPr bwMode="auto">
          <a:xfrm>
            <a:off x="8001000" y="1154113"/>
            <a:ext cx="914400" cy="369887"/>
          </a:xfrm>
          <a:prstGeom prst="rect">
            <a:avLst/>
          </a:prstGeom>
          <a:noFill/>
          <a:ln w="9525">
            <a:noFill/>
            <a:miter lim="800000"/>
            <a:headEnd/>
            <a:tailEnd/>
          </a:ln>
        </p:spPr>
        <p:txBody>
          <a:bodyPr>
            <a:spAutoFit/>
          </a:bodyPr>
          <a:lstStyle/>
          <a:p>
            <a:r>
              <a:rPr lang="en-NZ" b="1"/>
              <a:t>F</a:t>
            </a:r>
            <a:r>
              <a:rPr lang="en-NZ" b="1" baseline="-25000"/>
              <a:t> ext</a:t>
            </a:r>
          </a:p>
        </p:txBody>
      </p:sp>
    </p:spTree>
    <p:extLst>
      <p:ext uri="{BB962C8B-B14F-4D97-AF65-F5344CB8AC3E}">
        <p14:creationId xmlns:p14="http://schemas.microsoft.com/office/powerpoint/2010/main" val="157503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032"/>
                                        </p:tgtEl>
                                        <p:attrNameLst>
                                          <p:attrName>style.visibility</p:attrName>
                                        </p:attrNameLst>
                                      </p:cBhvr>
                                      <p:to>
                                        <p:strVal val="visible"/>
                                      </p:to>
                                    </p:set>
                                    <p:animEffect transition="in" filter="wipe(left)">
                                      <p:cBhvr>
                                        <p:cTn id="7" dur="500"/>
                                        <p:tgtEl>
                                          <p:spTgt spid="430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033"/>
                                        </p:tgtEl>
                                        <p:attrNameLst>
                                          <p:attrName>style.visibility</p:attrName>
                                        </p:attrNameLst>
                                      </p:cBhvr>
                                      <p:to>
                                        <p:strVal val="visible"/>
                                      </p:to>
                                    </p:set>
                                    <p:animEffect transition="in" filter="wipe(left)">
                                      <p:cBhvr>
                                        <p:cTn id="12" dur="500"/>
                                        <p:tgtEl>
                                          <p:spTgt spid="43033"/>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43034"/>
                                        </p:tgtEl>
                                        <p:attrNameLst>
                                          <p:attrName>style.visibility</p:attrName>
                                        </p:attrNameLst>
                                      </p:cBhvr>
                                      <p:to>
                                        <p:strVal val="visible"/>
                                      </p:to>
                                    </p:set>
                                    <p:anim calcmode="lin" valueType="num">
                                      <p:cBhvr>
                                        <p:cTn id="17" dur="500" fill="hold"/>
                                        <p:tgtEl>
                                          <p:spTgt spid="43034"/>
                                        </p:tgtEl>
                                        <p:attrNameLst>
                                          <p:attrName>ppt_w</p:attrName>
                                        </p:attrNameLst>
                                      </p:cBhvr>
                                      <p:tavLst>
                                        <p:tav tm="0">
                                          <p:val>
                                            <p:fltVal val="0"/>
                                          </p:val>
                                        </p:tav>
                                        <p:tav tm="100000">
                                          <p:val>
                                            <p:strVal val="#ppt_w"/>
                                          </p:val>
                                        </p:tav>
                                      </p:tavLst>
                                    </p:anim>
                                    <p:anim calcmode="lin" valueType="num">
                                      <p:cBhvr>
                                        <p:cTn id="18" dur="500" fill="hold"/>
                                        <p:tgtEl>
                                          <p:spTgt spid="43034"/>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3036"/>
                                        </p:tgtEl>
                                        <p:attrNameLst>
                                          <p:attrName>style.visibility</p:attrName>
                                        </p:attrNameLst>
                                      </p:cBhvr>
                                      <p:to>
                                        <p:strVal val="visible"/>
                                      </p:to>
                                    </p:set>
                                    <p:animEffect transition="in" filter="wipe(left)">
                                      <p:cBhvr>
                                        <p:cTn id="23" dur="500"/>
                                        <p:tgtEl>
                                          <p:spTgt spid="4303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3037"/>
                                        </p:tgtEl>
                                        <p:attrNameLst>
                                          <p:attrName>style.visibility</p:attrName>
                                        </p:attrNameLst>
                                      </p:cBhvr>
                                      <p:to>
                                        <p:strVal val="visible"/>
                                      </p:to>
                                    </p:set>
                                    <p:animEffect transition="in" filter="wipe(left)">
                                      <p:cBhvr>
                                        <p:cTn id="28" dur="500"/>
                                        <p:tgtEl>
                                          <p:spTgt spid="4303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3038"/>
                                        </p:tgtEl>
                                        <p:attrNameLst>
                                          <p:attrName>style.visibility</p:attrName>
                                        </p:attrNameLst>
                                      </p:cBhvr>
                                      <p:to>
                                        <p:strVal val="visible"/>
                                      </p:to>
                                    </p:set>
                                    <p:animEffect transition="in" filter="wipe(left)">
                                      <p:cBhvr>
                                        <p:cTn id="33" dur="500"/>
                                        <p:tgtEl>
                                          <p:spTgt spid="43038"/>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43039"/>
                                        </p:tgtEl>
                                        <p:attrNameLst>
                                          <p:attrName>style.visibility</p:attrName>
                                        </p:attrNameLst>
                                      </p:cBhvr>
                                      <p:to>
                                        <p:strVal val="visible"/>
                                      </p:to>
                                    </p:set>
                                    <p:anim calcmode="lin" valueType="num">
                                      <p:cBhvr>
                                        <p:cTn id="38" dur="500" fill="hold"/>
                                        <p:tgtEl>
                                          <p:spTgt spid="43039"/>
                                        </p:tgtEl>
                                        <p:attrNameLst>
                                          <p:attrName>ppt_w</p:attrName>
                                        </p:attrNameLst>
                                      </p:cBhvr>
                                      <p:tavLst>
                                        <p:tav tm="0">
                                          <p:val>
                                            <p:fltVal val="0"/>
                                          </p:val>
                                        </p:tav>
                                        <p:tav tm="100000">
                                          <p:val>
                                            <p:strVal val="#ppt_w"/>
                                          </p:val>
                                        </p:tav>
                                      </p:tavLst>
                                    </p:anim>
                                    <p:anim calcmode="lin" valueType="num">
                                      <p:cBhvr>
                                        <p:cTn id="39" dur="500" fill="hold"/>
                                        <p:tgtEl>
                                          <p:spTgt spid="43039"/>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3040"/>
                                        </p:tgtEl>
                                        <p:attrNameLst>
                                          <p:attrName>style.visibility</p:attrName>
                                        </p:attrNameLst>
                                      </p:cBhvr>
                                      <p:to>
                                        <p:strVal val="visible"/>
                                      </p:to>
                                    </p:set>
                                    <p:animEffect transition="in" filter="wipe(left)">
                                      <p:cBhvr>
                                        <p:cTn id="44" dur="500"/>
                                        <p:tgtEl>
                                          <p:spTgt spid="4304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3041"/>
                                        </p:tgtEl>
                                        <p:attrNameLst>
                                          <p:attrName>style.visibility</p:attrName>
                                        </p:attrNameLst>
                                      </p:cBhvr>
                                      <p:to>
                                        <p:strVal val="visible"/>
                                      </p:to>
                                    </p:set>
                                    <p:animEffect transition="in" filter="wipe(left)">
                                      <p:cBhvr>
                                        <p:cTn id="49" dur="500"/>
                                        <p:tgtEl>
                                          <p:spTgt spid="4304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43042"/>
                                        </p:tgtEl>
                                        <p:attrNameLst>
                                          <p:attrName>style.visibility</p:attrName>
                                        </p:attrNameLst>
                                      </p:cBhvr>
                                      <p:to>
                                        <p:strVal val="visible"/>
                                      </p:to>
                                    </p:set>
                                    <p:animEffect transition="in" filter="wipe(left)">
                                      <p:cBhvr>
                                        <p:cTn id="54" dur="500"/>
                                        <p:tgtEl>
                                          <p:spTgt spid="43042"/>
                                        </p:tgtEl>
                                      </p:cBhvr>
                                    </p:animEffect>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43043"/>
                                        </p:tgtEl>
                                        <p:attrNameLst>
                                          <p:attrName>style.visibility</p:attrName>
                                        </p:attrNameLst>
                                      </p:cBhvr>
                                      <p:to>
                                        <p:strVal val="visible"/>
                                      </p:to>
                                    </p:set>
                                    <p:anim calcmode="lin" valueType="num">
                                      <p:cBhvr>
                                        <p:cTn id="59" dur="500" fill="hold"/>
                                        <p:tgtEl>
                                          <p:spTgt spid="43043"/>
                                        </p:tgtEl>
                                        <p:attrNameLst>
                                          <p:attrName>ppt_w</p:attrName>
                                        </p:attrNameLst>
                                      </p:cBhvr>
                                      <p:tavLst>
                                        <p:tav tm="0">
                                          <p:val>
                                            <p:fltVal val="0"/>
                                          </p:val>
                                        </p:tav>
                                        <p:tav tm="100000">
                                          <p:val>
                                            <p:strVal val="#ppt_w"/>
                                          </p:val>
                                        </p:tav>
                                      </p:tavLst>
                                    </p:anim>
                                    <p:anim calcmode="lin" valueType="num">
                                      <p:cBhvr>
                                        <p:cTn id="60" dur="500" fill="hold"/>
                                        <p:tgtEl>
                                          <p:spTgt spid="43043"/>
                                        </p:tgtEl>
                                        <p:attrNameLst>
                                          <p:attrName>ppt_h</p:attrName>
                                        </p:attrNameLst>
                                      </p:cBhvr>
                                      <p:tavLst>
                                        <p:tav tm="0">
                                          <p:val>
                                            <p:fltVal val="0"/>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3563"/>
                                        </p:tgtEl>
                                        <p:attrNameLst>
                                          <p:attrName>style.visibility</p:attrName>
                                        </p:attrNameLst>
                                      </p:cBhvr>
                                      <p:to>
                                        <p:strVal val="visible"/>
                                      </p:to>
                                    </p:set>
                                    <p:animEffect transition="in" filter="wipe(left)">
                                      <p:cBhvr>
                                        <p:cTn id="65" dur="500"/>
                                        <p:tgtEl>
                                          <p:spTgt spid="23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34" grpId="0" animBg="1"/>
      <p:bldP spid="43039" grpId="0" animBg="1"/>
      <p:bldP spid="430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52400" y="228600"/>
            <a:ext cx="8686800" cy="396875"/>
          </a:xfrm>
          <a:prstGeom prst="rect">
            <a:avLst/>
          </a:prstGeom>
          <a:noFill/>
          <a:ln w="9525">
            <a:noFill/>
            <a:miter lim="800000"/>
            <a:headEnd/>
            <a:tailEnd/>
          </a:ln>
        </p:spPr>
        <p:txBody>
          <a:bodyPr>
            <a:spAutoFit/>
          </a:bodyPr>
          <a:lstStyle/>
          <a:p>
            <a:pPr eaLnBrk="0" hangingPunct="0">
              <a:spcBef>
                <a:spcPct val="50000"/>
              </a:spcBef>
            </a:pPr>
            <a:r>
              <a:rPr lang="en-US" sz="2000" b="1">
                <a:latin typeface="Verdana" pitchFamily="34" charset="0"/>
              </a:rPr>
              <a:t>A magnetic field can be used to separate + and – charges.</a:t>
            </a:r>
          </a:p>
        </p:txBody>
      </p:sp>
      <p:sp>
        <p:nvSpPr>
          <p:cNvPr id="12291" name="Rectangle 3"/>
          <p:cNvSpPr>
            <a:spLocks noChangeArrowheads="1"/>
          </p:cNvSpPr>
          <p:nvPr/>
        </p:nvSpPr>
        <p:spPr bwMode="auto">
          <a:xfrm>
            <a:off x="2971800" y="1371600"/>
            <a:ext cx="5562600" cy="5029200"/>
          </a:xfrm>
          <a:prstGeom prst="rect">
            <a:avLst/>
          </a:prstGeom>
          <a:solidFill>
            <a:srgbClr val="FFFF99">
              <a:alpha val="49019"/>
            </a:srgbClr>
          </a:solidFill>
          <a:ln w="9525">
            <a:solidFill>
              <a:schemeClr val="tx1"/>
            </a:solidFill>
            <a:miter lim="800000"/>
            <a:headEnd/>
            <a:tailEnd/>
          </a:ln>
        </p:spPr>
        <p:txBody>
          <a:bodyPr wrap="none" anchor="ctr"/>
          <a:lstStyle/>
          <a:p>
            <a:pPr algn="ctr" eaLnBrk="0" hangingPunct="0"/>
            <a:r>
              <a:rPr lang="en-US">
                <a:latin typeface="Verdana" pitchFamily="34" charset="0"/>
              </a:rPr>
              <a:t>●	●	 ●	●	 ●	●</a:t>
            </a:r>
          </a:p>
          <a:p>
            <a:pPr algn="ctr" eaLnBrk="0" hangingPunct="0"/>
            <a:endParaRPr lang="en-US">
              <a:latin typeface="Verdana" pitchFamily="34" charset="0"/>
            </a:endParaRPr>
          </a:p>
          <a:p>
            <a:pPr algn="ctr" eaLnBrk="0" hangingPunct="0"/>
            <a:r>
              <a:rPr lang="en-US">
                <a:latin typeface="Verdana" pitchFamily="34" charset="0"/>
              </a:rPr>
              <a:t>●	●	 ●	●	 ●	●</a:t>
            </a:r>
          </a:p>
          <a:p>
            <a:pPr algn="ctr" eaLnBrk="0" hangingPunct="0"/>
            <a:endParaRPr lang="en-US">
              <a:latin typeface="Verdana" pitchFamily="34" charset="0"/>
            </a:endParaRPr>
          </a:p>
          <a:p>
            <a:pPr algn="ctr" eaLnBrk="0" hangingPunct="0"/>
            <a:r>
              <a:rPr lang="en-US">
                <a:latin typeface="Verdana" pitchFamily="34" charset="0"/>
              </a:rPr>
              <a:t>●	●	 ●	●	 ●	●</a:t>
            </a:r>
          </a:p>
          <a:p>
            <a:pPr algn="ctr" eaLnBrk="0" hangingPunct="0"/>
            <a:endParaRPr lang="en-US">
              <a:latin typeface="Verdana" pitchFamily="34" charset="0"/>
            </a:endParaRPr>
          </a:p>
          <a:p>
            <a:pPr algn="ctr" eaLnBrk="0" hangingPunct="0"/>
            <a:r>
              <a:rPr lang="en-US">
                <a:latin typeface="Verdana" pitchFamily="34" charset="0"/>
              </a:rPr>
              <a:t>●	●	 ●	●	 ●	●</a:t>
            </a:r>
          </a:p>
          <a:p>
            <a:pPr algn="ctr" eaLnBrk="0" hangingPunct="0"/>
            <a:endParaRPr lang="en-US">
              <a:latin typeface="Verdana" pitchFamily="34" charset="0"/>
            </a:endParaRPr>
          </a:p>
          <a:p>
            <a:pPr algn="ctr" eaLnBrk="0" hangingPunct="0"/>
            <a:r>
              <a:rPr lang="en-US">
                <a:latin typeface="Verdana" pitchFamily="34" charset="0"/>
              </a:rPr>
              <a:t>●	●	 ●	●	 ●	●</a:t>
            </a:r>
          </a:p>
          <a:p>
            <a:pPr algn="ctr" eaLnBrk="0" hangingPunct="0"/>
            <a:endParaRPr lang="en-US">
              <a:latin typeface="Verdana" pitchFamily="34" charset="0"/>
            </a:endParaRPr>
          </a:p>
          <a:p>
            <a:pPr algn="ctr" eaLnBrk="0" hangingPunct="0"/>
            <a:r>
              <a:rPr lang="en-US">
                <a:latin typeface="Verdana" pitchFamily="34" charset="0"/>
              </a:rPr>
              <a:t>●	●	 ●	●	 ●	●</a:t>
            </a:r>
          </a:p>
          <a:p>
            <a:pPr algn="ctr" eaLnBrk="0" hangingPunct="0"/>
            <a:endParaRPr lang="en-US">
              <a:latin typeface="Verdana" pitchFamily="34" charset="0"/>
            </a:endParaRPr>
          </a:p>
          <a:p>
            <a:pPr algn="ctr" eaLnBrk="0" hangingPunct="0"/>
            <a:r>
              <a:rPr lang="en-US">
                <a:latin typeface="Verdana" pitchFamily="34" charset="0"/>
              </a:rPr>
              <a:t>●	●	 ●	●	 ●	●</a:t>
            </a:r>
          </a:p>
          <a:p>
            <a:pPr algn="ctr" eaLnBrk="0" hangingPunct="0"/>
            <a:endParaRPr lang="en-US">
              <a:latin typeface="Verdana" pitchFamily="34" charset="0"/>
            </a:endParaRPr>
          </a:p>
          <a:p>
            <a:pPr algn="ctr" eaLnBrk="0" hangingPunct="0"/>
            <a:r>
              <a:rPr lang="en-US">
                <a:latin typeface="Verdana" pitchFamily="34" charset="0"/>
              </a:rPr>
              <a:t>●	●	 ●	●	 ●	●</a:t>
            </a:r>
          </a:p>
          <a:p>
            <a:pPr algn="ctr" eaLnBrk="0" hangingPunct="0"/>
            <a:endParaRPr lang="en-US">
              <a:latin typeface="Verdana" pitchFamily="34" charset="0"/>
            </a:endParaRPr>
          </a:p>
          <a:p>
            <a:pPr algn="ctr" eaLnBrk="0" hangingPunct="0"/>
            <a:endParaRPr lang="en-US">
              <a:latin typeface="Verdana" pitchFamily="34" charset="0"/>
            </a:endParaRPr>
          </a:p>
        </p:txBody>
      </p:sp>
      <p:sp>
        <p:nvSpPr>
          <p:cNvPr id="12292" name="Text Box 4"/>
          <p:cNvSpPr txBox="1">
            <a:spLocks noChangeArrowheads="1"/>
          </p:cNvSpPr>
          <p:nvPr/>
        </p:nvSpPr>
        <p:spPr bwMode="auto">
          <a:xfrm>
            <a:off x="152400" y="638175"/>
            <a:ext cx="8839200" cy="641350"/>
          </a:xfrm>
          <a:prstGeom prst="rect">
            <a:avLst/>
          </a:prstGeom>
          <a:noFill/>
          <a:ln w="9525">
            <a:noFill/>
            <a:miter lim="800000"/>
            <a:headEnd/>
            <a:tailEnd/>
          </a:ln>
        </p:spPr>
        <p:txBody>
          <a:bodyPr>
            <a:spAutoFit/>
          </a:bodyPr>
          <a:lstStyle/>
          <a:p>
            <a:pPr eaLnBrk="0" hangingPunct="0">
              <a:spcBef>
                <a:spcPct val="50000"/>
              </a:spcBef>
            </a:pPr>
            <a:r>
              <a:rPr lang="en-US">
                <a:latin typeface="Verdana" pitchFamily="34" charset="0"/>
              </a:rPr>
              <a:t>If a conducting rod moves through the field, then the + and – ions will drift to opposite ends of the rod and form an electric field across the rod.</a:t>
            </a:r>
          </a:p>
        </p:txBody>
      </p:sp>
      <p:sp>
        <p:nvSpPr>
          <p:cNvPr id="29701" name="Rectangle 5"/>
          <p:cNvSpPr>
            <a:spLocks noChangeArrowheads="1"/>
          </p:cNvSpPr>
          <p:nvPr/>
        </p:nvSpPr>
        <p:spPr bwMode="auto">
          <a:xfrm>
            <a:off x="2286000" y="2133600"/>
            <a:ext cx="533400" cy="3657600"/>
          </a:xfrm>
          <a:prstGeom prst="rect">
            <a:avLst/>
          </a:prstGeom>
          <a:solidFill>
            <a:srgbClr val="969696"/>
          </a:solidFill>
          <a:ln w="9525">
            <a:solidFill>
              <a:schemeClr val="tx1"/>
            </a:solidFill>
            <a:miter lim="800000"/>
            <a:headEnd/>
            <a:tailEnd/>
          </a:ln>
        </p:spPr>
        <p:txBody>
          <a:bodyPr wrap="none" anchor="ctr"/>
          <a:lstStyle/>
          <a:p>
            <a:endParaRPr lang="en-US">
              <a:latin typeface="Calibri" pitchFamily="34" charset="0"/>
            </a:endParaRPr>
          </a:p>
        </p:txBody>
      </p:sp>
      <p:sp>
        <p:nvSpPr>
          <p:cNvPr id="29702" name="Oval 6"/>
          <p:cNvSpPr>
            <a:spLocks noChangeArrowheads="1"/>
          </p:cNvSpPr>
          <p:nvPr/>
        </p:nvSpPr>
        <p:spPr bwMode="auto">
          <a:xfrm>
            <a:off x="2362200" y="3429000"/>
            <a:ext cx="381000" cy="381000"/>
          </a:xfrm>
          <a:prstGeom prst="ellipse">
            <a:avLst/>
          </a:prstGeom>
          <a:solidFill>
            <a:srgbClr val="FF0000"/>
          </a:solidFill>
          <a:ln w="9525">
            <a:solidFill>
              <a:schemeClr val="tx1"/>
            </a:solidFill>
            <a:round/>
            <a:headEnd/>
            <a:tailEnd/>
          </a:ln>
        </p:spPr>
        <p:txBody>
          <a:bodyPr wrap="none" anchor="ctr"/>
          <a:lstStyle/>
          <a:p>
            <a:pPr algn="ctr" eaLnBrk="0" hangingPunct="0"/>
            <a:r>
              <a:rPr lang="en-US" sz="2000" b="1">
                <a:latin typeface="Verdana" pitchFamily="34" charset="0"/>
              </a:rPr>
              <a:t>-</a:t>
            </a:r>
          </a:p>
        </p:txBody>
      </p:sp>
      <p:sp>
        <p:nvSpPr>
          <p:cNvPr id="29703" name="Oval 7"/>
          <p:cNvSpPr>
            <a:spLocks noChangeArrowheads="1"/>
          </p:cNvSpPr>
          <p:nvPr/>
        </p:nvSpPr>
        <p:spPr bwMode="auto">
          <a:xfrm>
            <a:off x="2362200" y="3962400"/>
            <a:ext cx="381000" cy="381000"/>
          </a:xfrm>
          <a:prstGeom prst="ellipse">
            <a:avLst/>
          </a:prstGeom>
          <a:solidFill>
            <a:schemeClr val="accent1"/>
          </a:solidFill>
          <a:ln w="9525">
            <a:solidFill>
              <a:schemeClr val="tx1"/>
            </a:solidFill>
            <a:round/>
            <a:headEnd/>
            <a:tailEnd/>
          </a:ln>
        </p:spPr>
        <p:txBody>
          <a:bodyPr wrap="none" anchor="ctr"/>
          <a:lstStyle/>
          <a:p>
            <a:pPr algn="ctr" eaLnBrk="0" hangingPunct="0"/>
            <a:r>
              <a:rPr lang="en-US" sz="2000" b="1">
                <a:latin typeface="Verdana" pitchFamily="34" charset="0"/>
              </a:rPr>
              <a:t>+</a:t>
            </a:r>
          </a:p>
        </p:txBody>
      </p:sp>
      <p:sp>
        <p:nvSpPr>
          <p:cNvPr id="29704" name="Line 8"/>
          <p:cNvSpPr>
            <a:spLocks noChangeShapeType="1"/>
          </p:cNvSpPr>
          <p:nvPr/>
        </p:nvSpPr>
        <p:spPr bwMode="auto">
          <a:xfrm flipV="1">
            <a:off x="5334000" y="2362200"/>
            <a:ext cx="0" cy="2971800"/>
          </a:xfrm>
          <a:prstGeom prst="line">
            <a:avLst/>
          </a:prstGeom>
          <a:noFill/>
          <a:ln w="76200">
            <a:solidFill>
              <a:schemeClr val="tx1"/>
            </a:solidFill>
            <a:round/>
            <a:headEnd/>
            <a:tailEnd type="triangle" w="med" len="med"/>
          </a:ln>
        </p:spPr>
        <p:txBody>
          <a:bodyPr/>
          <a:lstStyle/>
          <a:p>
            <a:endParaRPr lang="en-US"/>
          </a:p>
        </p:txBody>
      </p:sp>
      <p:sp>
        <p:nvSpPr>
          <p:cNvPr id="29705" name="Text Box 9"/>
          <p:cNvSpPr txBox="1">
            <a:spLocks noChangeArrowheads="1"/>
          </p:cNvSpPr>
          <p:nvPr/>
        </p:nvSpPr>
        <p:spPr bwMode="auto">
          <a:xfrm>
            <a:off x="5562600" y="3429000"/>
            <a:ext cx="685800" cy="701675"/>
          </a:xfrm>
          <a:prstGeom prst="rect">
            <a:avLst/>
          </a:prstGeom>
          <a:noFill/>
          <a:ln w="9525">
            <a:noFill/>
            <a:miter lim="800000"/>
            <a:headEnd/>
            <a:tailEnd/>
          </a:ln>
        </p:spPr>
        <p:txBody>
          <a:bodyPr>
            <a:spAutoFit/>
          </a:bodyPr>
          <a:lstStyle/>
          <a:p>
            <a:pPr eaLnBrk="0" hangingPunct="0">
              <a:spcBef>
                <a:spcPct val="50000"/>
              </a:spcBef>
            </a:pPr>
            <a:r>
              <a:rPr lang="en-US" sz="4000" b="1" i="1">
                <a:latin typeface="Verdana" pitchFamily="34" charset="0"/>
              </a:rPr>
              <a:t>E</a:t>
            </a:r>
          </a:p>
        </p:txBody>
      </p:sp>
      <p:sp>
        <p:nvSpPr>
          <p:cNvPr id="29706" name="Text Box 10"/>
          <p:cNvSpPr txBox="1">
            <a:spLocks noChangeArrowheads="1"/>
          </p:cNvSpPr>
          <p:nvPr/>
        </p:nvSpPr>
        <p:spPr bwMode="auto">
          <a:xfrm>
            <a:off x="228600" y="2438400"/>
            <a:ext cx="2590800" cy="2014538"/>
          </a:xfrm>
          <a:prstGeom prst="rect">
            <a:avLst/>
          </a:prstGeom>
          <a:noFill/>
          <a:ln w="9525">
            <a:noFill/>
            <a:miter lim="800000"/>
            <a:headEnd/>
            <a:tailEnd/>
          </a:ln>
        </p:spPr>
        <p:txBody>
          <a:bodyPr>
            <a:spAutoFit/>
          </a:bodyPr>
          <a:lstStyle/>
          <a:p>
            <a:pPr eaLnBrk="0" hangingPunct="0">
              <a:spcBef>
                <a:spcPct val="50000"/>
              </a:spcBef>
            </a:pPr>
            <a:r>
              <a:rPr lang="en-US">
                <a:latin typeface="Verdana" pitchFamily="34" charset="0"/>
              </a:rPr>
              <a:t>If the rod is draped across two wires and forms a closed loop, then current can develop in the loop… this is called induction.</a:t>
            </a:r>
          </a:p>
        </p:txBody>
      </p:sp>
      <p:sp>
        <p:nvSpPr>
          <p:cNvPr id="29707" name="Line 11"/>
          <p:cNvSpPr>
            <a:spLocks noChangeShapeType="1"/>
          </p:cNvSpPr>
          <p:nvPr/>
        </p:nvSpPr>
        <p:spPr bwMode="auto">
          <a:xfrm>
            <a:off x="5562600" y="2438400"/>
            <a:ext cx="1905000" cy="0"/>
          </a:xfrm>
          <a:prstGeom prst="line">
            <a:avLst/>
          </a:prstGeom>
          <a:noFill/>
          <a:ln w="76200">
            <a:solidFill>
              <a:srgbClr val="B2B2B2"/>
            </a:solidFill>
            <a:round/>
            <a:headEnd/>
            <a:tailEnd/>
          </a:ln>
        </p:spPr>
        <p:txBody>
          <a:bodyPr/>
          <a:lstStyle/>
          <a:p>
            <a:endParaRPr lang="en-US"/>
          </a:p>
        </p:txBody>
      </p:sp>
      <p:sp>
        <p:nvSpPr>
          <p:cNvPr id="29708" name="Line 12"/>
          <p:cNvSpPr>
            <a:spLocks noChangeShapeType="1"/>
          </p:cNvSpPr>
          <p:nvPr/>
        </p:nvSpPr>
        <p:spPr bwMode="auto">
          <a:xfrm>
            <a:off x="5562600" y="5334000"/>
            <a:ext cx="1905000" cy="0"/>
          </a:xfrm>
          <a:prstGeom prst="line">
            <a:avLst/>
          </a:prstGeom>
          <a:noFill/>
          <a:ln w="76200">
            <a:solidFill>
              <a:srgbClr val="B2B2B2"/>
            </a:solidFill>
            <a:round/>
            <a:headEnd/>
            <a:tailEnd/>
          </a:ln>
        </p:spPr>
        <p:txBody>
          <a:bodyPr/>
          <a:lstStyle/>
          <a:p>
            <a:endParaRPr lang="en-US"/>
          </a:p>
        </p:txBody>
      </p:sp>
      <p:sp>
        <p:nvSpPr>
          <p:cNvPr id="29709" name="Line 13"/>
          <p:cNvSpPr>
            <a:spLocks noChangeShapeType="1"/>
          </p:cNvSpPr>
          <p:nvPr/>
        </p:nvSpPr>
        <p:spPr bwMode="auto">
          <a:xfrm>
            <a:off x="7467600" y="2438400"/>
            <a:ext cx="0" cy="2895600"/>
          </a:xfrm>
          <a:prstGeom prst="line">
            <a:avLst/>
          </a:prstGeom>
          <a:noFill/>
          <a:ln w="76200">
            <a:solidFill>
              <a:srgbClr val="B2B2B2"/>
            </a:solidFill>
            <a:round/>
            <a:headEnd/>
            <a:tailEnd/>
          </a:ln>
        </p:spPr>
        <p:txBody>
          <a:bodyPr/>
          <a:lstStyle/>
          <a:p>
            <a:endParaRPr lang="en-US"/>
          </a:p>
        </p:txBody>
      </p:sp>
      <p:sp>
        <p:nvSpPr>
          <p:cNvPr id="29710" name="Text Box 14"/>
          <p:cNvSpPr txBox="1">
            <a:spLocks noChangeArrowheads="1"/>
          </p:cNvSpPr>
          <p:nvPr/>
        </p:nvSpPr>
        <p:spPr bwMode="auto">
          <a:xfrm>
            <a:off x="6324600" y="5334000"/>
            <a:ext cx="1676400" cy="366713"/>
          </a:xfrm>
          <a:prstGeom prst="rect">
            <a:avLst/>
          </a:prstGeom>
          <a:noFill/>
          <a:ln w="9525">
            <a:noFill/>
            <a:miter lim="800000"/>
            <a:headEnd/>
            <a:tailEnd/>
          </a:ln>
        </p:spPr>
        <p:txBody>
          <a:bodyPr>
            <a:spAutoFit/>
          </a:bodyPr>
          <a:lstStyle/>
          <a:p>
            <a:pPr eaLnBrk="0" hangingPunct="0">
              <a:spcBef>
                <a:spcPct val="50000"/>
              </a:spcBef>
            </a:pPr>
            <a:r>
              <a:rPr lang="en-US" b="1" i="1">
                <a:latin typeface="Verdana" pitchFamily="34" charset="0"/>
              </a:rPr>
              <a:t>wires</a:t>
            </a:r>
          </a:p>
        </p:txBody>
      </p:sp>
      <p:sp>
        <p:nvSpPr>
          <p:cNvPr id="29711" name="Oval 15"/>
          <p:cNvSpPr>
            <a:spLocks noChangeArrowheads="1"/>
          </p:cNvSpPr>
          <p:nvPr/>
        </p:nvSpPr>
        <p:spPr bwMode="auto">
          <a:xfrm>
            <a:off x="5715000" y="2362200"/>
            <a:ext cx="152400" cy="152400"/>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9712" name="Oval 16"/>
          <p:cNvSpPr>
            <a:spLocks noChangeArrowheads="1"/>
          </p:cNvSpPr>
          <p:nvPr/>
        </p:nvSpPr>
        <p:spPr bwMode="auto">
          <a:xfrm>
            <a:off x="6019800" y="2362200"/>
            <a:ext cx="152400" cy="152400"/>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9713" name="Oval 17"/>
          <p:cNvSpPr>
            <a:spLocks noChangeArrowheads="1"/>
          </p:cNvSpPr>
          <p:nvPr/>
        </p:nvSpPr>
        <p:spPr bwMode="auto">
          <a:xfrm>
            <a:off x="6324600" y="2362200"/>
            <a:ext cx="152400" cy="152400"/>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9714" name="Oval 18"/>
          <p:cNvSpPr>
            <a:spLocks noChangeArrowheads="1"/>
          </p:cNvSpPr>
          <p:nvPr/>
        </p:nvSpPr>
        <p:spPr bwMode="auto">
          <a:xfrm>
            <a:off x="6553200" y="2362200"/>
            <a:ext cx="152400" cy="152400"/>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9715" name="Oval 19"/>
          <p:cNvSpPr>
            <a:spLocks noChangeArrowheads="1"/>
          </p:cNvSpPr>
          <p:nvPr/>
        </p:nvSpPr>
        <p:spPr bwMode="auto">
          <a:xfrm>
            <a:off x="6781800" y="2362200"/>
            <a:ext cx="152400" cy="152400"/>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9716" name="Oval 20"/>
          <p:cNvSpPr>
            <a:spLocks noChangeArrowheads="1"/>
          </p:cNvSpPr>
          <p:nvPr/>
        </p:nvSpPr>
        <p:spPr bwMode="auto">
          <a:xfrm>
            <a:off x="7010400" y="2362200"/>
            <a:ext cx="152400" cy="152400"/>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9717" name="Oval 21"/>
          <p:cNvSpPr>
            <a:spLocks noChangeArrowheads="1"/>
          </p:cNvSpPr>
          <p:nvPr/>
        </p:nvSpPr>
        <p:spPr bwMode="auto">
          <a:xfrm>
            <a:off x="7239000" y="2362200"/>
            <a:ext cx="152400" cy="152400"/>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9718" name="Oval 22"/>
          <p:cNvSpPr>
            <a:spLocks noChangeArrowheads="1"/>
          </p:cNvSpPr>
          <p:nvPr/>
        </p:nvSpPr>
        <p:spPr bwMode="auto">
          <a:xfrm>
            <a:off x="7391400" y="2514600"/>
            <a:ext cx="152400" cy="152400"/>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9719" name="Oval 23"/>
          <p:cNvSpPr>
            <a:spLocks noChangeArrowheads="1"/>
          </p:cNvSpPr>
          <p:nvPr/>
        </p:nvSpPr>
        <p:spPr bwMode="auto">
          <a:xfrm>
            <a:off x="7391400" y="2743200"/>
            <a:ext cx="152400" cy="152400"/>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9720" name="Oval 24"/>
          <p:cNvSpPr>
            <a:spLocks noChangeArrowheads="1"/>
          </p:cNvSpPr>
          <p:nvPr/>
        </p:nvSpPr>
        <p:spPr bwMode="auto">
          <a:xfrm>
            <a:off x="7391400" y="2971800"/>
            <a:ext cx="152400" cy="152400"/>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9721" name="Oval 25"/>
          <p:cNvSpPr>
            <a:spLocks noChangeArrowheads="1"/>
          </p:cNvSpPr>
          <p:nvPr/>
        </p:nvSpPr>
        <p:spPr bwMode="auto">
          <a:xfrm>
            <a:off x="7391400" y="3200400"/>
            <a:ext cx="152400" cy="152400"/>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9722" name="Oval 26"/>
          <p:cNvSpPr>
            <a:spLocks noChangeArrowheads="1"/>
          </p:cNvSpPr>
          <p:nvPr/>
        </p:nvSpPr>
        <p:spPr bwMode="auto">
          <a:xfrm>
            <a:off x="7391400" y="3429000"/>
            <a:ext cx="152400" cy="152400"/>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9723" name="Oval 27"/>
          <p:cNvSpPr>
            <a:spLocks noChangeArrowheads="1"/>
          </p:cNvSpPr>
          <p:nvPr/>
        </p:nvSpPr>
        <p:spPr bwMode="auto">
          <a:xfrm>
            <a:off x="7391400" y="3657600"/>
            <a:ext cx="152400" cy="152400"/>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9724" name="Oval 28"/>
          <p:cNvSpPr>
            <a:spLocks noChangeArrowheads="1"/>
          </p:cNvSpPr>
          <p:nvPr/>
        </p:nvSpPr>
        <p:spPr bwMode="auto">
          <a:xfrm>
            <a:off x="7391400" y="3886200"/>
            <a:ext cx="152400" cy="152400"/>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9725" name="Oval 29"/>
          <p:cNvSpPr>
            <a:spLocks noChangeArrowheads="1"/>
          </p:cNvSpPr>
          <p:nvPr/>
        </p:nvSpPr>
        <p:spPr bwMode="auto">
          <a:xfrm>
            <a:off x="7391400" y="4114800"/>
            <a:ext cx="152400" cy="152400"/>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9726" name="Oval 30"/>
          <p:cNvSpPr>
            <a:spLocks noChangeArrowheads="1"/>
          </p:cNvSpPr>
          <p:nvPr/>
        </p:nvSpPr>
        <p:spPr bwMode="auto">
          <a:xfrm>
            <a:off x="7391400" y="4343400"/>
            <a:ext cx="152400" cy="152400"/>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9727" name="Oval 31"/>
          <p:cNvSpPr>
            <a:spLocks noChangeArrowheads="1"/>
          </p:cNvSpPr>
          <p:nvPr/>
        </p:nvSpPr>
        <p:spPr bwMode="auto">
          <a:xfrm>
            <a:off x="7391400" y="4572000"/>
            <a:ext cx="152400" cy="152400"/>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9728" name="Oval 32"/>
          <p:cNvSpPr>
            <a:spLocks noChangeArrowheads="1"/>
          </p:cNvSpPr>
          <p:nvPr/>
        </p:nvSpPr>
        <p:spPr bwMode="auto">
          <a:xfrm>
            <a:off x="7391400" y="4800600"/>
            <a:ext cx="152400" cy="152400"/>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9729" name="Oval 33"/>
          <p:cNvSpPr>
            <a:spLocks noChangeArrowheads="1"/>
          </p:cNvSpPr>
          <p:nvPr/>
        </p:nvSpPr>
        <p:spPr bwMode="auto">
          <a:xfrm>
            <a:off x="7391400" y="5029200"/>
            <a:ext cx="152400" cy="152400"/>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9730" name="Oval 34"/>
          <p:cNvSpPr>
            <a:spLocks noChangeArrowheads="1"/>
          </p:cNvSpPr>
          <p:nvPr/>
        </p:nvSpPr>
        <p:spPr bwMode="auto">
          <a:xfrm>
            <a:off x="7239000" y="5257800"/>
            <a:ext cx="152400" cy="152400"/>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9731" name="Oval 35"/>
          <p:cNvSpPr>
            <a:spLocks noChangeArrowheads="1"/>
          </p:cNvSpPr>
          <p:nvPr/>
        </p:nvSpPr>
        <p:spPr bwMode="auto">
          <a:xfrm>
            <a:off x="6934200" y="5257800"/>
            <a:ext cx="152400" cy="152400"/>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9732" name="Oval 36"/>
          <p:cNvSpPr>
            <a:spLocks noChangeArrowheads="1"/>
          </p:cNvSpPr>
          <p:nvPr/>
        </p:nvSpPr>
        <p:spPr bwMode="auto">
          <a:xfrm>
            <a:off x="6629400" y="5257800"/>
            <a:ext cx="152400" cy="152400"/>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9733" name="Oval 37"/>
          <p:cNvSpPr>
            <a:spLocks noChangeArrowheads="1"/>
          </p:cNvSpPr>
          <p:nvPr/>
        </p:nvSpPr>
        <p:spPr bwMode="auto">
          <a:xfrm>
            <a:off x="6324600" y="5257800"/>
            <a:ext cx="152400" cy="152400"/>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9734" name="Oval 38"/>
          <p:cNvSpPr>
            <a:spLocks noChangeArrowheads="1"/>
          </p:cNvSpPr>
          <p:nvPr/>
        </p:nvSpPr>
        <p:spPr bwMode="auto">
          <a:xfrm>
            <a:off x="6019800" y="5257800"/>
            <a:ext cx="152400" cy="152400"/>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9735" name="Oval 39"/>
          <p:cNvSpPr>
            <a:spLocks noChangeArrowheads="1"/>
          </p:cNvSpPr>
          <p:nvPr/>
        </p:nvSpPr>
        <p:spPr bwMode="auto">
          <a:xfrm>
            <a:off x="5715000" y="5257800"/>
            <a:ext cx="152400" cy="152400"/>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Tree>
    <p:extLst>
      <p:ext uri="{BB962C8B-B14F-4D97-AF65-F5344CB8AC3E}">
        <p14:creationId xmlns:p14="http://schemas.microsoft.com/office/powerpoint/2010/main" val="384995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0" nodeType="clickEffect">
                                  <p:stCondLst>
                                    <p:cond delay="0"/>
                                  </p:stCondLst>
                                  <p:childTnLst>
                                    <p:animMotion origin="layout" path="M 0.0 0.0  L 0.25 0.0  E" pathEditMode="relative" ptsTypes="">
                                      <p:cBhvr>
                                        <p:cTn id="14" dur="2000" fill="hold"/>
                                        <p:tgtEl>
                                          <p:spTgt spid="29701"/>
                                        </p:tgtEl>
                                        <p:attrNameLst>
                                          <p:attrName>ppt_x</p:attrName>
                                          <p:attrName>ppt_y</p:attrName>
                                        </p:attrNameLst>
                                      </p:cBhvr>
                                    </p:animMotion>
                                  </p:childTnLst>
                                </p:cTn>
                              </p:par>
                              <p:par>
                                <p:cTn id="15" presetID="63" presetClass="path" presetSubtype="0" accel="50000" decel="50000" fill="hold" grpId="1" nodeType="withEffect">
                                  <p:stCondLst>
                                    <p:cond delay="0"/>
                                  </p:stCondLst>
                                  <p:childTnLst>
                                    <p:animMotion origin="layout" path="M 0.00416 0.0111 L 0.25 -0.18312 " pathEditMode="relative" rAng="0" ptsTypes="AA">
                                      <p:cBhvr>
                                        <p:cTn id="16" dur="2000" fill="hold"/>
                                        <p:tgtEl>
                                          <p:spTgt spid="29702"/>
                                        </p:tgtEl>
                                        <p:attrNameLst>
                                          <p:attrName>ppt_x</p:attrName>
                                          <p:attrName>ppt_y</p:attrName>
                                        </p:attrNameLst>
                                      </p:cBhvr>
                                      <p:rCtr x="12300" y="-9700"/>
                                    </p:animMotion>
                                  </p:childTnLst>
                                </p:cTn>
                              </p:par>
                              <p:par>
                                <p:cTn id="17" presetID="63" presetClass="path" presetSubtype="0" accel="50000" decel="50000" fill="hold" grpId="1" nodeType="withEffect">
                                  <p:stCondLst>
                                    <p:cond delay="0"/>
                                  </p:stCondLst>
                                  <p:childTnLst>
                                    <p:animMotion origin="layout" path="M 0.00416 -0.01665 L 0.25 0.18867 " pathEditMode="relative" rAng="0" ptsTypes="AA">
                                      <p:cBhvr>
                                        <p:cTn id="18" dur="2000" fill="hold"/>
                                        <p:tgtEl>
                                          <p:spTgt spid="29703"/>
                                        </p:tgtEl>
                                        <p:attrNameLst>
                                          <p:attrName>ppt_x</p:attrName>
                                          <p:attrName>ppt_y</p:attrName>
                                        </p:attrNameLst>
                                      </p:cBhvr>
                                      <p:rCtr x="12300" y="10300"/>
                                    </p:animMotion>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9704"/>
                                        </p:tgtEl>
                                        <p:attrNameLst>
                                          <p:attrName>style.visibility</p:attrName>
                                        </p:attrNameLst>
                                      </p:cBhvr>
                                      <p:to>
                                        <p:strVal val="visible"/>
                                      </p:to>
                                    </p:set>
                                    <p:animEffect transition="in" filter="wipe(down)">
                                      <p:cBhvr>
                                        <p:cTn id="23" dur="500"/>
                                        <p:tgtEl>
                                          <p:spTgt spid="2970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9705"/>
                                        </p:tgtEl>
                                        <p:attrNameLst>
                                          <p:attrName>style.visibility</p:attrName>
                                        </p:attrNameLst>
                                      </p:cBhvr>
                                      <p:to>
                                        <p:strVal val="visible"/>
                                      </p:to>
                                    </p:set>
                                    <p:animEffect transition="in" filter="wipe(down)">
                                      <p:cBhvr>
                                        <p:cTn id="26" dur="500"/>
                                        <p:tgtEl>
                                          <p:spTgt spid="29705"/>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29706"/>
                                        </p:tgtEl>
                                        <p:attrNameLst>
                                          <p:attrName>style.visibility</p:attrName>
                                        </p:attrNameLst>
                                      </p:cBhvr>
                                      <p:to>
                                        <p:strVal val="visible"/>
                                      </p:to>
                                    </p:set>
                                    <p:anim calcmode="lin" valueType="num">
                                      <p:cBhvr>
                                        <p:cTn id="31" dur="500" fill="hold"/>
                                        <p:tgtEl>
                                          <p:spTgt spid="29706"/>
                                        </p:tgtEl>
                                        <p:attrNameLst>
                                          <p:attrName>ppt_w</p:attrName>
                                        </p:attrNameLst>
                                      </p:cBhvr>
                                      <p:tavLst>
                                        <p:tav tm="0">
                                          <p:val>
                                            <p:fltVal val="0"/>
                                          </p:val>
                                        </p:tav>
                                        <p:tav tm="100000">
                                          <p:val>
                                            <p:strVal val="#ppt_w"/>
                                          </p:val>
                                        </p:tav>
                                      </p:tavLst>
                                    </p:anim>
                                    <p:anim calcmode="lin" valueType="num">
                                      <p:cBhvr>
                                        <p:cTn id="32" dur="500" fill="hold"/>
                                        <p:tgtEl>
                                          <p:spTgt spid="29706"/>
                                        </p:tgtEl>
                                        <p:attrNameLst>
                                          <p:attrName>ppt_h</p:attrName>
                                        </p:attrNameLst>
                                      </p:cBhvr>
                                      <p:tavLst>
                                        <p:tav tm="0">
                                          <p:val>
                                            <p:strVal val="#ppt_h"/>
                                          </p:val>
                                        </p:tav>
                                        <p:tav tm="100000">
                                          <p:val>
                                            <p:strVal val="#ppt_h"/>
                                          </p:val>
                                        </p:tav>
                                      </p:tavLst>
                                    </p:anim>
                                  </p:childTnLst>
                                </p:cTn>
                              </p:par>
                              <p:par>
                                <p:cTn id="33" presetID="31" presetClass="entr" presetSubtype="0" fill="hold" grpId="0" nodeType="withEffect">
                                  <p:stCondLst>
                                    <p:cond delay="0"/>
                                  </p:stCondLst>
                                  <p:iterate type="lt">
                                    <p:tmPct val="5000"/>
                                  </p:iterate>
                                  <p:childTnLst>
                                    <p:set>
                                      <p:cBhvr>
                                        <p:cTn id="34" dur="1" fill="hold">
                                          <p:stCondLst>
                                            <p:cond delay="0"/>
                                          </p:stCondLst>
                                        </p:cTn>
                                        <p:tgtEl>
                                          <p:spTgt spid="29707"/>
                                        </p:tgtEl>
                                        <p:attrNameLst>
                                          <p:attrName>style.visibility</p:attrName>
                                        </p:attrNameLst>
                                      </p:cBhvr>
                                      <p:to>
                                        <p:strVal val="visible"/>
                                      </p:to>
                                    </p:set>
                                    <p:anim calcmode="lin" valueType="num">
                                      <p:cBhvr>
                                        <p:cTn id="35" dur="1000" fill="hold"/>
                                        <p:tgtEl>
                                          <p:spTgt spid="29707"/>
                                        </p:tgtEl>
                                        <p:attrNameLst>
                                          <p:attrName>ppt_w</p:attrName>
                                        </p:attrNameLst>
                                      </p:cBhvr>
                                      <p:tavLst>
                                        <p:tav tm="0">
                                          <p:val>
                                            <p:fltVal val="0"/>
                                          </p:val>
                                        </p:tav>
                                        <p:tav tm="100000">
                                          <p:val>
                                            <p:strVal val="#ppt_w"/>
                                          </p:val>
                                        </p:tav>
                                      </p:tavLst>
                                    </p:anim>
                                    <p:anim calcmode="lin" valueType="num">
                                      <p:cBhvr>
                                        <p:cTn id="36" dur="1000" fill="hold"/>
                                        <p:tgtEl>
                                          <p:spTgt spid="29707"/>
                                        </p:tgtEl>
                                        <p:attrNameLst>
                                          <p:attrName>ppt_h</p:attrName>
                                        </p:attrNameLst>
                                      </p:cBhvr>
                                      <p:tavLst>
                                        <p:tav tm="0">
                                          <p:val>
                                            <p:fltVal val="0"/>
                                          </p:val>
                                        </p:tav>
                                        <p:tav tm="100000">
                                          <p:val>
                                            <p:strVal val="#ppt_h"/>
                                          </p:val>
                                        </p:tav>
                                      </p:tavLst>
                                    </p:anim>
                                    <p:anim calcmode="lin" valueType="num">
                                      <p:cBhvr>
                                        <p:cTn id="37" dur="1000" fill="hold"/>
                                        <p:tgtEl>
                                          <p:spTgt spid="29707"/>
                                        </p:tgtEl>
                                        <p:attrNameLst>
                                          <p:attrName>style.rotation</p:attrName>
                                        </p:attrNameLst>
                                      </p:cBhvr>
                                      <p:tavLst>
                                        <p:tav tm="0">
                                          <p:val>
                                            <p:fltVal val="90"/>
                                          </p:val>
                                        </p:tav>
                                        <p:tav tm="100000">
                                          <p:val>
                                            <p:fltVal val="0"/>
                                          </p:val>
                                        </p:tav>
                                      </p:tavLst>
                                    </p:anim>
                                    <p:animEffect transition="in" filter="fade">
                                      <p:cBhvr>
                                        <p:cTn id="38" dur="1000"/>
                                        <p:tgtEl>
                                          <p:spTgt spid="29707"/>
                                        </p:tgtEl>
                                      </p:cBhvr>
                                    </p:animEffect>
                                  </p:childTnLst>
                                </p:cTn>
                              </p:par>
                              <p:par>
                                <p:cTn id="39" presetID="31" presetClass="entr" presetSubtype="0" fill="hold" grpId="0" nodeType="withEffect">
                                  <p:stCondLst>
                                    <p:cond delay="0"/>
                                  </p:stCondLst>
                                  <p:iterate type="lt">
                                    <p:tmPct val="5000"/>
                                  </p:iterate>
                                  <p:childTnLst>
                                    <p:set>
                                      <p:cBhvr>
                                        <p:cTn id="40" dur="1" fill="hold">
                                          <p:stCondLst>
                                            <p:cond delay="0"/>
                                          </p:stCondLst>
                                        </p:cTn>
                                        <p:tgtEl>
                                          <p:spTgt spid="29708"/>
                                        </p:tgtEl>
                                        <p:attrNameLst>
                                          <p:attrName>style.visibility</p:attrName>
                                        </p:attrNameLst>
                                      </p:cBhvr>
                                      <p:to>
                                        <p:strVal val="visible"/>
                                      </p:to>
                                    </p:set>
                                    <p:anim calcmode="lin" valueType="num">
                                      <p:cBhvr>
                                        <p:cTn id="41" dur="1000" fill="hold"/>
                                        <p:tgtEl>
                                          <p:spTgt spid="29708"/>
                                        </p:tgtEl>
                                        <p:attrNameLst>
                                          <p:attrName>ppt_w</p:attrName>
                                        </p:attrNameLst>
                                      </p:cBhvr>
                                      <p:tavLst>
                                        <p:tav tm="0">
                                          <p:val>
                                            <p:fltVal val="0"/>
                                          </p:val>
                                        </p:tav>
                                        <p:tav tm="100000">
                                          <p:val>
                                            <p:strVal val="#ppt_w"/>
                                          </p:val>
                                        </p:tav>
                                      </p:tavLst>
                                    </p:anim>
                                    <p:anim calcmode="lin" valueType="num">
                                      <p:cBhvr>
                                        <p:cTn id="42" dur="1000" fill="hold"/>
                                        <p:tgtEl>
                                          <p:spTgt spid="29708"/>
                                        </p:tgtEl>
                                        <p:attrNameLst>
                                          <p:attrName>ppt_h</p:attrName>
                                        </p:attrNameLst>
                                      </p:cBhvr>
                                      <p:tavLst>
                                        <p:tav tm="0">
                                          <p:val>
                                            <p:fltVal val="0"/>
                                          </p:val>
                                        </p:tav>
                                        <p:tav tm="100000">
                                          <p:val>
                                            <p:strVal val="#ppt_h"/>
                                          </p:val>
                                        </p:tav>
                                      </p:tavLst>
                                    </p:anim>
                                    <p:anim calcmode="lin" valueType="num">
                                      <p:cBhvr>
                                        <p:cTn id="43" dur="1000" fill="hold"/>
                                        <p:tgtEl>
                                          <p:spTgt spid="29708"/>
                                        </p:tgtEl>
                                        <p:attrNameLst>
                                          <p:attrName>style.rotation</p:attrName>
                                        </p:attrNameLst>
                                      </p:cBhvr>
                                      <p:tavLst>
                                        <p:tav tm="0">
                                          <p:val>
                                            <p:fltVal val="90"/>
                                          </p:val>
                                        </p:tav>
                                        <p:tav tm="100000">
                                          <p:val>
                                            <p:fltVal val="0"/>
                                          </p:val>
                                        </p:tav>
                                      </p:tavLst>
                                    </p:anim>
                                    <p:animEffect transition="in" filter="fade">
                                      <p:cBhvr>
                                        <p:cTn id="44" dur="1000"/>
                                        <p:tgtEl>
                                          <p:spTgt spid="29708"/>
                                        </p:tgtEl>
                                      </p:cBhvr>
                                    </p:animEffect>
                                  </p:childTnLst>
                                </p:cTn>
                              </p:par>
                              <p:par>
                                <p:cTn id="45" presetID="31" presetClass="entr" presetSubtype="0" fill="hold" grpId="0" nodeType="withEffect">
                                  <p:stCondLst>
                                    <p:cond delay="0"/>
                                  </p:stCondLst>
                                  <p:iterate type="lt">
                                    <p:tmPct val="5000"/>
                                  </p:iterate>
                                  <p:childTnLst>
                                    <p:set>
                                      <p:cBhvr>
                                        <p:cTn id="46" dur="1" fill="hold">
                                          <p:stCondLst>
                                            <p:cond delay="0"/>
                                          </p:stCondLst>
                                        </p:cTn>
                                        <p:tgtEl>
                                          <p:spTgt spid="29709"/>
                                        </p:tgtEl>
                                        <p:attrNameLst>
                                          <p:attrName>style.visibility</p:attrName>
                                        </p:attrNameLst>
                                      </p:cBhvr>
                                      <p:to>
                                        <p:strVal val="visible"/>
                                      </p:to>
                                    </p:set>
                                    <p:anim calcmode="lin" valueType="num">
                                      <p:cBhvr>
                                        <p:cTn id="47" dur="1000" fill="hold"/>
                                        <p:tgtEl>
                                          <p:spTgt spid="29709"/>
                                        </p:tgtEl>
                                        <p:attrNameLst>
                                          <p:attrName>ppt_w</p:attrName>
                                        </p:attrNameLst>
                                      </p:cBhvr>
                                      <p:tavLst>
                                        <p:tav tm="0">
                                          <p:val>
                                            <p:fltVal val="0"/>
                                          </p:val>
                                        </p:tav>
                                        <p:tav tm="100000">
                                          <p:val>
                                            <p:strVal val="#ppt_w"/>
                                          </p:val>
                                        </p:tav>
                                      </p:tavLst>
                                    </p:anim>
                                    <p:anim calcmode="lin" valueType="num">
                                      <p:cBhvr>
                                        <p:cTn id="48" dur="1000" fill="hold"/>
                                        <p:tgtEl>
                                          <p:spTgt spid="29709"/>
                                        </p:tgtEl>
                                        <p:attrNameLst>
                                          <p:attrName>ppt_h</p:attrName>
                                        </p:attrNameLst>
                                      </p:cBhvr>
                                      <p:tavLst>
                                        <p:tav tm="0">
                                          <p:val>
                                            <p:fltVal val="0"/>
                                          </p:val>
                                        </p:tav>
                                        <p:tav tm="100000">
                                          <p:val>
                                            <p:strVal val="#ppt_h"/>
                                          </p:val>
                                        </p:tav>
                                      </p:tavLst>
                                    </p:anim>
                                    <p:anim calcmode="lin" valueType="num">
                                      <p:cBhvr>
                                        <p:cTn id="49" dur="1000" fill="hold"/>
                                        <p:tgtEl>
                                          <p:spTgt spid="29709"/>
                                        </p:tgtEl>
                                        <p:attrNameLst>
                                          <p:attrName>style.rotation</p:attrName>
                                        </p:attrNameLst>
                                      </p:cBhvr>
                                      <p:tavLst>
                                        <p:tav tm="0">
                                          <p:val>
                                            <p:fltVal val="90"/>
                                          </p:val>
                                        </p:tav>
                                        <p:tav tm="100000">
                                          <p:val>
                                            <p:fltVal val="0"/>
                                          </p:val>
                                        </p:tav>
                                      </p:tavLst>
                                    </p:anim>
                                    <p:animEffect transition="in" filter="fade">
                                      <p:cBhvr>
                                        <p:cTn id="50" dur="1000"/>
                                        <p:tgtEl>
                                          <p:spTgt spid="29709"/>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2971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1" presetClass="entr" presetSubtype="0" fill="hold" grpId="0" nodeType="clickEffect">
                                  <p:stCondLst>
                                    <p:cond delay="0"/>
                                  </p:stCondLst>
                                  <p:childTnLst>
                                    <p:set>
                                      <p:cBhvr>
                                        <p:cTn id="56" dur="1000">
                                          <p:stCondLst>
                                            <p:cond delay="0"/>
                                          </p:stCondLst>
                                        </p:cTn>
                                        <p:tgtEl>
                                          <p:spTgt spid="29711"/>
                                        </p:tgtEl>
                                        <p:attrNameLst>
                                          <p:attrName>style.visibility</p:attrName>
                                        </p:attrNameLst>
                                      </p:cBhvr>
                                      <p:to>
                                        <p:strVal val="visible"/>
                                      </p:to>
                                    </p:set>
                                  </p:childTnLst>
                                  <p:subTnLst>
                                    <p:set>
                                      <p:cBhvr override="childStyle">
                                        <p:cTn dur="1" fill="hold" display="0" masterRel="sameClick" afterEffect="1">
                                          <p:stCondLst>
                                            <p:cond evt="end" delay="0">
                                              <p:tn val="55"/>
                                            </p:cond>
                                          </p:stCondLst>
                                        </p:cTn>
                                        <p:tgtEl>
                                          <p:spTgt spid="29711"/>
                                        </p:tgtEl>
                                        <p:attrNameLst>
                                          <p:attrName>style.visibility</p:attrName>
                                        </p:attrNameLst>
                                      </p:cBhvr>
                                      <p:to>
                                        <p:strVal val="hidden"/>
                                      </p:to>
                                    </p:set>
                                  </p:subTnLst>
                                </p:cTn>
                              </p:par>
                              <p:par>
                                <p:cTn id="57" presetID="11" presetClass="entr" presetSubtype="0" fill="hold" grpId="0" nodeType="withEffect">
                                  <p:stCondLst>
                                    <p:cond delay="0"/>
                                  </p:stCondLst>
                                  <p:childTnLst>
                                    <p:set>
                                      <p:cBhvr>
                                        <p:cTn id="58" dur="1000">
                                          <p:stCondLst>
                                            <p:cond delay="0"/>
                                          </p:stCondLst>
                                        </p:cTn>
                                        <p:tgtEl>
                                          <p:spTgt spid="29712"/>
                                        </p:tgtEl>
                                        <p:attrNameLst>
                                          <p:attrName>style.visibility</p:attrName>
                                        </p:attrNameLst>
                                      </p:cBhvr>
                                      <p:to>
                                        <p:strVal val="visible"/>
                                      </p:to>
                                    </p:set>
                                  </p:childTnLst>
                                  <p:subTnLst>
                                    <p:set>
                                      <p:cBhvr override="childStyle">
                                        <p:cTn dur="1" fill="hold" display="0" masterRel="sameClick" afterEffect="1">
                                          <p:stCondLst>
                                            <p:cond evt="end" delay="0">
                                              <p:tn val="57"/>
                                            </p:cond>
                                          </p:stCondLst>
                                        </p:cTn>
                                        <p:tgtEl>
                                          <p:spTgt spid="29712"/>
                                        </p:tgtEl>
                                        <p:attrNameLst>
                                          <p:attrName>style.visibility</p:attrName>
                                        </p:attrNameLst>
                                      </p:cBhvr>
                                      <p:to>
                                        <p:strVal val="hidden"/>
                                      </p:to>
                                    </p:set>
                                  </p:subTnLst>
                                </p:cTn>
                              </p:par>
                              <p:par>
                                <p:cTn id="59" presetID="11" presetClass="entr" presetSubtype="0" fill="hold" grpId="0" nodeType="withEffect">
                                  <p:stCondLst>
                                    <p:cond delay="0"/>
                                  </p:stCondLst>
                                  <p:childTnLst>
                                    <p:set>
                                      <p:cBhvr>
                                        <p:cTn id="60" dur="1000">
                                          <p:stCondLst>
                                            <p:cond delay="0"/>
                                          </p:stCondLst>
                                        </p:cTn>
                                        <p:tgtEl>
                                          <p:spTgt spid="29713"/>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29713"/>
                                        </p:tgtEl>
                                        <p:attrNameLst>
                                          <p:attrName>style.visibility</p:attrName>
                                        </p:attrNameLst>
                                      </p:cBhvr>
                                      <p:to>
                                        <p:strVal val="hidden"/>
                                      </p:to>
                                    </p:set>
                                  </p:subTnLst>
                                </p:cTn>
                              </p:par>
                              <p:par>
                                <p:cTn id="61" presetID="11" presetClass="entr" presetSubtype="0" fill="hold" grpId="0" nodeType="withEffect">
                                  <p:stCondLst>
                                    <p:cond delay="0"/>
                                  </p:stCondLst>
                                  <p:childTnLst>
                                    <p:set>
                                      <p:cBhvr>
                                        <p:cTn id="62" dur="1000">
                                          <p:stCondLst>
                                            <p:cond delay="0"/>
                                          </p:stCondLst>
                                        </p:cTn>
                                        <p:tgtEl>
                                          <p:spTgt spid="29714"/>
                                        </p:tgtEl>
                                        <p:attrNameLst>
                                          <p:attrName>style.visibility</p:attrName>
                                        </p:attrNameLst>
                                      </p:cBhvr>
                                      <p:to>
                                        <p:strVal val="visible"/>
                                      </p:to>
                                    </p:set>
                                  </p:childTnLst>
                                  <p:subTnLst>
                                    <p:set>
                                      <p:cBhvr override="childStyle">
                                        <p:cTn dur="1" fill="hold" display="0" masterRel="sameClick" afterEffect="1">
                                          <p:stCondLst>
                                            <p:cond evt="end" delay="0">
                                              <p:tn val="61"/>
                                            </p:cond>
                                          </p:stCondLst>
                                        </p:cTn>
                                        <p:tgtEl>
                                          <p:spTgt spid="29714"/>
                                        </p:tgtEl>
                                        <p:attrNameLst>
                                          <p:attrName>style.visibility</p:attrName>
                                        </p:attrNameLst>
                                      </p:cBhvr>
                                      <p:to>
                                        <p:strVal val="hidden"/>
                                      </p:to>
                                    </p:set>
                                  </p:subTnLst>
                                </p:cTn>
                              </p:par>
                              <p:par>
                                <p:cTn id="63" presetID="11" presetClass="entr" presetSubtype="0" fill="hold" grpId="0" nodeType="withEffect">
                                  <p:stCondLst>
                                    <p:cond delay="0"/>
                                  </p:stCondLst>
                                  <p:childTnLst>
                                    <p:set>
                                      <p:cBhvr>
                                        <p:cTn id="64" dur="1000">
                                          <p:stCondLst>
                                            <p:cond delay="0"/>
                                          </p:stCondLst>
                                        </p:cTn>
                                        <p:tgtEl>
                                          <p:spTgt spid="29715"/>
                                        </p:tgtEl>
                                        <p:attrNameLst>
                                          <p:attrName>style.visibility</p:attrName>
                                        </p:attrNameLst>
                                      </p:cBhvr>
                                      <p:to>
                                        <p:strVal val="visible"/>
                                      </p:to>
                                    </p:set>
                                  </p:childTnLst>
                                  <p:subTnLst>
                                    <p:set>
                                      <p:cBhvr override="childStyle">
                                        <p:cTn dur="1" fill="hold" display="0" masterRel="sameClick" afterEffect="1">
                                          <p:stCondLst>
                                            <p:cond evt="end" delay="0">
                                              <p:tn val="63"/>
                                            </p:cond>
                                          </p:stCondLst>
                                        </p:cTn>
                                        <p:tgtEl>
                                          <p:spTgt spid="29715"/>
                                        </p:tgtEl>
                                        <p:attrNameLst>
                                          <p:attrName>style.visibility</p:attrName>
                                        </p:attrNameLst>
                                      </p:cBhvr>
                                      <p:to>
                                        <p:strVal val="hidden"/>
                                      </p:to>
                                    </p:set>
                                  </p:subTnLst>
                                </p:cTn>
                              </p:par>
                              <p:par>
                                <p:cTn id="65" presetID="11" presetClass="entr" presetSubtype="0" fill="hold" grpId="0" nodeType="withEffect">
                                  <p:stCondLst>
                                    <p:cond delay="0"/>
                                  </p:stCondLst>
                                  <p:childTnLst>
                                    <p:set>
                                      <p:cBhvr>
                                        <p:cTn id="66" dur="1000">
                                          <p:stCondLst>
                                            <p:cond delay="0"/>
                                          </p:stCondLst>
                                        </p:cTn>
                                        <p:tgtEl>
                                          <p:spTgt spid="29716"/>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29716"/>
                                        </p:tgtEl>
                                        <p:attrNameLst>
                                          <p:attrName>style.visibility</p:attrName>
                                        </p:attrNameLst>
                                      </p:cBhvr>
                                      <p:to>
                                        <p:strVal val="hidden"/>
                                      </p:to>
                                    </p:set>
                                  </p:subTnLst>
                                </p:cTn>
                              </p:par>
                              <p:par>
                                <p:cTn id="67" presetID="11" presetClass="entr" presetSubtype="0" fill="hold" grpId="0" nodeType="withEffect">
                                  <p:stCondLst>
                                    <p:cond delay="0"/>
                                  </p:stCondLst>
                                  <p:childTnLst>
                                    <p:set>
                                      <p:cBhvr>
                                        <p:cTn id="68" dur="1000">
                                          <p:stCondLst>
                                            <p:cond delay="0"/>
                                          </p:stCondLst>
                                        </p:cTn>
                                        <p:tgtEl>
                                          <p:spTgt spid="29717"/>
                                        </p:tgtEl>
                                        <p:attrNameLst>
                                          <p:attrName>style.visibility</p:attrName>
                                        </p:attrNameLst>
                                      </p:cBhvr>
                                      <p:to>
                                        <p:strVal val="visible"/>
                                      </p:to>
                                    </p:set>
                                  </p:childTnLst>
                                  <p:subTnLst>
                                    <p:set>
                                      <p:cBhvr override="childStyle">
                                        <p:cTn dur="1" fill="hold" display="0" masterRel="sameClick" afterEffect="1">
                                          <p:stCondLst>
                                            <p:cond evt="end" delay="0">
                                              <p:tn val="67"/>
                                            </p:cond>
                                          </p:stCondLst>
                                        </p:cTn>
                                        <p:tgtEl>
                                          <p:spTgt spid="29717"/>
                                        </p:tgtEl>
                                        <p:attrNameLst>
                                          <p:attrName>style.visibility</p:attrName>
                                        </p:attrNameLst>
                                      </p:cBhvr>
                                      <p:to>
                                        <p:strVal val="hidden"/>
                                      </p:to>
                                    </p:set>
                                  </p:subTnLst>
                                </p:cTn>
                              </p:par>
                              <p:par>
                                <p:cTn id="69" presetID="11" presetClass="entr" presetSubtype="0" fill="hold" grpId="0" nodeType="withEffect">
                                  <p:stCondLst>
                                    <p:cond delay="0"/>
                                  </p:stCondLst>
                                  <p:childTnLst>
                                    <p:set>
                                      <p:cBhvr>
                                        <p:cTn id="70" dur="1000">
                                          <p:stCondLst>
                                            <p:cond delay="0"/>
                                          </p:stCondLst>
                                        </p:cTn>
                                        <p:tgtEl>
                                          <p:spTgt spid="29718"/>
                                        </p:tgtEl>
                                        <p:attrNameLst>
                                          <p:attrName>style.visibility</p:attrName>
                                        </p:attrNameLst>
                                      </p:cBhvr>
                                      <p:to>
                                        <p:strVal val="visible"/>
                                      </p:to>
                                    </p:set>
                                  </p:childTnLst>
                                  <p:subTnLst>
                                    <p:set>
                                      <p:cBhvr override="childStyle">
                                        <p:cTn dur="1" fill="hold" display="0" masterRel="sameClick" afterEffect="1">
                                          <p:stCondLst>
                                            <p:cond evt="end" delay="0">
                                              <p:tn val="69"/>
                                            </p:cond>
                                          </p:stCondLst>
                                        </p:cTn>
                                        <p:tgtEl>
                                          <p:spTgt spid="29718"/>
                                        </p:tgtEl>
                                        <p:attrNameLst>
                                          <p:attrName>style.visibility</p:attrName>
                                        </p:attrNameLst>
                                      </p:cBhvr>
                                      <p:to>
                                        <p:strVal val="hidden"/>
                                      </p:to>
                                    </p:set>
                                  </p:subTnLst>
                                </p:cTn>
                              </p:par>
                              <p:par>
                                <p:cTn id="71" presetID="11" presetClass="entr" presetSubtype="0" fill="hold" grpId="0" nodeType="withEffect">
                                  <p:stCondLst>
                                    <p:cond delay="0"/>
                                  </p:stCondLst>
                                  <p:childTnLst>
                                    <p:set>
                                      <p:cBhvr>
                                        <p:cTn id="72" dur="1000">
                                          <p:stCondLst>
                                            <p:cond delay="0"/>
                                          </p:stCondLst>
                                        </p:cTn>
                                        <p:tgtEl>
                                          <p:spTgt spid="29719"/>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29719"/>
                                        </p:tgtEl>
                                        <p:attrNameLst>
                                          <p:attrName>style.visibility</p:attrName>
                                        </p:attrNameLst>
                                      </p:cBhvr>
                                      <p:to>
                                        <p:strVal val="hidden"/>
                                      </p:to>
                                    </p:set>
                                  </p:subTnLst>
                                </p:cTn>
                              </p:par>
                              <p:par>
                                <p:cTn id="73" presetID="11" presetClass="entr" presetSubtype="0" fill="hold" grpId="0" nodeType="withEffect">
                                  <p:stCondLst>
                                    <p:cond delay="0"/>
                                  </p:stCondLst>
                                  <p:childTnLst>
                                    <p:set>
                                      <p:cBhvr>
                                        <p:cTn id="74" dur="1000">
                                          <p:stCondLst>
                                            <p:cond delay="0"/>
                                          </p:stCondLst>
                                        </p:cTn>
                                        <p:tgtEl>
                                          <p:spTgt spid="29720"/>
                                        </p:tgtEl>
                                        <p:attrNameLst>
                                          <p:attrName>style.visibility</p:attrName>
                                        </p:attrNameLst>
                                      </p:cBhvr>
                                      <p:to>
                                        <p:strVal val="visible"/>
                                      </p:to>
                                    </p:set>
                                  </p:childTnLst>
                                  <p:subTnLst>
                                    <p:set>
                                      <p:cBhvr override="childStyle">
                                        <p:cTn dur="1" fill="hold" display="0" masterRel="sameClick" afterEffect="1">
                                          <p:stCondLst>
                                            <p:cond evt="end" delay="0">
                                              <p:tn val="73"/>
                                            </p:cond>
                                          </p:stCondLst>
                                        </p:cTn>
                                        <p:tgtEl>
                                          <p:spTgt spid="29720"/>
                                        </p:tgtEl>
                                        <p:attrNameLst>
                                          <p:attrName>style.visibility</p:attrName>
                                        </p:attrNameLst>
                                      </p:cBhvr>
                                      <p:to>
                                        <p:strVal val="hidden"/>
                                      </p:to>
                                    </p:set>
                                  </p:subTnLst>
                                </p:cTn>
                              </p:par>
                              <p:par>
                                <p:cTn id="75" presetID="11" presetClass="entr" presetSubtype="0" fill="hold" grpId="0" nodeType="withEffect">
                                  <p:stCondLst>
                                    <p:cond delay="0"/>
                                  </p:stCondLst>
                                  <p:childTnLst>
                                    <p:set>
                                      <p:cBhvr>
                                        <p:cTn id="76" dur="1000">
                                          <p:stCondLst>
                                            <p:cond delay="0"/>
                                          </p:stCondLst>
                                        </p:cTn>
                                        <p:tgtEl>
                                          <p:spTgt spid="29721"/>
                                        </p:tgtEl>
                                        <p:attrNameLst>
                                          <p:attrName>style.visibility</p:attrName>
                                        </p:attrNameLst>
                                      </p:cBhvr>
                                      <p:to>
                                        <p:strVal val="visible"/>
                                      </p:to>
                                    </p:set>
                                  </p:childTnLst>
                                  <p:subTnLst>
                                    <p:set>
                                      <p:cBhvr override="childStyle">
                                        <p:cTn dur="1" fill="hold" display="0" masterRel="sameClick" afterEffect="1">
                                          <p:stCondLst>
                                            <p:cond evt="end" delay="0">
                                              <p:tn val="75"/>
                                            </p:cond>
                                          </p:stCondLst>
                                        </p:cTn>
                                        <p:tgtEl>
                                          <p:spTgt spid="29721"/>
                                        </p:tgtEl>
                                        <p:attrNameLst>
                                          <p:attrName>style.visibility</p:attrName>
                                        </p:attrNameLst>
                                      </p:cBhvr>
                                      <p:to>
                                        <p:strVal val="hidden"/>
                                      </p:to>
                                    </p:set>
                                  </p:subTnLst>
                                </p:cTn>
                              </p:par>
                              <p:par>
                                <p:cTn id="77" presetID="11" presetClass="entr" presetSubtype="0" fill="hold" grpId="0" nodeType="withEffect">
                                  <p:stCondLst>
                                    <p:cond delay="0"/>
                                  </p:stCondLst>
                                  <p:childTnLst>
                                    <p:set>
                                      <p:cBhvr>
                                        <p:cTn id="78" dur="1000">
                                          <p:stCondLst>
                                            <p:cond delay="0"/>
                                          </p:stCondLst>
                                        </p:cTn>
                                        <p:tgtEl>
                                          <p:spTgt spid="29722"/>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29722"/>
                                        </p:tgtEl>
                                        <p:attrNameLst>
                                          <p:attrName>style.visibility</p:attrName>
                                        </p:attrNameLst>
                                      </p:cBhvr>
                                      <p:to>
                                        <p:strVal val="hidden"/>
                                      </p:to>
                                    </p:set>
                                  </p:subTnLst>
                                </p:cTn>
                              </p:par>
                              <p:par>
                                <p:cTn id="79" presetID="11" presetClass="entr" presetSubtype="0" fill="hold" grpId="0" nodeType="withEffect">
                                  <p:stCondLst>
                                    <p:cond delay="0"/>
                                  </p:stCondLst>
                                  <p:childTnLst>
                                    <p:set>
                                      <p:cBhvr>
                                        <p:cTn id="80" dur="1000">
                                          <p:stCondLst>
                                            <p:cond delay="0"/>
                                          </p:stCondLst>
                                        </p:cTn>
                                        <p:tgtEl>
                                          <p:spTgt spid="29723"/>
                                        </p:tgtEl>
                                        <p:attrNameLst>
                                          <p:attrName>style.visibility</p:attrName>
                                        </p:attrNameLst>
                                      </p:cBhvr>
                                      <p:to>
                                        <p:strVal val="visible"/>
                                      </p:to>
                                    </p:set>
                                  </p:childTnLst>
                                  <p:subTnLst>
                                    <p:set>
                                      <p:cBhvr override="childStyle">
                                        <p:cTn dur="1" fill="hold" display="0" masterRel="sameClick" afterEffect="1">
                                          <p:stCondLst>
                                            <p:cond evt="end" delay="0">
                                              <p:tn val="79"/>
                                            </p:cond>
                                          </p:stCondLst>
                                        </p:cTn>
                                        <p:tgtEl>
                                          <p:spTgt spid="29723"/>
                                        </p:tgtEl>
                                        <p:attrNameLst>
                                          <p:attrName>style.visibility</p:attrName>
                                        </p:attrNameLst>
                                      </p:cBhvr>
                                      <p:to>
                                        <p:strVal val="hidden"/>
                                      </p:to>
                                    </p:set>
                                  </p:subTnLst>
                                </p:cTn>
                              </p:par>
                              <p:par>
                                <p:cTn id="81" presetID="11" presetClass="entr" presetSubtype="0" fill="hold" grpId="0" nodeType="withEffect">
                                  <p:stCondLst>
                                    <p:cond delay="0"/>
                                  </p:stCondLst>
                                  <p:childTnLst>
                                    <p:set>
                                      <p:cBhvr>
                                        <p:cTn id="82" dur="1000">
                                          <p:stCondLst>
                                            <p:cond delay="0"/>
                                          </p:stCondLst>
                                        </p:cTn>
                                        <p:tgtEl>
                                          <p:spTgt spid="29724"/>
                                        </p:tgtEl>
                                        <p:attrNameLst>
                                          <p:attrName>style.visibility</p:attrName>
                                        </p:attrNameLst>
                                      </p:cBhvr>
                                      <p:to>
                                        <p:strVal val="visible"/>
                                      </p:to>
                                    </p:set>
                                  </p:childTnLst>
                                  <p:subTnLst>
                                    <p:set>
                                      <p:cBhvr override="childStyle">
                                        <p:cTn dur="1" fill="hold" display="0" masterRel="sameClick" afterEffect="1">
                                          <p:stCondLst>
                                            <p:cond evt="end" delay="0">
                                              <p:tn val="81"/>
                                            </p:cond>
                                          </p:stCondLst>
                                        </p:cTn>
                                        <p:tgtEl>
                                          <p:spTgt spid="29724"/>
                                        </p:tgtEl>
                                        <p:attrNameLst>
                                          <p:attrName>style.visibility</p:attrName>
                                        </p:attrNameLst>
                                      </p:cBhvr>
                                      <p:to>
                                        <p:strVal val="hidden"/>
                                      </p:to>
                                    </p:set>
                                  </p:subTnLst>
                                </p:cTn>
                              </p:par>
                              <p:par>
                                <p:cTn id="83" presetID="11" presetClass="entr" presetSubtype="0" fill="hold" grpId="0" nodeType="withEffect">
                                  <p:stCondLst>
                                    <p:cond delay="0"/>
                                  </p:stCondLst>
                                  <p:childTnLst>
                                    <p:set>
                                      <p:cBhvr>
                                        <p:cTn id="84" dur="1000">
                                          <p:stCondLst>
                                            <p:cond delay="0"/>
                                          </p:stCondLst>
                                        </p:cTn>
                                        <p:tgtEl>
                                          <p:spTgt spid="29725"/>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29725"/>
                                        </p:tgtEl>
                                        <p:attrNameLst>
                                          <p:attrName>style.visibility</p:attrName>
                                        </p:attrNameLst>
                                      </p:cBhvr>
                                      <p:to>
                                        <p:strVal val="hidden"/>
                                      </p:to>
                                    </p:set>
                                  </p:subTnLst>
                                </p:cTn>
                              </p:par>
                              <p:par>
                                <p:cTn id="85" presetID="11" presetClass="entr" presetSubtype="0" fill="hold" grpId="0" nodeType="withEffect">
                                  <p:stCondLst>
                                    <p:cond delay="0"/>
                                  </p:stCondLst>
                                  <p:childTnLst>
                                    <p:set>
                                      <p:cBhvr>
                                        <p:cTn id="86" dur="1000">
                                          <p:stCondLst>
                                            <p:cond delay="0"/>
                                          </p:stCondLst>
                                        </p:cTn>
                                        <p:tgtEl>
                                          <p:spTgt spid="29726"/>
                                        </p:tgtEl>
                                        <p:attrNameLst>
                                          <p:attrName>style.visibility</p:attrName>
                                        </p:attrNameLst>
                                      </p:cBhvr>
                                      <p:to>
                                        <p:strVal val="visible"/>
                                      </p:to>
                                    </p:set>
                                  </p:childTnLst>
                                  <p:subTnLst>
                                    <p:set>
                                      <p:cBhvr override="childStyle">
                                        <p:cTn dur="1" fill="hold" display="0" masterRel="sameClick" afterEffect="1">
                                          <p:stCondLst>
                                            <p:cond evt="end" delay="0">
                                              <p:tn val="85"/>
                                            </p:cond>
                                          </p:stCondLst>
                                        </p:cTn>
                                        <p:tgtEl>
                                          <p:spTgt spid="29726"/>
                                        </p:tgtEl>
                                        <p:attrNameLst>
                                          <p:attrName>style.visibility</p:attrName>
                                        </p:attrNameLst>
                                      </p:cBhvr>
                                      <p:to>
                                        <p:strVal val="hidden"/>
                                      </p:to>
                                    </p:set>
                                  </p:subTnLst>
                                </p:cTn>
                              </p:par>
                              <p:par>
                                <p:cTn id="87" presetID="11" presetClass="entr" presetSubtype="0" fill="hold" grpId="0" nodeType="withEffect">
                                  <p:stCondLst>
                                    <p:cond delay="0"/>
                                  </p:stCondLst>
                                  <p:childTnLst>
                                    <p:set>
                                      <p:cBhvr>
                                        <p:cTn id="88" dur="1000">
                                          <p:stCondLst>
                                            <p:cond delay="0"/>
                                          </p:stCondLst>
                                        </p:cTn>
                                        <p:tgtEl>
                                          <p:spTgt spid="29727"/>
                                        </p:tgtEl>
                                        <p:attrNameLst>
                                          <p:attrName>style.visibility</p:attrName>
                                        </p:attrNameLst>
                                      </p:cBhvr>
                                      <p:to>
                                        <p:strVal val="visible"/>
                                      </p:to>
                                    </p:set>
                                  </p:childTnLst>
                                  <p:subTnLst>
                                    <p:set>
                                      <p:cBhvr override="childStyle">
                                        <p:cTn dur="1" fill="hold" display="0" masterRel="sameClick" afterEffect="1">
                                          <p:stCondLst>
                                            <p:cond evt="end" delay="0">
                                              <p:tn val="87"/>
                                            </p:cond>
                                          </p:stCondLst>
                                        </p:cTn>
                                        <p:tgtEl>
                                          <p:spTgt spid="29727"/>
                                        </p:tgtEl>
                                        <p:attrNameLst>
                                          <p:attrName>style.visibility</p:attrName>
                                        </p:attrNameLst>
                                      </p:cBhvr>
                                      <p:to>
                                        <p:strVal val="hidden"/>
                                      </p:to>
                                    </p:set>
                                  </p:subTnLst>
                                </p:cTn>
                              </p:par>
                              <p:par>
                                <p:cTn id="89" presetID="11" presetClass="entr" presetSubtype="0" fill="hold" grpId="0" nodeType="withEffect">
                                  <p:stCondLst>
                                    <p:cond delay="0"/>
                                  </p:stCondLst>
                                  <p:childTnLst>
                                    <p:set>
                                      <p:cBhvr>
                                        <p:cTn id="90" dur="1000">
                                          <p:stCondLst>
                                            <p:cond delay="0"/>
                                          </p:stCondLst>
                                        </p:cTn>
                                        <p:tgtEl>
                                          <p:spTgt spid="29728"/>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29728"/>
                                        </p:tgtEl>
                                        <p:attrNameLst>
                                          <p:attrName>style.visibility</p:attrName>
                                        </p:attrNameLst>
                                      </p:cBhvr>
                                      <p:to>
                                        <p:strVal val="hidden"/>
                                      </p:to>
                                    </p:set>
                                  </p:subTnLst>
                                </p:cTn>
                              </p:par>
                              <p:par>
                                <p:cTn id="91" presetID="11" presetClass="entr" presetSubtype="0" fill="hold" grpId="0" nodeType="withEffect">
                                  <p:stCondLst>
                                    <p:cond delay="0"/>
                                  </p:stCondLst>
                                  <p:childTnLst>
                                    <p:set>
                                      <p:cBhvr>
                                        <p:cTn id="92" dur="1000">
                                          <p:stCondLst>
                                            <p:cond delay="0"/>
                                          </p:stCondLst>
                                        </p:cTn>
                                        <p:tgtEl>
                                          <p:spTgt spid="29729"/>
                                        </p:tgtEl>
                                        <p:attrNameLst>
                                          <p:attrName>style.visibility</p:attrName>
                                        </p:attrNameLst>
                                      </p:cBhvr>
                                      <p:to>
                                        <p:strVal val="visible"/>
                                      </p:to>
                                    </p:set>
                                  </p:childTnLst>
                                  <p:subTnLst>
                                    <p:set>
                                      <p:cBhvr override="childStyle">
                                        <p:cTn dur="1" fill="hold" display="0" masterRel="sameClick" afterEffect="1">
                                          <p:stCondLst>
                                            <p:cond evt="end" delay="0">
                                              <p:tn val="91"/>
                                            </p:cond>
                                          </p:stCondLst>
                                        </p:cTn>
                                        <p:tgtEl>
                                          <p:spTgt spid="29729"/>
                                        </p:tgtEl>
                                        <p:attrNameLst>
                                          <p:attrName>style.visibility</p:attrName>
                                        </p:attrNameLst>
                                      </p:cBhvr>
                                      <p:to>
                                        <p:strVal val="hidden"/>
                                      </p:to>
                                    </p:set>
                                  </p:subTnLst>
                                </p:cTn>
                              </p:par>
                              <p:par>
                                <p:cTn id="93" presetID="11" presetClass="entr" presetSubtype="0" fill="hold" grpId="0" nodeType="withEffect">
                                  <p:stCondLst>
                                    <p:cond delay="0"/>
                                  </p:stCondLst>
                                  <p:childTnLst>
                                    <p:set>
                                      <p:cBhvr>
                                        <p:cTn id="94" dur="1000">
                                          <p:stCondLst>
                                            <p:cond delay="0"/>
                                          </p:stCondLst>
                                        </p:cTn>
                                        <p:tgtEl>
                                          <p:spTgt spid="29730"/>
                                        </p:tgtEl>
                                        <p:attrNameLst>
                                          <p:attrName>style.visibility</p:attrName>
                                        </p:attrNameLst>
                                      </p:cBhvr>
                                      <p:to>
                                        <p:strVal val="visible"/>
                                      </p:to>
                                    </p:set>
                                  </p:childTnLst>
                                  <p:subTnLst>
                                    <p:set>
                                      <p:cBhvr override="childStyle">
                                        <p:cTn dur="1" fill="hold" display="0" masterRel="sameClick" afterEffect="1">
                                          <p:stCondLst>
                                            <p:cond evt="end" delay="0">
                                              <p:tn val="93"/>
                                            </p:cond>
                                          </p:stCondLst>
                                        </p:cTn>
                                        <p:tgtEl>
                                          <p:spTgt spid="29730"/>
                                        </p:tgtEl>
                                        <p:attrNameLst>
                                          <p:attrName>style.visibility</p:attrName>
                                        </p:attrNameLst>
                                      </p:cBhvr>
                                      <p:to>
                                        <p:strVal val="hidden"/>
                                      </p:to>
                                    </p:set>
                                  </p:subTnLst>
                                </p:cTn>
                              </p:par>
                              <p:par>
                                <p:cTn id="95" presetID="11" presetClass="entr" presetSubtype="0" fill="hold" grpId="0" nodeType="withEffect">
                                  <p:stCondLst>
                                    <p:cond delay="0"/>
                                  </p:stCondLst>
                                  <p:childTnLst>
                                    <p:set>
                                      <p:cBhvr>
                                        <p:cTn id="96" dur="1000">
                                          <p:stCondLst>
                                            <p:cond delay="0"/>
                                          </p:stCondLst>
                                        </p:cTn>
                                        <p:tgtEl>
                                          <p:spTgt spid="29731"/>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29731"/>
                                        </p:tgtEl>
                                        <p:attrNameLst>
                                          <p:attrName>style.visibility</p:attrName>
                                        </p:attrNameLst>
                                      </p:cBhvr>
                                      <p:to>
                                        <p:strVal val="hidden"/>
                                      </p:to>
                                    </p:set>
                                  </p:subTnLst>
                                </p:cTn>
                              </p:par>
                              <p:par>
                                <p:cTn id="97" presetID="11" presetClass="entr" presetSubtype="0" fill="hold" grpId="0" nodeType="withEffect">
                                  <p:stCondLst>
                                    <p:cond delay="0"/>
                                  </p:stCondLst>
                                  <p:childTnLst>
                                    <p:set>
                                      <p:cBhvr>
                                        <p:cTn id="98" dur="1000">
                                          <p:stCondLst>
                                            <p:cond delay="0"/>
                                          </p:stCondLst>
                                        </p:cTn>
                                        <p:tgtEl>
                                          <p:spTgt spid="29732"/>
                                        </p:tgtEl>
                                        <p:attrNameLst>
                                          <p:attrName>style.visibility</p:attrName>
                                        </p:attrNameLst>
                                      </p:cBhvr>
                                      <p:to>
                                        <p:strVal val="visible"/>
                                      </p:to>
                                    </p:set>
                                  </p:childTnLst>
                                  <p:subTnLst>
                                    <p:set>
                                      <p:cBhvr override="childStyle">
                                        <p:cTn dur="1" fill="hold" display="0" masterRel="sameClick" afterEffect="1">
                                          <p:stCondLst>
                                            <p:cond evt="end" delay="0">
                                              <p:tn val="97"/>
                                            </p:cond>
                                          </p:stCondLst>
                                        </p:cTn>
                                        <p:tgtEl>
                                          <p:spTgt spid="29732"/>
                                        </p:tgtEl>
                                        <p:attrNameLst>
                                          <p:attrName>style.visibility</p:attrName>
                                        </p:attrNameLst>
                                      </p:cBhvr>
                                      <p:to>
                                        <p:strVal val="hidden"/>
                                      </p:to>
                                    </p:set>
                                  </p:subTnLst>
                                </p:cTn>
                              </p:par>
                              <p:par>
                                <p:cTn id="99" presetID="11" presetClass="entr" presetSubtype="0" fill="hold" grpId="0" nodeType="withEffect">
                                  <p:stCondLst>
                                    <p:cond delay="0"/>
                                  </p:stCondLst>
                                  <p:childTnLst>
                                    <p:set>
                                      <p:cBhvr>
                                        <p:cTn id="100" dur="1000">
                                          <p:stCondLst>
                                            <p:cond delay="0"/>
                                          </p:stCondLst>
                                        </p:cTn>
                                        <p:tgtEl>
                                          <p:spTgt spid="29733"/>
                                        </p:tgtEl>
                                        <p:attrNameLst>
                                          <p:attrName>style.visibility</p:attrName>
                                        </p:attrNameLst>
                                      </p:cBhvr>
                                      <p:to>
                                        <p:strVal val="visible"/>
                                      </p:to>
                                    </p:set>
                                  </p:childTnLst>
                                  <p:subTnLst>
                                    <p:set>
                                      <p:cBhvr override="childStyle">
                                        <p:cTn dur="1" fill="hold" display="0" masterRel="sameClick" afterEffect="1">
                                          <p:stCondLst>
                                            <p:cond evt="end" delay="0">
                                              <p:tn val="99"/>
                                            </p:cond>
                                          </p:stCondLst>
                                        </p:cTn>
                                        <p:tgtEl>
                                          <p:spTgt spid="29733"/>
                                        </p:tgtEl>
                                        <p:attrNameLst>
                                          <p:attrName>style.visibility</p:attrName>
                                        </p:attrNameLst>
                                      </p:cBhvr>
                                      <p:to>
                                        <p:strVal val="hidden"/>
                                      </p:to>
                                    </p:set>
                                  </p:subTnLst>
                                </p:cTn>
                              </p:par>
                              <p:par>
                                <p:cTn id="101" presetID="11" presetClass="entr" presetSubtype="0" fill="hold" grpId="0" nodeType="withEffect">
                                  <p:stCondLst>
                                    <p:cond delay="0"/>
                                  </p:stCondLst>
                                  <p:childTnLst>
                                    <p:set>
                                      <p:cBhvr>
                                        <p:cTn id="102" dur="1000">
                                          <p:stCondLst>
                                            <p:cond delay="0"/>
                                          </p:stCondLst>
                                        </p:cTn>
                                        <p:tgtEl>
                                          <p:spTgt spid="29734"/>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29734"/>
                                        </p:tgtEl>
                                        <p:attrNameLst>
                                          <p:attrName>style.visibility</p:attrName>
                                        </p:attrNameLst>
                                      </p:cBhvr>
                                      <p:to>
                                        <p:strVal val="hidden"/>
                                      </p:to>
                                    </p:set>
                                  </p:subTnLst>
                                </p:cTn>
                              </p:par>
                              <p:par>
                                <p:cTn id="103" presetID="11" presetClass="entr" presetSubtype="0" fill="hold" grpId="0" nodeType="withEffect">
                                  <p:stCondLst>
                                    <p:cond delay="0"/>
                                  </p:stCondLst>
                                  <p:childTnLst>
                                    <p:set>
                                      <p:cBhvr>
                                        <p:cTn id="104" dur="1000">
                                          <p:stCondLst>
                                            <p:cond delay="0"/>
                                          </p:stCondLst>
                                        </p:cTn>
                                        <p:tgtEl>
                                          <p:spTgt spid="29735"/>
                                        </p:tgtEl>
                                        <p:attrNameLst>
                                          <p:attrName>style.visibility</p:attrName>
                                        </p:attrNameLst>
                                      </p:cBhvr>
                                      <p:to>
                                        <p:strVal val="visible"/>
                                      </p:to>
                                    </p:set>
                                  </p:childTnLst>
                                  <p:subTnLst>
                                    <p:set>
                                      <p:cBhvr override="childStyle">
                                        <p:cTn dur="1" fill="hold" display="0" masterRel="sameClick" afterEffect="1">
                                          <p:stCondLst>
                                            <p:cond evt="end" delay="0">
                                              <p:tn val="103"/>
                                            </p:cond>
                                          </p:stCondLst>
                                        </p:cTn>
                                        <p:tgtEl>
                                          <p:spTgt spid="2973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animBg="1"/>
      <p:bldP spid="29702" grpId="0" animBg="1"/>
      <p:bldP spid="29702" grpId="1" animBg="1"/>
      <p:bldP spid="29703" grpId="0" animBg="1"/>
      <p:bldP spid="29703" grpId="1" animBg="1"/>
      <p:bldP spid="29704" grpId="0" animBg="1"/>
      <p:bldP spid="29705" grpId="0"/>
      <p:bldP spid="29706" grpId="0"/>
      <p:bldP spid="29707" grpId="0" animBg="1"/>
      <p:bldP spid="29708" grpId="0" animBg="1"/>
      <p:bldP spid="29709" grpId="0" animBg="1"/>
      <p:bldP spid="29710" grpId="0"/>
      <p:bldP spid="29711" grpId="0" animBg="1"/>
      <p:bldP spid="29712" grpId="0" animBg="1"/>
      <p:bldP spid="29713" grpId="0" animBg="1"/>
      <p:bldP spid="29714" grpId="0" animBg="1"/>
      <p:bldP spid="29715" grpId="0" animBg="1"/>
      <p:bldP spid="29716" grpId="0" animBg="1"/>
      <p:bldP spid="29717" grpId="0" animBg="1"/>
      <p:bldP spid="29718" grpId="0" animBg="1"/>
      <p:bldP spid="29719" grpId="0" animBg="1"/>
      <p:bldP spid="29720" grpId="0" animBg="1"/>
      <p:bldP spid="29721" grpId="0" animBg="1"/>
      <p:bldP spid="29722" grpId="0" animBg="1"/>
      <p:bldP spid="29723" grpId="0" animBg="1"/>
      <p:bldP spid="29724" grpId="0" animBg="1"/>
      <p:bldP spid="29725" grpId="0" animBg="1"/>
      <p:bldP spid="29726" grpId="0" animBg="1"/>
      <p:bldP spid="29727" grpId="0" animBg="1"/>
      <p:bldP spid="29728" grpId="0" animBg="1"/>
      <p:bldP spid="29729" grpId="0" animBg="1"/>
      <p:bldP spid="29730" grpId="0" animBg="1"/>
      <p:bldP spid="29731" grpId="0" animBg="1"/>
      <p:bldP spid="29732" grpId="0" animBg="1"/>
      <p:bldP spid="29733" grpId="0" animBg="1"/>
      <p:bldP spid="29734" grpId="0" animBg="1"/>
      <p:bldP spid="297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68"/>
          <p:cNvSpPr txBox="1">
            <a:spLocks noChangeArrowheads="1"/>
          </p:cNvSpPr>
          <p:nvPr/>
        </p:nvSpPr>
        <p:spPr bwMode="auto">
          <a:xfrm>
            <a:off x="76200" y="63500"/>
            <a:ext cx="22717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eaLnBrk="1" hangingPunct="1"/>
            <a:r>
              <a:rPr lang="en-US" altLang="en-US" sz="1800">
                <a:solidFill>
                  <a:prstClr val="black"/>
                </a:solidFill>
              </a:rPr>
              <a:t>Electromagnetism</a:t>
            </a:r>
          </a:p>
        </p:txBody>
      </p:sp>
      <p:grpSp>
        <p:nvGrpSpPr>
          <p:cNvPr id="15363" name="Group 47"/>
          <p:cNvGrpSpPr>
            <a:grpSpLocks/>
          </p:cNvGrpSpPr>
          <p:nvPr/>
        </p:nvGrpSpPr>
        <p:grpSpPr bwMode="auto">
          <a:xfrm>
            <a:off x="0" y="2016125"/>
            <a:ext cx="9004300" cy="3165475"/>
            <a:chOff x="25400" y="1093788"/>
            <a:chExt cx="9004300" cy="3165475"/>
          </a:xfrm>
        </p:grpSpPr>
        <p:grpSp>
          <p:nvGrpSpPr>
            <p:cNvPr id="15384" name="Group 41"/>
            <p:cNvGrpSpPr>
              <a:grpSpLocks/>
            </p:cNvGrpSpPr>
            <p:nvPr/>
          </p:nvGrpSpPr>
          <p:grpSpPr bwMode="auto">
            <a:xfrm>
              <a:off x="393700" y="2444750"/>
              <a:ext cx="8274050" cy="609600"/>
              <a:chOff x="317500" y="1441450"/>
              <a:chExt cx="8274050" cy="609600"/>
            </a:xfrm>
          </p:grpSpPr>
          <p:cxnSp>
            <p:nvCxnSpPr>
              <p:cNvPr id="15411" name="Curved Connector 33"/>
              <p:cNvCxnSpPr>
                <a:cxnSpLocks noChangeShapeType="1"/>
              </p:cNvCxnSpPr>
              <p:nvPr/>
            </p:nvCxnSpPr>
            <p:spPr bwMode="auto">
              <a:xfrm flipV="1">
                <a:off x="1193800" y="1511300"/>
                <a:ext cx="6515100" cy="457200"/>
              </a:xfrm>
              <a:prstGeom prst="curvedConnector3">
                <a:avLst>
                  <a:gd name="adj1" fmla="val 50000"/>
                </a:avLst>
              </a:prstGeom>
              <a:noFill/>
              <a:ln w="38100">
                <a:solidFill>
                  <a:srgbClr val="0000FF"/>
                </a:solidFill>
                <a:round/>
                <a:headEnd/>
                <a:tailEnd/>
              </a:ln>
              <a:extLst>
                <a:ext uri="{909E8E84-426E-40dd-AFC4-6F175D3DCCD1}">
                  <a14:hiddenFill xmlns:a14="http://schemas.microsoft.com/office/drawing/2010/main" xmlns="">
                    <a:noFill/>
                  </a14:hiddenFill>
                </a:ext>
              </a:extLst>
            </p:spPr>
          </p:cxnSp>
          <p:grpSp>
            <p:nvGrpSpPr>
              <p:cNvPr id="15412" name="Group 36"/>
              <p:cNvGrpSpPr>
                <a:grpSpLocks/>
              </p:cNvGrpSpPr>
              <p:nvPr/>
            </p:nvGrpSpPr>
            <p:grpSpPr bwMode="auto">
              <a:xfrm>
                <a:off x="317500" y="1898650"/>
                <a:ext cx="895350" cy="152400"/>
                <a:chOff x="317500" y="1898650"/>
                <a:chExt cx="895350" cy="152400"/>
              </a:xfrm>
            </p:grpSpPr>
            <p:sp>
              <p:nvSpPr>
                <p:cNvPr id="35" name="Snip Same Side Corner Rectangle 34"/>
                <p:cNvSpPr/>
                <p:nvPr/>
              </p:nvSpPr>
              <p:spPr bwMode="auto">
                <a:xfrm rot="16200000">
                  <a:off x="889000" y="1727200"/>
                  <a:ext cx="152400" cy="495300"/>
                </a:xfrm>
                <a:prstGeom prst="snip2SameRect">
                  <a:avLst/>
                </a:prstGeom>
                <a:solidFill>
                  <a:srgbClr val="FF0000"/>
                </a:solidFill>
                <a:ln w="9525" cap="flat" cmpd="sng" algn="ctr">
                  <a:solidFill>
                    <a:schemeClr val="tx1"/>
                  </a:solidFill>
                  <a:prstDash val="solid"/>
                  <a:round/>
                  <a:headEnd type="none" w="med" len="med"/>
                  <a:tailEnd type="none" w="med" len="med"/>
                </a:ln>
                <a:effectLst/>
              </p:spPr>
              <p:txBody>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endParaRPr lang="en-US" altLang="en-US">
                    <a:solidFill>
                      <a:srgbClr val="FF0000"/>
                    </a:solidFill>
                  </a:endParaRPr>
                </a:p>
              </p:txBody>
            </p:sp>
            <p:sp>
              <p:nvSpPr>
                <p:cNvPr id="15417" name="Rectangle 35"/>
                <p:cNvSpPr>
                  <a:spLocks noChangeArrowheads="1"/>
                </p:cNvSpPr>
                <p:nvPr/>
              </p:nvSpPr>
              <p:spPr bwMode="auto">
                <a:xfrm>
                  <a:off x="317500" y="1943100"/>
                  <a:ext cx="393700" cy="50800"/>
                </a:xfrm>
                <a:prstGeom prst="rect">
                  <a:avLst/>
                </a:prstGeom>
                <a:solidFill>
                  <a:schemeClr val="bg2"/>
                </a:solidFill>
                <a:ln w="9525">
                  <a:solidFill>
                    <a:schemeClr val="tx1"/>
                  </a:solidFill>
                  <a:round/>
                  <a:headEnd/>
                  <a:tailEnd/>
                </a:ln>
              </p:spPr>
              <p:txBody>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endParaRPr lang="en-US" altLang="en-US">
                    <a:solidFill>
                      <a:prstClr val="black"/>
                    </a:solidFill>
                  </a:endParaRPr>
                </a:p>
              </p:txBody>
            </p:sp>
          </p:grpSp>
          <p:grpSp>
            <p:nvGrpSpPr>
              <p:cNvPr id="15413" name="Group 40"/>
              <p:cNvGrpSpPr>
                <a:grpSpLocks/>
              </p:cNvGrpSpPr>
              <p:nvPr/>
            </p:nvGrpSpPr>
            <p:grpSpPr bwMode="auto">
              <a:xfrm flipH="1">
                <a:off x="7696200" y="1441450"/>
                <a:ext cx="895350" cy="152400"/>
                <a:chOff x="3683000" y="2749550"/>
                <a:chExt cx="895350" cy="152400"/>
              </a:xfrm>
            </p:grpSpPr>
            <p:sp>
              <p:nvSpPr>
                <p:cNvPr id="39" name="Snip Same Side Corner Rectangle 38"/>
                <p:cNvSpPr/>
                <p:nvPr/>
              </p:nvSpPr>
              <p:spPr bwMode="auto">
                <a:xfrm rot="16200000">
                  <a:off x="4254500" y="2578100"/>
                  <a:ext cx="152400" cy="495300"/>
                </a:xfrm>
                <a:prstGeom prst="snip2SameRect">
                  <a:avLst/>
                </a:prstGeom>
                <a:solidFill>
                  <a:schemeClr val="tx1"/>
                </a:solidFill>
                <a:ln w="9525" cap="flat" cmpd="sng" algn="ctr">
                  <a:solidFill>
                    <a:schemeClr val="tx1"/>
                  </a:solidFill>
                  <a:prstDash val="solid"/>
                  <a:round/>
                  <a:headEnd type="none" w="med" len="med"/>
                  <a:tailEnd type="none" w="med" len="med"/>
                </a:ln>
                <a:effectLst/>
              </p:spPr>
              <p:txBody>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endParaRPr lang="en-US" altLang="en-US">
                    <a:solidFill>
                      <a:srgbClr val="FF0000"/>
                    </a:solidFill>
                  </a:endParaRPr>
                </a:p>
              </p:txBody>
            </p:sp>
            <p:sp>
              <p:nvSpPr>
                <p:cNvPr id="15415" name="Rectangle 39"/>
                <p:cNvSpPr>
                  <a:spLocks noChangeArrowheads="1"/>
                </p:cNvSpPr>
                <p:nvPr/>
              </p:nvSpPr>
              <p:spPr bwMode="auto">
                <a:xfrm>
                  <a:off x="3683000" y="2794000"/>
                  <a:ext cx="393700" cy="50800"/>
                </a:xfrm>
                <a:prstGeom prst="rect">
                  <a:avLst/>
                </a:prstGeom>
                <a:solidFill>
                  <a:schemeClr val="bg2"/>
                </a:solidFill>
                <a:ln w="9525">
                  <a:solidFill>
                    <a:schemeClr val="tx1"/>
                  </a:solidFill>
                  <a:round/>
                  <a:headEnd/>
                  <a:tailEnd/>
                </a:ln>
              </p:spPr>
              <p:txBody>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endParaRPr lang="en-US" altLang="en-US">
                    <a:solidFill>
                      <a:prstClr val="black"/>
                    </a:solidFill>
                  </a:endParaRPr>
                </a:p>
              </p:txBody>
            </p:sp>
          </p:grpSp>
        </p:grpSp>
        <p:grpSp>
          <p:nvGrpSpPr>
            <p:cNvPr id="15385" name="Group 41"/>
            <p:cNvGrpSpPr>
              <a:grpSpLocks/>
            </p:cNvGrpSpPr>
            <p:nvPr/>
          </p:nvGrpSpPr>
          <p:grpSpPr bwMode="auto">
            <a:xfrm>
              <a:off x="925513" y="1093788"/>
              <a:ext cx="7165975" cy="1638300"/>
              <a:chOff x="875506" y="928688"/>
              <a:chExt cx="7164388" cy="1637689"/>
            </a:xfrm>
          </p:grpSpPr>
          <p:cxnSp>
            <p:nvCxnSpPr>
              <p:cNvPr id="15389" name="Straight Connector 43"/>
              <p:cNvCxnSpPr>
                <a:cxnSpLocks noChangeShapeType="1"/>
              </p:cNvCxnSpPr>
              <p:nvPr/>
            </p:nvCxnSpPr>
            <p:spPr bwMode="auto">
              <a:xfrm rot="5400000">
                <a:off x="222494" y="1848300"/>
                <a:ext cx="130761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390" name="Straight Connector 44"/>
              <p:cNvCxnSpPr>
                <a:cxnSpLocks noChangeShapeType="1"/>
              </p:cNvCxnSpPr>
              <p:nvPr/>
            </p:nvCxnSpPr>
            <p:spPr bwMode="auto">
              <a:xfrm rot="5400000">
                <a:off x="5404094" y="1645176"/>
                <a:ext cx="130761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391" name="Straight Connector 45"/>
              <p:cNvCxnSpPr>
                <a:cxnSpLocks noChangeShapeType="1"/>
              </p:cNvCxnSpPr>
              <p:nvPr/>
            </p:nvCxnSpPr>
            <p:spPr bwMode="auto">
              <a:xfrm rot="5400000">
                <a:off x="2813294" y="1848300"/>
                <a:ext cx="130761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392" name="Straight Connector 46"/>
              <p:cNvCxnSpPr>
                <a:cxnSpLocks noChangeShapeType="1"/>
              </p:cNvCxnSpPr>
              <p:nvPr/>
            </p:nvCxnSpPr>
            <p:spPr bwMode="auto">
              <a:xfrm rot="5400000">
                <a:off x="7385294" y="1581700"/>
                <a:ext cx="130761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393" name="Straight Connector 48"/>
              <p:cNvCxnSpPr>
                <a:cxnSpLocks noChangeShapeType="1"/>
              </p:cNvCxnSpPr>
              <p:nvPr/>
            </p:nvCxnSpPr>
            <p:spPr bwMode="auto">
              <a:xfrm rot="5400000">
                <a:off x="1816233" y="2095858"/>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394" name="Straight Connector 49"/>
              <p:cNvCxnSpPr>
                <a:cxnSpLocks noChangeShapeType="1"/>
              </p:cNvCxnSpPr>
              <p:nvPr/>
            </p:nvCxnSpPr>
            <p:spPr bwMode="auto">
              <a:xfrm rot="5400000">
                <a:off x="1282833" y="1600743"/>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395" name="Straight Connector 50"/>
              <p:cNvCxnSpPr>
                <a:cxnSpLocks noChangeShapeType="1"/>
              </p:cNvCxnSpPr>
              <p:nvPr/>
            </p:nvCxnSpPr>
            <p:spPr bwMode="auto">
              <a:xfrm rot="5400000">
                <a:off x="2603633" y="1892734"/>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396" name="Straight Connector 51"/>
              <p:cNvCxnSpPr>
                <a:cxnSpLocks noChangeShapeType="1"/>
              </p:cNvCxnSpPr>
              <p:nvPr/>
            </p:nvCxnSpPr>
            <p:spPr bwMode="auto">
              <a:xfrm rot="5400000">
                <a:off x="3518033" y="2210116"/>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397" name="Straight Connector 52"/>
              <p:cNvCxnSpPr>
                <a:cxnSpLocks noChangeShapeType="1"/>
              </p:cNvCxnSpPr>
              <p:nvPr/>
            </p:nvCxnSpPr>
            <p:spPr bwMode="auto">
              <a:xfrm rot="5400000">
                <a:off x="4267333" y="1626134"/>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398" name="Straight Connector 53"/>
              <p:cNvCxnSpPr>
                <a:cxnSpLocks noChangeShapeType="1"/>
              </p:cNvCxnSpPr>
              <p:nvPr/>
            </p:nvCxnSpPr>
            <p:spPr bwMode="auto">
              <a:xfrm rot="5400000">
                <a:off x="5080133" y="1791172"/>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399" name="Straight Connector 54"/>
              <p:cNvCxnSpPr>
                <a:cxnSpLocks noChangeShapeType="1"/>
              </p:cNvCxnSpPr>
              <p:nvPr/>
            </p:nvCxnSpPr>
            <p:spPr bwMode="auto">
              <a:xfrm rot="5400000">
                <a:off x="6121533" y="1537267"/>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400" name="Straight Connector 55"/>
              <p:cNvCxnSpPr>
                <a:cxnSpLocks noChangeShapeType="1"/>
              </p:cNvCxnSpPr>
              <p:nvPr/>
            </p:nvCxnSpPr>
            <p:spPr bwMode="auto">
              <a:xfrm rot="5400000">
                <a:off x="6604133" y="1841953"/>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401" name="Straight Connector 56"/>
              <p:cNvCxnSpPr>
                <a:cxnSpLocks noChangeShapeType="1"/>
              </p:cNvCxnSpPr>
              <p:nvPr/>
            </p:nvCxnSpPr>
            <p:spPr bwMode="auto">
              <a:xfrm rot="5400000">
                <a:off x="7124833" y="1651524"/>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402" name="Straight Connector 58"/>
              <p:cNvCxnSpPr>
                <a:cxnSpLocks noChangeShapeType="1"/>
              </p:cNvCxnSpPr>
              <p:nvPr/>
            </p:nvCxnSpPr>
            <p:spPr bwMode="auto">
              <a:xfrm rot="5400000">
                <a:off x="971614" y="1607091"/>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403" name="Straight Connector 59"/>
              <p:cNvCxnSpPr>
                <a:cxnSpLocks noChangeShapeType="1"/>
              </p:cNvCxnSpPr>
              <p:nvPr/>
            </p:nvCxnSpPr>
            <p:spPr bwMode="auto">
              <a:xfrm rot="5400000">
                <a:off x="2343214" y="1772129"/>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404" name="Straight Connector 60"/>
              <p:cNvCxnSpPr>
                <a:cxnSpLocks noChangeShapeType="1"/>
              </p:cNvCxnSpPr>
              <p:nvPr/>
            </p:nvCxnSpPr>
            <p:spPr bwMode="auto">
              <a:xfrm rot="5400000">
                <a:off x="3994214" y="1492833"/>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405" name="Straight Connector 61"/>
              <p:cNvCxnSpPr>
                <a:cxnSpLocks noChangeShapeType="1"/>
              </p:cNvCxnSpPr>
              <p:nvPr/>
            </p:nvCxnSpPr>
            <p:spPr bwMode="auto">
              <a:xfrm rot="5400000">
                <a:off x="4832414" y="1949863"/>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406" name="Straight Connector 62"/>
              <p:cNvCxnSpPr>
                <a:cxnSpLocks noChangeShapeType="1"/>
              </p:cNvCxnSpPr>
              <p:nvPr/>
            </p:nvCxnSpPr>
            <p:spPr bwMode="auto">
              <a:xfrm rot="5400000">
                <a:off x="5607114" y="1200843"/>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407" name="Straight Connector 63"/>
              <p:cNvCxnSpPr>
                <a:cxnSpLocks noChangeShapeType="1"/>
              </p:cNvCxnSpPr>
              <p:nvPr/>
            </p:nvCxnSpPr>
            <p:spPr bwMode="auto">
              <a:xfrm rot="5400000">
                <a:off x="6585014" y="1442053"/>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408" name="Straight Connector 64"/>
              <p:cNvCxnSpPr>
                <a:cxnSpLocks noChangeShapeType="1"/>
              </p:cNvCxnSpPr>
              <p:nvPr/>
            </p:nvCxnSpPr>
            <p:spPr bwMode="auto">
              <a:xfrm rot="5400000">
                <a:off x="7067614" y="1277016"/>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409" name="Straight Connector 65"/>
              <p:cNvCxnSpPr>
                <a:cxnSpLocks noChangeShapeType="1"/>
              </p:cNvCxnSpPr>
              <p:nvPr/>
            </p:nvCxnSpPr>
            <p:spPr bwMode="auto">
              <a:xfrm rot="5400000">
                <a:off x="7601014" y="1810214"/>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410" name="Straight Connector 66"/>
              <p:cNvCxnSpPr>
                <a:cxnSpLocks noChangeShapeType="1"/>
              </p:cNvCxnSpPr>
              <p:nvPr/>
            </p:nvCxnSpPr>
            <p:spPr bwMode="auto">
              <a:xfrm rot="5400000">
                <a:off x="1657414" y="2076815"/>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grpSp>
        <p:sp>
          <p:nvSpPr>
            <p:cNvPr id="15386" name="WordArt 405"/>
            <p:cNvSpPr>
              <a:spLocks noChangeArrowheads="1" noChangeShapeType="1" noTextEdit="1"/>
            </p:cNvSpPr>
            <p:nvPr/>
          </p:nvSpPr>
          <p:spPr bwMode="auto">
            <a:xfrm>
              <a:off x="25400" y="2349500"/>
              <a:ext cx="520700" cy="5969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en-NZ" sz="3600" kern="10">
                  <a:solidFill>
                    <a:srgbClr val="000090"/>
                  </a:solidFill>
                  <a:effectLst>
                    <a:outerShdw dist="35921" dir="2700000" algn="ctr" rotWithShape="0">
                      <a:srgbClr val="C0C0C0"/>
                    </a:outerShdw>
                  </a:effectLst>
                  <a:latin typeface="Impact"/>
                  <a:ea typeface="ＭＳ Ｐゴシック" pitchFamily="-111" charset="-128"/>
                </a:rPr>
                <a:t>W</a:t>
              </a:r>
            </a:p>
          </p:txBody>
        </p:sp>
        <p:sp>
          <p:nvSpPr>
            <p:cNvPr id="15387" name="WordArt 405"/>
            <p:cNvSpPr>
              <a:spLocks noChangeArrowheads="1" noChangeShapeType="1" noTextEdit="1"/>
            </p:cNvSpPr>
            <p:nvPr/>
          </p:nvSpPr>
          <p:spPr bwMode="auto">
            <a:xfrm>
              <a:off x="8559800" y="2349500"/>
              <a:ext cx="469900" cy="5969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en-NZ" sz="3600" kern="10">
                  <a:solidFill>
                    <a:srgbClr val="000090"/>
                  </a:solidFill>
                  <a:effectLst>
                    <a:outerShdw dist="35921" dir="2700000" algn="ctr" rotWithShape="0">
                      <a:srgbClr val="C0C0C0"/>
                    </a:outerShdw>
                  </a:effectLst>
                  <a:latin typeface="Impact"/>
                  <a:ea typeface="ＭＳ Ｐゴシック" pitchFamily="-111" charset="-128"/>
                </a:rPr>
                <a:t>E</a:t>
              </a:r>
            </a:p>
          </p:txBody>
        </p:sp>
        <p:sp>
          <p:nvSpPr>
            <p:cNvPr id="15388" name="TextBox 42"/>
            <p:cNvSpPr txBox="1">
              <a:spLocks noChangeArrowheads="1"/>
            </p:cNvSpPr>
            <p:nvPr/>
          </p:nvSpPr>
          <p:spPr bwMode="auto">
            <a:xfrm>
              <a:off x="139700" y="1612900"/>
              <a:ext cx="8750300" cy="2646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eaLnBrk="1" hangingPunct="1">
                <a:spcAft>
                  <a:spcPts val="3600"/>
                </a:spcAft>
              </a:pPr>
              <a:r>
                <a:rPr lang="en-US" altLang="en-US">
                  <a:solidFill>
                    <a:srgbClr val="008000"/>
                  </a:solidFill>
                </a:rPr>
                <a:t>x	x	x	x	x	x	x	x	x	x</a:t>
              </a:r>
            </a:p>
            <a:p>
              <a:pPr eaLnBrk="1" hangingPunct="1">
                <a:spcAft>
                  <a:spcPts val="3600"/>
                </a:spcAft>
              </a:pPr>
              <a:r>
                <a:rPr lang="en-US" altLang="en-US">
                  <a:solidFill>
                    <a:srgbClr val="008000"/>
                  </a:solidFill>
                </a:rPr>
                <a:t>x	x	x	x	x	x	x	x	x	x</a:t>
              </a:r>
            </a:p>
            <a:p>
              <a:pPr eaLnBrk="1" hangingPunct="1">
                <a:spcAft>
                  <a:spcPts val="3600"/>
                </a:spcAft>
              </a:pPr>
              <a:r>
                <a:rPr lang="en-US" altLang="en-US">
                  <a:solidFill>
                    <a:srgbClr val="008000"/>
                  </a:solidFill>
                </a:rPr>
                <a:t>x	x	x	x	x	x	x	x	x	x</a:t>
              </a:r>
            </a:p>
            <a:p>
              <a:pPr eaLnBrk="1" hangingPunct="1">
                <a:spcAft>
                  <a:spcPts val="3600"/>
                </a:spcAft>
              </a:pPr>
              <a:r>
                <a:rPr lang="en-US" altLang="en-US">
                  <a:solidFill>
                    <a:srgbClr val="008000"/>
                  </a:solidFill>
                </a:rPr>
                <a:t>x	x	x	x	x	x	x	x	x	x</a:t>
              </a:r>
            </a:p>
          </p:txBody>
        </p:sp>
      </p:grpSp>
      <p:sp>
        <p:nvSpPr>
          <p:cNvPr id="15368" name="TextBox 37"/>
          <p:cNvSpPr txBox="1">
            <a:spLocks noChangeArrowheads="1"/>
          </p:cNvSpPr>
          <p:nvPr/>
        </p:nvSpPr>
        <p:spPr bwMode="auto">
          <a:xfrm>
            <a:off x="114300" y="696351"/>
            <a:ext cx="895350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eaLnBrk="1" hangingPunct="1"/>
            <a:r>
              <a:rPr lang="en-US" altLang="en-US" sz="1800" dirty="0">
                <a:solidFill>
                  <a:prstClr val="black"/>
                </a:solidFill>
              </a:rPr>
              <a:t>A wire is dropped through the Earth's magnetic field.  Rearrange the corresponding article about the induced EMF into the correct order and then apply a rule to determine which end of the wire the electrons cluster.</a:t>
            </a:r>
          </a:p>
        </p:txBody>
      </p:sp>
    </p:spTree>
    <p:extLst>
      <p:ext uri="{BB962C8B-B14F-4D97-AF65-F5344CB8AC3E}">
        <p14:creationId xmlns:p14="http://schemas.microsoft.com/office/powerpoint/2010/main" val="818965009"/>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3" name="Group 47"/>
          <p:cNvGrpSpPr>
            <a:grpSpLocks/>
          </p:cNvGrpSpPr>
          <p:nvPr/>
        </p:nvGrpSpPr>
        <p:grpSpPr bwMode="auto">
          <a:xfrm>
            <a:off x="0" y="76200"/>
            <a:ext cx="9004300" cy="3165475"/>
            <a:chOff x="25400" y="1093788"/>
            <a:chExt cx="9004300" cy="3165475"/>
          </a:xfrm>
        </p:grpSpPr>
        <p:grpSp>
          <p:nvGrpSpPr>
            <p:cNvPr id="15384" name="Group 41"/>
            <p:cNvGrpSpPr>
              <a:grpSpLocks/>
            </p:cNvGrpSpPr>
            <p:nvPr/>
          </p:nvGrpSpPr>
          <p:grpSpPr bwMode="auto">
            <a:xfrm>
              <a:off x="393700" y="2444750"/>
              <a:ext cx="8274050" cy="609600"/>
              <a:chOff x="317500" y="1441450"/>
              <a:chExt cx="8274050" cy="609600"/>
            </a:xfrm>
          </p:grpSpPr>
          <p:cxnSp>
            <p:nvCxnSpPr>
              <p:cNvPr id="15411" name="Curved Connector 33"/>
              <p:cNvCxnSpPr>
                <a:cxnSpLocks noChangeShapeType="1"/>
              </p:cNvCxnSpPr>
              <p:nvPr/>
            </p:nvCxnSpPr>
            <p:spPr bwMode="auto">
              <a:xfrm flipV="1">
                <a:off x="1193800" y="1511300"/>
                <a:ext cx="6515100" cy="457200"/>
              </a:xfrm>
              <a:prstGeom prst="curvedConnector3">
                <a:avLst>
                  <a:gd name="adj1" fmla="val 50000"/>
                </a:avLst>
              </a:prstGeom>
              <a:noFill/>
              <a:ln w="38100">
                <a:solidFill>
                  <a:srgbClr val="0000FF"/>
                </a:solidFill>
                <a:round/>
                <a:headEnd/>
                <a:tailEnd/>
              </a:ln>
              <a:extLst>
                <a:ext uri="{909E8E84-426E-40dd-AFC4-6F175D3DCCD1}">
                  <a14:hiddenFill xmlns:a14="http://schemas.microsoft.com/office/drawing/2010/main" xmlns="">
                    <a:noFill/>
                  </a14:hiddenFill>
                </a:ext>
              </a:extLst>
            </p:spPr>
          </p:cxnSp>
          <p:grpSp>
            <p:nvGrpSpPr>
              <p:cNvPr id="15412" name="Group 36"/>
              <p:cNvGrpSpPr>
                <a:grpSpLocks/>
              </p:cNvGrpSpPr>
              <p:nvPr/>
            </p:nvGrpSpPr>
            <p:grpSpPr bwMode="auto">
              <a:xfrm>
                <a:off x="317500" y="1898650"/>
                <a:ext cx="895350" cy="152400"/>
                <a:chOff x="317500" y="1898650"/>
                <a:chExt cx="895350" cy="152400"/>
              </a:xfrm>
            </p:grpSpPr>
            <p:sp>
              <p:nvSpPr>
                <p:cNvPr id="35" name="Snip Same Side Corner Rectangle 34"/>
                <p:cNvSpPr/>
                <p:nvPr/>
              </p:nvSpPr>
              <p:spPr bwMode="auto">
                <a:xfrm rot="16200000">
                  <a:off x="889000" y="1727200"/>
                  <a:ext cx="152400" cy="495300"/>
                </a:xfrm>
                <a:prstGeom prst="snip2SameRect">
                  <a:avLst/>
                </a:prstGeom>
                <a:solidFill>
                  <a:srgbClr val="FF0000"/>
                </a:solidFill>
                <a:ln w="9525" cap="flat" cmpd="sng" algn="ctr">
                  <a:solidFill>
                    <a:schemeClr val="tx1"/>
                  </a:solidFill>
                  <a:prstDash val="solid"/>
                  <a:round/>
                  <a:headEnd type="none" w="med" len="med"/>
                  <a:tailEnd type="none" w="med" len="med"/>
                </a:ln>
                <a:effectLst/>
              </p:spPr>
              <p:txBody>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endParaRPr lang="en-US" altLang="en-US">
                    <a:solidFill>
                      <a:srgbClr val="FF0000"/>
                    </a:solidFill>
                  </a:endParaRPr>
                </a:p>
              </p:txBody>
            </p:sp>
            <p:sp>
              <p:nvSpPr>
                <p:cNvPr id="15417" name="Rectangle 35"/>
                <p:cNvSpPr>
                  <a:spLocks noChangeArrowheads="1"/>
                </p:cNvSpPr>
                <p:nvPr/>
              </p:nvSpPr>
              <p:spPr bwMode="auto">
                <a:xfrm>
                  <a:off x="317500" y="1943100"/>
                  <a:ext cx="393700" cy="50800"/>
                </a:xfrm>
                <a:prstGeom prst="rect">
                  <a:avLst/>
                </a:prstGeom>
                <a:solidFill>
                  <a:schemeClr val="bg2"/>
                </a:solidFill>
                <a:ln w="9525">
                  <a:solidFill>
                    <a:schemeClr val="tx1"/>
                  </a:solidFill>
                  <a:round/>
                  <a:headEnd/>
                  <a:tailEnd/>
                </a:ln>
              </p:spPr>
              <p:txBody>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endParaRPr lang="en-US" altLang="en-US">
                    <a:solidFill>
                      <a:prstClr val="black"/>
                    </a:solidFill>
                  </a:endParaRPr>
                </a:p>
              </p:txBody>
            </p:sp>
          </p:grpSp>
          <p:grpSp>
            <p:nvGrpSpPr>
              <p:cNvPr id="15413" name="Group 40"/>
              <p:cNvGrpSpPr>
                <a:grpSpLocks/>
              </p:cNvGrpSpPr>
              <p:nvPr/>
            </p:nvGrpSpPr>
            <p:grpSpPr bwMode="auto">
              <a:xfrm flipH="1">
                <a:off x="7696200" y="1441450"/>
                <a:ext cx="895350" cy="152400"/>
                <a:chOff x="3683000" y="2749550"/>
                <a:chExt cx="895350" cy="152400"/>
              </a:xfrm>
            </p:grpSpPr>
            <p:sp>
              <p:nvSpPr>
                <p:cNvPr id="39" name="Snip Same Side Corner Rectangle 38"/>
                <p:cNvSpPr/>
                <p:nvPr/>
              </p:nvSpPr>
              <p:spPr bwMode="auto">
                <a:xfrm rot="16200000">
                  <a:off x="4254500" y="2578100"/>
                  <a:ext cx="152400" cy="495300"/>
                </a:xfrm>
                <a:prstGeom prst="snip2SameRect">
                  <a:avLst/>
                </a:prstGeom>
                <a:solidFill>
                  <a:schemeClr val="tx1"/>
                </a:solidFill>
                <a:ln w="9525" cap="flat" cmpd="sng" algn="ctr">
                  <a:solidFill>
                    <a:schemeClr val="tx1"/>
                  </a:solidFill>
                  <a:prstDash val="solid"/>
                  <a:round/>
                  <a:headEnd type="none" w="med" len="med"/>
                  <a:tailEnd type="none" w="med" len="med"/>
                </a:ln>
                <a:effectLst/>
              </p:spPr>
              <p:txBody>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endParaRPr lang="en-US" altLang="en-US">
                    <a:solidFill>
                      <a:srgbClr val="FF0000"/>
                    </a:solidFill>
                  </a:endParaRPr>
                </a:p>
              </p:txBody>
            </p:sp>
            <p:sp>
              <p:nvSpPr>
                <p:cNvPr id="15415" name="Rectangle 39"/>
                <p:cNvSpPr>
                  <a:spLocks noChangeArrowheads="1"/>
                </p:cNvSpPr>
                <p:nvPr/>
              </p:nvSpPr>
              <p:spPr bwMode="auto">
                <a:xfrm>
                  <a:off x="3683000" y="2794000"/>
                  <a:ext cx="393700" cy="50800"/>
                </a:xfrm>
                <a:prstGeom prst="rect">
                  <a:avLst/>
                </a:prstGeom>
                <a:solidFill>
                  <a:schemeClr val="bg2"/>
                </a:solidFill>
                <a:ln w="9525">
                  <a:solidFill>
                    <a:schemeClr val="tx1"/>
                  </a:solidFill>
                  <a:round/>
                  <a:headEnd/>
                  <a:tailEnd/>
                </a:ln>
              </p:spPr>
              <p:txBody>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endParaRPr lang="en-US" altLang="en-US">
                    <a:solidFill>
                      <a:prstClr val="black"/>
                    </a:solidFill>
                  </a:endParaRPr>
                </a:p>
              </p:txBody>
            </p:sp>
          </p:grpSp>
        </p:grpSp>
        <p:grpSp>
          <p:nvGrpSpPr>
            <p:cNvPr id="15385" name="Group 41"/>
            <p:cNvGrpSpPr>
              <a:grpSpLocks/>
            </p:cNvGrpSpPr>
            <p:nvPr/>
          </p:nvGrpSpPr>
          <p:grpSpPr bwMode="auto">
            <a:xfrm>
              <a:off x="925513" y="1093788"/>
              <a:ext cx="7165975" cy="1638300"/>
              <a:chOff x="875506" y="928688"/>
              <a:chExt cx="7164388" cy="1637689"/>
            </a:xfrm>
          </p:grpSpPr>
          <p:cxnSp>
            <p:nvCxnSpPr>
              <p:cNvPr id="15389" name="Straight Connector 43"/>
              <p:cNvCxnSpPr>
                <a:cxnSpLocks noChangeShapeType="1"/>
              </p:cNvCxnSpPr>
              <p:nvPr/>
            </p:nvCxnSpPr>
            <p:spPr bwMode="auto">
              <a:xfrm rot="5400000">
                <a:off x="222494" y="1848300"/>
                <a:ext cx="130761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390" name="Straight Connector 44"/>
              <p:cNvCxnSpPr>
                <a:cxnSpLocks noChangeShapeType="1"/>
              </p:cNvCxnSpPr>
              <p:nvPr/>
            </p:nvCxnSpPr>
            <p:spPr bwMode="auto">
              <a:xfrm rot="5400000">
                <a:off x="5404094" y="1645176"/>
                <a:ext cx="130761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391" name="Straight Connector 45"/>
              <p:cNvCxnSpPr>
                <a:cxnSpLocks noChangeShapeType="1"/>
              </p:cNvCxnSpPr>
              <p:nvPr/>
            </p:nvCxnSpPr>
            <p:spPr bwMode="auto">
              <a:xfrm rot="5400000">
                <a:off x="2813294" y="1848300"/>
                <a:ext cx="130761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392" name="Straight Connector 46"/>
              <p:cNvCxnSpPr>
                <a:cxnSpLocks noChangeShapeType="1"/>
              </p:cNvCxnSpPr>
              <p:nvPr/>
            </p:nvCxnSpPr>
            <p:spPr bwMode="auto">
              <a:xfrm rot="5400000">
                <a:off x="7385294" y="1581700"/>
                <a:ext cx="130761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393" name="Straight Connector 48"/>
              <p:cNvCxnSpPr>
                <a:cxnSpLocks noChangeShapeType="1"/>
              </p:cNvCxnSpPr>
              <p:nvPr/>
            </p:nvCxnSpPr>
            <p:spPr bwMode="auto">
              <a:xfrm rot="5400000">
                <a:off x="1816233" y="2095858"/>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394" name="Straight Connector 49"/>
              <p:cNvCxnSpPr>
                <a:cxnSpLocks noChangeShapeType="1"/>
              </p:cNvCxnSpPr>
              <p:nvPr/>
            </p:nvCxnSpPr>
            <p:spPr bwMode="auto">
              <a:xfrm rot="5400000">
                <a:off x="1282833" y="1600743"/>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395" name="Straight Connector 50"/>
              <p:cNvCxnSpPr>
                <a:cxnSpLocks noChangeShapeType="1"/>
              </p:cNvCxnSpPr>
              <p:nvPr/>
            </p:nvCxnSpPr>
            <p:spPr bwMode="auto">
              <a:xfrm rot="5400000">
                <a:off x="2603633" y="1892734"/>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396" name="Straight Connector 51"/>
              <p:cNvCxnSpPr>
                <a:cxnSpLocks noChangeShapeType="1"/>
              </p:cNvCxnSpPr>
              <p:nvPr/>
            </p:nvCxnSpPr>
            <p:spPr bwMode="auto">
              <a:xfrm rot="5400000">
                <a:off x="3518033" y="2210116"/>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397" name="Straight Connector 52"/>
              <p:cNvCxnSpPr>
                <a:cxnSpLocks noChangeShapeType="1"/>
              </p:cNvCxnSpPr>
              <p:nvPr/>
            </p:nvCxnSpPr>
            <p:spPr bwMode="auto">
              <a:xfrm rot="5400000">
                <a:off x="4267333" y="1626134"/>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398" name="Straight Connector 53"/>
              <p:cNvCxnSpPr>
                <a:cxnSpLocks noChangeShapeType="1"/>
              </p:cNvCxnSpPr>
              <p:nvPr/>
            </p:nvCxnSpPr>
            <p:spPr bwMode="auto">
              <a:xfrm rot="5400000">
                <a:off x="5080133" y="1791172"/>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399" name="Straight Connector 54"/>
              <p:cNvCxnSpPr>
                <a:cxnSpLocks noChangeShapeType="1"/>
              </p:cNvCxnSpPr>
              <p:nvPr/>
            </p:nvCxnSpPr>
            <p:spPr bwMode="auto">
              <a:xfrm rot="5400000">
                <a:off x="6121533" y="1537267"/>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400" name="Straight Connector 55"/>
              <p:cNvCxnSpPr>
                <a:cxnSpLocks noChangeShapeType="1"/>
              </p:cNvCxnSpPr>
              <p:nvPr/>
            </p:nvCxnSpPr>
            <p:spPr bwMode="auto">
              <a:xfrm rot="5400000">
                <a:off x="6604133" y="1841953"/>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401" name="Straight Connector 56"/>
              <p:cNvCxnSpPr>
                <a:cxnSpLocks noChangeShapeType="1"/>
              </p:cNvCxnSpPr>
              <p:nvPr/>
            </p:nvCxnSpPr>
            <p:spPr bwMode="auto">
              <a:xfrm rot="5400000">
                <a:off x="7124833" y="1651524"/>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402" name="Straight Connector 58"/>
              <p:cNvCxnSpPr>
                <a:cxnSpLocks noChangeShapeType="1"/>
              </p:cNvCxnSpPr>
              <p:nvPr/>
            </p:nvCxnSpPr>
            <p:spPr bwMode="auto">
              <a:xfrm rot="5400000">
                <a:off x="971614" y="1607091"/>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403" name="Straight Connector 59"/>
              <p:cNvCxnSpPr>
                <a:cxnSpLocks noChangeShapeType="1"/>
              </p:cNvCxnSpPr>
              <p:nvPr/>
            </p:nvCxnSpPr>
            <p:spPr bwMode="auto">
              <a:xfrm rot="5400000">
                <a:off x="2343214" y="1772129"/>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404" name="Straight Connector 60"/>
              <p:cNvCxnSpPr>
                <a:cxnSpLocks noChangeShapeType="1"/>
              </p:cNvCxnSpPr>
              <p:nvPr/>
            </p:nvCxnSpPr>
            <p:spPr bwMode="auto">
              <a:xfrm rot="5400000">
                <a:off x="3994214" y="1492833"/>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405" name="Straight Connector 61"/>
              <p:cNvCxnSpPr>
                <a:cxnSpLocks noChangeShapeType="1"/>
              </p:cNvCxnSpPr>
              <p:nvPr/>
            </p:nvCxnSpPr>
            <p:spPr bwMode="auto">
              <a:xfrm rot="5400000">
                <a:off x="4832414" y="1949863"/>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406" name="Straight Connector 62"/>
              <p:cNvCxnSpPr>
                <a:cxnSpLocks noChangeShapeType="1"/>
              </p:cNvCxnSpPr>
              <p:nvPr/>
            </p:nvCxnSpPr>
            <p:spPr bwMode="auto">
              <a:xfrm rot="5400000">
                <a:off x="5607114" y="1200843"/>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407" name="Straight Connector 63"/>
              <p:cNvCxnSpPr>
                <a:cxnSpLocks noChangeShapeType="1"/>
              </p:cNvCxnSpPr>
              <p:nvPr/>
            </p:nvCxnSpPr>
            <p:spPr bwMode="auto">
              <a:xfrm rot="5400000">
                <a:off x="6585014" y="1442053"/>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408" name="Straight Connector 64"/>
              <p:cNvCxnSpPr>
                <a:cxnSpLocks noChangeShapeType="1"/>
              </p:cNvCxnSpPr>
              <p:nvPr/>
            </p:nvCxnSpPr>
            <p:spPr bwMode="auto">
              <a:xfrm rot="5400000">
                <a:off x="7067614" y="1277016"/>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409" name="Straight Connector 65"/>
              <p:cNvCxnSpPr>
                <a:cxnSpLocks noChangeShapeType="1"/>
              </p:cNvCxnSpPr>
              <p:nvPr/>
            </p:nvCxnSpPr>
            <p:spPr bwMode="auto">
              <a:xfrm rot="5400000">
                <a:off x="7601014" y="1810214"/>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410" name="Straight Connector 66"/>
              <p:cNvCxnSpPr>
                <a:cxnSpLocks noChangeShapeType="1"/>
              </p:cNvCxnSpPr>
              <p:nvPr/>
            </p:nvCxnSpPr>
            <p:spPr bwMode="auto">
              <a:xfrm rot="5400000">
                <a:off x="1657414" y="2076815"/>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grpSp>
        <p:sp>
          <p:nvSpPr>
            <p:cNvPr id="15386" name="WordArt 405"/>
            <p:cNvSpPr>
              <a:spLocks noChangeArrowheads="1" noChangeShapeType="1" noTextEdit="1"/>
            </p:cNvSpPr>
            <p:nvPr/>
          </p:nvSpPr>
          <p:spPr bwMode="auto">
            <a:xfrm>
              <a:off x="25400" y="2349500"/>
              <a:ext cx="520700" cy="5969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en-NZ" sz="3600" kern="10">
                  <a:solidFill>
                    <a:srgbClr val="000090"/>
                  </a:solidFill>
                  <a:effectLst>
                    <a:outerShdw dist="35921" dir="2700000" algn="ctr" rotWithShape="0">
                      <a:srgbClr val="C0C0C0"/>
                    </a:outerShdw>
                  </a:effectLst>
                  <a:latin typeface="Impact"/>
                  <a:ea typeface="ＭＳ Ｐゴシック" pitchFamily="-111" charset="-128"/>
                </a:rPr>
                <a:t>W</a:t>
              </a:r>
            </a:p>
          </p:txBody>
        </p:sp>
        <p:sp>
          <p:nvSpPr>
            <p:cNvPr id="15387" name="WordArt 405"/>
            <p:cNvSpPr>
              <a:spLocks noChangeArrowheads="1" noChangeShapeType="1" noTextEdit="1"/>
            </p:cNvSpPr>
            <p:nvPr/>
          </p:nvSpPr>
          <p:spPr bwMode="auto">
            <a:xfrm>
              <a:off x="8559800" y="2349500"/>
              <a:ext cx="469900" cy="5969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en-NZ" sz="3600" kern="10">
                  <a:solidFill>
                    <a:srgbClr val="000090"/>
                  </a:solidFill>
                  <a:effectLst>
                    <a:outerShdw dist="35921" dir="2700000" algn="ctr" rotWithShape="0">
                      <a:srgbClr val="C0C0C0"/>
                    </a:outerShdw>
                  </a:effectLst>
                  <a:latin typeface="Impact"/>
                  <a:ea typeface="ＭＳ Ｐゴシック" pitchFamily="-111" charset="-128"/>
                </a:rPr>
                <a:t>E</a:t>
              </a:r>
            </a:p>
          </p:txBody>
        </p:sp>
        <p:sp>
          <p:nvSpPr>
            <p:cNvPr id="15388" name="TextBox 42"/>
            <p:cNvSpPr txBox="1">
              <a:spLocks noChangeArrowheads="1"/>
            </p:cNvSpPr>
            <p:nvPr/>
          </p:nvSpPr>
          <p:spPr bwMode="auto">
            <a:xfrm>
              <a:off x="139700" y="1612900"/>
              <a:ext cx="8750300" cy="2646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eaLnBrk="1" hangingPunct="1">
                <a:spcAft>
                  <a:spcPts val="3600"/>
                </a:spcAft>
              </a:pPr>
              <a:r>
                <a:rPr lang="en-US" altLang="en-US" dirty="0">
                  <a:solidFill>
                    <a:srgbClr val="008000"/>
                  </a:solidFill>
                </a:rPr>
                <a:t>x	x	x	x	x	x	x	x	x	x</a:t>
              </a:r>
            </a:p>
            <a:p>
              <a:pPr eaLnBrk="1" hangingPunct="1">
                <a:spcAft>
                  <a:spcPts val="3600"/>
                </a:spcAft>
              </a:pPr>
              <a:r>
                <a:rPr lang="en-US" altLang="en-US" dirty="0">
                  <a:solidFill>
                    <a:srgbClr val="008000"/>
                  </a:solidFill>
                </a:rPr>
                <a:t>x	x	x	x	x	x	x	x	x	x</a:t>
              </a:r>
            </a:p>
            <a:p>
              <a:pPr eaLnBrk="1" hangingPunct="1">
                <a:spcAft>
                  <a:spcPts val="3600"/>
                </a:spcAft>
              </a:pPr>
              <a:r>
                <a:rPr lang="en-US" altLang="en-US" dirty="0">
                  <a:solidFill>
                    <a:srgbClr val="008000"/>
                  </a:solidFill>
                </a:rPr>
                <a:t>x	x	x	x	x	x	x	x	x	x</a:t>
              </a:r>
            </a:p>
            <a:p>
              <a:pPr eaLnBrk="1" hangingPunct="1">
                <a:spcAft>
                  <a:spcPts val="3600"/>
                </a:spcAft>
              </a:pPr>
              <a:r>
                <a:rPr lang="en-US" altLang="en-US" dirty="0">
                  <a:solidFill>
                    <a:srgbClr val="008000"/>
                  </a:solidFill>
                </a:rPr>
                <a:t>x	x	x	x	x	x	x	x	x	x</a:t>
              </a:r>
            </a:p>
          </p:txBody>
        </p:sp>
      </p:grpSp>
      <p:grpSp>
        <p:nvGrpSpPr>
          <p:cNvPr id="8" name="Group 54"/>
          <p:cNvGrpSpPr>
            <a:grpSpLocks/>
          </p:cNvGrpSpPr>
          <p:nvPr/>
        </p:nvGrpSpPr>
        <p:grpSpPr bwMode="auto">
          <a:xfrm>
            <a:off x="246310" y="3401767"/>
            <a:ext cx="8521177" cy="3246137"/>
            <a:chOff x="93278" y="3372458"/>
            <a:chExt cx="8521177" cy="3246137"/>
          </a:xfrm>
        </p:grpSpPr>
        <p:sp>
          <p:nvSpPr>
            <p:cNvPr id="15370" name="TextBox 41"/>
            <p:cNvSpPr txBox="1">
              <a:spLocks noChangeArrowheads="1"/>
            </p:cNvSpPr>
            <p:nvPr/>
          </p:nvSpPr>
          <p:spPr bwMode="auto">
            <a:xfrm>
              <a:off x="5505293" y="5695265"/>
              <a:ext cx="304885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algn="ctr" eaLnBrk="1" hangingPunct="1">
                <a:spcAft>
                  <a:spcPts val="600"/>
                </a:spcAft>
              </a:pPr>
              <a:r>
                <a:rPr lang="en-US" altLang="en-US" sz="1800" dirty="0" smtClean="0">
                  <a:solidFill>
                    <a:srgbClr val="800000"/>
                  </a:solidFill>
                </a:rPr>
                <a:t>The </a:t>
              </a:r>
              <a:r>
                <a:rPr lang="en-US" altLang="en-US" sz="1800" dirty="0">
                  <a:solidFill>
                    <a:srgbClr val="800000"/>
                  </a:solidFill>
                </a:rPr>
                <a:t>size of the induced </a:t>
              </a:r>
              <a:r>
                <a:rPr lang="en-US" altLang="en-US" sz="1800" dirty="0" err="1">
                  <a:solidFill>
                    <a:srgbClr val="800000"/>
                  </a:solidFill>
                </a:rPr>
                <a:t>V</a:t>
              </a:r>
              <a:r>
                <a:rPr lang="en-US" altLang="en-US" sz="1800" baseline="-25000" dirty="0" err="1">
                  <a:solidFill>
                    <a:srgbClr val="800000"/>
                  </a:solidFill>
                </a:rPr>
                <a:t>emf</a:t>
              </a:r>
              <a:r>
                <a:rPr lang="en-US" altLang="en-US" sz="1800" dirty="0">
                  <a:solidFill>
                    <a:srgbClr val="800000"/>
                  </a:solidFill>
                </a:rPr>
                <a:t> = </a:t>
              </a:r>
              <a:r>
                <a:rPr lang="en-US" altLang="en-US" sz="1800" dirty="0" err="1">
                  <a:solidFill>
                    <a:srgbClr val="800000"/>
                  </a:solidFill>
                </a:rPr>
                <a:t>B</a:t>
              </a:r>
              <a:r>
                <a:rPr lang="en-US" altLang="en-US" sz="1800" i="1" dirty="0" err="1">
                  <a:solidFill>
                    <a:srgbClr val="800000"/>
                  </a:solidFill>
                </a:rPr>
                <a:t>v</a:t>
              </a:r>
              <a:r>
                <a:rPr lang="en-US" altLang="en-US" sz="1800" dirty="0" err="1">
                  <a:solidFill>
                    <a:srgbClr val="800000"/>
                  </a:solidFill>
                </a:rPr>
                <a:t>l</a:t>
              </a:r>
              <a:r>
                <a:rPr lang="en-US" altLang="en-US" sz="1800" dirty="0">
                  <a:solidFill>
                    <a:srgbClr val="800000"/>
                  </a:solidFill>
                </a:rPr>
                <a:t>  </a:t>
              </a:r>
            </a:p>
          </p:txBody>
        </p:sp>
        <p:sp>
          <p:nvSpPr>
            <p:cNvPr id="15371" name="TextBox 56"/>
            <p:cNvSpPr txBox="1">
              <a:spLocks noChangeArrowheads="1"/>
            </p:cNvSpPr>
            <p:nvPr/>
          </p:nvSpPr>
          <p:spPr bwMode="auto">
            <a:xfrm>
              <a:off x="228916" y="5695265"/>
              <a:ext cx="555372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55600" indent="-355600"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marL="0" indent="0" eaLnBrk="1" hangingPunct="1">
                <a:spcAft>
                  <a:spcPts val="600"/>
                </a:spcAft>
              </a:pPr>
              <a:r>
                <a:rPr lang="en-US" altLang="en-US" sz="1800" dirty="0" smtClean="0">
                  <a:solidFill>
                    <a:srgbClr val="008000"/>
                  </a:solidFill>
                </a:rPr>
                <a:t>Gravity </a:t>
              </a:r>
              <a:r>
                <a:rPr lang="en-US" altLang="en-US" sz="1800" dirty="0">
                  <a:solidFill>
                    <a:srgbClr val="008000"/>
                  </a:solidFill>
                </a:rPr>
                <a:t>provides the force to drive the conductor through the HORIZONTAL component of the Earth's magnetic field.</a:t>
              </a:r>
            </a:p>
          </p:txBody>
        </p:sp>
        <p:sp>
          <p:nvSpPr>
            <p:cNvPr id="15372" name="TextBox 50"/>
            <p:cNvSpPr txBox="1">
              <a:spLocks noChangeArrowheads="1"/>
            </p:cNvSpPr>
            <p:nvPr/>
          </p:nvSpPr>
          <p:spPr bwMode="auto">
            <a:xfrm>
              <a:off x="5396021" y="3510957"/>
              <a:ext cx="251703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eaLnBrk="1" hangingPunct="1"/>
              <a:r>
                <a:rPr lang="en-US" altLang="en-US" sz="1800" dirty="0" smtClean="0">
                  <a:solidFill>
                    <a:srgbClr val="996633"/>
                  </a:solidFill>
                </a:rPr>
                <a:t> </a:t>
              </a:r>
              <a:r>
                <a:rPr lang="en-US" altLang="en-US" sz="1800" dirty="0">
                  <a:solidFill>
                    <a:srgbClr val="996633"/>
                  </a:solidFill>
                </a:rPr>
                <a:t>No current will flow</a:t>
              </a:r>
            </a:p>
          </p:txBody>
        </p:sp>
        <p:sp>
          <p:nvSpPr>
            <p:cNvPr id="15373" name="TextBox 51"/>
            <p:cNvSpPr txBox="1">
              <a:spLocks noChangeArrowheads="1"/>
            </p:cNvSpPr>
            <p:nvPr/>
          </p:nvSpPr>
          <p:spPr bwMode="auto">
            <a:xfrm>
              <a:off x="107318" y="3372458"/>
              <a:ext cx="47879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55600" indent="-355600"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eaLnBrk="1" hangingPunct="1"/>
              <a:r>
                <a:rPr lang="en-US" altLang="en-US" sz="1800" dirty="0">
                  <a:solidFill>
                    <a:srgbClr val="FF0000"/>
                  </a:solidFill>
                </a:rPr>
                <a:t>	Now apply a rule to determine which end of the wire the electrons cluster.</a:t>
              </a:r>
            </a:p>
          </p:txBody>
        </p:sp>
        <p:sp>
          <p:nvSpPr>
            <p:cNvPr id="15374" name="TextBox 52"/>
            <p:cNvSpPr txBox="1">
              <a:spLocks noChangeArrowheads="1"/>
            </p:cNvSpPr>
            <p:nvPr/>
          </p:nvSpPr>
          <p:spPr bwMode="auto">
            <a:xfrm>
              <a:off x="93278" y="4281269"/>
              <a:ext cx="730333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55600" indent="-355600"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eaLnBrk="1" hangingPunct="1">
                <a:spcAft>
                  <a:spcPts val="600"/>
                </a:spcAft>
              </a:pPr>
              <a:r>
                <a:rPr lang="en-US" altLang="en-US" sz="1800" dirty="0">
                  <a:solidFill>
                    <a:srgbClr val="FF6600"/>
                  </a:solidFill>
                </a:rPr>
                <a:t>	Electrons in the wire interact with the Earth's magnetic field.  The electrons cluster at one end of the wire.</a:t>
              </a:r>
            </a:p>
          </p:txBody>
        </p:sp>
        <p:sp>
          <p:nvSpPr>
            <p:cNvPr id="15375" name="TextBox 53"/>
            <p:cNvSpPr txBox="1">
              <a:spLocks noChangeArrowheads="1"/>
            </p:cNvSpPr>
            <p:nvPr/>
          </p:nvSpPr>
          <p:spPr bwMode="auto">
            <a:xfrm>
              <a:off x="318451" y="5062182"/>
              <a:ext cx="44325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eaLnBrk="1" hangingPunct="1"/>
              <a:r>
                <a:rPr lang="en-US" altLang="en-US" sz="1800" dirty="0" smtClean="0">
                  <a:solidFill>
                    <a:srgbClr val="0000FF"/>
                  </a:solidFill>
                </a:rPr>
                <a:t>An </a:t>
              </a:r>
              <a:r>
                <a:rPr lang="en-US" altLang="en-US" sz="1800" dirty="0">
                  <a:solidFill>
                    <a:srgbClr val="0000FF"/>
                  </a:solidFill>
                </a:rPr>
                <a:t>electric field is induced (</a:t>
              </a:r>
              <a:r>
                <a:rPr lang="en-US" altLang="en-US" sz="1800" dirty="0" err="1">
                  <a:solidFill>
                    <a:srgbClr val="0000FF"/>
                  </a:solidFill>
                </a:rPr>
                <a:t>V</a:t>
              </a:r>
              <a:r>
                <a:rPr lang="en-US" altLang="en-US" sz="1800" baseline="-25000" dirty="0" err="1">
                  <a:solidFill>
                    <a:srgbClr val="0000FF"/>
                  </a:solidFill>
                </a:rPr>
                <a:t>emf</a:t>
              </a:r>
              <a:r>
                <a:rPr lang="en-US" altLang="en-US" sz="1800" dirty="0">
                  <a:solidFill>
                    <a:srgbClr val="0000FF"/>
                  </a:solidFill>
                </a:rPr>
                <a:t> m</a:t>
              </a:r>
              <a:r>
                <a:rPr lang="en-US" altLang="en-US" sz="1800" baseline="30000" dirty="0">
                  <a:solidFill>
                    <a:srgbClr val="0000FF"/>
                  </a:solidFill>
                </a:rPr>
                <a:t>-1</a:t>
              </a:r>
              <a:r>
                <a:rPr lang="en-US" altLang="en-US" sz="1800" dirty="0">
                  <a:solidFill>
                    <a:srgbClr val="0000FF"/>
                  </a:solidFill>
                </a:rPr>
                <a:t>)</a:t>
              </a:r>
            </a:p>
          </p:txBody>
        </p:sp>
        <p:sp>
          <p:nvSpPr>
            <p:cNvPr id="15376" name="TextBox 49"/>
            <p:cNvSpPr txBox="1">
              <a:spLocks noChangeArrowheads="1"/>
            </p:cNvSpPr>
            <p:nvPr/>
          </p:nvSpPr>
          <p:spPr bwMode="auto">
            <a:xfrm>
              <a:off x="5274355" y="5077548"/>
              <a:ext cx="33401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eaLnBrk="1" hangingPunct="1">
                <a:spcAft>
                  <a:spcPts val="600"/>
                </a:spcAft>
              </a:pPr>
              <a:r>
                <a:rPr lang="en-US" altLang="en-US" sz="1800" dirty="0" smtClean="0">
                  <a:solidFill>
                    <a:srgbClr val="660066"/>
                  </a:solidFill>
                </a:rPr>
                <a:t> </a:t>
              </a:r>
              <a:r>
                <a:rPr lang="en-US" altLang="en-US" sz="1800" dirty="0">
                  <a:solidFill>
                    <a:srgbClr val="660066"/>
                  </a:solidFill>
                </a:rPr>
                <a:t>The wire is open circuit</a:t>
              </a:r>
            </a:p>
          </p:txBody>
        </p:sp>
      </p:grpSp>
    </p:spTree>
    <p:extLst>
      <p:ext uri="{BB962C8B-B14F-4D97-AF65-F5344CB8AC3E}">
        <p14:creationId xmlns:p14="http://schemas.microsoft.com/office/powerpoint/2010/main" val="3596081730"/>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68"/>
          <p:cNvSpPr txBox="1">
            <a:spLocks noChangeArrowheads="1"/>
          </p:cNvSpPr>
          <p:nvPr/>
        </p:nvSpPr>
        <p:spPr bwMode="auto">
          <a:xfrm>
            <a:off x="76200" y="63500"/>
            <a:ext cx="22717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eaLnBrk="1" hangingPunct="1"/>
            <a:r>
              <a:rPr lang="en-US" altLang="en-US" sz="1800">
                <a:solidFill>
                  <a:prstClr val="black"/>
                </a:solidFill>
              </a:rPr>
              <a:t>Electromagnetism</a:t>
            </a:r>
          </a:p>
        </p:txBody>
      </p:sp>
      <p:grpSp>
        <p:nvGrpSpPr>
          <p:cNvPr id="16387" name="Group 47"/>
          <p:cNvGrpSpPr>
            <a:grpSpLocks/>
          </p:cNvGrpSpPr>
          <p:nvPr/>
        </p:nvGrpSpPr>
        <p:grpSpPr bwMode="auto">
          <a:xfrm>
            <a:off x="88900" y="763588"/>
            <a:ext cx="8978900" cy="2373312"/>
            <a:chOff x="25400" y="1093788"/>
            <a:chExt cx="8978900" cy="2373805"/>
          </a:xfrm>
        </p:grpSpPr>
        <p:grpSp>
          <p:nvGrpSpPr>
            <p:cNvPr id="16401" name="Group 41"/>
            <p:cNvGrpSpPr>
              <a:grpSpLocks/>
            </p:cNvGrpSpPr>
            <p:nvPr/>
          </p:nvGrpSpPr>
          <p:grpSpPr bwMode="auto">
            <a:xfrm>
              <a:off x="393700" y="2444750"/>
              <a:ext cx="8274050" cy="609600"/>
              <a:chOff x="317500" y="1441450"/>
              <a:chExt cx="8274050" cy="609600"/>
            </a:xfrm>
          </p:grpSpPr>
          <p:cxnSp>
            <p:nvCxnSpPr>
              <p:cNvPr id="16428" name="Curved Connector 33"/>
              <p:cNvCxnSpPr>
                <a:cxnSpLocks noChangeShapeType="1"/>
              </p:cNvCxnSpPr>
              <p:nvPr/>
            </p:nvCxnSpPr>
            <p:spPr bwMode="auto">
              <a:xfrm flipV="1">
                <a:off x="1193800" y="1511300"/>
                <a:ext cx="6515100" cy="457200"/>
              </a:xfrm>
              <a:prstGeom prst="curvedConnector3">
                <a:avLst>
                  <a:gd name="adj1" fmla="val 50000"/>
                </a:avLst>
              </a:prstGeom>
              <a:noFill/>
              <a:ln w="38100">
                <a:solidFill>
                  <a:srgbClr val="0000FF"/>
                </a:solidFill>
                <a:round/>
                <a:headEnd/>
                <a:tailEnd/>
              </a:ln>
              <a:extLst>
                <a:ext uri="{909E8E84-426E-40dd-AFC4-6F175D3DCCD1}">
                  <a14:hiddenFill xmlns:a14="http://schemas.microsoft.com/office/drawing/2010/main" xmlns="">
                    <a:noFill/>
                  </a14:hiddenFill>
                </a:ext>
              </a:extLst>
            </p:spPr>
          </p:cxnSp>
          <p:grpSp>
            <p:nvGrpSpPr>
              <p:cNvPr id="16429" name="Group 36"/>
              <p:cNvGrpSpPr>
                <a:grpSpLocks/>
              </p:cNvGrpSpPr>
              <p:nvPr/>
            </p:nvGrpSpPr>
            <p:grpSpPr bwMode="auto">
              <a:xfrm>
                <a:off x="317500" y="1898650"/>
                <a:ext cx="895350" cy="152400"/>
                <a:chOff x="317500" y="1898650"/>
                <a:chExt cx="895350" cy="152400"/>
              </a:xfrm>
            </p:grpSpPr>
            <p:sp>
              <p:nvSpPr>
                <p:cNvPr id="35" name="Snip Same Side Corner Rectangle 34"/>
                <p:cNvSpPr/>
                <p:nvPr/>
              </p:nvSpPr>
              <p:spPr bwMode="auto">
                <a:xfrm rot="16200000">
                  <a:off x="888984" y="1727592"/>
                  <a:ext cx="152432" cy="495300"/>
                </a:xfrm>
                <a:prstGeom prst="snip2SameRect">
                  <a:avLst/>
                </a:prstGeom>
                <a:solidFill>
                  <a:srgbClr val="FF0000"/>
                </a:solidFill>
                <a:ln w="9525" cap="flat" cmpd="sng" algn="ctr">
                  <a:solidFill>
                    <a:schemeClr val="tx1"/>
                  </a:solidFill>
                  <a:prstDash val="solid"/>
                  <a:round/>
                  <a:headEnd type="none" w="med" len="med"/>
                  <a:tailEnd type="none" w="med" len="med"/>
                </a:ln>
                <a:effectLst/>
              </p:spPr>
              <p:txBody>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endParaRPr lang="en-US" altLang="en-US">
                    <a:solidFill>
                      <a:srgbClr val="FF0000"/>
                    </a:solidFill>
                  </a:endParaRPr>
                </a:p>
              </p:txBody>
            </p:sp>
            <p:sp>
              <p:nvSpPr>
                <p:cNvPr id="16434" name="Rectangle 35"/>
                <p:cNvSpPr>
                  <a:spLocks noChangeArrowheads="1"/>
                </p:cNvSpPr>
                <p:nvPr/>
              </p:nvSpPr>
              <p:spPr bwMode="auto">
                <a:xfrm>
                  <a:off x="317500" y="1943100"/>
                  <a:ext cx="393700" cy="50800"/>
                </a:xfrm>
                <a:prstGeom prst="rect">
                  <a:avLst/>
                </a:prstGeom>
                <a:solidFill>
                  <a:schemeClr val="bg2"/>
                </a:solidFill>
                <a:ln w="9525">
                  <a:solidFill>
                    <a:schemeClr val="tx1"/>
                  </a:solidFill>
                  <a:round/>
                  <a:headEnd/>
                  <a:tailEnd/>
                </a:ln>
              </p:spPr>
              <p:txBody>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endParaRPr lang="en-US" altLang="en-US">
                    <a:solidFill>
                      <a:prstClr val="black"/>
                    </a:solidFill>
                  </a:endParaRPr>
                </a:p>
              </p:txBody>
            </p:sp>
          </p:grpSp>
          <p:grpSp>
            <p:nvGrpSpPr>
              <p:cNvPr id="16430" name="Group 40"/>
              <p:cNvGrpSpPr>
                <a:grpSpLocks/>
              </p:cNvGrpSpPr>
              <p:nvPr/>
            </p:nvGrpSpPr>
            <p:grpSpPr bwMode="auto">
              <a:xfrm flipH="1">
                <a:off x="7696200" y="1441450"/>
                <a:ext cx="895350" cy="152400"/>
                <a:chOff x="3683000" y="2749550"/>
                <a:chExt cx="895350" cy="152400"/>
              </a:xfrm>
            </p:grpSpPr>
            <p:sp>
              <p:nvSpPr>
                <p:cNvPr id="39" name="Snip Same Side Corner Rectangle 38"/>
                <p:cNvSpPr/>
                <p:nvPr/>
              </p:nvSpPr>
              <p:spPr bwMode="auto">
                <a:xfrm rot="16200000">
                  <a:off x="4254484" y="2578397"/>
                  <a:ext cx="152432" cy="495300"/>
                </a:xfrm>
                <a:prstGeom prst="snip2SameRect">
                  <a:avLst/>
                </a:prstGeom>
                <a:solidFill>
                  <a:schemeClr val="tx1"/>
                </a:solidFill>
                <a:ln w="9525" cap="flat" cmpd="sng" algn="ctr">
                  <a:solidFill>
                    <a:schemeClr val="tx1"/>
                  </a:solidFill>
                  <a:prstDash val="solid"/>
                  <a:round/>
                  <a:headEnd type="none" w="med" len="med"/>
                  <a:tailEnd type="none" w="med" len="med"/>
                </a:ln>
                <a:effectLst/>
              </p:spPr>
              <p:txBody>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endParaRPr lang="en-US" altLang="en-US">
                    <a:solidFill>
                      <a:srgbClr val="FF0000"/>
                    </a:solidFill>
                  </a:endParaRPr>
                </a:p>
              </p:txBody>
            </p:sp>
            <p:sp>
              <p:nvSpPr>
                <p:cNvPr id="16432" name="Rectangle 39"/>
                <p:cNvSpPr>
                  <a:spLocks noChangeArrowheads="1"/>
                </p:cNvSpPr>
                <p:nvPr/>
              </p:nvSpPr>
              <p:spPr bwMode="auto">
                <a:xfrm>
                  <a:off x="3683000" y="2794000"/>
                  <a:ext cx="393700" cy="50800"/>
                </a:xfrm>
                <a:prstGeom prst="rect">
                  <a:avLst/>
                </a:prstGeom>
                <a:solidFill>
                  <a:schemeClr val="bg2"/>
                </a:solidFill>
                <a:ln w="9525">
                  <a:solidFill>
                    <a:schemeClr val="tx1"/>
                  </a:solidFill>
                  <a:round/>
                  <a:headEnd/>
                  <a:tailEnd/>
                </a:ln>
              </p:spPr>
              <p:txBody>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endParaRPr lang="en-US" altLang="en-US">
                    <a:solidFill>
                      <a:prstClr val="black"/>
                    </a:solidFill>
                  </a:endParaRPr>
                </a:p>
              </p:txBody>
            </p:sp>
          </p:grpSp>
        </p:grpSp>
        <p:grpSp>
          <p:nvGrpSpPr>
            <p:cNvPr id="16402" name="Group 41"/>
            <p:cNvGrpSpPr>
              <a:grpSpLocks/>
            </p:cNvGrpSpPr>
            <p:nvPr/>
          </p:nvGrpSpPr>
          <p:grpSpPr bwMode="auto">
            <a:xfrm>
              <a:off x="925513" y="1093788"/>
              <a:ext cx="7165975" cy="1638300"/>
              <a:chOff x="875506" y="928688"/>
              <a:chExt cx="7164388" cy="1637689"/>
            </a:xfrm>
          </p:grpSpPr>
          <p:cxnSp>
            <p:nvCxnSpPr>
              <p:cNvPr id="16406" name="Straight Connector 43"/>
              <p:cNvCxnSpPr>
                <a:cxnSpLocks noChangeShapeType="1"/>
              </p:cNvCxnSpPr>
              <p:nvPr/>
            </p:nvCxnSpPr>
            <p:spPr bwMode="auto">
              <a:xfrm rot="5400000">
                <a:off x="222494" y="1848300"/>
                <a:ext cx="130761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6407" name="Straight Connector 44"/>
              <p:cNvCxnSpPr>
                <a:cxnSpLocks noChangeShapeType="1"/>
              </p:cNvCxnSpPr>
              <p:nvPr/>
            </p:nvCxnSpPr>
            <p:spPr bwMode="auto">
              <a:xfrm rot="5400000">
                <a:off x="5404094" y="1645176"/>
                <a:ext cx="130761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6408" name="Straight Connector 45"/>
              <p:cNvCxnSpPr>
                <a:cxnSpLocks noChangeShapeType="1"/>
              </p:cNvCxnSpPr>
              <p:nvPr/>
            </p:nvCxnSpPr>
            <p:spPr bwMode="auto">
              <a:xfrm rot="5400000">
                <a:off x="2813294" y="1848300"/>
                <a:ext cx="130761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6409" name="Straight Connector 46"/>
              <p:cNvCxnSpPr>
                <a:cxnSpLocks noChangeShapeType="1"/>
              </p:cNvCxnSpPr>
              <p:nvPr/>
            </p:nvCxnSpPr>
            <p:spPr bwMode="auto">
              <a:xfrm rot="5400000">
                <a:off x="7385294" y="1581700"/>
                <a:ext cx="130761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6410" name="Straight Connector 48"/>
              <p:cNvCxnSpPr>
                <a:cxnSpLocks noChangeShapeType="1"/>
              </p:cNvCxnSpPr>
              <p:nvPr/>
            </p:nvCxnSpPr>
            <p:spPr bwMode="auto">
              <a:xfrm rot="5400000">
                <a:off x="1816233" y="2095858"/>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6411" name="Straight Connector 49"/>
              <p:cNvCxnSpPr>
                <a:cxnSpLocks noChangeShapeType="1"/>
              </p:cNvCxnSpPr>
              <p:nvPr/>
            </p:nvCxnSpPr>
            <p:spPr bwMode="auto">
              <a:xfrm rot="5400000">
                <a:off x="1282833" y="1600743"/>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6412" name="Straight Connector 50"/>
              <p:cNvCxnSpPr>
                <a:cxnSpLocks noChangeShapeType="1"/>
              </p:cNvCxnSpPr>
              <p:nvPr/>
            </p:nvCxnSpPr>
            <p:spPr bwMode="auto">
              <a:xfrm rot="5400000">
                <a:off x="2603633" y="1892734"/>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6413" name="Straight Connector 51"/>
              <p:cNvCxnSpPr>
                <a:cxnSpLocks noChangeShapeType="1"/>
              </p:cNvCxnSpPr>
              <p:nvPr/>
            </p:nvCxnSpPr>
            <p:spPr bwMode="auto">
              <a:xfrm rot="5400000">
                <a:off x="3518033" y="2210116"/>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6414" name="Straight Connector 52"/>
              <p:cNvCxnSpPr>
                <a:cxnSpLocks noChangeShapeType="1"/>
              </p:cNvCxnSpPr>
              <p:nvPr/>
            </p:nvCxnSpPr>
            <p:spPr bwMode="auto">
              <a:xfrm rot="5400000">
                <a:off x="4267333" y="1626134"/>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6415" name="Straight Connector 53"/>
              <p:cNvCxnSpPr>
                <a:cxnSpLocks noChangeShapeType="1"/>
              </p:cNvCxnSpPr>
              <p:nvPr/>
            </p:nvCxnSpPr>
            <p:spPr bwMode="auto">
              <a:xfrm rot="5400000">
                <a:off x="5080133" y="1791172"/>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6416" name="Straight Connector 54"/>
              <p:cNvCxnSpPr>
                <a:cxnSpLocks noChangeShapeType="1"/>
              </p:cNvCxnSpPr>
              <p:nvPr/>
            </p:nvCxnSpPr>
            <p:spPr bwMode="auto">
              <a:xfrm rot="5400000">
                <a:off x="6121533" y="1537267"/>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6417" name="Straight Connector 55"/>
              <p:cNvCxnSpPr>
                <a:cxnSpLocks noChangeShapeType="1"/>
              </p:cNvCxnSpPr>
              <p:nvPr/>
            </p:nvCxnSpPr>
            <p:spPr bwMode="auto">
              <a:xfrm rot="5400000">
                <a:off x="6604133" y="1841953"/>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6418" name="Straight Connector 56"/>
              <p:cNvCxnSpPr>
                <a:cxnSpLocks noChangeShapeType="1"/>
              </p:cNvCxnSpPr>
              <p:nvPr/>
            </p:nvCxnSpPr>
            <p:spPr bwMode="auto">
              <a:xfrm rot="5400000">
                <a:off x="7124833" y="1651524"/>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6419" name="Straight Connector 58"/>
              <p:cNvCxnSpPr>
                <a:cxnSpLocks noChangeShapeType="1"/>
              </p:cNvCxnSpPr>
              <p:nvPr/>
            </p:nvCxnSpPr>
            <p:spPr bwMode="auto">
              <a:xfrm rot="5400000">
                <a:off x="971614" y="1607091"/>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6420" name="Straight Connector 59"/>
              <p:cNvCxnSpPr>
                <a:cxnSpLocks noChangeShapeType="1"/>
              </p:cNvCxnSpPr>
              <p:nvPr/>
            </p:nvCxnSpPr>
            <p:spPr bwMode="auto">
              <a:xfrm rot="5400000">
                <a:off x="2343214" y="1772129"/>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6421" name="Straight Connector 60"/>
              <p:cNvCxnSpPr>
                <a:cxnSpLocks noChangeShapeType="1"/>
              </p:cNvCxnSpPr>
              <p:nvPr/>
            </p:nvCxnSpPr>
            <p:spPr bwMode="auto">
              <a:xfrm rot="5400000">
                <a:off x="3994214" y="1492833"/>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6422" name="Straight Connector 61"/>
              <p:cNvCxnSpPr>
                <a:cxnSpLocks noChangeShapeType="1"/>
              </p:cNvCxnSpPr>
              <p:nvPr/>
            </p:nvCxnSpPr>
            <p:spPr bwMode="auto">
              <a:xfrm rot="5400000">
                <a:off x="4832414" y="1949863"/>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6423" name="Straight Connector 62"/>
              <p:cNvCxnSpPr>
                <a:cxnSpLocks noChangeShapeType="1"/>
              </p:cNvCxnSpPr>
              <p:nvPr/>
            </p:nvCxnSpPr>
            <p:spPr bwMode="auto">
              <a:xfrm rot="5400000">
                <a:off x="5607114" y="1200843"/>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6424" name="Straight Connector 63"/>
              <p:cNvCxnSpPr>
                <a:cxnSpLocks noChangeShapeType="1"/>
              </p:cNvCxnSpPr>
              <p:nvPr/>
            </p:nvCxnSpPr>
            <p:spPr bwMode="auto">
              <a:xfrm rot="5400000">
                <a:off x="6585014" y="1442053"/>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6425" name="Straight Connector 64"/>
              <p:cNvCxnSpPr>
                <a:cxnSpLocks noChangeShapeType="1"/>
              </p:cNvCxnSpPr>
              <p:nvPr/>
            </p:nvCxnSpPr>
            <p:spPr bwMode="auto">
              <a:xfrm rot="5400000">
                <a:off x="7067614" y="1277016"/>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6426" name="Straight Connector 65"/>
              <p:cNvCxnSpPr>
                <a:cxnSpLocks noChangeShapeType="1"/>
              </p:cNvCxnSpPr>
              <p:nvPr/>
            </p:nvCxnSpPr>
            <p:spPr bwMode="auto">
              <a:xfrm rot="5400000">
                <a:off x="7601014" y="1810214"/>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6427" name="Straight Connector 66"/>
              <p:cNvCxnSpPr>
                <a:cxnSpLocks noChangeShapeType="1"/>
              </p:cNvCxnSpPr>
              <p:nvPr/>
            </p:nvCxnSpPr>
            <p:spPr bwMode="auto">
              <a:xfrm rot="5400000">
                <a:off x="1657414" y="2076815"/>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grpSp>
        <p:sp>
          <p:nvSpPr>
            <p:cNvPr id="16403" name="WordArt 405"/>
            <p:cNvSpPr>
              <a:spLocks noChangeArrowheads="1" noChangeShapeType="1" noTextEdit="1"/>
            </p:cNvSpPr>
            <p:nvPr/>
          </p:nvSpPr>
          <p:spPr bwMode="auto">
            <a:xfrm>
              <a:off x="25400" y="1778000"/>
              <a:ext cx="520700" cy="5969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en-NZ" sz="3600" kern="10">
                  <a:solidFill>
                    <a:srgbClr val="000090"/>
                  </a:solidFill>
                  <a:effectLst>
                    <a:outerShdw dist="35921" dir="2700000" algn="ctr" rotWithShape="0">
                      <a:srgbClr val="C0C0C0"/>
                    </a:outerShdw>
                  </a:effectLst>
                  <a:latin typeface="Impact"/>
                  <a:ea typeface="ＭＳ Ｐゴシック" pitchFamily="-111" charset="-128"/>
                </a:rPr>
                <a:t>W</a:t>
              </a:r>
            </a:p>
          </p:txBody>
        </p:sp>
        <p:sp>
          <p:nvSpPr>
            <p:cNvPr id="16404" name="WordArt 405"/>
            <p:cNvSpPr>
              <a:spLocks noChangeArrowheads="1" noChangeShapeType="1" noTextEdit="1"/>
            </p:cNvSpPr>
            <p:nvPr/>
          </p:nvSpPr>
          <p:spPr bwMode="auto">
            <a:xfrm>
              <a:off x="8534400" y="1777999"/>
              <a:ext cx="469900" cy="596899"/>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en-NZ" sz="3600" kern="10">
                  <a:solidFill>
                    <a:srgbClr val="000090"/>
                  </a:solidFill>
                  <a:effectLst>
                    <a:outerShdw dist="35921" dir="2700000" algn="ctr" rotWithShape="0">
                      <a:srgbClr val="C0C0C0"/>
                    </a:outerShdw>
                  </a:effectLst>
                  <a:latin typeface="Impact"/>
                  <a:ea typeface="ＭＳ Ｐゴシック" pitchFamily="-111" charset="-128"/>
                </a:rPr>
                <a:t>E</a:t>
              </a:r>
            </a:p>
          </p:txBody>
        </p:sp>
        <p:sp>
          <p:nvSpPr>
            <p:cNvPr id="16405" name="TextBox 42"/>
            <p:cNvSpPr txBox="1">
              <a:spLocks noChangeArrowheads="1"/>
            </p:cNvSpPr>
            <p:nvPr/>
          </p:nvSpPr>
          <p:spPr bwMode="auto">
            <a:xfrm>
              <a:off x="139700" y="1574770"/>
              <a:ext cx="8750300" cy="1892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eaLnBrk="1" hangingPunct="1">
                <a:spcAft>
                  <a:spcPts val="3600"/>
                </a:spcAft>
              </a:pPr>
              <a:r>
                <a:rPr lang="en-US" altLang="en-US">
                  <a:solidFill>
                    <a:srgbClr val="008000"/>
                  </a:solidFill>
                </a:rPr>
                <a:t>x	x	x	x	x	x	x	x	x	x</a:t>
              </a:r>
            </a:p>
            <a:p>
              <a:pPr eaLnBrk="1" hangingPunct="1">
                <a:spcAft>
                  <a:spcPts val="3600"/>
                </a:spcAft>
              </a:pPr>
              <a:r>
                <a:rPr lang="en-US" altLang="en-US">
                  <a:solidFill>
                    <a:srgbClr val="008000"/>
                  </a:solidFill>
                </a:rPr>
                <a:t>x	x	x	x	x	x	x	x	x	x</a:t>
              </a:r>
            </a:p>
            <a:p>
              <a:pPr eaLnBrk="1" hangingPunct="1">
                <a:spcAft>
                  <a:spcPts val="3600"/>
                </a:spcAft>
              </a:pPr>
              <a:r>
                <a:rPr lang="en-US" altLang="en-US">
                  <a:solidFill>
                    <a:srgbClr val="008000"/>
                  </a:solidFill>
                </a:rPr>
                <a:t>x	x	x	x	x	x	x	x	x	x</a:t>
              </a:r>
            </a:p>
          </p:txBody>
        </p:sp>
      </p:grpSp>
      <p:sp>
        <p:nvSpPr>
          <p:cNvPr id="16394" name="TextBox 41"/>
          <p:cNvSpPr txBox="1">
            <a:spLocks noChangeArrowheads="1"/>
          </p:cNvSpPr>
          <p:nvPr/>
        </p:nvSpPr>
        <p:spPr bwMode="auto">
          <a:xfrm>
            <a:off x="63500" y="4724197"/>
            <a:ext cx="4978400" cy="338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5600" indent="-355600"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eaLnBrk="1" hangingPunct="1">
              <a:spcAft>
                <a:spcPts val="600"/>
              </a:spcAft>
            </a:pPr>
            <a:r>
              <a:rPr lang="en-US" altLang="en-US" sz="1600">
                <a:solidFill>
                  <a:srgbClr val="800000"/>
                </a:solidFill>
              </a:rPr>
              <a:t>4.	The size of the induced V</a:t>
            </a:r>
            <a:r>
              <a:rPr lang="en-US" altLang="en-US" sz="1600" baseline="-25000">
                <a:solidFill>
                  <a:srgbClr val="800000"/>
                </a:solidFill>
              </a:rPr>
              <a:t>emf</a:t>
            </a:r>
            <a:r>
              <a:rPr lang="en-US" altLang="en-US" sz="1600">
                <a:solidFill>
                  <a:srgbClr val="800000"/>
                </a:solidFill>
              </a:rPr>
              <a:t> = B</a:t>
            </a:r>
            <a:r>
              <a:rPr lang="en-US" altLang="en-US" sz="1600" i="1">
                <a:solidFill>
                  <a:srgbClr val="800000"/>
                </a:solidFill>
              </a:rPr>
              <a:t>v</a:t>
            </a:r>
            <a:r>
              <a:rPr lang="en-US" altLang="en-US" sz="1600">
                <a:solidFill>
                  <a:srgbClr val="800000"/>
                </a:solidFill>
              </a:rPr>
              <a:t>l  </a:t>
            </a:r>
          </a:p>
        </p:txBody>
      </p:sp>
      <p:sp>
        <p:nvSpPr>
          <p:cNvPr id="16395" name="TextBox 48"/>
          <p:cNvSpPr txBox="1">
            <a:spLocks noChangeArrowheads="1"/>
          </p:cNvSpPr>
          <p:nvPr/>
        </p:nvSpPr>
        <p:spPr bwMode="auto">
          <a:xfrm>
            <a:off x="50800" y="3302000"/>
            <a:ext cx="8966200" cy="584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5600" indent="-355600"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eaLnBrk="1" hangingPunct="1">
              <a:spcAft>
                <a:spcPts val="600"/>
              </a:spcAft>
            </a:pPr>
            <a:r>
              <a:rPr lang="en-US" altLang="en-US" sz="1600" dirty="0">
                <a:solidFill>
                  <a:srgbClr val="008000"/>
                </a:solidFill>
              </a:rPr>
              <a:t>1.	Gravity provides the force to drive the conductor through the HORIZONTAL component of the Earth's magnetic field.</a:t>
            </a:r>
          </a:p>
        </p:txBody>
      </p:sp>
      <p:sp>
        <p:nvSpPr>
          <p:cNvPr id="16396" name="TextBox 49"/>
          <p:cNvSpPr txBox="1">
            <a:spLocks noChangeArrowheads="1"/>
          </p:cNvSpPr>
          <p:nvPr/>
        </p:nvSpPr>
        <p:spPr bwMode="auto">
          <a:xfrm>
            <a:off x="76200" y="5105142"/>
            <a:ext cx="3340100" cy="338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5600" indent="-355600"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eaLnBrk="1" hangingPunct="1">
              <a:spcAft>
                <a:spcPts val="600"/>
              </a:spcAft>
            </a:pPr>
            <a:r>
              <a:rPr lang="en-US" altLang="en-US" sz="1600">
                <a:solidFill>
                  <a:srgbClr val="660066"/>
                </a:solidFill>
              </a:rPr>
              <a:t>5. 	The wire is open circuit</a:t>
            </a:r>
          </a:p>
        </p:txBody>
      </p:sp>
      <p:sp>
        <p:nvSpPr>
          <p:cNvPr id="16397" name="TextBox 50"/>
          <p:cNvSpPr txBox="1">
            <a:spLocks noChangeArrowheads="1"/>
          </p:cNvSpPr>
          <p:nvPr/>
        </p:nvSpPr>
        <p:spPr bwMode="auto">
          <a:xfrm>
            <a:off x="63500" y="5532119"/>
            <a:ext cx="2540679" cy="338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5600" indent="-355600"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eaLnBrk="1" hangingPunct="1"/>
            <a:r>
              <a:rPr lang="en-US" altLang="en-US" sz="1600">
                <a:solidFill>
                  <a:srgbClr val="996633"/>
                </a:solidFill>
              </a:rPr>
              <a:t>6. 	No current will flow</a:t>
            </a:r>
          </a:p>
        </p:txBody>
      </p:sp>
      <p:sp>
        <p:nvSpPr>
          <p:cNvPr id="16398" name="TextBox 51"/>
          <p:cNvSpPr txBox="1">
            <a:spLocks noChangeArrowheads="1"/>
          </p:cNvSpPr>
          <p:nvPr/>
        </p:nvSpPr>
        <p:spPr bwMode="auto">
          <a:xfrm>
            <a:off x="50800" y="5878144"/>
            <a:ext cx="8521700" cy="338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5600" indent="-355600"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eaLnBrk="1" hangingPunct="1"/>
            <a:r>
              <a:rPr lang="en-US" altLang="en-US" sz="1600" dirty="0">
                <a:solidFill>
                  <a:srgbClr val="FF0000"/>
                </a:solidFill>
              </a:rPr>
              <a:t>7.	Now apply a rule to determine which end of the wire the electrons cluster.</a:t>
            </a:r>
          </a:p>
        </p:txBody>
      </p:sp>
      <p:sp>
        <p:nvSpPr>
          <p:cNvPr id="16399" name="TextBox 52"/>
          <p:cNvSpPr txBox="1">
            <a:spLocks noChangeArrowheads="1"/>
          </p:cNvSpPr>
          <p:nvPr/>
        </p:nvSpPr>
        <p:spPr bwMode="auto">
          <a:xfrm>
            <a:off x="50800" y="3809927"/>
            <a:ext cx="8915400" cy="584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5600" indent="-355600"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eaLnBrk="1" hangingPunct="1">
              <a:spcAft>
                <a:spcPts val="600"/>
              </a:spcAft>
            </a:pPr>
            <a:r>
              <a:rPr lang="en-US" altLang="en-US" sz="1600" dirty="0">
                <a:solidFill>
                  <a:srgbClr val="FF6600"/>
                </a:solidFill>
              </a:rPr>
              <a:t>2.	Electrons in the wire interact with the Earth's magnetic field.  The electrons cluster at one end of the wire.</a:t>
            </a:r>
          </a:p>
        </p:txBody>
      </p:sp>
      <p:sp>
        <p:nvSpPr>
          <p:cNvPr id="16400" name="TextBox 53"/>
          <p:cNvSpPr txBox="1">
            <a:spLocks noChangeArrowheads="1"/>
          </p:cNvSpPr>
          <p:nvPr/>
        </p:nvSpPr>
        <p:spPr bwMode="auto">
          <a:xfrm>
            <a:off x="50800" y="4355949"/>
            <a:ext cx="4322650" cy="338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5600" indent="-355600"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eaLnBrk="1" hangingPunct="1"/>
            <a:r>
              <a:rPr lang="en-US" altLang="en-US" sz="1600" dirty="0">
                <a:solidFill>
                  <a:srgbClr val="0000FF"/>
                </a:solidFill>
              </a:rPr>
              <a:t>3. 	An electric field is induced (</a:t>
            </a:r>
            <a:r>
              <a:rPr lang="en-US" altLang="en-US" sz="1600" dirty="0" err="1">
                <a:solidFill>
                  <a:srgbClr val="0000FF"/>
                </a:solidFill>
              </a:rPr>
              <a:t>V</a:t>
            </a:r>
            <a:r>
              <a:rPr lang="en-US" altLang="en-US" sz="1600" baseline="-25000" dirty="0" err="1">
                <a:solidFill>
                  <a:srgbClr val="0000FF"/>
                </a:solidFill>
              </a:rPr>
              <a:t>emf</a:t>
            </a:r>
            <a:r>
              <a:rPr lang="en-US" altLang="en-US" sz="1600" dirty="0">
                <a:solidFill>
                  <a:srgbClr val="0000FF"/>
                </a:solidFill>
              </a:rPr>
              <a:t> m</a:t>
            </a:r>
            <a:r>
              <a:rPr lang="en-US" altLang="en-US" sz="1600" baseline="30000" dirty="0">
                <a:solidFill>
                  <a:srgbClr val="0000FF"/>
                </a:solidFill>
              </a:rPr>
              <a:t>-1</a:t>
            </a:r>
            <a:r>
              <a:rPr lang="en-US" altLang="en-US" sz="1600" dirty="0">
                <a:solidFill>
                  <a:srgbClr val="0000FF"/>
                </a:solidFill>
              </a:rPr>
              <a:t>)</a:t>
            </a:r>
          </a:p>
        </p:txBody>
      </p:sp>
      <p:sp>
        <p:nvSpPr>
          <p:cNvPr id="16389" name="TextBox 54"/>
          <p:cNvSpPr txBox="1">
            <a:spLocks noChangeArrowheads="1"/>
          </p:cNvSpPr>
          <p:nvPr/>
        </p:nvSpPr>
        <p:spPr bwMode="auto">
          <a:xfrm>
            <a:off x="4969341" y="4673791"/>
            <a:ext cx="3246402"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eaLnBrk="1" hangingPunct="1"/>
            <a:r>
              <a:rPr lang="en-US" altLang="en-US" sz="4400" dirty="0">
                <a:solidFill>
                  <a:prstClr val="black"/>
                </a:solidFill>
              </a:rPr>
              <a:t>WEST END</a:t>
            </a:r>
          </a:p>
        </p:txBody>
      </p:sp>
    </p:spTree>
    <p:extLst>
      <p:ext uri="{BB962C8B-B14F-4D97-AF65-F5344CB8AC3E}">
        <p14:creationId xmlns:p14="http://schemas.microsoft.com/office/powerpoint/2010/main" val="276419648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9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39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4" grpId="0"/>
      <p:bldP spid="16395" grpId="0"/>
      <p:bldP spid="16396" grpId="0"/>
      <p:bldP spid="16397" grpId="0"/>
      <p:bldP spid="16398" grpId="0"/>
      <p:bldP spid="16399" grpId="0"/>
      <p:bldP spid="16400" grpId="0"/>
      <p:bldP spid="1638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02430" y="1340768"/>
            <a:ext cx="7772400" cy="71437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Generators, Motors </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How We </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get, make &amp; use Electricity…</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052" name="Picture 4" descr="GEWind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3501008"/>
            <a:ext cx="3429000" cy="2286000"/>
          </a:xfrm>
          <a:prstGeom prst="rect">
            <a:avLst/>
          </a:prstGeom>
          <a:noFill/>
        </p:spPr>
      </p:pic>
      <p:pic>
        <p:nvPicPr>
          <p:cNvPr id="2053" name="Picture 5" descr="powerplan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52607" y="3406611"/>
            <a:ext cx="3429000" cy="2286000"/>
          </a:xfrm>
          <a:prstGeom prst="rect">
            <a:avLst/>
          </a:prstGeom>
          <a:noFill/>
        </p:spPr>
      </p:pic>
    </p:spTree>
    <p:extLst>
      <p:ext uri="{BB962C8B-B14F-4D97-AF65-F5344CB8AC3E}">
        <p14:creationId xmlns:p14="http://schemas.microsoft.com/office/powerpoint/2010/main" val="39540979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a:spLocks noChangeArrowheads="1"/>
          </p:cNvSpPr>
          <p:nvPr/>
        </p:nvSpPr>
        <p:spPr bwMode="auto">
          <a:xfrm>
            <a:off x="0" y="3975100"/>
            <a:ext cx="9144000" cy="2460625"/>
          </a:xfrm>
          <a:prstGeom prst="rect">
            <a:avLst/>
          </a:prstGeom>
          <a:gradFill rotWithShape="1">
            <a:gsLst>
              <a:gs pos="0">
                <a:srgbClr val="FFDCE3"/>
              </a:gs>
              <a:gs pos="64999">
                <a:srgbClr val="FFAABA"/>
              </a:gs>
              <a:gs pos="100000">
                <a:srgbClr val="FF859E"/>
              </a:gs>
            </a:gsLst>
            <a:lin ang="5400000" scaled="1"/>
          </a:gradFill>
          <a:ln w="9525">
            <a:solidFill>
              <a:srgbClr val="E40056"/>
            </a:solidFill>
            <a:miter lim="800000"/>
            <a:headEnd/>
            <a:tailEnd/>
          </a:ln>
          <a:effectLst>
            <a:outerShdw blurRad="40000" dist="20000" dir="5400000" rotWithShape="0">
              <a:srgbClr val="808080">
                <a:alpha val="37999"/>
              </a:srgbClr>
            </a:outerShdw>
          </a:effectLst>
        </p:spPr>
        <p:txBody>
          <a:bodyPr>
            <a:spAutoFit/>
          </a:bodyPr>
          <a:lstStyle>
            <a:lvl1pPr marL="536575" indent="-536575"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eaLnBrk="1" hangingPunct="1">
              <a:spcAft>
                <a:spcPts val="1800"/>
              </a:spcAft>
            </a:pPr>
            <a:r>
              <a:rPr lang="en-US" altLang="en-US">
                <a:solidFill>
                  <a:srgbClr val="000000"/>
                </a:solidFill>
              </a:rPr>
              <a:t>Answer the following using either conventional current or electron flow.</a:t>
            </a:r>
          </a:p>
          <a:p>
            <a:pPr eaLnBrk="1" hangingPunct="1">
              <a:spcAft>
                <a:spcPts val="1800"/>
              </a:spcAft>
            </a:pPr>
            <a:r>
              <a:rPr lang="en-US" altLang="en-US">
                <a:solidFill>
                  <a:srgbClr val="000000"/>
                </a:solidFill>
              </a:rPr>
              <a:t>As the wire falls:-</a:t>
            </a:r>
          </a:p>
          <a:p>
            <a:pPr eaLnBrk="1" hangingPunct="1">
              <a:spcAft>
                <a:spcPts val="1800"/>
              </a:spcAft>
              <a:buFont typeface="Verdana" pitchFamily="-111" charset="0"/>
              <a:buAutoNum type="arabicPeriod"/>
            </a:pPr>
            <a:r>
              <a:rPr lang="en-US" altLang="en-US">
                <a:solidFill>
                  <a:srgbClr val="000000"/>
                </a:solidFill>
              </a:rPr>
              <a:t>Is an emf (</a:t>
            </a:r>
            <a:r>
              <a:rPr lang="en-US" altLang="en-US">
                <a:solidFill>
                  <a:srgbClr val="000000"/>
                </a:solidFill>
                <a:latin typeface="Symbol" charset="2"/>
              </a:rPr>
              <a:t>e</a:t>
            </a:r>
            <a:r>
              <a:rPr lang="en-US" altLang="en-US">
                <a:solidFill>
                  <a:srgbClr val="000000"/>
                </a:solidFill>
              </a:rPr>
              <a:t>) induced?  Explain and if yes, calculate its value.</a:t>
            </a:r>
          </a:p>
          <a:p>
            <a:pPr eaLnBrk="1" hangingPunct="1">
              <a:spcAft>
                <a:spcPts val="1800"/>
              </a:spcAft>
              <a:buFont typeface="Verdana" pitchFamily="-111" charset="0"/>
              <a:buAutoNum type="arabicPeriod"/>
            </a:pPr>
            <a:r>
              <a:rPr lang="en-US" altLang="en-US">
                <a:solidFill>
                  <a:srgbClr val="000000"/>
                </a:solidFill>
              </a:rPr>
              <a:t>Is a current induced?  Explain and if yes, state its direction.</a:t>
            </a:r>
          </a:p>
          <a:p>
            <a:pPr eaLnBrk="1" hangingPunct="1">
              <a:spcAft>
                <a:spcPts val="1800"/>
              </a:spcAft>
              <a:buFont typeface="Verdana" pitchFamily="-111" charset="0"/>
              <a:buAutoNum type="arabicPeriod"/>
            </a:pPr>
            <a:r>
              <a:rPr lang="en-US" altLang="en-US">
                <a:solidFill>
                  <a:srgbClr val="000000"/>
                </a:solidFill>
              </a:rPr>
              <a:t>Which end of the loop will have a net positive charge?</a:t>
            </a:r>
          </a:p>
        </p:txBody>
      </p:sp>
      <p:grpSp>
        <p:nvGrpSpPr>
          <p:cNvPr id="15366" name="Group 71"/>
          <p:cNvGrpSpPr>
            <a:grpSpLocks/>
          </p:cNvGrpSpPr>
          <p:nvPr/>
        </p:nvGrpSpPr>
        <p:grpSpPr bwMode="auto">
          <a:xfrm>
            <a:off x="393700" y="1079500"/>
            <a:ext cx="8582025" cy="2381250"/>
            <a:chOff x="393700" y="863137"/>
            <a:chExt cx="8582172" cy="2381713"/>
          </a:xfrm>
        </p:grpSpPr>
        <p:cxnSp>
          <p:nvCxnSpPr>
            <p:cNvPr id="15375" name="Curved Connector 33"/>
            <p:cNvCxnSpPr>
              <a:cxnSpLocks noChangeShapeType="1"/>
            </p:cNvCxnSpPr>
            <p:nvPr/>
          </p:nvCxnSpPr>
          <p:spPr bwMode="auto">
            <a:xfrm rot="-499865" flipH="1" flipV="1">
              <a:off x="1592895" y="1117207"/>
              <a:ext cx="6515100" cy="457200"/>
            </a:xfrm>
            <a:prstGeom prst="curvedConnector3">
              <a:avLst>
                <a:gd name="adj1" fmla="val 27370"/>
              </a:avLst>
            </a:prstGeom>
            <a:noFill/>
            <a:ln w="38100">
              <a:solidFill>
                <a:srgbClr val="660066"/>
              </a:solidFill>
              <a:round/>
              <a:headEnd/>
              <a:tailEnd/>
            </a:ln>
            <a:extLst>
              <a:ext uri="{909E8E84-426E-40dd-AFC4-6F175D3DCCD1}">
                <a14:hiddenFill xmlns:a14="http://schemas.microsoft.com/office/drawing/2010/main" xmlns="">
                  <a:noFill/>
                </a14:hiddenFill>
              </a:ext>
            </a:extLst>
          </p:spPr>
        </p:cxnSp>
        <p:cxnSp>
          <p:nvCxnSpPr>
            <p:cNvPr id="15376" name="Curved Connector 33"/>
            <p:cNvCxnSpPr>
              <a:cxnSpLocks noChangeShapeType="1"/>
            </p:cNvCxnSpPr>
            <p:nvPr/>
          </p:nvCxnSpPr>
          <p:spPr bwMode="auto">
            <a:xfrm flipV="1">
              <a:off x="1270000" y="2705100"/>
              <a:ext cx="6515100" cy="457200"/>
            </a:xfrm>
            <a:prstGeom prst="curvedConnector3">
              <a:avLst>
                <a:gd name="adj1" fmla="val 50000"/>
              </a:avLst>
            </a:prstGeom>
            <a:noFill/>
            <a:ln w="38100">
              <a:solidFill>
                <a:srgbClr val="0000FF"/>
              </a:solidFill>
              <a:round/>
              <a:headEnd/>
              <a:tailEnd/>
            </a:ln>
            <a:extLst>
              <a:ext uri="{909E8E84-426E-40dd-AFC4-6F175D3DCCD1}">
                <a14:hiddenFill xmlns:a14="http://schemas.microsoft.com/office/drawing/2010/main" xmlns="">
                  <a:noFill/>
                </a14:hiddenFill>
              </a:ext>
            </a:extLst>
          </p:spPr>
        </p:cxnSp>
        <p:grpSp>
          <p:nvGrpSpPr>
            <p:cNvPr id="15377" name="Group 36"/>
            <p:cNvGrpSpPr>
              <a:grpSpLocks/>
            </p:cNvGrpSpPr>
            <p:nvPr/>
          </p:nvGrpSpPr>
          <p:grpSpPr bwMode="auto">
            <a:xfrm>
              <a:off x="393700" y="3092450"/>
              <a:ext cx="895350" cy="152400"/>
              <a:chOff x="317500" y="1898650"/>
              <a:chExt cx="895350" cy="152400"/>
            </a:xfrm>
          </p:grpSpPr>
          <p:sp>
            <p:nvSpPr>
              <p:cNvPr id="35" name="Snip Same Side Corner Rectangle 34"/>
              <p:cNvSpPr/>
              <p:nvPr/>
            </p:nvSpPr>
            <p:spPr bwMode="auto">
              <a:xfrm rot="16200000">
                <a:off x="888996" y="1727181"/>
                <a:ext cx="152430" cy="495308"/>
              </a:xfrm>
              <a:prstGeom prst="snip2SameRect">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1900">
                  <a:solidFill>
                    <a:srgbClr val="FF0000"/>
                  </a:solidFill>
                  <a:latin typeface="Verdana" charset="0"/>
                  <a:ea typeface="ＭＳ Ｐゴシック" charset="-128"/>
                  <a:cs typeface="ＭＳ Ｐゴシック" charset="-128"/>
                </a:endParaRPr>
              </a:p>
            </p:txBody>
          </p:sp>
          <p:sp>
            <p:nvSpPr>
              <p:cNvPr id="15415" name="Rectangle 35"/>
              <p:cNvSpPr>
                <a:spLocks noChangeArrowheads="1"/>
              </p:cNvSpPr>
              <p:nvPr/>
            </p:nvSpPr>
            <p:spPr bwMode="auto">
              <a:xfrm>
                <a:off x="317500" y="1943100"/>
                <a:ext cx="393700" cy="50800"/>
              </a:xfrm>
              <a:prstGeom prst="rect">
                <a:avLst/>
              </a:prstGeom>
              <a:solidFill>
                <a:schemeClr val="bg2"/>
              </a:solidFill>
              <a:ln w="9525">
                <a:solidFill>
                  <a:schemeClr val="tx1"/>
                </a:solidFill>
                <a:round/>
                <a:headEnd/>
                <a:tailEnd/>
              </a:ln>
            </p:spPr>
            <p:txBody>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endParaRPr lang="en-US" altLang="en-US">
                  <a:solidFill>
                    <a:prstClr val="black"/>
                  </a:solidFill>
                </a:endParaRPr>
              </a:p>
            </p:txBody>
          </p:sp>
        </p:grpSp>
        <p:grpSp>
          <p:nvGrpSpPr>
            <p:cNvPr id="15378" name="Group 40"/>
            <p:cNvGrpSpPr>
              <a:grpSpLocks/>
            </p:cNvGrpSpPr>
            <p:nvPr/>
          </p:nvGrpSpPr>
          <p:grpSpPr bwMode="auto">
            <a:xfrm flipH="1">
              <a:off x="7772400" y="2635250"/>
              <a:ext cx="895350" cy="152400"/>
              <a:chOff x="3683000" y="2749550"/>
              <a:chExt cx="895350" cy="152400"/>
            </a:xfrm>
          </p:grpSpPr>
          <p:sp>
            <p:nvSpPr>
              <p:cNvPr id="39" name="Snip Same Side Corner Rectangle 38"/>
              <p:cNvSpPr/>
              <p:nvPr/>
            </p:nvSpPr>
            <p:spPr bwMode="auto">
              <a:xfrm rot="16200000">
                <a:off x="4254355" y="2577992"/>
                <a:ext cx="152430" cy="495308"/>
              </a:xfrm>
              <a:prstGeom prst="snip2SameRect">
                <a:avLst/>
              </a:prstGeom>
              <a:solidFill>
                <a:schemeClr val="tx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1900">
                  <a:solidFill>
                    <a:srgbClr val="FF0000"/>
                  </a:solidFill>
                  <a:latin typeface="Verdana" charset="0"/>
                  <a:ea typeface="ＭＳ Ｐゴシック" charset="-128"/>
                  <a:cs typeface="ＭＳ Ｐゴシック" charset="-128"/>
                </a:endParaRPr>
              </a:p>
            </p:txBody>
          </p:sp>
          <p:sp>
            <p:nvSpPr>
              <p:cNvPr id="15413" name="Rectangle 39"/>
              <p:cNvSpPr>
                <a:spLocks noChangeArrowheads="1"/>
              </p:cNvSpPr>
              <p:nvPr/>
            </p:nvSpPr>
            <p:spPr bwMode="auto">
              <a:xfrm>
                <a:off x="3683000" y="2794000"/>
                <a:ext cx="393700" cy="50800"/>
              </a:xfrm>
              <a:prstGeom prst="rect">
                <a:avLst/>
              </a:prstGeom>
              <a:solidFill>
                <a:schemeClr val="bg2"/>
              </a:solidFill>
              <a:ln w="9525">
                <a:solidFill>
                  <a:schemeClr val="tx1"/>
                </a:solidFill>
                <a:round/>
                <a:headEnd/>
                <a:tailEnd/>
              </a:ln>
            </p:spPr>
            <p:txBody>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endParaRPr lang="en-US" altLang="en-US">
                  <a:solidFill>
                    <a:prstClr val="black"/>
                  </a:solidFill>
                </a:endParaRPr>
              </a:p>
            </p:txBody>
          </p:sp>
        </p:grpSp>
        <p:sp>
          <p:nvSpPr>
            <p:cNvPr id="45" name="Snip Same Side Corner Rectangle 44"/>
            <p:cNvSpPr/>
            <p:nvPr/>
          </p:nvSpPr>
          <p:spPr bwMode="auto">
            <a:xfrm rot="5400000" flipH="1">
              <a:off x="7448657" y="2463692"/>
              <a:ext cx="152430" cy="495308"/>
            </a:xfrm>
            <a:prstGeom prst="snip2SameRect">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1900">
                <a:solidFill>
                  <a:srgbClr val="FF0000"/>
                </a:solidFill>
                <a:latin typeface="Verdana" charset="0"/>
                <a:ea typeface="ＭＳ Ｐゴシック" charset="-128"/>
                <a:cs typeface="ＭＳ Ｐゴシック" charset="-128"/>
              </a:endParaRPr>
            </a:p>
          </p:txBody>
        </p:sp>
        <p:sp>
          <p:nvSpPr>
            <p:cNvPr id="42" name="Snip Same Side Corner Rectangle 41"/>
            <p:cNvSpPr/>
            <p:nvPr/>
          </p:nvSpPr>
          <p:spPr bwMode="auto">
            <a:xfrm rot="16200000" flipH="1">
              <a:off x="1460505" y="2920981"/>
              <a:ext cx="152430" cy="495308"/>
            </a:xfrm>
            <a:prstGeom prst="snip2SameRect">
              <a:avLst/>
            </a:prstGeom>
            <a:solidFill>
              <a:schemeClr val="tx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1900">
                <a:solidFill>
                  <a:srgbClr val="FF0000"/>
                </a:solidFill>
                <a:latin typeface="Verdana" charset="0"/>
                <a:ea typeface="ＭＳ Ｐゴシック" charset="-128"/>
                <a:cs typeface="ＭＳ Ｐゴシック" charset="-128"/>
              </a:endParaRPr>
            </a:p>
          </p:txBody>
        </p:sp>
        <p:grpSp>
          <p:nvGrpSpPr>
            <p:cNvPr id="15381" name="Group 41"/>
            <p:cNvGrpSpPr>
              <a:grpSpLocks/>
            </p:cNvGrpSpPr>
            <p:nvPr/>
          </p:nvGrpSpPr>
          <p:grpSpPr bwMode="auto">
            <a:xfrm>
              <a:off x="925513" y="1284288"/>
              <a:ext cx="7165975" cy="1638300"/>
              <a:chOff x="875506" y="928688"/>
              <a:chExt cx="7164388" cy="1637689"/>
            </a:xfrm>
          </p:grpSpPr>
          <p:cxnSp>
            <p:nvCxnSpPr>
              <p:cNvPr id="15390" name="Straight Connector 43"/>
              <p:cNvCxnSpPr>
                <a:cxnSpLocks noChangeShapeType="1"/>
              </p:cNvCxnSpPr>
              <p:nvPr/>
            </p:nvCxnSpPr>
            <p:spPr bwMode="auto">
              <a:xfrm rot="5400000">
                <a:off x="222494" y="1848300"/>
                <a:ext cx="130761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391" name="Straight Connector 44"/>
              <p:cNvCxnSpPr>
                <a:cxnSpLocks noChangeShapeType="1"/>
              </p:cNvCxnSpPr>
              <p:nvPr/>
            </p:nvCxnSpPr>
            <p:spPr bwMode="auto">
              <a:xfrm rot="5400000">
                <a:off x="5404094" y="1645176"/>
                <a:ext cx="130761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392" name="Straight Connector 45"/>
              <p:cNvCxnSpPr>
                <a:cxnSpLocks noChangeShapeType="1"/>
              </p:cNvCxnSpPr>
              <p:nvPr/>
            </p:nvCxnSpPr>
            <p:spPr bwMode="auto">
              <a:xfrm rot="5400000">
                <a:off x="2813294" y="1848300"/>
                <a:ext cx="130761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393" name="Straight Connector 46"/>
              <p:cNvCxnSpPr>
                <a:cxnSpLocks noChangeShapeType="1"/>
              </p:cNvCxnSpPr>
              <p:nvPr/>
            </p:nvCxnSpPr>
            <p:spPr bwMode="auto">
              <a:xfrm rot="5400000">
                <a:off x="7385294" y="1581700"/>
                <a:ext cx="130761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394" name="Straight Connector 48"/>
              <p:cNvCxnSpPr>
                <a:cxnSpLocks noChangeShapeType="1"/>
              </p:cNvCxnSpPr>
              <p:nvPr/>
            </p:nvCxnSpPr>
            <p:spPr bwMode="auto">
              <a:xfrm rot="5400000">
                <a:off x="1816233" y="2095858"/>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395" name="Straight Connector 49"/>
              <p:cNvCxnSpPr>
                <a:cxnSpLocks noChangeShapeType="1"/>
              </p:cNvCxnSpPr>
              <p:nvPr/>
            </p:nvCxnSpPr>
            <p:spPr bwMode="auto">
              <a:xfrm rot="5400000">
                <a:off x="1282833" y="1600743"/>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396" name="Straight Connector 50"/>
              <p:cNvCxnSpPr>
                <a:cxnSpLocks noChangeShapeType="1"/>
              </p:cNvCxnSpPr>
              <p:nvPr/>
            </p:nvCxnSpPr>
            <p:spPr bwMode="auto">
              <a:xfrm rot="5400000">
                <a:off x="2603633" y="1892734"/>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397" name="Straight Connector 51"/>
              <p:cNvCxnSpPr>
                <a:cxnSpLocks noChangeShapeType="1"/>
              </p:cNvCxnSpPr>
              <p:nvPr/>
            </p:nvCxnSpPr>
            <p:spPr bwMode="auto">
              <a:xfrm rot="5400000">
                <a:off x="3518033" y="2210116"/>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398" name="Straight Connector 52"/>
              <p:cNvCxnSpPr>
                <a:cxnSpLocks noChangeShapeType="1"/>
              </p:cNvCxnSpPr>
              <p:nvPr/>
            </p:nvCxnSpPr>
            <p:spPr bwMode="auto">
              <a:xfrm rot="5400000">
                <a:off x="4267333" y="1626134"/>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399" name="Straight Connector 53"/>
              <p:cNvCxnSpPr>
                <a:cxnSpLocks noChangeShapeType="1"/>
              </p:cNvCxnSpPr>
              <p:nvPr/>
            </p:nvCxnSpPr>
            <p:spPr bwMode="auto">
              <a:xfrm rot="5400000">
                <a:off x="5080133" y="1791172"/>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400" name="Straight Connector 54"/>
              <p:cNvCxnSpPr>
                <a:cxnSpLocks noChangeShapeType="1"/>
              </p:cNvCxnSpPr>
              <p:nvPr/>
            </p:nvCxnSpPr>
            <p:spPr bwMode="auto">
              <a:xfrm rot="5400000">
                <a:off x="6121533" y="1537267"/>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401" name="Straight Connector 55"/>
              <p:cNvCxnSpPr>
                <a:cxnSpLocks noChangeShapeType="1"/>
              </p:cNvCxnSpPr>
              <p:nvPr/>
            </p:nvCxnSpPr>
            <p:spPr bwMode="auto">
              <a:xfrm rot="5400000">
                <a:off x="6604133" y="1841953"/>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402" name="Straight Connector 56"/>
              <p:cNvCxnSpPr>
                <a:cxnSpLocks noChangeShapeType="1"/>
              </p:cNvCxnSpPr>
              <p:nvPr/>
            </p:nvCxnSpPr>
            <p:spPr bwMode="auto">
              <a:xfrm rot="5400000">
                <a:off x="7124833" y="1651524"/>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403" name="Straight Connector 58"/>
              <p:cNvCxnSpPr>
                <a:cxnSpLocks noChangeShapeType="1"/>
              </p:cNvCxnSpPr>
              <p:nvPr/>
            </p:nvCxnSpPr>
            <p:spPr bwMode="auto">
              <a:xfrm rot="5400000">
                <a:off x="971614" y="1607091"/>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404" name="Straight Connector 59"/>
              <p:cNvCxnSpPr>
                <a:cxnSpLocks noChangeShapeType="1"/>
              </p:cNvCxnSpPr>
              <p:nvPr/>
            </p:nvCxnSpPr>
            <p:spPr bwMode="auto">
              <a:xfrm rot="5400000">
                <a:off x="2343214" y="1772129"/>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405" name="Straight Connector 60"/>
              <p:cNvCxnSpPr>
                <a:cxnSpLocks noChangeShapeType="1"/>
              </p:cNvCxnSpPr>
              <p:nvPr/>
            </p:nvCxnSpPr>
            <p:spPr bwMode="auto">
              <a:xfrm rot="5400000">
                <a:off x="3994214" y="1492833"/>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406" name="Straight Connector 61"/>
              <p:cNvCxnSpPr>
                <a:cxnSpLocks noChangeShapeType="1"/>
              </p:cNvCxnSpPr>
              <p:nvPr/>
            </p:nvCxnSpPr>
            <p:spPr bwMode="auto">
              <a:xfrm rot="5400000">
                <a:off x="4832414" y="1949863"/>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407" name="Straight Connector 62"/>
              <p:cNvCxnSpPr>
                <a:cxnSpLocks noChangeShapeType="1"/>
              </p:cNvCxnSpPr>
              <p:nvPr/>
            </p:nvCxnSpPr>
            <p:spPr bwMode="auto">
              <a:xfrm rot="5400000">
                <a:off x="5607114" y="1200843"/>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408" name="Straight Connector 63"/>
              <p:cNvCxnSpPr>
                <a:cxnSpLocks noChangeShapeType="1"/>
              </p:cNvCxnSpPr>
              <p:nvPr/>
            </p:nvCxnSpPr>
            <p:spPr bwMode="auto">
              <a:xfrm rot="5400000">
                <a:off x="6585014" y="1442053"/>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409" name="Straight Connector 64"/>
              <p:cNvCxnSpPr>
                <a:cxnSpLocks noChangeShapeType="1"/>
              </p:cNvCxnSpPr>
              <p:nvPr/>
            </p:nvCxnSpPr>
            <p:spPr bwMode="auto">
              <a:xfrm rot="5400000">
                <a:off x="7067614" y="1277016"/>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410" name="Straight Connector 65"/>
              <p:cNvCxnSpPr>
                <a:cxnSpLocks noChangeShapeType="1"/>
              </p:cNvCxnSpPr>
              <p:nvPr/>
            </p:nvCxnSpPr>
            <p:spPr bwMode="auto">
              <a:xfrm rot="5400000">
                <a:off x="7601014" y="1810214"/>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411" name="Straight Connector 66"/>
              <p:cNvCxnSpPr>
                <a:cxnSpLocks noChangeShapeType="1"/>
              </p:cNvCxnSpPr>
              <p:nvPr/>
            </p:nvCxnSpPr>
            <p:spPr bwMode="auto">
              <a:xfrm rot="5400000">
                <a:off x="1657414" y="2076815"/>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grpSp>
        <p:sp>
          <p:nvSpPr>
            <p:cNvPr id="15382" name="Freeform 46"/>
            <p:cNvSpPr>
              <a:spLocks noChangeArrowheads="1"/>
            </p:cNvSpPr>
            <p:nvPr/>
          </p:nvSpPr>
          <p:spPr bwMode="auto">
            <a:xfrm rot="456873" flipH="1">
              <a:off x="1928927" y="1459334"/>
              <a:ext cx="485543" cy="1742232"/>
            </a:xfrm>
            <a:custGeom>
              <a:avLst/>
              <a:gdLst>
                <a:gd name="T0" fmla="*/ 2147483647 w 203200"/>
                <a:gd name="T1" fmla="*/ 16950825 h 1511300"/>
                <a:gd name="T2" fmla="*/ 0 w 203200"/>
                <a:gd name="T3" fmla="*/ 8261740 h 1511300"/>
                <a:gd name="T4" fmla="*/ 2147483647 w 203200"/>
                <a:gd name="T5" fmla="*/ 0 h 1511300"/>
                <a:gd name="T6" fmla="*/ 2147483647 w 203200"/>
                <a:gd name="T7" fmla="*/ 0 h 1511300"/>
                <a:gd name="T8" fmla="*/ 0 60000 65536"/>
                <a:gd name="T9" fmla="*/ 0 60000 65536"/>
                <a:gd name="T10" fmla="*/ 0 60000 65536"/>
                <a:gd name="T11" fmla="*/ 0 60000 65536"/>
                <a:gd name="T12" fmla="*/ 0 w 203200"/>
                <a:gd name="T13" fmla="*/ 0 h 1511300"/>
                <a:gd name="T14" fmla="*/ 203200 w 203200"/>
                <a:gd name="T15" fmla="*/ 1511300 h 1511300"/>
              </a:gdLst>
              <a:ahLst/>
              <a:cxnLst>
                <a:cxn ang="T8">
                  <a:pos x="T0" y="T1"/>
                </a:cxn>
                <a:cxn ang="T9">
                  <a:pos x="T2" y="T3"/>
                </a:cxn>
                <a:cxn ang="T10">
                  <a:pos x="T4" y="T5"/>
                </a:cxn>
                <a:cxn ang="T11">
                  <a:pos x="T6" y="T7"/>
                </a:cxn>
              </a:cxnLst>
              <a:rect l="T12" t="T13" r="T14" b="T15"/>
              <a:pathLst>
                <a:path w="203200" h="1511300">
                  <a:moveTo>
                    <a:pt x="203200" y="1511300"/>
                  </a:moveTo>
                  <a:cubicBezTo>
                    <a:pt x="101600" y="1249891"/>
                    <a:pt x="0" y="988483"/>
                    <a:pt x="0" y="736600"/>
                  </a:cubicBezTo>
                  <a:cubicBezTo>
                    <a:pt x="0" y="484717"/>
                    <a:pt x="203200" y="0"/>
                    <a:pt x="203200" y="0"/>
                  </a:cubicBezTo>
                </a:path>
              </a:pathLst>
            </a:custGeom>
            <a:noFill/>
            <a:ln w="38100">
              <a:solidFill>
                <a:srgbClr val="996633"/>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endParaRPr lang="en-US" altLang="en-US">
                <a:solidFill>
                  <a:prstClr val="black"/>
                </a:solidFill>
              </a:endParaRPr>
            </a:p>
          </p:txBody>
        </p:sp>
        <p:sp>
          <p:nvSpPr>
            <p:cNvPr id="55" name="Snip Same Side Corner Rectangle 54"/>
            <p:cNvSpPr/>
            <p:nvPr/>
          </p:nvSpPr>
          <p:spPr bwMode="auto">
            <a:xfrm rot="4900135" flipH="1">
              <a:off x="8258296" y="825074"/>
              <a:ext cx="152430" cy="495308"/>
            </a:xfrm>
            <a:prstGeom prst="snip2SameRect">
              <a:avLst/>
            </a:prstGeom>
            <a:solidFill>
              <a:srgbClr val="FF0000"/>
            </a:solidFill>
            <a:ln w="9525" cap="flat" cmpd="sng" algn="ctr">
              <a:solidFill>
                <a:srgbClr val="660066"/>
              </a:solidFill>
              <a:prstDash val="solid"/>
              <a:round/>
              <a:headEnd type="none" w="med" len="med"/>
              <a:tailEnd type="none" w="med" len="med"/>
            </a:ln>
            <a:effectLst/>
          </p:spPr>
          <p:txBody>
            <a:bodyPr/>
            <a:lstStyle/>
            <a:p>
              <a:pPr eaLnBrk="0" hangingPunct="0">
                <a:defRPr/>
              </a:pPr>
              <a:endParaRPr lang="en-US" sz="1900">
                <a:solidFill>
                  <a:srgbClr val="FF0000"/>
                </a:solidFill>
                <a:latin typeface="Verdana" charset="0"/>
                <a:ea typeface="ＭＳ Ｐゴシック" charset="-128"/>
                <a:cs typeface="ＭＳ Ｐゴシック" charset="-128"/>
              </a:endParaRPr>
            </a:p>
          </p:txBody>
        </p:sp>
        <p:sp>
          <p:nvSpPr>
            <p:cNvPr id="15384" name="Rectangle 35"/>
            <p:cNvSpPr>
              <a:spLocks noChangeArrowheads="1"/>
            </p:cNvSpPr>
            <p:nvPr/>
          </p:nvSpPr>
          <p:spPr bwMode="auto">
            <a:xfrm rot="21100135" flipH="1">
              <a:off x="8582172" y="976151"/>
              <a:ext cx="393700" cy="50800"/>
            </a:xfrm>
            <a:prstGeom prst="rect">
              <a:avLst/>
            </a:prstGeom>
            <a:solidFill>
              <a:schemeClr val="bg2"/>
            </a:solidFill>
            <a:ln w="9525">
              <a:solidFill>
                <a:srgbClr val="660066"/>
              </a:solidFill>
              <a:round/>
              <a:headEnd/>
              <a:tailEnd/>
            </a:ln>
          </p:spPr>
          <p:txBody>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endParaRPr lang="en-US" altLang="en-US">
                <a:solidFill>
                  <a:prstClr val="black"/>
                </a:solidFill>
              </a:endParaRPr>
            </a:p>
          </p:txBody>
        </p:sp>
        <p:sp>
          <p:nvSpPr>
            <p:cNvPr id="53" name="Snip Same Side Corner Rectangle 52"/>
            <p:cNvSpPr/>
            <p:nvPr/>
          </p:nvSpPr>
          <p:spPr bwMode="auto">
            <a:xfrm rot="15700135">
              <a:off x="1285877" y="1383982"/>
              <a:ext cx="152430" cy="495308"/>
            </a:xfrm>
            <a:prstGeom prst="snip2SameRect">
              <a:avLst/>
            </a:prstGeom>
            <a:solidFill>
              <a:schemeClr val="tx1"/>
            </a:solidFill>
            <a:ln w="9525" cap="flat" cmpd="sng" algn="ctr">
              <a:solidFill>
                <a:srgbClr val="660066"/>
              </a:solidFill>
              <a:prstDash val="solid"/>
              <a:round/>
              <a:headEnd type="none" w="med" len="med"/>
              <a:tailEnd type="none" w="med" len="med"/>
            </a:ln>
            <a:effectLst/>
          </p:spPr>
          <p:txBody>
            <a:bodyPr/>
            <a:lstStyle/>
            <a:p>
              <a:pPr eaLnBrk="0" hangingPunct="0">
                <a:defRPr/>
              </a:pPr>
              <a:endParaRPr lang="en-US" sz="1900">
                <a:solidFill>
                  <a:srgbClr val="FF0000"/>
                </a:solidFill>
                <a:latin typeface="Verdana" charset="0"/>
                <a:ea typeface="ＭＳ Ｐゴシック" charset="-128"/>
                <a:cs typeface="ＭＳ Ｐゴシック" charset="-128"/>
              </a:endParaRPr>
            </a:p>
          </p:txBody>
        </p:sp>
        <p:sp>
          <p:nvSpPr>
            <p:cNvPr id="15386" name="Rectangle 39"/>
            <p:cNvSpPr>
              <a:spLocks noChangeArrowheads="1"/>
            </p:cNvSpPr>
            <p:nvPr/>
          </p:nvSpPr>
          <p:spPr bwMode="auto">
            <a:xfrm rot="-499865">
              <a:off x="718736" y="1665583"/>
              <a:ext cx="393700" cy="50800"/>
            </a:xfrm>
            <a:prstGeom prst="rect">
              <a:avLst/>
            </a:prstGeom>
            <a:solidFill>
              <a:schemeClr val="bg2"/>
            </a:solidFill>
            <a:ln w="9525">
              <a:solidFill>
                <a:srgbClr val="660066"/>
              </a:solidFill>
              <a:round/>
              <a:headEnd/>
              <a:tailEnd/>
            </a:ln>
          </p:spPr>
          <p:txBody>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endParaRPr lang="en-US" altLang="en-US">
                <a:solidFill>
                  <a:prstClr val="black"/>
                </a:solidFill>
              </a:endParaRPr>
            </a:p>
          </p:txBody>
        </p:sp>
        <p:sp>
          <p:nvSpPr>
            <p:cNvPr id="15387" name="Freeform 56"/>
            <p:cNvSpPr>
              <a:spLocks noChangeArrowheads="1"/>
            </p:cNvSpPr>
            <p:nvPr/>
          </p:nvSpPr>
          <p:spPr bwMode="auto">
            <a:xfrm rot="1456875">
              <a:off x="6894330" y="863137"/>
              <a:ext cx="850484" cy="1799555"/>
            </a:xfrm>
            <a:custGeom>
              <a:avLst/>
              <a:gdLst>
                <a:gd name="T0" fmla="*/ 2147483647 w 203200"/>
                <a:gd name="T1" fmla="*/ 29389771 h 1511300"/>
                <a:gd name="T2" fmla="*/ 0 w 203200"/>
                <a:gd name="T3" fmla="*/ 14324434 h 1511300"/>
                <a:gd name="T4" fmla="*/ 2147483647 w 203200"/>
                <a:gd name="T5" fmla="*/ 0 h 1511300"/>
                <a:gd name="T6" fmla="*/ 2147483647 w 203200"/>
                <a:gd name="T7" fmla="*/ 0 h 1511300"/>
                <a:gd name="T8" fmla="*/ 0 60000 65536"/>
                <a:gd name="T9" fmla="*/ 0 60000 65536"/>
                <a:gd name="T10" fmla="*/ 0 60000 65536"/>
                <a:gd name="T11" fmla="*/ 0 60000 65536"/>
                <a:gd name="T12" fmla="*/ 0 w 203200"/>
                <a:gd name="T13" fmla="*/ 0 h 1511300"/>
                <a:gd name="T14" fmla="*/ 203200 w 203200"/>
                <a:gd name="T15" fmla="*/ 1511300 h 1511300"/>
              </a:gdLst>
              <a:ahLst/>
              <a:cxnLst>
                <a:cxn ang="T8">
                  <a:pos x="T0" y="T1"/>
                </a:cxn>
                <a:cxn ang="T9">
                  <a:pos x="T2" y="T3"/>
                </a:cxn>
                <a:cxn ang="T10">
                  <a:pos x="T4" y="T5"/>
                </a:cxn>
                <a:cxn ang="T11">
                  <a:pos x="T6" y="T7"/>
                </a:cxn>
              </a:cxnLst>
              <a:rect l="T12" t="T13" r="T14" b="T15"/>
              <a:pathLst>
                <a:path w="203200" h="1511300">
                  <a:moveTo>
                    <a:pt x="203200" y="1511300"/>
                  </a:moveTo>
                  <a:cubicBezTo>
                    <a:pt x="101600" y="1249891"/>
                    <a:pt x="0" y="988483"/>
                    <a:pt x="0" y="736600"/>
                  </a:cubicBezTo>
                  <a:cubicBezTo>
                    <a:pt x="0" y="484717"/>
                    <a:pt x="203200" y="0"/>
                    <a:pt x="203200" y="0"/>
                  </a:cubicBezTo>
                </a:path>
              </a:pathLst>
            </a:custGeom>
            <a:noFill/>
            <a:ln w="38100">
              <a:solidFill>
                <a:srgbClr val="E51313"/>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endParaRPr lang="en-US" altLang="en-US">
                <a:solidFill>
                  <a:prstClr val="black"/>
                </a:solidFill>
              </a:endParaRPr>
            </a:p>
          </p:txBody>
        </p:sp>
        <p:sp>
          <p:nvSpPr>
            <p:cNvPr id="60" name="Snip Same Side Corner Rectangle 59"/>
            <p:cNvSpPr/>
            <p:nvPr/>
          </p:nvSpPr>
          <p:spPr bwMode="auto">
            <a:xfrm rot="4827858" flipH="1">
              <a:off x="7756638" y="921930"/>
              <a:ext cx="152430" cy="495308"/>
            </a:xfrm>
            <a:prstGeom prst="snip2SameRect">
              <a:avLst/>
            </a:prstGeom>
            <a:solidFill>
              <a:schemeClr val="tx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1900">
                <a:solidFill>
                  <a:srgbClr val="FF0000"/>
                </a:solidFill>
                <a:latin typeface="Verdana" charset="0"/>
                <a:ea typeface="ＭＳ Ｐゴシック" charset="-128"/>
                <a:cs typeface="ＭＳ Ｐゴシック" charset="-128"/>
              </a:endParaRPr>
            </a:p>
          </p:txBody>
        </p:sp>
        <p:sp>
          <p:nvSpPr>
            <p:cNvPr id="65" name="Snip Same Side Corner Rectangle 64"/>
            <p:cNvSpPr/>
            <p:nvPr/>
          </p:nvSpPr>
          <p:spPr bwMode="auto">
            <a:xfrm rot="15628447">
              <a:off x="1774835" y="1312531"/>
              <a:ext cx="152430" cy="495308"/>
            </a:xfrm>
            <a:prstGeom prst="snip2SameRect">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1900">
                <a:solidFill>
                  <a:srgbClr val="FF0000"/>
                </a:solidFill>
                <a:latin typeface="Verdana" charset="0"/>
                <a:ea typeface="ＭＳ Ｐゴシック" charset="-128"/>
                <a:cs typeface="ＭＳ Ｐゴシック" charset="-128"/>
              </a:endParaRPr>
            </a:p>
          </p:txBody>
        </p:sp>
      </p:grpSp>
      <p:sp>
        <p:nvSpPr>
          <p:cNvPr id="15367" name="TextBox 42"/>
          <p:cNvSpPr txBox="1">
            <a:spLocks noChangeArrowheads="1"/>
          </p:cNvSpPr>
          <p:nvPr/>
        </p:nvSpPr>
        <p:spPr bwMode="auto">
          <a:xfrm>
            <a:off x="241300" y="1189038"/>
            <a:ext cx="8750300" cy="2646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eaLnBrk="1" hangingPunct="1">
              <a:spcAft>
                <a:spcPts val="3600"/>
              </a:spcAft>
            </a:pPr>
            <a:r>
              <a:rPr lang="en-US" altLang="en-US">
                <a:solidFill>
                  <a:srgbClr val="008000"/>
                </a:solidFill>
              </a:rPr>
              <a:t>x	x	x	x	x	x	x	x	x	x</a:t>
            </a:r>
          </a:p>
          <a:p>
            <a:pPr eaLnBrk="1" hangingPunct="1">
              <a:spcAft>
                <a:spcPts val="3600"/>
              </a:spcAft>
            </a:pPr>
            <a:r>
              <a:rPr lang="en-US" altLang="en-US">
                <a:solidFill>
                  <a:srgbClr val="008000"/>
                </a:solidFill>
              </a:rPr>
              <a:t>x	x	x	x	x	x	x	x	x	x</a:t>
            </a:r>
          </a:p>
          <a:p>
            <a:pPr eaLnBrk="1" hangingPunct="1">
              <a:spcAft>
                <a:spcPts val="3600"/>
              </a:spcAft>
            </a:pPr>
            <a:r>
              <a:rPr lang="en-US" altLang="en-US">
                <a:solidFill>
                  <a:srgbClr val="008000"/>
                </a:solidFill>
              </a:rPr>
              <a:t>x	x	x	x	x	x	x	x	x	x</a:t>
            </a:r>
          </a:p>
          <a:p>
            <a:pPr eaLnBrk="1" hangingPunct="1">
              <a:spcAft>
                <a:spcPts val="3600"/>
              </a:spcAft>
            </a:pPr>
            <a:r>
              <a:rPr lang="en-US" altLang="en-US">
                <a:solidFill>
                  <a:srgbClr val="008000"/>
                </a:solidFill>
              </a:rPr>
              <a:t>x	x	x	x	x	x	x	x	x	x</a:t>
            </a:r>
          </a:p>
        </p:txBody>
      </p:sp>
      <p:sp>
        <p:nvSpPr>
          <p:cNvPr id="2" name="TextBox 37"/>
          <p:cNvSpPr txBox="1">
            <a:spLocks noChangeArrowheads="1"/>
          </p:cNvSpPr>
          <p:nvPr/>
        </p:nvSpPr>
        <p:spPr bwMode="auto">
          <a:xfrm>
            <a:off x="63500" y="482600"/>
            <a:ext cx="8737600" cy="646113"/>
          </a:xfrm>
          <a:prstGeom prst="rect">
            <a:avLst/>
          </a:prstGeom>
          <a:gradFill rotWithShape="1">
            <a:gsLst>
              <a:gs pos="0">
                <a:srgbClr val="DFE6FF"/>
              </a:gs>
              <a:gs pos="64999">
                <a:srgbClr val="B0C1FF"/>
              </a:gs>
              <a:gs pos="100000">
                <a:srgbClr val="8DA6FF"/>
              </a:gs>
            </a:gsLst>
            <a:lin ang="5400000" scaled="1"/>
          </a:gradFill>
          <a:ln w="9525">
            <a:solidFill>
              <a:srgbClr val="0058D3"/>
            </a:solidFill>
            <a:miter lim="800000"/>
            <a:headEnd/>
            <a:tailEnd/>
          </a:ln>
          <a:effectLst>
            <a:outerShdw blurRad="40000" dist="20000" dir="5400000" rotWithShape="0">
              <a:srgbClr val="808080">
                <a:alpha val="37999"/>
              </a:srgbClr>
            </a:outerShdw>
          </a:effectLst>
        </p:spPr>
        <p:txBody>
          <a:bodyPr>
            <a:spAutoFit/>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eaLnBrk="1" hangingPunct="1"/>
            <a:r>
              <a:rPr lang="en-US" altLang="en-US" sz="1800">
                <a:solidFill>
                  <a:srgbClr val="000000"/>
                </a:solidFill>
              </a:rPr>
              <a:t>A loop of wire is dropped through the Earth's magnetic field.  Its maximum velocity is 15 m s</a:t>
            </a:r>
            <a:r>
              <a:rPr lang="en-US" altLang="en-US" sz="1800" baseline="30000">
                <a:solidFill>
                  <a:srgbClr val="000000"/>
                </a:solidFill>
              </a:rPr>
              <a:t>-1</a:t>
            </a:r>
            <a:r>
              <a:rPr lang="en-US" altLang="en-US" sz="1800">
                <a:solidFill>
                  <a:srgbClr val="000000"/>
                </a:solidFill>
              </a:rPr>
              <a:t> The magnetic field strength shown is 40 </a:t>
            </a:r>
            <a:r>
              <a:rPr lang="en-US" altLang="en-US" sz="1800">
                <a:solidFill>
                  <a:srgbClr val="000000"/>
                </a:solidFill>
                <a:latin typeface="Symbol" charset="2"/>
              </a:rPr>
              <a:t>m</a:t>
            </a:r>
            <a:r>
              <a:rPr lang="en-US" altLang="en-US" sz="1800">
                <a:solidFill>
                  <a:srgbClr val="000000"/>
                </a:solidFill>
              </a:rPr>
              <a:t>T.</a:t>
            </a:r>
          </a:p>
        </p:txBody>
      </p:sp>
      <p:pic>
        <p:nvPicPr>
          <p:cNvPr id="57" name="Picture 56"/>
          <p:cNvPicPr>
            <a:picLocks noChangeAspect="1"/>
          </p:cNvPicPr>
          <p:nvPr/>
        </p:nvPicPr>
        <p:blipFill>
          <a:blip r:embed="rId2"/>
          <a:stretch>
            <a:fillRect/>
          </a:stretch>
        </p:blipFill>
        <p:spPr>
          <a:xfrm>
            <a:off x="5245100" y="3149600"/>
            <a:ext cx="1625600" cy="711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8" name="Picture 57"/>
          <p:cNvPicPr>
            <a:picLocks noChangeAspect="1"/>
          </p:cNvPicPr>
          <p:nvPr/>
        </p:nvPicPr>
        <p:blipFill>
          <a:blip r:embed="rId3"/>
          <a:stretch>
            <a:fillRect/>
          </a:stretch>
        </p:blipFill>
        <p:spPr>
          <a:xfrm>
            <a:off x="6838950" y="3168650"/>
            <a:ext cx="2026187" cy="7302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5373" name="WordArt 405"/>
          <p:cNvSpPr>
            <a:spLocks noChangeArrowheads="1" noChangeShapeType="1" noTextEdit="1"/>
          </p:cNvSpPr>
          <p:nvPr/>
        </p:nvSpPr>
        <p:spPr bwMode="auto">
          <a:xfrm>
            <a:off x="152400" y="1905000"/>
            <a:ext cx="608013" cy="5969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en-NZ" sz="3600" kern="10">
                <a:solidFill>
                  <a:srgbClr val="000000"/>
                </a:solidFill>
                <a:effectLst>
                  <a:outerShdw dist="35921" dir="2700000" algn="ctr" rotWithShape="0">
                    <a:srgbClr val="C0C0C0">
                      <a:alpha val="74997"/>
                    </a:srgbClr>
                  </a:outerShdw>
                </a:effectLst>
                <a:latin typeface="Impact"/>
                <a:ea typeface="ＭＳ Ｐゴシック" pitchFamily="-111" charset="-128"/>
              </a:rPr>
              <a:t>W</a:t>
            </a:r>
          </a:p>
        </p:txBody>
      </p:sp>
      <p:sp>
        <p:nvSpPr>
          <p:cNvPr id="15374" name="WordArt 405"/>
          <p:cNvSpPr>
            <a:spLocks noChangeArrowheads="1" noChangeShapeType="1" noTextEdit="1"/>
          </p:cNvSpPr>
          <p:nvPr/>
        </p:nvSpPr>
        <p:spPr bwMode="auto">
          <a:xfrm>
            <a:off x="8267700" y="1892300"/>
            <a:ext cx="608013" cy="5969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en-NZ" sz="3600" kern="10">
                <a:solidFill>
                  <a:srgbClr val="000000"/>
                </a:solidFill>
                <a:effectLst>
                  <a:outerShdw dist="35921" dir="2700000" algn="ctr" rotWithShape="0">
                    <a:srgbClr val="C0C0C0">
                      <a:alpha val="74997"/>
                    </a:srgbClr>
                  </a:outerShdw>
                </a:effectLst>
                <a:latin typeface="Impact"/>
                <a:ea typeface="ＭＳ Ｐゴシック" pitchFamily="-111" charset="-128"/>
              </a:rPr>
              <a:t>E</a:t>
            </a:r>
          </a:p>
        </p:txBody>
      </p:sp>
    </p:spTree>
    <p:extLst>
      <p:ext uri="{BB962C8B-B14F-4D97-AF65-F5344CB8AC3E}">
        <p14:creationId xmlns:p14="http://schemas.microsoft.com/office/powerpoint/2010/main" val="3097057277"/>
      </p:ext>
    </p:extLst>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a:spLocks noChangeArrowheads="1"/>
          </p:cNvSpPr>
          <p:nvPr/>
        </p:nvSpPr>
        <p:spPr bwMode="auto">
          <a:xfrm>
            <a:off x="38100" y="3644900"/>
            <a:ext cx="8305800" cy="677863"/>
          </a:xfrm>
          <a:prstGeom prst="rect">
            <a:avLst/>
          </a:prstGeom>
          <a:gradFill rotWithShape="1">
            <a:gsLst>
              <a:gs pos="0">
                <a:srgbClr val="F1E9F6"/>
              </a:gs>
              <a:gs pos="64999">
                <a:srgbClr val="DBC5E6"/>
              </a:gs>
              <a:gs pos="100000">
                <a:srgbClr val="CCABDD"/>
              </a:gs>
            </a:gsLst>
            <a:lin ang="5400000" scaled="1"/>
          </a:gradFill>
          <a:ln w="9525">
            <a:solidFill>
              <a:srgbClr val="67007F"/>
            </a:solidFill>
            <a:miter lim="800000"/>
            <a:headEnd/>
            <a:tailEnd/>
          </a:ln>
          <a:effectLst>
            <a:outerShdw blurRad="40000" dist="20000" dir="5400000" rotWithShape="0">
              <a:srgbClr val="808080">
                <a:alpha val="37999"/>
              </a:srgbClr>
            </a:outerShdw>
          </a:effectLst>
        </p:spPr>
        <p:txBody>
          <a:bodyPr>
            <a:spAutoFit/>
          </a:bodyPr>
          <a:lstStyle>
            <a:lvl1pPr marL="536575" indent="-536575"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eaLnBrk="1" hangingPunct="1"/>
            <a:r>
              <a:rPr lang="en-US" altLang="en-US">
                <a:solidFill>
                  <a:srgbClr val="000090"/>
                </a:solidFill>
              </a:rPr>
              <a:t>As the wire falls:-</a:t>
            </a:r>
          </a:p>
          <a:p>
            <a:pPr eaLnBrk="1" hangingPunct="1">
              <a:spcAft>
                <a:spcPts val="1800"/>
              </a:spcAft>
              <a:buFont typeface="Verdana" pitchFamily="-111" charset="0"/>
              <a:buAutoNum type="arabicPeriod"/>
            </a:pPr>
            <a:r>
              <a:rPr lang="en-US" altLang="en-US">
                <a:solidFill>
                  <a:srgbClr val="000090"/>
                </a:solidFill>
              </a:rPr>
              <a:t>Is an emf (</a:t>
            </a:r>
            <a:r>
              <a:rPr lang="en-US" altLang="en-US">
                <a:solidFill>
                  <a:srgbClr val="000090"/>
                </a:solidFill>
                <a:latin typeface="Symbol" charset="2"/>
              </a:rPr>
              <a:t>e</a:t>
            </a:r>
            <a:r>
              <a:rPr lang="en-US" altLang="en-US">
                <a:solidFill>
                  <a:srgbClr val="000090"/>
                </a:solidFill>
              </a:rPr>
              <a:t>) induced? Explain and if yes, calculate its value.</a:t>
            </a:r>
          </a:p>
        </p:txBody>
      </p:sp>
      <p:sp>
        <p:nvSpPr>
          <p:cNvPr id="16393" name="TextBox 49"/>
          <p:cNvSpPr txBox="1">
            <a:spLocks noChangeArrowheads="1"/>
          </p:cNvSpPr>
          <p:nvPr/>
        </p:nvSpPr>
        <p:spPr bwMode="auto">
          <a:xfrm>
            <a:off x="38100" y="4381500"/>
            <a:ext cx="8940800" cy="969963"/>
          </a:xfrm>
          <a:prstGeom prst="rect">
            <a:avLst/>
          </a:prstGeom>
          <a:gradFill rotWithShape="1">
            <a:gsLst>
              <a:gs pos="0">
                <a:srgbClr val="E6E8FB"/>
              </a:gs>
              <a:gs pos="64999">
                <a:srgbClr val="BEC4F3"/>
              </a:gs>
              <a:gs pos="100000">
                <a:srgbClr val="A1AAF0"/>
              </a:gs>
            </a:gsLst>
            <a:lin ang="5400000" scaled="1"/>
          </a:gradFill>
          <a:ln w="9525">
            <a:solidFill>
              <a:srgbClr val="00319E"/>
            </a:solidFill>
            <a:miter lim="800000"/>
            <a:headEnd/>
            <a:tailEnd/>
          </a:ln>
          <a:effectLst>
            <a:outerShdw blurRad="40000" dist="20000" dir="5400000" rotWithShape="0">
              <a:srgbClr val="808080">
                <a:alpha val="37999"/>
              </a:srgbClr>
            </a:outerShdw>
          </a:effectLst>
        </p:spPr>
        <p:txBody>
          <a:bodyPr>
            <a:spAutoFit/>
          </a:bodyPr>
          <a:lstStyle/>
          <a:p>
            <a:pPr>
              <a:defRPr/>
            </a:pPr>
            <a:r>
              <a:rPr lang="en-US" sz="1900">
                <a:solidFill>
                  <a:prstClr val="black"/>
                </a:solidFill>
                <a:latin typeface="Verdana"/>
                <a:ea typeface="ＭＳ Ｐゴシック" charset="-128"/>
                <a:cs typeface="ＭＳ Ｐゴシック" charset="-128"/>
              </a:rPr>
              <a:t>Yes an emf is induced because the wire is cutting the magnetic field lines.  The free electrons in the wire interact with the Earth's magnetic field and move towards one end of the wire.</a:t>
            </a:r>
          </a:p>
        </p:txBody>
      </p:sp>
      <p:sp>
        <p:nvSpPr>
          <p:cNvPr id="16394" name="TextBox 50"/>
          <p:cNvSpPr txBox="1">
            <a:spLocks noChangeArrowheads="1"/>
          </p:cNvSpPr>
          <p:nvPr/>
        </p:nvSpPr>
        <p:spPr bwMode="auto">
          <a:xfrm>
            <a:off x="1358900" y="5397500"/>
            <a:ext cx="3230563" cy="1262063"/>
          </a:xfrm>
          <a:prstGeom prst="rect">
            <a:avLst/>
          </a:prstGeom>
          <a:ln>
            <a:headEnd/>
            <a:tailEnd/>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none">
            <a:spAutoFit/>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eaLnBrk="1" hangingPunct="1"/>
            <a:r>
              <a:rPr lang="en-US" altLang="en-US">
                <a:solidFill>
                  <a:prstClr val="black"/>
                </a:solidFill>
              </a:rPr>
              <a:t>V = B</a:t>
            </a:r>
            <a:r>
              <a:rPr lang="en-US" altLang="en-US" i="1">
                <a:solidFill>
                  <a:prstClr val="black"/>
                </a:solidFill>
              </a:rPr>
              <a:t>v</a:t>
            </a:r>
            <a:r>
              <a:rPr lang="en-US" altLang="en-US">
                <a:solidFill>
                  <a:prstClr val="black"/>
                </a:solidFill>
              </a:rPr>
              <a:t>L</a:t>
            </a:r>
          </a:p>
          <a:p>
            <a:pPr eaLnBrk="1" hangingPunct="1"/>
            <a:r>
              <a:rPr lang="en-US" altLang="en-US">
                <a:solidFill>
                  <a:prstClr val="black"/>
                </a:solidFill>
              </a:rPr>
              <a:t>V = B</a:t>
            </a:r>
            <a:r>
              <a:rPr lang="en-US" altLang="en-US" i="1">
                <a:solidFill>
                  <a:prstClr val="black"/>
                </a:solidFill>
              </a:rPr>
              <a:t>v</a:t>
            </a:r>
            <a:r>
              <a:rPr lang="en-US" altLang="en-US">
                <a:solidFill>
                  <a:prstClr val="black"/>
                </a:solidFill>
              </a:rPr>
              <a:t>L</a:t>
            </a:r>
          </a:p>
          <a:p>
            <a:pPr eaLnBrk="1" hangingPunct="1"/>
            <a:r>
              <a:rPr lang="en-US" altLang="en-US">
                <a:solidFill>
                  <a:prstClr val="black"/>
                </a:solidFill>
              </a:rPr>
              <a:t>V = 40 x 10</a:t>
            </a:r>
            <a:r>
              <a:rPr lang="en-US" altLang="en-US" baseline="30000">
                <a:solidFill>
                  <a:prstClr val="black"/>
                </a:solidFill>
              </a:rPr>
              <a:t>-6 </a:t>
            </a:r>
            <a:r>
              <a:rPr lang="en-US" altLang="en-US">
                <a:solidFill>
                  <a:prstClr val="black"/>
                </a:solidFill>
              </a:rPr>
              <a:t>x 15 x 0.3</a:t>
            </a:r>
          </a:p>
          <a:p>
            <a:pPr eaLnBrk="1" hangingPunct="1"/>
            <a:r>
              <a:rPr lang="en-US" altLang="en-US">
                <a:solidFill>
                  <a:prstClr val="black"/>
                </a:solidFill>
              </a:rPr>
              <a:t>V = 180 </a:t>
            </a:r>
            <a:r>
              <a:rPr lang="en-US" altLang="en-US">
                <a:solidFill>
                  <a:prstClr val="black"/>
                </a:solidFill>
                <a:latin typeface="Symbol" charset="2"/>
              </a:rPr>
              <a:t>m</a:t>
            </a:r>
            <a:r>
              <a:rPr lang="en-US" altLang="en-US">
                <a:solidFill>
                  <a:prstClr val="black"/>
                </a:solidFill>
              </a:rPr>
              <a:t>V </a:t>
            </a:r>
            <a:endParaRPr lang="en-US" altLang="en-US" baseline="30000">
              <a:solidFill>
                <a:prstClr val="black"/>
              </a:solidFill>
            </a:endParaRPr>
          </a:p>
        </p:txBody>
      </p:sp>
      <p:sp>
        <p:nvSpPr>
          <p:cNvPr id="16397" name="TextBox 42"/>
          <p:cNvSpPr txBox="1">
            <a:spLocks noChangeArrowheads="1"/>
          </p:cNvSpPr>
          <p:nvPr/>
        </p:nvSpPr>
        <p:spPr bwMode="auto">
          <a:xfrm>
            <a:off x="241300" y="1100138"/>
            <a:ext cx="8750300" cy="2646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eaLnBrk="1" hangingPunct="1">
              <a:spcAft>
                <a:spcPts val="3600"/>
              </a:spcAft>
            </a:pPr>
            <a:r>
              <a:rPr lang="en-US" altLang="en-US">
                <a:solidFill>
                  <a:srgbClr val="008000"/>
                </a:solidFill>
              </a:rPr>
              <a:t>x	x	x	x	x	x	x	x	x	x</a:t>
            </a:r>
          </a:p>
          <a:p>
            <a:pPr eaLnBrk="1" hangingPunct="1">
              <a:spcAft>
                <a:spcPts val="3600"/>
              </a:spcAft>
            </a:pPr>
            <a:r>
              <a:rPr lang="en-US" altLang="en-US">
                <a:solidFill>
                  <a:srgbClr val="008000"/>
                </a:solidFill>
              </a:rPr>
              <a:t>x	x	x	x	x	x	x	x	x	x</a:t>
            </a:r>
          </a:p>
          <a:p>
            <a:pPr eaLnBrk="1" hangingPunct="1">
              <a:spcAft>
                <a:spcPts val="3600"/>
              </a:spcAft>
            </a:pPr>
            <a:r>
              <a:rPr lang="en-US" altLang="en-US">
                <a:solidFill>
                  <a:srgbClr val="008000"/>
                </a:solidFill>
              </a:rPr>
              <a:t>x	x	x	x	x	x	x	x	x	x</a:t>
            </a:r>
          </a:p>
          <a:p>
            <a:pPr eaLnBrk="1" hangingPunct="1">
              <a:spcAft>
                <a:spcPts val="3600"/>
              </a:spcAft>
            </a:pPr>
            <a:r>
              <a:rPr lang="en-US" altLang="en-US">
                <a:solidFill>
                  <a:srgbClr val="008000"/>
                </a:solidFill>
              </a:rPr>
              <a:t>x	x	x	x	x	x	x	x	x	x</a:t>
            </a:r>
          </a:p>
        </p:txBody>
      </p:sp>
      <p:sp>
        <p:nvSpPr>
          <p:cNvPr id="105" name="TextBox 37"/>
          <p:cNvSpPr txBox="1">
            <a:spLocks noChangeArrowheads="1"/>
          </p:cNvSpPr>
          <p:nvPr/>
        </p:nvSpPr>
        <p:spPr bwMode="auto">
          <a:xfrm>
            <a:off x="63500" y="482600"/>
            <a:ext cx="8737600" cy="646113"/>
          </a:xfrm>
          <a:prstGeom prst="rect">
            <a:avLst/>
          </a:prstGeom>
          <a:gradFill rotWithShape="1">
            <a:gsLst>
              <a:gs pos="0">
                <a:srgbClr val="DFE6FF"/>
              </a:gs>
              <a:gs pos="64999">
                <a:srgbClr val="B0C1FF"/>
              </a:gs>
              <a:gs pos="100000">
                <a:srgbClr val="8DA6FF"/>
              </a:gs>
            </a:gsLst>
            <a:lin ang="5400000" scaled="1"/>
          </a:gradFill>
          <a:ln w="9525">
            <a:solidFill>
              <a:srgbClr val="0058D3"/>
            </a:solidFill>
            <a:miter lim="800000"/>
            <a:headEnd/>
            <a:tailEnd/>
          </a:ln>
          <a:effectLst>
            <a:outerShdw blurRad="40000" dist="20000" dir="5400000" rotWithShape="0">
              <a:srgbClr val="808080">
                <a:alpha val="37999"/>
              </a:srgbClr>
            </a:outerShdw>
          </a:effectLst>
        </p:spPr>
        <p:txBody>
          <a:bodyPr>
            <a:spAutoFit/>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eaLnBrk="1" hangingPunct="1"/>
            <a:r>
              <a:rPr lang="en-US" altLang="en-US" sz="1800">
                <a:solidFill>
                  <a:srgbClr val="000000"/>
                </a:solidFill>
              </a:rPr>
              <a:t>A loop of wire is dropped through the Earth's magnetic field.  Its maximum velocity is 15 m s</a:t>
            </a:r>
            <a:r>
              <a:rPr lang="en-US" altLang="en-US" sz="1800" baseline="30000">
                <a:solidFill>
                  <a:srgbClr val="000000"/>
                </a:solidFill>
              </a:rPr>
              <a:t>-1</a:t>
            </a:r>
            <a:r>
              <a:rPr lang="en-US" altLang="en-US" sz="1800">
                <a:solidFill>
                  <a:srgbClr val="000000"/>
                </a:solidFill>
              </a:rPr>
              <a:t> The magnetic field strength shown is 40 </a:t>
            </a:r>
            <a:r>
              <a:rPr lang="en-US" altLang="en-US" sz="1800">
                <a:solidFill>
                  <a:srgbClr val="000000"/>
                </a:solidFill>
                <a:latin typeface="Symbol" charset="2"/>
              </a:rPr>
              <a:t>m</a:t>
            </a:r>
            <a:r>
              <a:rPr lang="en-US" altLang="en-US" sz="1800">
                <a:solidFill>
                  <a:srgbClr val="000000"/>
                </a:solidFill>
              </a:rPr>
              <a:t>T.</a:t>
            </a:r>
          </a:p>
        </p:txBody>
      </p:sp>
      <p:grpSp>
        <p:nvGrpSpPr>
          <p:cNvPr id="16399" name="Group 71"/>
          <p:cNvGrpSpPr>
            <a:grpSpLocks/>
          </p:cNvGrpSpPr>
          <p:nvPr/>
        </p:nvGrpSpPr>
        <p:grpSpPr bwMode="auto">
          <a:xfrm>
            <a:off x="393700" y="990600"/>
            <a:ext cx="8582025" cy="2381250"/>
            <a:chOff x="393700" y="863137"/>
            <a:chExt cx="8582172" cy="2381713"/>
          </a:xfrm>
        </p:grpSpPr>
        <p:cxnSp>
          <p:nvCxnSpPr>
            <p:cNvPr id="16408" name="Curved Connector 33"/>
            <p:cNvCxnSpPr>
              <a:cxnSpLocks noChangeShapeType="1"/>
            </p:cNvCxnSpPr>
            <p:nvPr/>
          </p:nvCxnSpPr>
          <p:spPr bwMode="auto">
            <a:xfrm rot="-499865" flipH="1" flipV="1">
              <a:off x="1592895" y="1117207"/>
              <a:ext cx="6515100" cy="457200"/>
            </a:xfrm>
            <a:prstGeom prst="curvedConnector3">
              <a:avLst>
                <a:gd name="adj1" fmla="val 27370"/>
              </a:avLst>
            </a:prstGeom>
            <a:noFill/>
            <a:ln w="38100">
              <a:solidFill>
                <a:srgbClr val="660066"/>
              </a:solidFill>
              <a:round/>
              <a:headEnd/>
              <a:tailEnd/>
            </a:ln>
            <a:extLst>
              <a:ext uri="{909E8E84-426E-40dd-AFC4-6F175D3DCCD1}">
                <a14:hiddenFill xmlns:a14="http://schemas.microsoft.com/office/drawing/2010/main" xmlns="">
                  <a:noFill/>
                </a14:hiddenFill>
              </a:ext>
            </a:extLst>
          </p:spPr>
        </p:cxnSp>
        <p:cxnSp>
          <p:nvCxnSpPr>
            <p:cNvPr id="16409" name="Curved Connector 33"/>
            <p:cNvCxnSpPr>
              <a:cxnSpLocks noChangeShapeType="1"/>
            </p:cNvCxnSpPr>
            <p:nvPr/>
          </p:nvCxnSpPr>
          <p:spPr bwMode="auto">
            <a:xfrm flipV="1">
              <a:off x="1270000" y="2705100"/>
              <a:ext cx="6515100" cy="457200"/>
            </a:xfrm>
            <a:prstGeom prst="curvedConnector3">
              <a:avLst>
                <a:gd name="adj1" fmla="val 50000"/>
              </a:avLst>
            </a:prstGeom>
            <a:noFill/>
            <a:ln w="38100">
              <a:solidFill>
                <a:srgbClr val="0000FF"/>
              </a:solidFill>
              <a:round/>
              <a:headEnd/>
              <a:tailEnd/>
            </a:ln>
            <a:extLst>
              <a:ext uri="{909E8E84-426E-40dd-AFC4-6F175D3DCCD1}">
                <a14:hiddenFill xmlns:a14="http://schemas.microsoft.com/office/drawing/2010/main" xmlns="">
                  <a:noFill/>
                </a14:hiddenFill>
              </a:ext>
            </a:extLst>
          </p:spPr>
        </p:cxnSp>
        <p:grpSp>
          <p:nvGrpSpPr>
            <p:cNvPr id="16410" name="Group 36"/>
            <p:cNvGrpSpPr>
              <a:grpSpLocks/>
            </p:cNvGrpSpPr>
            <p:nvPr/>
          </p:nvGrpSpPr>
          <p:grpSpPr bwMode="auto">
            <a:xfrm>
              <a:off x="393700" y="3092420"/>
              <a:ext cx="895365" cy="152430"/>
              <a:chOff x="317500" y="1898620"/>
              <a:chExt cx="895365" cy="152430"/>
            </a:xfrm>
          </p:grpSpPr>
          <p:sp>
            <p:nvSpPr>
              <p:cNvPr id="102" name="Snip Same Side Corner Rectangle 101"/>
              <p:cNvSpPr/>
              <p:nvPr/>
            </p:nvSpPr>
            <p:spPr bwMode="auto">
              <a:xfrm rot="16200000">
                <a:off x="888996" y="1727181"/>
                <a:ext cx="152430" cy="495308"/>
              </a:xfrm>
              <a:prstGeom prst="snip2SameRect">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1900">
                  <a:solidFill>
                    <a:srgbClr val="FF0000"/>
                  </a:solidFill>
                  <a:latin typeface="Verdana" charset="0"/>
                  <a:ea typeface="ＭＳ Ｐゴシック" charset="-128"/>
                  <a:cs typeface="ＭＳ Ｐゴシック" charset="-128"/>
                </a:endParaRPr>
              </a:p>
            </p:txBody>
          </p:sp>
          <p:sp>
            <p:nvSpPr>
              <p:cNvPr id="16448" name="Rectangle 35"/>
              <p:cNvSpPr>
                <a:spLocks noChangeArrowheads="1"/>
              </p:cNvSpPr>
              <p:nvPr/>
            </p:nvSpPr>
            <p:spPr bwMode="auto">
              <a:xfrm>
                <a:off x="317500" y="1943100"/>
                <a:ext cx="393700" cy="50800"/>
              </a:xfrm>
              <a:prstGeom prst="rect">
                <a:avLst/>
              </a:prstGeom>
              <a:solidFill>
                <a:schemeClr val="bg2"/>
              </a:solidFill>
              <a:ln w="9525">
                <a:solidFill>
                  <a:schemeClr val="tx1"/>
                </a:solidFill>
                <a:round/>
                <a:headEnd/>
                <a:tailEnd/>
              </a:ln>
            </p:spPr>
            <p:txBody>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endParaRPr lang="en-US" altLang="en-US">
                  <a:solidFill>
                    <a:prstClr val="black"/>
                  </a:solidFill>
                </a:endParaRPr>
              </a:p>
            </p:txBody>
          </p:sp>
        </p:grpSp>
        <p:grpSp>
          <p:nvGrpSpPr>
            <p:cNvPr id="16411" name="Group 40"/>
            <p:cNvGrpSpPr>
              <a:grpSpLocks/>
            </p:cNvGrpSpPr>
            <p:nvPr/>
          </p:nvGrpSpPr>
          <p:grpSpPr bwMode="auto">
            <a:xfrm flipH="1">
              <a:off x="7772526" y="2635131"/>
              <a:ext cx="895224" cy="152430"/>
              <a:chOff x="3683000" y="2749431"/>
              <a:chExt cx="895224" cy="152430"/>
            </a:xfrm>
          </p:grpSpPr>
          <p:sp>
            <p:nvSpPr>
              <p:cNvPr id="100" name="Snip Same Side Corner Rectangle 99"/>
              <p:cNvSpPr/>
              <p:nvPr/>
            </p:nvSpPr>
            <p:spPr bwMode="auto">
              <a:xfrm rot="16200000">
                <a:off x="4254355" y="2577992"/>
                <a:ext cx="152430" cy="495308"/>
              </a:xfrm>
              <a:prstGeom prst="snip2SameRect">
                <a:avLst/>
              </a:prstGeom>
              <a:solidFill>
                <a:schemeClr val="tx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1900">
                  <a:solidFill>
                    <a:srgbClr val="FF0000"/>
                  </a:solidFill>
                  <a:latin typeface="Verdana" charset="0"/>
                  <a:ea typeface="ＭＳ Ｐゴシック" charset="-128"/>
                  <a:cs typeface="ＭＳ Ｐゴシック" charset="-128"/>
                </a:endParaRPr>
              </a:p>
            </p:txBody>
          </p:sp>
          <p:sp>
            <p:nvSpPr>
              <p:cNvPr id="16446" name="Rectangle 39"/>
              <p:cNvSpPr>
                <a:spLocks noChangeArrowheads="1"/>
              </p:cNvSpPr>
              <p:nvPr/>
            </p:nvSpPr>
            <p:spPr bwMode="auto">
              <a:xfrm>
                <a:off x="3683000" y="2794000"/>
                <a:ext cx="393700" cy="50800"/>
              </a:xfrm>
              <a:prstGeom prst="rect">
                <a:avLst/>
              </a:prstGeom>
              <a:solidFill>
                <a:schemeClr val="bg2"/>
              </a:solidFill>
              <a:ln w="9525">
                <a:solidFill>
                  <a:schemeClr val="tx1"/>
                </a:solidFill>
                <a:round/>
                <a:headEnd/>
                <a:tailEnd/>
              </a:ln>
            </p:spPr>
            <p:txBody>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endParaRPr lang="en-US" altLang="en-US">
                  <a:solidFill>
                    <a:prstClr val="black"/>
                  </a:solidFill>
                </a:endParaRPr>
              </a:p>
            </p:txBody>
          </p:sp>
        </p:grpSp>
        <p:sp>
          <p:nvSpPr>
            <p:cNvPr id="67" name="Snip Same Side Corner Rectangle 66"/>
            <p:cNvSpPr/>
            <p:nvPr/>
          </p:nvSpPr>
          <p:spPr bwMode="auto">
            <a:xfrm rot="5400000" flipH="1">
              <a:off x="7448657" y="2463692"/>
              <a:ext cx="152430" cy="495308"/>
            </a:xfrm>
            <a:prstGeom prst="snip2SameRect">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1900">
                <a:solidFill>
                  <a:srgbClr val="FF0000"/>
                </a:solidFill>
                <a:latin typeface="Verdana" charset="0"/>
                <a:ea typeface="ＭＳ Ｐゴシック" charset="-128"/>
                <a:cs typeface="ＭＳ Ｐゴシック" charset="-128"/>
              </a:endParaRPr>
            </a:p>
          </p:txBody>
        </p:sp>
        <p:sp>
          <p:nvSpPr>
            <p:cNvPr id="68" name="Snip Same Side Corner Rectangle 67"/>
            <p:cNvSpPr/>
            <p:nvPr/>
          </p:nvSpPr>
          <p:spPr bwMode="auto">
            <a:xfrm rot="16200000" flipH="1">
              <a:off x="1460505" y="2920981"/>
              <a:ext cx="152430" cy="495308"/>
            </a:xfrm>
            <a:prstGeom prst="snip2SameRect">
              <a:avLst/>
            </a:prstGeom>
            <a:solidFill>
              <a:schemeClr val="tx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1900">
                <a:solidFill>
                  <a:srgbClr val="FF0000"/>
                </a:solidFill>
                <a:latin typeface="Verdana" charset="0"/>
                <a:ea typeface="ＭＳ Ｐゴシック" charset="-128"/>
                <a:cs typeface="ＭＳ Ｐゴシック" charset="-128"/>
              </a:endParaRPr>
            </a:p>
          </p:txBody>
        </p:sp>
        <p:grpSp>
          <p:nvGrpSpPr>
            <p:cNvPr id="16414" name="Group 41"/>
            <p:cNvGrpSpPr>
              <a:grpSpLocks/>
            </p:cNvGrpSpPr>
            <p:nvPr/>
          </p:nvGrpSpPr>
          <p:grpSpPr bwMode="auto">
            <a:xfrm>
              <a:off x="925319" y="1284288"/>
              <a:ext cx="7164388" cy="1638302"/>
              <a:chOff x="875506" y="928688"/>
              <a:chExt cx="7164388" cy="1637689"/>
            </a:xfrm>
          </p:grpSpPr>
          <p:cxnSp>
            <p:nvCxnSpPr>
              <p:cNvPr id="16423" name="Straight Connector 43"/>
              <p:cNvCxnSpPr>
                <a:cxnSpLocks noChangeShapeType="1"/>
              </p:cNvCxnSpPr>
              <p:nvPr/>
            </p:nvCxnSpPr>
            <p:spPr bwMode="auto">
              <a:xfrm rot="5400000">
                <a:off x="222494" y="1848300"/>
                <a:ext cx="130761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6424" name="Straight Connector 44"/>
              <p:cNvCxnSpPr>
                <a:cxnSpLocks noChangeShapeType="1"/>
              </p:cNvCxnSpPr>
              <p:nvPr/>
            </p:nvCxnSpPr>
            <p:spPr bwMode="auto">
              <a:xfrm rot="5400000">
                <a:off x="5404094" y="1645176"/>
                <a:ext cx="130761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6425" name="Straight Connector 45"/>
              <p:cNvCxnSpPr>
                <a:cxnSpLocks noChangeShapeType="1"/>
              </p:cNvCxnSpPr>
              <p:nvPr/>
            </p:nvCxnSpPr>
            <p:spPr bwMode="auto">
              <a:xfrm rot="5400000">
                <a:off x="2813294" y="1848300"/>
                <a:ext cx="130761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6426" name="Straight Connector 46"/>
              <p:cNvCxnSpPr>
                <a:cxnSpLocks noChangeShapeType="1"/>
              </p:cNvCxnSpPr>
              <p:nvPr/>
            </p:nvCxnSpPr>
            <p:spPr bwMode="auto">
              <a:xfrm rot="5400000">
                <a:off x="7385294" y="1581700"/>
                <a:ext cx="130761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6427" name="Straight Connector 48"/>
              <p:cNvCxnSpPr>
                <a:cxnSpLocks noChangeShapeType="1"/>
              </p:cNvCxnSpPr>
              <p:nvPr/>
            </p:nvCxnSpPr>
            <p:spPr bwMode="auto">
              <a:xfrm rot="5400000">
                <a:off x="1816233" y="2095858"/>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6428" name="Straight Connector 49"/>
              <p:cNvCxnSpPr>
                <a:cxnSpLocks noChangeShapeType="1"/>
              </p:cNvCxnSpPr>
              <p:nvPr/>
            </p:nvCxnSpPr>
            <p:spPr bwMode="auto">
              <a:xfrm rot="5400000">
                <a:off x="1282833" y="1600743"/>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6429" name="Straight Connector 50"/>
              <p:cNvCxnSpPr>
                <a:cxnSpLocks noChangeShapeType="1"/>
              </p:cNvCxnSpPr>
              <p:nvPr/>
            </p:nvCxnSpPr>
            <p:spPr bwMode="auto">
              <a:xfrm rot="5400000">
                <a:off x="2603633" y="1892734"/>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6430" name="Straight Connector 51"/>
              <p:cNvCxnSpPr>
                <a:cxnSpLocks noChangeShapeType="1"/>
              </p:cNvCxnSpPr>
              <p:nvPr/>
            </p:nvCxnSpPr>
            <p:spPr bwMode="auto">
              <a:xfrm rot="5400000">
                <a:off x="3518033" y="2210116"/>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6431" name="Straight Connector 52"/>
              <p:cNvCxnSpPr>
                <a:cxnSpLocks noChangeShapeType="1"/>
              </p:cNvCxnSpPr>
              <p:nvPr/>
            </p:nvCxnSpPr>
            <p:spPr bwMode="auto">
              <a:xfrm rot="5400000">
                <a:off x="4267333" y="1626134"/>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6432" name="Straight Connector 53"/>
              <p:cNvCxnSpPr>
                <a:cxnSpLocks noChangeShapeType="1"/>
              </p:cNvCxnSpPr>
              <p:nvPr/>
            </p:nvCxnSpPr>
            <p:spPr bwMode="auto">
              <a:xfrm rot="5400000">
                <a:off x="5080133" y="1791172"/>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6433" name="Straight Connector 54"/>
              <p:cNvCxnSpPr>
                <a:cxnSpLocks noChangeShapeType="1"/>
              </p:cNvCxnSpPr>
              <p:nvPr/>
            </p:nvCxnSpPr>
            <p:spPr bwMode="auto">
              <a:xfrm rot="5400000">
                <a:off x="6121533" y="1537267"/>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6434" name="Straight Connector 55"/>
              <p:cNvCxnSpPr>
                <a:cxnSpLocks noChangeShapeType="1"/>
              </p:cNvCxnSpPr>
              <p:nvPr/>
            </p:nvCxnSpPr>
            <p:spPr bwMode="auto">
              <a:xfrm rot="5400000">
                <a:off x="6604133" y="1841953"/>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6435" name="Straight Connector 56"/>
              <p:cNvCxnSpPr>
                <a:cxnSpLocks noChangeShapeType="1"/>
              </p:cNvCxnSpPr>
              <p:nvPr/>
            </p:nvCxnSpPr>
            <p:spPr bwMode="auto">
              <a:xfrm rot="5400000">
                <a:off x="7124833" y="1651524"/>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6436" name="Straight Connector 58"/>
              <p:cNvCxnSpPr>
                <a:cxnSpLocks noChangeShapeType="1"/>
              </p:cNvCxnSpPr>
              <p:nvPr/>
            </p:nvCxnSpPr>
            <p:spPr bwMode="auto">
              <a:xfrm rot="5400000">
                <a:off x="971614" y="1607091"/>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6437" name="Straight Connector 59"/>
              <p:cNvCxnSpPr>
                <a:cxnSpLocks noChangeShapeType="1"/>
              </p:cNvCxnSpPr>
              <p:nvPr/>
            </p:nvCxnSpPr>
            <p:spPr bwMode="auto">
              <a:xfrm rot="5400000">
                <a:off x="2343214" y="1772129"/>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6438" name="Straight Connector 60"/>
              <p:cNvCxnSpPr>
                <a:cxnSpLocks noChangeShapeType="1"/>
              </p:cNvCxnSpPr>
              <p:nvPr/>
            </p:nvCxnSpPr>
            <p:spPr bwMode="auto">
              <a:xfrm rot="5400000">
                <a:off x="3994214" y="1492833"/>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6439" name="Straight Connector 61"/>
              <p:cNvCxnSpPr>
                <a:cxnSpLocks noChangeShapeType="1"/>
              </p:cNvCxnSpPr>
              <p:nvPr/>
            </p:nvCxnSpPr>
            <p:spPr bwMode="auto">
              <a:xfrm rot="5400000">
                <a:off x="4832414" y="1949863"/>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6440" name="Straight Connector 62"/>
              <p:cNvCxnSpPr>
                <a:cxnSpLocks noChangeShapeType="1"/>
              </p:cNvCxnSpPr>
              <p:nvPr/>
            </p:nvCxnSpPr>
            <p:spPr bwMode="auto">
              <a:xfrm rot="5400000">
                <a:off x="5607114" y="1200843"/>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6441" name="Straight Connector 63"/>
              <p:cNvCxnSpPr>
                <a:cxnSpLocks noChangeShapeType="1"/>
              </p:cNvCxnSpPr>
              <p:nvPr/>
            </p:nvCxnSpPr>
            <p:spPr bwMode="auto">
              <a:xfrm rot="5400000">
                <a:off x="6585014" y="1442053"/>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6442" name="Straight Connector 64"/>
              <p:cNvCxnSpPr>
                <a:cxnSpLocks noChangeShapeType="1"/>
              </p:cNvCxnSpPr>
              <p:nvPr/>
            </p:nvCxnSpPr>
            <p:spPr bwMode="auto">
              <a:xfrm rot="5400000">
                <a:off x="7067614" y="1277016"/>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6443" name="Straight Connector 65"/>
              <p:cNvCxnSpPr>
                <a:cxnSpLocks noChangeShapeType="1"/>
              </p:cNvCxnSpPr>
              <p:nvPr/>
            </p:nvCxnSpPr>
            <p:spPr bwMode="auto">
              <a:xfrm rot="5400000">
                <a:off x="7601014" y="1810214"/>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6444" name="Straight Connector 66"/>
              <p:cNvCxnSpPr>
                <a:cxnSpLocks noChangeShapeType="1"/>
              </p:cNvCxnSpPr>
              <p:nvPr/>
            </p:nvCxnSpPr>
            <p:spPr bwMode="auto">
              <a:xfrm rot="5400000">
                <a:off x="1657414" y="2076815"/>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grpSp>
        <p:sp>
          <p:nvSpPr>
            <p:cNvPr id="16415" name="Freeform 46"/>
            <p:cNvSpPr>
              <a:spLocks noChangeArrowheads="1"/>
            </p:cNvSpPr>
            <p:nvPr/>
          </p:nvSpPr>
          <p:spPr bwMode="auto">
            <a:xfrm rot="456873" flipH="1">
              <a:off x="1928927" y="1459334"/>
              <a:ext cx="485543" cy="1742232"/>
            </a:xfrm>
            <a:custGeom>
              <a:avLst/>
              <a:gdLst>
                <a:gd name="T0" fmla="*/ 2147483647 w 203200"/>
                <a:gd name="T1" fmla="*/ 16950825 h 1511300"/>
                <a:gd name="T2" fmla="*/ 0 w 203200"/>
                <a:gd name="T3" fmla="*/ 8261740 h 1511300"/>
                <a:gd name="T4" fmla="*/ 2147483647 w 203200"/>
                <a:gd name="T5" fmla="*/ 0 h 1511300"/>
                <a:gd name="T6" fmla="*/ 2147483647 w 203200"/>
                <a:gd name="T7" fmla="*/ 0 h 1511300"/>
                <a:gd name="T8" fmla="*/ 0 60000 65536"/>
                <a:gd name="T9" fmla="*/ 0 60000 65536"/>
                <a:gd name="T10" fmla="*/ 0 60000 65536"/>
                <a:gd name="T11" fmla="*/ 0 60000 65536"/>
                <a:gd name="T12" fmla="*/ 0 w 203200"/>
                <a:gd name="T13" fmla="*/ 0 h 1511300"/>
                <a:gd name="T14" fmla="*/ 203200 w 203200"/>
                <a:gd name="T15" fmla="*/ 1511300 h 1511300"/>
              </a:gdLst>
              <a:ahLst/>
              <a:cxnLst>
                <a:cxn ang="T8">
                  <a:pos x="T0" y="T1"/>
                </a:cxn>
                <a:cxn ang="T9">
                  <a:pos x="T2" y="T3"/>
                </a:cxn>
                <a:cxn ang="T10">
                  <a:pos x="T4" y="T5"/>
                </a:cxn>
                <a:cxn ang="T11">
                  <a:pos x="T6" y="T7"/>
                </a:cxn>
              </a:cxnLst>
              <a:rect l="T12" t="T13" r="T14" b="T15"/>
              <a:pathLst>
                <a:path w="203200" h="1511300">
                  <a:moveTo>
                    <a:pt x="203200" y="1511300"/>
                  </a:moveTo>
                  <a:cubicBezTo>
                    <a:pt x="101600" y="1249891"/>
                    <a:pt x="0" y="988483"/>
                    <a:pt x="0" y="736600"/>
                  </a:cubicBezTo>
                  <a:cubicBezTo>
                    <a:pt x="0" y="484717"/>
                    <a:pt x="203200" y="0"/>
                    <a:pt x="203200" y="0"/>
                  </a:cubicBezTo>
                </a:path>
              </a:pathLst>
            </a:custGeom>
            <a:noFill/>
            <a:ln w="38100">
              <a:solidFill>
                <a:srgbClr val="996633"/>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endParaRPr lang="en-US" altLang="en-US">
                <a:solidFill>
                  <a:prstClr val="black"/>
                </a:solidFill>
              </a:endParaRPr>
            </a:p>
          </p:txBody>
        </p:sp>
        <p:sp>
          <p:nvSpPr>
            <p:cNvPr id="71" name="Snip Same Side Corner Rectangle 70"/>
            <p:cNvSpPr/>
            <p:nvPr/>
          </p:nvSpPr>
          <p:spPr bwMode="auto">
            <a:xfrm rot="4900135" flipH="1">
              <a:off x="8258296" y="825074"/>
              <a:ext cx="152430" cy="495308"/>
            </a:xfrm>
            <a:prstGeom prst="snip2SameRect">
              <a:avLst/>
            </a:prstGeom>
            <a:solidFill>
              <a:srgbClr val="FF0000"/>
            </a:solidFill>
            <a:ln w="9525" cap="flat" cmpd="sng" algn="ctr">
              <a:solidFill>
                <a:srgbClr val="660066"/>
              </a:solidFill>
              <a:prstDash val="solid"/>
              <a:round/>
              <a:headEnd type="none" w="med" len="med"/>
              <a:tailEnd type="none" w="med" len="med"/>
            </a:ln>
            <a:effectLst/>
          </p:spPr>
          <p:txBody>
            <a:bodyPr/>
            <a:lstStyle/>
            <a:p>
              <a:pPr eaLnBrk="0" hangingPunct="0">
                <a:defRPr/>
              </a:pPr>
              <a:endParaRPr lang="en-US" sz="1900">
                <a:solidFill>
                  <a:srgbClr val="FF0000"/>
                </a:solidFill>
                <a:latin typeface="Verdana" charset="0"/>
                <a:ea typeface="ＭＳ Ｐゴシック" charset="-128"/>
                <a:cs typeface="ＭＳ Ｐゴシック" charset="-128"/>
              </a:endParaRPr>
            </a:p>
          </p:txBody>
        </p:sp>
        <p:sp>
          <p:nvSpPr>
            <p:cNvPr id="16417" name="Rectangle 35"/>
            <p:cNvSpPr>
              <a:spLocks noChangeArrowheads="1"/>
            </p:cNvSpPr>
            <p:nvPr/>
          </p:nvSpPr>
          <p:spPr bwMode="auto">
            <a:xfrm rot="21100135" flipH="1">
              <a:off x="8582172" y="976151"/>
              <a:ext cx="393700" cy="50800"/>
            </a:xfrm>
            <a:prstGeom prst="rect">
              <a:avLst/>
            </a:prstGeom>
            <a:solidFill>
              <a:schemeClr val="bg2"/>
            </a:solidFill>
            <a:ln w="9525">
              <a:solidFill>
                <a:srgbClr val="660066"/>
              </a:solidFill>
              <a:round/>
              <a:headEnd/>
              <a:tailEnd/>
            </a:ln>
          </p:spPr>
          <p:txBody>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endParaRPr lang="en-US" altLang="en-US">
                <a:solidFill>
                  <a:prstClr val="black"/>
                </a:solidFill>
              </a:endParaRPr>
            </a:p>
          </p:txBody>
        </p:sp>
        <p:sp>
          <p:nvSpPr>
            <p:cNvPr id="73" name="Snip Same Side Corner Rectangle 72"/>
            <p:cNvSpPr/>
            <p:nvPr/>
          </p:nvSpPr>
          <p:spPr bwMode="auto">
            <a:xfrm rot="15700135">
              <a:off x="1285877" y="1383982"/>
              <a:ext cx="152430" cy="495308"/>
            </a:xfrm>
            <a:prstGeom prst="snip2SameRect">
              <a:avLst/>
            </a:prstGeom>
            <a:solidFill>
              <a:schemeClr val="tx1"/>
            </a:solidFill>
            <a:ln w="9525" cap="flat" cmpd="sng" algn="ctr">
              <a:solidFill>
                <a:srgbClr val="660066"/>
              </a:solidFill>
              <a:prstDash val="solid"/>
              <a:round/>
              <a:headEnd type="none" w="med" len="med"/>
              <a:tailEnd type="none" w="med" len="med"/>
            </a:ln>
            <a:effectLst/>
          </p:spPr>
          <p:txBody>
            <a:bodyPr/>
            <a:lstStyle/>
            <a:p>
              <a:pPr eaLnBrk="0" hangingPunct="0">
                <a:defRPr/>
              </a:pPr>
              <a:endParaRPr lang="en-US" sz="1900">
                <a:solidFill>
                  <a:srgbClr val="FF0000"/>
                </a:solidFill>
                <a:latin typeface="Verdana" charset="0"/>
                <a:ea typeface="ＭＳ Ｐゴシック" charset="-128"/>
                <a:cs typeface="ＭＳ Ｐゴシック" charset="-128"/>
              </a:endParaRPr>
            </a:p>
          </p:txBody>
        </p:sp>
        <p:sp>
          <p:nvSpPr>
            <p:cNvPr id="16419" name="Rectangle 39"/>
            <p:cNvSpPr>
              <a:spLocks noChangeArrowheads="1"/>
            </p:cNvSpPr>
            <p:nvPr/>
          </p:nvSpPr>
          <p:spPr bwMode="auto">
            <a:xfrm rot="-499865">
              <a:off x="718736" y="1665583"/>
              <a:ext cx="393700" cy="50800"/>
            </a:xfrm>
            <a:prstGeom prst="rect">
              <a:avLst/>
            </a:prstGeom>
            <a:solidFill>
              <a:schemeClr val="bg2"/>
            </a:solidFill>
            <a:ln w="9525">
              <a:solidFill>
                <a:srgbClr val="660066"/>
              </a:solidFill>
              <a:round/>
              <a:headEnd/>
              <a:tailEnd/>
            </a:ln>
          </p:spPr>
          <p:txBody>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endParaRPr lang="en-US" altLang="en-US">
                <a:solidFill>
                  <a:prstClr val="black"/>
                </a:solidFill>
              </a:endParaRPr>
            </a:p>
          </p:txBody>
        </p:sp>
        <p:sp>
          <p:nvSpPr>
            <p:cNvPr id="16420" name="Freeform 56"/>
            <p:cNvSpPr>
              <a:spLocks noChangeArrowheads="1"/>
            </p:cNvSpPr>
            <p:nvPr/>
          </p:nvSpPr>
          <p:spPr bwMode="auto">
            <a:xfrm rot="1456875">
              <a:off x="6894330" y="863137"/>
              <a:ext cx="850484" cy="1799555"/>
            </a:xfrm>
            <a:custGeom>
              <a:avLst/>
              <a:gdLst>
                <a:gd name="T0" fmla="*/ 2147483647 w 203200"/>
                <a:gd name="T1" fmla="*/ 29389771 h 1511300"/>
                <a:gd name="T2" fmla="*/ 0 w 203200"/>
                <a:gd name="T3" fmla="*/ 14324434 h 1511300"/>
                <a:gd name="T4" fmla="*/ 2147483647 w 203200"/>
                <a:gd name="T5" fmla="*/ 0 h 1511300"/>
                <a:gd name="T6" fmla="*/ 2147483647 w 203200"/>
                <a:gd name="T7" fmla="*/ 0 h 1511300"/>
                <a:gd name="T8" fmla="*/ 0 60000 65536"/>
                <a:gd name="T9" fmla="*/ 0 60000 65536"/>
                <a:gd name="T10" fmla="*/ 0 60000 65536"/>
                <a:gd name="T11" fmla="*/ 0 60000 65536"/>
                <a:gd name="T12" fmla="*/ 0 w 203200"/>
                <a:gd name="T13" fmla="*/ 0 h 1511300"/>
                <a:gd name="T14" fmla="*/ 203200 w 203200"/>
                <a:gd name="T15" fmla="*/ 1511300 h 1511300"/>
              </a:gdLst>
              <a:ahLst/>
              <a:cxnLst>
                <a:cxn ang="T8">
                  <a:pos x="T0" y="T1"/>
                </a:cxn>
                <a:cxn ang="T9">
                  <a:pos x="T2" y="T3"/>
                </a:cxn>
                <a:cxn ang="T10">
                  <a:pos x="T4" y="T5"/>
                </a:cxn>
                <a:cxn ang="T11">
                  <a:pos x="T6" y="T7"/>
                </a:cxn>
              </a:cxnLst>
              <a:rect l="T12" t="T13" r="T14" b="T15"/>
              <a:pathLst>
                <a:path w="203200" h="1511300">
                  <a:moveTo>
                    <a:pt x="203200" y="1511300"/>
                  </a:moveTo>
                  <a:cubicBezTo>
                    <a:pt x="101600" y="1249891"/>
                    <a:pt x="0" y="988483"/>
                    <a:pt x="0" y="736600"/>
                  </a:cubicBezTo>
                  <a:cubicBezTo>
                    <a:pt x="0" y="484717"/>
                    <a:pt x="203200" y="0"/>
                    <a:pt x="203200" y="0"/>
                  </a:cubicBezTo>
                </a:path>
              </a:pathLst>
            </a:custGeom>
            <a:noFill/>
            <a:ln w="38100">
              <a:solidFill>
                <a:srgbClr val="E51313"/>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endParaRPr lang="en-US" altLang="en-US">
                <a:solidFill>
                  <a:prstClr val="black"/>
                </a:solidFill>
              </a:endParaRPr>
            </a:p>
          </p:txBody>
        </p:sp>
        <p:sp>
          <p:nvSpPr>
            <p:cNvPr id="76" name="Snip Same Side Corner Rectangle 75"/>
            <p:cNvSpPr/>
            <p:nvPr/>
          </p:nvSpPr>
          <p:spPr bwMode="auto">
            <a:xfrm rot="4827858" flipH="1">
              <a:off x="7756638" y="921930"/>
              <a:ext cx="152430" cy="495308"/>
            </a:xfrm>
            <a:prstGeom prst="snip2SameRect">
              <a:avLst/>
            </a:prstGeom>
            <a:solidFill>
              <a:schemeClr val="tx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1900">
                <a:solidFill>
                  <a:srgbClr val="FF0000"/>
                </a:solidFill>
                <a:latin typeface="Verdana" charset="0"/>
                <a:ea typeface="ＭＳ Ｐゴシック" charset="-128"/>
                <a:cs typeface="ＭＳ Ｐゴシック" charset="-128"/>
              </a:endParaRPr>
            </a:p>
          </p:txBody>
        </p:sp>
        <p:sp>
          <p:nvSpPr>
            <p:cNvPr id="77" name="Snip Same Side Corner Rectangle 76"/>
            <p:cNvSpPr/>
            <p:nvPr/>
          </p:nvSpPr>
          <p:spPr bwMode="auto">
            <a:xfrm rot="15628447">
              <a:off x="1774835" y="1312531"/>
              <a:ext cx="152430" cy="495308"/>
            </a:xfrm>
            <a:prstGeom prst="snip2SameRect">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1900">
                <a:solidFill>
                  <a:srgbClr val="FF0000"/>
                </a:solidFill>
                <a:latin typeface="Verdana" charset="0"/>
                <a:ea typeface="ＭＳ Ｐゴシック" charset="-128"/>
                <a:cs typeface="ＭＳ Ｐゴシック" charset="-128"/>
              </a:endParaRPr>
            </a:p>
          </p:txBody>
        </p:sp>
      </p:grpSp>
      <p:sp>
        <p:nvSpPr>
          <p:cNvPr id="16400" name="WordArt 405"/>
          <p:cNvSpPr>
            <a:spLocks noChangeArrowheads="1" noChangeShapeType="1" noTextEdit="1"/>
          </p:cNvSpPr>
          <p:nvPr/>
        </p:nvSpPr>
        <p:spPr bwMode="auto">
          <a:xfrm>
            <a:off x="8267700" y="1892300"/>
            <a:ext cx="608013" cy="5969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en-NZ" sz="3600" kern="10">
                <a:solidFill>
                  <a:srgbClr val="000000"/>
                </a:solidFill>
                <a:effectLst>
                  <a:outerShdw dist="35921" dir="2700000" algn="ctr" rotWithShape="0">
                    <a:srgbClr val="C0C0C0">
                      <a:alpha val="74997"/>
                    </a:srgbClr>
                  </a:outerShdw>
                </a:effectLst>
                <a:latin typeface="Impact"/>
                <a:ea typeface="ＭＳ Ｐゴシック" pitchFamily="-111" charset="-128"/>
              </a:rPr>
              <a:t>E</a:t>
            </a:r>
          </a:p>
        </p:txBody>
      </p:sp>
      <p:sp>
        <p:nvSpPr>
          <p:cNvPr id="16401" name="WordArt 405"/>
          <p:cNvSpPr>
            <a:spLocks noChangeArrowheads="1" noChangeShapeType="1" noTextEdit="1"/>
          </p:cNvSpPr>
          <p:nvPr/>
        </p:nvSpPr>
        <p:spPr bwMode="auto">
          <a:xfrm>
            <a:off x="152400" y="1905000"/>
            <a:ext cx="608013" cy="5969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en-NZ" sz="3600" kern="10">
                <a:solidFill>
                  <a:srgbClr val="000000"/>
                </a:solidFill>
                <a:effectLst>
                  <a:outerShdw dist="35921" dir="2700000" algn="ctr" rotWithShape="0">
                    <a:srgbClr val="C0C0C0">
                      <a:alpha val="74997"/>
                    </a:srgbClr>
                  </a:outerShdw>
                </a:effectLst>
                <a:latin typeface="Impact"/>
                <a:ea typeface="ＭＳ Ｐゴシック" pitchFamily="-111" charset="-128"/>
              </a:rPr>
              <a:t>W</a:t>
            </a:r>
          </a:p>
        </p:txBody>
      </p:sp>
    </p:spTree>
    <p:extLst>
      <p:ext uri="{BB962C8B-B14F-4D97-AF65-F5344CB8AC3E}">
        <p14:creationId xmlns:p14="http://schemas.microsoft.com/office/powerpoint/2010/main" val="1572181671"/>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2000"/>
                                        <p:tgtEl>
                                          <p:spTgt spid="40"/>
                                        </p:tgtEl>
                                      </p:cBhvr>
                                    </p:animEffect>
                                  </p:childTnLst>
                                </p:cTn>
                              </p:par>
                            </p:childTnLst>
                          </p:cTn>
                        </p:par>
                        <p:par>
                          <p:cTn id="8" fill="hold" nodeType="afterGroup">
                            <p:stCondLst>
                              <p:cond delay="2000"/>
                            </p:stCondLst>
                            <p:childTnLst>
                              <p:par>
                                <p:cTn id="9" presetID="22" presetClass="entr" presetSubtype="1" fill="hold" grpId="1" nodeType="afterEffect">
                                  <p:stCondLst>
                                    <p:cond delay="0"/>
                                  </p:stCondLst>
                                  <p:iterate type="lt">
                                    <p:tmPct val="0"/>
                                  </p:iterate>
                                  <p:childTnLst>
                                    <p:set>
                                      <p:cBhvr>
                                        <p:cTn id="10" dur="1" fill="hold">
                                          <p:stCondLst>
                                            <p:cond delay="0"/>
                                          </p:stCondLst>
                                        </p:cTn>
                                        <p:tgtEl>
                                          <p:spTgt spid="16393"/>
                                        </p:tgtEl>
                                        <p:attrNameLst>
                                          <p:attrName>style.visibility</p:attrName>
                                        </p:attrNameLst>
                                      </p:cBhvr>
                                      <p:to>
                                        <p:strVal val="visible"/>
                                      </p:to>
                                    </p:set>
                                    <p:animEffect transition="in" filter="wipe(up)">
                                      <p:cBhvr>
                                        <p:cTn id="11" dur="3000"/>
                                        <p:tgtEl>
                                          <p:spTgt spid="16393"/>
                                        </p:tgtEl>
                                      </p:cBhvr>
                                    </p:animEffect>
                                  </p:childTnLst>
                                </p:cTn>
                              </p:par>
                            </p:childTnLst>
                          </p:cTn>
                        </p:par>
                        <p:par>
                          <p:cTn id="12" fill="hold" nodeType="afterGroup">
                            <p:stCondLst>
                              <p:cond delay="5000"/>
                            </p:stCondLst>
                            <p:childTnLst>
                              <p:par>
                                <p:cTn id="13" presetID="3" presetClass="emph" presetSubtype="2" fill="hold" grpId="0" nodeType="afterEffect">
                                  <p:stCondLst>
                                    <p:cond delay="0"/>
                                  </p:stCondLst>
                                  <p:iterate type="lt">
                                    <p:tmPct val="10000"/>
                                  </p:iterate>
                                  <p:childTnLst>
                                    <p:animClr clrSpc="rgb" dir="cw">
                                      <p:cBhvr override="childStyle">
                                        <p:cTn id="14" dur="500" fill="hold"/>
                                        <p:tgtEl>
                                          <p:spTgt spid="16393"/>
                                        </p:tgtEl>
                                        <p:attrNameLst>
                                          <p:attrName>style.color</p:attrName>
                                        </p:attrNameLst>
                                      </p:cBhvr>
                                      <p:to>
                                        <a:srgbClr val="000080"/>
                                      </p:to>
                                    </p:animClr>
                                  </p:childTnLst>
                                </p:cTn>
                              </p:par>
                            </p:childTnLst>
                          </p:cTn>
                        </p:par>
                        <p:par>
                          <p:cTn id="15" fill="hold" nodeType="afterGroup">
                            <p:stCondLst>
                              <p:cond delay="13050"/>
                            </p:stCondLst>
                            <p:childTnLst>
                              <p:par>
                                <p:cTn id="16" presetID="37" presetClass="entr" presetSubtype="0" fill="hold" nodeType="afterEffect">
                                  <p:stCondLst>
                                    <p:cond delay="0"/>
                                  </p:stCondLst>
                                  <p:childTnLst>
                                    <p:set>
                                      <p:cBhvr>
                                        <p:cTn id="17" dur="1" fill="hold">
                                          <p:stCondLst>
                                            <p:cond delay="0"/>
                                          </p:stCondLst>
                                        </p:cTn>
                                        <p:tgtEl>
                                          <p:spTgt spid="16394"/>
                                        </p:tgtEl>
                                        <p:attrNameLst>
                                          <p:attrName>style.visibility</p:attrName>
                                        </p:attrNameLst>
                                      </p:cBhvr>
                                      <p:to>
                                        <p:strVal val="visible"/>
                                      </p:to>
                                    </p:set>
                                    <p:animEffect transition="in" filter="fade">
                                      <p:cBhvr>
                                        <p:cTn id="18" dur="2000"/>
                                        <p:tgtEl>
                                          <p:spTgt spid="16394"/>
                                        </p:tgtEl>
                                      </p:cBhvr>
                                    </p:animEffect>
                                    <p:anim calcmode="lin" valueType="num">
                                      <p:cBhvr>
                                        <p:cTn id="19" dur="2000" fill="hold"/>
                                        <p:tgtEl>
                                          <p:spTgt spid="16394"/>
                                        </p:tgtEl>
                                        <p:attrNameLst>
                                          <p:attrName>ppt_x</p:attrName>
                                        </p:attrNameLst>
                                      </p:cBhvr>
                                      <p:tavLst>
                                        <p:tav tm="0">
                                          <p:val>
                                            <p:strVal val="#ppt_x"/>
                                          </p:val>
                                        </p:tav>
                                        <p:tav tm="100000">
                                          <p:val>
                                            <p:strVal val="#ppt_x"/>
                                          </p:val>
                                        </p:tav>
                                      </p:tavLst>
                                    </p:anim>
                                    <p:anim calcmode="lin" valueType="num">
                                      <p:cBhvr>
                                        <p:cTn id="20" dur="1800" decel="100000" fill="hold"/>
                                        <p:tgtEl>
                                          <p:spTgt spid="16394"/>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1639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6393" grpId="0" animBg="1"/>
      <p:bldP spid="1639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TextBox 49"/>
          <p:cNvSpPr txBox="1">
            <a:spLocks noChangeArrowheads="1"/>
          </p:cNvSpPr>
          <p:nvPr/>
        </p:nvSpPr>
        <p:spPr bwMode="auto">
          <a:xfrm>
            <a:off x="508000" y="5626100"/>
            <a:ext cx="8483600" cy="646113"/>
          </a:xfrm>
          <a:prstGeom prst="rect">
            <a:avLst/>
          </a:prstGeom>
          <a:ln>
            <a:headEnd/>
            <a:tailEnd/>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a:solidFill>
                  <a:srgbClr val="000000"/>
                </a:solidFill>
                <a:ea typeface="ＭＳ Ｐゴシック" charset="-128"/>
                <a:cs typeface="ＭＳ Ｐゴシック" charset="-128"/>
              </a:rPr>
              <a:t>Using the modified right hand slap rule or similar the East end will have a net +ve charged </a:t>
            </a:r>
          </a:p>
        </p:txBody>
      </p:sp>
      <p:sp>
        <p:nvSpPr>
          <p:cNvPr id="54" name="TextBox 53"/>
          <p:cNvSpPr txBox="1">
            <a:spLocks noChangeArrowheads="1"/>
          </p:cNvSpPr>
          <p:nvPr/>
        </p:nvSpPr>
        <p:spPr bwMode="auto">
          <a:xfrm>
            <a:off x="495300" y="4457700"/>
            <a:ext cx="8521700" cy="646113"/>
          </a:xfrm>
          <a:prstGeom prst="rect">
            <a:avLst/>
          </a:prstGeom>
          <a:ln>
            <a:headEnd/>
            <a:tailEnd/>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a:solidFill>
                  <a:srgbClr val="000000"/>
                </a:solidFill>
                <a:ea typeface="ＭＳ Ｐゴシック" charset="-128"/>
                <a:cs typeface="ＭＳ Ｐゴシック" charset="-128"/>
              </a:rPr>
              <a:t>No, since charge is moving in the same direction in both the horizontal wires, the net current is zero.</a:t>
            </a:r>
          </a:p>
        </p:txBody>
      </p:sp>
      <p:sp>
        <p:nvSpPr>
          <p:cNvPr id="56" name="TextBox 55"/>
          <p:cNvSpPr txBox="1">
            <a:spLocks noChangeArrowheads="1"/>
          </p:cNvSpPr>
          <p:nvPr/>
        </p:nvSpPr>
        <p:spPr bwMode="auto">
          <a:xfrm>
            <a:off x="63500" y="5232400"/>
            <a:ext cx="7429500" cy="376238"/>
          </a:xfrm>
          <a:prstGeom prst="rect">
            <a:avLst/>
          </a:prstGeom>
          <a:gradFill rotWithShape="1">
            <a:gsLst>
              <a:gs pos="0">
                <a:srgbClr val="FBE6F3"/>
              </a:gs>
              <a:gs pos="64999">
                <a:srgbClr val="F2BFE0"/>
              </a:gs>
              <a:gs pos="100000">
                <a:srgbClr val="EFA2D4"/>
              </a:gs>
            </a:gsLst>
            <a:lin ang="5400000" scaled="1"/>
          </a:gradFill>
          <a:ln w="9525">
            <a:solidFill>
              <a:srgbClr val="9C007E"/>
            </a:solidFill>
            <a:miter lim="800000"/>
            <a:headEnd/>
            <a:tailEnd/>
          </a:ln>
          <a:effectLst>
            <a:outerShdw blurRad="40000" dist="20000" dir="5400000" rotWithShape="0">
              <a:srgbClr val="808080">
                <a:alpha val="37999"/>
              </a:srgbClr>
            </a:outerShdw>
          </a:effectLst>
        </p:spPr>
        <p:txBody>
          <a:bodyPr>
            <a:spAutoFit/>
          </a:bodyPr>
          <a:lstStyle/>
          <a:p>
            <a:pPr marL="444500" indent="-444500">
              <a:buFontTx/>
              <a:buAutoNum type="arabicPeriod" startAt="3"/>
              <a:defRPr/>
            </a:pPr>
            <a:r>
              <a:rPr lang="en-US">
                <a:solidFill>
                  <a:srgbClr val="000000"/>
                </a:solidFill>
                <a:latin typeface="Verdana"/>
                <a:ea typeface="ＭＳ Ｐゴシック" charset="-128"/>
                <a:cs typeface="ＭＳ Ｐゴシック" charset="-128"/>
              </a:rPr>
              <a:t>Which end of the loop will have a net positive charge?</a:t>
            </a:r>
          </a:p>
        </p:txBody>
      </p:sp>
      <p:grpSp>
        <p:nvGrpSpPr>
          <p:cNvPr id="17424" name="Group 71"/>
          <p:cNvGrpSpPr>
            <a:grpSpLocks/>
          </p:cNvGrpSpPr>
          <p:nvPr/>
        </p:nvGrpSpPr>
        <p:grpSpPr bwMode="auto">
          <a:xfrm>
            <a:off x="393700" y="1079500"/>
            <a:ext cx="8582025" cy="2381250"/>
            <a:chOff x="393700" y="863137"/>
            <a:chExt cx="8582172" cy="2381713"/>
          </a:xfrm>
        </p:grpSpPr>
        <p:cxnSp>
          <p:nvCxnSpPr>
            <p:cNvPr id="17436" name="Curved Connector 33"/>
            <p:cNvCxnSpPr>
              <a:cxnSpLocks noChangeShapeType="1"/>
            </p:cNvCxnSpPr>
            <p:nvPr/>
          </p:nvCxnSpPr>
          <p:spPr bwMode="auto">
            <a:xfrm rot="-499865" flipH="1" flipV="1">
              <a:off x="1592895" y="1117207"/>
              <a:ext cx="6515100" cy="457200"/>
            </a:xfrm>
            <a:prstGeom prst="curvedConnector3">
              <a:avLst>
                <a:gd name="adj1" fmla="val 27370"/>
              </a:avLst>
            </a:prstGeom>
            <a:noFill/>
            <a:ln w="38100">
              <a:solidFill>
                <a:srgbClr val="660066"/>
              </a:solidFill>
              <a:round/>
              <a:headEnd/>
              <a:tailEnd/>
            </a:ln>
            <a:extLst>
              <a:ext uri="{909E8E84-426E-40dd-AFC4-6F175D3DCCD1}">
                <a14:hiddenFill xmlns:a14="http://schemas.microsoft.com/office/drawing/2010/main" xmlns="">
                  <a:noFill/>
                </a14:hiddenFill>
              </a:ext>
            </a:extLst>
          </p:spPr>
        </p:cxnSp>
        <p:cxnSp>
          <p:nvCxnSpPr>
            <p:cNvPr id="17437" name="Curved Connector 33"/>
            <p:cNvCxnSpPr>
              <a:cxnSpLocks noChangeShapeType="1"/>
            </p:cNvCxnSpPr>
            <p:nvPr/>
          </p:nvCxnSpPr>
          <p:spPr bwMode="auto">
            <a:xfrm flipV="1">
              <a:off x="1270000" y="2705100"/>
              <a:ext cx="6515100" cy="457200"/>
            </a:xfrm>
            <a:prstGeom prst="curvedConnector3">
              <a:avLst>
                <a:gd name="adj1" fmla="val 50000"/>
              </a:avLst>
            </a:prstGeom>
            <a:noFill/>
            <a:ln w="38100">
              <a:solidFill>
                <a:srgbClr val="0000FF"/>
              </a:solidFill>
              <a:round/>
              <a:headEnd/>
              <a:tailEnd/>
            </a:ln>
            <a:extLst>
              <a:ext uri="{909E8E84-426E-40dd-AFC4-6F175D3DCCD1}">
                <a14:hiddenFill xmlns:a14="http://schemas.microsoft.com/office/drawing/2010/main" xmlns="">
                  <a:noFill/>
                </a14:hiddenFill>
              </a:ext>
            </a:extLst>
          </p:spPr>
        </p:cxnSp>
        <p:grpSp>
          <p:nvGrpSpPr>
            <p:cNvPr id="17438" name="Group 36"/>
            <p:cNvGrpSpPr>
              <a:grpSpLocks/>
            </p:cNvGrpSpPr>
            <p:nvPr/>
          </p:nvGrpSpPr>
          <p:grpSpPr bwMode="auto">
            <a:xfrm>
              <a:off x="393700" y="3092420"/>
              <a:ext cx="895365" cy="152430"/>
              <a:chOff x="317500" y="1898620"/>
              <a:chExt cx="895365" cy="152430"/>
            </a:xfrm>
          </p:grpSpPr>
          <p:sp>
            <p:nvSpPr>
              <p:cNvPr id="105" name="Snip Same Side Corner Rectangle 104"/>
              <p:cNvSpPr/>
              <p:nvPr/>
            </p:nvSpPr>
            <p:spPr bwMode="auto">
              <a:xfrm rot="16200000">
                <a:off x="888996" y="1727181"/>
                <a:ext cx="152430" cy="495308"/>
              </a:xfrm>
              <a:prstGeom prst="snip2SameRect">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1900">
                  <a:solidFill>
                    <a:srgbClr val="FF0000"/>
                  </a:solidFill>
                  <a:latin typeface="Verdana" charset="0"/>
                  <a:ea typeface="ＭＳ Ｐゴシック" charset="-128"/>
                  <a:cs typeface="ＭＳ Ｐゴシック" charset="-128"/>
                </a:endParaRPr>
              </a:p>
            </p:txBody>
          </p:sp>
          <p:sp>
            <p:nvSpPr>
              <p:cNvPr id="17476" name="Rectangle 35"/>
              <p:cNvSpPr>
                <a:spLocks noChangeArrowheads="1"/>
              </p:cNvSpPr>
              <p:nvPr/>
            </p:nvSpPr>
            <p:spPr bwMode="auto">
              <a:xfrm>
                <a:off x="317500" y="1943100"/>
                <a:ext cx="393700" cy="50800"/>
              </a:xfrm>
              <a:prstGeom prst="rect">
                <a:avLst/>
              </a:prstGeom>
              <a:solidFill>
                <a:schemeClr val="bg2"/>
              </a:solidFill>
              <a:ln w="9525">
                <a:solidFill>
                  <a:schemeClr val="tx1"/>
                </a:solidFill>
                <a:round/>
                <a:headEnd/>
                <a:tailEnd/>
              </a:ln>
            </p:spPr>
            <p:txBody>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endParaRPr lang="en-US" altLang="en-US">
                  <a:solidFill>
                    <a:prstClr val="black"/>
                  </a:solidFill>
                </a:endParaRPr>
              </a:p>
            </p:txBody>
          </p:sp>
        </p:grpSp>
        <p:grpSp>
          <p:nvGrpSpPr>
            <p:cNvPr id="17439" name="Group 40"/>
            <p:cNvGrpSpPr>
              <a:grpSpLocks/>
            </p:cNvGrpSpPr>
            <p:nvPr/>
          </p:nvGrpSpPr>
          <p:grpSpPr bwMode="auto">
            <a:xfrm flipH="1">
              <a:off x="7772526" y="2635131"/>
              <a:ext cx="895224" cy="152430"/>
              <a:chOff x="3683000" y="2749431"/>
              <a:chExt cx="895224" cy="152430"/>
            </a:xfrm>
          </p:grpSpPr>
          <p:sp>
            <p:nvSpPr>
              <p:cNvPr id="103" name="Snip Same Side Corner Rectangle 102"/>
              <p:cNvSpPr/>
              <p:nvPr/>
            </p:nvSpPr>
            <p:spPr bwMode="auto">
              <a:xfrm rot="16200000">
                <a:off x="4254355" y="2577992"/>
                <a:ext cx="152430" cy="495308"/>
              </a:xfrm>
              <a:prstGeom prst="snip2SameRect">
                <a:avLst/>
              </a:prstGeom>
              <a:solidFill>
                <a:schemeClr val="tx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1900">
                  <a:solidFill>
                    <a:srgbClr val="FF0000"/>
                  </a:solidFill>
                  <a:latin typeface="Verdana" charset="0"/>
                  <a:ea typeface="ＭＳ Ｐゴシック" charset="-128"/>
                  <a:cs typeface="ＭＳ Ｐゴシック" charset="-128"/>
                </a:endParaRPr>
              </a:p>
            </p:txBody>
          </p:sp>
          <p:sp>
            <p:nvSpPr>
              <p:cNvPr id="17474" name="Rectangle 39"/>
              <p:cNvSpPr>
                <a:spLocks noChangeArrowheads="1"/>
              </p:cNvSpPr>
              <p:nvPr/>
            </p:nvSpPr>
            <p:spPr bwMode="auto">
              <a:xfrm>
                <a:off x="3683000" y="2794000"/>
                <a:ext cx="393700" cy="50800"/>
              </a:xfrm>
              <a:prstGeom prst="rect">
                <a:avLst/>
              </a:prstGeom>
              <a:solidFill>
                <a:schemeClr val="bg2"/>
              </a:solidFill>
              <a:ln w="9525">
                <a:solidFill>
                  <a:schemeClr val="tx1"/>
                </a:solidFill>
                <a:round/>
                <a:headEnd/>
                <a:tailEnd/>
              </a:ln>
            </p:spPr>
            <p:txBody>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endParaRPr lang="en-US" altLang="en-US">
                  <a:solidFill>
                    <a:prstClr val="black"/>
                  </a:solidFill>
                </a:endParaRPr>
              </a:p>
            </p:txBody>
          </p:sp>
        </p:grpSp>
        <p:sp>
          <p:nvSpPr>
            <p:cNvPr id="70" name="Snip Same Side Corner Rectangle 69"/>
            <p:cNvSpPr/>
            <p:nvPr/>
          </p:nvSpPr>
          <p:spPr bwMode="auto">
            <a:xfrm rot="5400000" flipH="1">
              <a:off x="7448657" y="2463692"/>
              <a:ext cx="152430" cy="495308"/>
            </a:xfrm>
            <a:prstGeom prst="snip2SameRect">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1900">
                <a:solidFill>
                  <a:srgbClr val="FF0000"/>
                </a:solidFill>
                <a:latin typeface="Verdana" charset="0"/>
                <a:ea typeface="ＭＳ Ｐゴシック" charset="-128"/>
                <a:cs typeface="ＭＳ Ｐゴシック" charset="-128"/>
              </a:endParaRPr>
            </a:p>
          </p:txBody>
        </p:sp>
        <p:sp>
          <p:nvSpPr>
            <p:cNvPr id="71" name="Snip Same Side Corner Rectangle 70"/>
            <p:cNvSpPr/>
            <p:nvPr/>
          </p:nvSpPr>
          <p:spPr bwMode="auto">
            <a:xfrm rot="16200000" flipH="1">
              <a:off x="1460505" y="2920981"/>
              <a:ext cx="152430" cy="495308"/>
            </a:xfrm>
            <a:prstGeom prst="snip2SameRect">
              <a:avLst/>
            </a:prstGeom>
            <a:solidFill>
              <a:schemeClr val="tx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1900">
                <a:solidFill>
                  <a:srgbClr val="FF0000"/>
                </a:solidFill>
                <a:latin typeface="Verdana" charset="0"/>
                <a:ea typeface="ＭＳ Ｐゴシック" charset="-128"/>
                <a:cs typeface="ＭＳ Ｐゴシック" charset="-128"/>
              </a:endParaRPr>
            </a:p>
          </p:txBody>
        </p:sp>
        <p:grpSp>
          <p:nvGrpSpPr>
            <p:cNvPr id="17442" name="Group 41"/>
            <p:cNvGrpSpPr>
              <a:grpSpLocks/>
            </p:cNvGrpSpPr>
            <p:nvPr/>
          </p:nvGrpSpPr>
          <p:grpSpPr bwMode="auto">
            <a:xfrm>
              <a:off x="925319" y="1284288"/>
              <a:ext cx="7164388" cy="1638302"/>
              <a:chOff x="875506" y="928688"/>
              <a:chExt cx="7164388" cy="1637689"/>
            </a:xfrm>
          </p:grpSpPr>
          <p:cxnSp>
            <p:nvCxnSpPr>
              <p:cNvPr id="17451" name="Straight Connector 43"/>
              <p:cNvCxnSpPr>
                <a:cxnSpLocks noChangeShapeType="1"/>
              </p:cNvCxnSpPr>
              <p:nvPr/>
            </p:nvCxnSpPr>
            <p:spPr bwMode="auto">
              <a:xfrm rot="5400000">
                <a:off x="222494" y="1848300"/>
                <a:ext cx="130761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7452" name="Straight Connector 44"/>
              <p:cNvCxnSpPr>
                <a:cxnSpLocks noChangeShapeType="1"/>
              </p:cNvCxnSpPr>
              <p:nvPr/>
            </p:nvCxnSpPr>
            <p:spPr bwMode="auto">
              <a:xfrm rot="5400000">
                <a:off x="5404094" y="1645176"/>
                <a:ext cx="130761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7453" name="Straight Connector 45"/>
              <p:cNvCxnSpPr>
                <a:cxnSpLocks noChangeShapeType="1"/>
              </p:cNvCxnSpPr>
              <p:nvPr/>
            </p:nvCxnSpPr>
            <p:spPr bwMode="auto">
              <a:xfrm rot="5400000">
                <a:off x="2813294" y="1848300"/>
                <a:ext cx="130761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7454" name="Straight Connector 46"/>
              <p:cNvCxnSpPr>
                <a:cxnSpLocks noChangeShapeType="1"/>
              </p:cNvCxnSpPr>
              <p:nvPr/>
            </p:nvCxnSpPr>
            <p:spPr bwMode="auto">
              <a:xfrm rot="5400000">
                <a:off x="7385294" y="1581700"/>
                <a:ext cx="130761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7455" name="Straight Connector 48"/>
              <p:cNvCxnSpPr>
                <a:cxnSpLocks noChangeShapeType="1"/>
              </p:cNvCxnSpPr>
              <p:nvPr/>
            </p:nvCxnSpPr>
            <p:spPr bwMode="auto">
              <a:xfrm rot="5400000">
                <a:off x="1816233" y="2095858"/>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7456" name="Straight Connector 49"/>
              <p:cNvCxnSpPr>
                <a:cxnSpLocks noChangeShapeType="1"/>
              </p:cNvCxnSpPr>
              <p:nvPr/>
            </p:nvCxnSpPr>
            <p:spPr bwMode="auto">
              <a:xfrm rot="5400000">
                <a:off x="1282833" y="1600743"/>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7457" name="Straight Connector 50"/>
              <p:cNvCxnSpPr>
                <a:cxnSpLocks noChangeShapeType="1"/>
              </p:cNvCxnSpPr>
              <p:nvPr/>
            </p:nvCxnSpPr>
            <p:spPr bwMode="auto">
              <a:xfrm rot="5400000">
                <a:off x="2603633" y="1892734"/>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7458" name="Straight Connector 51"/>
              <p:cNvCxnSpPr>
                <a:cxnSpLocks noChangeShapeType="1"/>
              </p:cNvCxnSpPr>
              <p:nvPr/>
            </p:nvCxnSpPr>
            <p:spPr bwMode="auto">
              <a:xfrm rot="5400000">
                <a:off x="3518033" y="2210116"/>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7459" name="Straight Connector 52"/>
              <p:cNvCxnSpPr>
                <a:cxnSpLocks noChangeShapeType="1"/>
              </p:cNvCxnSpPr>
              <p:nvPr/>
            </p:nvCxnSpPr>
            <p:spPr bwMode="auto">
              <a:xfrm rot="5400000">
                <a:off x="4267333" y="1626134"/>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7460" name="Straight Connector 53"/>
              <p:cNvCxnSpPr>
                <a:cxnSpLocks noChangeShapeType="1"/>
              </p:cNvCxnSpPr>
              <p:nvPr/>
            </p:nvCxnSpPr>
            <p:spPr bwMode="auto">
              <a:xfrm rot="5400000">
                <a:off x="5080133" y="1791172"/>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7461" name="Straight Connector 54"/>
              <p:cNvCxnSpPr>
                <a:cxnSpLocks noChangeShapeType="1"/>
              </p:cNvCxnSpPr>
              <p:nvPr/>
            </p:nvCxnSpPr>
            <p:spPr bwMode="auto">
              <a:xfrm rot="5400000">
                <a:off x="6121533" y="1537267"/>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7462" name="Straight Connector 55"/>
              <p:cNvCxnSpPr>
                <a:cxnSpLocks noChangeShapeType="1"/>
              </p:cNvCxnSpPr>
              <p:nvPr/>
            </p:nvCxnSpPr>
            <p:spPr bwMode="auto">
              <a:xfrm rot="5400000">
                <a:off x="6604133" y="1841953"/>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7463" name="Straight Connector 56"/>
              <p:cNvCxnSpPr>
                <a:cxnSpLocks noChangeShapeType="1"/>
              </p:cNvCxnSpPr>
              <p:nvPr/>
            </p:nvCxnSpPr>
            <p:spPr bwMode="auto">
              <a:xfrm rot="5400000">
                <a:off x="7124833" y="1651524"/>
                <a:ext cx="710934"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7464" name="Straight Connector 58"/>
              <p:cNvCxnSpPr>
                <a:cxnSpLocks noChangeShapeType="1"/>
              </p:cNvCxnSpPr>
              <p:nvPr/>
            </p:nvCxnSpPr>
            <p:spPr bwMode="auto">
              <a:xfrm rot="5400000">
                <a:off x="971614" y="1607091"/>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7465" name="Straight Connector 59"/>
              <p:cNvCxnSpPr>
                <a:cxnSpLocks noChangeShapeType="1"/>
              </p:cNvCxnSpPr>
              <p:nvPr/>
            </p:nvCxnSpPr>
            <p:spPr bwMode="auto">
              <a:xfrm rot="5400000">
                <a:off x="2343214" y="1772129"/>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7466" name="Straight Connector 60"/>
              <p:cNvCxnSpPr>
                <a:cxnSpLocks noChangeShapeType="1"/>
              </p:cNvCxnSpPr>
              <p:nvPr/>
            </p:nvCxnSpPr>
            <p:spPr bwMode="auto">
              <a:xfrm rot="5400000">
                <a:off x="3994214" y="1492833"/>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7467" name="Straight Connector 61"/>
              <p:cNvCxnSpPr>
                <a:cxnSpLocks noChangeShapeType="1"/>
              </p:cNvCxnSpPr>
              <p:nvPr/>
            </p:nvCxnSpPr>
            <p:spPr bwMode="auto">
              <a:xfrm rot="5400000">
                <a:off x="4832414" y="1949863"/>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7468" name="Straight Connector 62"/>
              <p:cNvCxnSpPr>
                <a:cxnSpLocks noChangeShapeType="1"/>
              </p:cNvCxnSpPr>
              <p:nvPr/>
            </p:nvCxnSpPr>
            <p:spPr bwMode="auto">
              <a:xfrm rot="5400000">
                <a:off x="5607114" y="1200843"/>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7469" name="Straight Connector 63"/>
              <p:cNvCxnSpPr>
                <a:cxnSpLocks noChangeShapeType="1"/>
              </p:cNvCxnSpPr>
              <p:nvPr/>
            </p:nvCxnSpPr>
            <p:spPr bwMode="auto">
              <a:xfrm rot="5400000">
                <a:off x="6585014" y="1442053"/>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7470" name="Straight Connector 64"/>
              <p:cNvCxnSpPr>
                <a:cxnSpLocks noChangeShapeType="1"/>
              </p:cNvCxnSpPr>
              <p:nvPr/>
            </p:nvCxnSpPr>
            <p:spPr bwMode="auto">
              <a:xfrm rot="5400000">
                <a:off x="7067614" y="1277016"/>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7471" name="Straight Connector 65"/>
              <p:cNvCxnSpPr>
                <a:cxnSpLocks noChangeShapeType="1"/>
              </p:cNvCxnSpPr>
              <p:nvPr/>
            </p:nvCxnSpPr>
            <p:spPr bwMode="auto">
              <a:xfrm rot="5400000">
                <a:off x="7601014" y="1810214"/>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7472" name="Straight Connector 66"/>
              <p:cNvCxnSpPr>
                <a:cxnSpLocks noChangeShapeType="1"/>
              </p:cNvCxnSpPr>
              <p:nvPr/>
            </p:nvCxnSpPr>
            <p:spPr bwMode="auto">
              <a:xfrm rot="5400000">
                <a:off x="1657414" y="2076815"/>
                <a:ext cx="34277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grpSp>
        <p:sp>
          <p:nvSpPr>
            <p:cNvPr id="17443" name="Freeform 46"/>
            <p:cNvSpPr>
              <a:spLocks noChangeArrowheads="1"/>
            </p:cNvSpPr>
            <p:nvPr/>
          </p:nvSpPr>
          <p:spPr bwMode="auto">
            <a:xfrm rot="456873" flipH="1">
              <a:off x="1928927" y="1459334"/>
              <a:ext cx="485543" cy="1742232"/>
            </a:xfrm>
            <a:custGeom>
              <a:avLst/>
              <a:gdLst>
                <a:gd name="T0" fmla="*/ 2147483647 w 203200"/>
                <a:gd name="T1" fmla="*/ 16950825 h 1511300"/>
                <a:gd name="T2" fmla="*/ 0 w 203200"/>
                <a:gd name="T3" fmla="*/ 8261740 h 1511300"/>
                <a:gd name="T4" fmla="*/ 2147483647 w 203200"/>
                <a:gd name="T5" fmla="*/ 0 h 1511300"/>
                <a:gd name="T6" fmla="*/ 2147483647 w 203200"/>
                <a:gd name="T7" fmla="*/ 0 h 1511300"/>
                <a:gd name="T8" fmla="*/ 0 60000 65536"/>
                <a:gd name="T9" fmla="*/ 0 60000 65536"/>
                <a:gd name="T10" fmla="*/ 0 60000 65536"/>
                <a:gd name="T11" fmla="*/ 0 60000 65536"/>
                <a:gd name="T12" fmla="*/ 0 w 203200"/>
                <a:gd name="T13" fmla="*/ 0 h 1511300"/>
                <a:gd name="T14" fmla="*/ 203200 w 203200"/>
                <a:gd name="T15" fmla="*/ 1511300 h 1511300"/>
              </a:gdLst>
              <a:ahLst/>
              <a:cxnLst>
                <a:cxn ang="T8">
                  <a:pos x="T0" y="T1"/>
                </a:cxn>
                <a:cxn ang="T9">
                  <a:pos x="T2" y="T3"/>
                </a:cxn>
                <a:cxn ang="T10">
                  <a:pos x="T4" y="T5"/>
                </a:cxn>
                <a:cxn ang="T11">
                  <a:pos x="T6" y="T7"/>
                </a:cxn>
              </a:cxnLst>
              <a:rect l="T12" t="T13" r="T14" b="T15"/>
              <a:pathLst>
                <a:path w="203200" h="1511300">
                  <a:moveTo>
                    <a:pt x="203200" y="1511300"/>
                  </a:moveTo>
                  <a:cubicBezTo>
                    <a:pt x="101600" y="1249891"/>
                    <a:pt x="0" y="988483"/>
                    <a:pt x="0" y="736600"/>
                  </a:cubicBezTo>
                  <a:cubicBezTo>
                    <a:pt x="0" y="484717"/>
                    <a:pt x="203200" y="0"/>
                    <a:pt x="203200" y="0"/>
                  </a:cubicBezTo>
                </a:path>
              </a:pathLst>
            </a:custGeom>
            <a:noFill/>
            <a:ln w="38100">
              <a:solidFill>
                <a:srgbClr val="996633"/>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endParaRPr lang="en-US" altLang="en-US">
                <a:solidFill>
                  <a:prstClr val="black"/>
                </a:solidFill>
              </a:endParaRPr>
            </a:p>
          </p:txBody>
        </p:sp>
        <p:sp>
          <p:nvSpPr>
            <p:cNvPr id="74" name="Snip Same Side Corner Rectangle 73"/>
            <p:cNvSpPr/>
            <p:nvPr/>
          </p:nvSpPr>
          <p:spPr bwMode="auto">
            <a:xfrm rot="4900135" flipH="1">
              <a:off x="8258296" y="825074"/>
              <a:ext cx="152430" cy="495308"/>
            </a:xfrm>
            <a:prstGeom prst="snip2SameRect">
              <a:avLst/>
            </a:prstGeom>
            <a:solidFill>
              <a:srgbClr val="FF0000"/>
            </a:solidFill>
            <a:ln w="9525" cap="flat" cmpd="sng" algn="ctr">
              <a:solidFill>
                <a:srgbClr val="660066"/>
              </a:solidFill>
              <a:prstDash val="solid"/>
              <a:round/>
              <a:headEnd type="none" w="med" len="med"/>
              <a:tailEnd type="none" w="med" len="med"/>
            </a:ln>
            <a:effectLst/>
          </p:spPr>
          <p:txBody>
            <a:bodyPr/>
            <a:lstStyle/>
            <a:p>
              <a:pPr eaLnBrk="0" hangingPunct="0">
                <a:defRPr/>
              </a:pPr>
              <a:endParaRPr lang="en-US" sz="1900">
                <a:solidFill>
                  <a:srgbClr val="FF0000"/>
                </a:solidFill>
                <a:latin typeface="Verdana" charset="0"/>
                <a:ea typeface="ＭＳ Ｐゴシック" charset="-128"/>
                <a:cs typeface="ＭＳ Ｐゴシック" charset="-128"/>
              </a:endParaRPr>
            </a:p>
          </p:txBody>
        </p:sp>
        <p:sp>
          <p:nvSpPr>
            <p:cNvPr id="17445" name="Rectangle 35"/>
            <p:cNvSpPr>
              <a:spLocks noChangeArrowheads="1"/>
            </p:cNvSpPr>
            <p:nvPr/>
          </p:nvSpPr>
          <p:spPr bwMode="auto">
            <a:xfrm rot="21100135" flipH="1">
              <a:off x="8582172" y="976151"/>
              <a:ext cx="393700" cy="50800"/>
            </a:xfrm>
            <a:prstGeom prst="rect">
              <a:avLst/>
            </a:prstGeom>
            <a:solidFill>
              <a:schemeClr val="bg2"/>
            </a:solidFill>
            <a:ln w="9525">
              <a:solidFill>
                <a:srgbClr val="660066"/>
              </a:solidFill>
              <a:round/>
              <a:headEnd/>
              <a:tailEnd/>
            </a:ln>
          </p:spPr>
          <p:txBody>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endParaRPr lang="en-US" altLang="en-US">
                <a:solidFill>
                  <a:prstClr val="black"/>
                </a:solidFill>
              </a:endParaRPr>
            </a:p>
          </p:txBody>
        </p:sp>
        <p:sp>
          <p:nvSpPr>
            <p:cNvPr id="76" name="Snip Same Side Corner Rectangle 75"/>
            <p:cNvSpPr/>
            <p:nvPr/>
          </p:nvSpPr>
          <p:spPr bwMode="auto">
            <a:xfrm rot="15700135">
              <a:off x="1285877" y="1383982"/>
              <a:ext cx="152430" cy="495308"/>
            </a:xfrm>
            <a:prstGeom prst="snip2SameRect">
              <a:avLst/>
            </a:prstGeom>
            <a:solidFill>
              <a:schemeClr val="tx1"/>
            </a:solidFill>
            <a:ln w="9525" cap="flat" cmpd="sng" algn="ctr">
              <a:solidFill>
                <a:srgbClr val="660066"/>
              </a:solidFill>
              <a:prstDash val="solid"/>
              <a:round/>
              <a:headEnd type="none" w="med" len="med"/>
              <a:tailEnd type="none" w="med" len="med"/>
            </a:ln>
            <a:effectLst/>
          </p:spPr>
          <p:txBody>
            <a:bodyPr/>
            <a:lstStyle/>
            <a:p>
              <a:pPr eaLnBrk="0" hangingPunct="0">
                <a:defRPr/>
              </a:pPr>
              <a:endParaRPr lang="en-US" sz="1900">
                <a:solidFill>
                  <a:srgbClr val="FF0000"/>
                </a:solidFill>
                <a:latin typeface="Verdana" charset="0"/>
                <a:ea typeface="ＭＳ Ｐゴシック" charset="-128"/>
                <a:cs typeface="ＭＳ Ｐゴシック" charset="-128"/>
              </a:endParaRPr>
            </a:p>
          </p:txBody>
        </p:sp>
        <p:sp>
          <p:nvSpPr>
            <p:cNvPr id="17447" name="Rectangle 39"/>
            <p:cNvSpPr>
              <a:spLocks noChangeArrowheads="1"/>
            </p:cNvSpPr>
            <p:nvPr/>
          </p:nvSpPr>
          <p:spPr bwMode="auto">
            <a:xfrm rot="-499865">
              <a:off x="718736" y="1665583"/>
              <a:ext cx="393700" cy="50800"/>
            </a:xfrm>
            <a:prstGeom prst="rect">
              <a:avLst/>
            </a:prstGeom>
            <a:solidFill>
              <a:schemeClr val="bg2"/>
            </a:solidFill>
            <a:ln w="9525">
              <a:solidFill>
                <a:srgbClr val="660066"/>
              </a:solidFill>
              <a:round/>
              <a:headEnd/>
              <a:tailEnd/>
            </a:ln>
          </p:spPr>
          <p:txBody>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endParaRPr lang="en-US" altLang="en-US">
                <a:solidFill>
                  <a:prstClr val="black"/>
                </a:solidFill>
              </a:endParaRPr>
            </a:p>
          </p:txBody>
        </p:sp>
        <p:sp>
          <p:nvSpPr>
            <p:cNvPr id="17448" name="Freeform 56"/>
            <p:cNvSpPr>
              <a:spLocks noChangeArrowheads="1"/>
            </p:cNvSpPr>
            <p:nvPr/>
          </p:nvSpPr>
          <p:spPr bwMode="auto">
            <a:xfrm rot="1456875">
              <a:off x="6894330" y="863137"/>
              <a:ext cx="850484" cy="1799555"/>
            </a:xfrm>
            <a:custGeom>
              <a:avLst/>
              <a:gdLst>
                <a:gd name="T0" fmla="*/ 2147483647 w 203200"/>
                <a:gd name="T1" fmla="*/ 29389771 h 1511300"/>
                <a:gd name="T2" fmla="*/ 0 w 203200"/>
                <a:gd name="T3" fmla="*/ 14324434 h 1511300"/>
                <a:gd name="T4" fmla="*/ 2147483647 w 203200"/>
                <a:gd name="T5" fmla="*/ 0 h 1511300"/>
                <a:gd name="T6" fmla="*/ 2147483647 w 203200"/>
                <a:gd name="T7" fmla="*/ 0 h 1511300"/>
                <a:gd name="T8" fmla="*/ 0 60000 65536"/>
                <a:gd name="T9" fmla="*/ 0 60000 65536"/>
                <a:gd name="T10" fmla="*/ 0 60000 65536"/>
                <a:gd name="T11" fmla="*/ 0 60000 65536"/>
                <a:gd name="T12" fmla="*/ 0 w 203200"/>
                <a:gd name="T13" fmla="*/ 0 h 1511300"/>
                <a:gd name="T14" fmla="*/ 203200 w 203200"/>
                <a:gd name="T15" fmla="*/ 1511300 h 1511300"/>
              </a:gdLst>
              <a:ahLst/>
              <a:cxnLst>
                <a:cxn ang="T8">
                  <a:pos x="T0" y="T1"/>
                </a:cxn>
                <a:cxn ang="T9">
                  <a:pos x="T2" y="T3"/>
                </a:cxn>
                <a:cxn ang="T10">
                  <a:pos x="T4" y="T5"/>
                </a:cxn>
                <a:cxn ang="T11">
                  <a:pos x="T6" y="T7"/>
                </a:cxn>
              </a:cxnLst>
              <a:rect l="T12" t="T13" r="T14" b="T15"/>
              <a:pathLst>
                <a:path w="203200" h="1511300">
                  <a:moveTo>
                    <a:pt x="203200" y="1511300"/>
                  </a:moveTo>
                  <a:cubicBezTo>
                    <a:pt x="101600" y="1249891"/>
                    <a:pt x="0" y="988483"/>
                    <a:pt x="0" y="736600"/>
                  </a:cubicBezTo>
                  <a:cubicBezTo>
                    <a:pt x="0" y="484717"/>
                    <a:pt x="203200" y="0"/>
                    <a:pt x="203200" y="0"/>
                  </a:cubicBezTo>
                </a:path>
              </a:pathLst>
            </a:custGeom>
            <a:noFill/>
            <a:ln w="38100">
              <a:solidFill>
                <a:srgbClr val="E51313"/>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endParaRPr lang="en-US" altLang="en-US">
                <a:solidFill>
                  <a:prstClr val="black"/>
                </a:solidFill>
              </a:endParaRPr>
            </a:p>
          </p:txBody>
        </p:sp>
        <p:sp>
          <p:nvSpPr>
            <p:cNvPr id="79" name="Snip Same Side Corner Rectangle 78"/>
            <p:cNvSpPr/>
            <p:nvPr/>
          </p:nvSpPr>
          <p:spPr bwMode="auto">
            <a:xfrm rot="4827858" flipH="1">
              <a:off x="7756638" y="921930"/>
              <a:ext cx="152430" cy="495308"/>
            </a:xfrm>
            <a:prstGeom prst="snip2SameRect">
              <a:avLst/>
            </a:prstGeom>
            <a:solidFill>
              <a:schemeClr val="tx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1900">
                <a:solidFill>
                  <a:srgbClr val="FF0000"/>
                </a:solidFill>
                <a:latin typeface="Verdana" charset="0"/>
                <a:ea typeface="ＭＳ Ｐゴシック" charset="-128"/>
                <a:cs typeface="ＭＳ Ｐゴシック" charset="-128"/>
              </a:endParaRPr>
            </a:p>
          </p:txBody>
        </p:sp>
        <p:sp>
          <p:nvSpPr>
            <p:cNvPr id="80" name="Snip Same Side Corner Rectangle 79"/>
            <p:cNvSpPr/>
            <p:nvPr/>
          </p:nvSpPr>
          <p:spPr bwMode="auto">
            <a:xfrm rot="15628447">
              <a:off x="1774835" y="1312531"/>
              <a:ext cx="152430" cy="495308"/>
            </a:xfrm>
            <a:prstGeom prst="snip2SameRect">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1900">
                <a:solidFill>
                  <a:srgbClr val="FF0000"/>
                </a:solidFill>
                <a:latin typeface="Verdana" charset="0"/>
                <a:ea typeface="ＭＳ Ｐゴシック" charset="-128"/>
                <a:cs typeface="ＭＳ Ｐゴシック" charset="-128"/>
              </a:endParaRPr>
            </a:p>
          </p:txBody>
        </p:sp>
      </p:grpSp>
      <p:sp>
        <p:nvSpPr>
          <p:cNvPr id="17425" name="TextBox 42"/>
          <p:cNvSpPr txBox="1">
            <a:spLocks noChangeArrowheads="1"/>
          </p:cNvSpPr>
          <p:nvPr/>
        </p:nvSpPr>
        <p:spPr bwMode="auto">
          <a:xfrm>
            <a:off x="241300" y="1189038"/>
            <a:ext cx="8750300" cy="2646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eaLnBrk="1" hangingPunct="1">
              <a:spcAft>
                <a:spcPts val="3600"/>
              </a:spcAft>
            </a:pPr>
            <a:r>
              <a:rPr lang="en-US" altLang="en-US">
                <a:solidFill>
                  <a:srgbClr val="008000"/>
                </a:solidFill>
              </a:rPr>
              <a:t>x	x	x	x	x	x	x	x	x	x</a:t>
            </a:r>
          </a:p>
          <a:p>
            <a:pPr eaLnBrk="1" hangingPunct="1">
              <a:spcAft>
                <a:spcPts val="3600"/>
              </a:spcAft>
            </a:pPr>
            <a:r>
              <a:rPr lang="en-US" altLang="en-US">
                <a:solidFill>
                  <a:srgbClr val="008000"/>
                </a:solidFill>
              </a:rPr>
              <a:t>x	x	x	x	x	x	x	x	x	x</a:t>
            </a:r>
          </a:p>
          <a:p>
            <a:pPr eaLnBrk="1" hangingPunct="1">
              <a:spcAft>
                <a:spcPts val="3600"/>
              </a:spcAft>
            </a:pPr>
            <a:r>
              <a:rPr lang="en-US" altLang="en-US">
                <a:solidFill>
                  <a:srgbClr val="008000"/>
                </a:solidFill>
              </a:rPr>
              <a:t>x	x	x	x	x	x	x	x	x	x</a:t>
            </a:r>
          </a:p>
          <a:p>
            <a:pPr eaLnBrk="1" hangingPunct="1">
              <a:spcAft>
                <a:spcPts val="3600"/>
              </a:spcAft>
            </a:pPr>
            <a:r>
              <a:rPr lang="en-US" altLang="en-US">
                <a:solidFill>
                  <a:srgbClr val="008000"/>
                </a:solidFill>
              </a:rPr>
              <a:t>x	x	x	x	x	x	x	x	x	x</a:t>
            </a:r>
          </a:p>
        </p:txBody>
      </p:sp>
      <p:sp>
        <p:nvSpPr>
          <p:cNvPr id="108" name="TextBox 37"/>
          <p:cNvSpPr txBox="1">
            <a:spLocks noChangeArrowheads="1"/>
          </p:cNvSpPr>
          <p:nvPr/>
        </p:nvSpPr>
        <p:spPr bwMode="auto">
          <a:xfrm>
            <a:off x="63500" y="482600"/>
            <a:ext cx="8737600" cy="646113"/>
          </a:xfrm>
          <a:prstGeom prst="rect">
            <a:avLst/>
          </a:prstGeom>
          <a:gradFill rotWithShape="1">
            <a:gsLst>
              <a:gs pos="0">
                <a:srgbClr val="DFE6FF"/>
              </a:gs>
              <a:gs pos="64999">
                <a:srgbClr val="B0C1FF"/>
              </a:gs>
              <a:gs pos="100000">
                <a:srgbClr val="8DA6FF"/>
              </a:gs>
            </a:gsLst>
            <a:lin ang="5400000" scaled="1"/>
          </a:gradFill>
          <a:ln w="9525">
            <a:solidFill>
              <a:srgbClr val="0058D3"/>
            </a:solidFill>
            <a:miter lim="800000"/>
            <a:headEnd/>
            <a:tailEnd/>
          </a:ln>
          <a:effectLst>
            <a:outerShdw blurRad="40000" dist="20000" dir="5400000" rotWithShape="0">
              <a:srgbClr val="808080">
                <a:alpha val="37999"/>
              </a:srgbClr>
            </a:outerShdw>
          </a:effectLst>
        </p:spPr>
        <p:txBody>
          <a:bodyPr>
            <a:spAutoFit/>
          </a:bodyPr>
          <a:lstStyle>
            <a:lvl1pPr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eaLnBrk="1" hangingPunct="1"/>
            <a:r>
              <a:rPr lang="en-US" altLang="en-US" sz="1800">
                <a:solidFill>
                  <a:srgbClr val="000000"/>
                </a:solidFill>
              </a:rPr>
              <a:t>A loop of wire is dropped through the Earth's magnetic field.  Its maximum velocity is 15 m s</a:t>
            </a:r>
            <a:r>
              <a:rPr lang="en-US" altLang="en-US" sz="1800" baseline="30000">
                <a:solidFill>
                  <a:srgbClr val="000000"/>
                </a:solidFill>
              </a:rPr>
              <a:t>-1</a:t>
            </a:r>
            <a:r>
              <a:rPr lang="en-US" altLang="en-US" sz="1800">
                <a:solidFill>
                  <a:srgbClr val="000000"/>
                </a:solidFill>
              </a:rPr>
              <a:t> The magnetic field strength shown is 40 µT.</a:t>
            </a:r>
          </a:p>
        </p:txBody>
      </p:sp>
      <p:sp>
        <p:nvSpPr>
          <p:cNvPr id="62" name="TextBox 61"/>
          <p:cNvSpPr txBox="1">
            <a:spLocks noChangeArrowheads="1"/>
          </p:cNvSpPr>
          <p:nvPr/>
        </p:nvSpPr>
        <p:spPr bwMode="auto">
          <a:xfrm>
            <a:off x="50800" y="3759200"/>
            <a:ext cx="3492500" cy="650875"/>
          </a:xfrm>
          <a:prstGeom prst="rect">
            <a:avLst/>
          </a:prstGeom>
          <a:gradFill rotWithShape="1">
            <a:gsLst>
              <a:gs pos="0">
                <a:srgbClr val="F1E9F6"/>
              </a:gs>
              <a:gs pos="64999">
                <a:srgbClr val="DBC5E6"/>
              </a:gs>
              <a:gs pos="100000">
                <a:srgbClr val="CCABDD"/>
              </a:gs>
            </a:gsLst>
            <a:lin ang="5400000" scaled="1"/>
          </a:gradFill>
          <a:ln w="9525">
            <a:solidFill>
              <a:srgbClr val="67007F"/>
            </a:solidFill>
            <a:miter lim="800000"/>
            <a:headEnd/>
            <a:tailEnd/>
          </a:ln>
          <a:effectLst>
            <a:outerShdw blurRad="40000" dist="20000" dir="5400000" rotWithShape="0">
              <a:srgbClr val="808080">
                <a:alpha val="37999"/>
              </a:srgbClr>
            </a:outerShdw>
          </a:effectLst>
        </p:spPr>
        <p:txBody>
          <a:bodyPr>
            <a:spAutoFit/>
          </a:bodyPr>
          <a:lstStyle>
            <a:lvl1pPr marL="444500" indent="-444500" eaLnBrk="0" hangingPunct="0">
              <a:defRPr sz="1900">
                <a:solidFill>
                  <a:schemeClr val="tx1"/>
                </a:solidFill>
                <a:latin typeface="Verdana" pitchFamily="-111" charset="0"/>
                <a:ea typeface="ＭＳ Ｐゴシック" pitchFamily="-111" charset="-128"/>
              </a:defRPr>
            </a:lvl1pPr>
            <a:lvl2pPr marL="37931725" indent="-37474525" eaLnBrk="0" hangingPunct="0">
              <a:defRPr sz="1900">
                <a:solidFill>
                  <a:schemeClr val="tx1"/>
                </a:solidFill>
                <a:latin typeface="Verdana" pitchFamily="-111" charset="0"/>
                <a:ea typeface="ＭＳ Ｐゴシック" pitchFamily="-111" charset="-128"/>
              </a:defRPr>
            </a:lvl2pPr>
            <a:lvl3pPr eaLnBrk="0" hangingPunct="0">
              <a:defRPr sz="1900">
                <a:solidFill>
                  <a:schemeClr val="tx1"/>
                </a:solidFill>
                <a:latin typeface="Verdana" pitchFamily="-111" charset="0"/>
                <a:ea typeface="ＭＳ Ｐゴシック" pitchFamily="-111" charset="-128"/>
              </a:defRPr>
            </a:lvl3pPr>
            <a:lvl4pPr eaLnBrk="0" hangingPunct="0">
              <a:defRPr sz="1900">
                <a:solidFill>
                  <a:schemeClr val="tx1"/>
                </a:solidFill>
                <a:latin typeface="Verdana" pitchFamily="-111" charset="0"/>
                <a:ea typeface="ＭＳ Ｐゴシック" pitchFamily="-111" charset="-128"/>
              </a:defRPr>
            </a:lvl4pPr>
            <a:lvl5pPr eaLnBrk="0" hangingPunct="0">
              <a:defRPr sz="1900">
                <a:solidFill>
                  <a:schemeClr val="tx1"/>
                </a:solidFill>
                <a:latin typeface="Verdana" pitchFamily="-111" charset="0"/>
                <a:ea typeface="ＭＳ Ｐゴシック" pitchFamily="-111" charset="-128"/>
              </a:defRPr>
            </a:lvl5pPr>
            <a:lvl6pPr marL="457200" eaLnBrk="0" fontAlgn="base" hangingPunct="0">
              <a:spcBef>
                <a:spcPct val="0"/>
              </a:spcBef>
              <a:spcAft>
                <a:spcPct val="0"/>
              </a:spcAft>
              <a:defRPr sz="1900">
                <a:solidFill>
                  <a:schemeClr val="tx1"/>
                </a:solidFill>
                <a:latin typeface="Verdana" pitchFamily="-111" charset="0"/>
                <a:ea typeface="ＭＳ Ｐゴシック" pitchFamily="-111" charset="-128"/>
              </a:defRPr>
            </a:lvl6pPr>
            <a:lvl7pPr marL="914400" eaLnBrk="0" fontAlgn="base" hangingPunct="0">
              <a:spcBef>
                <a:spcPct val="0"/>
              </a:spcBef>
              <a:spcAft>
                <a:spcPct val="0"/>
              </a:spcAft>
              <a:defRPr sz="1900">
                <a:solidFill>
                  <a:schemeClr val="tx1"/>
                </a:solidFill>
                <a:latin typeface="Verdana" pitchFamily="-111" charset="0"/>
                <a:ea typeface="ＭＳ Ｐゴシック" pitchFamily="-111" charset="-128"/>
              </a:defRPr>
            </a:lvl7pPr>
            <a:lvl8pPr marL="1371600" eaLnBrk="0" fontAlgn="base" hangingPunct="0">
              <a:spcBef>
                <a:spcPct val="0"/>
              </a:spcBef>
              <a:spcAft>
                <a:spcPct val="0"/>
              </a:spcAft>
              <a:defRPr sz="1900">
                <a:solidFill>
                  <a:schemeClr val="tx1"/>
                </a:solidFill>
                <a:latin typeface="Verdana" pitchFamily="-111" charset="0"/>
                <a:ea typeface="ＭＳ Ｐゴシック" pitchFamily="-111" charset="-128"/>
              </a:defRPr>
            </a:lvl8pPr>
            <a:lvl9pPr marL="1828800" eaLnBrk="0" fontAlgn="base" hangingPunct="0">
              <a:spcBef>
                <a:spcPct val="0"/>
              </a:spcBef>
              <a:spcAft>
                <a:spcPct val="0"/>
              </a:spcAft>
              <a:defRPr sz="1900">
                <a:solidFill>
                  <a:schemeClr val="tx1"/>
                </a:solidFill>
                <a:latin typeface="Verdana" pitchFamily="-111" charset="0"/>
                <a:ea typeface="ＭＳ Ｐゴシック" pitchFamily="-111" charset="-128"/>
              </a:defRPr>
            </a:lvl9pPr>
          </a:lstStyle>
          <a:p>
            <a:pPr eaLnBrk="1" hangingPunct="1"/>
            <a:r>
              <a:rPr lang="en-US" altLang="en-US" sz="1800">
                <a:solidFill>
                  <a:prstClr val="black"/>
                </a:solidFill>
              </a:rPr>
              <a:t>As the wire falls:-</a:t>
            </a:r>
          </a:p>
          <a:p>
            <a:pPr eaLnBrk="1" hangingPunct="1">
              <a:spcAft>
                <a:spcPts val="1200"/>
              </a:spcAft>
              <a:buFont typeface="Verdana" pitchFamily="-111" charset="0"/>
              <a:buAutoNum type="arabicPeriod" startAt="2"/>
            </a:pPr>
            <a:r>
              <a:rPr lang="en-US" altLang="en-US" sz="1800">
                <a:solidFill>
                  <a:prstClr val="black"/>
                </a:solidFill>
              </a:rPr>
              <a:t>Is a current induced?</a:t>
            </a:r>
          </a:p>
        </p:txBody>
      </p:sp>
      <p:sp>
        <p:nvSpPr>
          <p:cNvPr id="17428" name="WordArt 405"/>
          <p:cNvSpPr>
            <a:spLocks noChangeArrowheads="1" noChangeShapeType="1" noTextEdit="1"/>
          </p:cNvSpPr>
          <p:nvPr/>
        </p:nvSpPr>
        <p:spPr bwMode="auto">
          <a:xfrm>
            <a:off x="8267700" y="1892300"/>
            <a:ext cx="608013" cy="5969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en-NZ" sz="3600" kern="10">
                <a:solidFill>
                  <a:srgbClr val="000000"/>
                </a:solidFill>
                <a:effectLst>
                  <a:outerShdw dist="35921" dir="2700000" algn="ctr" rotWithShape="0">
                    <a:srgbClr val="C0C0C0">
                      <a:alpha val="74997"/>
                    </a:srgbClr>
                  </a:outerShdw>
                </a:effectLst>
                <a:latin typeface="Impact"/>
                <a:ea typeface="ＭＳ Ｐゴシック" pitchFamily="-111" charset="-128"/>
              </a:rPr>
              <a:t>E</a:t>
            </a:r>
          </a:p>
        </p:txBody>
      </p:sp>
      <p:sp>
        <p:nvSpPr>
          <p:cNvPr id="17429" name="WordArt 405"/>
          <p:cNvSpPr>
            <a:spLocks noChangeArrowheads="1" noChangeShapeType="1" noTextEdit="1"/>
          </p:cNvSpPr>
          <p:nvPr/>
        </p:nvSpPr>
        <p:spPr bwMode="auto">
          <a:xfrm>
            <a:off x="152400" y="1905000"/>
            <a:ext cx="608013" cy="5969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en-NZ" sz="3600" kern="10">
                <a:solidFill>
                  <a:srgbClr val="000000"/>
                </a:solidFill>
                <a:effectLst>
                  <a:outerShdw dist="35921" dir="2700000" algn="ctr" rotWithShape="0">
                    <a:srgbClr val="C0C0C0">
                      <a:alpha val="74997"/>
                    </a:srgbClr>
                  </a:outerShdw>
                </a:effectLst>
                <a:latin typeface="Impact"/>
                <a:ea typeface="ＭＳ Ｐゴシック" pitchFamily="-111" charset="-128"/>
              </a:rPr>
              <a:t>W</a:t>
            </a:r>
          </a:p>
        </p:txBody>
      </p:sp>
    </p:spTree>
    <p:extLst>
      <p:ext uri="{BB962C8B-B14F-4D97-AF65-F5344CB8AC3E}">
        <p14:creationId xmlns:p14="http://schemas.microsoft.com/office/powerpoint/2010/main" val="4082901429"/>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2000"/>
                                        <p:tgtEl>
                                          <p:spTgt spid="62"/>
                                        </p:tgtEl>
                                      </p:cBhvr>
                                    </p:animEffect>
                                  </p:childTnLst>
                                </p:cTn>
                              </p:par>
                            </p:childTnLst>
                          </p:cTn>
                        </p:par>
                        <p:par>
                          <p:cTn id="8" fill="hold" nodeType="afterGroup">
                            <p:stCondLst>
                              <p:cond delay="2000"/>
                            </p:stCondLst>
                            <p:childTnLst>
                              <p:par>
                                <p:cTn id="9" presetID="5" presetClass="entr" presetSubtype="5"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checkerboard(down)">
                                      <p:cBhvr>
                                        <p:cTn id="11" dur="1000"/>
                                        <p:tgtEl>
                                          <p:spTgt spid="54"/>
                                        </p:tgtEl>
                                      </p:cBhvr>
                                    </p:animEffect>
                                  </p:childTnLst>
                                </p:cTn>
                              </p:par>
                            </p:childTnLst>
                          </p:cTn>
                        </p:par>
                        <p:par>
                          <p:cTn id="12" fill="hold" nodeType="afterGroup">
                            <p:stCondLst>
                              <p:cond delay="3000"/>
                            </p:stCondLst>
                            <p:childTnLst>
                              <p:par>
                                <p:cTn id="13" presetID="22" presetClass="entr" presetSubtype="8"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left)">
                                      <p:cBhvr>
                                        <p:cTn id="15" dur="2000"/>
                                        <p:tgtEl>
                                          <p:spTgt spid="56"/>
                                        </p:tgtEl>
                                      </p:cBhvr>
                                    </p:animEffect>
                                  </p:childTnLst>
                                </p:cTn>
                              </p:par>
                            </p:childTnLst>
                          </p:cTn>
                        </p:par>
                        <p:par>
                          <p:cTn id="16" fill="hold" nodeType="afterGroup">
                            <p:stCondLst>
                              <p:cond delay="5000"/>
                            </p:stCondLst>
                            <p:childTnLst>
                              <p:par>
                                <p:cTn id="17" presetID="22" presetClass="entr" presetSubtype="8" fill="hold" nodeType="afterEffect">
                                  <p:stCondLst>
                                    <p:cond delay="0"/>
                                  </p:stCondLst>
                                  <p:childTnLst>
                                    <p:set>
                                      <p:cBhvr>
                                        <p:cTn id="18" dur="1" fill="hold">
                                          <p:stCondLst>
                                            <p:cond delay="0"/>
                                          </p:stCondLst>
                                        </p:cTn>
                                        <p:tgtEl>
                                          <p:spTgt spid="17417"/>
                                        </p:tgtEl>
                                        <p:attrNameLst>
                                          <p:attrName>style.visibility</p:attrName>
                                        </p:attrNameLst>
                                      </p:cBhvr>
                                      <p:to>
                                        <p:strVal val="visible"/>
                                      </p:to>
                                    </p:set>
                                    <p:animEffect transition="in" filter="wipe(left)">
                                      <p:cBhvr>
                                        <p:cTn id="19" dur="2000"/>
                                        <p:tgtEl>
                                          <p:spTgt spid="17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descr="em_ac_generator"/>
          <p:cNvPicPr>
            <a:picLocks noChangeAspect="1" noChangeArrowheads="1"/>
          </p:cNvPicPr>
          <p:nvPr/>
        </p:nvPicPr>
        <p:blipFill>
          <a:blip r:embed="rId3" cstate="print"/>
          <a:srcRect/>
          <a:stretch>
            <a:fillRect/>
          </a:stretch>
        </p:blipFill>
        <p:spPr bwMode="auto">
          <a:xfrm>
            <a:off x="1187624" y="0"/>
            <a:ext cx="7236296" cy="6628130"/>
          </a:xfrm>
          <a:prstGeom prst="rect">
            <a:avLst/>
          </a:prstGeom>
          <a:noFill/>
          <a:ln w="9525">
            <a:noFill/>
            <a:miter lim="800000"/>
            <a:headEnd/>
            <a:tailEnd/>
          </a:ln>
        </p:spPr>
      </p:pic>
      <p:sp>
        <p:nvSpPr>
          <p:cNvPr id="3" name="Right Arrow 2"/>
          <p:cNvSpPr/>
          <p:nvPr/>
        </p:nvSpPr>
        <p:spPr>
          <a:xfrm rot="17881362">
            <a:off x="3611569" y="2155137"/>
            <a:ext cx="996616" cy="2171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 name="Right Arrow 3"/>
          <p:cNvSpPr/>
          <p:nvPr/>
        </p:nvSpPr>
        <p:spPr>
          <a:xfrm rot="6961720">
            <a:off x="5110006" y="2231660"/>
            <a:ext cx="996616" cy="2171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 name="Right Arrow 4"/>
          <p:cNvSpPr/>
          <p:nvPr/>
        </p:nvSpPr>
        <p:spPr>
          <a:xfrm>
            <a:off x="4572000" y="4293096"/>
            <a:ext cx="996616" cy="2171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6" name="Right Arrow 5"/>
          <p:cNvSpPr/>
          <p:nvPr/>
        </p:nvSpPr>
        <p:spPr>
          <a:xfrm rot="10800000">
            <a:off x="4644008" y="5085184"/>
            <a:ext cx="996616" cy="2171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7" name="Rectangle 6"/>
          <p:cNvSpPr/>
          <p:nvPr/>
        </p:nvSpPr>
        <p:spPr>
          <a:xfrm>
            <a:off x="228600" y="0"/>
            <a:ext cx="3877985" cy="923330"/>
          </a:xfrm>
          <a:prstGeom prst="rect">
            <a:avLst/>
          </a:prstGeom>
          <a:noFill/>
        </p:spPr>
        <p:txBody>
          <a:bodyPr wrap="none">
            <a:spAutoFit/>
          </a:bodyPr>
          <a:lstStyle/>
          <a:p>
            <a:pPr eaLnBrk="1" fontAlgn="auto" hangingPunct="1">
              <a:spcBef>
                <a:spcPts val="0"/>
              </a:spcBef>
              <a:spcAft>
                <a:spcPts val="0"/>
              </a:spcAft>
              <a:defRPr/>
            </a:pPr>
            <a:r>
              <a:rPr lang="en-GB" sz="5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ea typeface="+mn-ea"/>
              </a:rPr>
              <a:t>Generators</a:t>
            </a:r>
            <a:endParaRPr lang="en-NZ" sz="5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ea typeface="+mn-ea"/>
            </a:endParaRPr>
          </a:p>
        </p:txBody>
      </p:sp>
    </p:spTree>
    <p:extLst>
      <p:ext uri="{BB962C8B-B14F-4D97-AF65-F5344CB8AC3E}">
        <p14:creationId xmlns:p14="http://schemas.microsoft.com/office/powerpoint/2010/main" val="340239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0"/>
            <a:ext cx="3877985" cy="923330"/>
          </a:xfrm>
          <a:prstGeom prst="rect">
            <a:avLst/>
          </a:prstGeom>
          <a:noFill/>
        </p:spPr>
        <p:txBody>
          <a:bodyPr wrap="none">
            <a:spAutoFit/>
          </a:bodyPr>
          <a:lstStyle/>
          <a:p>
            <a:pPr eaLnBrk="1" fontAlgn="auto" hangingPunct="1">
              <a:spcBef>
                <a:spcPts val="0"/>
              </a:spcBef>
              <a:spcAft>
                <a:spcPts val="0"/>
              </a:spcAft>
              <a:defRPr/>
            </a:pPr>
            <a:r>
              <a:rPr lang="en-GB" sz="5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ea typeface="+mn-ea"/>
              </a:rPr>
              <a:t>Generators</a:t>
            </a:r>
            <a:endParaRPr lang="en-NZ" sz="5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ea typeface="+mn-ea"/>
            </a:endParaRPr>
          </a:p>
        </p:txBody>
      </p:sp>
      <p:pic>
        <p:nvPicPr>
          <p:cNvPr id="29711" name="Picture 15" descr="em_ac_generator"/>
          <p:cNvPicPr>
            <a:picLocks noChangeAspect="1" noChangeArrowheads="1"/>
          </p:cNvPicPr>
          <p:nvPr/>
        </p:nvPicPr>
        <p:blipFill>
          <a:blip r:embed="rId4" cstate="print"/>
          <a:srcRect/>
          <a:stretch>
            <a:fillRect/>
          </a:stretch>
        </p:blipFill>
        <p:spPr bwMode="auto">
          <a:xfrm>
            <a:off x="4771450" y="0"/>
            <a:ext cx="4372550" cy="4005064"/>
          </a:xfrm>
          <a:prstGeom prst="rect">
            <a:avLst/>
          </a:prstGeom>
          <a:noFill/>
          <a:ln w="9525">
            <a:noFill/>
            <a:miter lim="800000"/>
            <a:headEnd/>
            <a:tailEnd/>
          </a:ln>
        </p:spPr>
      </p:pic>
      <p:sp>
        <p:nvSpPr>
          <p:cNvPr id="18" name="TextBox 17"/>
          <p:cNvSpPr txBox="1">
            <a:spLocks noChangeArrowheads="1"/>
          </p:cNvSpPr>
          <p:nvPr/>
        </p:nvSpPr>
        <p:spPr bwMode="auto">
          <a:xfrm>
            <a:off x="251520" y="980728"/>
            <a:ext cx="4824536" cy="2308324"/>
          </a:xfrm>
          <a:prstGeom prst="rect">
            <a:avLst/>
          </a:prstGeom>
          <a:noFill/>
          <a:ln w="9525">
            <a:noFill/>
            <a:miter lim="800000"/>
            <a:headEnd/>
            <a:tailEnd/>
          </a:ln>
        </p:spPr>
        <p:txBody>
          <a:bodyPr wrap="square">
            <a:spAutoFit/>
          </a:bodyPr>
          <a:lstStyle/>
          <a:p>
            <a:pPr eaLnBrk="1" fontAlgn="auto" hangingPunct="1">
              <a:spcBef>
                <a:spcPts val="0"/>
              </a:spcBef>
              <a:spcAft>
                <a:spcPts val="0"/>
              </a:spcAft>
            </a:pPr>
            <a:r>
              <a:rPr lang="en-GB" sz="1800" b="1" dirty="0" smtClean="0">
                <a:solidFill>
                  <a:prstClr val="black"/>
                </a:solidFill>
                <a:latin typeface="Calibri"/>
                <a:ea typeface="+mn-ea"/>
              </a:rPr>
              <a:t>Describe how a </a:t>
            </a:r>
            <a:r>
              <a:rPr lang="en-GB" sz="1800" b="1" dirty="0">
                <a:solidFill>
                  <a:prstClr val="black"/>
                </a:solidFill>
                <a:latin typeface="Calibri"/>
                <a:ea typeface="+mn-ea"/>
              </a:rPr>
              <a:t>rotating-coil generator </a:t>
            </a:r>
            <a:r>
              <a:rPr lang="en-GB" sz="1800" b="1" dirty="0" smtClean="0">
                <a:solidFill>
                  <a:prstClr val="black"/>
                </a:solidFill>
                <a:latin typeface="Calibri"/>
                <a:ea typeface="+mn-ea"/>
              </a:rPr>
              <a:t>works:</a:t>
            </a:r>
            <a:endParaRPr lang="en-NZ" sz="1800" dirty="0">
              <a:solidFill>
                <a:prstClr val="black"/>
              </a:solidFill>
              <a:latin typeface="Calibri"/>
              <a:ea typeface="+mn-ea"/>
            </a:endParaRPr>
          </a:p>
          <a:p>
            <a:pPr eaLnBrk="1" fontAlgn="auto" hangingPunct="1">
              <a:spcBef>
                <a:spcPts val="0"/>
              </a:spcBef>
              <a:spcAft>
                <a:spcPts val="0"/>
              </a:spcAft>
              <a:buFont typeface="Arial" charset="0"/>
              <a:buChar char="•"/>
            </a:pPr>
            <a:r>
              <a:rPr lang="en-GB" sz="1800" dirty="0">
                <a:solidFill>
                  <a:prstClr val="black"/>
                </a:solidFill>
                <a:latin typeface="Calibri"/>
                <a:ea typeface="+mn-ea"/>
              </a:rPr>
              <a:t>The coil is mounted in a strong magnetic field</a:t>
            </a:r>
            <a:endParaRPr lang="en-NZ" sz="1800" dirty="0">
              <a:solidFill>
                <a:prstClr val="black"/>
              </a:solidFill>
              <a:latin typeface="Calibri"/>
              <a:ea typeface="+mn-ea"/>
            </a:endParaRPr>
          </a:p>
          <a:p>
            <a:pPr eaLnBrk="1" fontAlgn="auto" hangingPunct="1">
              <a:spcBef>
                <a:spcPts val="0"/>
              </a:spcBef>
              <a:spcAft>
                <a:spcPts val="0"/>
              </a:spcAft>
              <a:buFont typeface="Arial" charset="0"/>
              <a:buChar char="•"/>
            </a:pPr>
            <a:r>
              <a:rPr lang="en-GB" sz="1800" dirty="0">
                <a:solidFill>
                  <a:prstClr val="black"/>
                </a:solidFill>
                <a:latin typeface="Calibri"/>
                <a:ea typeface="+mn-ea"/>
              </a:rPr>
              <a:t>When the coil is </a:t>
            </a:r>
            <a:r>
              <a:rPr lang="en-GB" sz="1800" dirty="0" smtClean="0">
                <a:solidFill>
                  <a:prstClr val="black"/>
                </a:solidFill>
                <a:latin typeface="Calibri"/>
                <a:ea typeface="+mn-ea"/>
              </a:rPr>
              <a:t>mechanically rotated (</a:t>
            </a:r>
            <a:r>
              <a:rPr lang="en-GB" sz="1800" dirty="0" err="1" smtClean="0">
                <a:solidFill>
                  <a:prstClr val="black"/>
                </a:solidFill>
                <a:latin typeface="Calibri"/>
                <a:ea typeface="+mn-ea"/>
              </a:rPr>
              <a:t>eg</a:t>
            </a:r>
            <a:r>
              <a:rPr lang="en-GB" sz="1800" dirty="0" smtClean="0">
                <a:solidFill>
                  <a:prstClr val="black"/>
                </a:solidFill>
                <a:latin typeface="Calibri"/>
                <a:ea typeface="+mn-ea"/>
              </a:rPr>
              <a:t> high pressure steam </a:t>
            </a:r>
            <a:r>
              <a:rPr lang="en-GB" sz="1800" dirty="0">
                <a:solidFill>
                  <a:prstClr val="black"/>
                </a:solidFill>
                <a:latin typeface="Calibri"/>
                <a:ea typeface="+mn-ea"/>
              </a:rPr>
              <a:t>in a </a:t>
            </a:r>
            <a:r>
              <a:rPr lang="en-GB" sz="1800" dirty="0" smtClean="0">
                <a:solidFill>
                  <a:prstClr val="black"/>
                </a:solidFill>
                <a:latin typeface="Calibri"/>
                <a:ea typeface="+mn-ea"/>
              </a:rPr>
              <a:t>coal fired power station) by Faraday’s Law, </a:t>
            </a:r>
            <a:r>
              <a:rPr lang="en-GB" sz="1800" dirty="0">
                <a:solidFill>
                  <a:prstClr val="black"/>
                </a:solidFill>
                <a:latin typeface="Calibri"/>
                <a:ea typeface="+mn-ea"/>
              </a:rPr>
              <a:t>a current is induced in the </a:t>
            </a:r>
            <a:r>
              <a:rPr lang="en-GB" sz="1800" dirty="0" smtClean="0">
                <a:solidFill>
                  <a:prstClr val="black"/>
                </a:solidFill>
                <a:latin typeface="Calibri"/>
                <a:ea typeface="+mn-ea"/>
              </a:rPr>
              <a:t>wire.</a:t>
            </a:r>
          </a:p>
          <a:p>
            <a:pPr eaLnBrk="1" fontAlgn="auto" hangingPunct="1">
              <a:spcBef>
                <a:spcPts val="0"/>
              </a:spcBef>
              <a:spcAft>
                <a:spcPts val="0"/>
              </a:spcAft>
              <a:buFont typeface="Arial" charset="0"/>
              <a:buChar char="•"/>
            </a:pPr>
            <a:r>
              <a:rPr lang="en-GB" sz="1800" dirty="0" smtClean="0">
                <a:solidFill>
                  <a:prstClr val="black"/>
                </a:solidFill>
                <a:latin typeface="Calibri"/>
                <a:ea typeface="+mn-ea"/>
              </a:rPr>
              <a:t>Due to Lenz’s Law the current direction alternates in order to appose the rotation motion.</a:t>
            </a:r>
            <a:endParaRPr lang="en-NZ" sz="1800" dirty="0">
              <a:solidFill>
                <a:prstClr val="black"/>
              </a:solidFill>
              <a:latin typeface="Calibri"/>
              <a:ea typeface="+mn-ea"/>
            </a:endParaRPr>
          </a:p>
        </p:txBody>
      </p:sp>
      <p:pic>
        <p:nvPicPr>
          <p:cNvPr id="29712" name="Picture 16" descr="em_ac_generator_output"/>
          <p:cNvPicPr>
            <a:picLocks noChangeAspect="1" noChangeArrowheads="1"/>
          </p:cNvPicPr>
          <p:nvPr/>
        </p:nvPicPr>
        <p:blipFill>
          <a:blip r:embed="rId5" cstate="print"/>
          <a:srcRect/>
          <a:stretch>
            <a:fillRect/>
          </a:stretch>
        </p:blipFill>
        <p:spPr bwMode="auto">
          <a:xfrm>
            <a:off x="323528" y="3204328"/>
            <a:ext cx="4176464" cy="3465032"/>
          </a:xfrm>
          <a:prstGeom prst="rect">
            <a:avLst/>
          </a:prstGeom>
          <a:noFill/>
          <a:ln w="9525">
            <a:noFill/>
            <a:miter lim="800000"/>
            <a:headEnd/>
            <a:tailEnd/>
          </a:ln>
        </p:spPr>
      </p:pic>
      <p:sp>
        <p:nvSpPr>
          <p:cNvPr id="20" name="TextBox 19"/>
          <p:cNvSpPr txBox="1">
            <a:spLocks noChangeArrowheads="1"/>
          </p:cNvSpPr>
          <p:nvPr/>
        </p:nvSpPr>
        <p:spPr bwMode="auto">
          <a:xfrm>
            <a:off x="4499992" y="3933056"/>
            <a:ext cx="4038600" cy="1600438"/>
          </a:xfrm>
          <a:prstGeom prst="rect">
            <a:avLst/>
          </a:prstGeom>
          <a:noFill/>
          <a:ln w="9525">
            <a:noFill/>
            <a:miter lim="800000"/>
            <a:headEnd/>
            <a:tailEnd/>
          </a:ln>
        </p:spPr>
        <p:txBody>
          <a:bodyPr>
            <a:spAutoFit/>
          </a:bodyPr>
          <a:lstStyle/>
          <a:p>
            <a:pPr eaLnBrk="1" fontAlgn="auto" hangingPunct="1">
              <a:spcBef>
                <a:spcPts val="0"/>
              </a:spcBef>
              <a:spcAft>
                <a:spcPts val="0"/>
              </a:spcAft>
            </a:pPr>
            <a:r>
              <a:rPr lang="en-GB" sz="1600" b="1" dirty="0" smtClean="0">
                <a:solidFill>
                  <a:prstClr val="black"/>
                </a:solidFill>
                <a:latin typeface="Calibri"/>
                <a:ea typeface="+mn-ea"/>
              </a:rPr>
              <a:t>Graph </a:t>
            </a:r>
            <a:r>
              <a:rPr lang="en-GB" sz="1600" b="1" dirty="0">
                <a:solidFill>
                  <a:prstClr val="black"/>
                </a:solidFill>
                <a:latin typeface="Calibri"/>
                <a:ea typeface="+mn-ea"/>
              </a:rPr>
              <a:t>of voltage output against time for </a:t>
            </a:r>
            <a:r>
              <a:rPr lang="en-GB" sz="1600" b="1" dirty="0" smtClean="0">
                <a:solidFill>
                  <a:prstClr val="black"/>
                </a:solidFill>
                <a:latin typeface="Calibri"/>
                <a:ea typeface="+mn-ea"/>
              </a:rPr>
              <a:t>an A.C. Generator</a:t>
            </a:r>
          </a:p>
          <a:p>
            <a:pPr eaLnBrk="1" fontAlgn="auto" hangingPunct="1">
              <a:spcBef>
                <a:spcPts val="0"/>
              </a:spcBef>
              <a:spcAft>
                <a:spcPts val="0"/>
              </a:spcAft>
              <a:buFont typeface="Arial" charset="0"/>
              <a:buChar char="•"/>
            </a:pPr>
            <a:r>
              <a:rPr lang="en-GB" sz="1600" dirty="0" smtClean="0">
                <a:solidFill>
                  <a:prstClr val="black"/>
                </a:solidFill>
                <a:latin typeface="Calibri"/>
                <a:ea typeface="+mn-ea"/>
              </a:rPr>
              <a:t>The induced Voltage is a sine curve,  has  min &amp; max (when wire is about to ‘cut’ lots of field lines), as well as +</a:t>
            </a:r>
            <a:r>
              <a:rPr lang="en-GB" sz="1600" dirty="0" err="1" smtClean="0">
                <a:solidFill>
                  <a:prstClr val="black"/>
                </a:solidFill>
                <a:latin typeface="Calibri"/>
                <a:ea typeface="+mn-ea"/>
              </a:rPr>
              <a:t>ve</a:t>
            </a:r>
            <a:r>
              <a:rPr lang="en-GB" sz="1600" dirty="0" smtClean="0">
                <a:solidFill>
                  <a:prstClr val="black"/>
                </a:solidFill>
                <a:latin typeface="Calibri"/>
                <a:ea typeface="+mn-ea"/>
              </a:rPr>
              <a:t>  &amp; -</a:t>
            </a:r>
            <a:r>
              <a:rPr lang="en-GB" sz="1600" dirty="0" err="1" smtClean="0">
                <a:solidFill>
                  <a:prstClr val="black"/>
                </a:solidFill>
                <a:latin typeface="Calibri"/>
                <a:ea typeface="+mn-ea"/>
              </a:rPr>
              <a:t>ve</a:t>
            </a:r>
            <a:r>
              <a:rPr lang="en-GB" sz="1600" dirty="0" smtClean="0">
                <a:solidFill>
                  <a:prstClr val="black"/>
                </a:solidFill>
                <a:latin typeface="Calibri"/>
                <a:ea typeface="+mn-ea"/>
              </a:rPr>
              <a:t> values</a:t>
            </a:r>
          </a:p>
          <a:p>
            <a:pPr eaLnBrk="1" fontAlgn="auto" hangingPunct="1">
              <a:spcBef>
                <a:spcPts val="0"/>
              </a:spcBef>
              <a:spcAft>
                <a:spcPts val="0"/>
              </a:spcAft>
            </a:pPr>
            <a:endParaRPr lang="en-NZ" sz="1600" dirty="0">
              <a:solidFill>
                <a:prstClr val="black"/>
              </a:solidFill>
              <a:latin typeface="Calibri"/>
              <a:ea typeface="+mn-ea"/>
            </a:endParaRPr>
          </a:p>
        </p:txBody>
      </p:sp>
      <p:sp>
        <p:nvSpPr>
          <p:cNvPr id="21" name="Rectangle 20"/>
          <p:cNvSpPr/>
          <p:nvPr/>
        </p:nvSpPr>
        <p:spPr>
          <a:xfrm>
            <a:off x="4282989" y="5589240"/>
            <a:ext cx="4861011" cy="1077218"/>
          </a:xfrm>
          <a:prstGeom prst="rect">
            <a:avLst/>
          </a:prstGeom>
          <a:noFill/>
        </p:spPr>
        <p:txBody>
          <a:bodyPr wrap="none">
            <a:spAutoFit/>
          </a:bodyPr>
          <a:lstStyle/>
          <a:p>
            <a:pPr algn="ctr" eaLnBrk="1" fontAlgn="auto" hangingPunct="1">
              <a:spcBef>
                <a:spcPts val="0"/>
              </a:spcBef>
              <a:spcAft>
                <a:spcPts val="0"/>
              </a:spcAft>
              <a:defRPr/>
            </a:pPr>
            <a:r>
              <a:rPr lang="en-US" sz="32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latin typeface="Calibri"/>
                <a:ea typeface="+mn-ea"/>
              </a:rPr>
              <a:t>Mechanical Energy convert </a:t>
            </a:r>
          </a:p>
          <a:p>
            <a:pPr algn="ctr" eaLnBrk="1" fontAlgn="auto" hangingPunct="1">
              <a:spcBef>
                <a:spcPts val="0"/>
              </a:spcBef>
              <a:spcAft>
                <a:spcPts val="0"/>
              </a:spcAft>
              <a:defRPr/>
            </a:pPr>
            <a:r>
              <a:rPr lang="en-US" sz="32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latin typeface="Calibri"/>
                <a:ea typeface="+mn-ea"/>
              </a:rPr>
              <a:t>to Electrical Energy</a:t>
            </a:r>
          </a:p>
        </p:txBody>
      </p:sp>
      <p:sp>
        <p:nvSpPr>
          <p:cNvPr id="8" name="TextBox 7"/>
          <p:cNvSpPr txBox="1"/>
          <p:nvPr/>
        </p:nvSpPr>
        <p:spPr>
          <a:xfrm>
            <a:off x="4716016" y="5229200"/>
            <a:ext cx="1584176" cy="369332"/>
          </a:xfrm>
          <a:prstGeom prst="rect">
            <a:avLst/>
          </a:prstGeom>
          <a:noFill/>
        </p:spPr>
        <p:txBody>
          <a:bodyPr wrap="square" rtlCol="0">
            <a:spAutoFit/>
          </a:bodyPr>
          <a:lstStyle/>
          <a:p>
            <a:pPr eaLnBrk="1" fontAlgn="auto" hangingPunct="1">
              <a:spcBef>
                <a:spcPts val="0"/>
              </a:spcBef>
              <a:spcAft>
                <a:spcPts val="0"/>
              </a:spcAft>
            </a:pPr>
            <a:r>
              <a:rPr lang="en-US" sz="1800" dirty="0" smtClean="0">
                <a:solidFill>
                  <a:prstClr val="black"/>
                </a:solidFill>
                <a:latin typeface="Calibri"/>
                <a:ea typeface="+mn-ea"/>
              </a:rPr>
              <a:t>Key concept:</a:t>
            </a:r>
            <a:endParaRPr lang="en-US" sz="1800" dirty="0">
              <a:solidFill>
                <a:prstClr val="black"/>
              </a:solidFill>
              <a:latin typeface="Calibri"/>
              <a:ea typeface="+mn-ea"/>
            </a:endParaRPr>
          </a:p>
        </p:txBody>
      </p:sp>
      <p:graphicFrame>
        <p:nvGraphicFramePr>
          <p:cNvPr id="9" name="Object 8"/>
          <p:cNvGraphicFramePr>
            <a:graphicFrameLocks noChangeAspect="1"/>
          </p:cNvGraphicFramePr>
          <p:nvPr/>
        </p:nvGraphicFramePr>
        <p:xfrm>
          <a:off x="1691680" y="2996952"/>
          <a:ext cx="1314753" cy="448940"/>
        </p:xfrm>
        <a:graphic>
          <a:graphicData uri="http://schemas.openxmlformats.org/presentationml/2006/ole">
            <mc:AlternateContent xmlns:mc="http://schemas.openxmlformats.org/markup-compatibility/2006">
              <mc:Choice xmlns:v="urn:schemas-microsoft-com:vml" Requires="v">
                <p:oleObj spid="_x0000_s6159" name="Equation" r:id="rId6" imgW="520560" imgH="177480" progId="Equation.3">
                  <p:embed/>
                </p:oleObj>
              </mc:Choice>
              <mc:Fallback>
                <p:oleObj name="Equation" r:id="rId6" imgW="520560" imgH="177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1680" y="2996952"/>
                        <a:ext cx="1314753" cy="44894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4990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9711"/>
                                        </p:tgtEl>
                                        <p:attrNameLst>
                                          <p:attrName>style.visibility</p:attrName>
                                        </p:attrNameLst>
                                      </p:cBhvr>
                                      <p:to>
                                        <p:strVal val="visible"/>
                                      </p:to>
                                    </p:set>
                                    <p:animEffect transition="in" filter="blinds(horizontal)">
                                      <p:cBhvr>
                                        <p:cTn id="12" dur="500"/>
                                        <p:tgtEl>
                                          <p:spTgt spid="297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9712"/>
                                        </p:tgtEl>
                                        <p:attrNameLst>
                                          <p:attrName>style.visibility</p:attrName>
                                        </p:attrNameLst>
                                      </p:cBhvr>
                                      <p:to>
                                        <p:strVal val="visible"/>
                                      </p:to>
                                    </p:set>
                                    <p:animEffect transition="in" filter="blinds(horizontal)">
                                      <p:cBhvr>
                                        <p:cTn id="27" dur="500"/>
                                        <p:tgtEl>
                                          <p:spTgt spid="297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blinds(horizontal)">
                                      <p:cBhvr>
                                        <p:cTn id="4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762000" y="304800"/>
            <a:ext cx="7639050" cy="5438775"/>
          </a:xfrm>
          <a:prstGeom prst="rect">
            <a:avLst/>
          </a:prstGeom>
          <a:noFill/>
          <a:ln w="9525">
            <a:noFill/>
            <a:miter lim="800000"/>
            <a:headEnd/>
            <a:tailEnd/>
          </a:ln>
        </p:spPr>
      </p:pic>
      <p:sp>
        <p:nvSpPr>
          <p:cNvPr id="11267" name="TextBox 2"/>
          <p:cNvSpPr txBox="1">
            <a:spLocks noChangeArrowheads="1"/>
          </p:cNvSpPr>
          <p:nvPr/>
        </p:nvSpPr>
        <p:spPr bwMode="auto">
          <a:xfrm>
            <a:off x="762000" y="5715000"/>
            <a:ext cx="5334000" cy="369888"/>
          </a:xfrm>
          <a:prstGeom prst="rect">
            <a:avLst/>
          </a:prstGeom>
          <a:noFill/>
          <a:ln w="9525">
            <a:noFill/>
            <a:miter lim="800000"/>
            <a:headEnd/>
            <a:tailEnd/>
          </a:ln>
        </p:spPr>
        <p:txBody>
          <a:bodyPr>
            <a:spAutoFit/>
          </a:bodyPr>
          <a:lstStyle/>
          <a:p>
            <a:pPr eaLnBrk="1" fontAlgn="auto" hangingPunct="1">
              <a:spcBef>
                <a:spcPts val="0"/>
              </a:spcBef>
              <a:spcAft>
                <a:spcPts val="0"/>
              </a:spcAft>
            </a:pPr>
            <a:r>
              <a:rPr lang="en-NZ" sz="1800" dirty="0">
                <a:solidFill>
                  <a:prstClr val="black"/>
                </a:solidFill>
                <a:latin typeface="Calibri"/>
                <a:ea typeface="+mn-ea"/>
              </a:rPr>
              <a:t>See AC motor applet</a:t>
            </a:r>
          </a:p>
        </p:txBody>
      </p:sp>
    </p:spTree>
    <p:extLst>
      <p:ext uri="{BB962C8B-B14F-4D97-AF65-F5344CB8AC3E}">
        <p14:creationId xmlns:p14="http://schemas.microsoft.com/office/powerpoint/2010/main" val="1609000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381000"/>
            <a:ext cx="77724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What is Electricity?</a:t>
            </a:r>
          </a:p>
        </p:txBody>
      </p:sp>
      <p:sp>
        <p:nvSpPr>
          <p:cNvPr id="14339" name="Text Box 3"/>
          <p:cNvSpPr txBox="1">
            <a:spLocks noChangeArrowheads="1"/>
          </p:cNvSpPr>
          <p:nvPr/>
        </p:nvSpPr>
        <p:spPr bwMode="auto">
          <a:xfrm>
            <a:off x="1066800" y="1600200"/>
            <a:ext cx="7299325" cy="1190625"/>
          </a:xfrm>
          <a:prstGeom prst="rect">
            <a:avLst/>
          </a:prstGeom>
          <a:noFill/>
          <a:ln w="9525">
            <a:noFill/>
            <a:miter lim="800000"/>
            <a:headEnd/>
            <a:tailEnd/>
          </a:ln>
          <a:effectLst>
            <a:outerShdw dist="12700" dir="2700000" algn="ctr" rotWithShape="0">
              <a:srgbClr val="808080"/>
            </a:outerShdw>
          </a:effectLst>
        </p:spPr>
        <p:txBody>
          <a:bodyPr wrap="none">
            <a:spAutoFit/>
          </a:bodyPr>
          <a:lstStyle/>
          <a:p>
            <a:pPr algn="ctr"/>
            <a:r>
              <a:rPr lang="en-US" sz="3600"/>
              <a:t>Electricity is energy transported by </a:t>
            </a:r>
          </a:p>
          <a:p>
            <a:pPr algn="ctr"/>
            <a:r>
              <a:rPr lang="en-US" sz="3600"/>
              <a:t>the motion of electrons</a:t>
            </a:r>
          </a:p>
        </p:txBody>
      </p:sp>
      <p:sp>
        <p:nvSpPr>
          <p:cNvPr id="14340" name="Text Box 4"/>
          <p:cNvSpPr txBox="1">
            <a:spLocks noChangeArrowheads="1"/>
          </p:cNvSpPr>
          <p:nvPr/>
        </p:nvSpPr>
        <p:spPr bwMode="auto">
          <a:xfrm>
            <a:off x="381000" y="3200400"/>
            <a:ext cx="8458200" cy="1739900"/>
          </a:xfrm>
          <a:prstGeom prst="rect">
            <a:avLst/>
          </a:prstGeom>
          <a:noFill/>
          <a:ln w="9525">
            <a:noFill/>
            <a:miter lim="800000"/>
            <a:headEnd/>
            <a:tailEnd/>
          </a:ln>
          <a:effectLst>
            <a:outerShdw dist="12700" dir="2700000" algn="ctr" rotWithShape="0">
              <a:srgbClr val="808080"/>
            </a:outerShdw>
          </a:effectLst>
        </p:spPr>
        <p:txBody>
          <a:bodyPr>
            <a:spAutoFit/>
          </a:bodyPr>
          <a:lstStyle/>
          <a:p>
            <a:pPr algn="ctr"/>
            <a:r>
              <a:rPr lang="en-US" sz="3600" dirty="0"/>
              <a:t>**We do not make electricity, we </a:t>
            </a:r>
            <a:r>
              <a:rPr lang="en-US" sz="3600" dirty="0">
                <a:solidFill>
                  <a:schemeClr val="hlink"/>
                </a:solidFill>
              </a:rPr>
              <a:t>CONVERT</a:t>
            </a:r>
            <a:r>
              <a:rPr lang="en-US" sz="3600" dirty="0"/>
              <a:t> other energy sources into electrical energy**</a:t>
            </a:r>
          </a:p>
        </p:txBody>
      </p:sp>
      <p:sp>
        <p:nvSpPr>
          <p:cNvPr id="14341" name="Text Box 5"/>
          <p:cNvSpPr txBox="1">
            <a:spLocks noChangeArrowheads="1"/>
          </p:cNvSpPr>
          <p:nvPr/>
        </p:nvSpPr>
        <p:spPr bwMode="auto">
          <a:xfrm>
            <a:off x="1295400" y="5410200"/>
            <a:ext cx="6713538" cy="579438"/>
          </a:xfrm>
          <a:prstGeom prst="rect">
            <a:avLst/>
          </a:prstGeom>
          <a:noFill/>
          <a:ln w="9525">
            <a:noFill/>
            <a:miter lim="800000"/>
            <a:headEnd/>
            <a:tailEnd/>
          </a:ln>
          <a:effectLst>
            <a:outerShdw dist="12700" dir="2700000" algn="ctr" rotWithShape="0">
              <a:srgbClr val="808080"/>
            </a:outerShdw>
          </a:effectLst>
        </p:spPr>
        <p:txBody>
          <a:bodyPr wrap="none">
            <a:spAutoFit/>
          </a:bodyPr>
          <a:lstStyle/>
          <a:p>
            <a:r>
              <a:rPr lang="en-US" sz="3200" u="sng" dirty="0">
                <a:solidFill>
                  <a:srgbClr val="FF0000"/>
                </a:solidFill>
              </a:rPr>
              <a:t>Conversion</a:t>
            </a:r>
            <a:r>
              <a:rPr lang="en-US" sz="3200" dirty="0"/>
              <a:t> is the name of the game</a:t>
            </a:r>
          </a:p>
        </p:txBody>
      </p:sp>
    </p:spTree>
    <p:extLst>
      <p:ext uri="{BB962C8B-B14F-4D97-AF65-F5344CB8AC3E}">
        <p14:creationId xmlns:p14="http://schemas.microsoft.com/office/powerpoint/2010/main" val="392869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14340" grpId="0"/>
      <p:bldP spid="143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0"/>
            <a:ext cx="77724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Electric Motor</a:t>
            </a:r>
          </a:p>
        </p:txBody>
      </p:sp>
      <p:sp>
        <p:nvSpPr>
          <p:cNvPr id="22531" name="Rectangle 3"/>
          <p:cNvSpPr>
            <a:spLocks noChangeArrowheads="1"/>
          </p:cNvSpPr>
          <p:nvPr/>
        </p:nvSpPr>
        <p:spPr bwMode="auto">
          <a:xfrm>
            <a:off x="3733800" y="1371600"/>
            <a:ext cx="1524000" cy="1371600"/>
          </a:xfrm>
          <a:prstGeom prst="rect">
            <a:avLst/>
          </a:prstGeom>
          <a:solidFill>
            <a:schemeClr val="hlink"/>
          </a:solidFill>
          <a:ln w="9525">
            <a:solidFill>
              <a:schemeClr val="tx1"/>
            </a:solidFill>
            <a:miter lim="800000"/>
            <a:headEnd/>
            <a:tailEnd/>
          </a:ln>
        </p:spPr>
        <p:txBody>
          <a:bodyPr wrap="none" anchor="ctr"/>
          <a:lstStyle/>
          <a:p>
            <a:pPr algn="ctr"/>
            <a:r>
              <a:rPr lang="en-US" sz="4400"/>
              <a:t>M</a:t>
            </a:r>
          </a:p>
        </p:txBody>
      </p:sp>
      <p:sp>
        <p:nvSpPr>
          <p:cNvPr id="22532" name="Line 4"/>
          <p:cNvSpPr>
            <a:spLocks noChangeShapeType="1"/>
          </p:cNvSpPr>
          <p:nvPr/>
        </p:nvSpPr>
        <p:spPr bwMode="auto">
          <a:xfrm>
            <a:off x="2438400" y="2057400"/>
            <a:ext cx="1295400" cy="0"/>
          </a:xfrm>
          <a:prstGeom prst="line">
            <a:avLst/>
          </a:prstGeom>
          <a:noFill/>
          <a:ln w="57150">
            <a:solidFill>
              <a:schemeClr val="tx1"/>
            </a:solidFill>
            <a:round/>
            <a:headEnd/>
            <a:tailEnd type="triangle" w="med" len="med"/>
          </a:ln>
        </p:spPr>
        <p:txBody>
          <a:bodyPr wrap="none" anchor="ctr"/>
          <a:lstStyle/>
          <a:p>
            <a:endParaRPr lang="en-US"/>
          </a:p>
        </p:txBody>
      </p:sp>
      <p:sp>
        <p:nvSpPr>
          <p:cNvPr id="22533" name="Line 5"/>
          <p:cNvSpPr>
            <a:spLocks noChangeShapeType="1"/>
          </p:cNvSpPr>
          <p:nvPr/>
        </p:nvSpPr>
        <p:spPr bwMode="auto">
          <a:xfrm>
            <a:off x="5257800" y="2057400"/>
            <a:ext cx="1295400" cy="0"/>
          </a:xfrm>
          <a:prstGeom prst="line">
            <a:avLst/>
          </a:prstGeom>
          <a:noFill/>
          <a:ln w="57150">
            <a:solidFill>
              <a:schemeClr val="tx1"/>
            </a:solidFill>
            <a:round/>
            <a:headEnd/>
            <a:tailEnd type="triangle" w="med" len="med"/>
          </a:ln>
        </p:spPr>
        <p:txBody>
          <a:bodyPr wrap="none" anchor="ctr"/>
          <a:lstStyle/>
          <a:p>
            <a:endParaRPr lang="en-US"/>
          </a:p>
        </p:txBody>
      </p:sp>
      <p:sp>
        <p:nvSpPr>
          <p:cNvPr id="22535" name="Text Box 7"/>
          <p:cNvSpPr txBox="1">
            <a:spLocks noChangeArrowheads="1"/>
          </p:cNvSpPr>
          <p:nvPr/>
        </p:nvSpPr>
        <p:spPr bwMode="auto">
          <a:xfrm>
            <a:off x="914400" y="1600200"/>
            <a:ext cx="1420813" cy="822325"/>
          </a:xfrm>
          <a:prstGeom prst="rect">
            <a:avLst/>
          </a:prstGeom>
          <a:noFill/>
          <a:ln w="9525">
            <a:noFill/>
            <a:miter lim="800000"/>
            <a:headEnd/>
            <a:tailEnd/>
          </a:ln>
        </p:spPr>
        <p:txBody>
          <a:bodyPr wrap="none">
            <a:spAutoFit/>
          </a:bodyPr>
          <a:lstStyle/>
          <a:p>
            <a:r>
              <a:rPr lang="en-US"/>
              <a:t>Electrical</a:t>
            </a:r>
          </a:p>
          <a:p>
            <a:r>
              <a:rPr lang="en-US"/>
              <a:t>Energy</a:t>
            </a:r>
          </a:p>
        </p:txBody>
      </p:sp>
      <p:sp>
        <p:nvSpPr>
          <p:cNvPr id="22536" name="Text Box 8"/>
          <p:cNvSpPr txBox="1">
            <a:spLocks noChangeArrowheads="1"/>
          </p:cNvSpPr>
          <p:nvPr/>
        </p:nvSpPr>
        <p:spPr bwMode="auto">
          <a:xfrm>
            <a:off x="6580188" y="1616075"/>
            <a:ext cx="1725612" cy="822325"/>
          </a:xfrm>
          <a:prstGeom prst="rect">
            <a:avLst/>
          </a:prstGeom>
          <a:noFill/>
          <a:ln w="9525">
            <a:noFill/>
            <a:miter lim="800000"/>
            <a:headEnd/>
            <a:tailEnd/>
          </a:ln>
        </p:spPr>
        <p:txBody>
          <a:bodyPr wrap="none">
            <a:spAutoFit/>
          </a:bodyPr>
          <a:lstStyle/>
          <a:p>
            <a:r>
              <a:rPr lang="en-US"/>
              <a:t>Mechanical</a:t>
            </a:r>
          </a:p>
          <a:p>
            <a:r>
              <a:rPr lang="en-US"/>
              <a:t>Energy</a:t>
            </a:r>
          </a:p>
        </p:txBody>
      </p:sp>
      <p:grpSp>
        <p:nvGrpSpPr>
          <p:cNvPr id="22541" name="Group 13"/>
          <p:cNvGrpSpPr>
            <a:grpSpLocks/>
          </p:cNvGrpSpPr>
          <p:nvPr/>
        </p:nvGrpSpPr>
        <p:grpSpPr bwMode="auto">
          <a:xfrm>
            <a:off x="228600" y="2971800"/>
            <a:ext cx="4495800" cy="3505200"/>
            <a:chOff x="384" y="1920"/>
            <a:chExt cx="2832" cy="2208"/>
          </a:xfrm>
        </p:grpSpPr>
        <p:sp>
          <p:nvSpPr>
            <p:cNvPr id="22539" name="Rectangle 11"/>
            <p:cNvSpPr>
              <a:spLocks noChangeArrowheads="1"/>
            </p:cNvSpPr>
            <p:nvPr/>
          </p:nvSpPr>
          <p:spPr bwMode="auto">
            <a:xfrm>
              <a:off x="384" y="1920"/>
              <a:ext cx="2832" cy="2208"/>
            </a:xfrm>
            <a:prstGeom prst="rect">
              <a:avLst/>
            </a:prstGeom>
            <a:solidFill>
              <a:schemeClr val="tx1"/>
            </a:solidFill>
            <a:ln w="9525">
              <a:solidFill>
                <a:schemeClr val="tx1"/>
              </a:solidFill>
              <a:miter lim="800000"/>
              <a:headEnd/>
              <a:tailEnd/>
            </a:ln>
          </p:spPr>
          <p:txBody>
            <a:bodyPr wrap="none" anchor="ctr"/>
            <a:lstStyle/>
            <a:p>
              <a:endParaRPr lang="en-US"/>
            </a:p>
          </p:txBody>
        </p:sp>
        <p:pic>
          <p:nvPicPr>
            <p:cNvPr id="22538" name="Picture 10" descr="motor-labels"/>
            <p:cNvPicPr>
              <a:picLocks noChangeAspect="1" noChangeArrowheads="1"/>
            </p:cNvPicPr>
            <p:nvPr/>
          </p:nvPicPr>
          <p:blipFill>
            <a:blip r:embed="rId3" cstate="print"/>
            <a:srcRect/>
            <a:stretch>
              <a:fillRect/>
            </a:stretch>
          </p:blipFill>
          <p:spPr bwMode="auto">
            <a:xfrm>
              <a:off x="480" y="1968"/>
              <a:ext cx="2688" cy="2128"/>
            </a:xfrm>
            <a:prstGeom prst="rect">
              <a:avLst/>
            </a:prstGeom>
            <a:noFill/>
          </p:spPr>
        </p:pic>
      </p:grpSp>
      <p:pic>
        <p:nvPicPr>
          <p:cNvPr id="22540" name="Picture 12" descr="moto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05513" y="2971800"/>
            <a:ext cx="3138487" cy="2241550"/>
          </a:xfrm>
          <a:prstGeom prst="rect">
            <a:avLst/>
          </a:prstGeom>
          <a:noFill/>
        </p:spPr>
      </p:pic>
      <p:sp>
        <p:nvSpPr>
          <p:cNvPr id="22542" name="Line 14"/>
          <p:cNvSpPr>
            <a:spLocks noChangeShapeType="1"/>
          </p:cNvSpPr>
          <p:nvPr/>
        </p:nvSpPr>
        <p:spPr bwMode="auto">
          <a:xfrm>
            <a:off x="4876800" y="4267200"/>
            <a:ext cx="990600" cy="0"/>
          </a:xfrm>
          <a:prstGeom prst="line">
            <a:avLst/>
          </a:prstGeom>
          <a:noFill/>
          <a:ln w="152400">
            <a:solidFill>
              <a:schemeClr val="hlink"/>
            </a:solidFill>
            <a:round/>
            <a:headEnd/>
            <a:tailEnd type="triangle" w="med" len="med"/>
          </a:ln>
        </p:spPr>
        <p:txBody>
          <a:bodyPr wrap="none" anchor="ctr"/>
          <a:lstStyle/>
          <a:p>
            <a:endParaRPr lang="en-US"/>
          </a:p>
        </p:txBody>
      </p:sp>
      <p:sp>
        <p:nvSpPr>
          <p:cNvPr id="22544" name="Text Box 16"/>
          <p:cNvSpPr txBox="1">
            <a:spLocks noChangeArrowheads="1"/>
          </p:cNvSpPr>
          <p:nvPr/>
        </p:nvSpPr>
        <p:spPr bwMode="auto">
          <a:xfrm>
            <a:off x="6477000" y="5410200"/>
            <a:ext cx="2139950" cy="641350"/>
          </a:xfrm>
          <a:prstGeom prst="rect">
            <a:avLst/>
          </a:prstGeom>
          <a:noFill/>
          <a:ln w="9525">
            <a:noFill/>
            <a:miter lim="800000"/>
            <a:headEnd/>
            <a:tailEnd/>
          </a:ln>
          <a:effectLst>
            <a:outerShdw dist="35921" dir="2700000" algn="ctr" rotWithShape="0">
              <a:srgbClr val="808080"/>
            </a:outerShdw>
          </a:effectLst>
        </p:spPr>
        <p:txBody>
          <a:bodyPr wrap="none">
            <a:spAutoFit/>
          </a:bodyPr>
          <a:lstStyle/>
          <a:p>
            <a:r>
              <a:rPr lang="en-US" sz="3600"/>
              <a:t>DC Motor</a:t>
            </a:r>
          </a:p>
        </p:txBody>
      </p:sp>
    </p:spTree>
    <p:extLst>
      <p:ext uri="{BB962C8B-B14F-4D97-AF65-F5344CB8AC3E}">
        <p14:creationId xmlns:p14="http://schemas.microsoft.com/office/powerpoint/2010/main" val="175868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5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5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5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p:bldP spid="22533" grpId="0" animBg="1"/>
      <p:bldP spid="22535" grpId="0"/>
      <p:bldP spid="22536" grpId="0"/>
      <p:bldP spid="22542" grpId="0" animBg="1"/>
      <p:bldP spid="225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533400" y="990600"/>
            <a:ext cx="8307387" cy="4505325"/>
          </a:xfrm>
          <a:prstGeom prst="rect">
            <a:avLst/>
          </a:prstGeom>
        </p:spPr>
        <p:txBody>
          <a:bodyPr/>
          <a:lstStyle/>
          <a:p>
            <a:pPr marL="457200" marR="0" lvl="0" indent="-4572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Electrical </a:t>
            </a:r>
            <a:r>
              <a:rPr kumimoji="0" lang="en-US" sz="3200" b="1" i="0" u="sng" strike="noStrike" kern="1200" cap="none" spc="0" normalizeH="0" baseline="0" noProof="0" dirty="0" smtClean="0">
                <a:ln>
                  <a:noFill/>
                </a:ln>
                <a:solidFill>
                  <a:srgbClr val="FF0000"/>
                </a:solidFill>
                <a:effectLst/>
                <a:uLnTx/>
                <a:uFillTx/>
                <a:latin typeface="+mn-lt"/>
                <a:ea typeface="+mn-ea"/>
                <a:cs typeface="+mn-cs"/>
              </a:rPr>
              <a:t>Motors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transform </a:t>
            </a:r>
            <a:r>
              <a:rPr kumimoji="0" lang="en-US" sz="3200" b="0" i="0" u="none" strike="noStrike" kern="1200" cap="none" spc="0" normalizeH="0" baseline="0" noProof="0" dirty="0" smtClean="0">
                <a:ln>
                  <a:noFill/>
                </a:ln>
                <a:solidFill>
                  <a:schemeClr val="accent1"/>
                </a:solidFill>
                <a:effectLst/>
                <a:uLnTx/>
                <a:uFillTx/>
                <a:latin typeface="+mn-lt"/>
                <a:ea typeface="+mn-ea"/>
                <a:cs typeface="+mn-cs"/>
              </a:rPr>
              <a:t>electrical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energy into </a:t>
            </a:r>
            <a:r>
              <a:rPr kumimoji="0" lang="en-US" sz="3200" b="0" i="0" u="none" strike="noStrike" kern="1200" cap="none" spc="0" normalizeH="0" baseline="0" noProof="0" dirty="0" smtClean="0">
                <a:ln>
                  <a:noFill/>
                </a:ln>
                <a:solidFill>
                  <a:schemeClr val="accent1"/>
                </a:solidFill>
                <a:effectLst/>
                <a:uLnTx/>
                <a:uFillTx/>
                <a:latin typeface="+mn-lt"/>
                <a:ea typeface="+mn-ea"/>
                <a:cs typeface="+mn-cs"/>
              </a:rPr>
              <a:t>mechanical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energy. </a:t>
            </a:r>
          </a:p>
          <a:p>
            <a:pPr marL="457200" marR="0" lvl="0" indent="-4572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Electric </a:t>
            </a:r>
            <a:r>
              <a:rPr kumimoji="0" lang="en-US" sz="4000" b="1" u="sng" strike="noStrike" kern="1200" cap="none" spc="0" normalizeH="0" baseline="0" noProof="0" dirty="0" smtClean="0">
                <a:ln>
                  <a:noFill/>
                </a:ln>
                <a:solidFill>
                  <a:srgbClr val="FF0000"/>
                </a:solidFill>
                <a:effectLst/>
                <a:uLnTx/>
                <a:uFillTx/>
                <a:latin typeface="+mn-lt"/>
                <a:ea typeface="+mn-ea"/>
                <a:cs typeface="+mn-cs"/>
              </a:rPr>
              <a:t>Generators</a:t>
            </a:r>
            <a:r>
              <a:rPr kumimoji="0" lang="en-US" sz="4000" b="0" i="1" u="none" strike="noStrike" kern="1200" cap="none" spc="0" normalizeH="0" baseline="0" noProof="0" dirty="0" smtClean="0">
                <a:ln>
                  <a:noFill/>
                </a:ln>
                <a:solidFill>
                  <a:srgbClr val="FF0000"/>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do the opposite. They transform </a:t>
            </a:r>
            <a:r>
              <a:rPr kumimoji="0" lang="en-US" sz="3200" b="0" i="0" u="none" strike="noStrike" kern="1200" cap="none" spc="0" normalizeH="0" baseline="0" noProof="0" dirty="0" smtClean="0">
                <a:ln>
                  <a:noFill/>
                </a:ln>
                <a:solidFill>
                  <a:schemeClr val="accent1"/>
                </a:solidFill>
                <a:effectLst/>
                <a:uLnTx/>
                <a:uFillTx/>
                <a:latin typeface="+mn-lt"/>
                <a:ea typeface="+mn-ea"/>
                <a:cs typeface="+mn-cs"/>
              </a:rPr>
              <a:t>mechanical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energy into </a:t>
            </a:r>
            <a:r>
              <a:rPr kumimoji="0" lang="en-US" sz="3200" b="0" i="0" u="none" strike="noStrike" kern="1200" cap="none" spc="0" normalizeH="0" baseline="0" noProof="0" dirty="0" smtClean="0">
                <a:ln>
                  <a:noFill/>
                </a:ln>
                <a:solidFill>
                  <a:schemeClr val="accent1"/>
                </a:solidFill>
                <a:effectLst/>
                <a:uLnTx/>
                <a:uFillTx/>
                <a:latin typeface="+mn-lt"/>
                <a:ea typeface="+mn-ea"/>
                <a:cs typeface="+mn-cs"/>
              </a:rPr>
              <a:t>electrical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energy.</a:t>
            </a:r>
          </a:p>
          <a:p>
            <a:pPr marL="457200" marR="0" lvl="0" indent="-4572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process of using a </a:t>
            </a:r>
            <a:r>
              <a:rPr kumimoji="0" lang="en-US" sz="3200" b="1" i="0" u="none" strike="noStrike" kern="1200" cap="none" spc="0" normalizeH="0" baseline="0" noProof="0" dirty="0" smtClean="0">
                <a:ln>
                  <a:noFill/>
                </a:ln>
                <a:solidFill>
                  <a:srgbClr val="FF0000"/>
                </a:solidFill>
                <a:effectLst/>
                <a:uLnTx/>
                <a:uFillTx/>
                <a:latin typeface="+mn-lt"/>
                <a:ea typeface="+mn-ea"/>
                <a:cs typeface="+mn-cs"/>
              </a:rPr>
              <a:t>changing magnetic field</a:t>
            </a:r>
            <a:r>
              <a:rPr kumimoji="0" lang="en-US" sz="32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to create electric current is called </a:t>
            </a:r>
            <a:r>
              <a:rPr kumimoji="0" lang="en-US" sz="5400" b="1" i="1" u="none" strike="noStrike" kern="1200" cap="none" spc="0" normalizeH="0" baseline="0" noProof="0" dirty="0" smtClean="0">
                <a:ln>
                  <a:noFill/>
                </a:ln>
                <a:solidFill>
                  <a:srgbClr val="FF0000"/>
                </a:solidFill>
                <a:effectLst/>
                <a:uLnTx/>
                <a:uFillTx/>
                <a:latin typeface="+mn-lt"/>
                <a:ea typeface="+mn-ea"/>
                <a:cs typeface="+mn-cs"/>
              </a:rPr>
              <a:t>electromagnetic induction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94851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09600" y="194280"/>
            <a:ext cx="77724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Electric Generator</a:t>
            </a:r>
          </a:p>
        </p:txBody>
      </p:sp>
      <p:sp>
        <p:nvSpPr>
          <p:cNvPr id="26627" name="Rectangle 3"/>
          <p:cNvSpPr>
            <a:spLocks noChangeArrowheads="1"/>
          </p:cNvSpPr>
          <p:nvPr/>
        </p:nvSpPr>
        <p:spPr bwMode="auto">
          <a:xfrm>
            <a:off x="3733800" y="1371600"/>
            <a:ext cx="1524000" cy="1371600"/>
          </a:xfrm>
          <a:prstGeom prst="rect">
            <a:avLst/>
          </a:prstGeom>
          <a:solidFill>
            <a:schemeClr val="hlink"/>
          </a:solidFill>
          <a:ln w="9525">
            <a:solidFill>
              <a:schemeClr val="tx1"/>
            </a:solidFill>
            <a:miter lim="800000"/>
            <a:headEnd/>
            <a:tailEnd/>
          </a:ln>
        </p:spPr>
        <p:txBody>
          <a:bodyPr wrap="none" anchor="ctr"/>
          <a:lstStyle/>
          <a:p>
            <a:pPr algn="ctr"/>
            <a:r>
              <a:rPr lang="en-US" sz="4400"/>
              <a:t>G</a:t>
            </a:r>
          </a:p>
        </p:txBody>
      </p:sp>
      <p:sp>
        <p:nvSpPr>
          <p:cNvPr id="26628" name="Line 4"/>
          <p:cNvSpPr>
            <a:spLocks noChangeShapeType="1"/>
          </p:cNvSpPr>
          <p:nvPr/>
        </p:nvSpPr>
        <p:spPr bwMode="auto">
          <a:xfrm>
            <a:off x="2438400" y="2057400"/>
            <a:ext cx="1295400" cy="0"/>
          </a:xfrm>
          <a:prstGeom prst="line">
            <a:avLst/>
          </a:prstGeom>
          <a:noFill/>
          <a:ln w="57150">
            <a:solidFill>
              <a:schemeClr val="tx1"/>
            </a:solidFill>
            <a:round/>
            <a:headEnd/>
            <a:tailEnd type="triangle" w="med" len="med"/>
          </a:ln>
        </p:spPr>
        <p:txBody>
          <a:bodyPr wrap="none" anchor="ctr"/>
          <a:lstStyle/>
          <a:p>
            <a:endParaRPr lang="en-US"/>
          </a:p>
        </p:txBody>
      </p:sp>
      <p:sp>
        <p:nvSpPr>
          <p:cNvPr id="26629" name="Line 5"/>
          <p:cNvSpPr>
            <a:spLocks noChangeShapeType="1"/>
          </p:cNvSpPr>
          <p:nvPr/>
        </p:nvSpPr>
        <p:spPr bwMode="auto">
          <a:xfrm>
            <a:off x="5257800" y="2057400"/>
            <a:ext cx="1295400" cy="0"/>
          </a:xfrm>
          <a:prstGeom prst="line">
            <a:avLst/>
          </a:prstGeom>
          <a:noFill/>
          <a:ln w="57150">
            <a:solidFill>
              <a:schemeClr val="tx1"/>
            </a:solidFill>
            <a:round/>
            <a:headEnd/>
            <a:tailEnd type="triangle" w="med" len="med"/>
          </a:ln>
        </p:spPr>
        <p:txBody>
          <a:bodyPr wrap="none" anchor="ctr"/>
          <a:lstStyle/>
          <a:p>
            <a:endParaRPr lang="en-US"/>
          </a:p>
        </p:txBody>
      </p:sp>
      <p:sp>
        <p:nvSpPr>
          <p:cNvPr id="26630" name="Text Box 6"/>
          <p:cNvSpPr txBox="1">
            <a:spLocks noChangeArrowheads="1"/>
          </p:cNvSpPr>
          <p:nvPr/>
        </p:nvSpPr>
        <p:spPr bwMode="auto">
          <a:xfrm>
            <a:off x="788988" y="1600200"/>
            <a:ext cx="1744388" cy="830997"/>
          </a:xfrm>
          <a:prstGeom prst="rect">
            <a:avLst/>
          </a:prstGeom>
          <a:noFill/>
          <a:ln w="9525">
            <a:noFill/>
            <a:miter lim="800000"/>
            <a:headEnd/>
            <a:tailEnd/>
          </a:ln>
        </p:spPr>
        <p:txBody>
          <a:bodyPr wrap="none">
            <a:spAutoFit/>
          </a:bodyPr>
          <a:lstStyle/>
          <a:p>
            <a:r>
              <a:rPr lang="en-US" sz="2400" dirty="0"/>
              <a:t>Mechanical</a:t>
            </a:r>
          </a:p>
          <a:p>
            <a:r>
              <a:rPr lang="en-US" sz="2400" dirty="0"/>
              <a:t>Energy</a:t>
            </a:r>
          </a:p>
        </p:txBody>
      </p:sp>
      <p:sp>
        <p:nvSpPr>
          <p:cNvPr id="26631" name="Text Box 7"/>
          <p:cNvSpPr txBox="1">
            <a:spLocks noChangeArrowheads="1"/>
          </p:cNvSpPr>
          <p:nvPr/>
        </p:nvSpPr>
        <p:spPr bwMode="auto">
          <a:xfrm>
            <a:off x="6580188" y="1616075"/>
            <a:ext cx="1643399" cy="954107"/>
          </a:xfrm>
          <a:prstGeom prst="rect">
            <a:avLst/>
          </a:prstGeom>
          <a:noFill/>
          <a:ln w="9525">
            <a:noFill/>
            <a:miter lim="800000"/>
            <a:headEnd/>
            <a:tailEnd/>
          </a:ln>
        </p:spPr>
        <p:txBody>
          <a:bodyPr wrap="none">
            <a:spAutoFit/>
          </a:bodyPr>
          <a:lstStyle/>
          <a:p>
            <a:r>
              <a:rPr lang="en-US" sz="2800" dirty="0"/>
              <a:t>Electrical</a:t>
            </a:r>
          </a:p>
          <a:p>
            <a:r>
              <a:rPr lang="en-US" sz="2800" dirty="0"/>
              <a:t>Energy</a:t>
            </a:r>
          </a:p>
        </p:txBody>
      </p:sp>
      <p:pic>
        <p:nvPicPr>
          <p:cNvPr id="26635" name="Picture 11" descr="motor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3429000"/>
            <a:ext cx="3138488" cy="2043113"/>
          </a:xfrm>
          <a:prstGeom prst="rect">
            <a:avLst/>
          </a:prstGeom>
          <a:noFill/>
        </p:spPr>
      </p:pic>
      <p:pic>
        <p:nvPicPr>
          <p:cNvPr id="26636" name="Picture 12" descr="motor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0600" y="3276600"/>
            <a:ext cx="2971800" cy="2355850"/>
          </a:xfrm>
          <a:prstGeom prst="rect">
            <a:avLst/>
          </a:prstGeom>
          <a:noFill/>
        </p:spPr>
      </p:pic>
    </p:spTree>
    <p:extLst>
      <p:ext uri="{BB962C8B-B14F-4D97-AF65-F5344CB8AC3E}">
        <p14:creationId xmlns:p14="http://schemas.microsoft.com/office/powerpoint/2010/main" val="173765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6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nimBg="1"/>
      <p:bldP spid="26629" grpId="0" animBg="1"/>
      <p:bldP spid="26630" grpId="0"/>
      <p:bldP spid="266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1560" y="606290"/>
            <a:ext cx="7866874" cy="54726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600919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Picture 2"/>
          <p:cNvSpPr>
            <a:spLocks noChangeAspect="1" noChangeArrowheads="1"/>
          </p:cNvSpPr>
          <p:nvPr/>
        </p:nvSpPr>
        <p:spPr bwMode="auto">
          <a:xfrm>
            <a:off x="4575175" y="3427413"/>
            <a:ext cx="0" cy="0"/>
          </a:xfrm>
          <a:prstGeom prst="rect">
            <a:avLst/>
          </a:prstGeom>
          <a:noFill/>
          <a:ln w="9525">
            <a:noFill/>
            <a:miter lim="800000"/>
            <a:headEnd/>
            <a:tailEnd/>
          </a:ln>
        </p:spPr>
        <p:txBody>
          <a:bodyPr/>
          <a:lstStyle/>
          <a:p>
            <a:endParaRPr lang="en-NZ">
              <a:latin typeface="Calibri" pitchFamily="34" charset="0"/>
            </a:endParaRPr>
          </a:p>
        </p:txBody>
      </p:sp>
      <p:pic>
        <p:nvPicPr>
          <p:cNvPr id="17410" name="Picture 3" descr="mgt+slndMVC-661FL.TIF                                          00014A05Macintosh HD                   ABA78158:"/>
          <p:cNvPicPr>
            <a:picLocks noChangeAspect="1" noChangeArrowheads="1"/>
          </p:cNvPicPr>
          <p:nvPr/>
        </p:nvPicPr>
        <p:blipFill>
          <a:blip r:embed="rId3" cstate="print"/>
          <a:srcRect/>
          <a:stretch>
            <a:fillRect/>
          </a:stretch>
        </p:blipFill>
        <p:spPr bwMode="auto">
          <a:xfrm>
            <a:off x="381000" y="476672"/>
            <a:ext cx="8458200" cy="4813300"/>
          </a:xfrm>
          <a:prstGeom prst="rect">
            <a:avLst/>
          </a:prstGeom>
          <a:noFill/>
          <a:ln w="9525">
            <a:noFill/>
            <a:miter lim="800000"/>
            <a:headEnd/>
            <a:tailEnd/>
          </a:ln>
        </p:spPr>
      </p:pic>
      <p:sp>
        <p:nvSpPr>
          <p:cNvPr id="4" name="Rectangle 3"/>
          <p:cNvSpPr/>
          <p:nvPr/>
        </p:nvSpPr>
        <p:spPr>
          <a:xfrm>
            <a:off x="971600" y="5589240"/>
            <a:ext cx="760977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How is V or I induced?</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33400" y="4572000"/>
            <a:ext cx="7848600" cy="2514600"/>
          </a:xfrm>
        </p:spPr>
        <p:txBody>
          <a:bodyPr/>
          <a:lstStyle/>
          <a:p>
            <a:pPr marL="0" indent="0" eaLnBrk="1" hangingPunct="1">
              <a:spcBef>
                <a:spcPts val="0"/>
              </a:spcBef>
              <a:spcAft>
                <a:spcPct val="30000"/>
              </a:spcAft>
              <a:buFontTx/>
              <a:buNone/>
            </a:pPr>
            <a:r>
              <a:rPr lang="en-US" sz="2400" dirty="0" smtClean="0">
                <a:latin typeface="Verdana" pitchFamily="80" charset="0"/>
              </a:rPr>
              <a:t>The induced Voltage can be increased by </a:t>
            </a:r>
          </a:p>
          <a:p>
            <a:pPr marL="0" indent="0" eaLnBrk="1" hangingPunct="1">
              <a:spcBef>
                <a:spcPts val="0"/>
              </a:spcBef>
              <a:spcAft>
                <a:spcPct val="30000"/>
              </a:spcAft>
              <a:buFontTx/>
              <a:buAutoNum type="arabicPeriod"/>
            </a:pPr>
            <a:r>
              <a:rPr lang="en-US" sz="2400" dirty="0" smtClean="0">
                <a:latin typeface="Verdana" pitchFamily="80" charset="0"/>
              </a:rPr>
              <a:t>Using a stronger magnet  (B)</a:t>
            </a:r>
          </a:p>
          <a:p>
            <a:pPr marL="0" indent="0" eaLnBrk="1" hangingPunct="1">
              <a:spcBef>
                <a:spcPts val="0"/>
              </a:spcBef>
              <a:spcAft>
                <a:spcPct val="30000"/>
              </a:spcAft>
              <a:buFontTx/>
              <a:buAutoNum type="arabicPeriod"/>
            </a:pPr>
            <a:r>
              <a:rPr lang="en-US" sz="2400" dirty="0" smtClean="0">
                <a:latin typeface="Verdana" pitchFamily="80" charset="0"/>
              </a:rPr>
              <a:t>More turns on the coil  (L)</a:t>
            </a:r>
          </a:p>
          <a:p>
            <a:pPr marL="0" indent="0" eaLnBrk="1" hangingPunct="1">
              <a:spcBef>
                <a:spcPts val="0"/>
              </a:spcBef>
              <a:spcAft>
                <a:spcPct val="30000"/>
              </a:spcAft>
              <a:buFontTx/>
              <a:buAutoNum type="arabicPeriod"/>
            </a:pPr>
            <a:r>
              <a:rPr lang="en-US" sz="2400" dirty="0" smtClean="0">
                <a:latin typeface="Verdana" pitchFamily="80" charset="0"/>
              </a:rPr>
              <a:t>Moving the magnet faster  (v)</a:t>
            </a:r>
          </a:p>
        </p:txBody>
      </p:sp>
      <p:sp>
        <p:nvSpPr>
          <p:cNvPr id="1028" name="Rectangle 3"/>
          <p:cNvSpPr>
            <a:spLocks noChangeArrowheads="1"/>
          </p:cNvSpPr>
          <p:nvPr/>
        </p:nvSpPr>
        <p:spPr bwMode="auto">
          <a:xfrm>
            <a:off x="2435225" y="1016000"/>
            <a:ext cx="1698625" cy="652463"/>
          </a:xfrm>
          <a:prstGeom prst="rect">
            <a:avLst/>
          </a:prstGeom>
          <a:solidFill>
            <a:srgbClr val="92D050"/>
          </a:solidFill>
          <a:ln w="9525">
            <a:solidFill>
              <a:schemeClr val="tx1"/>
            </a:solidFill>
            <a:miter lim="800000"/>
            <a:headEnd/>
            <a:tailEnd/>
          </a:ln>
        </p:spPr>
        <p:txBody>
          <a:bodyPr wrap="none" anchor="ctr"/>
          <a:lstStyle/>
          <a:p>
            <a:endParaRPr lang="en-US" dirty="0"/>
          </a:p>
        </p:txBody>
      </p:sp>
      <p:grpSp>
        <p:nvGrpSpPr>
          <p:cNvPr id="1029" name="Group 4"/>
          <p:cNvGrpSpPr>
            <a:grpSpLocks/>
          </p:cNvGrpSpPr>
          <p:nvPr/>
        </p:nvGrpSpPr>
        <p:grpSpPr bwMode="auto">
          <a:xfrm>
            <a:off x="2525713" y="903288"/>
            <a:ext cx="674687" cy="903287"/>
            <a:chOff x="1381" y="2142"/>
            <a:chExt cx="425" cy="569"/>
          </a:xfrm>
        </p:grpSpPr>
        <p:sp>
          <p:nvSpPr>
            <p:cNvPr id="1052" name="Freeform 5"/>
            <p:cNvSpPr>
              <a:spLocks/>
            </p:cNvSpPr>
            <p:nvPr/>
          </p:nvSpPr>
          <p:spPr bwMode="auto">
            <a:xfrm>
              <a:off x="1381" y="2146"/>
              <a:ext cx="183" cy="565"/>
            </a:xfrm>
            <a:custGeom>
              <a:avLst/>
              <a:gdLst>
                <a:gd name="T0" fmla="*/ 0 w 183"/>
                <a:gd name="T1" fmla="*/ 67 h 565"/>
                <a:gd name="T2" fmla="*/ 37 w 183"/>
                <a:gd name="T3" fmla="*/ 3 h 565"/>
                <a:gd name="T4" fmla="*/ 82 w 183"/>
                <a:gd name="T5" fmla="*/ 48 h 565"/>
                <a:gd name="T6" fmla="*/ 92 w 183"/>
                <a:gd name="T7" fmla="*/ 250 h 565"/>
                <a:gd name="T8" fmla="*/ 119 w 183"/>
                <a:gd name="T9" fmla="*/ 515 h 565"/>
                <a:gd name="T10" fmla="*/ 165 w 183"/>
                <a:gd name="T11" fmla="*/ 551 h 565"/>
                <a:gd name="T12" fmla="*/ 183 w 183"/>
                <a:gd name="T13" fmla="*/ 469 h 565"/>
                <a:gd name="T14" fmla="*/ 0 60000 65536"/>
                <a:gd name="T15" fmla="*/ 0 60000 65536"/>
                <a:gd name="T16" fmla="*/ 0 60000 65536"/>
                <a:gd name="T17" fmla="*/ 0 60000 65536"/>
                <a:gd name="T18" fmla="*/ 0 60000 65536"/>
                <a:gd name="T19" fmla="*/ 0 60000 65536"/>
                <a:gd name="T20" fmla="*/ 0 60000 65536"/>
                <a:gd name="T21" fmla="*/ 0 w 183"/>
                <a:gd name="T22" fmla="*/ 0 h 565"/>
                <a:gd name="T23" fmla="*/ 183 w 183"/>
                <a:gd name="T24" fmla="*/ 565 h 5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565">
                  <a:moveTo>
                    <a:pt x="0" y="67"/>
                  </a:moveTo>
                  <a:cubicBezTo>
                    <a:pt x="11" y="36"/>
                    <a:pt x="23" y="6"/>
                    <a:pt x="37" y="3"/>
                  </a:cubicBezTo>
                  <a:cubicBezTo>
                    <a:pt x="51" y="0"/>
                    <a:pt x="73" y="7"/>
                    <a:pt x="82" y="48"/>
                  </a:cubicBezTo>
                  <a:cubicBezTo>
                    <a:pt x="91" y="89"/>
                    <a:pt x="86" y="172"/>
                    <a:pt x="92" y="250"/>
                  </a:cubicBezTo>
                  <a:cubicBezTo>
                    <a:pt x="98" y="328"/>
                    <a:pt x="107" y="465"/>
                    <a:pt x="119" y="515"/>
                  </a:cubicBezTo>
                  <a:cubicBezTo>
                    <a:pt x="131" y="565"/>
                    <a:pt x="154" y="559"/>
                    <a:pt x="165" y="551"/>
                  </a:cubicBezTo>
                  <a:cubicBezTo>
                    <a:pt x="176" y="543"/>
                    <a:pt x="179" y="506"/>
                    <a:pt x="183" y="469"/>
                  </a:cubicBezTo>
                </a:path>
              </a:pathLst>
            </a:custGeom>
            <a:noFill/>
            <a:ln w="9525">
              <a:solidFill>
                <a:schemeClr val="tx1"/>
              </a:solidFill>
              <a:round/>
              <a:headEnd/>
              <a:tailEnd/>
            </a:ln>
          </p:spPr>
          <p:txBody>
            <a:bodyPr/>
            <a:lstStyle/>
            <a:p>
              <a:endParaRPr lang="en-US" dirty="0"/>
            </a:p>
          </p:txBody>
        </p:sp>
        <p:sp>
          <p:nvSpPr>
            <p:cNvPr id="1053" name="Freeform 6"/>
            <p:cNvSpPr>
              <a:spLocks/>
            </p:cNvSpPr>
            <p:nvPr/>
          </p:nvSpPr>
          <p:spPr bwMode="auto">
            <a:xfrm>
              <a:off x="1505" y="2142"/>
              <a:ext cx="183" cy="565"/>
            </a:xfrm>
            <a:custGeom>
              <a:avLst/>
              <a:gdLst>
                <a:gd name="T0" fmla="*/ 0 w 183"/>
                <a:gd name="T1" fmla="*/ 67 h 565"/>
                <a:gd name="T2" fmla="*/ 37 w 183"/>
                <a:gd name="T3" fmla="*/ 3 h 565"/>
                <a:gd name="T4" fmla="*/ 82 w 183"/>
                <a:gd name="T5" fmla="*/ 48 h 565"/>
                <a:gd name="T6" fmla="*/ 92 w 183"/>
                <a:gd name="T7" fmla="*/ 250 h 565"/>
                <a:gd name="T8" fmla="*/ 119 w 183"/>
                <a:gd name="T9" fmla="*/ 515 h 565"/>
                <a:gd name="T10" fmla="*/ 165 w 183"/>
                <a:gd name="T11" fmla="*/ 551 h 565"/>
                <a:gd name="T12" fmla="*/ 183 w 183"/>
                <a:gd name="T13" fmla="*/ 469 h 565"/>
                <a:gd name="T14" fmla="*/ 0 60000 65536"/>
                <a:gd name="T15" fmla="*/ 0 60000 65536"/>
                <a:gd name="T16" fmla="*/ 0 60000 65536"/>
                <a:gd name="T17" fmla="*/ 0 60000 65536"/>
                <a:gd name="T18" fmla="*/ 0 60000 65536"/>
                <a:gd name="T19" fmla="*/ 0 60000 65536"/>
                <a:gd name="T20" fmla="*/ 0 60000 65536"/>
                <a:gd name="T21" fmla="*/ 0 w 183"/>
                <a:gd name="T22" fmla="*/ 0 h 565"/>
                <a:gd name="T23" fmla="*/ 183 w 183"/>
                <a:gd name="T24" fmla="*/ 565 h 5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565">
                  <a:moveTo>
                    <a:pt x="0" y="67"/>
                  </a:moveTo>
                  <a:cubicBezTo>
                    <a:pt x="11" y="36"/>
                    <a:pt x="23" y="6"/>
                    <a:pt x="37" y="3"/>
                  </a:cubicBezTo>
                  <a:cubicBezTo>
                    <a:pt x="51" y="0"/>
                    <a:pt x="73" y="7"/>
                    <a:pt x="82" y="48"/>
                  </a:cubicBezTo>
                  <a:cubicBezTo>
                    <a:pt x="91" y="89"/>
                    <a:pt x="86" y="172"/>
                    <a:pt x="92" y="250"/>
                  </a:cubicBezTo>
                  <a:cubicBezTo>
                    <a:pt x="98" y="328"/>
                    <a:pt x="107" y="465"/>
                    <a:pt x="119" y="515"/>
                  </a:cubicBezTo>
                  <a:cubicBezTo>
                    <a:pt x="131" y="565"/>
                    <a:pt x="154" y="559"/>
                    <a:pt x="165" y="551"/>
                  </a:cubicBezTo>
                  <a:cubicBezTo>
                    <a:pt x="176" y="543"/>
                    <a:pt x="179" y="506"/>
                    <a:pt x="183" y="469"/>
                  </a:cubicBezTo>
                </a:path>
              </a:pathLst>
            </a:custGeom>
            <a:noFill/>
            <a:ln w="9525">
              <a:solidFill>
                <a:schemeClr val="tx1"/>
              </a:solidFill>
              <a:round/>
              <a:headEnd/>
              <a:tailEnd/>
            </a:ln>
          </p:spPr>
          <p:txBody>
            <a:bodyPr/>
            <a:lstStyle/>
            <a:p>
              <a:endParaRPr lang="en-US" dirty="0"/>
            </a:p>
          </p:txBody>
        </p:sp>
        <p:sp>
          <p:nvSpPr>
            <p:cNvPr id="1054" name="Freeform 7"/>
            <p:cNvSpPr>
              <a:spLocks/>
            </p:cNvSpPr>
            <p:nvPr/>
          </p:nvSpPr>
          <p:spPr bwMode="auto">
            <a:xfrm>
              <a:off x="1623" y="2142"/>
              <a:ext cx="183" cy="565"/>
            </a:xfrm>
            <a:custGeom>
              <a:avLst/>
              <a:gdLst>
                <a:gd name="T0" fmla="*/ 0 w 183"/>
                <a:gd name="T1" fmla="*/ 67 h 565"/>
                <a:gd name="T2" fmla="*/ 37 w 183"/>
                <a:gd name="T3" fmla="*/ 3 h 565"/>
                <a:gd name="T4" fmla="*/ 82 w 183"/>
                <a:gd name="T5" fmla="*/ 48 h 565"/>
                <a:gd name="T6" fmla="*/ 92 w 183"/>
                <a:gd name="T7" fmla="*/ 250 h 565"/>
                <a:gd name="T8" fmla="*/ 119 w 183"/>
                <a:gd name="T9" fmla="*/ 515 h 565"/>
                <a:gd name="T10" fmla="*/ 165 w 183"/>
                <a:gd name="T11" fmla="*/ 551 h 565"/>
                <a:gd name="T12" fmla="*/ 183 w 183"/>
                <a:gd name="T13" fmla="*/ 469 h 565"/>
                <a:gd name="T14" fmla="*/ 0 60000 65536"/>
                <a:gd name="T15" fmla="*/ 0 60000 65536"/>
                <a:gd name="T16" fmla="*/ 0 60000 65536"/>
                <a:gd name="T17" fmla="*/ 0 60000 65536"/>
                <a:gd name="T18" fmla="*/ 0 60000 65536"/>
                <a:gd name="T19" fmla="*/ 0 60000 65536"/>
                <a:gd name="T20" fmla="*/ 0 60000 65536"/>
                <a:gd name="T21" fmla="*/ 0 w 183"/>
                <a:gd name="T22" fmla="*/ 0 h 565"/>
                <a:gd name="T23" fmla="*/ 183 w 183"/>
                <a:gd name="T24" fmla="*/ 565 h 5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565">
                  <a:moveTo>
                    <a:pt x="0" y="67"/>
                  </a:moveTo>
                  <a:cubicBezTo>
                    <a:pt x="11" y="36"/>
                    <a:pt x="23" y="6"/>
                    <a:pt x="37" y="3"/>
                  </a:cubicBezTo>
                  <a:cubicBezTo>
                    <a:pt x="51" y="0"/>
                    <a:pt x="73" y="7"/>
                    <a:pt x="82" y="48"/>
                  </a:cubicBezTo>
                  <a:cubicBezTo>
                    <a:pt x="91" y="89"/>
                    <a:pt x="86" y="172"/>
                    <a:pt x="92" y="250"/>
                  </a:cubicBezTo>
                  <a:cubicBezTo>
                    <a:pt x="98" y="328"/>
                    <a:pt x="107" y="465"/>
                    <a:pt x="119" y="515"/>
                  </a:cubicBezTo>
                  <a:cubicBezTo>
                    <a:pt x="131" y="565"/>
                    <a:pt x="154" y="559"/>
                    <a:pt x="165" y="551"/>
                  </a:cubicBezTo>
                  <a:cubicBezTo>
                    <a:pt x="176" y="543"/>
                    <a:pt x="179" y="506"/>
                    <a:pt x="183" y="469"/>
                  </a:cubicBezTo>
                </a:path>
              </a:pathLst>
            </a:custGeom>
            <a:noFill/>
            <a:ln w="9525">
              <a:solidFill>
                <a:schemeClr val="tx1"/>
              </a:solidFill>
              <a:round/>
              <a:headEnd/>
              <a:tailEnd/>
            </a:ln>
          </p:spPr>
          <p:txBody>
            <a:bodyPr/>
            <a:lstStyle/>
            <a:p>
              <a:endParaRPr lang="en-US" dirty="0"/>
            </a:p>
          </p:txBody>
        </p:sp>
      </p:grpSp>
      <p:sp>
        <p:nvSpPr>
          <p:cNvPr id="1030" name="Freeform 8"/>
          <p:cNvSpPr>
            <a:spLocks/>
          </p:cNvSpPr>
          <p:nvPr/>
        </p:nvSpPr>
        <p:spPr bwMode="auto">
          <a:xfrm>
            <a:off x="3656013" y="895350"/>
            <a:ext cx="290512" cy="896938"/>
          </a:xfrm>
          <a:custGeom>
            <a:avLst/>
            <a:gdLst>
              <a:gd name="T0" fmla="*/ 0 w 183"/>
              <a:gd name="T1" fmla="*/ 2147483647 h 565"/>
              <a:gd name="T2" fmla="*/ 2147483647 w 183"/>
              <a:gd name="T3" fmla="*/ 2147483647 h 565"/>
              <a:gd name="T4" fmla="*/ 2147483647 w 183"/>
              <a:gd name="T5" fmla="*/ 2147483647 h 565"/>
              <a:gd name="T6" fmla="*/ 2147483647 w 183"/>
              <a:gd name="T7" fmla="*/ 2147483647 h 565"/>
              <a:gd name="T8" fmla="*/ 2147483647 w 183"/>
              <a:gd name="T9" fmla="*/ 2147483647 h 565"/>
              <a:gd name="T10" fmla="*/ 2147483647 w 183"/>
              <a:gd name="T11" fmla="*/ 2147483647 h 565"/>
              <a:gd name="T12" fmla="*/ 2147483647 w 183"/>
              <a:gd name="T13" fmla="*/ 2147483647 h 565"/>
              <a:gd name="T14" fmla="*/ 0 60000 65536"/>
              <a:gd name="T15" fmla="*/ 0 60000 65536"/>
              <a:gd name="T16" fmla="*/ 0 60000 65536"/>
              <a:gd name="T17" fmla="*/ 0 60000 65536"/>
              <a:gd name="T18" fmla="*/ 0 60000 65536"/>
              <a:gd name="T19" fmla="*/ 0 60000 65536"/>
              <a:gd name="T20" fmla="*/ 0 60000 65536"/>
              <a:gd name="T21" fmla="*/ 0 w 183"/>
              <a:gd name="T22" fmla="*/ 0 h 565"/>
              <a:gd name="T23" fmla="*/ 183 w 183"/>
              <a:gd name="T24" fmla="*/ 565 h 5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565">
                <a:moveTo>
                  <a:pt x="0" y="67"/>
                </a:moveTo>
                <a:cubicBezTo>
                  <a:pt x="11" y="36"/>
                  <a:pt x="23" y="6"/>
                  <a:pt x="37" y="3"/>
                </a:cubicBezTo>
                <a:cubicBezTo>
                  <a:pt x="51" y="0"/>
                  <a:pt x="73" y="7"/>
                  <a:pt x="82" y="48"/>
                </a:cubicBezTo>
                <a:cubicBezTo>
                  <a:pt x="91" y="89"/>
                  <a:pt x="86" y="172"/>
                  <a:pt x="92" y="250"/>
                </a:cubicBezTo>
                <a:cubicBezTo>
                  <a:pt x="98" y="328"/>
                  <a:pt x="107" y="465"/>
                  <a:pt x="119" y="515"/>
                </a:cubicBezTo>
                <a:cubicBezTo>
                  <a:pt x="131" y="565"/>
                  <a:pt x="154" y="559"/>
                  <a:pt x="165" y="551"/>
                </a:cubicBezTo>
                <a:cubicBezTo>
                  <a:pt x="176" y="543"/>
                  <a:pt x="179" y="506"/>
                  <a:pt x="183" y="469"/>
                </a:cubicBezTo>
              </a:path>
            </a:pathLst>
          </a:custGeom>
          <a:noFill/>
          <a:ln w="9525">
            <a:solidFill>
              <a:schemeClr val="tx1"/>
            </a:solidFill>
            <a:round/>
            <a:headEnd/>
            <a:tailEnd/>
          </a:ln>
        </p:spPr>
        <p:txBody>
          <a:bodyPr/>
          <a:lstStyle/>
          <a:p>
            <a:endParaRPr lang="en-US" dirty="0"/>
          </a:p>
        </p:txBody>
      </p:sp>
      <p:grpSp>
        <p:nvGrpSpPr>
          <p:cNvPr id="1031" name="Group 9"/>
          <p:cNvGrpSpPr>
            <a:grpSpLocks/>
          </p:cNvGrpSpPr>
          <p:nvPr/>
        </p:nvGrpSpPr>
        <p:grpSpPr bwMode="auto">
          <a:xfrm>
            <a:off x="3100388" y="911225"/>
            <a:ext cx="674687" cy="903288"/>
            <a:chOff x="1381" y="2142"/>
            <a:chExt cx="425" cy="569"/>
          </a:xfrm>
        </p:grpSpPr>
        <p:sp>
          <p:nvSpPr>
            <p:cNvPr id="1049" name="Freeform 10"/>
            <p:cNvSpPr>
              <a:spLocks/>
            </p:cNvSpPr>
            <p:nvPr/>
          </p:nvSpPr>
          <p:spPr bwMode="auto">
            <a:xfrm>
              <a:off x="1381" y="2146"/>
              <a:ext cx="183" cy="565"/>
            </a:xfrm>
            <a:custGeom>
              <a:avLst/>
              <a:gdLst>
                <a:gd name="T0" fmla="*/ 0 w 183"/>
                <a:gd name="T1" fmla="*/ 67 h 565"/>
                <a:gd name="T2" fmla="*/ 37 w 183"/>
                <a:gd name="T3" fmla="*/ 3 h 565"/>
                <a:gd name="T4" fmla="*/ 82 w 183"/>
                <a:gd name="T5" fmla="*/ 48 h 565"/>
                <a:gd name="T6" fmla="*/ 92 w 183"/>
                <a:gd name="T7" fmla="*/ 250 h 565"/>
                <a:gd name="T8" fmla="*/ 119 w 183"/>
                <a:gd name="T9" fmla="*/ 515 h 565"/>
                <a:gd name="T10" fmla="*/ 165 w 183"/>
                <a:gd name="T11" fmla="*/ 551 h 565"/>
                <a:gd name="T12" fmla="*/ 183 w 183"/>
                <a:gd name="T13" fmla="*/ 469 h 565"/>
                <a:gd name="T14" fmla="*/ 0 60000 65536"/>
                <a:gd name="T15" fmla="*/ 0 60000 65536"/>
                <a:gd name="T16" fmla="*/ 0 60000 65536"/>
                <a:gd name="T17" fmla="*/ 0 60000 65536"/>
                <a:gd name="T18" fmla="*/ 0 60000 65536"/>
                <a:gd name="T19" fmla="*/ 0 60000 65536"/>
                <a:gd name="T20" fmla="*/ 0 60000 65536"/>
                <a:gd name="T21" fmla="*/ 0 w 183"/>
                <a:gd name="T22" fmla="*/ 0 h 565"/>
                <a:gd name="T23" fmla="*/ 183 w 183"/>
                <a:gd name="T24" fmla="*/ 565 h 5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565">
                  <a:moveTo>
                    <a:pt x="0" y="67"/>
                  </a:moveTo>
                  <a:cubicBezTo>
                    <a:pt x="11" y="36"/>
                    <a:pt x="23" y="6"/>
                    <a:pt x="37" y="3"/>
                  </a:cubicBezTo>
                  <a:cubicBezTo>
                    <a:pt x="51" y="0"/>
                    <a:pt x="73" y="7"/>
                    <a:pt x="82" y="48"/>
                  </a:cubicBezTo>
                  <a:cubicBezTo>
                    <a:pt x="91" y="89"/>
                    <a:pt x="86" y="172"/>
                    <a:pt x="92" y="250"/>
                  </a:cubicBezTo>
                  <a:cubicBezTo>
                    <a:pt x="98" y="328"/>
                    <a:pt x="107" y="465"/>
                    <a:pt x="119" y="515"/>
                  </a:cubicBezTo>
                  <a:cubicBezTo>
                    <a:pt x="131" y="565"/>
                    <a:pt x="154" y="559"/>
                    <a:pt x="165" y="551"/>
                  </a:cubicBezTo>
                  <a:cubicBezTo>
                    <a:pt x="176" y="543"/>
                    <a:pt x="179" y="506"/>
                    <a:pt x="183" y="469"/>
                  </a:cubicBezTo>
                </a:path>
              </a:pathLst>
            </a:custGeom>
            <a:noFill/>
            <a:ln w="9525">
              <a:solidFill>
                <a:schemeClr val="tx1"/>
              </a:solidFill>
              <a:round/>
              <a:headEnd/>
              <a:tailEnd/>
            </a:ln>
          </p:spPr>
          <p:txBody>
            <a:bodyPr/>
            <a:lstStyle/>
            <a:p>
              <a:endParaRPr lang="en-US" dirty="0"/>
            </a:p>
          </p:txBody>
        </p:sp>
        <p:sp>
          <p:nvSpPr>
            <p:cNvPr id="1050" name="Freeform 11"/>
            <p:cNvSpPr>
              <a:spLocks/>
            </p:cNvSpPr>
            <p:nvPr/>
          </p:nvSpPr>
          <p:spPr bwMode="auto">
            <a:xfrm>
              <a:off x="1505" y="2142"/>
              <a:ext cx="183" cy="565"/>
            </a:xfrm>
            <a:custGeom>
              <a:avLst/>
              <a:gdLst>
                <a:gd name="T0" fmla="*/ 0 w 183"/>
                <a:gd name="T1" fmla="*/ 67 h 565"/>
                <a:gd name="T2" fmla="*/ 37 w 183"/>
                <a:gd name="T3" fmla="*/ 3 h 565"/>
                <a:gd name="T4" fmla="*/ 82 w 183"/>
                <a:gd name="T5" fmla="*/ 48 h 565"/>
                <a:gd name="T6" fmla="*/ 92 w 183"/>
                <a:gd name="T7" fmla="*/ 250 h 565"/>
                <a:gd name="T8" fmla="*/ 119 w 183"/>
                <a:gd name="T9" fmla="*/ 515 h 565"/>
                <a:gd name="T10" fmla="*/ 165 w 183"/>
                <a:gd name="T11" fmla="*/ 551 h 565"/>
                <a:gd name="T12" fmla="*/ 183 w 183"/>
                <a:gd name="T13" fmla="*/ 469 h 565"/>
                <a:gd name="T14" fmla="*/ 0 60000 65536"/>
                <a:gd name="T15" fmla="*/ 0 60000 65536"/>
                <a:gd name="T16" fmla="*/ 0 60000 65536"/>
                <a:gd name="T17" fmla="*/ 0 60000 65536"/>
                <a:gd name="T18" fmla="*/ 0 60000 65536"/>
                <a:gd name="T19" fmla="*/ 0 60000 65536"/>
                <a:gd name="T20" fmla="*/ 0 60000 65536"/>
                <a:gd name="T21" fmla="*/ 0 w 183"/>
                <a:gd name="T22" fmla="*/ 0 h 565"/>
                <a:gd name="T23" fmla="*/ 183 w 183"/>
                <a:gd name="T24" fmla="*/ 565 h 5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565">
                  <a:moveTo>
                    <a:pt x="0" y="67"/>
                  </a:moveTo>
                  <a:cubicBezTo>
                    <a:pt x="11" y="36"/>
                    <a:pt x="23" y="6"/>
                    <a:pt x="37" y="3"/>
                  </a:cubicBezTo>
                  <a:cubicBezTo>
                    <a:pt x="51" y="0"/>
                    <a:pt x="73" y="7"/>
                    <a:pt x="82" y="48"/>
                  </a:cubicBezTo>
                  <a:cubicBezTo>
                    <a:pt x="91" y="89"/>
                    <a:pt x="86" y="172"/>
                    <a:pt x="92" y="250"/>
                  </a:cubicBezTo>
                  <a:cubicBezTo>
                    <a:pt x="98" y="328"/>
                    <a:pt x="107" y="465"/>
                    <a:pt x="119" y="515"/>
                  </a:cubicBezTo>
                  <a:cubicBezTo>
                    <a:pt x="131" y="565"/>
                    <a:pt x="154" y="559"/>
                    <a:pt x="165" y="551"/>
                  </a:cubicBezTo>
                  <a:cubicBezTo>
                    <a:pt x="176" y="543"/>
                    <a:pt x="179" y="506"/>
                    <a:pt x="183" y="469"/>
                  </a:cubicBezTo>
                </a:path>
              </a:pathLst>
            </a:custGeom>
            <a:noFill/>
            <a:ln w="9525">
              <a:solidFill>
                <a:schemeClr val="tx1"/>
              </a:solidFill>
              <a:round/>
              <a:headEnd/>
              <a:tailEnd/>
            </a:ln>
          </p:spPr>
          <p:txBody>
            <a:bodyPr/>
            <a:lstStyle/>
            <a:p>
              <a:endParaRPr lang="en-US" dirty="0"/>
            </a:p>
          </p:txBody>
        </p:sp>
        <p:sp>
          <p:nvSpPr>
            <p:cNvPr id="1051" name="Freeform 12"/>
            <p:cNvSpPr>
              <a:spLocks/>
            </p:cNvSpPr>
            <p:nvPr/>
          </p:nvSpPr>
          <p:spPr bwMode="auto">
            <a:xfrm>
              <a:off x="1623" y="2142"/>
              <a:ext cx="183" cy="565"/>
            </a:xfrm>
            <a:custGeom>
              <a:avLst/>
              <a:gdLst>
                <a:gd name="T0" fmla="*/ 0 w 183"/>
                <a:gd name="T1" fmla="*/ 67 h 565"/>
                <a:gd name="T2" fmla="*/ 37 w 183"/>
                <a:gd name="T3" fmla="*/ 3 h 565"/>
                <a:gd name="T4" fmla="*/ 82 w 183"/>
                <a:gd name="T5" fmla="*/ 48 h 565"/>
                <a:gd name="T6" fmla="*/ 92 w 183"/>
                <a:gd name="T7" fmla="*/ 250 h 565"/>
                <a:gd name="T8" fmla="*/ 119 w 183"/>
                <a:gd name="T9" fmla="*/ 515 h 565"/>
                <a:gd name="T10" fmla="*/ 165 w 183"/>
                <a:gd name="T11" fmla="*/ 551 h 565"/>
                <a:gd name="T12" fmla="*/ 183 w 183"/>
                <a:gd name="T13" fmla="*/ 469 h 565"/>
                <a:gd name="T14" fmla="*/ 0 60000 65536"/>
                <a:gd name="T15" fmla="*/ 0 60000 65536"/>
                <a:gd name="T16" fmla="*/ 0 60000 65536"/>
                <a:gd name="T17" fmla="*/ 0 60000 65536"/>
                <a:gd name="T18" fmla="*/ 0 60000 65536"/>
                <a:gd name="T19" fmla="*/ 0 60000 65536"/>
                <a:gd name="T20" fmla="*/ 0 60000 65536"/>
                <a:gd name="T21" fmla="*/ 0 w 183"/>
                <a:gd name="T22" fmla="*/ 0 h 565"/>
                <a:gd name="T23" fmla="*/ 183 w 183"/>
                <a:gd name="T24" fmla="*/ 565 h 5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565">
                  <a:moveTo>
                    <a:pt x="0" y="67"/>
                  </a:moveTo>
                  <a:cubicBezTo>
                    <a:pt x="11" y="36"/>
                    <a:pt x="23" y="6"/>
                    <a:pt x="37" y="3"/>
                  </a:cubicBezTo>
                  <a:cubicBezTo>
                    <a:pt x="51" y="0"/>
                    <a:pt x="73" y="7"/>
                    <a:pt x="82" y="48"/>
                  </a:cubicBezTo>
                  <a:cubicBezTo>
                    <a:pt x="91" y="89"/>
                    <a:pt x="86" y="172"/>
                    <a:pt x="92" y="250"/>
                  </a:cubicBezTo>
                  <a:cubicBezTo>
                    <a:pt x="98" y="328"/>
                    <a:pt x="107" y="465"/>
                    <a:pt x="119" y="515"/>
                  </a:cubicBezTo>
                  <a:cubicBezTo>
                    <a:pt x="131" y="565"/>
                    <a:pt x="154" y="559"/>
                    <a:pt x="165" y="551"/>
                  </a:cubicBezTo>
                  <a:cubicBezTo>
                    <a:pt x="176" y="543"/>
                    <a:pt x="179" y="506"/>
                    <a:pt x="183" y="469"/>
                  </a:cubicBezTo>
                </a:path>
              </a:pathLst>
            </a:custGeom>
            <a:noFill/>
            <a:ln w="9525">
              <a:solidFill>
                <a:schemeClr val="tx1"/>
              </a:solidFill>
              <a:round/>
              <a:headEnd/>
              <a:tailEnd/>
            </a:ln>
          </p:spPr>
          <p:txBody>
            <a:bodyPr/>
            <a:lstStyle/>
            <a:p>
              <a:endParaRPr lang="en-US" dirty="0"/>
            </a:p>
          </p:txBody>
        </p:sp>
      </p:grpSp>
      <p:sp>
        <p:nvSpPr>
          <p:cNvPr id="1032" name="Line 13"/>
          <p:cNvSpPr>
            <a:spLocks noChangeShapeType="1"/>
          </p:cNvSpPr>
          <p:nvPr/>
        </p:nvSpPr>
        <p:spPr bwMode="auto">
          <a:xfrm>
            <a:off x="2495550" y="1682750"/>
            <a:ext cx="0" cy="900113"/>
          </a:xfrm>
          <a:prstGeom prst="line">
            <a:avLst/>
          </a:prstGeom>
          <a:noFill/>
          <a:ln w="9525">
            <a:solidFill>
              <a:schemeClr val="tx1"/>
            </a:solidFill>
            <a:round/>
            <a:headEnd/>
            <a:tailEnd/>
          </a:ln>
        </p:spPr>
        <p:txBody>
          <a:bodyPr/>
          <a:lstStyle/>
          <a:p>
            <a:endParaRPr lang="en-NZ" dirty="0"/>
          </a:p>
        </p:txBody>
      </p:sp>
      <p:sp>
        <p:nvSpPr>
          <p:cNvPr id="1033" name="Freeform 14"/>
          <p:cNvSpPr>
            <a:spLocks/>
          </p:cNvSpPr>
          <p:nvPr/>
        </p:nvSpPr>
        <p:spPr bwMode="auto">
          <a:xfrm>
            <a:off x="3887788" y="762000"/>
            <a:ext cx="158750" cy="1820863"/>
          </a:xfrm>
          <a:custGeom>
            <a:avLst/>
            <a:gdLst>
              <a:gd name="T0" fmla="*/ 0 w 128"/>
              <a:gd name="T1" fmla="*/ 2147483647 h 1147"/>
              <a:gd name="T2" fmla="*/ 2147483647 w 128"/>
              <a:gd name="T3" fmla="*/ 2147483647 h 1147"/>
              <a:gd name="T4" fmla="*/ 2147483647 w 128"/>
              <a:gd name="T5" fmla="*/ 2147483647 h 1147"/>
              <a:gd name="T6" fmla="*/ 2147483647 w 128"/>
              <a:gd name="T7" fmla="*/ 2147483647 h 1147"/>
              <a:gd name="T8" fmla="*/ 0 60000 65536"/>
              <a:gd name="T9" fmla="*/ 0 60000 65536"/>
              <a:gd name="T10" fmla="*/ 0 60000 65536"/>
              <a:gd name="T11" fmla="*/ 0 60000 65536"/>
              <a:gd name="T12" fmla="*/ 0 w 128"/>
              <a:gd name="T13" fmla="*/ 0 h 1147"/>
              <a:gd name="T14" fmla="*/ 128 w 128"/>
              <a:gd name="T15" fmla="*/ 1147 h 1147"/>
            </a:gdLst>
            <a:ahLst/>
            <a:cxnLst>
              <a:cxn ang="T8">
                <a:pos x="T0" y="T1"/>
              </a:cxn>
              <a:cxn ang="T9">
                <a:pos x="T2" y="T3"/>
              </a:cxn>
              <a:cxn ang="T10">
                <a:pos x="T4" y="T5"/>
              </a:cxn>
              <a:cxn ang="T11">
                <a:pos x="T6" y="T7"/>
              </a:cxn>
            </a:cxnLst>
            <a:rect l="T12" t="T13" r="T14" b="T15"/>
            <a:pathLst>
              <a:path w="128" h="1147">
                <a:moveTo>
                  <a:pt x="0" y="169"/>
                </a:moveTo>
                <a:cubicBezTo>
                  <a:pt x="15" y="122"/>
                  <a:pt x="31" y="76"/>
                  <a:pt x="46" y="77"/>
                </a:cubicBezTo>
                <a:cubicBezTo>
                  <a:pt x="61" y="78"/>
                  <a:pt x="78" y="0"/>
                  <a:pt x="92" y="178"/>
                </a:cubicBezTo>
                <a:cubicBezTo>
                  <a:pt x="106" y="356"/>
                  <a:pt x="122" y="984"/>
                  <a:pt x="128" y="1147"/>
                </a:cubicBezTo>
              </a:path>
            </a:pathLst>
          </a:custGeom>
          <a:noFill/>
          <a:ln w="9525">
            <a:solidFill>
              <a:schemeClr val="tx1"/>
            </a:solidFill>
            <a:round/>
            <a:headEnd/>
            <a:tailEnd/>
          </a:ln>
        </p:spPr>
        <p:txBody>
          <a:bodyPr/>
          <a:lstStyle/>
          <a:p>
            <a:endParaRPr lang="en-US" dirty="0"/>
          </a:p>
        </p:txBody>
      </p:sp>
      <p:sp>
        <p:nvSpPr>
          <p:cNvPr id="1034" name="Line 16"/>
          <p:cNvSpPr>
            <a:spLocks noChangeShapeType="1"/>
          </p:cNvSpPr>
          <p:nvPr/>
        </p:nvSpPr>
        <p:spPr bwMode="auto">
          <a:xfrm>
            <a:off x="2495550" y="2582863"/>
            <a:ext cx="604838" cy="0"/>
          </a:xfrm>
          <a:prstGeom prst="line">
            <a:avLst/>
          </a:prstGeom>
          <a:noFill/>
          <a:ln w="9525">
            <a:solidFill>
              <a:schemeClr val="tx1"/>
            </a:solidFill>
            <a:round/>
            <a:headEnd/>
            <a:tailEnd/>
          </a:ln>
        </p:spPr>
        <p:txBody>
          <a:bodyPr/>
          <a:lstStyle/>
          <a:p>
            <a:endParaRPr lang="en-NZ" dirty="0"/>
          </a:p>
        </p:txBody>
      </p:sp>
      <p:sp>
        <p:nvSpPr>
          <p:cNvPr id="1035" name="Line 17"/>
          <p:cNvSpPr>
            <a:spLocks noChangeShapeType="1"/>
          </p:cNvSpPr>
          <p:nvPr/>
        </p:nvSpPr>
        <p:spPr bwMode="auto">
          <a:xfrm flipH="1">
            <a:off x="3541713" y="2582863"/>
            <a:ext cx="506412" cy="14287"/>
          </a:xfrm>
          <a:prstGeom prst="line">
            <a:avLst/>
          </a:prstGeom>
          <a:noFill/>
          <a:ln w="9525">
            <a:solidFill>
              <a:schemeClr val="tx1"/>
            </a:solidFill>
            <a:round/>
            <a:headEnd/>
            <a:tailEnd/>
          </a:ln>
        </p:spPr>
        <p:txBody>
          <a:bodyPr/>
          <a:lstStyle/>
          <a:p>
            <a:endParaRPr lang="en-NZ" dirty="0"/>
          </a:p>
        </p:txBody>
      </p:sp>
      <p:grpSp>
        <p:nvGrpSpPr>
          <p:cNvPr id="4" name="Group 18"/>
          <p:cNvGrpSpPr>
            <a:grpSpLocks/>
          </p:cNvGrpSpPr>
          <p:nvPr/>
        </p:nvGrpSpPr>
        <p:grpSpPr bwMode="auto">
          <a:xfrm>
            <a:off x="1030288" y="1116013"/>
            <a:ext cx="1174750" cy="407987"/>
            <a:chOff x="649" y="1535"/>
            <a:chExt cx="740" cy="257"/>
          </a:xfrm>
        </p:grpSpPr>
        <p:sp>
          <p:nvSpPr>
            <p:cNvPr id="1046" name="Rectangle 19"/>
            <p:cNvSpPr>
              <a:spLocks noChangeArrowheads="1"/>
            </p:cNvSpPr>
            <p:nvPr/>
          </p:nvSpPr>
          <p:spPr bwMode="auto">
            <a:xfrm>
              <a:off x="649" y="1536"/>
              <a:ext cx="740" cy="256"/>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1047" name="Text Box 20"/>
            <p:cNvSpPr txBox="1">
              <a:spLocks noChangeArrowheads="1"/>
            </p:cNvSpPr>
            <p:nvPr/>
          </p:nvSpPr>
          <p:spPr bwMode="auto">
            <a:xfrm>
              <a:off x="1179" y="1554"/>
              <a:ext cx="210" cy="231"/>
            </a:xfrm>
            <a:prstGeom prst="rect">
              <a:avLst/>
            </a:prstGeom>
            <a:noFill/>
            <a:ln w="9525">
              <a:noFill/>
              <a:miter lim="800000"/>
              <a:headEnd/>
              <a:tailEnd/>
            </a:ln>
          </p:spPr>
          <p:txBody>
            <a:bodyPr>
              <a:spAutoFit/>
            </a:bodyPr>
            <a:lstStyle/>
            <a:p>
              <a:pPr eaLnBrk="0" hangingPunct="0">
                <a:spcBef>
                  <a:spcPct val="50000"/>
                </a:spcBef>
              </a:pPr>
              <a:r>
                <a:rPr lang="en-US" dirty="0">
                  <a:latin typeface="Verdana" pitchFamily="80" charset="0"/>
                </a:rPr>
                <a:t>N</a:t>
              </a:r>
            </a:p>
          </p:txBody>
        </p:sp>
        <p:sp>
          <p:nvSpPr>
            <p:cNvPr id="1048" name="Text Box 21"/>
            <p:cNvSpPr txBox="1">
              <a:spLocks noChangeArrowheads="1"/>
            </p:cNvSpPr>
            <p:nvPr/>
          </p:nvSpPr>
          <p:spPr bwMode="auto">
            <a:xfrm>
              <a:off x="657" y="1535"/>
              <a:ext cx="265" cy="231"/>
            </a:xfrm>
            <a:prstGeom prst="rect">
              <a:avLst/>
            </a:prstGeom>
            <a:noFill/>
            <a:ln w="9525">
              <a:noFill/>
              <a:miter lim="800000"/>
              <a:headEnd/>
              <a:tailEnd/>
            </a:ln>
          </p:spPr>
          <p:txBody>
            <a:bodyPr>
              <a:spAutoFit/>
            </a:bodyPr>
            <a:lstStyle/>
            <a:p>
              <a:pPr eaLnBrk="0" hangingPunct="0">
                <a:spcBef>
                  <a:spcPct val="50000"/>
                </a:spcBef>
              </a:pPr>
              <a:r>
                <a:rPr lang="en-US" dirty="0">
                  <a:latin typeface="Verdana" pitchFamily="80" charset="0"/>
                </a:rPr>
                <a:t>S</a:t>
              </a:r>
            </a:p>
          </p:txBody>
        </p:sp>
      </p:grpSp>
      <p:sp>
        <p:nvSpPr>
          <p:cNvPr id="3096" name="Oval 24"/>
          <p:cNvSpPr>
            <a:spLocks noChangeArrowheads="1"/>
          </p:cNvSpPr>
          <p:nvPr/>
        </p:nvSpPr>
        <p:spPr bwMode="auto">
          <a:xfrm>
            <a:off x="2435225" y="1685925"/>
            <a:ext cx="90488" cy="128588"/>
          </a:xfrm>
          <a:prstGeom prst="ellipse">
            <a:avLst/>
          </a:prstGeom>
          <a:solidFill>
            <a:srgbClr val="FF0000"/>
          </a:solidFill>
          <a:ln w="9525">
            <a:solidFill>
              <a:schemeClr val="tx1"/>
            </a:solidFill>
            <a:round/>
            <a:headEnd/>
            <a:tailEnd/>
          </a:ln>
        </p:spPr>
        <p:txBody>
          <a:bodyPr wrap="none" anchor="ctr"/>
          <a:lstStyle/>
          <a:p>
            <a:endParaRPr lang="en-US" dirty="0"/>
          </a:p>
        </p:txBody>
      </p:sp>
      <p:sp>
        <p:nvSpPr>
          <p:cNvPr id="3097" name="Oval 25"/>
          <p:cNvSpPr>
            <a:spLocks noChangeArrowheads="1"/>
          </p:cNvSpPr>
          <p:nvPr/>
        </p:nvSpPr>
        <p:spPr bwMode="auto">
          <a:xfrm>
            <a:off x="3946525" y="1814513"/>
            <a:ext cx="90488" cy="128587"/>
          </a:xfrm>
          <a:prstGeom prst="ellipse">
            <a:avLst/>
          </a:prstGeom>
          <a:solidFill>
            <a:srgbClr val="FF0000"/>
          </a:solidFill>
          <a:ln w="9525">
            <a:solidFill>
              <a:schemeClr val="tx1"/>
            </a:solidFill>
            <a:round/>
            <a:headEnd/>
            <a:tailEnd/>
          </a:ln>
        </p:spPr>
        <p:txBody>
          <a:bodyPr wrap="none" anchor="ctr"/>
          <a:lstStyle/>
          <a:p>
            <a:endParaRPr lang="en-US" dirty="0"/>
          </a:p>
        </p:txBody>
      </p:sp>
      <p:grpSp>
        <p:nvGrpSpPr>
          <p:cNvPr id="5" name="Group 26"/>
          <p:cNvGrpSpPr>
            <a:grpSpLocks/>
          </p:cNvGrpSpPr>
          <p:nvPr/>
        </p:nvGrpSpPr>
        <p:grpSpPr bwMode="auto">
          <a:xfrm>
            <a:off x="1030288" y="1117600"/>
            <a:ext cx="1174750" cy="407988"/>
            <a:chOff x="649" y="1535"/>
            <a:chExt cx="740" cy="257"/>
          </a:xfrm>
          <a:solidFill>
            <a:schemeClr val="bg1">
              <a:lumMod val="85000"/>
            </a:schemeClr>
          </a:solidFill>
        </p:grpSpPr>
        <p:sp>
          <p:nvSpPr>
            <p:cNvPr id="3099" name="Rectangle 27"/>
            <p:cNvSpPr>
              <a:spLocks noChangeArrowheads="1"/>
            </p:cNvSpPr>
            <p:nvPr/>
          </p:nvSpPr>
          <p:spPr bwMode="auto">
            <a:xfrm>
              <a:off x="649" y="1536"/>
              <a:ext cx="740" cy="256"/>
            </a:xfrm>
            <a:prstGeom prst="rect">
              <a:avLst/>
            </a:prstGeom>
            <a:grpFill/>
            <a:ln w="9525">
              <a:solidFill>
                <a:schemeClr val="tx1"/>
              </a:solidFill>
              <a:miter lim="800000"/>
              <a:headEnd/>
              <a:tailEnd/>
            </a:ln>
            <a:effectLst/>
          </p:spPr>
          <p:txBody>
            <a:bodyPr wrap="none" anchor="ctr"/>
            <a:lstStyle/>
            <a:p>
              <a:pPr>
                <a:defRPr/>
              </a:pPr>
              <a:endParaRPr lang="en-US" dirty="0"/>
            </a:p>
          </p:txBody>
        </p:sp>
        <p:sp>
          <p:nvSpPr>
            <p:cNvPr id="3100" name="Text Box 28"/>
            <p:cNvSpPr txBox="1">
              <a:spLocks noChangeArrowheads="1"/>
            </p:cNvSpPr>
            <p:nvPr/>
          </p:nvSpPr>
          <p:spPr bwMode="auto">
            <a:xfrm>
              <a:off x="1179" y="1554"/>
              <a:ext cx="210" cy="231"/>
            </a:xfrm>
            <a:prstGeom prst="rect">
              <a:avLst/>
            </a:prstGeom>
            <a:grpFill/>
            <a:ln w="9525">
              <a:noFill/>
              <a:miter lim="800000"/>
              <a:headEnd/>
              <a:tailEnd/>
            </a:ln>
            <a:effectLst/>
          </p:spPr>
          <p:txBody>
            <a:bodyPr>
              <a:spAutoFit/>
            </a:bodyPr>
            <a:lstStyle/>
            <a:p>
              <a:pPr eaLnBrk="0" hangingPunct="0">
                <a:spcBef>
                  <a:spcPct val="50000"/>
                </a:spcBef>
                <a:defRPr/>
              </a:pPr>
              <a:r>
                <a:rPr lang="en-US" dirty="0">
                  <a:latin typeface="Verdana" pitchFamily="34" charset="0"/>
                </a:rPr>
                <a:t>S</a:t>
              </a:r>
            </a:p>
          </p:txBody>
        </p:sp>
        <p:sp>
          <p:nvSpPr>
            <p:cNvPr id="3101" name="Text Box 29"/>
            <p:cNvSpPr txBox="1">
              <a:spLocks noChangeArrowheads="1"/>
            </p:cNvSpPr>
            <p:nvPr/>
          </p:nvSpPr>
          <p:spPr bwMode="auto">
            <a:xfrm>
              <a:off x="657" y="1535"/>
              <a:ext cx="265" cy="231"/>
            </a:xfrm>
            <a:prstGeom prst="rect">
              <a:avLst/>
            </a:prstGeom>
            <a:grpFill/>
            <a:ln w="9525">
              <a:noFill/>
              <a:miter lim="800000"/>
              <a:headEnd/>
              <a:tailEnd/>
            </a:ln>
            <a:effectLst/>
          </p:spPr>
          <p:txBody>
            <a:bodyPr>
              <a:spAutoFit/>
            </a:bodyPr>
            <a:lstStyle/>
            <a:p>
              <a:pPr eaLnBrk="0" hangingPunct="0">
                <a:spcBef>
                  <a:spcPct val="50000"/>
                </a:spcBef>
                <a:defRPr/>
              </a:pPr>
              <a:r>
                <a:rPr lang="en-US" dirty="0">
                  <a:latin typeface="Verdana" pitchFamily="34" charset="0"/>
                </a:rPr>
                <a:t>N</a:t>
              </a:r>
            </a:p>
          </p:txBody>
        </p:sp>
      </p:grpSp>
      <p:sp>
        <p:nvSpPr>
          <p:cNvPr id="3102" name="Oval 30"/>
          <p:cNvSpPr>
            <a:spLocks noChangeArrowheads="1"/>
          </p:cNvSpPr>
          <p:nvPr/>
        </p:nvSpPr>
        <p:spPr bwMode="auto">
          <a:xfrm>
            <a:off x="3990975" y="1792288"/>
            <a:ext cx="90488" cy="128587"/>
          </a:xfrm>
          <a:prstGeom prst="ellipse">
            <a:avLst/>
          </a:prstGeom>
          <a:solidFill>
            <a:srgbClr val="FF0000"/>
          </a:solidFill>
          <a:ln w="9525">
            <a:solidFill>
              <a:schemeClr val="tx1"/>
            </a:solidFill>
            <a:round/>
            <a:headEnd/>
            <a:tailEnd/>
          </a:ln>
        </p:spPr>
        <p:txBody>
          <a:bodyPr wrap="none" anchor="ctr"/>
          <a:lstStyle/>
          <a:p>
            <a:endParaRPr lang="en-US" dirty="0"/>
          </a:p>
        </p:txBody>
      </p:sp>
      <p:sp>
        <p:nvSpPr>
          <p:cNvPr id="3104" name="Oval 32"/>
          <p:cNvSpPr>
            <a:spLocks noChangeArrowheads="1"/>
          </p:cNvSpPr>
          <p:nvPr/>
        </p:nvSpPr>
        <p:spPr bwMode="auto">
          <a:xfrm>
            <a:off x="2435225" y="1668463"/>
            <a:ext cx="90488" cy="128587"/>
          </a:xfrm>
          <a:prstGeom prst="ellipse">
            <a:avLst/>
          </a:prstGeom>
          <a:solidFill>
            <a:srgbClr val="FF0000"/>
          </a:solidFill>
          <a:ln w="9525">
            <a:solidFill>
              <a:schemeClr val="tx1"/>
            </a:solidFill>
            <a:round/>
            <a:headEnd/>
            <a:tailEnd/>
          </a:ln>
        </p:spPr>
        <p:txBody>
          <a:bodyPr wrap="none" anchor="ctr"/>
          <a:lstStyle/>
          <a:p>
            <a:endParaRPr lang="en-US" dirty="0"/>
          </a:p>
        </p:txBody>
      </p:sp>
      <p:graphicFrame>
        <p:nvGraphicFramePr>
          <p:cNvPr id="1026" name="Object 33"/>
          <p:cNvGraphicFramePr>
            <a:graphicFrameLocks noChangeAspect="1"/>
          </p:cNvGraphicFramePr>
          <p:nvPr/>
        </p:nvGraphicFramePr>
        <p:xfrm>
          <a:off x="4495800" y="1219200"/>
          <a:ext cx="4241396" cy="1447800"/>
        </p:xfrm>
        <a:graphic>
          <a:graphicData uri="http://schemas.openxmlformats.org/presentationml/2006/ole">
            <mc:AlternateContent xmlns:mc="http://schemas.openxmlformats.org/markup-compatibility/2006">
              <mc:Choice xmlns:v="urn:schemas-microsoft-com:vml" Requires="v">
                <p:oleObj spid="_x0000_s3090" name="Equation" r:id="rId3" imgW="520560" imgH="177480" progId="Equation.3">
                  <p:embed/>
                </p:oleObj>
              </mc:Choice>
              <mc:Fallback>
                <p:oleObj name="Equation" r:id="rId3" imgW="52056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219200"/>
                        <a:ext cx="4241396" cy="1447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7" name="Rectangle 36"/>
          <p:cNvSpPr/>
          <p:nvPr/>
        </p:nvSpPr>
        <p:spPr>
          <a:xfrm>
            <a:off x="2971800" y="2409825"/>
            <a:ext cx="5334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dirty="0"/>
          </a:p>
        </p:txBody>
      </p:sp>
      <p:sp>
        <p:nvSpPr>
          <p:cNvPr id="33" name="Rectangle 3"/>
          <p:cNvSpPr txBox="1">
            <a:spLocks noChangeArrowheads="1"/>
          </p:cNvSpPr>
          <p:nvPr/>
        </p:nvSpPr>
        <p:spPr bwMode="auto">
          <a:xfrm>
            <a:off x="609600" y="2667000"/>
            <a:ext cx="8534400" cy="1524000"/>
          </a:xfrm>
          <a:prstGeom prst="rect">
            <a:avLst/>
          </a:prstGeom>
          <a:noFill/>
          <a:ln w="9525">
            <a:noFill/>
            <a:miter lim="800000"/>
            <a:headEnd/>
            <a:tailEnd/>
          </a:ln>
        </p:spPr>
        <p:txBody>
          <a:bodyPr/>
          <a:lstStyle/>
          <a:p>
            <a:pPr marL="342900" indent="-342900" eaLnBrk="0" hangingPunct="0">
              <a:spcBef>
                <a:spcPct val="20000"/>
              </a:spcBef>
              <a:buFont typeface="Arial" charset="0"/>
              <a:buNone/>
            </a:pPr>
            <a:r>
              <a:rPr lang="en-US" sz="2400" dirty="0" smtClean="0">
                <a:cs typeface="Arial" charset="0"/>
              </a:rPr>
              <a:t>Where: B is the magnetic field strength</a:t>
            </a:r>
          </a:p>
          <a:p>
            <a:pPr marL="342900" indent="-342900" eaLnBrk="0" hangingPunct="0">
              <a:spcBef>
                <a:spcPct val="20000"/>
              </a:spcBef>
              <a:buFont typeface="Arial" charset="0"/>
              <a:buNone/>
            </a:pPr>
            <a:r>
              <a:rPr lang="en-US" sz="2400" dirty="0" smtClean="0">
                <a:cs typeface="Arial" charset="0"/>
              </a:rPr>
              <a:t>             v is the speed of movement across the field lines</a:t>
            </a:r>
          </a:p>
          <a:p>
            <a:pPr marL="342900" indent="-342900" eaLnBrk="0" hangingPunct="0">
              <a:spcBef>
                <a:spcPct val="20000"/>
              </a:spcBef>
              <a:buFont typeface="Arial" charset="0"/>
              <a:buNone/>
            </a:pPr>
            <a:r>
              <a:rPr lang="en-US" sz="2400" dirty="0" smtClean="0">
                <a:cs typeface="Arial" charset="0"/>
              </a:rPr>
              <a:t>             L is the length of wire in the field </a:t>
            </a:r>
            <a:endParaRPr lang="en-US" sz="2400" dirty="0">
              <a:cs typeface="Arial" charset="0"/>
            </a:endParaRPr>
          </a:p>
        </p:txBody>
      </p:sp>
      <p:sp>
        <p:nvSpPr>
          <p:cNvPr id="34" name="Rectangle 33"/>
          <p:cNvSpPr/>
          <p:nvPr/>
        </p:nvSpPr>
        <p:spPr>
          <a:xfrm>
            <a:off x="8709233" y="2743200"/>
            <a:ext cx="184731" cy="923330"/>
          </a:xfrm>
          <a:prstGeom prst="rect">
            <a:avLst/>
          </a:prstGeom>
          <a:noFill/>
        </p:spPr>
        <p:txBody>
          <a:bodyPr wrap="none">
            <a:spAutoFit/>
          </a:bodyPr>
          <a:lstStyle/>
          <a:p>
            <a:pPr algn="ctr">
              <a:defRPr/>
            </a:pP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5" name="Rectangle 34"/>
          <p:cNvSpPr/>
          <p:nvPr/>
        </p:nvSpPr>
        <p:spPr>
          <a:xfrm>
            <a:off x="152400" y="376535"/>
            <a:ext cx="9067800" cy="461665"/>
          </a:xfrm>
          <a:prstGeom prst="rect">
            <a:avLst/>
          </a:prstGeom>
        </p:spPr>
        <p:txBody>
          <a:bodyPr wrap="square">
            <a:spAutoFit/>
          </a:bodyPr>
          <a:lstStyle/>
          <a:p>
            <a:pPr marL="342900" indent="-342900" eaLnBrk="0" hangingPunct="0">
              <a:spcBef>
                <a:spcPct val="20000"/>
              </a:spcBef>
              <a:buFont typeface="Arial" charset="0"/>
              <a:buNone/>
            </a:pPr>
            <a:r>
              <a:rPr lang="en-US" sz="2400" dirty="0" smtClean="0">
                <a:cs typeface="Arial" charset="0"/>
              </a:rPr>
              <a:t>When a loop is pushed into a magnetic field a </a:t>
            </a:r>
            <a:r>
              <a:rPr lang="en-US" sz="2400" dirty="0" smtClean="0">
                <a:solidFill>
                  <a:srgbClr val="FF0000"/>
                </a:solidFill>
                <a:cs typeface="Arial" charset="0"/>
              </a:rPr>
              <a:t>voltage</a:t>
            </a:r>
            <a:r>
              <a:rPr lang="en-US" sz="2400" dirty="0" smtClean="0">
                <a:cs typeface="Arial" charset="0"/>
              </a:rPr>
              <a:t> is induced.</a:t>
            </a:r>
          </a:p>
        </p:txBody>
      </p:sp>
      <p:sp>
        <p:nvSpPr>
          <p:cNvPr id="36" name="Rectangle 35"/>
          <p:cNvSpPr/>
          <p:nvPr/>
        </p:nvSpPr>
        <p:spPr>
          <a:xfrm>
            <a:off x="4038600" y="847130"/>
            <a:ext cx="4834209" cy="461665"/>
          </a:xfrm>
          <a:prstGeom prst="rect">
            <a:avLst/>
          </a:prstGeom>
        </p:spPr>
        <p:txBody>
          <a:bodyPr wrap="none">
            <a:spAutoFit/>
          </a:bodyPr>
          <a:lstStyle/>
          <a:p>
            <a:r>
              <a:rPr lang="en-US" sz="2400" dirty="0" smtClean="0">
                <a:cs typeface="Arial" charset="0"/>
              </a:rPr>
              <a:t> The size of the induced voltage is</a:t>
            </a:r>
            <a:endParaRPr lang="en-NZ" sz="2400" dirty="0"/>
          </a:p>
        </p:txBody>
      </p:sp>
      <p:sp>
        <p:nvSpPr>
          <p:cNvPr id="38" name="Rectangle 37"/>
          <p:cNvSpPr/>
          <p:nvPr/>
        </p:nvSpPr>
        <p:spPr>
          <a:xfrm>
            <a:off x="685800" y="4038600"/>
            <a:ext cx="7543800" cy="461665"/>
          </a:xfrm>
          <a:prstGeom prst="rect">
            <a:avLst/>
          </a:prstGeom>
        </p:spPr>
        <p:txBody>
          <a:bodyPr wrap="square">
            <a:spAutoFit/>
          </a:bodyPr>
          <a:lstStyle/>
          <a:p>
            <a:pPr marL="0" indent="0" eaLnBrk="1" hangingPunct="1">
              <a:spcBef>
                <a:spcPts val="0"/>
              </a:spcBef>
              <a:buFontTx/>
              <a:buNone/>
            </a:pPr>
            <a:r>
              <a:rPr lang="en-US" sz="2400" dirty="0" smtClean="0">
                <a:latin typeface="Verdana" pitchFamily="80" charset="0"/>
              </a:rPr>
              <a:t>The current direction is given by Lenz’s law…</a:t>
            </a:r>
          </a:p>
        </p:txBody>
      </p:sp>
    </p:spTree>
    <p:extLst>
      <p:ext uri="{BB962C8B-B14F-4D97-AF65-F5344CB8AC3E}">
        <p14:creationId xmlns:p14="http://schemas.microsoft.com/office/powerpoint/2010/main" val="198962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77778E-7 -3.7037E-6 L 0.16059 -3.7037E-6 " pathEditMode="relative" rAng="0" ptsTypes="AA">
                                      <p:cBhvr>
                                        <p:cTn id="6" dur="2000" fill="hold"/>
                                        <p:tgtEl>
                                          <p:spTgt spid="4"/>
                                        </p:tgtEl>
                                        <p:attrNameLst>
                                          <p:attrName>ppt_x</p:attrName>
                                          <p:attrName>ppt_y</p:attrName>
                                        </p:attrNameLst>
                                      </p:cBhvr>
                                      <p:rCtr x="80" y="0"/>
                                    </p:animMotion>
                                  </p:childTnLst>
                                </p:cTn>
                              </p:par>
                              <p:par>
                                <p:cTn id="7" presetID="1" presetClass="entr" presetSubtype="0" fill="hold" grpId="0" nodeType="withEffect">
                                  <p:stCondLst>
                                    <p:cond delay="0"/>
                                  </p:stCondLst>
                                  <p:childTnLst>
                                    <p:set>
                                      <p:cBhvr>
                                        <p:cTn id="8" dur="1" fill="hold">
                                          <p:stCondLst>
                                            <p:cond delay="0"/>
                                          </p:stCondLst>
                                        </p:cTn>
                                        <p:tgtEl>
                                          <p:spTgt spid="3096"/>
                                        </p:tgtEl>
                                        <p:attrNameLst>
                                          <p:attrName>style.visibility</p:attrName>
                                        </p:attrNameLst>
                                      </p:cBhvr>
                                      <p:to>
                                        <p:strVal val="visible"/>
                                      </p:to>
                                    </p:set>
                                  </p:childTnLst>
                                </p:cTn>
                              </p:par>
                              <p:par>
                                <p:cTn id="9" presetID="0" presetClass="path" presetSubtype="0" accel="50000" decel="50000" fill="hold" grpId="1" nodeType="withEffect">
                                  <p:stCondLst>
                                    <p:cond delay="0"/>
                                  </p:stCondLst>
                                  <p:childTnLst>
                                    <p:animMotion origin="layout" path="M -2.77778E-6 -1.11111E-6 L -2.77778E-6 0.12222 L 0.17223 0.12407 L 0.16945 -0.00741 " pathEditMode="relative" ptsTypes="AAAA">
                                      <p:cBhvr>
                                        <p:cTn id="10" dur="2000" fill="hold"/>
                                        <p:tgtEl>
                                          <p:spTgt spid="3096"/>
                                        </p:tgtEl>
                                        <p:attrNameLst>
                                          <p:attrName>ppt_x</p:attrName>
                                          <p:attrName>ppt_y</p:attrName>
                                        </p:attrNameLst>
                                      </p:cBhvr>
                                    </p:animMotion>
                                  </p:childTnLst>
                                </p:cTn>
                              </p:par>
                            </p:childTnLst>
                          </p:cTn>
                        </p:par>
                        <p:par>
                          <p:cTn id="11" fill="hold">
                            <p:stCondLst>
                              <p:cond delay="2000"/>
                            </p:stCondLst>
                            <p:childTnLst>
                              <p:par>
                                <p:cTn id="12" presetID="10" presetClass="exit" presetSubtype="0" fill="hold" grpId="2" nodeType="afterEffect">
                                  <p:stCondLst>
                                    <p:cond delay="0"/>
                                  </p:stCondLst>
                                  <p:childTnLst>
                                    <p:animEffect transition="out" filter="fade">
                                      <p:cBhvr>
                                        <p:cTn id="13" dur="2000"/>
                                        <p:tgtEl>
                                          <p:spTgt spid="3096"/>
                                        </p:tgtEl>
                                      </p:cBhvr>
                                    </p:animEffect>
                                    <p:set>
                                      <p:cBhvr>
                                        <p:cTn id="14" dur="1" fill="hold">
                                          <p:stCondLst>
                                            <p:cond delay="1999"/>
                                          </p:stCondLst>
                                        </p:cTn>
                                        <p:tgtEl>
                                          <p:spTgt spid="309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nodeType="clickEffect">
                                  <p:stCondLst>
                                    <p:cond delay="0"/>
                                  </p:stCondLst>
                                  <p:childTnLst>
                                    <p:animMotion origin="layout" path="M 0.16059 -3.7037E-6 L 2.77778E-7 -3.7037E-6 " pathEditMode="relative" rAng="0" ptsTypes="AA">
                                      <p:cBhvr>
                                        <p:cTn id="18" dur="2000" fill="hold"/>
                                        <p:tgtEl>
                                          <p:spTgt spid="4"/>
                                        </p:tgtEl>
                                        <p:attrNameLst>
                                          <p:attrName>ppt_x</p:attrName>
                                          <p:attrName>ppt_y</p:attrName>
                                        </p:attrNameLst>
                                      </p:cBhvr>
                                      <p:rCtr x="-80" y="0"/>
                                    </p:animMotion>
                                  </p:childTnLst>
                                </p:cTn>
                              </p:par>
                              <p:par>
                                <p:cTn id="19" presetID="1" presetClass="entr" presetSubtype="0" fill="hold" grpId="0" nodeType="withEffect">
                                  <p:stCondLst>
                                    <p:cond delay="0"/>
                                  </p:stCondLst>
                                  <p:childTnLst>
                                    <p:set>
                                      <p:cBhvr>
                                        <p:cTn id="20" dur="1" fill="hold">
                                          <p:stCondLst>
                                            <p:cond delay="0"/>
                                          </p:stCondLst>
                                        </p:cTn>
                                        <p:tgtEl>
                                          <p:spTgt spid="3097"/>
                                        </p:tgtEl>
                                        <p:attrNameLst>
                                          <p:attrName>style.visibility</p:attrName>
                                        </p:attrNameLst>
                                      </p:cBhvr>
                                      <p:to>
                                        <p:strVal val="visible"/>
                                      </p:to>
                                    </p:set>
                                  </p:childTnLst>
                                </p:cTn>
                              </p:par>
                              <p:par>
                                <p:cTn id="21" presetID="0" presetClass="path" presetSubtype="0" accel="50000" decel="50000" fill="hold" grpId="1" nodeType="withEffect">
                                  <p:stCondLst>
                                    <p:cond delay="0"/>
                                  </p:stCondLst>
                                  <p:childTnLst>
                                    <p:animMotion origin="layout" path="M 0.00417 -0.02615 L 0.00417 0.09607 L -0.16111 0.09792 L -0.15851 -0.03356 " pathEditMode="relative" rAng="0" ptsTypes="AAAA">
                                      <p:cBhvr>
                                        <p:cTn id="22" dur="2000" fill="hold"/>
                                        <p:tgtEl>
                                          <p:spTgt spid="3097"/>
                                        </p:tgtEl>
                                        <p:attrNameLst>
                                          <p:attrName>ppt_x</p:attrName>
                                          <p:attrName>ppt_y</p:attrName>
                                        </p:attrNameLst>
                                      </p:cBhvr>
                                      <p:rCtr x="-83" y="58"/>
                                    </p:animMotion>
                                  </p:childTnLst>
                                </p:cTn>
                              </p:par>
                              <p:par>
                                <p:cTn id="23" presetID="10" presetClass="exit" presetSubtype="0" fill="hold" grpId="2" nodeType="withEffect">
                                  <p:stCondLst>
                                    <p:cond delay="0"/>
                                  </p:stCondLst>
                                  <p:childTnLst>
                                    <p:animEffect transition="out" filter="fade">
                                      <p:cBhvr>
                                        <p:cTn id="24" dur="2000"/>
                                        <p:tgtEl>
                                          <p:spTgt spid="3097"/>
                                        </p:tgtEl>
                                      </p:cBhvr>
                                    </p:animEffect>
                                    <p:set>
                                      <p:cBhvr>
                                        <p:cTn id="25" dur="1" fill="hold">
                                          <p:stCondLst>
                                            <p:cond delay="1999"/>
                                          </p:stCondLst>
                                        </p:cTn>
                                        <p:tgtEl>
                                          <p:spTgt spid="3097"/>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1000"/>
                                        <p:tgtEl>
                                          <p:spTgt spid="4"/>
                                        </p:tgtEl>
                                      </p:cBhvr>
                                    </p:animEffect>
                                    <p:set>
                                      <p:cBhvr>
                                        <p:cTn id="28" dur="1" fill="hold">
                                          <p:stCondLst>
                                            <p:cond delay="999"/>
                                          </p:stCondLst>
                                        </p:cTn>
                                        <p:tgtEl>
                                          <p:spTgt spid="4"/>
                                        </p:tgtEl>
                                        <p:attrNameLst>
                                          <p:attrName>style.visibility</p:attrName>
                                        </p:attrNameLst>
                                      </p:cBhvr>
                                      <p:to>
                                        <p:strVal val="hidden"/>
                                      </p:to>
                                    </p:set>
                                  </p:childTnLst>
                                </p:cTn>
                              </p:par>
                            </p:childTnLst>
                          </p:cTn>
                        </p:par>
                        <p:par>
                          <p:cTn id="29" fill="hold">
                            <p:stCondLst>
                              <p:cond delay="2000"/>
                            </p:stCondLst>
                            <p:childTnLst>
                              <p:par>
                                <p:cTn id="30" presetID="1"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par>
                          <p:cTn id="32" fill="hold">
                            <p:stCondLst>
                              <p:cond delay="2000"/>
                            </p:stCondLst>
                            <p:childTnLst>
                              <p:par>
                                <p:cTn id="33" presetID="63" presetClass="path" presetSubtype="0" accel="50000" decel="50000" fill="hold" nodeType="afterEffect">
                                  <p:stCondLst>
                                    <p:cond delay="0"/>
                                  </p:stCondLst>
                                  <p:childTnLst>
                                    <p:animMotion origin="layout" path="M 2.77778E-7 -3.7037E-6 L 0.16059 -3.7037E-6 " pathEditMode="relative" rAng="0" ptsTypes="AA">
                                      <p:cBhvr>
                                        <p:cTn id="34" dur="2000" fill="hold"/>
                                        <p:tgtEl>
                                          <p:spTgt spid="5"/>
                                        </p:tgtEl>
                                        <p:attrNameLst>
                                          <p:attrName>ppt_x</p:attrName>
                                          <p:attrName>ppt_y</p:attrName>
                                        </p:attrNameLst>
                                      </p:cBhvr>
                                      <p:rCtr x="80" y="0"/>
                                    </p:animMotion>
                                  </p:childTnLst>
                                </p:cTn>
                              </p:par>
                              <p:par>
                                <p:cTn id="35" presetID="1" presetClass="entr" presetSubtype="0" fill="hold" grpId="0" nodeType="withEffect">
                                  <p:stCondLst>
                                    <p:cond delay="0"/>
                                  </p:stCondLst>
                                  <p:childTnLst>
                                    <p:set>
                                      <p:cBhvr>
                                        <p:cTn id="36" dur="1" fill="hold">
                                          <p:stCondLst>
                                            <p:cond delay="0"/>
                                          </p:stCondLst>
                                        </p:cTn>
                                        <p:tgtEl>
                                          <p:spTgt spid="3102"/>
                                        </p:tgtEl>
                                        <p:attrNameLst>
                                          <p:attrName>style.visibility</p:attrName>
                                        </p:attrNameLst>
                                      </p:cBhvr>
                                      <p:to>
                                        <p:strVal val="visible"/>
                                      </p:to>
                                    </p:set>
                                  </p:childTnLst>
                                </p:cTn>
                              </p:par>
                              <p:par>
                                <p:cTn id="37" presetID="0" presetClass="path" presetSubtype="0" accel="50000" decel="50000" fill="hold" grpId="1" nodeType="withEffect">
                                  <p:stCondLst>
                                    <p:cond delay="0"/>
                                  </p:stCondLst>
                                  <p:childTnLst>
                                    <p:animMotion origin="layout" path="M -0.00069 -0.02291 L -0.00069 0.09931 L -0.16597 0.10116 L -0.16337 -0.03032 " pathEditMode="relative" rAng="0" ptsTypes="AAAA">
                                      <p:cBhvr>
                                        <p:cTn id="38" dur="2000" fill="hold"/>
                                        <p:tgtEl>
                                          <p:spTgt spid="3102"/>
                                        </p:tgtEl>
                                        <p:attrNameLst>
                                          <p:attrName>ppt_x</p:attrName>
                                          <p:attrName>ppt_y</p:attrName>
                                        </p:attrNameLst>
                                      </p:cBhvr>
                                      <p:rCtr x="-83" y="58"/>
                                    </p:animMotion>
                                  </p:childTnLst>
                                </p:cTn>
                              </p:par>
                            </p:childTnLst>
                          </p:cTn>
                        </p:par>
                        <p:par>
                          <p:cTn id="39" fill="hold">
                            <p:stCondLst>
                              <p:cond delay="4000"/>
                            </p:stCondLst>
                            <p:childTnLst>
                              <p:par>
                                <p:cTn id="40" presetID="10" presetClass="exit" presetSubtype="0" fill="hold" grpId="2" nodeType="afterEffect">
                                  <p:stCondLst>
                                    <p:cond delay="0"/>
                                  </p:stCondLst>
                                  <p:childTnLst>
                                    <p:animEffect transition="out" filter="fade">
                                      <p:cBhvr>
                                        <p:cTn id="41" dur="2000"/>
                                        <p:tgtEl>
                                          <p:spTgt spid="3102"/>
                                        </p:tgtEl>
                                      </p:cBhvr>
                                    </p:animEffect>
                                    <p:set>
                                      <p:cBhvr>
                                        <p:cTn id="42" dur="1" fill="hold">
                                          <p:stCondLst>
                                            <p:cond delay="1999"/>
                                          </p:stCondLst>
                                        </p:cTn>
                                        <p:tgtEl>
                                          <p:spTgt spid="310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5" presetClass="path" presetSubtype="0" accel="50000" decel="50000" fill="hold" nodeType="clickEffect">
                                  <p:stCondLst>
                                    <p:cond delay="0"/>
                                  </p:stCondLst>
                                  <p:childTnLst>
                                    <p:animMotion origin="layout" path="M 0.16059 -3.7037E-6 L 2.77778E-7 -3.7037E-6 " pathEditMode="relative" rAng="0" ptsTypes="AA">
                                      <p:cBhvr>
                                        <p:cTn id="46" dur="2000" fill="hold"/>
                                        <p:tgtEl>
                                          <p:spTgt spid="5"/>
                                        </p:tgtEl>
                                        <p:attrNameLst>
                                          <p:attrName>ppt_x</p:attrName>
                                          <p:attrName>ppt_y</p:attrName>
                                        </p:attrNameLst>
                                      </p:cBhvr>
                                      <p:rCtr x="-80" y="0"/>
                                    </p:animMotion>
                                  </p:childTnLst>
                                </p:cTn>
                              </p:par>
                              <p:par>
                                <p:cTn id="47" presetID="1" presetClass="entr" presetSubtype="0" fill="hold" grpId="0" nodeType="withEffect">
                                  <p:stCondLst>
                                    <p:cond delay="0"/>
                                  </p:stCondLst>
                                  <p:childTnLst>
                                    <p:set>
                                      <p:cBhvr>
                                        <p:cTn id="48" dur="1" fill="hold">
                                          <p:stCondLst>
                                            <p:cond delay="0"/>
                                          </p:stCondLst>
                                        </p:cTn>
                                        <p:tgtEl>
                                          <p:spTgt spid="3104"/>
                                        </p:tgtEl>
                                        <p:attrNameLst>
                                          <p:attrName>style.visibility</p:attrName>
                                        </p:attrNameLst>
                                      </p:cBhvr>
                                      <p:to>
                                        <p:strVal val="visible"/>
                                      </p:to>
                                    </p:set>
                                  </p:childTnLst>
                                </p:cTn>
                              </p:par>
                              <p:par>
                                <p:cTn id="49" presetID="0" presetClass="path" presetSubtype="0" accel="50000" decel="50000" fill="hold" grpId="1" nodeType="withEffect">
                                  <p:stCondLst>
                                    <p:cond delay="0"/>
                                  </p:stCondLst>
                                  <p:childTnLst>
                                    <p:animMotion origin="layout" path="M -2.77778E-6 -1.11111E-6 L -2.77778E-6 0.12222 L 0.17223 0.12407 L 0.16945 -0.00741 " pathEditMode="relative" ptsTypes="AAAA">
                                      <p:cBhvr>
                                        <p:cTn id="50" dur="2000" fill="hold"/>
                                        <p:tgtEl>
                                          <p:spTgt spid="3104"/>
                                        </p:tgtEl>
                                        <p:attrNameLst>
                                          <p:attrName>ppt_x</p:attrName>
                                          <p:attrName>ppt_y</p:attrName>
                                        </p:attrNameLst>
                                      </p:cBhvr>
                                    </p:animMotion>
                                  </p:childTnLst>
                                </p:cTn>
                              </p:par>
                            </p:childTnLst>
                          </p:cTn>
                        </p:par>
                        <p:par>
                          <p:cTn id="51" fill="hold">
                            <p:stCondLst>
                              <p:cond delay="2000"/>
                            </p:stCondLst>
                            <p:childTnLst>
                              <p:par>
                                <p:cTn id="52" presetID="10" presetClass="exit" presetSubtype="0" fill="hold" grpId="2" nodeType="afterEffect">
                                  <p:stCondLst>
                                    <p:cond delay="0"/>
                                  </p:stCondLst>
                                  <p:childTnLst>
                                    <p:animEffect transition="out" filter="fade">
                                      <p:cBhvr>
                                        <p:cTn id="53" dur="2000"/>
                                        <p:tgtEl>
                                          <p:spTgt spid="3104"/>
                                        </p:tgtEl>
                                      </p:cBhvr>
                                    </p:animEffect>
                                    <p:set>
                                      <p:cBhvr>
                                        <p:cTn id="54" dur="1" fill="hold">
                                          <p:stCondLst>
                                            <p:cond delay="1999"/>
                                          </p:stCondLst>
                                        </p:cTn>
                                        <p:tgtEl>
                                          <p:spTgt spid="310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blinds(horizontal)">
                                      <p:cBhvr>
                                        <p:cTn id="59" dur="500"/>
                                        <p:tgtEl>
                                          <p:spTgt spid="36"/>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1026"/>
                                        </p:tgtEl>
                                        <p:attrNameLst>
                                          <p:attrName>style.visibility</p:attrName>
                                        </p:attrNameLst>
                                      </p:cBhvr>
                                      <p:to>
                                        <p:strVal val="visible"/>
                                      </p:to>
                                    </p:set>
                                    <p:animEffect transition="in" filter="blinds(horizontal)">
                                      <p:cBhvr>
                                        <p:cTn id="64" dur="500"/>
                                        <p:tgtEl>
                                          <p:spTgt spid="1026"/>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3">
                                            <p:bg/>
                                          </p:spTgt>
                                        </p:tgtEl>
                                        <p:attrNameLst>
                                          <p:attrName>style.visibility</p:attrName>
                                        </p:attrNameLst>
                                      </p:cBhvr>
                                      <p:to>
                                        <p:strVal val="visible"/>
                                      </p:to>
                                    </p:set>
                                    <p:anim calcmode="lin" valueType="num">
                                      <p:cBhvr additive="base">
                                        <p:cTn id="69" dur="500" fill="hold"/>
                                        <p:tgtEl>
                                          <p:spTgt spid="33">
                                            <p:bg/>
                                          </p:spTgt>
                                        </p:tgtEl>
                                        <p:attrNameLst>
                                          <p:attrName>ppt_x</p:attrName>
                                        </p:attrNameLst>
                                      </p:cBhvr>
                                      <p:tavLst>
                                        <p:tav tm="0">
                                          <p:val>
                                            <p:strVal val="#ppt_x"/>
                                          </p:val>
                                        </p:tav>
                                        <p:tav tm="100000">
                                          <p:val>
                                            <p:strVal val="#ppt_x"/>
                                          </p:val>
                                        </p:tav>
                                      </p:tavLst>
                                    </p:anim>
                                    <p:anim calcmode="lin" valueType="num">
                                      <p:cBhvr additive="base">
                                        <p:cTn id="70" dur="500" fill="hold"/>
                                        <p:tgtEl>
                                          <p:spTgt spid="33">
                                            <p:bg/>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3">
                                            <p:txEl>
                                              <p:pRg st="0" end="0"/>
                                            </p:txEl>
                                          </p:spTgt>
                                        </p:tgtEl>
                                        <p:attrNameLst>
                                          <p:attrName>style.visibility</p:attrName>
                                        </p:attrNameLst>
                                      </p:cBhvr>
                                      <p:to>
                                        <p:strVal val="visible"/>
                                      </p:to>
                                    </p:set>
                                    <p:anim calcmode="lin" valueType="num">
                                      <p:cBhvr additive="base">
                                        <p:cTn id="75"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3">
                                            <p:txEl>
                                              <p:pRg st="1" end="1"/>
                                            </p:txEl>
                                          </p:spTgt>
                                        </p:tgtEl>
                                        <p:attrNameLst>
                                          <p:attrName>style.visibility</p:attrName>
                                        </p:attrNameLst>
                                      </p:cBhvr>
                                      <p:to>
                                        <p:strVal val="visible"/>
                                      </p:to>
                                    </p:set>
                                    <p:anim calcmode="lin" valueType="num">
                                      <p:cBhvr additive="base">
                                        <p:cTn id="81"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3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33">
                                            <p:txEl>
                                              <p:pRg st="2" end="2"/>
                                            </p:txEl>
                                          </p:spTgt>
                                        </p:tgtEl>
                                        <p:attrNameLst>
                                          <p:attrName>style.visibility</p:attrName>
                                        </p:attrNameLst>
                                      </p:cBhvr>
                                      <p:to>
                                        <p:strVal val="visible"/>
                                      </p:to>
                                    </p:set>
                                    <p:anim calcmode="lin" valueType="num">
                                      <p:cBhvr additive="base">
                                        <p:cTn id="87" dur="500" fill="hold"/>
                                        <p:tgtEl>
                                          <p:spTgt spid="33">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3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blinds(horizontal)">
                                      <p:cBhvr>
                                        <p:cTn id="93" dur="500"/>
                                        <p:tgtEl>
                                          <p:spTgt spid="38"/>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nodeType="clickEffect">
                                  <p:stCondLst>
                                    <p:cond delay="0"/>
                                  </p:stCondLst>
                                  <p:childTnLst>
                                    <p:set>
                                      <p:cBhvr>
                                        <p:cTn id="97" dur="1" fill="hold">
                                          <p:stCondLst>
                                            <p:cond delay="0"/>
                                          </p:stCondLst>
                                        </p:cTn>
                                        <p:tgtEl>
                                          <p:spTgt spid="3074">
                                            <p:txEl>
                                              <p:pRg st="0" end="0"/>
                                            </p:txEl>
                                          </p:spTgt>
                                        </p:tgtEl>
                                        <p:attrNameLst>
                                          <p:attrName>style.visibility</p:attrName>
                                        </p:attrNameLst>
                                      </p:cBhvr>
                                      <p:to>
                                        <p:strVal val="visible"/>
                                      </p:to>
                                    </p:set>
                                    <p:animEffect transition="in" filter="blinds(horizontal)">
                                      <p:cBhvr>
                                        <p:cTn id="98" dur="500"/>
                                        <p:tgtEl>
                                          <p:spTgt spid="3074">
                                            <p:txEl>
                                              <p:pRg st="0" end="0"/>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nodeType="clickEffect">
                                  <p:stCondLst>
                                    <p:cond delay="0"/>
                                  </p:stCondLst>
                                  <p:childTnLst>
                                    <p:set>
                                      <p:cBhvr>
                                        <p:cTn id="102" dur="1" fill="hold">
                                          <p:stCondLst>
                                            <p:cond delay="0"/>
                                          </p:stCondLst>
                                        </p:cTn>
                                        <p:tgtEl>
                                          <p:spTgt spid="3074">
                                            <p:txEl>
                                              <p:pRg st="1" end="1"/>
                                            </p:txEl>
                                          </p:spTgt>
                                        </p:tgtEl>
                                        <p:attrNameLst>
                                          <p:attrName>style.visibility</p:attrName>
                                        </p:attrNameLst>
                                      </p:cBhvr>
                                      <p:to>
                                        <p:strVal val="visible"/>
                                      </p:to>
                                    </p:set>
                                    <p:animEffect transition="in" filter="blinds(horizontal)">
                                      <p:cBhvr>
                                        <p:cTn id="103" dur="500"/>
                                        <p:tgtEl>
                                          <p:spTgt spid="3074">
                                            <p:txEl>
                                              <p:pRg st="1" end="1"/>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nodeType="clickEffect">
                                  <p:stCondLst>
                                    <p:cond delay="0"/>
                                  </p:stCondLst>
                                  <p:childTnLst>
                                    <p:set>
                                      <p:cBhvr>
                                        <p:cTn id="107" dur="1" fill="hold">
                                          <p:stCondLst>
                                            <p:cond delay="0"/>
                                          </p:stCondLst>
                                        </p:cTn>
                                        <p:tgtEl>
                                          <p:spTgt spid="3074">
                                            <p:txEl>
                                              <p:pRg st="2" end="2"/>
                                            </p:txEl>
                                          </p:spTgt>
                                        </p:tgtEl>
                                        <p:attrNameLst>
                                          <p:attrName>style.visibility</p:attrName>
                                        </p:attrNameLst>
                                      </p:cBhvr>
                                      <p:to>
                                        <p:strVal val="visible"/>
                                      </p:to>
                                    </p:set>
                                    <p:animEffect transition="in" filter="blinds(horizontal)">
                                      <p:cBhvr>
                                        <p:cTn id="108" dur="500"/>
                                        <p:tgtEl>
                                          <p:spTgt spid="3074">
                                            <p:txEl>
                                              <p:pRg st="2" end="2"/>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nodeType="clickEffect">
                                  <p:stCondLst>
                                    <p:cond delay="0"/>
                                  </p:stCondLst>
                                  <p:childTnLst>
                                    <p:set>
                                      <p:cBhvr>
                                        <p:cTn id="112" dur="1" fill="hold">
                                          <p:stCondLst>
                                            <p:cond delay="0"/>
                                          </p:stCondLst>
                                        </p:cTn>
                                        <p:tgtEl>
                                          <p:spTgt spid="3074">
                                            <p:txEl>
                                              <p:pRg st="3" end="3"/>
                                            </p:txEl>
                                          </p:spTgt>
                                        </p:tgtEl>
                                        <p:attrNameLst>
                                          <p:attrName>style.visibility</p:attrName>
                                        </p:attrNameLst>
                                      </p:cBhvr>
                                      <p:to>
                                        <p:strVal val="visible"/>
                                      </p:to>
                                    </p:set>
                                    <p:animEffect transition="in" filter="blinds(horizontal)">
                                      <p:cBhvr>
                                        <p:cTn id="113" dur="500"/>
                                        <p:tgtEl>
                                          <p:spTgt spid="307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6" grpId="0" animBg="1"/>
      <p:bldP spid="3096" grpId="1" animBg="1"/>
      <p:bldP spid="3096" grpId="2" animBg="1"/>
      <p:bldP spid="3097" grpId="0" animBg="1"/>
      <p:bldP spid="3097" grpId="1" animBg="1"/>
      <p:bldP spid="3097" grpId="2" animBg="1"/>
      <p:bldP spid="3102" grpId="0" animBg="1"/>
      <p:bldP spid="3102" grpId="1" animBg="1"/>
      <p:bldP spid="3102" grpId="2" animBg="1"/>
      <p:bldP spid="3104" grpId="0" animBg="1"/>
      <p:bldP spid="3104" grpId="1" animBg="1"/>
      <p:bldP spid="3104" grpId="2" animBg="1"/>
      <p:bldP spid="33" grpId="0" build="p" animBg="1" autoUpdateAnimBg="0"/>
      <p:bldP spid="36"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1244</TotalTime>
  <Words>1094</Words>
  <Application>Microsoft Macintosh PowerPoint</Application>
  <PresentationFormat>On-screen Show (4:3)</PresentationFormat>
  <Paragraphs>188</Paragraphs>
  <Slides>25</Slides>
  <Notes>16</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25</vt:i4>
      </vt:variant>
    </vt:vector>
  </HeadingPairs>
  <TitlesOfParts>
    <vt:vector size="38" baseType="lpstr">
      <vt:lpstr>Calibri</vt:lpstr>
      <vt:lpstr>Impact</vt:lpstr>
      <vt:lpstr>ＭＳ Ｐゴシック</vt:lpstr>
      <vt:lpstr>Osaka</vt:lpstr>
      <vt:lpstr>Symbol</vt:lpstr>
      <vt:lpstr>Tahoma</vt:lpstr>
      <vt:lpstr>Verdana</vt:lpstr>
      <vt:lpstr>新細明體</vt:lpstr>
      <vt:lpstr>Arial</vt:lpstr>
      <vt:lpstr>Office Theme</vt:lpstr>
      <vt:lpstr>Blank Presentation</vt:lpstr>
      <vt:lpstr>1_Blank Presentation</vt:lpstr>
      <vt:lpstr>Equation</vt:lpstr>
      <vt:lpstr>Electromagnetic Induction  </vt:lpstr>
      <vt:lpstr>Generators, Motors …. How We get, make &amp; use Electricity…</vt:lpstr>
      <vt:lpstr>What is Electricity?</vt:lpstr>
      <vt:lpstr>Electric Motor</vt:lpstr>
      <vt:lpstr>PowerPoint Presentation</vt:lpstr>
      <vt:lpstr>Electric Generator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&amp; Lenz’s Law</dc:title>
  <dc:creator>Ministry of Education</dc:creator>
  <cp:lastModifiedBy>Stephen Anderson</cp:lastModifiedBy>
  <cp:revision>45</cp:revision>
  <dcterms:created xsi:type="dcterms:W3CDTF">2009-07-24T10:16:21Z</dcterms:created>
  <dcterms:modified xsi:type="dcterms:W3CDTF">2015-10-16T07:53:38Z</dcterms:modified>
</cp:coreProperties>
</file>