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9.xml" ContentType="application/vnd.openxmlformats-officedocument.presentationml.notesSlide+xml"/>
  <Override PartName="/ppt/embeddings/oleObject6.bin" ContentType="application/vnd.openxmlformats-officedocument.oleObject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0" r:id="rId2"/>
    <p:sldId id="281" r:id="rId3"/>
    <p:sldId id="265" r:id="rId4"/>
    <p:sldId id="283" r:id="rId5"/>
    <p:sldId id="266" r:id="rId6"/>
    <p:sldId id="293" r:id="rId7"/>
    <p:sldId id="294" r:id="rId8"/>
    <p:sldId id="285" r:id="rId9"/>
    <p:sldId id="290" r:id="rId10"/>
    <p:sldId id="296" r:id="rId11"/>
    <p:sldId id="292" r:id="rId12"/>
    <p:sldId id="300" r:id="rId13"/>
    <p:sldId id="289" r:id="rId14"/>
    <p:sldId id="297" r:id="rId15"/>
    <p:sldId id="279" r:id="rId16"/>
    <p:sldId id="298" r:id="rId17"/>
    <p:sldId id="29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0617D-A443-4D33-A382-36242FBCAA34}" type="datetimeFigureOut">
              <a:rPr lang="en-US" smtClean="0"/>
              <a:pPr/>
              <a:t>25/03/15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D99B9-2381-4EF3-BE90-40FA24A887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99B9-2381-4EF3-BE90-40FA24A887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99B9-2381-4EF3-BE90-40FA24A887D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99B9-2381-4EF3-BE90-40FA24A887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99B9-2381-4EF3-BE90-40FA24A887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99B9-2381-4EF3-BE90-40FA24A887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99B9-2381-4EF3-BE90-40FA24A887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5E99E8-DDD8-4F4D-BFC0-3AC634F59EA8}" type="slidenum">
              <a:rPr lang="en-NZ" smtClean="0"/>
              <a:pPr>
                <a:defRPr/>
              </a:pPr>
              <a:t>9</a:t>
            </a:fld>
            <a:endParaRPr lang="en-N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99B9-2381-4EF3-BE90-40FA24A887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51FE7-4F0D-49A2-B338-EC74C6C13277}" type="slidenum">
              <a:rPr lang="en-NZ" smtClean="0">
                <a:latin typeface="Arial" charset="0"/>
              </a:rPr>
              <a:pPr/>
              <a:t>11</a:t>
            </a:fld>
            <a:endParaRPr lang="en-N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99B9-2381-4EF3-BE90-40FA24A887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1E7C3-85E4-42D0-B9E0-872B334A24F3}" type="datetimeFigureOut">
              <a:rPr lang="en-US"/>
              <a:pPr>
                <a:defRPr/>
              </a:pPr>
              <a:t>25/03/15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EC7B-837E-4F53-9776-D648F8267A8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BF26-E657-4EF7-96DD-A535C05AB2A2}" type="datetimeFigureOut">
              <a:rPr lang="en-US"/>
              <a:pPr>
                <a:defRPr/>
              </a:pPr>
              <a:t>25/03/15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C243-1DED-42D3-B1F7-D959831781A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AB431-289B-40C1-A3B2-C08E1034F999}" type="datetimeFigureOut">
              <a:rPr lang="en-US"/>
              <a:pPr>
                <a:defRPr/>
              </a:pPr>
              <a:t>25/03/15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75EE-E08E-4ED4-A61D-8F37967E7E6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8F7E-C2A9-4531-ABD0-75B9678A1F22}" type="datetimeFigureOut">
              <a:rPr lang="en-US"/>
              <a:pPr>
                <a:defRPr/>
              </a:pPr>
              <a:t>25/03/15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A2A3-0119-4E19-A0A1-E649CB5D19C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F3D9-164F-426A-B6A1-EEBF462366A8}" type="datetimeFigureOut">
              <a:rPr lang="en-US"/>
              <a:pPr>
                <a:defRPr/>
              </a:pPr>
              <a:t>25/03/15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A042-FC5F-4F0B-9C94-0D571D1751C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2A1DE-7187-4D82-84B6-EFAC227FD2C9}" type="datetimeFigureOut">
              <a:rPr lang="en-US"/>
              <a:pPr>
                <a:defRPr/>
              </a:pPr>
              <a:t>25/03/15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9340-CE35-4892-A131-97A9EAF404A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93E5-FD78-4322-9393-F40C3C9E0C50}" type="datetimeFigureOut">
              <a:rPr lang="en-US"/>
              <a:pPr>
                <a:defRPr/>
              </a:pPr>
              <a:t>25/03/15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1801-EC41-48BE-B0D9-EB29BCFD59F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CC4C-C9FC-414B-95AD-42345F2678CF}" type="datetimeFigureOut">
              <a:rPr lang="en-US"/>
              <a:pPr>
                <a:defRPr/>
              </a:pPr>
              <a:t>25/03/15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5F309-DFC5-4D19-BA46-66EF5E51B75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6D66-D9D2-4AEA-AE90-568095B03180}" type="datetimeFigureOut">
              <a:rPr lang="en-US"/>
              <a:pPr>
                <a:defRPr/>
              </a:pPr>
              <a:t>25/03/15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DC57-7759-415E-BB92-A9D66E0B688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7D3E-F2FF-40BA-9BCB-BD04C4F9BFA1}" type="datetimeFigureOut">
              <a:rPr lang="en-US"/>
              <a:pPr>
                <a:defRPr/>
              </a:pPr>
              <a:t>25/03/15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4747-EB82-4370-9BD3-35841A7E30B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A6748-FCBA-4A66-9FC3-E46A6D3A7F34}" type="datetimeFigureOut">
              <a:rPr lang="en-US"/>
              <a:pPr>
                <a:defRPr/>
              </a:pPr>
              <a:t>25/03/15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86FF-A35F-49A6-A87D-A4F5297CB89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92F184-75B3-4EB2-81FA-E2EB316728F6}" type="datetimeFigureOut">
              <a:rPr lang="en-US"/>
              <a:pPr>
                <a:defRPr/>
              </a:pPr>
              <a:t>25/03/15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A0E2C8-5714-45C0-A307-A9DEE751524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8.emf"/><Relationship Id="rId6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gi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emf"/><Relationship Id="rId7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Some Quotes:	NUCLEAR POWER</a:t>
            </a:r>
            <a:endParaRPr lang="en-NZ" b="1" dirty="0" smtClean="0"/>
          </a:p>
          <a:p>
            <a:r>
              <a:rPr lang="en-US" dirty="0" smtClean="0"/>
              <a:t> </a:t>
            </a:r>
            <a:endParaRPr lang="en-NZ" dirty="0" smtClean="0"/>
          </a:p>
          <a:p>
            <a:r>
              <a:rPr lang="en-US" b="1" dirty="0" smtClean="0"/>
              <a:t>There is no likelihood man can ever tap the power of the atom.  </a:t>
            </a:r>
            <a:r>
              <a:rPr lang="en-US" dirty="0" smtClean="0"/>
              <a:t>The glib</a:t>
            </a:r>
            <a:endParaRPr lang="en-NZ" dirty="0" smtClean="0"/>
          </a:p>
          <a:p>
            <a:r>
              <a:rPr lang="en-US" dirty="0" smtClean="0"/>
              <a:t>supposition of utilizing atomic energy when our coal has run out is a completely unscientific Utopian dream, a childish bug-a-boo.  Nature has introduced a few fool-proof devices into the great majority of elements that constitute the bulk of the world, and they have no energy to give up in the process of disintegration.</a:t>
            </a:r>
            <a:endParaRPr lang="en-NZ" dirty="0" smtClean="0"/>
          </a:p>
          <a:p>
            <a:r>
              <a:rPr lang="en-US" dirty="0" smtClean="0"/>
              <a:t> </a:t>
            </a:r>
            <a:endParaRPr lang="en-NZ" dirty="0" smtClean="0"/>
          </a:p>
          <a:p>
            <a:r>
              <a:rPr lang="en-US" i="1" dirty="0" smtClean="0"/>
              <a:t>-Robert A. Millikan (1863 - 1953) [1928 speech to the Chemists' Club (New York)]</a:t>
            </a:r>
            <a:endParaRPr lang="en-NZ" dirty="0" smtClean="0"/>
          </a:p>
          <a:p>
            <a:r>
              <a:rPr lang="en-US" dirty="0" smtClean="0"/>
              <a:t> </a:t>
            </a:r>
            <a:endParaRPr lang="en-NZ" dirty="0" smtClean="0"/>
          </a:p>
          <a:p>
            <a:r>
              <a:rPr lang="en-US" dirty="0" smtClean="0"/>
              <a:t>…any one who expects a source of power from the transformation of these atoms is talking moonshine…</a:t>
            </a:r>
            <a:endParaRPr lang="en-NZ" dirty="0" smtClean="0"/>
          </a:p>
          <a:p>
            <a:r>
              <a:rPr lang="en-US" dirty="0" smtClean="0"/>
              <a:t> </a:t>
            </a:r>
            <a:endParaRPr lang="en-NZ" dirty="0" smtClean="0"/>
          </a:p>
          <a:p>
            <a:r>
              <a:rPr lang="en-US" i="1" dirty="0" smtClean="0"/>
              <a:t>-Ernest Rutherford (1871 - 1937)  [1933]</a:t>
            </a:r>
            <a:endParaRPr lang="en-NZ" dirty="0" smtClean="0"/>
          </a:p>
          <a:p>
            <a:r>
              <a:rPr lang="en-US" dirty="0" smtClean="0"/>
              <a:t> </a:t>
            </a:r>
            <a:endParaRPr lang="en-NZ" dirty="0" smtClean="0"/>
          </a:p>
          <a:p>
            <a:r>
              <a:rPr lang="en-US" dirty="0" smtClean="0"/>
              <a:t>There is not the slightest indication that [nuclear energy] will ever be obtainable.  It would mean that the atom would have to be shattered at will.</a:t>
            </a:r>
            <a:endParaRPr lang="en-NZ" dirty="0" smtClean="0"/>
          </a:p>
          <a:p>
            <a:r>
              <a:rPr lang="en-US" dirty="0" smtClean="0"/>
              <a:t> </a:t>
            </a:r>
            <a:endParaRPr lang="en-NZ" dirty="0" smtClean="0"/>
          </a:p>
          <a:p>
            <a:r>
              <a:rPr lang="en-US" i="1" dirty="0" smtClean="0"/>
              <a:t>-Albert Einstein, 1932.</a:t>
            </a:r>
            <a:endParaRPr lang="en-NZ" dirty="0" smtClean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688"/>
            <a:ext cx="89058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3" y="3852863"/>
            <a:ext cx="8239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1426" y="146904"/>
            <a:ext cx="337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NCEA 2005 </a:t>
            </a:r>
            <a:r>
              <a:rPr lang="en-NZ" dirty="0" err="1" smtClean="0"/>
              <a:t>qu</a:t>
            </a:r>
            <a:r>
              <a:rPr lang="en-NZ" dirty="0" smtClean="0"/>
              <a:t> #3   Old Y13!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5397910" y="2020529"/>
            <a:ext cx="32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This assumes the neutron has minimal kinetic energy!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4041058" y="3962713"/>
            <a:ext cx="1755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dirty="0" smtClean="0"/>
              <a:t>Joules</a:t>
            </a:r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2005781" y="5737123"/>
            <a:ext cx="1356851" cy="28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523" y="1168484"/>
            <a:ext cx="5650588" cy="944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77148" y="1355420"/>
            <a:ext cx="232035" cy="5128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567" y="4343315"/>
            <a:ext cx="4428865" cy="22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4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990485"/>
              </p:ext>
            </p:extLst>
          </p:nvPr>
        </p:nvGraphicFramePr>
        <p:xfrm>
          <a:off x="3632200" y="1989138"/>
          <a:ext cx="37496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3" name="Equation" r:id="rId4" imgW="838080" imgH="241200" progId="Equation.3">
                  <p:embed/>
                </p:oleObj>
              </mc:Choice>
              <mc:Fallback>
                <p:oleObj name="Equation" r:id="rId4" imgW="838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1989138"/>
                        <a:ext cx="374967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5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55576" y="1953583"/>
          <a:ext cx="1701552" cy="1115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4" name="Equation" r:id="rId6" imgW="368280" imgH="241200" progId="Equation.3">
                  <p:embed/>
                </p:oleObj>
              </mc:Choice>
              <mc:Fallback>
                <p:oleObj name="Equation" r:id="rId6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953583"/>
                        <a:ext cx="1701552" cy="1115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44" y="112474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Polonium 212 decays into lead 208 by emitting an alpha particle. The rest masses of these three are:</a:t>
            </a:r>
          </a:p>
          <a:p>
            <a:r>
              <a:rPr lang="en-NZ" dirty="0" smtClean="0"/>
              <a:t>    3.51986 x 10</a:t>
            </a:r>
            <a:r>
              <a:rPr lang="en-NZ" baseline="30000" dirty="0" smtClean="0"/>
              <a:t>-25</a:t>
            </a:r>
            <a:r>
              <a:rPr lang="en-NZ" dirty="0" smtClean="0"/>
              <a:t> kg	           3.45324 x 10</a:t>
            </a:r>
            <a:r>
              <a:rPr lang="en-NZ" baseline="30000" dirty="0" smtClean="0"/>
              <a:t>-25</a:t>
            </a:r>
            <a:r>
              <a:rPr lang="en-NZ" dirty="0" smtClean="0"/>
              <a:t> kg      6.646 x 10</a:t>
            </a:r>
            <a:r>
              <a:rPr lang="en-NZ" baseline="30000" dirty="0" smtClean="0"/>
              <a:t>-27</a:t>
            </a:r>
            <a:r>
              <a:rPr lang="en-NZ" dirty="0" smtClean="0"/>
              <a:t> kg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575048" y="363573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(a) Calculate the difference between the initial rest mass and the total final rest mass.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39237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0000"/>
                </a:solidFill>
              </a:rPr>
              <a:t>1.6 x 10</a:t>
            </a:r>
            <a:r>
              <a:rPr lang="en-NZ" b="1" baseline="30000" dirty="0" smtClean="0">
                <a:solidFill>
                  <a:srgbClr val="FF0000"/>
                </a:solidFill>
              </a:rPr>
              <a:t>-29</a:t>
            </a:r>
            <a:r>
              <a:rPr lang="en-NZ" b="1" dirty="0" smtClean="0">
                <a:solidFill>
                  <a:srgbClr val="FF0000"/>
                </a:solidFill>
              </a:rPr>
              <a:t> kg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048" y="43558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(b) This mass decrease appears in the form of Kinetic energy. Calculate the kinetic energy released in this reaction.</a:t>
            </a:r>
            <a:endParaRPr lang="en-NZ" dirty="0"/>
          </a:p>
        </p:txBody>
      </p:sp>
      <p:sp>
        <p:nvSpPr>
          <p:cNvPr id="14" name="TextBox 13"/>
          <p:cNvSpPr txBox="1"/>
          <p:nvPr/>
        </p:nvSpPr>
        <p:spPr>
          <a:xfrm>
            <a:off x="4139952" y="46531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0000"/>
                </a:solidFill>
              </a:rPr>
              <a:t>1.44 x 10</a:t>
            </a:r>
            <a:r>
              <a:rPr lang="en-NZ" b="1" baseline="30000" dirty="0" smtClean="0">
                <a:solidFill>
                  <a:srgbClr val="FF0000"/>
                </a:solidFill>
              </a:rPr>
              <a:t>-12</a:t>
            </a:r>
            <a:r>
              <a:rPr lang="en-NZ" b="1" dirty="0" smtClean="0">
                <a:solidFill>
                  <a:srgbClr val="FF0000"/>
                </a:solidFill>
              </a:rPr>
              <a:t> J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056" y="529191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(c) Assume the Alpha particle, being much less massive than the lead nucleus, gets almost all this energy. Calculate its speed just after the decay.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59492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0000"/>
                </a:solidFill>
              </a:rPr>
              <a:t>2. 1x 10</a:t>
            </a:r>
            <a:r>
              <a:rPr lang="en-NZ" b="1" baseline="30000" dirty="0" smtClean="0">
                <a:solidFill>
                  <a:srgbClr val="FF0000"/>
                </a:solidFill>
              </a:rPr>
              <a:t>7</a:t>
            </a:r>
            <a:r>
              <a:rPr lang="en-NZ" b="1" dirty="0" smtClean="0">
                <a:solidFill>
                  <a:srgbClr val="FF0000"/>
                </a:solidFill>
              </a:rPr>
              <a:t> ms</a:t>
            </a:r>
            <a:r>
              <a:rPr lang="en-NZ" b="1" baseline="30000" dirty="0" smtClean="0">
                <a:solidFill>
                  <a:srgbClr val="FF0000"/>
                </a:solidFill>
              </a:rPr>
              <a:t>-1</a:t>
            </a:r>
            <a:endParaRPr lang="en-NZ" b="1" baseline="30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5604" y="188640"/>
            <a:ext cx="7609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Alpha decay Reaction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584" y="2924944"/>
            <a:ext cx="21419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Reactants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0032" y="2924944"/>
            <a:ext cx="19607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Products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688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obelkobusnel.files.wordpress.com/2012/10/fission-vs-fusion.jpg?w=475&amp;h=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4" y="620712"/>
            <a:ext cx="8395227" cy="50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4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53048" y="836340"/>
            <a:ext cx="8224036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joining of two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smaller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nuclei to form a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larger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one.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This is the process that powers the sun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Example of a fusion reaction: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9596" y="211101"/>
            <a:ext cx="169790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Fusion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230274"/>
              </p:ext>
            </p:extLst>
          </p:nvPr>
        </p:nvGraphicFramePr>
        <p:xfrm>
          <a:off x="4792741" y="1378453"/>
          <a:ext cx="3286148" cy="70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Equation" r:id="rId4" imgW="1130040" imgH="241200" progId="Equation.3">
                  <p:embed/>
                </p:oleObj>
              </mc:Choice>
              <mc:Fallback>
                <p:oleObj name="Equation" r:id="rId4" imgW="11300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741" y="1378453"/>
                        <a:ext cx="3286148" cy="701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85720" y="2269324"/>
            <a:ext cx="85861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cs typeface="Arial" charset="0"/>
              </a:rPr>
              <a:t>When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smaller</a:t>
            </a:r>
            <a:r>
              <a:rPr lang="en-US" dirty="0" smtClean="0">
                <a:cs typeface="Arial" charset="0"/>
              </a:rPr>
              <a:t> nuclei combine to form a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larger</a:t>
            </a:r>
            <a:r>
              <a:rPr lang="en-US" dirty="0" smtClean="0">
                <a:cs typeface="Arial" charset="0"/>
              </a:rPr>
              <a:t> one,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mass is lost </a:t>
            </a:r>
            <a:r>
              <a:rPr lang="en-US" dirty="0">
                <a:cs typeface="Arial" charset="0"/>
              </a:rPr>
              <a:t>in the form of an energy release. </a:t>
            </a:r>
            <a:r>
              <a:rPr lang="en-US" dirty="0" smtClean="0">
                <a:cs typeface="Arial" charset="0"/>
              </a:rPr>
              <a:t>(WHY? – Y13)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8691" y="3043155"/>
            <a:ext cx="5399747" cy="358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6" y="343929"/>
            <a:ext cx="7034981" cy="574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0679" y="6341495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/>
              <a:t>Cold fusion movie clip</a:t>
            </a:r>
          </a:p>
        </p:txBody>
      </p:sp>
    </p:spTree>
    <p:extLst>
      <p:ext uri="{BB962C8B-B14F-4D97-AF65-F5344CB8AC3E}">
        <p14:creationId xmlns:p14="http://schemas.microsoft.com/office/powerpoint/2010/main" val="275353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29718" cy="692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" y="904721"/>
            <a:ext cx="8867758" cy="272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3031"/>
            <a:ext cx="8873770" cy="69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20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67" y="179593"/>
            <a:ext cx="7963611" cy="23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67" y="2814638"/>
            <a:ext cx="8447485" cy="57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3" y="3751082"/>
            <a:ext cx="8638314" cy="118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3" y="5132438"/>
            <a:ext cx="8748224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3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286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That is the biggest fool thing we have ever done.  The bomb will never go off, and I speak as an expert in explosives.</a:t>
            </a:r>
            <a:endParaRPr lang="en-NZ" dirty="0" smtClean="0"/>
          </a:p>
          <a:p>
            <a:r>
              <a:rPr lang="en-US" dirty="0" smtClean="0"/>
              <a:t> </a:t>
            </a:r>
            <a:endParaRPr lang="en-NZ" dirty="0" smtClean="0"/>
          </a:p>
          <a:p>
            <a:r>
              <a:rPr lang="en-US" i="1" dirty="0" smtClean="0"/>
              <a:t>-Admiral William Leahy.  [Advise to President Truman, when asked his opinion of the atomic bomb project.]</a:t>
            </a:r>
            <a:endParaRPr lang="en-NZ" dirty="0" smtClean="0"/>
          </a:p>
          <a:p>
            <a:r>
              <a:rPr lang="en-US" dirty="0" smtClean="0"/>
              <a:t> </a:t>
            </a:r>
            <a:endParaRPr lang="en-NZ" dirty="0" smtClean="0"/>
          </a:p>
          <a:p>
            <a:r>
              <a:rPr lang="en-US" dirty="0" smtClean="0"/>
              <a:t>There is little doubt that the most significant event affecting energy is the advent of nuclear power…a few decades hence, energy may be free-just like the unmetered air….</a:t>
            </a:r>
            <a:endParaRPr lang="en-NZ" dirty="0" smtClean="0"/>
          </a:p>
          <a:p>
            <a:r>
              <a:rPr lang="en-US" dirty="0" smtClean="0"/>
              <a:t> </a:t>
            </a:r>
            <a:endParaRPr lang="en-NZ" dirty="0" smtClean="0"/>
          </a:p>
          <a:p>
            <a:r>
              <a:rPr lang="en-US" i="1" dirty="0" smtClean="0"/>
              <a:t>-John von Neumann, scientist and member of the Atomic Energy Commission, 1955.</a:t>
            </a:r>
            <a:endParaRPr lang="en-NZ" dirty="0" smtClean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" descr="Zumdahl19_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0" y="1643063"/>
            <a:ext cx="72596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4282" y="0"/>
            <a:ext cx="438934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Nuclear Fission</a:t>
            </a:r>
          </a:p>
        </p:txBody>
      </p:sp>
      <p:sp>
        <p:nvSpPr>
          <p:cNvPr id="1030" name="Rectangle 3"/>
          <p:cNvSpPr txBox="1">
            <a:spLocks noChangeArrowheads="1"/>
          </p:cNvSpPr>
          <p:nvPr/>
        </p:nvSpPr>
        <p:spPr bwMode="auto">
          <a:xfrm>
            <a:off x="214313" y="814388"/>
            <a:ext cx="82296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cs typeface="Arial" charset="0"/>
              </a:rPr>
              <a:t>Breaking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large / heavy unstable </a:t>
            </a:r>
            <a:r>
              <a:rPr lang="en-US" sz="2000" dirty="0">
                <a:cs typeface="Arial" charset="0"/>
              </a:rPr>
              <a:t>nuclei into smaller ones.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  <a:cs typeface="Arial" charset="0"/>
              </a:rPr>
              <a:t>Lots of possible combinations </a:t>
            </a:r>
            <a:r>
              <a:rPr lang="en-US" sz="2000" dirty="0">
                <a:cs typeface="Arial" charset="0"/>
              </a:rPr>
              <a:t>of fragments from one initial nucleus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err="1">
                <a:cs typeface="Arial" charset="0"/>
              </a:rPr>
              <a:t>Eg</a:t>
            </a:r>
            <a:r>
              <a:rPr lang="en-US" sz="2000" dirty="0">
                <a:cs typeface="Arial" charset="0"/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en-US" sz="20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en-US" sz="2000" dirty="0"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4438" y="1643063"/>
          <a:ext cx="41338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5" imgW="1536480" imgH="241200" progId="Equation.3">
                  <p:embed/>
                </p:oleObj>
              </mc:Choice>
              <mc:Fallback>
                <p:oleObj name="Equation" r:id="rId5" imgW="153648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1643063"/>
                        <a:ext cx="413385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214938" y="1643063"/>
          <a:ext cx="7112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7" imgW="266400" imgH="241200" progId="Equation.3">
                  <p:embed/>
                </p:oleObj>
              </mc:Choice>
              <mc:Fallback>
                <p:oleObj name="Equation" r:id="rId7" imgW="2664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1643063"/>
                        <a:ext cx="71120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357188" y="5634039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>
                <a:cs typeface="Arial" charset="0"/>
              </a:rPr>
              <a:t>When a large nucleus is split into smaller </a:t>
            </a:r>
            <a:r>
              <a:rPr lang="en-US" sz="2000" dirty="0" smtClean="0">
                <a:cs typeface="Arial" charset="0"/>
              </a:rPr>
              <a:t>fragments or products,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mass is lost </a:t>
            </a:r>
            <a:r>
              <a:rPr lang="en-US" sz="2000" dirty="0">
                <a:cs typeface="Arial" charset="0"/>
              </a:rPr>
              <a:t>in the form of an energy release. (WHY? – Y13)</a:t>
            </a:r>
          </a:p>
          <a:p>
            <a:pPr>
              <a:buFont typeface="Arial" charset="0"/>
              <a:buChar char="•"/>
            </a:pPr>
            <a:endParaRPr lang="en-NZ" sz="20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5416" y="5078867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NZ" sz="2000" dirty="0" smtClean="0"/>
              <a:t> On average 2.5 neutrons released</a:t>
            </a:r>
            <a:endParaRPr lang="en-NZ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02786"/>
            <a:ext cx="7058001" cy="634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578645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See </a:t>
            </a:r>
            <a:r>
              <a:rPr lang="en-NZ" dirty="0" err="1" smtClean="0"/>
              <a:t>PhET</a:t>
            </a:r>
            <a:r>
              <a:rPr lang="en-NZ" dirty="0" smtClean="0"/>
              <a:t> Nuclear-physics</a:t>
            </a:r>
            <a:endParaRPr lang="en-N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85750"/>
            <a:ext cx="4071937" cy="20002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Only one neutron is needed to start the reaction, but several are produced</a:t>
            </a:r>
          </a:p>
          <a:p>
            <a:pPr eaLnBrk="1" hangingPunct="1"/>
            <a:r>
              <a:rPr lang="en-US" sz="2400" dirty="0" smtClean="0"/>
              <a:t>This starts a “</a:t>
            </a:r>
            <a:r>
              <a:rPr lang="en-US" sz="2400" u="sng" dirty="0" smtClean="0"/>
              <a:t>chain reaction</a:t>
            </a:r>
            <a:r>
              <a:rPr lang="en-US" sz="2400" dirty="0" smtClean="0"/>
              <a:t>”</a:t>
            </a:r>
          </a:p>
        </p:txBody>
      </p:sp>
      <p:grpSp>
        <p:nvGrpSpPr>
          <p:cNvPr id="5123" name="Group 4"/>
          <p:cNvGrpSpPr>
            <a:grpSpLocks/>
          </p:cNvGrpSpPr>
          <p:nvPr/>
        </p:nvGrpSpPr>
        <p:grpSpPr bwMode="auto">
          <a:xfrm>
            <a:off x="2786063" y="212725"/>
            <a:ext cx="6000750" cy="5145088"/>
            <a:chOff x="1599" y="89"/>
            <a:chExt cx="4161" cy="3360"/>
          </a:xfrm>
        </p:grpSpPr>
        <p:grpSp>
          <p:nvGrpSpPr>
            <p:cNvPr id="5126" name="Group 5"/>
            <p:cNvGrpSpPr>
              <a:grpSpLocks/>
            </p:cNvGrpSpPr>
            <p:nvPr/>
          </p:nvGrpSpPr>
          <p:grpSpPr bwMode="auto">
            <a:xfrm>
              <a:off x="3496" y="89"/>
              <a:ext cx="230" cy="229"/>
              <a:chOff x="2419" y="2197"/>
              <a:chExt cx="230" cy="229"/>
            </a:xfrm>
          </p:grpSpPr>
          <p:sp>
            <p:nvSpPr>
              <p:cNvPr id="5347" name="Oval 6"/>
              <p:cNvSpPr>
                <a:spLocks noChangeArrowheads="1"/>
              </p:cNvSpPr>
              <p:nvPr/>
            </p:nvSpPr>
            <p:spPr bwMode="auto">
              <a:xfrm>
                <a:off x="2419" y="2223"/>
                <a:ext cx="203" cy="2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NZ" sz="1400">
                  <a:latin typeface="Calibri" pitchFamily="34" charset="0"/>
                </a:endParaRPr>
              </a:p>
            </p:txBody>
          </p:sp>
          <p:sp>
            <p:nvSpPr>
              <p:cNvPr id="5348" name="Text Box 7"/>
              <p:cNvSpPr txBox="1">
                <a:spLocks noChangeArrowheads="1"/>
              </p:cNvSpPr>
              <p:nvPr/>
            </p:nvSpPr>
            <p:spPr bwMode="auto">
              <a:xfrm>
                <a:off x="2439" y="2197"/>
                <a:ext cx="210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n</a:t>
                </a:r>
              </a:p>
            </p:txBody>
          </p:sp>
        </p:grpSp>
        <p:grpSp>
          <p:nvGrpSpPr>
            <p:cNvPr id="5127" name="Group 8"/>
            <p:cNvGrpSpPr>
              <a:grpSpLocks/>
            </p:cNvGrpSpPr>
            <p:nvPr/>
          </p:nvGrpSpPr>
          <p:grpSpPr bwMode="auto">
            <a:xfrm>
              <a:off x="1614" y="1728"/>
              <a:ext cx="4023" cy="806"/>
              <a:chOff x="1614" y="1728"/>
              <a:chExt cx="4023" cy="806"/>
            </a:xfrm>
          </p:grpSpPr>
          <p:grpSp>
            <p:nvGrpSpPr>
              <p:cNvPr id="5275" name="Group 9"/>
              <p:cNvGrpSpPr>
                <a:grpSpLocks/>
              </p:cNvGrpSpPr>
              <p:nvPr/>
            </p:nvGrpSpPr>
            <p:grpSpPr bwMode="auto">
              <a:xfrm>
                <a:off x="1614" y="1788"/>
                <a:ext cx="1284" cy="746"/>
                <a:chOff x="3259" y="1259"/>
                <a:chExt cx="1430" cy="829"/>
              </a:xfrm>
            </p:grpSpPr>
            <p:grpSp>
              <p:nvGrpSpPr>
                <p:cNvPr id="5324" name="Group 10"/>
                <p:cNvGrpSpPr>
                  <a:grpSpLocks/>
                </p:cNvGrpSpPr>
                <p:nvPr/>
              </p:nvGrpSpPr>
              <p:grpSpPr bwMode="auto">
                <a:xfrm>
                  <a:off x="3746" y="1259"/>
                  <a:ext cx="394" cy="394"/>
                  <a:chOff x="3746" y="1259"/>
                  <a:chExt cx="394" cy="394"/>
                </a:xfrm>
              </p:grpSpPr>
              <p:sp>
                <p:nvSpPr>
                  <p:cNvPr id="534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746" y="1259"/>
                    <a:ext cx="394" cy="39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34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0" y="1342"/>
                    <a:ext cx="244" cy="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/>
                      <a:t>U</a:t>
                    </a:r>
                  </a:p>
                </p:txBody>
              </p:sp>
            </p:grpSp>
            <p:grpSp>
              <p:nvGrpSpPr>
                <p:cNvPr id="5325" name="Group 13"/>
                <p:cNvGrpSpPr>
                  <a:grpSpLocks/>
                </p:cNvGrpSpPr>
                <p:nvPr/>
              </p:nvGrpSpPr>
              <p:grpSpPr bwMode="auto">
                <a:xfrm>
                  <a:off x="3259" y="1503"/>
                  <a:ext cx="338" cy="245"/>
                  <a:chOff x="3625" y="2493"/>
                  <a:chExt cx="338" cy="245"/>
                </a:xfrm>
              </p:grpSpPr>
              <p:sp>
                <p:nvSpPr>
                  <p:cNvPr id="5343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3646" y="2494"/>
                    <a:ext cx="244" cy="2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344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25" y="2493"/>
                    <a:ext cx="338" cy="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dirty="0" err="1"/>
                      <a:t>Ba</a:t>
                    </a:r>
                    <a:endParaRPr lang="en-US" sz="1400" dirty="0"/>
                  </a:p>
                </p:txBody>
              </p:sp>
            </p:grpSp>
            <p:grpSp>
              <p:nvGrpSpPr>
                <p:cNvPr id="5326" name="Group 16"/>
                <p:cNvGrpSpPr>
                  <a:grpSpLocks/>
                </p:cNvGrpSpPr>
                <p:nvPr/>
              </p:nvGrpSpPr>
              <p:grpSpPr bwMode="auto">
                <a:xfrm>
                  <a:off x="4371" y="1464"/>
                  <a:ext cx="318" cy="250"/>
                  <a:chOff x="3707" y="3572"/>
                  <a:chExt cx="318" cy="250"/>
                </a:xfrm>
              </p:grpSpPr>
              <p:sp>
                <p:nvSpPr>
                  <p:cNvPr id="534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3714" y="3572"/>
                    <a:ext cx="243" cy="25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34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07" y="3579"/>
                    <a:ext cx="318" cy="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/>
                      <a:t>Kr</a:t>
                    </a:r>
                  </a:p>
                </p:txBody>
              </p:sp>
            </p:grpSp>
            <p:grpSp>
              <p:nvGrpSpPr>
                <p:cNvPr id="5327" name="Group 19"/>
                <p:cNvGrpSpPr>
                  <a:grpSpLocks/>
                </p:cNvGrpSpPr>
                <p:nvPr/>
              </p:nvGrpSpPr>
              <p:grpSpPr bwMode="auto">
                <a:xfrm>
                  <a:off x="3517" y="1811"/>
                  <a:ext cx="230" cy="229"/>
                  <a:chOff x="2419" y="2197"/>
                  <a:chExt cx="230" cy="229"/>
                </a:xfrm>
              </p:grpSpPr>
              <p:sp>
                <p:nvSpPr>
                  <p:cNvPr id="5339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2419" y="2223"/>
                    <a:ext cx="203" cy="20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340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0" y="2197"/>
                    <a:ext cx="209" cy="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/>
                      <a:t>n</a:t>
                    </a:r>
                  </a:p>
                </p:txBody>
              </p:sp>
            </p:grpSp>
            <p:grpSp>
              <p:nvGrpSpPr>
                <p:cNvPr id="5328" name="Group 22"/>
                <p:cNvGrpSpPr>
                  <a:grpSpLocks/>
                </p:cNvGrpSpPr>
                <p:nvPr/>
              </p:nvGrpSpPr>
              <p:grpSpPr bwMode="auto">
                <a:xfrm>
                  <a:off x="3876" y="1859"/>
                  <a:ext cx="230" cy="229"/>
                  <a:chOff x="2419" y="2197"/>
                  <a:chExt cx="230" cy="229"/>
                </a:xfrm>
              </p:grpSpPr>
              <p:sp>
                <p:nvSpPr>
                  <p:cNvPr id="533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2419" y="2223"/>
                    <a:ext cx="203" cy="20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338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39" y="2197"/>
                    <a:ext cx="210" cy="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/>
                      <a:t>n</a:t>
                    </a:r>
                  </a:p>
                </p:txBody>
              </p:sp>
            </p:grpSp>
            <p:grpSp>
              <p:nvGrpSpPr>
                <p:cNvPr id="5329" name="Group 25"/>
                <p:cNvGrpSpPr>
                  <a:grpSpLocks/>
                </p:cNvGrpSpPr>
                <p:nvPr/>
              </p:nvGrpSpPr>
              <p:grpSpPr bwMode="auto">
                <a:xfrm>
                  <a:off x="4229" y="1818"/>
                  <a:ext cx="230" cy="229"/>
                  <a:chOff x="2419" y="2197"/>
                  <a:chExt cx="230" cy="229"/>
                </a:xfrm>
              </p:grpSpPr>
              <p:sp>
                <p:nvSpPr>
                  <p:cNvPr id="5335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419" y="2223"/>
                    <a:ext cx="203" cy="20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336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0" y="2197"/>
                    <a:ext cx="209" cy="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/>
                      <a:t>n</a:t>
                    </a:r>
                  </a:p>
                </p:txBody>
              </p:sp>
            </p:grpSp>
            <p:sp>
              <p:nvSpPr>
                <p:cNvPr id="533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510" y="1484"/>
                  <a:ext cx="204" cy="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  <p:sp>
              <p:nvSpPr>
                <p:cNvPr id="533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3673" y="1620"/>
                  <a:ext cx="129" cy="2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  <p:sp>
              <p:nvSpPr>
                <p:cNvPr id="5332" name="Line 30"/>
                <p:cNvSpPr>
                  <a:spLocks noChangeShapeType="1"/>
                </p:cNvSpPr>
                <p:nvPr/>
              </p:nvSpPr>
              <p:spPr bwMode="auto">
                <a:xfrm>
                  <a:off x="3957" y="1660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  <p:sp>
              <p:nvSpPr>
                <p:cNvPr id="5333" name="Line 31"/>
                <p:cNvSpPr>
                  <a:spLocks noChangeShapeType="1"/>
                </p:cNvSpPr>
                <p:nvPr/>
              </p:nvSpPr>
              <p:spPr bwMode="auto">
                <a:xfrm>
                  <a:off x="4093" y="1586"/>
                  <a:ext cx="176" cy="2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  <p:sp>
              <p:nvSpPr>
                <p:cNvPr id="5334" name="Line 32"/>
                <p:cNvSpPr>
                  <a:spLocks noChangeShapeType="1"/>
                </p:cNvSpPr>
                <p:nvPr/>
              </p:nvSpPr>
              <p:spPr bwMode="auto">
                <a:xfrm>
                  <a:off x="4154" y="1464"/>
                  <a:ext cx="210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</p:grpSp>
          <p:grpSp>
            <p:nvGrpSpPr>
              <p:cNvPr id="5276" name="Group 33"/>
              <p:cNvGrpSpPr>
                <a:grpSpLocks/>
              </p:cNvGrpSpPr>
              <p:nvPr/>
            </p:nvGrpSpPr>
            <p:grpSpPr bwMode="auto">
              <a:xfrm>
                <a:off x="2983" y="1761"/>
                <a:ext cx="1284" cy="746"/>
                <a:chOff x="3259" y="1259"/>
                <a:chExt cx="1430" cy="829"/>
              </a:xfrm>
            </p:grpSpPr>
            <p:grpSp>
              <p:nvGrpSpPr>
                <p:cNvPr id="5301" name="Group 34"/>
                <p:cNvGrpSpPr>
                  <a:grpSpLocks/>
                </p:cNvGrpSpPr>
                <p:nvPr/>
              </p:nvGrpSpPr>
              <p:grpSpPr bwMode="auto">
                <a:xfrm>
                  <a:off x="3746" y="1259"/>
                  <a:ext cx="394" cy="394"/>
                  <a:chOff x="3746" y="1259"/>
                  <a:chExt cx="394" cy="394"/>
                </a:xfrm>
              </p:grpSpPr>
              <p:sp>
                <p:nvSpPr>
                  <p:cNvPr id="5322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746" y="1259"/>
                    <a:ext cx="394" cy="39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323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0" y="1342"/>
                    <a:ext cx="244" cy="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/>
                      <a:t>U</a:t>
                    </a:r>
                  </a:p>
                </p:txBody>
              </p:sp>
            </p:grpSp>
            <p:grpSp>
              <p:nvGrpSpPr>
                <p:cNvPr id="5302" name="Group 37"/>
                <p:cNvGrpSpPr>
                  <a:grpSpLocks/>
                </p:cNvGrpSpPr>
                <p:nvPr/>
              </p:nvGrpSpPr>
              <p:grpSpPr bwMode="auto">
                <a:xfrm>
                  <a:off x="3259" y="1503"/>
                  <a:ext cx="338" cy="245"/>
                  <a:chOff x="3625" y="2493"/>
                  <a:chExt cx="338" cy="245"/>
                </a:xfrm>
              </p:grpSpPr>
              <p:sp>
                <p:nvSpPr>
                  <p:cNvPr id="5320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3646" y="2494"/>
                    <a:ext cx="244" cy="2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321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25" y="2493"/>
                    <a:ext cx="338" cy="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/>
                      <a:t>Ba</a:t>
                    </a:r>
                  </a:p>
                </p:txBody>
              </p:sp>
            </p:grpSp>
            <p:grpSp>
              <p:nvGrpSpPr>
                <p:cNvPr id="5303" name="Group 40"/>
                <p:cNvGrpSpPr>
                  <a:grpSpLocks/>
                </p:cNvGrpSpPr>
                <p:nvPr/>
              </p:nvGrpSpPr>
              <p:grpSpPr bwMode="auto">
                <a:xfrm>
                  <a:off x="4371" y="1464"/>
                  <a:ext cx="318" cy="250"/>
                  <a:chOff x="3707" y="3572"/>
                  <a:chExt cx="318" cy="250"/>
                </a:xfrm>
              </p:grpSpPr>
              <p:sp>
                <p:nvSpPr>
                  <p:cNvPr id="5318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3714" y="3572"/>
                    <a:ext cx="243" cy="25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319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07" y="3579"/>
                    <a:ext cx="318" cy="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/>
                      <a:t>Kr</a:t>
                    </a:r>
                  </a:p>
                </p:txBody>
              </p:sp>
            </p:grpSp>
            <p:grpSp>
              <p:nvGrpSpPr>
                <p:cNvPr id="5304" name="Group 43"/>
                <p:cNvGrpSpPr>
                  <a:grpSpLocks/>
                </p:cNvGrpSpPr>
                <p:nvPr/>
              </p:nvGrpSpPr>
              <p:grpSpPr bwMode="auto">
                <a:xfrm>
                  <a:off x="3517" y="1811"/>
                  <a:ext cx="230" cy="229"/>
                  <a:chOff x="2419" y="2197"/>
                  <a:chExt cx="230" cy="229"/>
                </a:xfrm>
              </p:grpSpPr>
              <p:sp>
                <p:nvSpPr>
                  <p:cNvPr id="5316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419" y="2223"/>
                    <a:ext cx="203" cy="20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317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0" y="2197"/>
                    <a:ext cx="209" cy="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/>
                      <a:t>n</a:t>
                    </a:r>
                  </a:p>
                </p:txBody>
              </p:sp>
            </p:grpSp>
            <p:grpSp>
              <p:nvGrpSpPr>
                <p:cNvPr id="5305" name="Group 46"/>
                <p:cNvGrpSpPr>
                  <a:grpSpLocks/>
                </p:cNvGrpSpPr>
                <p:nvPr/>
              </p:nvGrpSpPr>
              <p:grpSpPr bwMode="auto">
                <a:xfrm>
                  <a:off x="3876" y="1859"/>
                  <a:ext cx="230" cy="229"/>
                  <a:chOff x="2419" y="2197"/>
                  <a:chExt cx="230" cy="229"/>
                </a:xfrm>
              </p:grpSpPr>
              <p:sp>
                <p:nvSpPr>
                  <p:cNvPr id="5314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2419" y="2223"/>
                    <a:ext cx="203" cy="20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315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39" y="2197"/>
                    <a:ext cx="210" cy="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/>
                      <a:t>n</a:t>
                    </a:r>
                  </a:p>
                </p:txBody>
              </p:sp>
            </p:grpSp>
            <p:grpSp>
              <p:nvGrpSpPr>
                <p:cNvPr id="5306" name="Group 49"/>
                <p:cNvGrpSpPr>
                  <a:grpSpLocks/>
                </p:cNvGrpSpPr>
                <p:nvPr/>
              </p:nvGrpSpPr>
              <p:grpSpPr bwMode="auto">
                <a:xfrm>
                  <a:off x="4229" y="1818"/>
                  <a:ext cx="230" cy="229"/>
                  <a:chOff x="2419" y="2197"/>
                  <a:chExt cx="230" cy="229"/>
                </a:xfrm>
              </p:grpSpPr>
              <p:sp>
                <p:nvSpPr>
                  <p:cNvPr id="5312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2419" y="2223"/>
                    <a:ext cx="203" cy="20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313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0" y="2197"/>
                    <a:ext cx="209" cy="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/>
                      <a:t>n</a:t>
                    </a:r>
                  </a:p>
                </p:txBody>
              </p:sp>
            </p:grpSp>
            <p:sp>
              <p:nvSpPr>
                <p:cNvPr id="5307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3510" y="1484"/>
                  <a:ext cx="204" cy="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  <p:sp>
              <p:nvSpPr>
                <p:cNvPr id="5308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3673" y="1620"/>
                  <a:ext cx="129" cy="2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  <p:sp>
              <p:nvSpPr>
                <p:cNvPr id="5309" name="Line 54"/>
                <p:cNvSpPr>
                  <a:spLocks noChangeShapeType="1"/>
                </p:cNvSpPr>
                <p:nvPr/>
              </p:nvSpPr>
              <p:spPr bwMode="auto">
                <a:xfrm>
                  <a:off x="3957" y="1660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  <p:sp>
              <p:nvSpPr>
                <p:cNvPr id="5310" name="Line 55"/>
                <p:cNvSpPr>
                  <a:spLocks noChangeShapeType="1"/>
                </p:cNvSpPr>
                <p:nvPr/>
              </p:nvSpPr>
              <p:spPr bwMode="auto">
                <a:xfrm>
                  <a:off x="4093" y="1586"/>
                  <a:ext cx="176" cy="2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  <p:sp>
              <p:nvSpPr>
                <p:cNvPr id="5311" name="Line 56"/>
                <p:cNvSpPr>
                  <a:spLocks noChangeShapeType="1"/>
                </p:cNvSpPr>
                <p:nvPr/>
              </p:nvSpPr>
              <p:spPr bwMode="auto">
                <a:xfrm>
                  <a:off x="4154" y="1464"/>
                  <a:ext cx="210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</p:grpSp>
          <p:grpSp>
            <p:nvGrpSpPr>
              <p:cNvPr id="5277" name="Group 57"/>
              <p:cNvGrpSpPr>
                <a:grpSpLocks/>
              </p:cNvGrpSpPr>
              <p:nvPr/>
            </p:nvGrpSpPr>
            <p:grpSpPr bwMode="auto">
              <a:xfrm>
                <a:off x="4353" y="1728"/>
                <a:ext cx="1284" cy="746"/>
                <a:chOff x="3259" y="1259"/>
                <a:chExt cx="1430" cy="829"/>
              </a:xfrm>
            </p:grpSpPr>
            <p:grpSp>
              <p:nvGrpSpPr>
                <p:cNvPr id="5278" name="Group 58"/>
                <p:cNvGrpSpPr>
                  <a:grpSpLocks/>
                </p:cNvGrpSpPr>
                <p:nvPr/>
              </p:nvGrpSpPr>
              <p:grpSpPr bwMode="auto">
                <a:xfrm>
                  <a:off x="3746" y="1259"/>
                  <a:ext cx="394" cy="394"/>
                  <a:chOff x="3746" y="1259"/>
                  <a:chExt cx="394" cy="394"/>
                </a:xfrm>
              </p:grpSpPr>
              <p:sp>
                <p:nvSpPr>
                  <p:cNvPr id="5299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3746" y="1259"/>
                    <a:ext cx="394" cy="39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300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0" y="1342"/>
                    <a:ext cx="244" cy="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/>
                      <a:t>U</a:t>
                    </a:r>
                  </a:p>
                </p:txBody>
              </p:sp>
            </p:grpSp>
            <p:grpSp>
              <p:nvGrpSpPr>
                <p:cNvPr id="5279" name="Group 61"/>
                <p:cNvGrpSpPr>
                  <a:grpSpLocks/>
                </p:cNvGrpSpPr>
                <p:nvPr/>
              </p:nvGrpSpPr>
              <p:grpSpPr bwMode="auto">
                <a:xfrm>
                  <a:off x="3259" y="1503"/>
                  <a:ext cx="338" cy="245"/>
                  <a:chOff x="3625" y="2493"/>
                  <a:chExt cx="338" cy="245"/>
                </a:xfrm>
              </p:grpSpPr>
              <p:sp>
                <p:nvSpPr>
                  <p:cNvPr id="5297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3646" y="2494"/>
                    <a:ext cx="244" cy="2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98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25" y="2493"/>
                    <a:ext cx="338" cy="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/>
                      <a:t>Ba</a:t>
                    </a:r>
                  </a:p>
                </p:txBody>
              </p:sp>
            </p:grpSp>
            <p:grpSp>
              <p:nvGrpSpPr>
                <p:cNvPr id="5280" name="Group 64"/>
                <p:cNvGrpSpPr>
                  <a:grpSpLocks/>
                </p:cNvGrpSpPr>
                <p:nvPr/>
              </p:nvGrpSpPr>
              <p:grpSpPr bwMode="auto">
                <a:xfrm>
                  <a:off x="4371" y="1464"/>
                  <a:ext cx="318" cy="250"/>
                  <a:chOff x="3707" y="3572"/>
                  <a:chExt cx="318" cy="250"/>
                </a:xfrm>
              </p:grpSpPr>
              <p:sp>
                <p:nvSpPr>
                  <p:cNvPr id="5295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3714" y="3572"/>
                    <a:ext cx="243" cy="25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9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07" y="3579"/>
                    <a:ext cx="318" cy="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/>
                      <a:t>Kr</a:t>
                    </a:r>
                  </a:p>
                </p:txBody>
              </p:sp>
            </p:grpSp>
            <p:grpSp>
              <p:nvGrpSpPr>
                <p:cNvPr id="5281" name="Group 67"/>
                <p:cNvGrpSpPr>
                  <a:grpSpLocks/>
                </p:cNvGrpSpPr>
                <p:nvPr/>
              </p:nvGrpSpPr>
              <p:grpSpPr bwMode="auto">
                <a:xfrm>
                  <a:off x="3517" y="1811"/>
                  <a:ext cx="230" cy="229"/>
                  <a:chOff x="2419" y="2197"/>
                  <a:chExt cx="230" cy="229"/>
                </a:xfrm>
              </p:grpSpPr>
              <p:sp>
                <p:nvSpPr>
                  <p:cNvPr id="529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419" y="2223"/>
                    <a:ext cx="203" cy="20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94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0" y="2197"/>
                    <a:ext cx="209" cy="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/>
                      <a:t>n</a:t>
                    </a:r>
                  </a:p>
                </p:txBody>
              </p:sp>
            </p:grpSp>
            <p:grpSp>
              <p:nvGrpSpPr>
                <p:cNvPr id="5282" name="Group 70"/>
                <p:cNvGrpSpPr>
                  <a:grpSpLocks/>
                </p:cNvGrpSpPr>
                <p:nvPr/>
              </p:nvGrpSpPr>
              <p:grpSpPr bwMode="auto">
                <a:xfrm>
                  <a:off x="3876" y="1859"/>
                  <a:ext cx="230" cy="229"/>
                  <a:chOff x="2419" y="2197"/>
                  <a:chExt cx="230" cy="229"/>
                </a:xfrm>
              </p:grpSpPr>
              <p:sp>
                <p:nvSpPr>
                  <p:cNvPr id="5291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419" y="2223"/>
                    <a:ext cx="203" cy="20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92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39" y="2197"/>
                    <a:ext cx="210" cy="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/>
                      <a:t>n</a:t>
                    </a:r>
                  </a:p>
                </p:txBody>
              </p:sp>
            </p:grpSp>
            <p:grpSp>
              <p:nvGrpSpPr>
                <p:cNvPr id="5283" name="Group 73"/>
                <p:cNvGrpSpPr>
                  <a:grpSpLocks/>
                </p:cNvGrpSpPr>
                <p:nvPr/>
              </p:nvGrpSpPr>
              <p:grpSpPr bwMode="auto">
                <a:xfrm>
                  <a:off x="4229" y="1818"/>
                  <a:ext cx="230" cy="229"/>
                  <a:chOff x="2419" y="2197"/>
                  <a:chExt cx="230" cy="229"/>
                </a:xfrm>
              </p:grpSpPr>
              <p:sp>
                <p:nvSpPr>
                  <p:cNvPr id="5289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2419" y="2223"/>
                    <a:ext cx="203" cy="20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90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0" y="2197"/>
                    <a:ext cx="209" cy="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/>
                      <a:t>n</a:t>
                    </a:r>
                  </a:p>
                </p:txBody>
              </p:sp>
            </p:grpSp>
            <p:sp>
              <p:nvSpPr>
                <p:cNvPr id="5284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510" y="1484"/>
                  <a:ext cx="204" cy="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  <p:sp>
              <p:nvSpPr>
                <p:cNvPr id="5285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3673" y="1620"/>
                  <a:ext cx="129" cy="2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  <p:sp>
              <p:nvSpPr>
                <p:cNvPr id="5286" name="Line 78"/>
                <p:cNvSpPr>
                  <a:spLocks noChangeShapeType="1"/>
                </p:cNvSpPr>
                <p:nvPr/>
              </p:nvSpPr>
              <p:spPr bwMode="auto">
                <a:xfrm>
                  <a:off x="3957" y="1660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  <p:sp>
              <p:nvSpPr>
                <p:cNvPr id="5287" name="Line 79"/>
                <p:cNvSpPr>
                  <a:spLocks noChangeShapeType="1"/>
                </p:cNvSpPr>
                <p:nvPr/>
              </p:nvSpPr>
              <p:spPr bwMode="auto">
                <a:xfrm>
                  <a:off x="4093" y="1586"/>
                  <a:ext cx="176" cy="2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  <p:sp>
              <p:nvSpPr>
                <p:cNvPr id="5288" name="Line 80"/>
                <p:cNvSpPr>
                  <a:spLocks noChangeShapeType="1"/>
                </p:cNvSpPr>
                <p:nvPr/>
              </p:nvSpPr>
              <p:spPr bwMode="auto">
                <a:xfrm>
                  <a:off x="4154" y="1464"/>
                  <a:ext cx="210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</p:grpSp>
        </p:grpSp>
        <p:grpSp>
          <p:nvGrpSpPr>
            <p:cNvPr id="5128" name="Group 81"/>
            <p:cNvGrpSpPr>
              <a:grpSpLocks/>
            </p:cNvGrpSpPr>
            <p:nvPr/>
          </p:nvGrpSpPr>
          <p:grpSpPr bwMode="auto">
            <a:xfrm>
              <a:off x="2996" y="684"/>
              <a:ext cx="1284" cy="746"/>
              <a:chOff x="3259" y="1259"/>
              <a:chExt cx="1430" cy="829"/>
            </a:xfrm>
          </p:grpSpPr>
          <p:grpSp>
            <p:nvGrpSpPr>
              <p:cNvPr id="5252" name="Group 82"/>
              <p:cNvGrpSpPr>
                <a:grpSpLocks/>
              </p:cNvGrpSpPr>
              <p:nvPr/>
            </p:nvGrpSpPr>
            <p:grpSpPr bwMode="auto">
              <a:xfrm>
                <a:off x="3746" y="1259"/>
                <a:ext cx="394" cy="394"/>
                <a:chOff x="3746" y="1259"/>
                <a:chExt cx="394" cy="394"/>
              </a:xfrm>
            </p:grpSpPr>
            <p:sp>
              <p:nvSpPr>
                <p:cNvPr id="5273" name="Oval 83"/>
                <p:cNvSpPr>
                  <a:spLocks noChangeArrowheads="1"/>
                </p:cNvSpPr>
                <p:nvPr/>
              </p:nvSpPr>
              <p:spPr bwMode="auto">
                <a:xfrm>
                  <a:off x="3746" y="1259"/>
                  <a:ext cx="394" cy="39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 sz="1400">
                    <a:latin typeface="Calibri" pitchFamily="34" charset="0"/>
                  </a:endParaRPr>
                </a:p>
              </p:txBody>
            </p:sp>
            <p:sp>
              <p:nvSpPr>
                <p:cNvPr id="5274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850" y="1342"/>
                  <a:ext cx="244" cy="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/>
                    <a:t>U</a:t>
                  </a:r>
                </a:p>
              </p:txBody>
            </p:sp>
          </p:grpSp>
          <p:grpSp>
            <p:nvGrpSpPr>
              <p:cNvPr id="5253" name="Group 85"/>
              <p:cNvGrpSpPr>
                <a:grpSpLocks/>
              </p:cNvGrpSpPr>
              <p:nvPr/>
            </p:nvGrpSpPr>
            <p:grpSpPr bwMode="auto">
              <a:xfrm>
                <a:off x="3259" y="1503"/>
                <a:ext cx="338" cy="245"/>
                <a:chOff x="3625" y="2493"/>
                <a:chExt cx="338" cy="245"/>
              </a:xfrm>
            </p:grpSpPr>
            <p:sp>
              <p:nvSpPr>
                <p:cNvPr id="5271" name="Oval 86"/>
                <p:cNvSpPr>
                  <a:spLocks noChangeArrowheads="1"/>
                </p:cNvSpPr>
                <p:nvPr/>
              </p:nvSpPr>
              <p:spPr bwMode="auto">
                <a:xfrm>
                  <a:off x="3646" y="2494"/>
                  <a:ext cx="244" cy="2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 sz="1400">
                    <a:latin typeface="Calibri" pitchFamily="34" charset="0"/>
                  </a:endParaRPr>
                </a:p>
              </p:txBody>
            </p:sp>
            <p:sp>
              <p:nvSpPr>
                <p:cNvPr id="527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625" y="2493"/>
                  <a:ext cx="338" cy="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dirty="0" err="1"/>
                    <a:t>Ba</a:t>
                  </a:r>
                  <a:endParaRPr lang="en-US" sz="1400" dirty="0"/>
                </a:p>
              </p:txBody>
            </p:sp>
          </p:grpSp>
          <p:grpSp>
            <p:nvGrpSpPr>
              <p:cNvPr id="5254" name="Group 88"/>
              <p:cNvGrpSpPr>
                <a:grpSpLocks/>
              </p:cNvGrpSpPr>
              <p:nvPr/>
            </p:nvGrpSpPr>
            <p:grpSpPr bwMode="auto">
              <a:xfrm>
                <a:off x="4371" y="1464"/>
                <a:ext cx="318" cy="250"/>
                <a:chOff x="3707" y="3572"/>
                <a:chExt cx="318" cy="250"/>
              </a:xfrm>
            </p:grpSpPr>
            <p:sp>
              <p:nvSpPr>
                <p:cNvPr id="5269" name="Oval 89"/>
                <p:cNvSpPr>
                  <a:spLocks noChangeArrowheads="1"/>
                </p:cNvSpPr>
                <p:nvPr/>
              </p:nvSpPr>
              <p:spPr bwMode="auto">
                <a:xfrm>
                  <a:off x="3714" y="3572"/>
                  <a:ext cx="243" cy="25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 sz="1400">
                    <a:latin typeface="Calibri" pitchFamily="34" charset="0"/>
                  </a:endParaRPr>
                </a:p>
              </p:txBody>
            </p:sp>
            <p:sp>
              <p:nvSpPr>
                <p:cNvPr id="5270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3707" y="3579"/>
                  <a:ext cx="318" cy="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/>
                    <a:t>Kr</a:t>
                  </a:r>
                </a:p>
              </p:txBody>
            </p:sp>
          </p:grpSp>
          <p:grpSp>
            <p:nvGrpSpPr>
              <p:cNvPr id="5255" name="Group 91"/>
              <p:cNvGrpSpPr>
                <a:grpSpLocks/>
              </p:cNvGrpSpPr>
              <p:nvPr/>
            </p:nvGrpSpPr>
            <p:grpSpPr bwMode="auto">
              <a:xfrm>
                <a:off x="3517" y="1811"/>
                <a:ext cx="230" cy="229"/>
                <a:chOff x="2419" y="2197"/>
                <a:chExt cx="230" cy="229"/>
              </a:xfrm>
            </p:grpSpPr>
            <p:sp>
              <p:nvSpPr>
                <p:cNvPr id="5267" name="Oval 92"/>
                <p:cNvSpPr>
                  <a:spLocks noChangeArrowheads="1"/>
                </p:cNvSpPr>
                <p:nvPr/>
              </p:nvSpPr>
              <p:spPr bwMode="auto">
                <a:xfrm>
                  <a:off x="2419" y="2223"/>
                  <a:ext cx="203" cy="20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 sz="1400">
                    <a:latin typeface="Calibri" pitchFamily="34" charset="0"/>
                  </a:endParaRPr>
                </a:p>
              </p:txBody>
            </p:sp>
            <p:sp>
              <p:nvSpPr>
                <p:cNvPr id="5268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2440" y="2197"/>
                  <a:ext cx="209" cy="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/>
                    <a:t>n</a:t>
                  </a:r>
                </a:p>
              </p:txBody>
            </p:sp>
          </p:grpSp>
          <p:grpSp>
            <p:nvGrpSpPr>
              <p:cNvPr id="5256" name="Group 94"/>
              <p:cNvGrpSpPr>
                <a:grpSpLocks/>
              </p:cNvGrpSpPr>
              <p:nvPr/>
            </p:nvGrpSpPr>
            <p:grpSpPr bwMode="auto">
              <a:xfrm>
                <a:off x="3876" y="1859"/>
                <a:ext cx="230" cy="229"/>
                <a:chOff x="2419" y="2197"/>
                <a:chExt cx="230" cy="229"/>
              </a:xfrm>
            </p:grpSpPr>
            <p:sp>
              <p:nvSpPr>
                <p:cNvPr id="5265" name="Oval 95"/>
                <p:cNvSpPr>
                  <a:spLocks noChangeArrowheads="1"/>
                </p:cNvSpPr>
                <p:nvPr/>
              </p:nvSpPr>
              <p:spPr bwMode="auto">
                <a:xfrm>
                  <a:off x="2419" y="2223"/>
                  <a:ext cx="203" cy="20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 sz="1400">
                    <a:latin typeface="Calibri" pitchFamily="34" charset="0"/>
                  </a:endParaRPr>
                </a:p>
              </p:txBody>
            </p:sp>
            <p:sp>
              <p:nvSpPr>
                <p:cNvPr id="5266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2439" y="2197"/>
                  <a:ext cx="210" cy="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/>
                    <a:t>n</a:t>
                  </a:r>
                </a:p>
              </p:txBody>
            </p:sp>
          </p:grpSp>
          <p:grpSp>
            <p:nvGrpSpPr>
              <p:cNvPr id="5257" name="Group 97"/>
              <p:cNvGrpSpPr>
                <a:grpSpLocks/>
              </p:cNvGrpSpPr>
              <p:nvPr/>
            </p:nvGrpSpPr>
            <p:grpSpPr bwMode="auto">
              <a:xfrm>
                <a:off x="4229" y="1818"/>
                <a:ext cx="230" cy="229"/>
                <a:chOff x="2419" y="2197"/>
                <a:chExt cx="230" cy="229"/>
              </a:xfrm>
            </p:grpSpPr>
            <p:sp>
              <p:nvSpPr>
                <p:cNvPr id="5263" name="Oval 98"/>
                <p:cNvSpPr>
                  <a:spLocks noChangeArrowheads="1"/>
                </p:cNvSpPr>
                <p:nvPr/>
              </p:nvSpPr>
              <p:spPr bwMode="auto">
                <a:xfrm>
                  <a:off x="2419" y="2223"/>
                  <a:ext cx="203" cy="20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 sz="1400">
                    <a:latin typeface="Calibri" pitchFamily="34" charset="0"/>
                  </a:endParaRPr>
                </a:p>
              </p:txBody>
            </p:sp>
            <p:sp>
              <p:nvSpPr>
                <p:cNvPr id="5264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440" y="2197"/>
                  <a:ext cx="209" cy="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/>
                    <a:t>n</a:t>
                  </a:r>
                </a:p>
              </p:txBody>
            </p:sp>
          </p:grpSp>
          <p:sp>
            <p:nvSpPr>
              <p:cNvPr id="5258" name="Line 100"/>
              <p:cNvSpPr>
                <a:spLocks noChangeShapeType="1"/>
              </p:cNvSpPr>
              <p:nvPr/>
            </p:nvSpPr>
            <p:spPr bwMode="auto">
              <a:xfrm flipH="1">
                <a:off x="3510" y="1484"/>
                <a:ext cx="204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NZ" sz="1400"/>
              </a:p>
            </p:txBody>
          </p:sp>
          <p:sp>
            <p:nvSpPr>
              <p:cNvPr id="5259" name="Line 101"/>
              <p:cNvSpPr>
                <a:spLocks noChangeShapeType="1"/>
              </p:cNvSpPr>
              <p:nvPr/>
            </p:nvSpPr>
            <p:spPr bwMode="auto">
              <a:xfrm flipH="1">
                <a:off x="3673" y="1620"/>
                <a:ext cx="129" cy="2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NZ" sz="1400"/>
              </a:p>
            </p:txBody>
          </p:sp>
          <p:sp>
            <p:nvSpPr>
              <p:cNvPr id="5260" name="Line 102"/>
              <p:cNvSpPr>
                <a:spLocks noChangeShapeType="1"/>
              </p:cNvSpPr>
              <p:nvPr/>
            </p:nvSpPr>
            <p:spPr bwMode="auto">
              <a:xfrm>
                <a:off x="3957" y="1660"/>
                <a:ext cx="0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NZ" sz="1400"/>
              </a:p>
            </p:txBody>
          </p:sp>
          <p:sp>
            <p:nvSpPr>
              <p:cNvPr id="5261" name="Line 103"/>
              <p:cNvSpPr>
                <a:spLocks noChangeShapeType="1"/>
              </p:cNvSpPr>
              <p:nvPr/>
            </p:nvSpPr>
            <p:spPr bwMode="auto">
              <a:xfrm>
                <a:off x="4093" y="1586"/>
                <a:ext cx="176" cy="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NZ" sz="1400"/>
              </a:p>
            </p:txBody>
          </p:sp>
          <p:sp>
            <p:nvSpPr>
              <p:cNvPr id="5262" name="Line 104"/>
              <p:cNvSpPr>
                <a:spLocks noChangeShapeType="1"/>
              </p:cNvSpPr>
              <p:nvPr/>
            </p:nvSpPr>
            <p:spPr bwMode="auto">
              <a:xfrm>
                <a:off x="4154" y="1464"/>
                <a:ext cx="210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NZ" sz="1400"/>
              </a:p>
            </p:txBody>
          </p:sp>
        </p:grpSp>
        <p:grpSp>
          <p:nvGrpSpPr>
            <p:cNvPr id="5129" name="Group 105"/>
            <p:cNvGrpSpPr>
              <a:grpSpLocks/>
            </p:cNvGrpSpPr>
            <p:nvPr/>
          </p:nvGrpSpPr>
          <p:grpSpPr bwMode="auto">
            <a:xfrm>
              <a:off x="1599" y="2763"/>
              <a:ext cx="4161" cy="686"/>
              <a:chOff x="1599" y="2763"/>
              <a:chExt cx="4161" cy="686"/>
            </a:xfrm>
          </p:grpSpPr>
          <p:grpSp>
            <p:nvGrpSpPr>
              <p:cNvPr id="5143" name="Group 106"/>
              <p:cNvGrpSpPr>
                <a:grpSpLocks/>
              </p:cNvGrpSpPr>
              <p:nvPr/>
            </p:nvGrpSpPr>
            <p:grpSpPr bwMode="auto">
              <a:xfrm>
                <a:off x="5200" y="2812"/>
                <a:ext cx="560" cy="347"/>
                <a:chOff x="3069" y="2899"/>
                <a:chExt cx="1204" cy="746"/>
              </a:xfrm>
            </p:grpSpPr>
            <p:sp>
              <p:nvSpPr>
                <p:cNvPr id="5241" name="Oval 107"/>
                <p:cNvSpPr>
                  <a:spLocks noChangeArrowheads="1"/>
                </p:cNvSpPr>
                <p:nvPr/>
              </p:nvSpPr>
              <p:spPr bwMode="auto">
                <a:xfrm>
                  <a:off x="3487" y="2899"/>
                  <a:ext cx="354" cy="35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 sz="1400">
                    <a:latin typeface="Calibri" pitchFamily="34" charset="0"/>
                  </a:endParaRPr>
                </a:p>
              </p:txBody>
            </p:sp>
            <p:sp>
              <p:nvSpPr>
                <p:cNvPr id="5242" name="Oval 108"/>
                <p:cNvSpPr>
                  <a:spLocks noChangeArrowheads="1"/>
                </p:cNvSpPr>
                <p:nvPr/>
              </p:nvSpPr>
              <p:spPr bwMode="auto">
                <a:xfrm>
                  <a:off x="3069" y="3119"/>
                  <a:ext cx="219" cy="22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 sz="1400">
                    <a:latin typeface="Calibri" pitchFamily="34" charset="0"/>
                  </a:endParaRPr>
                </a:p>
              </p:txBody>
            </p:sp>
            <p:sp>
              <p:nvSpPr>
                <p:cNvPr id="5243" name="Oval 109"/>
                <p:cNvSpPr>
                  <a:spLocks noChangeArrowheads="1"/>
                </p:cNvSpPr>
                <p:nvPr/>
              </p:nvSpPr>
              <p:spPr bwMode="auto">
                <a:xfrm>
                  <a:off x="4054" y="3083"/>
                  <a:ext cx="219" cy="22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 sz="1400">
                    <a:latin typeface="Calibri" pitchFamily="34" charset="0"/>
                  </a:endParaRPr>
                </a:p>
              </p:txBody>
            </p:sp>
            <p:sp>
              <p:nvSpPr>
                <p:cNvPr id="5244" name="Oval 110"/>
                <p:cNvSpPr>
                  <a:spLocks noChangeArrowheads="1"/>
                </p:cNvSpPr>
                <p:nvPr/>
              </p:nvSpPr>
              <p:spPr bwMode="auto">
                <a:xfrm>
                  <a:off x="3282" y="3419"/>
                  <a:ext cx="182" cy="18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 sz="1400">
                    <a:latin typeface="Calibri" pitchFamily="34" charset="0"/>
                  </a:endParaRPr>
                </a:p>
              </p:txBody>
            </p:sp>
            <p:sp>
              <p:nvSpPr>
                <p:cNvPr id="5245" name="Oval 111"/>
                <p:cNvSpPr>
                  <a:spLocks noChangeArrowheads="1"/>
                </p:cNvSpPr>
                <p:nvPr/>
              </p:nvSpPr>
              <p:spPr bwMode="auto">
                <a:xfrm>
                  <a:off x="3604" y="3462"/>
                  <a:ext cx="183" cy="18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 sz="1400">
                    <a:latin typeface="Calibri" pitchFamily="34" charset="0"/>
                  </a:endParaRPr>
                </a:p>
              </p:txBody>
            </p:sp>
            <p:sp>
              <p:nvSpPr>
                <p:cNvPr id="5246" name="Oval 112"/>
                <p:cNvSpPr>
                  <a:spLocks noChangeArrowheads="1"/>
                </p:cNvSpPr>
                <p:nvPr/>
              </p:nvSpPr>
              <p:spPr bwMode="auto">
                <a:xfrm>
                  <a:off x="3921" y="3425"/>
                  <a:ext cx="182" cy="18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 sz="1400">
                    <a:latin typeface="Calibri" pitchFamily="34" charset="0"/>
                  </a:endParaRPr>
                </a:p>
              </p:txBody>
            </p:sp>
            <p:sp>
              <p:nvSpPr>
                <p:cNvPr id="5247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3275" y="3101"/>
                  <a:ext cx="184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  <p:sp>
              <p:nvSpPr>
                <p:cNvPr id="5248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3422" y="3224"/>
                  <a:ext cx="116" cy="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  <p:sp>
              <p:nvSpPr>
                <p:cNvPr id="5249" name="Line 115"/>
                <p:cNvSpPr>
                  <a:spLocks noChangeShapeType="1"/>
                </p:cNvSpPr>
                <p:nvPr/>
              </p:nvSpPr>
              <p:spPr bwMode="auto">
                <a:xfrm>
                  <a:off x="3677" y="3260"/>
                  <a:ext cx="0" cy="1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  <p:sp>
              <p:nvSpPr>
                <p:cNvPr id="5250" name="Line 116"/>
                <p:cNvSpPr>
                  <a:spLocks noChangeShapeType="1"/>
                </p:cNvSpPr>
                <p:nvPr/>
              </p:nvSpPr>
              <p:spPr bwMode="auto">
                <a:xfrm>
                  <a:off x="3799" y="3193"/>
                  <a:ext cx="158" cy="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  <p:sp>
              <p:nvSpPr>
                <p:cNvPr id="5251" name="Line 117"/>
                <p:cNvSpPr>
                  <a:spLocks noChangeShapeType="1"/>
                </p:cNvSpPr>
                <p:nvPr/>
              </p:nvSpPr>
              <p:spPr bwMode="auto">
                <a:xfrm>
                  <a:off x="3854" y="3083"/>
                  <a:ext cx="188" cy="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NZ" sz="1400"/>
                </a:p>
              </p:txBody>
            </p:sp>
          </p:grpSp>
          <p:grpSp>
            <p:nvGrpSpPr>
              <p:cNvPr id="5144" name="Group 118"/>
              <p:cNvGrpSpPr>
                <a:grpSpLocks/>
              </p:cNvGrpSpPr>
              <p:nvPr/>
            </p:nvGrpSpPr>
            <p:grpSpPr bwMode="auto">
              <a:xfrm>
                <a:off x="1599" y="2763"/>
                <a:ext cx="3691" cy="686"/>
                <a:chOff x="1599" y="2763"/>
                <a:chExt cx="3691" cy="686"/>
              </a:xfrm>
            </p:grpSpPr>
            <p:grpSp>
              <p:nvGrpSpPr>
                <p:cNvPr id="5145" name="Group 119"/>
                <p:cNvGrpSpPr>
                  <a:grpSpLocks/>
                </p:cNvGrpSpPr>
                <p:nvPr/>
              </p:nvGrpSpPr>
              <p:grpSpPr bwMode="auto">
                <a:xfrm>
                  <a:off x="3429" y="2857"/>
                  <a:ext cx="560" cy="347"/>
                  <a:chOff x="3069" y="2899"/>
                  <a:chExt cx="1204" cy="746"/>
                </a:xfrm>
              </p:grpSpPr>
              <p:sp>
                <p:nvSpPr>
                  <p:cNvPr id="5230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487" y="2899"/>
                    <a:ext cx="354" cy="35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31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3069" y="3119"/>
                    <a:ext cx="219" cy="22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32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4054" y="3083"/>
                    <a:ext cx="219" cy="22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33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3282" y="3419"/>
                    <a:ext cx="182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34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3604" y="3462"/>
                    <a:ext cx="183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35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921" y="3425"/>
                    <a:ext cx="182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36" name="Line 1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5" y="3101"/>
                    <a:ext cx="184" cy="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237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22" y="3224"/>
                    <a:ext cx="116" cy="2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238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677" y="3260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239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799" y="3193"/>
                    <a:ext cx="158" cy="2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240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854" y="3083"/>
                    <a:ext cx="188" cy="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</p:grpSp>
            <p:grpSp>
              <p:nvGrpSpPr>
                <p:cNvPr id="5146" name="Group 131"/>
                <p:cNvGrpSpPr>
                  <a:grpSpLocks/>
                </p:cNvGrpSpPr>
                <p:nvPr/>
              </p:nvGrpSpPr>
              <p:grpSpPr bwMode="auto">
                <a:xfrm>
                  <a:off x="3848" y="3102"/>
                  <a:ext cx="560" cy="347"/>
                  <a:chOff x="3069" y="2899"/>
                  <a:chExt cx="1204" cy="746"/>
                </a:xfrm>
              </p:grpSpPr>
              <p:sp>
                <p:nvSpPr>
                  <p:cNvPr id="5219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487" y="2899"/>
                    <a:ext cx="354" cy="35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20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069" y="3119"/>
                    <a:ext cx="219" cy="22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21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4054" y="3083"/>
                    <a:ext cx="219" cy="22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22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282" y="3419"/>
                    <a:ext cx="182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23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3604" y="3462"/>
                    <a:ext cx="183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24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3921" y="3425"/>
                    <a:ext cx="182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25" name="Line 1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5" y="3101"/>
                    <a:ext cx="184" cy="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226" name="Line 1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22" y="3224"/>
                    <a:ext cx="116" cy="2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227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3677" y="3260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228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3799" y="3193"/>
                    <a:ext cx="158" cy="2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229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3854" y="3083"/>
                    <a:ext cx="188" cy="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</p:grpSp>
            <p:grpSp>
              <p:nvGrpSpPr>
                <p:cNvPr id="5147" name="Group 143"/>
                <p:cNvGrpSpPr>
                  <a:grpSpLocks/>
                </p:cNvGrpSpPr>
                <p:nvPr/>
              </p:nvGrpSpPr>
              <p:grpSpPr bwMode="auto">
                <a:xfrm>
                  <a:off x="4290" y="2798"/>
                  <a:ext cx="560" cy="347"/>
                  <a:chOff x="3069" y="2899"/>
                  <a:chExt cx="1204" cy="746"/>
                </a:xfrm>
              </p:grpSpPr>
              <p:sp>
                <p:nvSpPr>
                  <p:cNvPr id="5208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3487" y="2899"/>
                    <a:ext cx="354" cy="35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09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3069" y="3119"/>
                    <a:ext cx="219" cy="22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10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4054" y="3083"/>
                    <a:ext cx="219" cy="22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11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3282" y="3419"/>
                    <a:ext cx="182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12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3604" y="3462"/>
                    <a:ext cx="183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13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3921" y="3425"/>
                    <a:ext cx="182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14" name="Line 1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5" y="3101"/>
                    <a:ext cx="184" cy="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215" name="Line 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22" y="3224"/>
                    <a:ext cx="116" cy="2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216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3677" y="3260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217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3799" y="3193"/>
                    <a:ext cx="158" cy="2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218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3854" y="3083"/>
                    <a:ext cx="188" cy="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</p:grpSp>
            <p:grpSp>
              <p:nvGrpSpPr>
                <p:cNvPr id="5148" name="Group 155"/>
                <p:cNvGrpSpPr>
                  <a:grpSpLocks/>
                </p:cNvGrpSpPr>
                <p:nvPr/>
              </p:nvGrpSpPr>
              <p:grpSpPr bwMode="auto">
                <a:xfrm>
                  <a:off x="4730" y="3069"/>
                  <a:ext cx="560" cy="347"/>
                  <a:chOff x="3069" y="2899"/>
                  <a:chExt cx="1204" cy="746"/>
                </a:xfrm>
              </p:grpSpPr>
              <p:sp>
                <p:nvSpPr>
                  <p:cNvPr id="5197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3487" y="2899"/>
                    <a:ext cx="354" cy="35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98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3069" y="3119"/>
                    <a:ext cx="219" cy="22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99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4054" y="3083"/>
                    <a:ext cx="219" cy="22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00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282" y="3419"/>
                    <a:ext cx="182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01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3604" y="3462"/>
                    <a:ext cx="183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02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3921" y="3425"/>
                    <a:ext cx="182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203" name="Line 1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5" y="3101"/>
                    <a:ext cx="184" cy="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204" name="Line 1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22" y="3224"/>
                    <a:ext cx="116" cy="2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205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3677" y="3260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206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3799" y="3193"/>
                    <a:ext cx="158" cy="2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207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3854" y="3083"/>
                    <a:ext cx="188" cy="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</p:grpSp>
            <p:grpSp>
              <p:nvGrpSpPr>
                <p:cNvPr id="5149" name="Group 167"/>
                <p:cNvGrpSpPr>
                  <a:grpSpLocks/>
                </p:cNvGrpSpPr>
                <p:nvPr/>
              </p:nvGrpSpPr>
              <p:grpSpPr bwMode="auto">
                <a:xfrm>
                  <a:off x="1599" y="2763"/>
                  <a:ext cx="560" cy="347"/>
                  <a:chOff x="3069" y="2899"/>
                  <a:chExt cx="1204" cy="746"/>
                </a:xfrm>
              </p:grpSpPr>
              <p:sp>
                <p:nvSpPr>
                  <p:cNvPr id="5186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3487" y="2899"/>
                    <a:ext cx="354" cy="35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87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3069" y="3119"/>
                    <a:ext cx="219" cy="22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88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4054" y="3083"/>
                    <a:ext cx="219" cy="22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89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3282" y="3419"/>
                    <a:ext cx="182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90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3604" y="3462"/>
                    <a:ext cx="183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91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3921" y="3425"/>
                    <a:ext cx="182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92" name="Line 1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5" y="3101"/>
                    <a:ext cx="184" cy="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193" name="Line 1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22" y="3224"/>
                    <a:ext cx="116" cy="2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194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3677" y="3260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195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3799" y="3193"/>
                    <a:ext cx="158" cy="2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196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3854" y="3083"/>
                    <a:ext cx="188" cy="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</p:grpSp>
            <p:grpSp>
              <p:nvGrpSpPr>
                <p:cNvPr id="5150" name="Group 179"/>
                <p:cNvGrpSpPr>
                  <a:grpSpLocks/>
                </p:cNvGrpSpPr>
                <p:nvPr/>
              </p:nvGrpSpPr>
              <p:grpSpPr bwMode="auto">
                <a:xfrm>
                  <a:off x="1972" y="3102"/>
                  <a:ext cx="560" cy="347"/>
                  <a:chOff x="3069" y="2899"/>
                  <a:chExt cx="1204" cy="746"/>
                </a:xfrm>
              </p:grpSpPr>
              <p:sp>
                <p:nvSpPr>
                  <p:cNvPr id="5175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3487" y="2899"/>
                    <a:ext cx="354" cy="35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76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3069" y="3119"/>
                    <a:ext cx="219" cy="22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77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4054" y="3083"/>
                    <a:ext cx="219" cy="22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78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3282" y="3419"/>
                    <a:ext cx="182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79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3604" y="3462"/>
                    <a:ext cx="183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80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3921" y="3425"/>
                    <a:ext cx="182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81" name="Line 1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5" y="3101"/>
                    <a:ext cx="184" cy="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182" name="Line 1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22" y="3224"/>
                    <a:ext cx="116" cy="2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183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3677" y="3260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184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3799" y="3193"/>
                    <a:ext cx="158" cy="2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185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3854" y="3083"/>
                    <a:ext cx="188" cy="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</p:grpSp>
            <p:grpSp>
              <p:nvGrpSpPr>
                <p:cNvPr id="5151" name="Group 191"/>
                <p:cNvGrpSpPr>
                  <a:grpSpLocks/>
                </p:cNvGrpSpPr>
                <p:nvPr/>
              </p:nvGrpSpPr>
              <p:grpSpPr bwMode="auto">
                <a:xfrm>
                  <a:off x="2419" y="2784"/>
                  <a:ext cx="560" cy="347"/>
                  <a:chOff x="3069" y="2899"/>
                  <a:chExt cx="1204" cy="746"/>
                </a:xfrm>
              </p:grpSpPr>
              <p:sp>
                <p:nvSpPr>
                  <p:cNvPr id="5164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3487" y="2899"/>
                    <a:ext cx="354" cy="35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65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3069" y="3119"/>
                    <a:ext cx="219" cy="22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66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4054" y="3083"/>
                    <a:ext cx="219" cy="22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67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3282" y="3419"/>
                    <a:ext cx="182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68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3604" y="3462"/>
                    <a:ext cx="183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69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3921" y="3425"/>
                    <a:ext cx="182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70" name="Line 1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5" y="3101"/>
                    <a:ext cx="184" cy="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171" name="Line 1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22" y="3224"/>
                    <a:ext cx="116" cy="2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172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3677" y="3260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173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3799" y="3193"/>
                    <a:ext cx="158" cy="2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174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3854" y="3083"/>
                    <a:ext cx="188" cy="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</p:grpSp>
            <p:grpSp>
              <p:nvGrpSpPr>
                <p:cNvPr id="5152" name="Group 203"/>
                <p:cNvGrpSpPr>
                  <a:grpSpLocks/>
                </p:cNvGrpSpPr>
                <p:nvPr/>
              </p:nvGrpSpPr>
              <p:grpSpPr bwMode="auto">
                <a:xfrm>
                  <a:off x="2935" y="3076"/>
                  <a:ext cx="560" cy="347"/>
                  <a:chOff x="3069" y="2899"/>
                  <a:chExt cx="1204" cy="746"/>
                </a:xfrm>
              </p:grpSpPr>
              <p:sp>
                <p:nvSpPr>
                  <p:cNvPr id="5153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3487" y="2899"/>
                    <a:ext cx="354" cy="35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54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3069" y="3119"/>
                    <a:ext cx="219" cy="22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55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4054" y="3083"/>
                    <a:ext cx="219" cy="22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56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3282" y="3419"/>
                    <a:ext cx="182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57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3604" y="3462"/>
                    <a:ext cx="183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58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3921" y="3425"/>
                    <a:ext cx="182" cy="1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159" name="Line 2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5" y="3101"/>
                    <a:ext cx="184" cy="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160" name="Line 2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22" y="3224"/>
                    <a:ext cx="116" cy="2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161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3677" y="3260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162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3799" y="3193"/>
                    <a:ext cx="158" cy="2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  <p:sp>
                <p:nvSpPr>
                  <p:cNvPr id="5163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3854" y="3083"/>
                    <a:ext cx="188" cy="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NZ" sz="1400"/>
                  </a:p>
                </p:txBody>
              </p:sp>
            </p:grpSp>
          </p:grpSp>
        </p:grpSp>
        <p:sp>
          <p:nvSpPr>
            <p:cNvPr id="5130" name="Line 215"/>
            <p:cNvSpPr>
              <a:spLocks noChangeShapeType="1"/>
            </p:cNvSpPr>
            <p:nvPr/>
          </p:nvSpPr>
          <p:spPr bwMode="auto">
            <a:xfrm>
              <a:off x="3612" y="318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 sz="1400"/>
            </a:p>
          </p:txBody>
        </p:sp>
        <p:sp>
          <p:nvSpPr>
            <p:cNvPr id="5131" name="Line 216"/>
            <p:cNvSpPr>
              <a:spLocks noChangeShapeType="1"/>
            </p:cNvSpPr>
            <p:nvPr/>
          </p:nvSpPr>
          <p:spPr bwMode="auto">
            <a:xfrm flipH="1">
              <a:off x="2284" y="1349"/>
              <a:ext cx="942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 sz="1400"/>
            </a:p>
          </p:txBody>
        </p:sp>
        <p:sp>
          <p:nvSpPr>
            <p:cNvPr id="5132" name="Line 217"/>
            <p:cNvSpPr>
              <a:spLocks noChangeShapeType="1"/>
            </p:cNvSpPr>
            <p:nvPr/>
          </p:nvSpPr>
          <p:spPr bwMode="auto">
            <a:xfrm flipH="1">
              <a:off x="3607" y="1444"/>
              <a:ext cx="27" cy="2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 sz="1400"/>
            </a:p>
          </p:txBody>
        </p:sp>
        <p:sp>
          <p:nvSpPr>
            <p:cNvPr id="5133" name="Line 218"/>
            <p:cNvSpPr>
              <a:spLocks noChangeShapeType="1"/>
            </p:cNvSpPr>
            <p:nvPr/>
          </p:nvSpPr>
          <p:spPr bwMode="auto">
            <a:xfrm>
              <a:off x="4019" y="1377"/>
              <a:ext cx="819" cy="3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 sz="1400"/>
            </a:p>
          </p:txBody>
        </p:sp>
        <p:sp>
          <p:nvSpPr>
            <p:cNvPr id="5134" name="Line 219"/>
            <p:cNvSpPr>
              <a:spLocks noChangeShapeType="1"/>
            </p:cNvSpPr>
            <p:nvPr/>
          </p:nvSpPr>
          <p:spPr bwMode="auto">
            <a:xfrm flipH="1">
              <a:off x="1870" y="2501"/>
              <a:ext cx="48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 sz="1400"/>
            </a:p>
          </p:txBody>
        </p:sp>
        <p:sp>
          <p:nvSpPr>
            <p:cNvPr id="5135" name="Line 220"/>
            <p:cNvSpPr>
              <a:spLocks noChangeShapeType="1"/>
            </p:cNvSpPr>
            <p:nvPr/>
          </p:nvSpPr>
          <p:spPr bwMode="auto">
            <a:xfrm flipH="1">
              <a:off x="2257" y="2534"/>
              <a:ext cx="13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 sz="1400"/>
            </a:p>
          </p:txBody>
        </p:sp>
        <p:sp>
          <p:nvSpPr>
            <p:cNvPr id="5136" name="Line 221"/>
            <p:cNvSpPr>
              <a:spLocks noChangeShapeType="1"/>
            </p:cNvSpPr>
            <p:nvPr/>
          </p:nvSpPr>
          <p:spPr bwMode="auto">
            <a:xfrm>
              <a:off x="2602" y="2494"/>
              <a:ext cx="61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 sz="1400"/>
            </a:p>
          </p:txBody>
        </p:sp>
        <p:sp>
          <p:nvSpPr>
            <p:cNvPr id="5137" name="Line 222"/>
            <p:cNvSpPr>
              <a:spLocks noChangeShapeType="1"/>
            </p:cNvSpPr>
            <p:nvPr/>
          </p:nvSpPr>
          <p:spPr bwMode="auto">
            <a:xfrm flipH="1">
              <a:off x="3198" y="2460"/>
              <a:ext cx="109" cy="6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 sz="1400"/>
            </a:p>
          </p:txBody>
        </p:sp>
        <p:sp>
          <p:nvSpPr>
            <p:cNvPr id="5138" name="Line 223"/>
            <p:cNvSpPr>
              <a:spLocks noChangeShapeType="1"/>
            </p:cNvSpPr>
            <p:nvPr/>
          </p:nvSpPr>
          <p:spPr bwMode="auto">
            <a:xfrm>
              <a:off x="3625" y="2507"/>
              <a:ext cx="61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 sz="1400"/>
            </a:p>
          </p:txBody>
        </p:sp>
        <p:sp>
          <p:nvSpPr>
            <p:cNvPr id="5139" name="Line 224"/>
            <p:cNvSpPr>
              <a:spLocks noChangeShapeType="1"/>
            </p:cNvSpPr>
            <p:nvPr/>
          </p:nvSpPr>
          <p:spPr bwMode="auto">
            <a:xfrm>
              <a:off x="3985" y="2473"/>
              <a:ext cx="135" cy="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 sz="1400"/>
            </a:p>
          </p:txBody>
        </p:sp>
        <p:sp>
          <p:nvSpPr>
            <p:cNvPr id="5140" name="Line 225"/>
            <p:cNvSpPr>
              <a:spLocks noChangeShapeType="1"/>
            </p:cNvSpPr>
            <p:nvPr/>
          </p:nvSpPr>
          <p:spPr bwMode="auto">
            <a:xfrm flipH="1">
              <a:off x="4574" y="2433"/>
              <a:ext cx="95" cy="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 sz="1400"/>
            </a:p>
          </p:txBody>
        </p:sp>
        <p:sp>
          <p:nvSpPr>
            <p:cNvPr id="5141" name="Line 226"/>
            <p:cNvSpPr>
              <a:spLocks noChangeShapeType="1"/>
            </p:cNvSpPr>
            <p:nvPr/>
          </p:nvSpPr>
          <p:spPr bwMode="auto">
            <a:xfrm>
              <a:off x="5001" y="2487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 sz="1400"/>
            </a:p>
          </p:txBody>
        </p:sp>
        <p:sp>
          <p:nvSpPr>
            <p:cNvPr id="5142" name="Line 227"/>
            <p:cNvSpPr>
              <a:spLocks noChangeShapeType="1"/>
            </p:cNvSpPr>
            <p:nvPr/>
          </p:nvSpPr>
          <p:spPr bwMode="auto">
            <a:xfrm>
              <a:off x="5347" y="2433"/>
              <a:ext cx="128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 sz="1400"/>
            </a:p>
          </p:txBody>
        </p:sp>
      </p:grp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142874" y="5484813"/>
            <a:ext cx="9148609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If the chain reaction is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controlled</a:t>
            </a:r>
            <a:r>
              <a:rPr lang="en-US" sz="2400" dirty="0">
                <a:latin typeface="Calibri" pitchFamily="34" charset="0"/>
              </a:rPr>
              <a:t> it can be used in a nuclear reactor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If it is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uncontrolled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it explodes as a nuclear or atomic bomb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3 Stephen Documents\Physics\Y13 Physics\3.5 Atoms, Photons and Nuclei 91525\L3phy nuclear\Fangataufa atoll French Polynesea Nuclear Explos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1021"/>
            <a:ext cx="9144000" cy="692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7438" y="474502"/>
            <a:ext cx="5764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dirty="0" err="1">
                <a:solidFill>
                  <a:schemeClr val="bg1"/>
                </a:solidFill>
              </a:rPr>
              <a:t>Fangataufa</a:t>
            </a:r>
            <a:r>
              <a:rPr lang="en-NZ" sz="2800" dirty="0">
                <a:solidFill>
                  <a:schemeClr val="bg1"/>
                </a:solidFill>
              </a:rPr>
              <a:t> atoll French </a:t>
            </a:r>
            <a:r>
              <a:rPr lang="en-NZ" sz="2800" dirty="0" smtClean="0">
                <a:solidFill>
                  <a:schemeClr val="bg1"/>
                </a:solidFill>
              </a:rPr>
              <a:t>Polynesia</a:t>
            </a:r>
            <a:endParaRPr lang="en-N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2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greenpeace.org/international/PageFiles/24233/rainbow-warrior-sunk-by-two-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548"/>
            <a:ext cx="9144000" cy="60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00042"/>
            <a:ext cx="61150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n\My Documents\KHS Live\Y13 Physics\3.5 Atoms, Photons and Nuclei 90522\2 Nuclear reactions\Videos &amp; Applets\ein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4671" y="117987"/>
            <a:ext cx="3351726" cy="3665338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430714"/>
            <a:ext cx="4718298" cy="36398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is a form of energy related by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u="sng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nuclear reactions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+mn-lt"/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– energy is conserved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smtClean="0">
                <a:latin typeface="+mn-lt"/>
              </a:rPr>
              <a:t>Also referred to as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+mn-lt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mass – energy equivalence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348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03272"/>
              </p:ext>
            </p:extLst>
          </p:nvPr>
        </p:nvGraphicFramePr>
        <p:xfrm>
          <a:off x="2610669" y="926956"/>
          <a:ext cx="2274888" cy="929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Equation" r:id="rId5" imgW="545760" imgH="203040" progId="Equation.3">
                  <p:embed/>
                </p:oleObj>
              </mc:Choice>
              <mc:Fallback>
                <p:oleObj name="Equation" r:id="rId5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0669" y="926956"/>
                        <a:ext cx="2274888" cy="929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1" y="3783325"/>
            <a:ext cx="7301066" cy="297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99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390</Words>
  <Application>Microsoft Macintosh PowerPoint</Application>
  <PresentationFormat>On-screen Show (4:3)</PresentationFormat>
  <Paragraphs>95</Paragraphs>
  <Slides>17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MagnumMac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</dc:creator>
  <cp:lastModifiedBy>Stephen Anderson</cp:lastModifiedBy>
  <cp:revision>93</cp:revision>
  <dcterms:created xsi:type="dcterms:W3CDTF">2008-10-01T11:36:15Z</dcterms:created>
  <dcterms:modified xsi:type="dcterms:W3CDTF">2015-03-24T20:46:21Z</dcterms:modified>
</cp:coreProperties>
</file>