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5" r:id="rId2"/>
    <p:sldId id="268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/>
    <p:restoredTop sz="94708"/>
  </p:normalViewPr>
  <p:slideViewPr>
    <p:cSldViewPr>
      <p:cViewPr varScale="1">
        <p:scale>
          <a:sx n="88" d="100"/>
          <a:sy n="88" d="100"/>
        </p:scale>
        <p:origin x="83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1" Type="http://schemas.openxmlformats.org/officeDocument/2006/relationships/image" Target="../media/image4.png"/><Relationship Id="rId2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wmf"/><Relationship Id="rId5" Type="http://schemas.openxmlformats.org/officeDocument/2006/relationships/image" Target="../media/image11.wmf"/><Relationship Id="rId1" Type="http://schemas.openxmlformats.org/officeDocument/2006/relationships/image" Target="../media/image4.png"/><Relationship Id="rId2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5" Type="http://schemas.openxmlformats.org/officeDocument/2006/relationships/image" Target="../media/image14.wmf"/><Relationship Id="rId1" Type="http://schemas.openxmlformats.org/officeDocument/2006/relationships/image" Target="../media/image4.png"/><Relationship Id="rId2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BA405-6B01-47C1-88EB-F060AB0C3125}" type="datetimeFigureOut">
              <a:rPr lang="en-NZ" smtClean="0"/>
              <a:t>18/04/16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14C87-6A0D-4ADA-ABC8-61F6EBD1310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27006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39D2B2-5CC9-425D-898B-0286AF7BC01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16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788A4-B241-4530-A8DF-E09EE664515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32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Ballistic trajectory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C3353A-8535-4CB7-9FFB-39E34E5C53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82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7D3C-4CC3-4823-832E-FD5760D3C55B}" type="datetimeFigureOut">
              <a:rPr lang="en-NZ" smtClean="0"/>
              <a:t>18/04/16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1FD4-877E-44BC-A8AE-BC07E16DA0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56791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7D3C-4CC3-4823-832E-FD5760D3C55B}" type="datetimeFigureOut">
              <a:rPr lang="en-NZ" smtClean="0"/>
              <a:t>18/04/16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1FD4-877E-44BC-A8AE-BC07E16DA0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43467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7D3C-4CC3-4823-832E-FD5760D3C55B}" type="datetimeFigureOut">
              <a:rPr lang="en-NZ" smtClean="0"/>
              <a:t>18/04/16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1FD4-877E-44BC-A8AE-BC07E16DA0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80041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7D3C-4CC3-4823-832E-FD5760D3C55B}" type="datetimeFigureOut">
              <a:rPr lang="en-NZ" smtClean="0"/>
              <a:t>18/04/16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1FD4-877E-44BC-A8AE-BC07E16DA0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43472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7D3C-4CC3-4823-832E-FD5760D3C55B}" type="datetimeFigureOut">
              <a:rPr lang="en-NZ" smtClean="0"/>
              <a:t>18/04/16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1FD4-877E-44BC-A8AE-BC07E16DA0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79892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7D3C-4CC3-4823-832E-FD5760D3C55B}" type="datetimeFigureOut">
              <a:rPr lang="en-NZ" smtClean="0"/>
              <a:t>18/04/16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1FD4-877E-44BC-A8AE-BC07E16DA0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69353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7D3C-4CC3-4823-832E-FD5760D3C55B}" type="datetimeFigureOut">
              <a:rPr lang="en-NZ" smtClean="0"/>
              <a:t>18/04/16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1FD4-877E-44BC-A8AE-BC07E16DA0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4739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7D3C-4CC3-4823-832E-FD5760D3C55B}" type="datetimeFigureOut">
              <a:rPr lang="en-NZ" smtClean="0"/>
              <a:t>18/04/16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1FD4-877E-44BC-A8AE-BC07E16DA0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06293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7D3C-4CC3-4823-832E-FD5760D3C55B}" type="datetimeFigureOut">
              <a:rPr lang="en-NZ" smtClean="0"/>
              <a:t>18/04/16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1FD4-877E-44BC-A8AE-BC07E16DA0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29447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7D3C-4CC3-4823-832E-FD5760D3C55B}" type="datetimeFigureOut">
              <a:rPr lang="en-NZ" smtClean="0"/>
              <a:t>18/04/16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1FD4-877E-44BC-A8AE-BC07E16DA0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31403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67D3C-4CC3-4823-832E-FD5760D3C55B}" type="datetimeFigureOut">
              <a:rPr lang="en-NZ" smtClean="0"/>
              <a:t>18/04/16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91FD4-877E-44BC-A8AE-BC07E16DA0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07346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67D3C-4CC3-4823-832E-FD5760D3C55B}" type="datetimeFigureOut">
              <a:rPr lang="en-NZ" smtClean="0"/>
              <a:t>18/04/16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91FD4-877E-44BC-A8AE-BC07E16DA0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2169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hyperlink" Target="http://ataridogdaze.com/weightless/parabolic-flight.s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6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9.bin"/><Relationship Id="rId12" Type="http://schemas.openxmlformats.org/officeDocument/2006/relationships/image" Target="../media/image11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5.bin"/><Relationship Id="rId4" Type="http://schemas.openxmlformats.org/officeDocument/2006/relationships/image" Target="../media/image4.png"/><Relationship Id="rId5" Type="http://schemas.openxmlformats.org/officeDocument/2006/relationships/oleObject" Target="../embeddings/oleObject6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9.wmf"/><Relationship Id="rId9" Type="http://schemas.openxmlformats.org/officeDocument/2006/relationships/oleObject" Target="../embeddings/oleObject8.bin"/><Relationship Id="rId10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.bin"/><Relationship Id="rId12" Type="http://schemas.openxmlformats.org/officeDocument/2006/relationships/image" Target="../media/image14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4.png"/><Relationship Id="rId5" Type="http://schemas.openxmlformats.org/officeDocument/2006/relationships/oleObject" Target="../embeddings/oleObject11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2.w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4" Type="http://schemas.openxmlformats.org/officeDocument/2006/relationships/hyperlink" Target="http://hyperphysics.phy-astr.gsu.edu/Hbase/orbv2.html" TargetMode="External"/><Relationship Id="rId5" Type="http://schemas.openxmlformats.org/officeDocument/2006/relationships/hyperlink" Target="http://hyperphysics.phy-astr.gsu.edu/Hbase/mechanics/hump.html" TargetMode="External"/><Relationship Id="rId6" Type="http://schemas.openxmlformats.org/officeDocument/2006/relationships/hyperlink" Target="http://hyperphysics.phy-astr.gsu.edu/Hbase/elev.html" TargetMode="External"/><Relationship Id="rId7" Type="http://schemas.openxmlformats.org/officeDocument/2006/relationships/hyperlink" Target="http://hyperphysics.phy-astr.gsu.edu/hbase/HFrame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098" name="Picture 2" descr="F:\3 Stephen Documents\Physics\Y13 Physics\3.4 Mechanical Systems 91524\2 Circular motion\L3phy CoM imp Circ\space wal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24902"/>
            <a:ext cx="9210676" cy="683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44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3888432" cy="3498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27984" y="83671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NZ" b="1" dirty="0"/>
              <a:t>The A300 has now been certified for flying parabolas that provides, in addition to microgravity, reduced gravity levels of 0.16</a:t>
            </a:r>
            <a:r>
              <a:rPr lang="en-NZ" b="1" i="1" dirty="0"/>
              <a:t>g</a:t>
            </a:r>
            <a:r>
              <a:rPr lang="en-NZ" b="1" dirty="0"/>
              <a:t> for approximately 23 </a:t>
            </a:r>
            <a:r>
              <a:rPr lang="en-NZ" b="1" dirty="0" smtClean="0"/>
              <a:t>s... </a:t>
            </a:r>
            <a:r>
              <a:rPr lang="en-NZ" b="1" dirty="0"/>
              <a:t>These gravity levels correspond to Lunar and Martian gravity levels.</a:t>
            </a:r>
            <a:endParaRPr lang="en-NZ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96952"/>
            <a:ext cx="4542568" cy="311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3035" y="4869160"/>
            <a:ext cx="280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dirty="0">
                <a:hlinkClick r:id="rId4"/>
              </a:rPr>
              <a:t>http://ataridogdaze.com/weightless/parabolic-flight.shtml</a:t>
            </a:r>
            <a:r>
              <a:rPr lang="en-NZ" dirty="0"/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172341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091461\Desktop\Physics Comics\20070227-212103-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280920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440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304800" y="914400"/>
            <a:ext cx="8534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2"/>
                </a:solidFill>
              </a:rPr>
              <a:t>A </a:t>
            </a:r>
            <a:r>
              <a:rPr lang="en-US" sz="2800" b="1" dirty="0">
                <a:solidFill>
                  <a:schemeClr val="accent2"/>
                </a:solidFill>
              </a:rPr>
              <a:t>satellite is kept in </a:t>
            </a:r>
            <a:r>
              <a:rPr lang="en-US" sz="2800" b="1" dirty="0"/>
              <a:t>orbit</a:t>
            </a:r>
            <a:r>
              <a:rPr lang="en-US" sz="2800" b="1" dirty="0">
                <a:solidFill>
                  <a:schemeClr val="accent2"/>
                </a:solidFill>
              </a:rPr>
              <a:t> by its </a:t>
            </a:r>
            <a:r>
              <a:rPr lang="en-US" sz="2800" b="1" dirty="0"/>
              <a:t>speed</a:t>
            </a:r>
            <a:r>
              <a:rPr lang="en-US" sz="2800" b="1" dirty="0">
                <a:solidFill>
                  <a:schemeClr val="accent2"/>
                </a:solidFill>
              </a:rPr>
              <a:t> – it is continually falling, but the Earth curves from underneath it.</a:t>
            </a:r>
          </a:p>
        </p:txBody>
      </p:sp>
      <p:pic>
        <p:nvPicPr>
          <p:cNvPr id="16387" name="Picture 4" descr="05_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772816"/>
            <a:ext cx="373062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505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5270" y="188640"/>
            <a:ext cx="595752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Weightlessness?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2773" y="2060848"/>
            <a:ext cx="32512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is it?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2773" y="3284984"/>
            <a:ext cx="751212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NZ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Your </a:t>
            </a:r>
            <a:r>
              <a:rPr lang="en-NZ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weight is what you feel </a:t>
            </a:r>
            <a:endParaRPr lang="en-NZ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NZ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ie</a:t>
            </a:r>
            <a:r>
              <a:rPr lang="en-NZ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NZ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your support force</a:t>
            </a:r>
          </a:p>
        </p:txBody>
      </p:sp>
      <p:sp>
        <p:nvSpPr>
          <p:cNvPr id="7" name="Rectangle 6"/>
          <p:cNvSpPr/>
          <p:nvPr/>
        </p:nvSpPr>
        <p:spPr>
          <a:xfrm>
            <a:off x="435270" y="5085184"/>
            <a:ext cx="80071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Reading on a scale is zero…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02747" y="2137792"/>
            <a:ext cx="36639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Gravity = zero?</a:t>
            </a:r>
            <a:endParaRPr lang="en-NZ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198428" y="2200943"/>
            <a:ext cx="3222326" cy="643137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75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22" name="Object 2"/>
          <p:cNvGraphicFramePr>
            <a:graphicFrameLocks noChangeAspect="1"/>
          </p:cNvGraphicFramePr>
          <p:nvPr/>
        </p:nvGraphicFramePr>
        <p:xfrm>
          <a:off x="5181600" y="1447800"/>
          <a:ext cx="2514600" cy="379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Clip" r:id="rId3" imgW="2428571" imgH="3790476" progId="">
                  <p:embed/>
                </p:oleObj>
              </mc:Choice>
              <mc:Fallback>
                <p:oleObj name="Clip" r:id="rId3" imgW="2428571" imgH="37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447800"/>
                        <a:ext cx="2514600" cy="3790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609600" y="457200"/>
            <a:ext cx="47045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A man stands on a scale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inside a </a:t>
            </a:r>
            <a:r>
              <a:rPr lang="en-US" sz="2800" b="1" dirty="0">
                <a:solidFill>
                  <a:srgbClr val="FF0000"/>
                </a:solidFill>
              </a:rPr>
              <a:t>stationary</a:t>
            </a:r>
            <a:r>
              <a:rPr lang="en-US" sz="2800" dirty="0">
                <a:solidFill>
                  <a:schemeClr val="accent2"/>
                </a:solidFill>
              </a:rPr>
              <a:t> elevator.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856288" y="3709988"/>
            <a:ext cx="549275" cy="1066800"/>
            <a:chOff x="3638" y="2196"/>
            <a:chExt cx="346" cy="672"/>
          </a:xfrm>
        </p:grpSpPr>
        <p:sp>
          <p:nvSpPr>
            <p:cNvPr id="107525" name="Line 5"/>
            <p:cNvSpPr>
              <a:spLocks noChangeShapeType="1"/>
            </p:cNvSpPr>
            <p:nvPr/>
          </p:nvSpPr>
          <p:spPr bwMode="auto">
            <a:xfrm>
              <a:off x="3984" y="2196"/>
              <a:ext cx="0" cy="672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NZ" sz="2800"/>
            </a:p>
          </p:txBody>
        </p:sp>
        <p:sp>
          <p:nvSpPr>
            <p:cNvPr id="107526" name="Text Box 6"/>
            <p:cNvSpPr txBox="1">
              <a:spLocks noChangeArrowheads="1"/>
            </p:cNvSpPr>
            <p:nvPr/>
          </p:nvSpPr>
          <p:spPr bwMode="auto">
            <a:xfrm>
              <a:off x="3638" y="2270"/>
              <a:ext cx="27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dirty="0" err="1" smtClean="0">
                  <a:solidFill>
                    <a:srgbClr val="CC3300"/>
                  </a:solidFill>
                </a:rPr>
                <a:t>F</a:t>
              </a:r>
              <a:r>
                <a:rPr lang="en-US" sz="2800" baseline="-25000" dirty="0" err="1" smtClean="0">
                  <a:solidFill>
                    <a:srgbClr val="CC3300"/>
                  </a:solidFill>
                </a:rPr>
                <a:t>s</a:t>
              </a:r>
              <a:endParaRPr lang="en-US" sz="2800" baseline="-25000" dirty="0">
                <a:solidFill>
                  <a:srgbClr val="CC3300"/>
                </a:solidFill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710367" y="4852988"/>
            <a:ext cx="820738" cy="1098550"/>
            <a:chOff x="4176" y="2916"/>
            <a:chExt cx="517" cy="692"/>
          </a:xfrm>
        </p:grpSpPr>
        <p:sp>
          <p:nvSpPr>
            <p:cNvPr id="107528" name="Line 8"/>
            <p:cNvSpPr>
              <a:spLocks noChangeShapeType="1"/>
            </p:cNvSpPr>
            <p:nvPr/>
          </p:nvSpPr>
          <p:spPr bwMode="auto">
            <a:xfrm>
              <a:off x="4176" y="2916"/>
              <a:ext cx="0" cy="672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NZ" sz="2800"/>
            </a:p>
          </p:txBody>
        </p:sp>
        <p:sp>
          <p:nvSpPr>
            <p:cNvPr id="107529" name="Text Box 9"/>
            <p:cNvSpPr txBox="1">
              <a:spLocks noChangeArrowheads="1"/>
            </p:cNvSpPr>
            <p:nvPr/>
          </p:nvSpPr>
          <p:spPr bwMode="auto">
            <a:xfrm>
              <a:off x="4262" y="3278"/>
              <a:ext cx="43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CC3300"/>
                  </a:solidFill>
                </a:rPr>
                <a:t>mg</a:t>
              </a:r>
            </a:p>
          </p:txBody>
        </p:sp>
      </p:grpSp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762000" y="1676400"/>
            <a:ext cx="42434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accent2"/>
                </a:solidFill>
              </a:rPr>
              <a:t>Forces acting on the man</a:t>
            </a:r>
          </a:p>
        </p:txBody>
      </p:sp>
      <p:graphicFrame>
        <p:nvGraphicFramePr>
          <p:cNvPr id="107531" name="Object 11"/>
          <p:cNvGraphicFramePr>
            <a:graphicFrameLocks noChangeAspect="1"/>
          </p:cNvGraphicFramePr>
          <p:nvPr/>
        </p:nvGraphicFramePr>
        <p:xfrm>
          <a:off x="2667000" y="2667000"/>
          <a:ext cx="10795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5" imgW="1079280" imgH="444240" progId="Equation.3">
                  <p:embed/>
                </p:oleObj>
              </mc:Choice>
              <mc:Fallback>
                <p:oleObj name="Equation" r:id="rId5" imgW="10792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667000"/>
                        <a:ext cx="1079500" cy="4429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CC3300"/>
                        </a:solidFill>
                        <a:prstDash val="sysDot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1819929"/>
              </p:ext>
            </p:extLst>
          </p:nvPr>
        </p:nvGraphicFramePr>
        <p:xfrm>
          <a:off x="2587625" y="3440113"/>
          <a:ext cx="1336303" cy="4298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7" imgW="711000" imgH="228600" progId="Equation.3">
                  <p:embed/>
                </p:oleObj>
              </mc:Choice>
              <mc:Fallback>
                <p:oleObj name="Equation" r:id="rId7" imgW="71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25" y="3440113"/>
                        <a:ext cx="1336303" cy="4298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34" name="AutoShape 14"/>
          <p:cNvSpPr>
            <a:spLocks noChangeArrowheads="1"/>
          </p:cNvSpPr>
          <p:nvPr/>
        </p:nvSpPr>
        <p:spPr bwMode="auto">
          <a:xfrm>
            <a:off x="179512" y="4351338"/>
            <a:ext cx="2376264" cy="1669950"/>
          </a:xfrm>
          <a:prstGeom prst="wedgeRoundRectCallout">
            <a:avLst>
              <a:gd name="adj1" fmla="val 61124"/>
              <a:gd name="adj2" fmla="val -38539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chemeClr val="accent2"/>
                </a:solidFill>
              </a:rPr>
              <a:t>Reading </a:t>
            </a:r>
          </a:p>
          <a:p>
            <a:pPr algn="ctr"/>
            <a:r>
              <a:rPr lang="en-US" sz="2800" dirty="0">
                <a:solidFill>
                  <a:schemeClr val="accent2"/>
                </a:solidFill>
              </a:rPr>
              <a:t>on </a:t>
            </a:r>
            <a:r>
              <a:rPr lang="en-US" sz="2800" dirty="0" smtClean="0">
                <a:solidFill>
                  <a:schemeClr val="accent2"/>
                </a:solidFill>
              </a:rPr>
              <a:t>scale is your</a:t>
            </a:r>
          </a:p>
          <a:p>
            <a:pPr algn="ctr"/>
            <a:r>
              <a:rPr lang="en-US" sz="2800" dirty="0" smtClean="0">
                <a:solidFill>
                  <a:schemeClr val="accent2"/>
                </a:solidFill>
              </a:rPr>
              <a:t> weight force</a:t>
            </a:r>
            <a:endParaRPr lang="en-US" sz="28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586475"/>
              </p:ext>
            </p:extLst>
          </p:nvPr>
        </p:nvGraphicFramePr>
        <p:xfrm>
          <a:off x="2883734" y="4155208"/>
          <a:ext cx="1667082" cy="69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Equation" r:id="rId9" imgW="545760" imgH="228600" progId="Equation.3">
                  <p:embed/>
                </p:oleObj>
              </mc:Choice>
              <mc:Fallback>
                <p:oleObj name="Equation" r:id="rId9" imgW="545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3734" y="4155208"/>
                        <a:ext cx="1667082" cy="6977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32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0" grpId="0" autoUpdateAnimBg="0"/>
      <p:bldP spid="107534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952731"/>
              </p:ext>
            </p:extLst>
          </p:nvPr>
        </p:nvGraphicFramePr>
        <p:xfrm>
          <a:off x="5198675" y="1209348"/>
          <a:ext cx="2514600" cy="379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Clip" r:id="rId3" imgW="2428571" imgH="3790476" progId="">
                  <p:embed/>
                </p:oleObj>
              </mc:Choice>
              <mc:Fallback>
                <p:oleObj name="Clip" r:id="rId3" imgW="2428571" imgH="37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8675" y="1209348"/>
                        <a:ext cx="2514600" cy="3790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673819" y="3762302"/>
            <a:ext cx="549275" cy="677787"/>
            <a:chOff x="3638" y="2196"/>
            <a:chExt cx="346" cy="672"/>
          </a:xfrm>
        </p:grpSpPr>
        <p:sp>
          <p:nvSpPr>
            <p:cNvPr id="110596" name="Line 4"/>
            <p:cNvSpPr>
              <a:spLocks noChangeShapeType="1"/>
            </p:cNvSpPr>
            <p:nvPr/>
          </p:nvSpPr>
          <p:spPr bwMode="auto">
            <a:xfrm>
              <a:off x="3984" y="2196"/>
              <a:ext cx="0" cy="672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NZ" sz="2800"/>
            </a:p>
          </p:txBody>
        </p:sp>
        <p:sp>
          <p:nvSpPr>
            <p:cNvPr id="110597" name="Text Box 5"/>
            <p:cNvSpPr txBox="1">
              <a:spLocks noChangeArrowheads="1"/>
            </p:cNvSpPr>
            <p:nvPr/>
          </p:nvSpPr>
          <p:spPr bwMode="auto">
            <a:xfrm>
              <a:off x="3638" y="2270"/>
              <a:ext cx="275" cy="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 dirty="0" err="1" smtClean="0">
                  <a:solidFill>
                    <a:srgbClr val="CC3300"/>
                  </a:solidFill>
                </a:rPr>
                <a:t>F</a:t>
              </a:r>
              <a:r>
                <a:rPr lang="en-US" sz="2800" baseline="-25000" dirty="0" err="1" smtClean="0">
                  <a:solidFill>
                    <a:srgbClr val="CC3300"/>
                  </a:solidFill>
                </a:rPr>
                <a:t>s</a:t>
              </a:r>
              <a:endParaRPr lang="en-US" sz="2800" baseline="-25000" dirty="0">
                <a:solidFill>
                  <a:srgbClr val="CC3300"/>
                </a:solidFill>
              </a:endParaRP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629404" y="4629150"/>
            <a:ext cx="820738" cy="1098550"/>
            <a:chOff x="4176" y="2916"/>
            <a:chExt cx="517" cy="692"/>
          </a:xfrm>
        </p:grpSpPr>
        <p:sp>
          <p:nvSpPr>
            <p:cNvPr id="110599" name="Line 7"/>
            <p:cNvSpPr>
              <a:spLocks noChangeShapeType="1"/>
            </p:cNvSpPr>
            <p:nvPr/>
          </p:nvSpPr>
          <p:spPr bwMode="auto">
            <a:xfrm>
              <a:off x="4176" y="2916"/>
              <a:ext cx="0" cy="672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NZ" sz="2800"/>
            </a:p>
          </p:txBody>
        </p:sp>
        <p:sp>
          <p:nvSpPr>
            <p:cNvPr id="110600" name="Text Box 8"/>
            <p:cNvSpPr txBox="1">
              <a:spLocks noChangeArrowheads="1"/>
            </p:cNvSpPr>
            <p:nvPr/>
          </p:nvSpPr>
          <p:spPr bwMode="auto">
            <a:xfrm>
              <a:off x="4262" y="3278"/>
              <a:ext cx="43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CC3300"/>
                  </a:solidFill>
                </a:rPr>
                <a:t>mg</a:t>
              </a:r>
            </a:p>
          </p:txBody>
        </p:sp>
      </p:grpSp>
      <p:sp>
        <p:nvSpPr>
          <p:cNvPr id="110601" name="Line 9"/>
          <p:cNvSpPr>
            <a:spLocks noChangeShapeType="1"/>
          </p:cNvSpPr>
          <p:nvPr/>
        </p:nvSpPr>
        <p:spPr bwMode="auto">
          <a:xfrm flipV="1">
            <a:off x="8077200" y="2209800"/>
            <a:ext cx="0" cy="17526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NZ" sz="2800"/>
          </a:p>
        </p:txBody>
      </p:sp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8215313" y="2843213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10603" name="Text Box 11"/>
          <p:cNvSpPr txBox="1">
            <a:spLocks noChangeArrowheads="1"/>
          </p:cNvSpPr>
          <p:nvPr/>
        </p:nvSpPr>
        <p:spPr bwMode="auto">
          <a:xfrm>
            <a:off x="533400" y="457200"/>
            <a:ext cx="521649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When Moving </a:t>
            </a:r>
            <a:r>
              <a:rPr lang="en-US" sz="2800" b="1" dirty="0">
                <a:solidFill>
                  <a:srgbClr val="FF0000"/>
                </a:solidFill>
              </a:rPr>
              <a:t>Downward</a:t>
            </a:r>
            <a:r>
              <a:rPr lang="en-US" sz="2800" dirty="0">
                <a:solidFill>
                  <a:schemeClr val="accent2"/>
                </a:solidFill>
              </a:rPr>
              <a:t> With 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Constant Acceleration</a:t>
            </a:r>
          </a:p>
        </p:txBody>
      </p:sp>
      <p:graphicFrame>
        <p:nvGraphicFramePr>
          <p:cNvPr id="110604" name="Object 12"/>
          <p:cNvGraphicFramePr>
            <a:graphicFrameLocks noChangeAspect="1"/>
          </p:cNvGraphicFramePr>
          <p:nvPr/>
        </p:nvGraphicFramePr>
        <p:xfrm>
          <a:off x="2514600" y="2743200"/>
          <a:ext cx="14859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Equation" r:id="rId5" imgW="1485720" imgH="444240" progId="Equation.3">
                  <p:embed/>
                </p:oleObj>
              </mc:Choice>
              <mc:Fallback>
                <p:oleObj name="Equation" r:id="rId5" imgW="14857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743200"/>
                        <a:ext cx="1485900" cy="4429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CC3300"/>
                        </a:solidFill>
                        <a:prstDash val="sysDot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506530"/>
              </p:ext>
            </p:extLst>
          </p:nvPr>
        </p:nvGraphicFramePr>
        <p:xfrm>
          <a:off x="2773497" y="4913349"/>
          <a:ext cx="1797363" cy="490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Equation" r:id="rId7" imgW="838080" imgH="228600" progId="Equation.3">
                  <p:embed/>
                </p:oleObj>
              </mc:Choice>
              <mc:Fallback>
                <p:oleObj name="Equation" r:id="rId7" imgW="838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3497" y="4913349"/>
                        <a:ext cx="1797363" cy="490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08" name="Text Box 16"/>
          <p:cNvSpPr txBox="1">
            <a:spLocks noChangeArrowheads="1"/>
          </p:cNvSpPr>
          <p:nvPr/>
        </p:nvSpPr>
        <p:spPr bwMode="auto">
          <a:xfrm>
            <a:off x="685800" y="1676400"/>
            <a:ext cx="42434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accent2"/>
                </a:solidFill>
              </a:rPr>
              <a:t>Forces acting on the man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14546" y="5715016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/>
              <a:t>You </a:t>
            </a:r>
            <a:r>
              <a:rPr lang="en-NZ" sz="2800" dirty="0" smtClean="0">
                <a:solidFill>
                  <a:srgbClr val="FF0000"/>
                </a:solidFill>
              </a:rPr>
              <a:t>Feel</a:t>
            </a:r>
            <a:r>
              <a:rPr lang="en-NZ" sz="2800" dirty="0" smtClean="0"/>
              <a:t> some weightlessness?</a:t>
            </a:r>
            <a:endParaRPr lang="en-NZ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388601"/>
              </p:ext>
            </p:extLst>
          </p:nvPr>
        </p:nvGraphicFramePr>
        <p:xfrm>
          <a:off x="2289990" y="3494859"/>
          <a:ext cx="1703311" cy="471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Equation" r:id="rId9" imgW="825480" imgH="228600" progId="Equation.3">
                  <p:embed/>
                </p:oleObj>
              </mc:Choice>
              <mc:Fallback>
                <p:oleObj name="Equation" r:id="rId9" imgW="825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9990" y="3494859"/>
                        <a:ext cx="1703311" cy="4717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555087"/>
              </p:ext>
            </p:extLst>
          </p:nvPr>
        </p:nvGraphicFramePr>
        <p:xfrm>
          <a:off x="2987824" y="4102487"/>
          <a:ext cx="17018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Equation" r:id="rId11" imgW="825480" imgH="228600" progId="Equation.3">
                  <p:embed/>
                </p:oleObj>
              </mc:Choice>
              <mc:Fallback>
                <p:oleObj name="Equation" r:id="rId11" imgW="825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4102487"/>
                        <a:ext cx="17018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AutoShape 14"/>
          <p:cNvSpPr>
            <a:spLocks noChangeArrowheads="1"/>
          </p:cNvSpPr>
          <p:nvPr/>
        </p:nvSpPr>
        <p:spPr bwMode="auto">
          <a:xfrm>
            <a:off x="107504" y="4101196"/>
            <a:ext cx="2376264" cy="1669950"/>
          </a:xfrm>
          <a:prstGeom prst="wedgeRoundRectCallout">
            <a:avLst>
              <a:gd name="adj1" fmla="val 56809"/>
              <a:gd name="adj2" fmla="val 16217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chemeClr val="accent2"/>
                </a:solidFill>
              </a:rPr>
              <a:t>Reading </a:t>
            </a:r>
          </a:p>
          <a:p>
            <a:pPr algn="ctr"/>
            <a:r>
              <a:rPr lang="en-US" sz="2800" dirty="0">
                <a:solidFill>
                  <a:schemeClr val="accent2"/>
                </a:solidFill>
              </a:rPr>
              <a:t>on </a:t>
            </a:r>
            <a:r>
              <a:rPr lang="en-US" sz="2800" dirty="0" smtClean="0">
                <a:solidFill>
                  <a:schemeClr val="accent2"/>
                </a:solidFill>
              </a:rPr>
              <a:t>scale is your</a:t>
            </a:r>
          </a:p>
          <a:p>
            <a:pPr algn="ctr"/>
            <a:r>
              <a:rPr lang="en-US" sz="2800" dirty="0" smtClean="0">
                <a:solidFill>
                  <a:schemeClr val="accent2"/>
                </a:solidFill>
              </a:rPr>
              <a:t> weight force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4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8" grpId="0" autoUpdateAnimBg="0"/>
      <p:bldP spid="21" grpId="0"/>
      <p:bldP spid="22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0594" name="Object 2"/>
          <p:cNvGraphicFramePr>
            <a:graphicFrameLocks noChangeAspect="1"/>
          </p:cNvGraphicFramePr>
          <p:nvPr/>
        </p:nvGraphicFramePr>
        <p:xfrm>
          <a:off x="5181600" y="1219200"/>
          <a:ext cx="2514600" cy="379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" name="Clip" r:id="rId3" imgW="2428571" imgH="3790476" progId="">
                  <p:embed/>
                </p:oleObj>
              </mc:Choice>
              <mc:Fallback>
                <p:oleObj name="Clip" r:id="rId3" imgW="2428571" imgH="379047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1219200"/>
                        <a:ext cx="2514600" cy="3790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629404" y="4629150"/>
            <a:ext cx="820738" cy="1098550"/>
            <a:chOff x="4176" y="2916"/>
            <a:chExt cx="517" cy="692"/>
          </a:xfrm>
        </p:grpSpPr>
        <p:sp>
          <p:nvSpPr>
            <p:cNvPr id="110599" name="Line 7"/>
            <p:cNvSpPr>
              <a:spLocks noChangeShapeType="1"/>
            </p:cNvSpPr>
            <p:nvPr/>
          </p:nvSpPr>
          <p:spPr bwMode="auto">
            <a:xfrm>
              <a:off x="4176" y="2916"/>
              <a:ext cx="0" cy="672"/>
            </a:xfrm>
            <a:prstGeom prst="line">
              <a:avLst/>
            </a:prstGeom>
            <a:noFill/>
            <a:ln w="76200">
              <a:solidFill>
                <a:srgbClr val="CC33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NZ" sz="2800"/>
            </a:p>
          </p:txBody>
        </p:sp>
        <p:sp>
          <p:nvSpPr>
            <p:cNvPr id="110600" name="Text Box 8"/>
            <p:cNvSpPr txBox="1">
              <a:spLocks noChangeArrowheads="1"/>
            </p:cNvSpPr>
            <p:nvPr/>
          </p:nvSpPr>
          <p:spPr bwMode="auto">
            <a:xfrm>
              <a:off x="4262" y="3278"/>
              <a:ext cx="43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solidFill>
                    <a:srgbClr val="CC3300"/>
                  </a:solidFill>
                </a:rPr>
                <a:t>mg</a:t>
              </a:r>
            </a:p>
          </p:txBody>
        </p:sp>
      </p:grpSp>
      <p:sp>
        <p:nvSpPr>
          <p:cNvPr id="110601" name="Line 9"/>
          <p:cNvSpPr>
            <a:spLocks noChangeShapeType="1"/>
          </p:cNvSpPr>
          <p:nvPr/>
        </p:nvSpPr>
        <p:spPr bwMode="auto">
          <a:xfrm flipV="1">
            <a:off x="8077200" y="2209800"/>
            <a:ext cx="0" cy="17526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NZ" sz="2800"/>
          </a:p>
        </p:txBody>
      </p:sp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8215313" y="2843213"/>
            <a:ext cx="385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accent2"/>
                </a:solidFill>
              </a:rPr>
              <a:t>a</a:t>
            </a:r>
          </a:p>
        </p:txBody>
      </p:sp>
      <p:sp>
        <p:nvSpPr>
          <p:cNvPr id="110603" name="Text Box 11"/>
          <p:cNvSpPr txBox="1">
            <a:spLocks noChangeArrowheads="1"/>
          </p:cNvSpPr>
          <p:nvPr/>
        </p:nvSpPr>
        <p:spPr bwMode="auto">
          <a:xfrm>
            <a:off x="533400" y="457200"/>
            <a:ext cx="81711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Freefalling </a:t>
            </a:r>
            <a:r>
              <a:rPr lang="en-US" sz="2800" b="1" dirty="0" smtClean="0">
                <a:solidFill>
                  <a:srgbClr val="FF0000"/>
                </a:solidFill>
              </a:rPr>
              <a:t>Downward</a:t>
            </a:r>
            <a:r>
              <a:rPr lang="en-US" sz="2800" dirty="0" smtClean="0">
                <a:solidFill>
                  <a:schemeClr val="accent2"/>
                </a:solidFill>
              </a:rPr>
              <a:t> with acceleration due to gravity </a:t>
            </a:r>
            <a:endParaRPr lang="en-US" sz="2800" dirty="0">
              <a:solidFill>
                <a:schemeClr val="accent2"/>
              </a:solidFill>
            </a:endParaRPr>
          </a:p>
        </p:txBody>
      </p:sp>
      <p:graphicFrame>
        <p:nvGraphicFramePr>
          <p:cNvPr id="11060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764882"/>
              </p:ext>
            </p:extLst>
          </p:nvPr>
        </p:nvGraphicFramePr>
        <p:xfrm>
          <a:off x="2483768" y="2400300"/>
          <a:ext cx="14859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Equation" r:id="rId5" imgW="1485720" imgH="444240" progId="Equation.3">
                  <p:embed/>
                </p:oleObj>
              </mc:Choice>
              <mc:Fallback>
                <p:oleObj name="Equation" r:id="rId5" imgW="14857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2400300"/>
                        <a:ext cx="1485900" cy="4429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CC3300"/>
                        </a:solidFill>
                        <a:prstDash val="sysDot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60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406695"/>
              </p:ext>
            </p:extLst>
          </p:nvPr>
        </p:nvGraphicFramePr>
        <p:xfrm>
          <a:off x="2987824" y="4917281"/>
          <a:ext cx="1080120" cy="589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Equation" r:id="rId7" imgW="419040" imgH="228600" progId="Equation.3">
                  <p:embed/>
                </p:oleObj>
              </mc:Choice>
              <mc:Fallback>
                <p:oleObj name="Equation" r:id="rId7" imgW="419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4917281"/>
                        <a:ext cx="1080120" cy="5896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08" name="Text Box 16"/>
          <p:cNvSpPr txBox="1">
            <a:spLocks noChangeArrowheads="1"/>
          </p:cNvSpPr>
          <p:nvPr/>
        </p:nvSpPr>
        <p:spPr bwMode="auto">
          <a:xfrm>
            <a:off x="685800" y="1676400"/>
            <a:ext cx="42434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Forces acting on the man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14546" y="5715016"/>
            <a:ext cx="6000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/>
              <a:t>You </a:t>
            </a:r>
            <a:r>
              <a:rPr lang="en-NZ" sz="2800" dirty="0" smtClean="0">
                <a:solidFill>
                  <a:srgbClr val="FF0000"/>
                </a:solidFill>
              </a:rPr>
              <a:t>are </a:t>
            </a:r>
            <a:r>
              <a:rPr lang="en-NZ" sz="2800" dirty="0" smtClean="0"/>
              <a:t>weightless!</a:t>
            </a:r>
            <a:endParaRPr lang="en-NZ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6581632"/>
              </p:ext>
            </p:extLst>
          </p:nvPr>
        </p:nvGraphicFramePr>
        <p:xfrm>
          <a:off x="2538413" y="3559176"/>
          <a:ext cx="1673548" cy="47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Equation" r:id="rId9" imgW="583920" imgH="164880" progId="Equation.3">
                  <p:embed/>
                </p:oleObj>
              </mc:Choice>
              <mc:Fallback>
                <p:oleObj name="Equation" r:id="rId9" imgW="5839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8413" y="3559176"/>
                        <a:ext cx="1673548" cy="47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8351939"/>
              </p:ext>
            </p:extLst>
          </p:nvPr>
        </p:nvGraphicFramePr>
        <p:xfrm>
          <a:off x="2915816" y="4167188"/>
          <a:ext cx="1061440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1" name="Equation" r:id="rId11" imgW="380880" imgH="164880" progId="Equation.3">
                  <p:embed/>
                </p:oleObj>
              </mc:Choice>
              <mc:Fallback>
                <p:oleObj name="Equation" r:id="rId11" imgW="38088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4167188"/>
                        <a:ext cx="1061440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AutoShape 14"/>
          <p:cNvSpPr>
            <a:spLocks noChangeArrowheads="1"/>
          </p:cNvSpPr>
          <p:nvPr/>
        </p:nvSpPr>
        <p:spPr bwMode="auto">
          <a:xfrm>
            <a:off x="107504" y="4101196"/>
            <a:ext cx="2376264" cy="1669950"/>
          </a:xfrm>
          <a:prstGeom prst="wedgeRoundRectCallout">
            <a:avLst>
              <a:gd name="adj1" fmla="val 56809"/>
              <a:gd name="adj2" fmla="val 16217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800" dirty="0">
                <a:solidFill>
                  <a:schemeClr val="accent2"/>
                </a:solidFill>
              </a:rPr>
              <a:t>Reading </a:t>
            </a:r>
          </a:p>
          <a:p>
            <a:pPr algn="ctr"/>
            <a:r>
              <a:rPr lang="en-US" sz="2800" dirty="0">
                <a:solidFill>
                  <a:schemeClr val="accent2"/>
                </a:solidFill>
              </a:rPr>
              <a:t>on </a:t>
            </a:r>
            <a:r>
              <a:rPr lang="en-US" sz="2800" dirty="0" smtClean="0">
                <a:solidFill>
                  <a:schemeClr val="accent2"/>
                </a:solidFill>
              </a:rPr>
              <a:t>scale is your</a:t>
            </a:r>
          </a:p>
          <a:p>
            <a:pPr algn="ctr"/>
            <a:r>
              <a:rPr lang="en-US" sz="2800" dirty="0" smtClean="0">
                <a:solidFill>
                  <a:schemeClr val="accent2"/>
                </a:solidFill>
              </a:rPr>
              <a:t> weight force</a:t>
            </a:r>
            <a:endParaRPr lang="en-US" sz="2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90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0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8" grpId="0" autoUpdateAnimBg="0"/>
      <p:bldP spid="21" grpId="0"/>
      <p:bldP spid="22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8077200" cy="1143000"/>
          </a:xfrm>
        </p:spPr>
        <p:txBody>
          <a:bodyPr/>
          <a:lstStyle/>
          <a:p>
            <a:r>
              <a:rPr lang="en-US" b="1" dirty="0" smtClean="0">
                <a:latin typeface="Arial" charset="0"/>
                <a:cs typeface="Times New Roman" pitchFamily="18" charset="0"/>
              </a:rPr>
              <a:t>Apparent </a:t>
            </a:r>
            <a:r>
              <a:rPr lang="en-US" b="1" dirty="0">
                <a:latin typeface="Arial" charset="0"/>
                <a:cs typeface="Times New Roman" pitchFamily="18" charset="0"/>
              </a:rPr>
              <a:t>Weightlessness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457200" y="1196752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The figure shows </a:t>
            </a:r>
            <a:r>
              <a:rPr lang="en-US" sz="2400" dirty="0"/>
              <a:t>a person on a scale in a freely falling elevator and in a satellite in a </a:t>
            </a:r>
            <a:r>
              <a:rPr lang="en-US" sz="2400" dirty="0">
                <a:solidFill>
                  <a:srgbClr val="009900"/>
                </a:solidFill>
              </a:rPr>
              <a:t>circular</a:t>
            </a:r>
            <a:r>
              <a:rPr lang="en-US" sz="2400" dirty="0"/>
              <a:t> orbit. In each case, what apparent </a:t>
            </a:r>
            <a:r>
              <a:rPr lang="en-US" sz="2400" dirty="0">
                <a:solidFill>
                  <a:srgbClr val="009900"/>
                </a:solidFill>
              </a:rPr>
              <a:t>weight</a:t>
            </a:r>
            <a:r>
              <a:rPr lang="en-US" sz="2400" dirty="0"/>
              <a:t> is recorded by the scale?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85800" y="58674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Answer: 0</a:t>
            </a:r>
          </a:p>
        </p:txBody>
      </p:sp>
      <p:pic>
        <p:nvPicPr>
          <p:cNvPr id="6" name="Picture 5" descr="F05.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0918" y="2492896"/>
            <a:ext cx="5981700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393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55576" y="332656"/>
            <a:ext cx="7560840" cy="3384376"/>
            <a:chOff x="0" y="0"/>
            <a:chExt cx="3060" cy="900"/>
          </a:xfrm>
        </p:grpSpPr>
        <p:pic>
          <p:nvPicPr>
            <p:cNvPr id="64514" name="Picture 2" descr="http://hyperphysics.phy-astr.gsu.edu/Hbase/imgmec/wgtl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3048" cy="744"/>
            </a:xfrm>
            <a:prstGeom prst="rect">
              <a:avLst/>
            </a:prstGeom>
            <a:noFill/>
          </p:spPr>
        </p:pic>
        <p:sp>
          <p:nvSpPr>
            <p:cNvPr id="64517" name="Rectangle 5">
              <a:hlinkClick r:id="rId4"/>
            </p:cNvPr>
            <p:cNvSpPr>
              <a:spLocks noChangeArrowheads="1"/>
            </p:cNvSpPr>
            <p:nvPr/>
          </p:nvSpPr>
          <p:spPr bwMode="auto">
            <a:xfrm>
              <a:off x="2406" y="0"/>
              <a:ext cx="654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64516" name="Rectangle 4">
              <a:hlinkClick r:id="rId5"/>
            </p:cNvPr>
            <p:cNvSpPr>
              <a:spLocks noChangeArrowheads="1"/>
            </p:cNvSpPr>
            <p:nvPr/>
          </p:nvSpPr>
          <p:spPr bwMode="auto">
            <a:xfrm>
              <a:off x="606" y="0"/>
              <a:ext cx="1794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  <p:sp>
          <p:nvSpPr>
            <p:cNvPr id="64515" name="Rectangle 3">
              <a:hlinkClick r:id="rId6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0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NZ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95536" y="3284984"/>
            <a:ext cx="83582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 smtClean="0"/>
              <a:t>Weightlessness in Orbit</a:t>
            </a:r>
          </a:p>
          <a:p>
            <a:r>
              <a:rPr lang="en-NZ" sz="2000" dirty="0" smtClean="0"/>
              <a:t>A person feels </a:t>
            </a:r>
            <a:r>
              <a:rPr lang="en-NZ" sz="2000" dirty="0" smtClean="0">
                <a:solidFill>
                  <a:srgbClr val="FF0000"/>
                </a:solidFill>
              </a:rPr>
              <a:t>weightless</a:t>
            </a:r>
            <a:r>
              <a:rPr lang="en-NZ" sz="2000" dirty="0" smtClean="0"/>
              <a:t> in orbit simply because he or she is in free fall (doing UCM) along with the satellite and experiences </a:t>
            </a:r>
            <a:r>
              <a:rPr lang="en-NZ" sz="2000" b="1" dirty="0" smtClean="0">
                <a:solidFill>
                  <a:srgbClr val="FF0000"/>
                </a:solidFill>
              </a:rPr>
              <a:t>no force of support </a:t>
            </a:r>
            <a:r>
              <a:rPr lang="en-NZ" sz="2000" dirty="0" smtClean="0"/>
              <a:t>(Reaction / Normal) from the satellite. The perception of weight comes from the support force exerted upon us by the floor, a chair, etc. If that support force is removed and we are in free fall, we feel no experience of weight. </a:t>
            </a:r>
            <a:endParaRPr lang="en-NZ" sz="2000" dirty="0" smtClean="0"/>
          </a:p>
          <a:p>
            <a:r>
              <a:rPr lang="en-NZ" sz="2000" dirty="0" smtClean="0"/>
              <a:t>Most </a:t>
            </a:r>
            <a:r>
              <a:rPr lang="en-NZ" sz="2000" dirty="0" smtClean="0"/>
              <a:t>Earth satellite orbits are only a few hundred kilometres above the surface, so the actual </a:t>
            </a:r>
            <a:r>
              <a:rPr lang="en-NZ" sz="2000" dirty="0" smtClean="0">
                <a:solidFill>
                  <a:srgbClr val="FF0000"/>
                </a:solidFill>
              </a:rPr>
              <a:t>weight </a:t>
            </a:r>
            <a:r>
              <a:rPr lang="en-NZ" sz="2000" dirty="0" smtClean="0"/>
              <a:t>is diminished very little. </a:t>
            </a:r>
          </a:p>
          <a:p>
            <a:endParaRPr lang="en-NZ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28596" y="5877272"/>
            <a:ext cx="8715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Demo Hyper Physics  </a:t>
            </a:r>
            <a:r>
              <a:rPr lang="en-NZ" dirty="0" smtClean="0">
                <a:hlinkClick r:id="rId7"/>
              </a:rPr>
              <a:t>http://hyperphysics.phy-astr.gsu.edu/hbase/HFrame.html</a:t>
            </a:r>
            <a:endParaRPr lang="en-NZ" dirty="0" smtClean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60687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311</Words>
  <Application>Microsoft Macintosh PowerPoint</Application>
  <PresentationFormat>On-screen Show (4:3)</PresentationFormat>
  <Paragraphs>46</Paragraphs>
  <Slides>10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Times New Roman</vt:lpstr>
      <vt:lpstr>Arial</vt:lpstr>
      <vt:lpstr>Office Theme</vt:lpstr>
      <vt:lpstr>Clip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Apparent Weightlessness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Stephen Anderson</cp:lastModifiedBy>
  <cp:revision>12</cp:revision>
  <dcterms:created xsi:type="dcterms:W3CDTF">2012-03-14T06:54:51Z</dcterms:created>
  <dcterms:modified xsi:type="dcterms:W3CDTF">2016-04-18T03:25:37Z</dcterms:modified>
</cp:coreProperties>
</file>