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344" r:id="rId5"/>
    <p:sldId id="323" r:id="rId6"/>
    <p:sldId id="331" r:id="rId7"/>
    <p:sldId id="330" r:id="rId8"/>
    <p:sldId id="338" r:id="rId9"/>
    <p:sldId id="339" r:id="rId10"/>
    <p:sldId id="340" r:id="rId11"/>
    <p:sldId id="341" r:id="rId12"/>
    <p:sldId id="342" r:id="rId13"/>
    <p:sldId id="343" r:id="rId14"/>
    <p:sldId id="332" r:id="rId15"/>
    <p:sldId id="333" r:id="rId16"/>
    <p:sldId id="334" r:id="rId17"/>
    <p:sldId id="335" r:id="rId18"/>
    <p:sldId id="336" r:id="rId19"/>
    <p:sldId id="337" r:id="rId20"/>
  </p:sldIdLst>
  <p:sldSz cx="9144000" cy="6858000" type="screen4x3"/>
  <p:notesSz cx="6791325" cy="9923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03B"/>
    <a:srgbClr val="0066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FAA891-86DF-49FD-949B-A71F411D4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EDA41-7DCC-4347-8259-28E741E96AA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960BB-E386-4AC7-95D8-1851A03628D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ED9B8-220A-46F6-8689-7E1C816246B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CA14-D7C2-43B9-9DB3-BFF1796F53F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E4EB003-CA6F-4A5A-9A27-0660F4408E62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0B6E1FD-88BD-4115-A5D3-618D8E657EDF}" type="slidenum">
              <a:rPr lang="en-US" altLang="en-US" sz="1200">
                <a:solidFill>
                  <a:prstClr val="black"/>
                </a:solidFill>
              </a:rPr>
              <a:pPr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B605075-D214-46D1-847F-DE2D2C8DF5BC}" type="slidenum">
              <a:rPr lang="en-US" altLang="en-US" sz="1200">
                <a:solidFill>
                  <a:prstClr val="black"/>
                </a:solidFill>
              </a:rPr>
              <a:pPr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34309EA-F548-4041-A084-6CBDC3D308D9}" type="slidenum">
              <a:rPr lang="en-US" altLang="en-US" sz="1200">
                <a:solidFill>
                  <a:prstClr val="black"/>
                </a:solidFill>
              </a:rPr>
              <a:pPr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D0BA3A5-0CA5-4501-A914-37DE43520B60}" type="slidenum">
              <a:rPr lang="en-US" altLang="en-US" sz="1200">
                <a:solidFill>
                  <a:prstClr val="black"/>
                </a:solidFill>
              </a:rPr>
              <a:pPr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15DB782-AECE-48E1-B9AD-69E9F2798270}" type="slidenum">
              <a:rPr lang="en-US" altLang="en-US" sz="1200">
                <a:solidFill>
                  <a:prstClr val="black"/>
                </a:solidFill>
              </a:rPr>
              <a:pPr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14FCE-8B0E-41D2-A692-B9AF7527E26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4595B-74ED-4424-BF01-50CEB3B5822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A3E1D-CC89-4D16-B74E-D663EE17C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521B-AFE8-4114-9F97-2503CE88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70C6-8321-4D3E-8984-46251FD25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6429-2A23-4177-87F0-77039424CC0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141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729D-4528-4F08-89FA-BE3A2DD0343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34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25D3-3A07-4954-8EF7-3FECAF3299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18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4F4A6-42FC-4120-8586-4B287FC14DD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917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765B0-4D8E-4FAD-9E20-289C7F06417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830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7B60-D319-4D14-BE43-472829D1BA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558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AC49-E89D-4278-94AB-898CDAB424F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538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A8ED-4B0F-46F4-8085-D9CC7832D4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43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0733-912B-43F2-9D49-AB1FC26D3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A226-6EFF-4A67-9BAD-0B1ECB079A3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566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17CB2-4F5C-42FC-8334-0921876B507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40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2223-78EC-4A0C-A000-1273E0B17B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33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16B64-F9FF-4AD7-89C5-9F044A8487F6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919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24AC8-CFAD-4DCE-9FEF-7495F39BD99F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305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17D84-6E0C-4698-8FE0-60783B3BA7D3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06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C914-75BB-4C5F-AE1E-7775CD158A94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164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F3744-BB67-4DBD-A854-34D490196E20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643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F2372-D18A-4442-BE70-4105F1DA2C35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662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589C3-E863-4F08-92EC-B54C0C7F39B9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093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8A67-D009-4751-8EBB-94C23CE32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A9860-2FF2-4A81-9B85-466C13D54248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425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F6935-3771-407F-B3F7-53C18159BFD5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089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1F939-169C-4D92-93A3-86305053F79C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4975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46532-88E6-490E-9D8A-CF011BF4C382}" type="slidenum">
              <a:rPr lang="en-US" altLang="en-US">
                <a:solidFill>
                  <a:srgbClr val="005A58"/>
                </a:solidFill>
              </a:rPr>
              <a:pPr/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5060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C59BE-AFE8-4903-8304-B5BB87C2B5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552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6696E-3A0B-46C0-ABA5-739CD2CF688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1095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62B35-246B-47A0-A3C7-217D496B403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5753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B376F-5516-4CDD-BCCF-20947C24F4A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7573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8D62E-19DD-4BA0-A5F0-2B8C34C32C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9392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4A1CE-9456-4000-9A36-E2E07BBF01F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929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227-76FD-44A1-AA5E-09250DB8C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9E71D-6AD0-40D2-9569-AC8779CADB5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868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30023-B706-4282-8811-1C5E856902B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7605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54734-E47C-401F-8327-C5ECAB28BB3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9151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FBE0C-1517-4368-BCF2-42E120CEC25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29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A4788-BE16-4636-BAED-970EAD1E9D0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604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95C5-5125-40F5-982E-3B2723C05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1E0A-567A-48A2-BCBD-6B9E78393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6DD2-56C8-4B0F-A8A9-6953B0356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29EE-CAA0-49DC-83AB-381E8669F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588B-0608-435D-A417-D931F0DC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CC8B8D-A338-4DC1-B216-6B4DE9559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36A3A84B-8101-4658-AA81-86CD63522067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ＭＳ Ｐゴシック" charset="-128"/>
              </a:defRPr>
            </a:lvl1pPr>
          </a:lstStyle>
          <a:p>
            <a:pPr>
              <a:defRPr/>
            </a:pPr>
            <a:endParaRPr lang="en-US" b="0">
              <a:solidFill>
                <a:srgbClr val="005A58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ＭＳ Ｐゴシック" charset="-128"/>
              </a:defRPr>
            </a:lvl1pPr>
          </a:lstStyle>
          <a:p>
            <a:pPr>
              <a:defRPr/>
            </a:pPr>
            <a:endParaRPr lang="en-US" b="0">
              <a:solidFill>
                <a:srgbClr val="005A58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A822559-756B-447C-BF61-DA24F5601EFA}" type="slidenum">
              <a:rPr lang="en-US" altLang="en-US" b="0" smtClean="0">
                <a:solidFill>
                  <a:srgbClr val="005A58"/>
                </a:solidFill>
                <a:latin typeface="Verdana" charset="0"/>
                <a:ea typeface="ＭＳ Ｐゴシック" charset="-128"/>
              </a:rPr>
              <a:pPr/>
              <a:t>‹#›</a:t>
            </a:fld>
            <a:endParaRPr lang="en-US" altLang="en-US" b="0" smtClean="0">
              <a:solidFill>
                <a:srgbClr val="005A58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6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ＭＳ Ｐゴシック" charset="-128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ＭＳ Ｐゴシック" charset="-128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68802B1-71AB-429D-B958-2A59625D2322}" type="slidenum">
              <a:rPr lang="en-US" altLang="en-US" b="0">
                <a:solidFill>
                  <a:prstClr val="black"/>
                </a:solidFill>
                <a:latin typeface="Verdana" charset="0"/>
                <a:ea typeface="ＭＳ Ｐゴシック" charset="-128"/>
              </a:rPr>
              <a:pPr/>
              <a:t>‹#›</a:t>
            </a:fld>
            <a:endParaRPr lang="en-US" altLang="en-US" b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18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bu.edu/~duffy/semester1/c15_race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1" y="404663"/>
            <a:ext cx="6635225" cy="461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06" y="1700808"/>
            <a:ext cx="2386211" cy="21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5445224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p69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21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4902200" y="73660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b="0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9850" y="195943"/>
            <a:ext cx="5343686" cy="5638800"/>
          </a:xfrm>
          <a:prstGeom prst="roundRect">
            <a:avLst>
              <a:gd name="adj" fmla="val 953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 fov="2700000">
              <a:rot lat="624000" lon="19446000" rev="39600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3540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Betty-Sue and Bubba decide to roll different objects down a long sloping, smooth driveway.  The driveway can be treated as a ramp (see animation) and it has a 15 degree angle to the horizontal.  Their 1st object is a ball of 438grams and a diameter of 19.5cm that rolls from rest 5.9m along the driveway.</a:t>
            </a: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	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8542" t="27145" r="30191" b="51283"/>
          <a:stretch>
            <a:fillRect/>
          </a:stretch>
        </p:blipFill>
        <p:spPr bwMode="auto">
          <a:xfrm>
            <a:off x="5486400" y="2438400"/>
            <a:ext cx="3355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28600" y="3048000"/>
            <a:ext cx="525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(a)  Calculate the angular displacement of the ball as it rolls down the ramp.</a:t>
            </a:r>
            <a:endParaRPr lang="en-US">
              <a:latin typeface="Calibri" pitchFamily="34" charset="0"/>
            </a:endParaRP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05200" y="4495800"/>
            <a:ext cx="5257800" cy="1981200"/>
            <a:chOff x="5940" y="12276"/>
            <a:chExt cx="5040" cy="1980"/>
          </a:xfrm>
        </p:grpSpPr>
        <p:sp>
          <p:nvSpPr>
            <p:cNvPr id="3082" name="Freeform 3"/>
            <p:cNvSpPr>
              <a:spLocks/>
            </p:cNvSpPr>
            <p:nvPr/>
          </p:nvSpPr>
          <p:spPr bwMode="auto">
            <a:xfrm>
              <a:off x="5940" y="12636"/>
              <a:ext cx="4860" cy="1440"/>
            </a:xfrm>
            <a:custGeom>
              <a:avLst/>
              <a:gdLst>
                <a:gd name="T0" fmla="*/ 0 w 4860"/>
                <a:gd name="T1" fmla="*/ 1440 h 1440"/>
                <a:gd name="T2" fmla="*/ 4860 w 4860"/>
                <a:gd name="T3" fmla="*/ 0 h 1440"/>
                <a:gd name="T4" fmla="*/ 4860 w 4860"/>
                <a:gd name="T5" fmla="*/ 1440 h 1440"/>
                <a:gd name="T6" fmla="*/ 0 w 4860"/>
                <a:gd name="T7" fmla="*/ 1440 h 14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60"/>
                <a:gd name="T13" fmla="*/ 0 h 1440"/>
                <a:gd name="T14" fmla="*/ 4860 w 4860"/>
                <a:gd name="T15" fmla="*/ 1440 h 14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60" h="1440">
                  <a:moveTo>
                    <a:pt x="0" y="1440"/>
                  </a:moveTo>
                  <a:lnTo>
                    <a:pt x="4860" y="0"/>
                  </a:lnTo>
                  <a:lnTo>
                    <a:pt x="486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3083" name="Oval 4"/>
            <p:cNvSpPr>
              <a:spLocks noChangeArrowheads="1"/>
            </p:cNvSpPr>
            <p:nvPr/>
          </p:nvSpPr>
          <p:spPr bwMode="auto">
            <a:xfrm>
              <a:off x="10620" y="12276"/>
              <a:ext cx="360" cy="3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3084" name="Line 5"/>
            <p:cNvSpPr>
              <a:spLocks noChangeShapeType="1"/>
            </p:cNvSpPr>
            <p:nvPr/>
          </p:nvSpPr>
          <p:spPr bwMode="auto">
            <a:xfrm flipH="1">
              <a:off x="5940" y="12456"/>
              <a:ext cx="486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085" name="Text Box 6"/>
            <p:cNvSpPr txBox="1">
              <a:spLocks noChangeArrowheads="1"/>
            </p:cNvSpPr>
            <p:nvPr/>
          </p:nvSpPr>
          <p:spPr bwMode="auto">
            <a:xfrm>
              <a:off x="7740" y="12816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5.9m</a:t>
              </a:r>
              <a:endParaRPr lang="en-US"/>
            </a:p>
          </p:txBody>
        </p:sp>
        <p:sp>
          <p:nvSpPr>
            <p:cNvPr id="3086" name="Freeform 7"/>
            <p:cNvSpPr>
              <a:spLocks/>
            </p:cNvSpPr>
            <p:nvPr/>
          </p:nvSpPr>
          <p:spPr bwMode="auto">
            <a:xfrm>
              <a:off x="7200" y="13716"/>
              <a:ext cx="180" cy="360"/>
            </a:xfrm>
            <a:custGeom>
              <a:avLst/>
              <a:gdLst>
                <a:gd name="T0" fmla="*/ 0 w 420"/>
                <a:gd name="T1" fmla="*/ 0 h 1260"/>
                <a:gd name="T2" fmla="*/ 0 w 420"/>
                <a:gd name="T3" fmla="*/ 0 h 1260"/>
                <a:gd name="T4" fmla="*/ 0 w 420"/>
                <a:gd name="T5" fmla="*/ 0 h 1260"/>
                <a:gd name="T6" fmla="*/ 0 60000 65536"/>
                <a:gd name="T7" fmla="*/ 0 60000 65536"/>
                <a:gd name="T8" fmla="*/ 0 60000 65536"/>
                <a:gd name="T9" fmla="*/ 0 w 420"/>
                <a:gd name="T10" fmla="*/ 0 h 1260"/>
                <a:gd name="T11" fmla="*/ 420 w 42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1260">
                  <a:moveTo>
                    <a:pt x="0" y="0"/>
                  </a:moveTo>
                  <a:cubicBezTo>
                    <a:pt x="150" y="165"/>
                    <a:pt x="300" y="330"/>
                    <a:pt x="360" y="540"/>
                  </a:cubicBezTo>
                  <a:cubicBezTo>
                    <a:pt x="420" y="750"/>
                    <a:pt x="390" y="1005"/>
                    <a:pt x="360" y="12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3087" name="Text Box 8"/>
            <p:cNvSpPr txBox="1">
              <a:spLocks noChangeArrowheads="1"/>
            </p:cNvSpPr>
            <p:nvPr/>
          </p:nvSpPr>
          <p:spPr bwMode="auto">
            <a:xfrm>
              <a:off x="6840" y="13716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15</a:t>
              </a:r>
              <a:r>
                <a:rPr lang="en-US"/>
                <a:t>°</a:t>
              </a:r>
            </a:p>
          </p:txBody>
        </p:sp>
      </p:grpSp>
      <p:sp>
        <p:nvSpPr>
          <p:cNvPr id="2055" name="TextBox 12"/>
          <p:cNvSpPr txBox="1">
            <a:spLocks noChangeArrowheads="1"/>
          </p:cNvSpPr>
          <p:nvPr/>
        </p:nvSpPr>
        <p:spPr bwMode="auto">
          <a:xfrm>
            <a:off x="304800" y="3886200"/>
            <a:ext cx="5257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radius = = 0.0975m</a:t>
            </a:r>
          </a:p>
          <a:p>
            <a:endParaRPr lang="en-US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  	             = 60.512… ≈ 61 rad (2 SF)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>
              <a:latin typeface="Calibri" pitchFamily="34" charset="0"/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28600" y="4495800"/>
          <a:ext cx="1706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977476" imgH="393529" progId="Equation.3">
                  <p:embed/>
                </p:oleObj>
              </mc:Choice>
              <mc:Fallback>
                <p:oleObj name="Equation" r:id="rId5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95800"/>
                        <a:ext cx="1706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357188" y="5643563"/>
            <a:ext cx="2928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hlinkClick r:id="rId3"/>
              </a:rPr>
              <a:t>Applet link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36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/>
      <p:bldP spid="2055" grpId="0"/>
      <p:bldP spid="20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7772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(b)  The ball takes 3.19s to reach the bottom of the driveway.  Calculate the final angular velocity and the angular acceleration of the ball.</a:t>
            </a:r>
            <a:endParaRPr lang="en-US" sz="2800">
              <a:latin typeface="Calibri" pitchFamily="34" charset="0"/>
            </a:endParaRP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914400" y="1600200"/>
          <a:ext cx="205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990170" imgH="482391" progId="Equation.3">
                  <p:embed/>
                </p:oleObj>
              </mc:Choice>
              <mc:Fallback>
                <p:oleObj name="Equation" r:id="rId4" imgW="99017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2057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743200"/>
            <a:ext cx="7986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785813" y="3786188"/>
          <a:ext cx="40005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7" imgW="1193760" imgH="698400" progId="Equation.3">
                  <p:embed/>
                </p:oleObj>
              </mc:Choice>
              <mc:Fallback>
                <p:oleObj name="Equation" r:id="rId7" imgW="119376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786188"/>
                        <a:ext cx="4000500" cy="233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1371600"/>
            <a:ext cx="9331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(c)  Calculate the rotational kinetic energy of the ball at the base of the ramp. (hint: use other energies to find your answer)</a:t>
            </a:r>
            <a:endParaRPr lang="en-US" sz="2800">
              <a:latin typeface="Calibri" pitchFamily="34" charset="0"/>
            </a:endParaRPr>
          </a:p>
          <a:p>
            <a:endParaRPr lang="en-U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458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C00000"/>
                </a:solidFill>
                <a:latin typeface="Calibri" pitchFamily="34" charset="0"/>
              </a:rPr>
              <a:t>(d)  What assumption(s) did you make in answering the previous question?</a:t>
            </a:r>
            <a:endParaRPr lang="en-US" sz="280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6868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112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latin typeface="Times New Roman"/>
              </a:rPr>
              <a:t>Assumption:</a:t>
            </a:r>
            <a:r>
              <a:rPr lang="en-GB" sz="3200" dirty="0">
                <a:latin typeface="Times New Roman"/>
              </a:rPr>
              <a:t>  that all of the gravitational potential energy at the top of the hill was converted to linear kinetic and rotational kinetic energies at the base of the drive.  </a:t>
            </a:r>
            <a:endParaRPr lang="en-US" sz="3200" dirty="0">
              <a:latin typeface="Times New Roman"/>
            </a:endParaRPr>
          </a:p>
          <a:p>
            <a:pPr marL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Times New Roman"/>
              </a:rPr>
              <a:t> </a:t>
            </a:r>
            <a:r>
              <a:rPr lang="en-GB" sz="3200" u="sng" dirty="0">
                <a:latin typeface="Times New Roman"/>
              </a:rPr>
              <a:t>Or:</a:t>
            </a:r>
            <a:r>
              <a:rPr lang="en-GB" sz="3200" dirty="0">
                <a:latin typeface="Times New Roman"/>
              </a:rPr>
              <a:t> no energy was “lost” to heat or sound as the ball rolled down the drive.</a:t>
            </a:r>
            <a:endParaRPr lang="en-US" sz="3200" dirty="0"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3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28600" y="304800"/>
            <a:ext cx="731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C00000"/>
                </a:solidFill>
                <a:latin typeface="Calibri" pitchFamily="34" charset="0"/>
              </a:rPr>
              <a:t>(e)  Calculate the rotational inertia of the ball.</a:t>
            </a:r>
            <a:endParaRPr lang="en-US" sz="280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910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04800" y="3124200"/>
            <a:ext cx="7543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C00000"/>
                </a:solidFill>
                <a:latin typeface="Calibri" pitchFamily="34" charset="0"/>
              </a:rPr>
              <a:t>(f)  Calculate the angular momentum of the ball at the base of the ramp.</a:t>
            </a:r>
            <a:endParaRPr lang="en-US" sz="320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32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8510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3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38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C00000"/>
                </a:solidFill>
                <a:latin typeface="Calibri" pitchFamily="34" charset="0"/>
              </a:rPr>
              <a:t>(g)  Later, Bubba lets 2 different masses go at the same time.  He chooses a disk and a ring of the same mass and radius .  Explain which reaches the bottom of the ramp first and why.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28600" y="1712913"/>
            <a:ext cx="8915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The disk will reach the bottom before the ring.  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Since they have the same mass but different mass distribution, they have different rotational inertias while having the same total energy (E</a:t>
            </a:r>
            <a:r>
              <a:rPr lang="en-GB" sz="2000" baseline="-2500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 at the top of the hill).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The ring has a larger rotational inertia, I, than the disk, since more of its mass is farther from the centre.  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Thus the ring will have a larger portion of its original gravitational potential energy converted into rotational kinetic energy than the disk.  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 This leaves a small portion of energy for linear kinetic, thus a smaller linear speed for the ring.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8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8839200" cy="762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Rotational Kinetic Energy </a:t>
            </a:r>
            <a:r>
              <a:rPr lang="en-US" sz="4000" dirty="0" err="1">
                <a:latin typeface="+mj-lt"/>
                <a:ea typeface="+mj-ea"/>
                <a:cs typeface="+mj-cs"/>
              </a:rPr>
              <a:t>E</a:t>
            </a:r>
            <a:r>
              <a:rPr lang="en-US" sz="4000" baseline="-25000" dirty="0" err="1">
                <a:latin typeface="+mj-lt"/>
                <a:ea typeface="+mj-ea"/>
                <a:cs typeface="+mj-cs"/>
              </a:rPr>
              <a:t>kr</a:t>
            </a:r>
            <a:r>
              <a:rPr lang="en-US" sz="4000" dirty="0">
                <a:latin typeface="+mj-lt"/>
                <a:ea typeface="+mj-ea"/>
                <a:cs typeface="+mj-cs"/>
              </a:rPr>
              <a:t> (J)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981200" y="1838325"/>
            <a:ext cx="1371600" cy="151447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2250" y="3371850"/>
            <a:ext cx="530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E</a:t>
            </a:r>
            <a:r>
              <a:rPr lang="en-US" sz="2800" baseline="-25000">
                <a:latin typeface="Calibri" pitchFamily="34" charset="0"/>
              </a:rPr>
              <a:t>k</a:t>
            </a:r>
            <a:r>
              <a:rPr lang="en-US" sz="2800">
                <a:latin typeface="Calibri" pitchFamily="34" charset="0"/>
              </a:rPr>
              <a:t> of linear motion(center-of-mass)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898650" y="3143250"/>
            <a:ext cx="5334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657600" y="1828800"/>
            <a:ext cx="1447800" cy="1524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latin typeface="Calibri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4870450" y="2843213"/>
            <a:ext cx="9906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67400" y="2895600"/>
            <a:ext cx="292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E</a:t>
            </a:r>
            <a:r>
              <a:rPr lang="en-US" sz="2800" baseline="-25000">
                <a:latin typeface="Calibri" pitchFamily="34" charset="0"/>
              </a:rPr>
              <a:t>kr</a:t>
            </a:r>
            <a:r>
              <a:rPr lang="en-US" sz="2800">
                <a:latin typeface="Calibri" pitchFamily="34" charset="0"/>
              </a:rPr>
              <a:t> due to rotation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228600" y="874713"/>
            <a:ext cx="8610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When an object rotates it has E</a:t>
            </a:r>
            <a:r>
              <a:rPr lang="en-US" sz="2800" baseline="-25000">
                <a:latin typeface="Calibri" pitchFamily="34" charset="0"/>
              </a:rPr>
              <a:t>kr</a:t>
            </a:r>
            <a:r>
              <a:rPr lang="en-US" sz="2800">
                <a:latin typeface="Calibri" pitchFamily="34" charset="0"/>
              </a:rPr>
              <a:t>. Objects can have both linear &amp; rotational kinetic energy</a:t>
            </a:r>
            <a:endParaRPr lang="en-US" sz="2800" baseline="-25000">
              <a:latin typeface="Calibri" pitchFamily="34" charset="0"/>
            </a:endParaRP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1027113" y="1905000"/>
          <a:ext cx="39973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244520" imgH="393480" progId="Equation.3">
                  <p:embed/>
                </p:oleObj>
              </mc:Choice>
              <mc:Fallback>
                <p:oleObj name="Equation" r:id="rId4" imgW="124452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905000"/>
                        <a:ext cx="3997325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3881438"/>
            <a:ext cx="815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/>
              <a:t>Assuming conservation of Mechanical energy holds then: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285750" y="4357688"/>
          <a:ext cx="5929313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2197080" imgH="393480" progId="Equation.3">
                  <p:embed/>
                </p:oleObj>
              </mc:Choice>
              <mc:Fallback>
                <p:oleObj name="Equation" r:id="rId6" imgW="21970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357688"/>
                        <a:ext cx="5929313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00438" y="4643438"/>
            <a:ext cx="5257800" cy="1981200"/>
            <a:chOff x="5940" y="12276"/>
            <a:chExt cx="5040" cy="1980"/>
          </a:xfrm>
        </p:grpSpPr>
        <p:sp>
          <p:nvSpPr>
            <p:cNvPr id="1038" name="Freeform 3"/>
            <p:cNvSpPr>
              <a:spLocks/>
            </p:cNvSpPr>
            <p:nvPr/>
          </p:nvSpPr>
          <p:spPr bwMode="auto">
            <a:xfrm>
              <a:off x="5940" y="12636"/>
              <a:ext cx="4860" cy="1440"/>
            </a:xfrm>
            <a:custGeom>
              <a:avLst/>
              <a:gdLst>
                <a:gd name="T0" fmla="*/ 0 w 4860"/>
                <a:gd name="T1" fmla="*/ 1440 h 1440"/>
                <a:gd name="T2" fmla="*/ 4860 w 4860"/>
                <a:gd name="T3" fmla="*/ 0 h 1440"/>
                <a:gd name="T4" fmla="*/ 4860 w 4860"/>
                <a:gd name="T5" fmla="*/ 1440 h 1440"/>
                <a:gd name="T6" fmla="*/ 0 w 4860"/>
                <a:gd name="T7" fmla="*/ 1440 h 14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60"/>
                <a:gd name="T13" fmla="*/ 0 h 1440"/>
                <a:gd name="T14" fmla="*/ 4860 w 4860"/>
                <a:gd name="T15" fmla="*/ 1440 h 14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60" h="1440">
                  <a:moveTo>
                    <a:pt x="0" y="1440"/>
                  </a:moveTo>
                  <a:lnTo>
                    <a:pt x="4860" y="0"/>
                  </a:lnTo>
                  <a:lnTo>
                    <a:pt x="486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1039" name="Oval 4"/>
            <p:cNvSpPr>
              <a:spLocks noChangeArrowheads="1"/>
            </p:cNvSpPr>
            <p:nvPr/>
          </p:nvSpPr>
          <p:spPr bwMode="auto">
            <a:xfrm>
              <a:off x="10620" y="12276"/>
              <a:ext cx="360" cy="3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1040" name="Line 5"/>
            <p:cNvSpPr>
              <a:spLocks noChangeShapeType="1"/>
            </p:cNvSpPr>
            <p:nvPr/>
          </p:nvSpPr>
          <p:spPr bwMode="auto">
            <a:xfrm flipH="1">
              <a:off x="5940" y="12456"/>
              <a:ext cx="486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041" name="Text Box 6"/>
            <p:cNvSpPr txBox="1">
              <a:spLocks noChangeArrowheads="1"/>
            </p:cNvSpPr>
            <p:nvPr/>
          </p:nvSpPr>
          <p:spPr bwMode="auto">
            <a:xfrm>
              <a:off x="8816" y="12490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d</a:t>
              </a:r>
              <a:endParaRPr lang="en-US"/>
            </a:p>
          </p:txBody>
        </p:sp>
        <p:sp>
          <p:nvSpPr>
            <p:cNvPr id="1042" name="Freeform 7"/>
            <p:cNvSpPr>
              <a:spLocks/>
            </p:cNvSpPr>
            <p:nvPr/>
          </p:nvSpPr>
          <p:spPr bwMode="auto">
            <a:xfrm>
              <a:off x="7200" y="13716"/>
              <a:ext cx="180" cy="360"/>
            </a:xfrm>
            <a:custGeom>
              <a:avLst/>
              <a:gdLst>
                <a:gd name="T0" fmla="*/ 0 w 420"/>
                <a:gd name="T1" fmla="*/ 0 h 1260"/>
                <a:gd name="T2" fmla="*/ 0 w 420"/>
                <a:gd name="T3" fmla="*/ 0 h 1260"/>
                <a:gd name="T4" fmla="*/ 0 w 420"/>
                <a:gd name="T5" fmla="*/ 0 h 1260"/>
                <a:gd name="T6" fmla="*/ 0 60000 65536"/>
                <a:gd name="T7" fmla="*/ 0 60000 65536"/>
                <a:gd name="T8" fmla="*/ 0 60000 65536"/>
                <a:gd name="T9" fmla="*/ 0 w 420"/>
                <a:gd name="T10" fmla="*/ 0 h 1260"/>
                <a:gd name="T11" fmla="*/ 420 w 42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1260">
                  <a:moveTo>
                    <a:pt x="0" y="0"/>
                  </a:moveTo>
                  <a:cubicBezTo>
                    <a:pt x="150" y="165"/>
                    <a:pt x="300" y="330"/>
                    <a:pt x="360" y="540"/>
                  </a:cubicBezTo>
                  <a:cubicBezTo>
                    <a:pt x="420" y="750"/>
                    <a:pt x="390" y="1005"/>
                    <a:pt x="360" y="12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1043" name="Text Box 8"/>
            <p:cNvSpPr txBox="1">
              <a:spLocks noChangeArrowheads="1"/>
            </p:cNvSpPr>
            <p:nvPr/>
          </p:nvSpPr>
          <p:spPr bwMode="auto">
            <a:xfrm>
              <a:off x="6840" y="13716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l-GR">
                  <a:latin typeface="Calibri" pitchFamily="34" charset="0"/>
                </a:rPr>
                <a:t>θ</a:t>
              </a:r>
              <a:r>
                <a:rPr lang="en-US"/>
                <a:t>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03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5"/>
            <a:ext cx="9144000" cy="259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142984"/>
            <a:ext cx="28392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Practical</a:t>
            </a: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3143250" y="571500"/>
            <a:ext cx="5257800" cy="1981200"/>
            <a:chOff x="5940" y="12276"/>
            <a:chExt cx="5040" cy="1980"/>
          </a:xfrm>
        </p:grpSpPr>
        <p:sp>
          <p:nvSpPr>
            <p:cNvPr id="2056" name="Freeform 3"/>
            <p:cNvSpPr>
              <a:spLocks/>
            </p:cNvSpPr>
            <p:nvPr/>
          </p:nvSpPr>
          <p:spPr bwMode="auto">
            <a:xfrm>
              <a:off x="5940" y="12636"/>
              <a:ext cx="4860" cy="1440"/>
            </a:xfrm>
            <a:custGeom>
              <a:avLst/>
              <a:gdLst>
                <a:gd name="T0" fmla="*/ 0 w 4860"/>
                <a:gd name="T1" fmla="*/ 1440 h 1440"/>
                <a:gd name="T2" fmla="*/ 4860 w 4860"/>
                <a:gd name="T3" fmla="*/ 0 h 1440"/>
                <a:gd name="T4" fmla="*/ 4860 w 4860"/>
                <a:gd name="T5" fmla="*/ 1440 h 1440"/>
                <a:gd name="T6" fmla="*/ 0 w 4860"/>
                <a:gd name="T7" fmla="*/ 1440 h 14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60"/>
                <a:gd name="T13" fmla="*/ 0 h 1440"/>
                <a:gd name="T14" fmla="*/ 4860 w 4860"/>
                <a:gd name="T15" fmla="*/ 1440 h 14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60" h="1440">
                  <a:moveTo>
                    <a:pt x="0" y="1440"/>
                  </a:moveTo>
                  <a:lnTo>
                    <a:pt x="4860" y="0"/>
                  </a:lnTo>
                  <a:lnTo>
                    <a:pt x="486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2057" name="Oval 4"/>
            <p:cNvSpPr>
              <a:spLocks noChangeArrowheads="1"/>
            </p:cNvSpPr>
            <p:nvPr/>
          </p:nvSpPr>
          <p:spPr bwMode="auto">
            <a:xfrm>
              <a:off x="10620" y="12276"/>
              <a:ext cx="360" cy="3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 flipH="1">
              <a:off x="5940" y="12456"/>
              <a:ext cx="486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2059" name="Text Box 6"/>
            <p:cNvSpPr txBox="1">
              <a:spLocks noChangeArrowheads="1"/>
            </p:cNvSpPr>
            <p:nvPr/>
          </p:nvSpPr>
          <p:spPr bwMode="auto">
            <a:xfrm>
              <a:off x="8816" y="12490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latin typeface="Calibri" pitchFamily="34" charset="0"/>
                </a:rPr>
                <a:t>d</a:t>
              </a:r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auto">
            <a:xfrm>
              <a:off x="7200" y="13716"/>
              <a:ext cx="180" cy="360"/>
            </a:xfrm>
            <a:custGeom>
              <a:avLst/>
              <a:gdLst>
                <a:gd name="T0" fmla="*/ 0 w 420"/>
                <a:gd name="T1" fmla="*/ 0 h 1260"/>
                <a:gd name="T2" fmla="*/ 0 w 420"/>
                <a:gd name="T3" fmla="*/ 0 h 1260"/>
                <a:gd name="T4" fmla="*/ 0 w 420"/>
                <a:gd name="T5" fmla="*/ 0 h 1260"/>
                <a:gd name="T6" fmla="*/ 0 60000 65536"/>
                <a:gd name="T7" fmla="*/ 0 60000 65536"/>
                <a:gd name="T8" fmla="*/ 0 60000 65536"/>
                <a:gd name="T9" fmla="*/ 0 w 420"/>
                <a:gd name="T10" fmla="*/ 0 h 1260"/>
                <a:gd name="T11" fmla="*/ 420 w 42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1260">
                  <a:moveTo>
                    <a:pt x="0" y="0"/>
                  </a:moveTo>
                  <a:cubicBezTo>
                    <a:pt x="150" y="165"/>
                    <a:pt x="300" y="330"/>
                    <a:pt x="360" y="540"/>
                  </a:cubicBezTo>
                  <a:cubicBezTo>
                    <a:pt x="420" y="750"/>
                    <a:pt x="390" y="1005"/>
                    <a:pt x="360" y="12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2061" name="Text Box 8"/>
            <p:cNvSpPr txBox="1">
              <a:spLocks noChangeArrowheads="1"/>
            </p:cNvSpPr>
            <p:nvPr/>
          </p:nvSpPr>
          <p:spPr bwMode="auto">
            <a:xfrm>
              <a:off x="6840" y="13716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l-GR">
                  <a:latin typeface="Calibri" pitchFamily="34" charset="0"/>
                </a:rPr>
                <a:t>θ</a:t>
              </a:r>
              <a:r>
                <a:rPr lang="en-US"/>
                <a:t>°</a:t>
              </a:r>
            </a:p>
          </p:txBody>
        </p:sp>
      </p:grpSp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357188" y="2286000"/>
            <a:ext cx="750093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solidFill>
                  <a:srgbClr val="FF0000"/>
                </a:solidFill>
              </a:rPr>
              <a:t>Set up a ramp, of height h</a:t>
            </a:r>
          </a:p>
          <a:p>
            <a:r>
              <a:rPr lang="en-NZ">
                <a:solidFill>
                  <a:srgbClr val="FF0000"/>
                </a:solidFill>
              </a:rPr>
              <a:t>Measure the time for the cylinder to roll down the slope for a distance d</a:t>
            </a:r>
          </a:p>
          <a:p>
            <a:endParaRPr lang="en-NZ" sz="1200">
              <a:solidFill>
                <a:schemeClr val="tx1"/>
              </a:solidFill>
            </a:endParaRPr>
          </a:p>
          <a:p>
            <a:r>
              <a:rPr lang="en-NZ">
                <a:solidFill>
                  <a:schemeClr val="tx1"/>
                </a:solidFill>
              </a:rPr>
              <a:t>Assume no energy lost to friction, find the cylinders </a:t>
            </a:r>
          </a:p>
          <a:p>
            <a:pPr>
              <a:buFont typeface="Arial" charset="0"/>
              <a:buChar char="•"/>
            </a:pPr>
            <a:r>
              <a:rPr lang="en-NZ">
                <a:solidFill>
                  <a:schemeClr val="tx1"/>
                </a:solidFill>
              </a:rPr>
              <a:t>final speed &amp; final kinetic energy  E</a:t>
            </a:r>
            <a:r>
              <a:rPr lang="en-NZ" baseline="-25000">
                <a:solidFill>
                  <a:schemeClr val="tx1"/>
                </a:solidFill>
              </a:rPr>
              <a:t>k</a:t>
            </a:r>
            <a:endParaRPr lang="en-NZ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NZ">
                <a:solidFill>
                  <a:schemeClr val="tx1"/>
                </a:solidFill>
              </a:rPr>
              <a:t>initial gravitational potential energy  E</a:t>
            </a:r>
            <a:r>
              <a:rPr lang="en-NZ" baseline="-25000">
                <a:solidFill>
                  <a:schemeClr val="tx1"/>
                </a:solidFill>
              </a:rPr>
              <a:t>p</a:t>
            </a:r>
            <a:endParaRPr lang="en-NZ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NZ">
                <a:solidFill>
                  <a:schemeClr val="tx1"/>
                </a:solidFill>
              </a:rPr>
              <a:t>final rotational Kinetic energy E</a:t>
            </a:r>
            <a:r>
              <a:rPr lang="en-NZ" baseline="-25000">
                <a:solidFill>
                  <a:schemeClr val="tx1"/>
                </a:solidFill>
              </a:rPr>
              <a:t>kr</a:t>
            </a:r>
          </a:p>
          <a:p>
            <a:pPr>
              <a:buFont typeface="Arial" charset="0"/>
              <a:buChar char="•"/>
            </a:pPr>
            <a:endParaRPr lang="en-NZ" sz="11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NZ">
                <a:solidFill>
                  <a:schemeClr val="tx1"/>
                </a:solidFill>
              </a:rPr>
              <a:t>Calculate final angular speed </a:t>
            </a:r>
            <a:r>
              <a:rPr lang="el-GR">
                <a:solidFill>
                  <a:schemeClr val="tx1"/>
                </a:solidFill>
              </a:rPr>
              <a:t>ω</a:t>
            </a:r>
            <a:endParaRPr lang="en-NZ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NZ">
                <a:solidFill>
                  <a:schemeClr val="tx1"/>
                </a:solidFill>
              </a:rPr>
              <a:t>Determine the rotational inertia of the cylinder</a:t>
            </a:r>
          </a:p>
          <a:p>
            <a:r>
              <a:rPr lang="en-NZ">
                <a:solidFill>
                  <a:schemeClr val="tx1"/>
                </a:solidFill>
              </a:rPr>
              <a:t>Are your E values realistic?  Errors?  Assumptions?</a:t>
            </a:r>
          </a:p>
          <a:p>
            <a:pPr>
              <a:buFont typeface="Arial" charset="0"/>
              <a:buChar char="•"/>
            </a:pPr>
            <a:endParaRPr lang="en-NZ"/>
          </a:p>
        </p:txBody>
      </p:sp>
      <p:cxnSp>
        <p:nvCxnSpPr>
          <p:cNvPr id="205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501731" y="1570832"/>
            <a:ext cx="1571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8329613" y="1357313"/>
            <a:ext cx="13144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>
                <a:latin typeface="Calibri" pitchFamily="34" charset="0"/>
              </a:rPr>
              <a:t>h</a:t>
            </a:r>
            <a:endParaRPr 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14313" y="214313"/>
          <a:ext cx="592931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2197080" imgH="393480" progId="Equation.3">
                  <p:embed/>
                </p:oleObj>
              </mc:Choice>
              <mc:Fallback>
                <p:oleObj name="Equation" r:id="rId3" imgW="21970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14313"/>
                        <a:ext cx="5929312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nut 5"/>
          <p:cNvSpPr/>
          <p:nvPr/>
        </p:nvSpPr>
        <p:spPr bwMode="auto">
          <a:xfrm>
            <a:off x="0" y="254000"/>
            <a:ext cx="2184400" cy="2184400"/>
          </a:xfrm>
          <a:prstGeom prst="donut">
            <a:avLst>
              <a:gd name="adj" fmla="val 4378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900" b="0">
              <a:solidFill>
                <a:prstClr val="black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5" name="Right Triangle 7"/>
          <p:cNvSpPr>
            <a:spLocks noChangeArrowheads="1"/>
          </p:cNvSpPr>
          <p:nvPr/>
        </p:nvSpPr>
        <p:spPr bwMode="auto">
          <a:xfrm>
            <a:off x="0" y="2349500"/>
            <a:ext cx="9144000" cy="927100"/>
          </a:xfrm>
          <a:prstGeom prst="rtTriangle">
            <a:avLst/>
          </a:prstGeom>
          <a:gradFill flip="none" rotWithShape="1">
            <a:gsLst>
              <a:gs pos="8000">
                <a:schemeClr val="accent3"/>
              </a:gs>
              <a:gs pos="100000">
                <a:srgbClr val="FFFFFF"/>
              </a:gs>
              <a:gs pos="91000">
                <a:schemeClr val="bg2"/>
              </a:gs>
            </a:gsLst>
            <a:lin ang="27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900" b="0">
              <a:solidFill>
                <a:prstClr val="black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0" y="3594100"/>
            <a:ext cx="2184400" cy="2184400"/>
          </a:xfrm>
          <a:prstGeom prst="ellipse">
            <a:avLst/>
          </a:prstGeom>
          <a:gradFill flip="none" rotWithShape="1">
            <a:gsLst>
              <a:gs pos="54000">
                <a:schemeClr val="accent1"/>
              </a:gs>
              <a:gs pos="100000">
                <a:schemeClr val="bg2"/>
              </a:gs>
              <a:gs pos="9800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900" b="0">
              <a:solidFill>
                <a:prstClr val="black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7" name="Right Triangle 8"/>
          <p:cNvSpPr>
            <a:spLocks noChangeArrowheads="1"/>
          </p:cNvSpPr>
          <p:nvPr/>
        </p:nvSpPr>
        <p:spPr bwMode="auto">
          <a:xfrm>
            <a:off x="0" y="5676900"/>
            <a:ext cx="9144000" cy="927100"/>
          </a:xfrm>
          <a:prstGeom prst="rtTriangle">
            <a:avLst/>
          </a:prstGeom>
          <a:gradFill flip="none" rotWithShape="1">
            <a:gsLst>
              <a:gs pos="8000">
                <a:schemeClr val="accent3"/>
              </a:gs>
              <a:gs pos="100000">
                <a:srgbClr val="FFFFFF"/>
              </a:gs>
              <a:gs pos="91000">
                <a:schemeClr val="bg2"/>
              </a:gs>
            </a:gsLst>
            <a:lin ang="27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900" b="0">
              <a:solidFill>
                <a:prstClr val="black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2616200" y="50800"/>
            <a:ext cx="6489700" cy="1862048"/>
          </a:xfrm>
          <a:prstGeom prst="rect">
            <a:avLst/>
          </a:prstGeom>
          <a:solidFill>
            <a:srgbClr val="E0E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US" sz="1800" b="0" smtClean="0">
                <a:solidFill>
                  <a:prstClr val="black"/>
                </a:solidFill>
                <a:latin typeface="Arial" charset="0"/>
                <a:ea typeface="Osaka" charset="-128"/>
              </a:rPr>
              <a:t>The ring and biscuit wheels have identical mass and radius.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b="0" smtClean="0">
                <a:solidFill>
                  <a:prstClr val="black"/>
                </a:solidFill>
                <a:latin typeface="Arial" charset="0"/>
                <a:ea typeface="Osaka" charset="-128"/>
              </a:rPr>
              <a:t>Both ramps are identical.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b="0" smtClean="0">
                <a:solidFill>
                  <a:prstClr val="black"/>
                </a:solidFill>
                <a:latin typeface="Arial" charset="0"/>
                <a:ea typeface="Osaka" charset="-128"/>
              </a:rPr>
              <a:t>Both wheels are released at the same time.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1800" b="0" smtClean="0">
                <a:solidFill>
                  <a:prstClr val="black"/>
                </a:solidFill>
                <a:latin typeface="Arial" charset="0"/>
                <a:ea typeface="Osaka" charset="-128"/>
              </a:rPr>
              <a:t>Which wheel will reach the bottom of the slope first?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b="0" smtClean="0">
                <a:solidFill>
                  <a:prstClr val="black"/>
                </a:solidFill>
                <a:latin typeface="Arial" charset="0"/>
                <a:ea typeface="Osaka" charset="-128"/>
              </a:rPr>
              <a:t>Explain your answer</a:t>
            </a:r>
          </a:p>
        </p:txBody>
      </p:sp>
      <p:sp>
        <p:nvSpPr>
          <p:cNvPr id="15369" name="TextBox 7"/>
          <p:cNvSpPr txBox="1">
            <a:spLocks noChangeArrowheads="1"/>
          </p:cNvSpPr>
          <p:nvPr/>
        </p:nvSpPr>
        <p:spPr bwMode="auto">
          <a:xfrm>
            <a:off x="2235200" y="3365500"/>
            <a:ext cx="6896100" cy="2769989"/>
          </a:xfrm>
          <a:prstGeom prst="rect">
            <a:avLst/>
          </a:prstGeom>
          <a:solidFill>
            <a:srgbClr val="E0E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55600" indent="-3556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The inertia of the ring wheel is more that of the inertia of the biscuit wheel so the ring wheel is harder to get started. 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The biscuit wheel having a lower inertia is easier to accelerate.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Since the biscuit has less rotational inertia then it will also have less Rotational Kinetic Energy at the bottom of the hill compared to the ring (</a:t>
            </a:r>
            <a:r>
              <a:rPr lang="en-US" sz="1800" b="0" dirty="0" err="1" smtClean="0">
                <a:solidFill>
                  <a:prstClr val="black"/>
                </a:solidFill>
                <a:latin typeface="Arial" charset="0"/>
                <a:ea typeface="Osaka" charset="-128"/>
              </a:rPr>
              <a:t>Ekr</a:t>
            </a: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=1/2Iw</a:t>
            </a:r>
            <a:r>
              <a:rPr lang="en-US" sz="1800" b="0" baseline="3000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2</a:t>
            </a: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)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Since the biscuit has less </a:t>
            </a:r>
            <a:r>
              <a:rPr lang="en-US" sz="1800" b="0" dirty="0" err="1" smtClean="0">
                <a:solidFill>
                  <a:prstClr val="black"/>
                </a:solidFill>
                <a:latin typeface="Arial" charset="0"/>
                <a:ea typeface="Osaka" charset="-128"/>
              </a:rPr>
              <a:t>Ekr</a:t>
            </a: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 it has more </a:t>
            </a:r>
            <a:r>
              <a:rPr lang="en-US" sz="1800" b="0" dirty="0" err="1" smtClean="0">
                <a:solidFill>
                  <a:prstClr val="black"/>
                </a:solidFill>
                <a:latin typeface="Arial" charset="0"/>
                <a:ea typeface="Osaka" charset="-128"/>
              </a:rPr>
              <a:t>Ek</a:t>
            </a: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 – since both start with the same </a:t>
            </a:r>
            <a:r>
              <a:rPr lang="en-US" sz="1800" b="0" dirty="0" err="1" smtClean="0">
                <a:solidFill>
                  <a:prstClr val="black"/>
                </a:solidFill>
                <a:latin typeface="Arial" charset="0"/>
                <a:ea typeface="Osaka" charset="-128"/>
              </a:rPr>
              <a:t>Ep</a:t>
            </a: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 and </a:t>
            </a:r>
            <a:r>
              <a:rPr lang="en-US" sz="1800" b="0" dirty="0" err="1" smtClean="0">
                <a:solidFill>
                  <a:prstClr val="black"/>
                </a:solidFill>
                <a:latin typeface="Arial" charset="0"/>
                <a:ea typeface="Osaka" charset="-128"/>
              </a:rPr>
              <a:t>Ep</a:t>
            </a: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 = </a:t>
            </a:r>
            <a:r>
              <a:rPr lang="en-US" sz="1800" b="0" dirty="0" err="1" smtClean="0">
                <a:solidFill>
                  <a:prstClr val="black"/>
                </a:solidFill>
                <a:latin typeface="Arial" charset="0"/>
                <a:ea typeface="Osaka" charset="-128"/>
              </a:rPr>
              <a:t>Ek</a:t>
            </a: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 + </a:t>
            </a:r>
            <a:r>
              <a:rPr lang="en-US" sz="1800" b="0" dirty="0" err="1" smtClean="0">
                <a:solidFill>
                  <a:prstClr val="black"/>
                </a:solidFill>
                <a:latin typeface="Arial" charset="0"/>
                <a:ea typeface="Osaka" charset="-128"/>
              </a:rPr>
              <a:t>Ekr</a:t>
            </a:r>
            <a:r>
              <a:rPr lang="en-US" sz="1800" b="0" dirty="0" smtClean="0">
                <a:solidFill>
                  <a:prstClr val="black"/>
                </a:solidFill>
                <a:latin typeface="Arial" charset="0"/>
                <a:ea typeface="Osaka" charset="-128"/>
              </a:rPr>
              <a:t>.</a:t>
            </a:r>
          </a:p>
        </p:txBody>
      </p:sp>
      <p:sp>
        <p:nvSpPr>
          <p:cNvPr id="15370" name="TextBox 8"/>
          <p:cNvSpPr txBox="1">
            <a:spLocks noChangeArrowheads="1"/>
          </p:cNvSpPr>
          <p:nvPr/>
        </p:nvSpPr>
        <p:spPr bwMode="auto">
          <a:xfrm>
            <a:off x="5829300" y="2159000"/>
            <a:ext cx="33147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000000"/>
                </a:solidFill>
              </a:rPr>
              <a:t>Biscuit wheel will reach the bottom of the slope first.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300" y="2514600"/>
            <a:ext cx="5969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1800" b="0" smtClean="0">
                <a:solidFill>
                  <a:prstClr val="black"/>
                </a:solidFill>
                <a:latin typeface="Arial" charset="0"/>
                <a:ea typeface="Osaka" charset="-128"/>
              </a:rPr>
              <a:t>ring</a:t>
            </a:r>
            <a:endParaRPr lang="en-US" b="0" smtClean="0">
              <a:solidFill>
                <a:srgbClr val="FFFFFF"/>
              </a:solidFill>
              <a:latin typeface="Arial" charset="0"/>
              <a:ea typeface="Osaka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100" y="5842000"/>
            <a:ext cx="9779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1800" b="0" smtClean="0">
                <a:solidFill>
                  <a:prstClr val="black"/>
                </a:solidFill>
                <a:latin typeface="Arial" charset="0"/>
                <a:ea typeface="Osaka" charset="-128"/>
              </a:rPr>
              <a:t>biscuit</a:t>
            </a:r>
            <a:endParaRPr lang="en-US" b="0" smtClean="0">
              <a:solidFill>
                <a:srgbClr val="FFFFFF"/>
              </a:solidFill>
              <a:latin typeface="Arial" charset="0"/>
              <a:ea typeface="Osaka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21000"/>
            <a:ext cx="9142966" cy="3847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900" b="0">
                <a:solidFill>
                  <a:srgbClr val="000000"/>
                </a:solidFill>
              </a:rPr>
              <a:t>You cannot achieve a grade to an answer that has a 50:50 chance of being correct.</a:t>
            </a:r>
          </a:p>
        </p:txBody>
      </p:sp>
    </p:spTree>
    <p:extLst>
      <p:ext uri="{BB962C8B-B14F-4D97-AF65-F5344CB8AC3E}">
        <p14:creationId xmlns:p14="http://schemas.microsoft.com/office/powerpoint/2010/main" val="3758880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ight Triangle 2"/>
          <p:cNvSpPr>
            <a:spLocks noChangeArrowheads="1"/>
          </p:cNvSpPr>
          <p:nvPr/>
        </p:nvSpPr>
        <p:spPr bwMode="auto">
          <a:xfrm>
            <a:off x="0" y="4521200"/>
            <a:ext cx="9144000" cy="2336800"/>
          </a:xfrm>
          <a:prstGeom prst="rtTriangle">
            <a:avLst/>
          </a:prstGeom>
          <a:gradFill rotWithShape="1">
            <a:gsLst>
              <a:gs pos="0">
                <a:srgbClr val="FF8000"/>
              </a:gs>
              <a:gs pos="21001">
                <a:srgbClr val="FF8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b="0" smtClean="0">
              <a:solidFill>
                <a:srgbClr val="005A58"/>
              </a:solidFill>
            </a:endParaRPr>
          </a:p>
        </p:txBody>
      </p:sp>
      <p:cxnSp>
        <p:nvCxnSpPr>
          <p:cNvPr id="15363" name="Straight Arrow Connector 11"/>
          <p:cNvCxnSpPr>
            <a:cxnSpLocks noChangeShapeType="1"/>
          </p:cNvCxnSpPr>
          <p:nvPr/>
        </p:nvCxnSpPr>
        <p:spPr bwMode="auto">
          <a:xfrm rot="5400000">
            <a:off x="7893844" y="5684044"/>
            <a:ext cx="2260600" cy="11112"/>
          </a:xfrm>
          <a:prstGeom prst="straightConnector1">
            <a:avLst/>
          </a:prstGeom>
          <a:noFill/>
          <a:ln w="3175">
            <a:solidFill>
              <a:srgbClr val="E51313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4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4541044" y="-30956"/>
            <a:ext cx="23812" cy="90805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-1143000" y="2819400"/>
            <a:ext cx="3035300" cy="1819275"/>
            <a:chOff x="-1143000" y="2819400"/>
            <a:chExt cx="3034866" cy="1819752"/>
          </a:xfrm>
        </p:grpSpPr>
        <p:grpSp>
          <p:nvGrpSpPr>
            <p:cNvPr id="15374" name="Group 33"/>
            <p:cNvGrpSpPr>
              <a:grpSpLocks/>
            </p:cNvGrpSpPr>
            <p:nvPr/>
          </p:nvGrpSpPr>
          <p:grpSpPr bwMode="auto">
            <a:xfrm>
              <a:off x="-1037829" y="2838839"/>
              <a:ext cx="2929695" cy="1800313"/>
              <a:chOff x="-1037829" y="2838839"/>
              <a:chExt cx="2929695" cy="1800313"/>
            </a:xfrm>
          </p:grpSpPr>
          <p:grpSp>
            <p:nvGrpSpPr>
              <p:cNvPr id="15381" name="Group 18"/>
              <p:cNvGrpSpPr>
                <a:grpSpLocks/>
              </p:cNvGrpSpPr>
              <p:nvPr/>
            </p:nvGrpSpPr>
            <p:grpSpPr bwMode="auto">
              <a:xfrm>
                <a:off x="139694" y="3032058"/>
                <a:ext cx="1576853" cy="1576853"/>
                <a:chOff x="3467094" y="2473258"/>
                <a:chExt cx="1576853" cy="1576853"/>
              </a:xfrm>
            </p:grpSpPr>
            <p:sp>
              <p:nvSpPr>
                <p:cNvPr id="20" name="Donut 19"/>
                <p:cNvSpPr>
                  <a:spLocks noChangeAspect="1"/>
                </p:cNvSpPr>
                <p:nvPr/>
              </p:nvSpPr>
              <p:spPr bwMode="auto">
                <a:xfrm>
                  <a:off x="3466917" y="2473381"/>
                  <a:ext cx="1577749" cy="1576801"/>
                </a:xfrm>
                <a:prstGeom prst="donu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413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900" b="0">
                    <a:solidFill>
                      <a:srgbClr val="005A58"/>
                    </a:solidFill>
                    <a:latin typeface="Verdana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5386" name="Oval 4"/>
                <p:cNvSpPr>
                  <a:spLocks noChangeArrowheads="1"/>
                </p:cNvSpPr>
                <p:nvPr/>
              </p:nvSpPr>
              <p:spPr bwMode="auto">
                <a:xfrm>
                  <a:off x="3859831" y="2870228"/>
                  <a:ext cx="793940" cy="7939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005A58"/>
                    </a:solidFill>
                  </a:endParaRPr>
                </a:p>
              </p:txBody>
            </p:sp>
            <p:sp>
              <p:nvSpPr>
                <p:cNvPr id="15387" name="Oval 5"/>
                <p:cNvSpPr>
                  <a:spLocks noChangeArrowheads="1"/>
                </p:cNvSpPr>
                <p:nvPr/>
              </p:nvSpPr>
              <p:spPr bwMode="auto">
                <a:xfrm>
                  <a:off x="4160120" y="3167955"/>
                  <a:ext cx="187458" cy="18745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005A58"/>
                    </a:solidFill>
                  </a:endParaRPr>
                </a:p>
              </p:txBody>
            </p:sp>
          </p:grpSp>
          <p:grpSp>
            <p:nvGrpSpPr>
              <p:cNvPr id="15382" name="Group 26"/>
              <p:cNvGrpSpPr>
                <a:grpSpLocks/>
              </p:cNvGrpSpPr>
              <p:nvPr/>
            </p:nvGrpSpPr>
            <p:grpSpPr bwMode="auto">
              <a:xfrm>
                <a:off x="-1037829" y="2838839"/>
                <a:ext cx="2929695" cy="1800313"/>
                <a:chOff x="-1063229" y="2864239"/>
                <a:chExt cx="2929695" cy="1800313"/>
              </a:xfrm>
            </p:grpSpPr>
            <p:sp>
              <p:nvSpPr>
                <p:cNvPr id="23" name="Block Arc 22"/>
                <p:cNvSpPr>
                  <a:spLocks/>
                </p:cNvSpPr>
                <p:nvPr/>
              </p:nvSpPr>
              <p:spPr bwMode="auto">
                <a:xfrm rot="3991961">
                  <a:off x="-498936" y="2299150"/>
                  <a:ext cx="1800697" cy="2930106"/>
                </a:xfrm>
                <a:prstGeom prst="blockArc">
                  <a:avLst>
                    <a:gd name="adj1" fmla="val 13564353"/>
                    <a:gd name="adj2" fmla="val 16217867"/>
                    <a:gd name="adj3" fmla="val 3199"/>
                  </a:avLst>
                </a:prstGeom>
                <a:solidFill>
                  <a:srgbClr val="660066"/>
                </a:solidFill>
                <a:ln w="19050" cap="rnd" cmpd="sng" algn="ctr">
                  <a:solidFill>
                    <a:srgbClr val="66006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900" b="0">
                    <a:solidFill>
                      <a:srgbClr val="005A58"/>
                    </a:solidFill>
                    <a:latin typeface="Verdana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cxnSp>
              <p:nvCxnSpPr>
                <p:cNvPr id="15384" name="Straight Arrow Connector 2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670050" y="3232150"/>
                  <a:ext cx="203200" cy="114300"/>
                </a:xfrm>
                <a:prstGeom prst="straightConnector1">
                  <a:avLst/>
                </a:prstGeom>
                <a:noFill/>
                <a:ln w="111125">
                  <a:solidFill>
                    <a:srgbClr val="660066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5375" name="Group 21"/>
            <p:cNvGrpSpPr>
              <a:grpSpLocks/>
            </p:cNvGrpSpPr>
            <p:nvPr/>
          </p:nvGrpSpPr>
          <p:grpSpPr bwMode="auto">
            <a:xfrm>
              <a:off x="-1143000" y="2819400"/>
              <a:ext cx="1524000" cy="1397000"/>
              <a:chOff x="393700" y="3238500"/>
              <a:chExt cx="1524000" cy="1397000"/>
            </a:xfrm>
          </p:grpSpPr>
          <p:cxnSp>
            <p:nvCxnSpPr>
              <p:cNvPr id="15376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371600" y="3238500"/>
                <a:ext cx="5461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7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93700" y="3657600"/>
                <a:ext cx="1193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003300" y="4508500"/>
                <a:ext cx="5461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990600" y="3416300"/>
                <a:ext cx="279400" cy="63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0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736600" y="4216400"/>
                <a:ext cx="279400" cy="63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5370" name="TextBox 27"/>
          <p:cNvSpPr txBox="1">
            <a:spLocks noChangeArrowheads="1"/>
          </p:cNvSpPr>
          <p:nvPr/>
        </p:nvSpPr>
        <p:spPr bwMode="auto">
          <a:xfrm>
            <a:off x="50800" y="1320800"/>
            <a:ext cx="6819900" cy="1631950"/>
          </a:xfrm>
          <a:prstGeom prst="rect">
            <a:avLst/>
          </a:prstGeom>
          <a:gradFill rotWithShape="1">
            <a:gsLst>
              <a:gs pos="0">
                <a:srgbClr val="F2FAFA"/>
              </a:gs>
              <a:gs pos="64999">
                <a:srgbClr val="DEF0F0"/>
              </a:gs>
              <a:gs pos="100000">
                <a:srgbClr val="D2EBEB"/>
              </a:gs>
            </a:gsLst>
            <a:lin ang="5400000" scaled="1"/>
          </a:gradFill>
          <a:ln w="9525">
            <a:solidFill>
              <a:srgbClr val="A6BCB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b="0" dirty="0" smtClean="0">
                <a:solidFill>
                  <a:srgbClr val="000000"/>
                </a:solidFill>
              </a:rPr>
              <a:t>Show the wheel's translational velocity at the bottom of the slope is 4.8 m s</a:t>
            </a:r>
            <a:r>
              <a:rPr lang="en-US" altLang="en-US" sz="1800" b="0" baseline="30000" dirty="0" smtClean="0">
                <a:solidFill>
                  <a:srgbClr val="000000"/>
                </a:solidFill>
              </a:rPr>
              <a:t>-1</a:t>
            </a:r>
            <a:r>
              <a:rPr lang="en-US" altLang="en-US" sz="1800" b="0" dirty="0" smtClean="0">
                <a:solidFill>
                  <a:srgbClr val="000000"/>
                </a:solidFill>
              </a:rPr>
              <a:t>.</a:t>
            </a:r>
            <a:endParaRPr lang="en-US" altLang="en-US" sz="1800" b="0" baseline="30000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b="0" dirty="0" smtClean="0">
                <a:solidFill>
                  <a:srgbClr val="000000"/>
                </a:solidFill>
              </a:rPr>
              <a:t>Show the wheels angular velocity is 8.6 s</a:t>
            </a:r>
            <a:r>
              <a:rPr lang="en-US" altLang="en-US" sz="1800" b="0" baseline="30000" dirty="0" smtClean="0">
                <a:solidFill>
                  <a:srgbClr val="000000"/>
                </a:solidFill>
              </a:rPr>
              <a:t>-1</a:t>
            </a:r>
            <a:r>
              <a:rPr lang="en-US" altLang="en-US" sz="1800" b="0" dirty="0" smtClean="0">
                <a:solidFill>
                  <a:srgbClr val="000000"/>
                </a:solidFill>
              </a:rPr>
              <a:t> at the bottom of the slope.</a:t>
            </a: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b="0" dirty="0" smtClean="0">
                <a:solidFill>
                  <a:srgbClr val="000000"/>
                </a:solidFill>
              </a:rPr>
              <a:t>Calculate the rotational inertia of the truck wheel.</a:t>
            </a:r>
          </a:p>
        </p:txBody>
      </p:sp>
      <p:sp>
        <p:nvSpPr>
          <p:cNvPr id="15373" name="TextBox 90"/>
          <p:cNvSpPr txBox="1">
            <a:spLocks noChangeArrowheads="1"/>
          </p:cNvSpPr>
          <p:nvPr/>
        </p:nvSpPr>
        <p:spPr bwMode="auto">
          <a:xfrm>
            <a:off x="50800" y="50800"/>
            <a:ext cx="9093200" cy="1200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000000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A truck wheel has a mass of 65 kg and a radius of 0.56 m.  </a:t>
            </a:r>
          </a:p>
          <a:p>
            <a:pPr>
              <a:defRPr/>
            </a:pPr>
            <a:r>
              <a:rPr lang="en-US" sz="1800" b="0">
                <a:solidFill>
                  <a:srgbClr val="000000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It is rolling down a 2.0 m high slope. </a:t>
            </a:r>
          </a:p>
          <a:p>
            <a:pPr>
              <a:defRPr/>
            </a:pPr>
            <a:r>
              <a:rPr lang="en-US" sz="1800" b="0">
                <a:solidFill>
                  <a:srgbClr val="000000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The truck wheel gains 540 J of rotational energy by the time it reaches the bottom of the slope.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673100"/>
            <a:ext cx="2578100" cy="400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8407400" y="5575300"/>
            <a:ext cx="661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rgbClr val="005A58"/>
                </a:solidFill>
              </a:rPr>
              <a:t>2 m</a:t>
            </a:r>
          </a:p>
        </p:txBody>
      </p:sp>
    </p:spTree>
    <p:extLst>
      <p:ext uri="{BB962C8B-B14F-4D97-AF65-F5344CB8AC3E}">
        <p14:creationId xmlns:p14="http://schemas.microsoft.com/office/powerpoint/2010/main" val="2587246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77361 0.27037 " pathEditMode="relative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834" y="1393825"/>
            <a:ext cx="5193166" cy="3886200"/>
          </a:xfrm>
          <a:prstGeom prst="roundRect">
            <a:avLst>
              <a:gd name="adj" fmla="val 1764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 fov="2700000">
              <a:rot lat="624000" lon="2634000" rev="21384000"/>
            </a:camera>
            <a:lightRig rig="threePt" dir="t"/>
          </a:scene3d>
          <a:sp3d contourW="6350" prstMaterial="matte">
            <a:bevelT w="101600" h="101600" prst="hardEdge"/>
            <a:contourClr>
              <a:srgbClr val="969696"/>
            </a:contourClr>
          </a:sp3d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64" y="3336925"/>
            <a:ext cx="5921839" cy="3155950"/>
          </a:xfrm>
          <a:prstGeom prst="roundRect">
            <a:avLst>
              <a:gd name="adj" fmla="val 4201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 fov="2700000">
              <a:rot lat="624000" lon="2634000" rev="21384000"/>
            </a:camera>
            <a:lightRig rig="threePt" dir="t"/>
          </a:scene3d>
          <a:sp3d contourW="6350" prstMaterial="matte">
            <a:bevelT w="101600" h="101600" prst="hardEdge"/>
            <a:contourClr>
              <a:srgbClr val="969696"/>
            </a:contourClr>
          </a:sp3d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42" y="876300"/>
            <a:ext cx="3459209" cy="2298700"/>
          </a:xfrm>
          <a:prstGeom prst="roundRect">
            <a:avLst>
              <a:gd name="adj" fmla="val 3821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 fov="2700000">
              <a:rot lat="624000" lon="2634000" rev="21384000"/>
            </a:camera>
            <a:lightRig rig="threePt" dir="t"/>
          </a:scene3d>
          <a:sp3d contourW="6350" prstMaterial="matte">
            <a:bevelT w="101600" h="101600" prst="hardEdge"/>
            <a:contourClr>
              <a:srgbClr val="969696"/>
            </a:contourClr>
          </a:sp3d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0" y="242176"/>
            <a:ext cx="8915400" cy="338138"/>
          </a:xfrm>
          <a:prstGeom prst="rect">
            <a:avLst/>
          </a:prstGeom>
          <a:gradFill rotWithShape="1">
            <a:gsLst>
              <a:gs pos="0">
                <a:srgbClr val="E7E7FF"/>
              </a:gs>
              <a:gs pos="64999">
                <a:srgbClr val="C4C5FF"/>
              </a:gs>
              <a:gs pos="100000">
                <a:srgbClr val="AAACFF"/>
              </a:gs>
            </a:gsLst>
            <a:lin ang="5400000" scaled="1"/>
          </a:gradFill>
          <a:ln w="9525">
            <a:solidFill>
              <a:srgbClr val="686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buFont typeface="Verdana" charset="0"/>
              <a:buAutoNum type="arabicPeriod"/>
            </a:pPr>
            <a:r>
              <a:rPr lang="en-US" altLang="en-US" sz="1600" b="0" dirty="0" smtClean="0">
                <a:solidFill>
                  <a:srgbClr val="000000"/>
                </a:solidFill>
              </a:rPr>
              <a:t>Show the wheel's translational velocity at the bottom of the slope is 4.8 ms</a:t>
            </a:r>
            <a:r>
              <a:rPr lang="en-US" altLang="en-US" sz="1600" b="0" baseline="30000" dirty="0" smtClean="0">
                <a:solidFill>
                  <a:srgbClr val="000000"/>
                </a:solidFill>
              </a:rPr>
              <a:t>-1</a:t>
            </a:r>
            <a:r>
              <a:rPr lang="en-US" altLang="en-US" sz="1600" b="0" dirty="0" smtClean="0">
                <a:solidFill>
                  <a:srgbClr val="000000"/>
                </a:solidFill>
              </a:rPr>
              <a:t>.</a:t>
            </a:r>
            <a:endParaRPr lang="en-US" altLang="en-US" sz="1600" b="0" baseline="30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2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0800" y="863600"/>
            <a:ext cx="5867400" cy="369888"/>
          </a:xfrm>
          <a:prstGeom prst="rect">
            <a:avLst/>
          </a:prstGeom>
          <a:gradFill rotWithShape="1">
            <a:gsLst>
              <a:gs pos="0">
                <a:srgbClr val="F2FAFA"/>
              </a:gs>
              <a:gs pos="64999">
                <a:srgbClr val="DEF0F0"/>
              </a:gs>
              <a:gs pos="100000">
                <a:srgbClr val="D2EBEB"/>
              </a:gs>
            </a:gsLst>
            <a:lin ang="5400000" scaled="1"/>
          </a:gradFill>
          <a:ln w="9525">
            <a:solidFill>
              <a:srgbClr val="A6BCB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Verdana" charset="0"/>
              <a:buAutoNum type="arabicPeriod" startAt="2"/>
              <a:defRPr/>
            </a:pPr>
            <a:r>
              <a:rPr lang="en-US" sz="1800" b="0">
                <a:solidFill>
                  <a:srgbClr val="000000"/>
                </a:solidFill>
                <a:latin typeface="Verdana"/>
                <a:ea typeface="ＭＳ Ｐゴシック" charset="-128"/>
                <a:cs typeface="ＭＳ Ｐゴシック" charset="-128"/>
              </a:rPr>
              <a:t>Show the wheels angular velocity is 8.6 s</a:t>
            </a:r>
            <a:r>
              <a:rPr lang="en-US" sz="1800" b="0" baseline="30000">
                <a:solidFill>
                  <a:srgbClr val="000000"/>
                </a:solidFill>
                <a:latin typeface="Verdana"/>
                <a:ea typeface="ＭＳ Ｐゴシック" charset="-128"/>
                <a:cs typeface="ＭＳ Ｐゴシック" charset="-128"/>
              </a:rPr>
              <a:t>-1</a:t>
            </a:r>
            <a:r>
              <a:rPr lang="en-US" sz="1800" b="0">
                <a:solidFill>
                  <a:srgbClr val="000000"/>
                </a:solidFill>
                <a:latin typeface="Verdana"/>
                <a:ea typeface="ＭＳ Ｐゴシック" charset="-128"/>
                <a:cs typeface="ＭＳ Ｐゴシック" charset="-128"/>
              </a:rPr>
              <a:t>. 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0800" y="1282700"/>
            <a:ext cx="6502400" cy="369888"/>
          </a:xfrm>
          <a:prstGeom prst="rect">
            <a:avLst/>
          </a:prstGeom>
          <a:gradFill rotWithShape="1">
            <a:gsLst>
              <a:gs pos="0">
                <a:srgbClr val="FAFAFA"/>
              </a:gs>
              <a:gs pos="64999">
                <a:srgbClr val="F2F2F2"/>
              </a:gs>
              <a:gs pos="100000">
                <a:srgbClr val="EDEDED"/>
              </a:gs>
            </a:gsLst>
            <a:lin ang="5400000" scaled="1"/>
          </a:gradFill>
          <a:ln w="9525">
            <a:solidFill>
              <a:srgbClr val="D5D5D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Verdana" charset="0"/>
              <a:buAutoNum type="arabicPeriod" startAt="3"/>
              <a:defRPr/>
            </a:pPr>
            <a:r>
              <a:rPr lang="en-US" sz="1800" b="0">
                <a:solidFill>
                  <a:srgbClr val="000000"/>
                </a:solidFill>
                <a:latin typeface="Verdana"/>
                <a:ea typeface="ＭＳ Ｐゴシック" charset="-128"/>
                <a:cs typeface="ＭＳ Ｐゴシック" charset="-128"/>
              </a:rPr>
              <a:t>Calculate the rotational inertia of the truck wheel.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896" y="2034962"/>
            <a:ext cx="3690135" cy="4108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 fov="2700000">
              <a:rot lat="624000" lon="18966000" rev="216000"/>
            </a:camera>
            <a:lightRig rig="threePt" dir="t"/>
          </a:scene3d>
          <a:sp3d contourW="6350" prstMaterial="matte">
            <a:bevelT w="101600" h="101600" prst="riblet"/>
            <a:contourClr>
              <a:srgbClr val="969696"/>
            </a:contourClr>
          </a:sp3d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1973" y="2034962"/>
            <a:ext cx="3406607" cy="4508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 fov="2700000">
              <a:rot lat="624000" lon="18966000" rev="216000"/>
            </a:camera>
            <a:lightRig rig="threePt" dir="t"/>
          </a:scene3d>
          <a:sp3d contourW="6350" prstMaterial="matte">
            <a:bevelT w="101600" h="101600" prst="ribl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642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7" y="1323043"/>
            <a:ext cx="6969231" cy="521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8"/>
          <p:cNvSpPr txBox="1">
            <a:spLocks noChangeArrowheads="1"/>
          </p:cNvSpPr>
          <p:nvPr/>
        </p:nvSpPr>
        <p:spPr bwMode="auto">
          <a:xfrm>
            <a:off x="4902200" y="73660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b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212" y="120501"/>
            <a:ext cx="8494302" cy="1000274"/>
          </a:xfrm>
          <a:prstGeom prst="rect">
            <a:avLst/>
          </a:prstGeom>
          <a:solidFill>
            <a:srgbClr val="EEF2F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0" dirty="0" smtClean="0">
                <a:solidFill>
                  <a:srgbClr val="000000"/>
                </a:solidFill>
              </a:rPr>
              <a:t>Say Galileo </a:t>
            </a:r>
            <a:r>
              <a:rPr lang="en-US" altLang="en-US" sz="1800" b="0" dirty="0">
                <a:solidFill>
                  <a:srgbClr val="000000"/>
                </a:solidFill>
              </a:rPr>
              <a:t>tested his free fall theory by rolling different diameter solid spheres down a </a:t>
            </a:r>
            <a:r>
              <a:rPr lang="en-US" altLang="en-US" sz="1800" b="0" dirty="0" smtClean="0">
                <a:solidFill>
                  <a:srgbClr val="000000"/>
                </a:solidFill>
              </a:rPr>
              <a:t>slope, instead of dropping them off a ledge.</a:t>
            </a:r>
            <a:endParaRPr lang="en-US" altLang="en-US" sz="18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800" b="0" dirty="0" smtClean="0">
                <a:solidFill>
                  <a:srgbClr val="000000"/>
                </a:solidFill>
              </a:rPr>
              <a:t>Prove that his </a:t>
            </a:r>
            <a:r>
              <a:rPr lang="en-US" altLang="en-US" sz="1800" b="0" dirty="0">
                <a:solidFill>
                  <a:srgbClr val="000000"/>
                </a:solidFill>
              </a:rPr>
              <a:t>free fall theory is correct. </a:t>
            </a: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6358959" y="928687"/>
            <a:ext cx="2620962" cy="4034270"/>
            <a:chOff x="7674113" y="2750697"/>
            <a:chExt cx="1464596" cy="2254719"/>
          </a:xfrm>
          <a:effectLst>
            <a:glow rad="139700">
              <a:schemeClr val="accent3">
                <a:alpha val="75000"/>
              </a:schemeClr>
            </a:glow>
          </a:effectLst>
        </p:grpSpPr>
        <p:pic>
          <p:nvPicPr>
            <p:cNvPr id="15371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4113" y="2750697"/>
              <a:ext cx="1464596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Rectangle 13"/>
            <p:cNvSpPr>
              <a:spLocks noChangeArrowheads="1"/>
            </p:cNvSpPr>
            <p:nvPr/>
          </p:nvSpPr>
          <p:spPr bwMode="auto">
            <a:xfrm>
              <a:off x="7927757" y="4814891"/>
              <a:ext cx="957309" cy="1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prstClr val="black"/>
                  </a:solidFill>
                  <a:latin typeface="Verdana" pitchFamily="-109" charset="0"/>
                  <a:ea typeface="ＭＳ Ｐゴシック" pitchFamily="-109" charset="-128"/>
                  <a:cs typeface="ＭＳ Ｐゴシック" pitchFamily="-109" charset="-128"/>
                </a:rPr>
                <a:t>Galileo </a:t>
              </a:r>
              <a:r>
                <a:rPr lang="en-US" sz="1100" dirty="0" err="1">
                  <a:solidFill>
                    <a:prstClr val="black"/>
                  </a:solidFill>
                  <a:latin typeface="Verdana" pitchFamily="-109" charset="0"/>
                  <a:ea typeface="ＭＳ Ｐゴシック" pitchFamily="-109" charset="-128"/>
                  <a:cs typeface="ＭＳ Ｐゴシック" pitchFamily="-109" charset="-128"/>
                </a:rPr>
                <a:t>Galilei</a:t>
              </a:r>
              <a:endParaRPr lang="en-US" sz="1100" b="0" dirty="0">
                <a:solidFill>
                  <a:prstClr val="black"/>
                </a:solidFill>
                <a:latin typeface="Verdana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sp>
        <p:nvSpPr>
          <p:cNvPr id="12" name="Explosion 1 11"/>
          <p:cNvSpPr>
            <a:spLocks noChangeArrowheads="1"/>
          </p:cNvSpPr>
          <p:nvPr/>
        </p:nvSpPr>
        <p:spPr bwMode="auto">
          <a:xfrm>
            <a:off x="2371159" y="3724707"/>
            <a:ext cx="3987800" cy="24765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0" dirty="0" smtClean="0">
                <a:solidFill>
                  <a:prstClr val="black"/>
                </a:solidFill>
              </a:rPr>
              <a:t>Assume all spheres </a:t>
            </a:r>
            <a:r>
              <a:rPr lang="en-US" altLang="en-US" sz="1600" b="0" dirty="0">
                <a:solidFill>
                  <a:prstClr val="black"/>
                </a:solidFill>
              </a:rPr>
              <a:t>must be the same, i.e. solid and round.</a:t>
            </a:r>
          </a:p>
        </p:txBody>
      </p:sp>
    </p:spTree>
    <p:extLst>
      <p:ext uri="{BB962C8B-B14F-4D97-AF65-F5344CB8AC3E}">
        <p14:creationId xmlns:p14="http://schemas.microsoft.com/office/powerpoint/2010/main" val="3640761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633</Words>
  <Application>Microsoft Office PowerPoint</Application>
  <PresentationFormat>On-screen Show (4:3)</PresentationFormat>
  <Paragraphs>83</Paragraphs>
  <Slides>16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1_Blank Presentation</vt:lpstr>
      <vt:lpstr>2_Blank Presentation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Ted Vittitoe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100</cp:revision>
  <dcterms:created xsi:type="dcterms:W3CDTF">2002-02-23T17:41:03Z</dcterms:created>
  <dcterms:modified xsi:type="dcterms:W3CDTF">2014-05-27T07:44:27Z</dcterms:modified>
</cp:coreProperties>
</file>