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av" ContentType="audio/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91" r:id="rId3"/>
    <p:sldId id="388" r:id="rId4"/>
    <p:sldId id="390" r:id="rId5"/>
    <p:sldId id="392" r:id="rId6"/>
    <p:sldId id="367" r:id="rId7"/>
    <p:sldId id="386" r:id="rId8"/>
    <p:sldId id="382" r:id="rId9"/>
    <p:sldId id="368" r:id="rId10"/>
    <p:sldId id="378" r:id="rId11"/>
    <p:sldId id="379" r:id="rId12"/>
    <p:sldId id="383" r:id="rId13"/>
    <p:sldId id="381" r:id="rId14"/>
    <p:sldId id="377" r:id="rId15"/>
    <p:sldId id="385" r:id="rId16"/>
    <p:sldId id="369" r:id="rId17"/>
    <p:sldId id="384" r:id="rId18"/>
    <p:sldId id="395" r:id="rId19"/>
  </p:sldIdLst>
  <p:sldSz cx="9144000" cy="6858000" type="screen4x3"/>
  <p:notesSz cx="6791325" cy="99234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4" autoAdjust="0"/>
    <p:restoredTop sz="95073" autoAdjust="0"/>
  </p:normalViewPr>
  <p:slideViewPr>
    <p:cSldViewPr>
      <p:cViewPr>
        <p:scale>
          <a:sx n="112" d="100"/>
          <a:sy n="112" d="100"/>
        </p:scale>
        <p:origin x="144" y="-656"/>
      </p:cViewPr>
      <p:guideLst>
        <p:guide orient="horz" pos="1392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>
        <p:scale>
          <a:sx n="75" d="100"/>
          <a:sy n="75" d="100"/>
        </p:scale>
        <p:origin x="-648" y="1944"/>
      </p:cViewPr>
      <p:guideLst>
        <p:guide orient="horz" pos="3126"/>
        <p:guide pos="213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815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657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540D3A-6FEB-4EE3-8247-48D1509E82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95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416FF-CA1B-4D62-B94F-230FAFF37F16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506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6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86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EEECE1"/>
              </a:buClr>
            </a:pPr>
            <a:fld id="{8E199677-FF52-4E89-8F54-B2A99931EEF5}" type="slidenum">
              <a:rPr kumimoji="0" lang="en-US" altLang="en-US">
                <a:solidFill>
                  <a:prstClr val="black"/>
                </a:solidFill>
                <a:latin typeface="Verdana" pitchFamily="34" charset="0"/>
              </a:rPr>
              <a:pPr algn="r" eaLnBrk="1" hangingPunct="1">
                <a:spcBef>
                  <a:spcPct val="50000"/>
                </a:spcBef>
                <a:buClr>
                  <a:srgbClr val="EEECE1"/>
                </a:buClr>
              </a:pPr>
              <a:t>17</a:t>
            </a:fld>
            <a:endParaRPr kumimoji="0" lang="en-US" altLang="en-US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7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D1D1D-A739-4BEB-82C0-850088AF9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2B3FA-B02B-4466-9E97-FE8A613398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15422-A9AE-47A5-9A98-2F79CAD30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mbo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7175" y="6248400"/>
            <a:ext cx="16224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864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BAD3D-1FEC-4558-ABDA-2BB266ED0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88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82B48-A30E-420E-B37F-7A4D5AD90D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73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1DAB-F6C3-4EF3-8397-EEAD73DD3A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78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C2F59-C0DF-47D1-85A3-2013EF3BFE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21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E8B9C-614C-44FE-82A3-037420632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37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8F613-8393-47D9-B9F4-17EB0C082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82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95211-3BDD-4E6C-BE3E-0AD8485DF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69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4BC2-25A6-4508-8494-F29724E11C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8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1336-DCD5-4B70-BD05-2DB40C139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854EA-82C5-4E93-9DCC-E2A655A58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98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F7297-7D0D-4159-8D23-65D4E40B7C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48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79564-B5CE-4EEE-986C-A864704727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1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9934-35AB-4944-A6C4-E4E4645EE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99F0B-6255-458F-85CC-498166C837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02ED-7154-46CB-9E7A-491747937D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5F888-DF86-487C-9DC8-592DB48E3F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9BB64-426F-4301-86DD-B357658212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90987-A278-431D-8D9B-6ABBA2FC5D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FA765-7D68-460A-B52A-70D85BDD4B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D0F4EE-8F74-48DB-BDFE-BFDF4BB03E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charset="0"/>
              </a:defRPr>
            </a:lvl1pPr>
          </a:lstStyle>
          <a:p>
            <a:pPr eaLnBrk="1" hangingPunct="1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charset="0"/>
              </a:defRPr>
            </a:lvl1pPr>
          </a:lstStyle>
          <a:p>
            <a:pPr algn="ctr" eaLnBrk="1" hangingPunct="1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charset="0"/>
              </a:defRPr>
            </a:lvl1pPr>
          </a:lstStyle>
          <a:p>
            <a:pPr eaLnBrk="1" hangingPunct="1">
              <a:defRPr/>
            </a:pPr>
            <a:fld id="{574C7A7A-E239-431A-A3E5-37FCF012FC3C}" type="slidenum">
              <a:rPr lang="en-US" b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8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7.gif"/><Relationship Id="rId5" Type="http://schemas.openxmlformats.org/officeDocument/2006/relationships/image" Target="../media/image18.w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21.wmf"/><Relationship Id="rId10" Type="http://schemas.openxmlformats.org/officeDocument/2006/relationships/hyperlink" Target="http://www.explorelearning.com/index.cfm?method=cResource.dspView&amp;ResourceID=20&amp;ClassID=486700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75" y="-1333220"/>
            <a:ext cx="7873025" cy="7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8670" y="2475500"/>
            <a:ext cx="786382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Simple Harmonic Motion</a:t>
            </a:r>
          </a:p>
        </p:txBody>
      </p:sp>
    </p:spTree>
    <p:extLst>
      <p:ext uri="{BB962C8B-B14F-4D97-AF65-F5344CB8AC3E}">
        <p14:creationId xmlns:p14="http://schemas.microsoft.com/office/powerpoint/2010/main" val="241046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5657A20-6217-4382-86DD-303A4568F023}" type="datetime5">
              <a:rPr lang="en-GB" smtClean="0"/>
              <a:pPr/>
              <a:t>19-Apr-16</a:t>
            </a:fld>
            <a:endParaRPr lang="en-US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3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762000"/>
            <a:ext cx="78390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6300" y="47625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See </a:t>
            </a:r>
            <a:r>
              <a:rPr lang="en-NZ" dirty="0" err="1" smtClean="0"/>
              <a:t>car_shock</a:t>
            </a:r>
            <a:r>
              <a:rPr lang="en-NZ" dirty="0" smtClean="0"/>
              <a:t> applet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C4BB0CF-08DB-4962-9844-6B66F9BBE72E}" type="datetime5">
              <a:rPr lang="en-GB" smtClean="0"/>
              <a:pPr/>
              <a:t>19-Apr-16</a:t>
            </a:fld>
            <a:endParaRPr lang="en-US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456785" y="1278320"/>
            <a:ext cx="4572000" cy="457200"/>
          </a:xfrm>
        </p:spPr>
        <p:txBody>
          <a:bodyPr/>
          <a:lstStyle/>
          <a:p>
            <a:r>
              <a:rPr lang="en-GB" sz="6600" b="1" dirty="0" smtClean="0">
                <a:solidFill>
                  <a:srgbClr val="FF0000"/>
                </a:solidFill>
              </a:rPr>
              <a:t>Bridge dampers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4690" y="241385"/>
            <a:ext cx="72580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495300" y="6027738"/>
            <a:ext cx="8343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dirty="0"/>
              <a:t>http://www.acoustics.salford.ac.uk/feschools/waves/flash/truck.swf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7" y="433410"/>
            <a:ext cx="9026980" cy="408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475" y="4780588"/>
            <a:ext cx="7373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Mr Anderson walks back to B1 with his 2/3 full cup of coffee, invariably he will spill some…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7082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71563" y="252413"/>
            <a:ext cx="7572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>
                <a:solidFill>
                  <a:srgbClr val="003300"/>
                </a:solidFill>
                <a:latin typeface="Arial" charset="0"/>
                <a:cs typeface="Arial" charset="0"/>
              </a:rPr>
              <a:t>Resonance ~Driven or Forced Harmonic Motion</a:t>
            </a:r>
          </a:p>
        </p:txBody>
      </p:sp>
      <p:pic>
        <p:nvPicPr>
          <p:cNvPr id="28675" name="Picture 3" descr="j028367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86275" y="3232150"/>
            <a:ext cx="1371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j01559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464"/>
          <a:stretch>
            <a:fillRect/>
          </a:stretch>
        </p:blipFill>
        <p:spPr bwMode="auto">
          <a:xfrm>
            <a:off x="3824288" y="3013075"/>
            <a:ext cx="6858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6"/>
          <p:cNvSpPr>
            <a:spLocks noChangeArrowheads="1"/>
          </p:cNvSpPr>
          <p:nvPr/>
        </p:nvSpPr>
        <p:spPr bwMode="auto">
          <a:xfrm rot="5400000">
            <a:off x="3262313" y="3919538"/>
            <a:ext cx="228600" cy="533400"/>
          </a:xfrm>
          <a:prstGeom prst="upArrow">
            <a:avLst>
              <a:gd name="adj1" fmla="val 50000"/>
              <a:gd name="adj2" fmla="val 6510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285750" y="4010025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  <a:cs typeface="Arial" charset="0"/>
              </a:rPr>
              <a:t>Driving Force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285750" y="2428875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If the </a:t>
            </a:r>
            <a:r>
              <a:rPr lang="en-US" u="sng" dirty="0">
                <a:solidFill>
                  <a:srgbClr val="000099"/>
                </a:solidFill>
                <a:latin typeface="Arial" charset="0"/>
                <a:cs typeface="Arial" charset="0"/>
              </a:rPr>
              <a:t>driving force</a:t>
            </a:r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 frequency matches the </a:t>
            </a:r>
            <a:r>
              <a:rPr lang="en-US" u="sng" dirty="0">
                <a:solidFill>
                  <a:srgbClr val="000099"/>
                </a:solidFill>
                <a:latin typeface="Arial" charset="0"/>
                <a:cs typeface="Arial" charset="0"/>
              </a:rPr>
              <a:t>natural frequency</a:t>
            </a:r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…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285750" y="4714875"/>
            <a:ext cx="8858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then the amplitude can becoming large (and potentially dangerous).  This is called </a:t>
            </a:r>
            <a:r>
              <a:rPr lang="en-US" u="sng" dirty="0">
                <a:solidFill>
                  <a:srgbClr val="000099"/>
                </a:solidFill>
                <a:latin typeface="Arial" charset="0"/>
                <a:cs typeface="Arial" charset="0"/>
              </a:rPr>
              <a:t>Resonance.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85750" y="857250"/>
            <a:ext cx="88582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Arial" charset="0"/>
              </a:rPr>
              <a:t>When a system is disturbed by a </a:t>
            </a:r>
            <a:r>
              <a:rPr lang="en-US" altLang="zh-TW" i="1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Arial" charset="0"/>
              </a:rPr>
              <a:t>periodic driving force</a:t>
            </a:r>
            <a:r>
              <a:rPr lang="en-US" altLang="zh-TW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Arial" charset="0"/>
              </a:rPr>
              <a:t> and then oscillates, this is called </a:t>
            </a:r>
            <a:r>
              <a:rPr lang="en-US" altLang="zh-TW" i="1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Arial" charset="0"/>
              </a:rPr>
              <a:t>forced oscillation</a:t>
            </a:r>
            <a:r>
              <a:rPr lang="en-US" altLang="zh-TW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Arial" charset="0"/>
              </a:rPr>
              <a:t>. A system is said to have a ‘</a:t>
            </a:r>
            <a:r>
              <a:rPr lang="en-US" altLang="zh-TW" i="1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Arial" charset="0"/>
              </a:rPr>
              <a:t>natural’ or resonance frequency ( </a:t>
            </a:r>
            <a:r>
              <a:rPr lang="en-US" altLang="zh-TW" i="1" dirty="0" err="1">
                <a:solidFill>
                  <a:schemeClr val="tx1"/>
                </a:solidFill>
                <a:latin typeface="Arial" charset="0"/>
                <a:ea typeface="PMingLiU" pitchFamily="18" charset="-120"/>
                <a:cs typeface="Arial" charset="0"/>
              </a:rPr>
              <a:t>f</a:t>
            </a:r>
            <a:r>
              <a:rPr lang="en-US" altLang="zh-TW" i="1" baseline="-25000" dirty="0" err="1">
                <a:solidFill>
                  <a:schemeClr val="tx1"/>
                </a:solidFill>
                <a:latin typeface="Arial" charset="0"/>
                <a:ea typeface="PMingLiU" pitchFamily="18" charset="-120"/>
                <a:cs typeface="Arial" charset="0"/>
              </a:rPr>
              <a:t>o</a:t>
            </a:r>
            <a:r>
              <a:rPr lang="en-US" altLang="zh-TW" i="1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Arial" charset="0"/>
              </a:rPr>
              <a:t> ) which </a:t>
            </a:r>
            <a:r>
              <a:rPr lang="en-US" altLang="zh-TW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Arial" charset="0"/>
              </a:rPr>
              <a:t>is </a:t>
            </a:r>
            <a:r>
              <a:rPr lang="en-US" altLang="zh-TW" i="1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Arial" charset="0"/>
              </a:rPr>
              <a:t>independent of</a:t>
            </a:r>
            <a:r>
              <a:rPr lang="en-US" altLang="zh-TW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Arial" charset="0"/>
              </a:rPr>
              <a:t>  the frequency of the driving force.</a:t>
            </a:r>
          </a:p>
          <a:p>
            <a:endParaRPr lang="en-US" altLang="zh-TW" dirty="0">
              <a:solidFill>
                <a:schemeClr val="tx1"/>
              </a:solidFill>
              <a:latin typeface="Arial" charset="0"/>
              <a:ea typeface="PMingLiU" pitchFamily="18" charset="-120"/>
              <a:cs typeface="Arial" charset="0"/>
            </a:endParaRPr>
          </a:p>
          <a:p>
            <a:endParaRPr lang="en-US" altLang="zh-TW" dirty="0">
              <a:solidFill>
                <a:schemeClr val="tx1"/>
              </a:solidFill>
              <a:latin typeface="Arial" charset="0"/>
              <a:ea typeface="PMingLiU" pitchFamily="18" charset="-120"/>
              <a:cs typeface="Arial" charset="0"/>
            </a:endParaRPr>
          </a:p>
          <a:p>
            <a:endParaRPr lang="en-US" altLang="zh-TW" dirty="0">
              <a:solidFill>
                <a:schemeClr val="tx1"/>
              </a:solidFill>
              <a:latin typeface="Arial" charset="0"/>
              <a:ea typeface="PMingLiU" pitchFamily="18" charset="-120"/>
              <a:cs typeface="Arial" charset="0"/>
            </a:endParaRPr>
          </a:p>
          <a:p>
            <a:endParaRPr lang="en-US" altLang="zh-TW" dirty="0">
              <a:solidFill>
                <a:schemeClr val="tx1"/>
              </a:solidFill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5600700"/>
            <a:ext cx="8786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Resonance frequencies will be explored in Waves (standing waves / harmonics) &amp; AC Circuits (tuning radios).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7176" grpId="0"/>
      <p:bldP spid="28689" grpId="0" autoUpdateAnimBg="0"/>
      <p:bldP spid="20" grpId="0" autoUpdateAnimBg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75" y="2852925"/>
            <a:ext cx="779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The frequency of the peoples sideways movement matched the natural frequency of the bridge…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539475" y="1815990"/>
            <a:ext cx="779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The peoples movement (side to side wobble) was synchronised, not a random movement…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462666" y="3774645"/>
            <a:ext cx="798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The vibration developed when a large number of people picked up the slight sideways movement of a bridge and locked into it…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693095" y="5037739"/>
            <a:ext cx="3418045" cy="1190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People adjusted their gait (how you walk) in order to stay balanced…</a:t>
            </a:r>
            <a:endParaRPr lang="en-N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265" y="4619555"/>
            <a:ext cx="3289855" cy="202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7450" y="395005"/>
            <a:ext cx="8449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If the </a:t>
            </a:r>
            <a:r>
              <a:rPr lang="en-US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driving force</a:t>
            </a:r>
            <a:r>
              <a:rPr lang="en-US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frequency matches the </a:t>
            </a:r>
            <a:r>
              <a:rPr lang="en-US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natural frequency</a:t>
            </a:r>
            <a:r>
              <a:rPr lang="en-US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…then the amplitude can becoming large (and potentially dangerous).  This is called </a:t>
            </a:r>
            <a:r>
              <a:rPr lang="en-US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Resonance.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 u="sng">
                <a:solidFill>
                  <a:srgbClr val="003300"/>
                </a:solidFill>
                <a:latin typeface="Verdana" pitchFamily="34" charset="0"/>
              </a:rPr>
              <a:t>Driven Harmonic Motion</a:t>
            </a:r>
          </a:p>
        </p:txBody>
      </p:sp>
      <p:pic>
        <p:nvPicPr>
          <p:cNvPr id="253955" name="Picture 3" descr="j028367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077913"/>
            <a:ext cx="1371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79" name="Picture 27" descr="j01559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464"/>
          <a:stretch>
            <a:fillRect/>
          </a:stretch>
        </p:blipFill>
        <p:spPr bwMode="auto">
          <a:xfrm>
            <a:off x="838200" y="838200"/>
            <a:ext cx="6858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57200" y="2743200"/>
            <a:ext cx="3352800" cy="609600"/>
            <a:chOff x="288" y="1728"/>
            <a:chExt cx="2112" cy="384"/>
          </a:xfrm>
        </p:grpSpPr>
        <p:sp>
          <p:nvSpPr>
            <p:cNvPr id="34833" name="AutoShape 29"/>
            <p:cNvSpPr>
              <a:spLocks noChangeArrowheads="1"/>
            </p:cNvSpPr>
            <p:nvPr/>
          </p:nvSpPr>
          <p:spPr bwMode="auto">
            <a:xfrm>
              <a:off x="528" y="1728"/>
              <a:ext cx="144" cy="375"/>
            </a:xfrm>
            <a:prstGeom prst="upArrow">
              <a:avLst>
                <a:gd name="adj1" fmla="val 50000"/>
                <a:gd name="adj2" fmla="val 6510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5F5F5F"/>
                </a:buClr>
                <a:buSzPct val="65000"/>
                <a:buFont typeface="Wingdings" pitchFamily="2" charset="2"/>
                <a:buNone/>
              </a:pPr>
              <a:endParaRPr lang="en-US" altLang="en-US" sz="2400" b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4834" name="Text Box 30"/>
            <p:cNvSpPr txBox="1">
              <a:spLocks noChangeArrowheads="1"/>
            </p:cNvSpPr>
            <p:nvPr/>
          </p:nvSpPr>
          <p:spPr bwMode="auto">
            <a:xfrm>
              <a:off x="288" y="1824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0">
                  <a:solidFill>
                    <a:srgbClr val="000000"/>
                  </a:solidFill>
                  <a:latin typeface="Verdana" pitchFamily="34" charset="0"/>
                </a:rPr>
                <a:t>Driving Force</a:t>
              </a: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505200" y="914400"/>
            <a:ext cx="4191000" cy="2514600"/>
            <a:chOff x="2208" y="576"/>
            <a:chExt cx="2640" cy="1584"/>
          </a:xfrm>
        </p:grpSpPr>
        <p:sp>
          <p:nvSpPr>
            <p:cNvPr id="34831" name="AutoShape 31"/>
            <p:cNvSpPr>
              <a:spLocks/>
            </p:cNvSpPr>
            <p:nvPr/>
          </p:nvSpPr>
          <p:spPr bwMode="auto">
            <a:xfrm>
              <a:off x="2208" y="576"/>
              <a:ext cx="240" cy="1584"/>
            </a:xfrm>
            <a:prstGeom prst="rightBrace">
              <a:avLst>
                <a:gd name="adj1" fmla="val 55000"/>
                <a:gd name="adj2" fmla="val 16667"/>
              </a:avLst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5F5F5F"/>
                </a:buClr>
                <a:buSzPct val="65000"/>
                <a:buFont typeface="Wingdings" pitchFamily="2" charset="2"/>
                <a:buNone/>
              </a:pPr>
              <a:endParaRPr lang="en-US" altLang="en-US" sz="2400" b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4832" name="Text Box 32"/>
            <p:cNvSpPr txBox="1">
              <a:spLocks noChangeArrowheads="1"/>
            </p:cNvSpPr>
            <p:nvPr/>
          </p:nvSpPr>
          <p:spPr bwMode="auto">
            <a:xfrm>
              <a:off x="2880" y="576"/>
              <a:ext cx="196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0">
                  <a:solidFill>
                    <a:srgbClr val="000099"/>
                  </a:solidFill>
                  <a:latin typeface="Verdana" pitchFamily="34" charset="0"/>
                </a:rPr>
                <a:t>If the </a:t>
              </a:r>
              <a:r>
                <a:rPr lang="en-US" altLang="en-US" sz="2400" b="0" u="sng">
                  <a:solidFill>
                    <a:srgbClr val="000099"/>
                  </a:solidFill>
                  <a:latin typeface="Verdana" pitchFamily="34" charset="0"/>
                </a:rPr>
                <a:t>driving force</a:t>
              </a:r>
              <a:r>
                <a:rPr lang="en-US" altLang="en-US" sz="2400" b="0">
                  <a:solidFill>
                    <a:srgbClr val="000099"/>
                  </a:solidFill>
                  <a:latin typeface="Verdana" pitchFamily="34" charset="0"/>
                </a:rPr>
                <a:t> matches the </a:t>
              </a:r>
              <a:r>
                <a:rPr lang="en-US" altLang="en-US" sz="2400" b="0" u="sng">
                  <a:solidFill>
                    <a:srgbClr val="000099"/>
                  </a:solidFill>
                  <a:latin typeface="Verdana" pitchFamily="34" charset="0"/>
                </a:rPr>
                <a:t>natural frequency</a:t>
              </a:r>
              <a:r>
                <a:rPr lang="en-US" altLang="en-US" sz="2400" b="0">
                  <a:solidFill>
                    <a:srgbClr val="000099"/>
                  </a:solidFill>
                  <a:latin typeface="Verdana" pitchFamily="34" charset="0"/>
                </a:rPr>
                <a:t>:</a:t>
              </a: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4191000" y="2438400"/>
            <a:ext cx="4156075" cy="839788"/>
            <a:chOff x="2640" y="1536"/>
            <a:chExt cx="2618" cy="529"/>
          </a:xfrm>
        </p:grpSpPr>
        <p:graphicFrame>
          <p:nvGraphicFramePr>
            <p:cNvPr id="34829" name="Object 1"/>
            <p:cNvGraphicFramePr>
              <a:graphicFrameLocks noChangeAspect="1"/>
            </p:cNvGraphicFramePr>
            <p:nvPr/>
          </p:nvGraphicFramePr>
          <p:xfrm>
            <a:off x="2640" y="1536"/>
            <a:ext cx="1200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Equation" r:id="rId6" imgW="1015559" imgH="444307" progId="Equation.COEE2">
                    <p:embed/>
                  </p:oleObj>
                </mc:Choice>
                <mc:Fallback>
                  <p:oleObj name="Equation" r:id="rId6" imgW="1015559" imgH="444307" progId="Equation.COEE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1536"/>
                          <a:ext cx="1200" cy="529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CCFFCC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30" name="Rectangle 35"/>
            <p:cNvSpPr>
              <a:spLocks noChangeArrowheads="1"/>
            </p:cNvSpPr>
            <p:nvPr/>
          </p:nvSpPr>
          <p:spPr bwMode="auto">
            <a:xfrm>
              <a:off x="3936" y="1632"/>
              <a:ext cx="13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0">
                  <a:solidFill>
                    <a:srgbClr val="000000"/>
                  </a:solidFill>
                  <a:latin typeface="Verdana" pitchFamily="34" charset="0"/>
                </a:rPr>
                <a:t>(for springs)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4191000" y="3352800"/>
            <a:ext cx="4732338" cy="838200"/>
            <a:chOff x="2640" y="2112"/>
            <a:chExt cx="2981" cy="528"/>
          </a:xfrm>
        </p:grpSpPr>
        <p:graphicFrame>
          <p:nvGraphicFramePr>
            <p:cNvPr id="34827" name="Object 0"/>
            <p:cNvGraphicFramePr>
              <a:graphicFrameLocks noChangeAspect="1"/>
            </p:cNvGraphicFramePr>
            <p:nvPr/>
          </p:nvGraphicFramePr>
          <p:xfrm>
            <a:off x="2640" y="2112"/>
            <a:ext cx="1200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Equation" r:id="rId8" imgW="965200" imgH="444500" progId="Equation.COEE2">
                    <p:embed/>
                  </p:oleObj>
                </mc:Choice>
                <mc:Fallback>
                  <p:oleObj name="Equation" r:id="rId8" imgW="965200" imgH="444500" progId="Equation.COEE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2112"/>
                          <a:ext cx="1200" cy="52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CC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8" name="Rectangle 36"/>
            <p:cNvSpPr>
              <a:spLocks noChangeArrowheads="1"/>
            </p:cNvSpPr>
            <p:nvPr/>
          </p:nvSpPr>
          <p:spPr bwMode="auto">
            <a:xfrm>
              <a:off x="3936" y="2208"/>
              <a:ext cx="16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0">
                  <a:solidFill>
                    <a:srgbClr val="000000"/>
                  </a:solidFill>
                  <a:latin typeface="Verdana" pitchFamily="34" charset="0"/>
                </a:rPr>
                <a:t>(for pendulums)</a:t>
              </a:r>
            </a:p>
          </p:txBody>
        </p:sp>
      </p:grpSp>
      <p:sp>
        <p:nvSpPr>
          <p:cNvPr id="253989" name="Text Box 37"/>
          <p:cNvSpPr txBox="1">
            <a:spLocks noChangeArrowheads="1"/>
          </p:cNvSpPr>
          <p:nvPr/>
        </p:nvSpPr>
        <p:spPr bwMode="auto">
          <a:xfrm>
            <a:off x="4419600" y="4419600"/>
            <a:ext cx="381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solidFill>
                  <a:srgbClr val="000099"/>
                </a:solidFill>
                <a:latin typeface="Verdana" pitchFamily="34" charset="0"/>
              </a:rPr>
              <a:t>Then the amplitude keeps increasing.  This is called </a:t>
            </a:r>
            <a:r>
              <a:rPr lang="en-US" altLang="en-US" sz="2400" b="0" u="sng">
                <a:solidFill>
                  <a:srgbClr val="000099"/>
                </a:solidFill>
                <a:latin typeface="Verdana" pitchFamily="34" charset="0"/>
              </a:rPr>
              <a:t>Resonance.</a:t>
            </a:r>
          </a:p>
        </p:txBody>
      </p:sp>
      <p:sp>
        <p:nvSpPr>
          <p:cNvPr id="253990" name="Text Box 38"/>
          <p:cNvSpPr txBox="1">
            <a:spLocks noChangeArrowheads="1"/>
          </p:cNvSpPr>
          <p:nvPr/>
        </p:nvSpPr>
        <p:spPr bwMode="auto">
          <a:xfrm>
            <a:off x="1447800" y="59436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Verdana" pitchFamily="34" charset="0"/>
              </a:rPr>
              <a:t>Web Link: </a:t>
            </a:r>
            <a:r>
              <a:rPr lang="en-US" altLang="en-US" sz="2400" b="0">
                <a:solidFill>
                  <a:srgbClr val="000000"/>
                </a:solidFill>
                <a:latin typeface="Verdana" pitchFamily="34" charset="0"/>
                <a:hlinkClick r:id="rId10"/>
              </a:rPr>
              <a:t>Driven Harmonic Motion</a:t>
            </a:r>
            <a:endParaRPr lang="en-US" altLang="en-US" sz="2400" b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4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5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89" grpId="0" autoUpdateAnimBg="0"/>
      <p:bldP spid="25399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9464" y="1"/>
            <a:ext cx="96445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03648" y="625435"/>
            <a:ext cx="2980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Swings</a:t>
            </a:r>
            <a:endParaRPr lang="en-US" sz="5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188"/>
            <a:ext cx="9229502" cy="684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8119" y="5464465"/>
            <a:ext cx="3132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Bridge</a:t>
            </a:r>
            <a:r>
              <a:rPr lang="en-US" sz="5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5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" y="595734"/>
            <a:ext cx="9523923" cy="473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2725" y="839704"/>
            <a:ext cx="25812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5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62000" y="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>
                <a:solidFill>
                  <a:srgbClr val="003300"/>
                </a:solidFill>
                <a:latin typeface="Verdana" pitchFamily="34" charset="0"/>
              </a:rPr>
              <a:t>Damped Harmonic Motion</a:t>
            </a:r>
          </a:p>
        </p:txBody>
      </p:sp>
      <p:pic>
        <p:nvPicPr>
          <p:cNvPr id="27652" name="Picture 4" descr="penddamp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000125"/>
            <a:ext cx="846613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642938" y="4214813"/>
            <a:ext cx="8143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dirty="0">
                <a:solidFill>
                  <a:schemeClr val="tx1"/>
                </a:solidFill>
              </a:rPr>
              <a:t>Energy lost to friction will result in the amplitude decreasing over time.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30" y="1231548"/>
            <a:ext cx="8708594" cy="379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3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28700" y="266700"/>
            <a:ext cx="600075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47700" y="5981700"/>
            <a:ext cx="758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 smtClean="0"/>
              <a:t>http://www.ngsir.netfirms.com/englishhtm/Damped.htm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549" y="1124699"/>
            <a:ext cx="7477489" cy="318761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B14E18B-D043-4E4F-9D22-E408F93E77F7}" type="datetime5">
              <a:rPr lang="en-GB" smtClean="0"/>
              <a:pPr/>
              <a:t>19-Apr-16</a:t>
            </a:fld>
            <a:endParaRPr lang="en-US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66700"/>
            <a:ext cx="4572000" cy="457200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  <a:latin typeface="Arial" charset="0"/>
                <a:cs typeface="Arial" charset="0"/>
              </a:rPr>
              <a:t>a sprung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mboo">
  <a:themeElements>
    <a:clrScheme name="">
      <a:dk1>
        <a:srgbClr val="000000"/>
      </a:dk1>
      <a:lt1>
        <a:srgbClr val="FFFFFF"/>
      </a:lt1>
      <a:dk2>
        <a:srgbClr val="0080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65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65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295</Words>
  <Application>Microsoft Macintosh PowerPoint</Application>
  <PresentationFormat>On-screen Show (4:3)</PresentationFormat>
  <Paragraphs>36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 Black</vt:lpstr>
      <vt:lpstr>PMingLiU</vt:lpstr>
      <vt:lpstr>Times New Roman</vt:lpstr>
      <vt:lpstr>Verdana</vt:lpstr>
      <vt:lpstr>Wingdings</vt:lpstr>
      <vt:lpstr>Arial</vt:lpstr>
      <vt:lpstr>Default Design</vt:lpstr>
      <vt:lpstr>Bamboo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sprung system</vt:lpstr>
      <vt:lpstr>PowerPoint Presentation</vt:lpstr>
      <vt:lpstr>PowerPoint Presentation</vt:lpstr>
      <vt:lpstr>Bridge dampers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Ted Vittitoe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Ted Vittitoe</dc:creator>
  <cp:lastModifiedBy>Stephen Anderson</cp:lastModifiedBy>
  <cp:revision>131</cp:revision>
  <cp:lastPrinted>2002-03-16T02:38:44Z</cp:lastPrinted>
  <dcterms:created xsi:type="dcterms:W3CDTF">2002-03-15T17:34:58Z</dcterms:created>
  <dcterms:modified xsi:type="dcterms:W3CDTF">2016-04-18T19:43:21Z</dcterms:modified>
</cp:coreProperties>
</file>