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5.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6.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notesSlides/notesSlide7.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26.bin" ContentType="application/vnd.openxmlformats-officedocument.oleObject"/>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7"/>
  </p:notesMasterIdLst>
  <p:sldIdLst>
    <p:sldId id="270" r:id="rId5"/>
    <p:sldId id="264" r:id="rId6"/>
    <p:sldId id="266" r:id="rId7"/>
    <p:sldId id="285" r:id="rId8"/>
    <p:sldId id="286" r:id="rId9"/>
    <p:sldId id="287" r:id="rId10"/>
    <p:sldId id="288" r:id="rId11"/>
    <p:sldId id="273" r:id="rId12"/>
    <p:sldId id="275" r:id="rId13"/>
    <p:sldId id="293" r:id="rId14"/>
    <p:sldId id="294" r:id="rId15"/>
    <p:sldId id="295" r:id="rId16"/>
    <p:sldId id="276" r:id="rId17"/>
    <p:sldId id="277" r:id="rId18"/>
    <p:sldId id="278" r:id="rId19"/>
    <p:sldId id="289" r:id="rId20"/>
    <p:sldId id="290" r:id="rId21"/>
    <p:sldId id="291" r:id="rId22"/>
    <p:sldId id="292" r:id="rId23"/>
    <p:sldId id="279" r:id="rId24"/>
    <p:sldId id="283" r:id="rId25"/>
    <p:sldId id="284"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90" autoAdjust="0"/>
  </p:normalViewPr>
  <p:slideViewPr>
    <p:cSldViewPr>
      <p:cViewPr varScale="1">
        <p:scale>
          <a:sx n="112" d="100"/>
          <a:sy n="112" d="100"/>
        </p:scale>
        <p:origin x="-100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5" Type="http://schemas.openxmlformats.org/officeDocument/2006/relationships/image" Target="../media/image12.emf"/><Relationship Id="rId6" Type="http://schemas.openxmlformats.org/officeDocument/2006/relationships/image" Target="../media/image13.emf"/><Relationship Id="rId7" Type="http://schemas.openxmlformats.org/officeDocument/2006/relationships/image" Target="../media/image14.emf"/><Relationship Id="rId8" Type="http://schemas.openxmlformats.org/officeDocument/2006/relationships/image" Target="../media/image15.emf"/><Relationship Id="rId9" Type="http://schemas.openxmlformats.org/officeDocument/2006/relationships/image" Target="../media/image16.emf"/><Relationship Id="rId10" Type="http://schemas.openxmlformats.org/officeDocument/2006/relationships/image" Target="../media/image17.emf"/><Relationship Id="rId1" Type="http://schemas.openxmlformats.org/officeDocument/2006/relationships/image" Target="../media/image8.wmf"/><Relationship Id="rId2"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5" Type="http://schemas.openxmlformats.org/officeDocument/2006/relationships/image" Target="../media/image20.wmf"/><Relationship Id="rId6" Type="http://schemas.openxmlformats.org/officeDocument/2006/relationships/image" Target="../media/image21.wmf"/><Relationship Id="rId7" Type="http://schemas.openxmlformats.org/officeDocument/2006/relationships/image" Target="../media/image22.emf"/><Relationship Id="rId8" Type="http://schemas.openxmlformats.org/officeDocument/2006/relationships/image" Target="../media/image23.emf"/><Relationship Id="rId9" Type="http://schemas.openxmlformats.org/officeDocument/2006/relationships/image" Target="../media/image24.emf"/><Relationship Id="rId10" Type="http://schemas.openxmlformats.org/officeDocument/2006/relationships/image" Target="../media/image25.wmf"/><Relationship Id="rId1" Type="http://schemas.openxmlformats.org/officeDocument/2006/relationships/image" Target="../media/image8.wmf"/><Relationship Id="rId2"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AA8190E-5C74-4005-B264-35F6357A4C04}" type="datetimeFigureOut">
              <a:rPr lang="en-US"/>
              <a:pPr>
                <a:defRPr/>
              </a:pPr>
              <a:t>5/10/15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821CE1E-2FE7-44FB-9F7F-1CC2462F6317}" type="slidenum">
              <a:rPr lang="en-US"/>
              <a:pPr>
                <a:defRPr/>
              </a:pPr>
              <a:t>‹#›</a:t>
            </a:fld>
            <a:endParaRPr lang="en-US"/>
          </a:p>
        </p:txBody>
      </p:sp>
    </p:spTree>
    <p:extLst>
      <p:ext uri="{BB962C8B-B14F-4D97-AF65-F5344CB8AC3E}">
        <p14:creationId xmlns:p14="http://schemas.microsoft.com/office/powerpoint/2010/main" val="2968265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21CE1E-2FE7-44FB-9F7F-1CC2462F631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10697F-AE4C-49F9-B262-AB00CE18CBA8}" type="slidenum">
              <a:rPr lang="en-US" smtClean="0"/>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A257F4-9696-4B9A-8436-65DB9246BB25}" type="slidenum">
              <a:rPr lang="en-US" smtClean="0"/>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21CE1E-2FE7-44FB-9F7F-1CC2462F6317}" type="slidenum">
              <a:rPr lang="en-US" smtClean="0"/>
              <a:pPr>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21CE1E-2FE7-44FB-9F7F-1CC2462F6317}" type="slidenum">
              <a:rPr lang="en-US" smtClean="0"/>
              <a:pPr>
                <a:defRPr/>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21CE1E-2FE7-44FB-9F7F-1CC2462F6317}"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21CE1E-2FE7-44FB-9F7F-1CC2462F6317}"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21CE1E-2FE7-44FB-9F7F-1CC2462F6317}"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21CE1E-2FE7-44FB-9F7F-1CC2462F6317}"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9DE058-77E3-47B8-9F7B-D0272B1541DC}" type="slidenum">
              <a:rPr lang="en-US" smtClean="0"/>
              <a:pPr/>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EF6A83-933C-41C1-A9A3-BC1B051582A7}" type="slidenum">
              <a:rPr lang="en-US" smtClean="0"/>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0E842F-152D-4797-88C1-F39B6C83EF1F}" type="slidenum">
              <a:rPr lang="en-US" smtClean="0"/>
              <a:pPr/>
              <a:t>11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21CE1E-2FE7-44FB-9F7F-1CC2462F6317}"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6A3BD1-6DBB-4D58-9689-712F61369DC8}"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F6CBB8-D4F0-4AA1-BC84-045B7D74F96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87DD75-6A75-46B0-BEBE-11AD5EB82B4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CE78D7-8051-477A-B3BD-97493DE0669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15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71B1F172-E3DC-44BC-B8A8-59F8224C410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64962268"/>
      </p:ext>
    </p:extLst>
  </p:cSld>
  <p:clrMapOvr>
    <a:masterClrMapping/>
  </p:clrMapOvr>
  <p:transition xmlns:p14="http://schemas.microsoft.com/office/powerpoint/2010/main" spd="med">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2895A4F4-CA18-4B3E-9336-020A0A8AF82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554305833"/>
      </p:ext>
    </p:extLst>
  </p:cSld>
  <p:clrMapOvr>
    <a:masterClrMapping/>
  </p:clrMapOvr>
  <p:transition xmlns:p14="http://schemas.microsoft.com/office/powerpoint/2010/main" spd="med">
    <p:wheel spokes="8"/>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09EE26EB-A6E4-4B9D-8B29-6E8FF66F2BF3}"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99060203"/>
      </p:ext>
    </p:extLst>
  </p:cSld>
  <p:clrMapOvr>
    <a:masterClrMapping/>
  </p:clrMapOvr>
  <p:transition xmlns:p14="http://schemas.microsoft.com/office/powerpoint/2010/main" spd="med">
    <p:wheel spokes="8"/>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C780E771-EB00-4C76-9760-1CB50698E5E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008514011"/>
      </p:ext>
    </p:extLst>
  </p:cSld>
  <p:clrMapOvr>
    <a:masterClrMapping/>
  </p:clrMapOvr>
  <p:transition xmlns:p14="http://schemas.microsoft.com/office/powerpoint/2010/main" spd="med">
    <p:wheel spokes="8"/>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fld id="{05C14696-9399-49E0-96BB-158D6444B18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264676120"/>
      </p:ext>
    </p:extLst>
  </p:cSld>
  <p:clrMapOvr>
    <a:masterClrMapping/>
  </p:clrMapOvr>
  <p:transition xmlns:p14="http://schemas.microsoft.com/office/powerpoint/2010/main" spd="med">
    <p:wheel spokes="8"/>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F2365314-CF8E-47AE-A21F-3613AE3A854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916003426"/>
      </p:ext>
    </p:extLst>
  </p:cSld>
  <p:clrMapOvr>
    <a:masterClrMapping/>
  </p:clrMapOvr>
  <p:transition xmlns:p14="http://schemas.microsoft.com/office/powerpoint/2010/main" spd="med">
    <p:wheel spokes="8"/>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fld id="{83E1007B-09C5-4CD2-B722-CB24BD7FBCB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31447357"/>
      </p:ext>
    </p:extLst>
  </p:cSld>
  <p:clrMapOvr>
    <a:masterClrMapping/>
  </p:clrMapOvr>
  <p:transition xmlns:p14="http://schemas.microsoft.com/office/powerpoint/2010/main" spd="med">
    <p:wheel spokes="8"/>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F7AE9B7E-20B8-4537-8238-0D43CF738615}"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901748648"/>
      </p:ext>
    </p:extLst>
  </p:cSld>
  <p:clrMapOvr>
    <a:masterClrMapping/>
  </p:clrMapOvr>
  <p:transition xmlns:p14="http://schemas.microsoft.com/office/powerpoint/2010/main" spd="med">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282D53-FBFC-4344-B318-7354872D9AB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25D09294-B8C5-479C-B5AA-DAB6AAF77295}"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186582968"/>
      </p:ext>
    </p:extLst>
  </p:cSld>
  <p:clrMapOvr>
    <a:masterClrMapping/>
  </p:clrMapOvr>
  <p:transition xmlns:p14="http://schemas.microsoft.com/office/powerpoint/2010/main" spd="med">
    <p:wheel spokes="8"/>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AA6D9F26-69E9-421B-877F-20C5542DFDB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564449422"/>
      </p:ext>
    </p:extLst>
  </p:cSld>
  <p:clrMapOvr>
    <a:masterClrMapping/>
  </p:clrMapOvr>
  <p:transition xmlns:p14="http://schemas.microsoft.com/office/powerpoint/2010/main" spd="med">
    <p:wheel spokes="8"/>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C324083B-F8BA-4E2B-AD0C-182137DFAFE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201909555"/>
      </p:ext>
    </p:extLst>
  </p:cSld>
  <p:clrMapOvr>
    <a:masterClrMapping/>
  </p:clrMapOvr>
  <p:transition xmlns:p14="http://schemas.microsoft.com/office/powerpoint/2010/main" spd="med">
    <p:wheel spokes="8"/>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15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EE0781D-5E45-4B1A-97C2-713277C870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344229"/>
      </p:ext>
    </p:extLst>
  </p:cSld>
  <p:clrMapOvr>
    <a:masterClrMapping/>
  </p:clrMapOvr>
  <p:transition xmlns:p14="http://schemas.microsoft.com/office/powerpoint/2010/main" spd="slow">
    <p:pull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16B81E-69B8-4EAB-B6C1-CC364861B7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6131367"/>
      </p:ext>
    </p:extLst>
  </p:cSld>
  <p:clrMapOvr>
    <a:masterClrMapping/>
  </p:clrMapOvr>
  <p:transition xmlns:p14="http://schemas.microsoft.com/office/powerpoint/2010/main" spd="slow">
    <p:pull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A943134-867B-4C4F-9FF5-366BAE4D4C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473798"/>
      </p:ext>
    </p:extLst>
  </p:cSld>
  <p:clrMapOvr>
    <a:masterClrMapping/>
  </p:clrMapOvr>
  <p:transition xmlns:p14="http://schemas.microsoft.com/office/powerpoint/2010/main" spd="slow">
    <p:pull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E6EA554-3B36-467A-A2FD-28B7F0CE0A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5789217"/>
      </p:ext>
    </p:extLst>
  </p:cSld>
  <p:clrMapOvr>
    <a:masterClrMapping/>
  </p:clrMapOvr>
  <p:transition xmlns:p14="http://schemas.microsoft.com/office/powerpoint/2010/main" spd="slow">
    <p:pull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61D589C-FED2-4291-A342-3CE14D9CBF1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7477716"/>
      </p:ext>
    </p:extLst>
  </p:cSld>
  <p:clrMapOvr>
    <a:masterClrMapping/>
  </p:clrMapOvr>
  <p:transition xmlns:p14="http://schemas.microsoft.com/office/powerpoint/2010/main" spd="slow">
    <p:pull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E1C6838-2516-42D8-9526-67DF7789E6C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1123615"/>
      </p:ext>
    </p:extLst>
  </p:cSld>
  <p:clrMapOvr>
    <a:masterClrMapping/>
  </p:clrMapOvr>
  <p:transition xmlns:p14="http://schemas.microsoft.com/office/powerpoint/2010/main" spd="slow">
    <p:pull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FB84AA-3913-45EA-A51D-B8F04CB9BA5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8842610"/>
      </p:ext>
    </p:extLst>
  </p:cSld>
  <p:clrMapOvr>
    <a:masterClrMapping/>
  </p:clrMapOvr>
  <p:transition xmlns:p14="http://schemas.microsoft.com/office/powerpoint/2010/main" spd="slow">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018A56-4CFA-45CC-B384-DAD643686BB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196ED8C-D727-4D75-A52D-E9FAAC0B59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1200451"/>
      </p:ext>
    </p:extLst>
  </p:cSld>
  <p:clrMapOvr>
    <a:masterClrMapping/>
  </p:clrMapOvr>
  <p:transition xmlns:p14="http://schemas.microsoft.com/office/powerpoint/2010/main" spd="slow">
    <p:pull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405757F-F195-4D64-9773-3D5DA49659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5361149"/>
      </p:ext>
    </p:extLst>
  </p:cSld>
  <p:clrMapOvr>
    <a:masterClrMapping/>
  </p:clrMapOvr>
  <p:transition xmlns:p14="http://schemas.microsoft.com/office/powerpoint/2010/main" spd="slow">
    <p:pull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2FE78B4-5B01-4446-B5D3-0F9B5FE050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1810012"/>
      </p:ext>
    </p:extLst>
  </p:cSld>
  <p:clrMapOvr>
    <a:masterClrMapping/>
  </p:clrMapOvr>
  <p:transition xmlns:p14="http://schemas.microsoft.com/office/powerpoint/2010/main" spd="slow">
    <p:pull dir="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7B7385-C860-4C25-93DB-7D94D657673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8701409"/>
      </p:ext>
    </p:extLst>
  </p:cSld>
  <p:clrMapOvr>
    <a:masterClrMapping/>
  </p:clrMapOvr>
  <p:transition xmlns:p14="http://schemas.microsoft.com/office/powerpoint/2010/main" spd="slow">
    <p:pull dir="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15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C9DAAA0-C6A5-415B-BAB7-B3D2624530A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757315699"/>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8761D23B-BB1D-4D14-A393-6625CEA435B3}"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329691582"/>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D78BD893-EC7C-44AC-BDE7-A6835646CE9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320779297"/>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4566521D-C477-4CD2-8EA5-A8D53766510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02036826"/>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fld id="{D952FD1E-3AA8-4887-AAA8-9585CEF53BD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350922610"/>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8E734942-0044-4082-A67C-533D866DC9E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281128875"/>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F3D272-38E7-4CBB-AADB-94558210809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fld id="{D397B295-2415-4866-8AE5-9837025FC63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684674848"/>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DC5919FC-6036-4C95-B979-8E7984068655}"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4661037"/>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EE5C2030-1C4D-470D-945A-80478BF5BE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569027118"/>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1A9DBCB-74E2-4C8C-A744-BB964511DB3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18008551"/>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A0708964-EFC5-4EC3-89E9-03619A1A89A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977441859"/>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EF5DCC2-D1E6-4451-B123-6DFC88A6B6E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F84AA2-139F-42CD-B908-F527902C3BD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894993F-3930-4016-A650-A2EA821E6D0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DC242C-F7A1-4CA9-9D36-F7A0DE05876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9C7C3E-C364-4DE8-A051-2DF04535D1B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04F88BF-E34F-4206-8A08-FF25D79F58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endParaRPr lang="en-US" altLang="en-US">
              <a:solidFill>
                <a:prstClr val="black"/>
              </a:solidFill>
              <a:latin typeface="Verdana" charset="0"/>
              <a:ea typeface="ＭＳ Ｐゴシック" charset="-128"/>
            </a:endParaRPr>
          </a:p>
        </p:txBody>
      </p:sp>
      <p:sp>
        <p:nvSpPr>
          <p:cNvPr id="204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ltLang="en-US">
              <a:solidFill>
                <a:prstClr val="black"/>
              </a:solidFill>
              <a:latin typeface="Verdana" charset="0"/>
              <a:ea typeface="ＭＳ Ｐゴシック" charset="-128"/>
            </a:endParaRPr>
          </a:p>
        </p:txBody>
      </p:sp>
      <p:sp>
        <p:nvSpPr>
          <p:cNvPr id="204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222670C4-F7EC-4E4D-B93C-DEF7C55CEA81}" type="slidenum">
              <a:rPr lang="en-US" altLang="en-US">
                <a:solidFill>
                  <a:prstClr val="black"/>
                </a:solidFill>
                <a:latin typeface="Verdana" charset="0"/>
                <a:ea typeface="ＭＳ Ｐゴシック" charset="-128"/>
              </a:rPr>
              <a:pPr/>
              <a:t>‹#›</a:t>
            </a:fld>
            <a:endParaRPr lang="en-US" altLang="en-US">
              <a:solidFill>
                <a:prstClr val="black"/>
              </a:solidFill>
              <a:latin typeface="Verdana" charset="0"/>
              <a:ea typeface="ＭＳ Ｐゴシック" charset="-128"/>
            </a:endParaRPr>
          </a:p>
        </p:txBody>
      </p:sp>
    </p:spTree>
    <p:extLst>
      <p:ext uri="{BB962C8B-B14F-4D97-AF65-F5344CB8AC3E}">
        <p14:creationId xmlns:p14="http://schemas.microsoft.com/office/powerpoint/2010/main" val="1497620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med">
    <p:wheel spokes="8"/>
  </p:transition>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Verdana"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Verdana"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Verdana"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Verdana"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6pPr>
      <a:lvl7pPr marL="9144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7pPr>
      <a:lvl8pPr marL="13716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8pPr>
      <a:lvl9pPr marL="18288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Verdana" charset="0"/>
                <a:ea typeface="ＭＳ Ｐゴシック" charset="-128"/>
                <a:cs typeface="ＭＳ Ｐゴシック" charset="-128"/>
              </a:defRPr>
            </a:lvl1pPr>
          </a:lstStyle>
          <a:p>
            <a:pPr>
              <a:defRPr/>
            </a:pPr>
            <a:endParaRPr lang="en-US">
              <a:solidFill>
                <a:srgbClr val="000000"/>
              </a:solidFill>
            </a:endParaRPr>
          </a:p>
        </p:txBody>
      </p:sp>
      <p:sp>
        <p:nvSpPr>
          <p:cNvPr id="204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Verdana" charset="0"/>
                <a:ea typeface="ＭＳ Ｐゴシック" charset="-128"/>
                <a:cs typeface="ＭＳ Ｐゴシック" charset="-128"/>
              </a:defRPr>
            </a:lvl1pPr>
          </a:lstStyle>
          <a:p>
            <a:pPr>
              <a:defRPr/>
            </a:pPr>
            <a:endParaRPr lang="en-US">
              <a:solidFill>
                <a:srgbClr val="000000"/>
              </a:solidFill>
            </a:endParaRPr>
          </a:p>
        </p:txBody>
      </p:sp>
      <p:sp>
        <p:nvSpPr>
          <p:cNvPr id="204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AB171FF3-4AC5-4346-A577-3358ABF6A738}" type="slidenum">
              <a:rPr lang="en-US" altLang="en-US">
                <a:solidFill>
                  <a:srgbClr val="000000"/>
                </a:solidFill>
                <a:latin typeface="Verdana" pitchFamily="-111" charset="0"/>
                <a:ea typeface="ＭＳ Ｐゴシック" pitchFamily="-111" charset="-128"/>
              </a:rPr>
              <a:pPr/>
              <a:t>‹#›</a:t>
            </a:fld>
            <a:endParaRPr lang="en-US" altLang="en-US">
              <a:solidFill>
                <a:srgbClr val="000000"/>
              </a:solidFill>
              <a:latin typeface="Verdana" pitchFamily="-111" charset="0"/>
              <a:ea typeface="ＭＳ Ｐゴシック" pitchFamily="-111" charset="-128"/>
            </a:endParaRPr>
          </a:p>
        </p:txBody>
      </p:sp>
    </p:spTree>
    <p:extLst>
      <p:ext uri="{BB962C8B-B14F-4D97-AF65-F5344CB8AC3E}">
        <p14:creationId xmlns:p14="http://schemas.microsoft.com/office/powerpoint/2010/main" val="5403954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spd="slow">
    <p:pull dir="rd"/>
  </p:transition>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Verdana"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Verdana"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Verdana"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Verdana"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6pPr>
      <a:lvl7pPr marL="9144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7pPr>
      <a:lvl8pPr marL="13716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8pPr>
      <a:lvl9pPr marL="18288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Verdana" charset="0"/>
                <a:ea typeface="ＭＳ Ｐゴシック" charset="-128"/>
                <a:cs typeface="ＭＳ Ｐゴシック" charset="-128"/>
              </a:defRPr>
            </a:lvl1pPr>
          </a:lstStyle>
          <a:p>
            <a:pPr>
              <a:defRPr/>
            </a:pPr>
            <a:endParaRPr lang="en-US">
              <a:solidFill>
                <a:prstClr val="black"/>
              </a:solidFill>
            </a:endParaRPr>
          </a:p>
        </p:txBody>
      </p:sp>
      <p:sp>
        <p:nvSpPr>
          <p:cNvPr id="204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Verdana" charset="0"/>
                <a:ea typeface="ＭＳ Ｐゴシック" charset="-128"/>
                <a:cs typeface="ＭＳ Ｐゴシック" charset="-128"/>
              </a:defRPr>
            </a:lvl1pPr>
          </a:lstStyle>
          <a:p>
            <a:pPr>
              <a:defRPr/>
            </a:pPr>
            <a:endParaRPr lang="en-US">
              <a:solidFill>
                <a:prstClr val="black"/>
              </a:solidFill>
            </a:endParaRPr>
          </a:p>
        </p:txBody>
      </p:sp>
      <p:sp>
        <p:nvSpPr>
          <p:cNvPr id="204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B28D8ACC-074C-42EA-ACD4-1B53496A06DA}" type="slidenum">
              <a:rPr lang="en-US" altLang="en-US">
                <a:solidFill>
                  <a:prstClr val="black"/>
                </a:solidFill>
                <a:latin typeface="Verdana" pitchFamily="-111" charset="0"/>
                <a:ea typeface="ＭＳ Ｐゴシック" pitchFamily="-111" charset="-128"/>
              </a:rPr>
              <a:pPr/>
              <a:t>‹#›</a:t>
            </a:fld>
            <a:endParaRPr lang="en-US" altLang="en-US">
              <a:solidFill>
                <a:prstClr val="black"/>
              </a:solidFill>
              <a:latin typeface="Verdana" pitchFamily="-111" charset="0"/>
              <a:ea typeface="ＭＳ Ｐゴシック" pitchFamily="-111" charset="-128"/>
            </a:endParaRPr>
          </a:p>
        </p:txBody>
      </p:sp>
    </p:spTree>
    <p:extLst>
      <p:ext uri="{BB962C8B-B14F-4D97-AF65-F5344CB8AC3E}">
        <p14:creationId xmlns:p14="http://schemas.microsoft.com/office/powerpoint/2010/main" val="36961763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xmlns:p14="http://schemas.microsoft.com/office/powerpoint/2010/main"/>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Verdana"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Verdana"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Verdana"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Verdana"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6pPr>
      <a:lvl7pPr marL="9144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7pPr>
      <a:lvl8pPr marL="13716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8pPr>
      <a:lvl9pPr marL="18288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4.bin"/><Relationship Id="rId5" Type="http://schemas.openxmlformats.org/officeDocument/2006/relationships/image" Target="../media/image18.emf"/><Relationship Id="rId6" Type="http://schemas.openxmlformats.org/officeDocument/2006/relationships/oleObject" Target="../embeddings/oleObject15.bin"/><Relationship Id="rId7" Type="http://schemas.openxmlformats.org/officeDocument/2006/relationships/image" Target="../media/image19.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9" Type="http://schemas.openxmlformats.org/officeDocument/2006/relationships/image" Target="../media/image10.wmf"/><Relationship Id="rId20" Type="http://schemas.openxmlformats.org/officeDocument/2006/relationships/oleObject" Target="../embeddings/oleObject24.bin"/><Relationship Id="rId21" Type="http://schemas.openxmlformats.org/officeDocument/2006/relationships/image" Target="../media/image24.emf"/><Relationship Id="rId22" Type="http://schemas.openxmlformats.org/officeDocument/2006/relationships/oleObject" Target="../embeddings/oleObject25.bin"/><Relationship Id="rId23" Type="http://schemas.openxmlformats.org/officeDocument/2006/relationships/image" Target="../media/image25.wmf"/><Relationship Id="rId10" Type="http://schemas.openxmlformats.org/officeDocument/2006/relationships/oleObject" Target="../embeddings/oleObject19.bin"/><Relationship Id="rId11" Type="http://schemas.openxmlformats.org/officeDocument/2006/relationships/image" Target="../media/image11.wmf"/><Relationship Id="rId12" Type="http://schemas.openxmlformats.org/officeDocument/2006/relationships/oleObject" Target="../embeddings/oleObject20.bin"/><Relationship Id="rId13" Type="http://schemas.openxmlformats.org/officeDocument/2006/relationships/image" Target="../media/image20.wmf"/><Relationship Id="rId14" Type="http://schemas.openxmlformats.org/officeDocument/2006/relationships/oleObject" Target="../embeddings/oleObject21.bin"/><Relationship Id="rId15" Type="http://schemas.openxmlformats.org/officeDocument/2006/relationships/image" Target="../media/image21.wmf"/><Relationship Id="rId16" Type="http://schemas.openxmlformats.org/officeDocument/2006/relationships/oleObject" Target="../embeddings/oleObject22.bin"/><Relationship Id="rId17" Type="http://schemas.openxmlformats.org/officeDocument/2006/relationships/image" Target="../media/image22.emf"/><Relationship Id="rId18" Type="http://schemas.openxmlformats.org/officeDocument/2006/relationships/oleObject" Target="../embeddings/oleObject23.bin"/><Relationship Id="rId19" Type="http://schemas.openxmlformats.org/officeDocument/2006/relationships/image" Target="../media/image23.emf"/><Relationship Id="rId1" Type="http://schemas.openxmlformats.org/officeDocument/2006/relationships/vmlDrawing" Target="../drawings/vmlDrawing5.vml"/><Relationship Id="rId2" Type="http://schemas.openxmlformats.org/officeDocument/2006/relationships/slideLayout" Target="../slideLayouts/slideLayout7.xml"/><Relationship Id="rId3" Type="http://schemas.openxmlformats.org/officeDocument/2006/relationships/notesSlide" Target="../notesSlides/notesSlide7.xml"/><Relationship Id="rId4" Type="http://schemas.openxmlformats.org/officeDocument/2006/relationships/oleObject" Target="../embeddings/oleObject16.bin"/><Relationship Id="rId5" Type="http://schemas.openxmlformats.org/officeDocument/2006/relationships/image" Target="../media/image8.wmf"/><Relationship Id="rId6" Type="http://schemas.openxmlformats.org/officeDocument/2006/relationships/oleObject" Target="../embeddings/oleObject17.bin"/><Relationship Id="rId7" Type="http://schemas.openxmlformats.org/officeDocument/2006/relationships/image" Target="../media/image9.wmf"/><Relationship Id="rId8" Type="http://schemas.openxmlformats.org/officeDocument/2006/relationships/oleObject" Target="../embeddings/oleObject18.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1" Type="http://schemas.openxmlformats.org/officeDocument/2006/relationships/slideLayout" Target="../slideLayouts/slideLayout29.xml"/><Relationship Id="rId2"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29.xml"/><Relationship Id="rId2"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6.png"/><Relationship Id="rId1" Type="http://schemas.openxmlformats.org/officeDocument/2006/relationships/slideLayout" Target="../slideLayouts/slideLayout40.xml"/><Relationship Id="rId2"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31.png"/><Relationship Id="rId8" Type="http://schemas.openxmlformats.org/officeDocument/2006/relationships/image" Target="../media/image44.png"/><Relationship Id="rId9" Type="http://schemas.openxmlformats.org/officeDocument/2006/relationships/image" Target="../media/image45.png"/><Relationship Id="rId1" Type="http://schemas.openxmlformats.org/officeDocument/2006/relationships/slideLayout" Target="../slideLayouts/slideLayout40.xml"/><Relationship Id="rId2"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48.jpeg"/><Relationship Id="rId5" Type="http://schemas.openxmlformats.org/officeDocument/2006/relationships/oleObject" Target="../embeddings/oleObject26.bin"/><Relationship Id="rId6" Type="http://schemas.openxmlformats.org/officeDocument/2006/relationships/image" Target="../media/image47.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oleObject" Target="../embeddings/oleObject2.bin"/><Relationship Id="rId7" Type="http://schemas.openxmlformats.org/officeDocument/2006/relationships/image" Target="../media/image4.wmf"/><Relationship Id="rId8" Type="http://schemas.openxmlformats.org/officeDocument/2006/relationships/oleObject" Target="../embeddings/oleObject3.bin"/><Relationship Id="rId9" Type="http://schemas.openxmlformats.org/officeDocument/2006/relationships/image" Target="../media/image5.w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9" Type="http://schemas.openxmlformats.org/officeDocument/2006/relationships/image" Target="../media/image10.wmf"/><Relationship Id="rId20" Type="http://schemas.openxmlformats.org/officeDocument/2006/relationships/oleObject" Target="../embeddings/oleObject12.bin"/><Relationship Id="rId21" Type="http://schemas.openxmlformats.org/officeDocument/2006/relationships/image" Target="../media/image16.emf"/><Relationship Id="rId22" Type="http://schemas.openxmlformats.org/officeDocument/2006/relationships/oleObject" Target="../embeddings/oleObject13.bin"/><Relationship Id="rId23" Type="http://schemas.openxmlformats.org/officeDocument/2006/relationships/image" Target="../media/image17.emf"/><Relationship Id="rId10" Type="http://schemas.openxmlformats.org/officeDocument/2006/relationships/oleObject" Target="../embeddings/oleObject7.bin"/><Relationship Id="rId11" Type="http://schemas.openxmlformats.org/officeDocument/2006/relationships/image" Target="../media/image11.wmf"/><Relationship Id="rId12" Type="http://schemas.openxmlformats.org/officeDocument/2006/relationships/oleObject" Target="../embeddings/oleObject8.bin"/><Relationship Id="rId13" Type="http://schemas.openxmlformats.org/officeDocument/2006/relationships/image" Target="../media/image12.emf"/><Relationship Id="rId14" Type="http://schemas.openxmlformats.org/officeDocument/2006/relationships/oleObject" Target="../embeddings/oleObject9.bin"/><Relationship Id="rId15" Type="http://schemas.openxmlformats.org/officeDocument/2006/relationships/image" Target="../media/image13.emf"/><Relationship Id="rId16" Type="http://schemas.openxmlformats.org/officeDocument/2006/relationships/oleObject" Target="../embeddings/oleObject10.bin"/><Relationship Id="rId17" Type="http://schemas.openxmlformats.org/officeDocument/2006/relationships/image" Target="../media/image14.emf"/><Relationship Id="rId18" Type="http://schemas.openxmlformats.org/officeDocument/2006/relationships/oleObject" Target="../embeddings/oleObject11.bin"/><Relationship Id="rId19" Type="http://schemas.openxmlformats.org/officeDocument/2006/relationships/image" Target="../media/image15.emf"/><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notesSlide" Target="../notesSlides/notesSlide5.xml"/><Relationship Id="rId4" Type="http://schemas.openxmlformats.org/officeDocument/2006/relationships/oleObject" Target="../embeddings/oleObject4.bin"/><Relationship Id="rId5" Type="http://schemas.openxmlformats.org/officeDocument/2006/relationships/image" Target="../media/image8.wmf"/><Relationship Id="rId6" Type="http://schemas.openxmlformats.org/officeDocument/2006/relationships/oleObject" Target="../embeddings/oleObject5.bin"/><Relationship Id="rId7" Type="http://schemas.openxmlformats.org/officeDocument/2006/relationships/image" Target="../media/image9.wmf"/><Relationship Id="rId8"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3" cstate="print"/>
          <a:srcRect/>
          <a:stretch>
            <a:fillRect/>
          </a:stretch>
        </p:blipFill>
        <p:spPr bwMode="auto">
          <a:xfrm>
            <a:off x="304800" y="1828800"/>
            <a:ext cx="8027988" cy="2286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1"/>
          <p:cNvSpPr txBox="1">
            <a:spLocks noChangeArrowheads="1"/>
          </p:cNvSpPr>
          <p:nvPr/>
        </p:nvSpPr>
        <p:spPr bwMode="auto">
          <a:xfrm>
            <a:off x="304800" y="1371600"/>
            <a:ext cx="8077200" cy="1016000"/>
          </a:xfrm>
          <a:prstGeom prst="rect">
            <a:avLst/>
          </a:prstGeom>
          <a:noFill/>
          <a:ln w="9525">
            <a:noFill/>
            <a:miter lim="800000"/>
            <a:headEnd/>
            <a:tailEnd/>
          </a:ln>
        </p:spPr>
        <p:txBody>
          <a:bodyPr>
            <a:spAutoFit/>
          </a:bodyPr>
          <a:lstStyle/>
          <a:p>
            <a:r>
              <a:rPr lang="en-NZ" sz="2000" dirty="0" smtClean="0"/>
              <a:t>Example </a:t>
            </a:r>
          </a:p>
          <a:p>
            <a:r>
              <a:rPr lang="en-NZ" sz="2000" dirty="0" smtClean="0"/>
              <a:t>A </a:t>
            </a:r>
            <a:r>
              <a:rPr lang="en-NZ" sz="2000" dirty="0"/>
              <a:t>battery charger contains a transformer to convert 240 V to 12 V. If the primary coils has 1000 turns, how many are on the secondary?</a:t>
            </a:r>
          </a:p>
        </p:txBody>
      </p:sp>
      <p:graphicFrame>
        <p:nvGraphicFramePr>
          <p:cNvPr id="3128" name="Object 56"/>
          <p:cNvGraphicFramePr>
            <a:graphicFrameLocks noChangeAspect="1"/>
          </p:cNvGraphicFramePr>
          <p:nvPr/>
        </p:nvGraphicFramePr>
        <p:xfrm>
          <a:off x="1295400" y="2514600"/>
          <a:ext cx="1231900" cy="825500"/>
        </p:xfrm>
        <a:graphic>
          <a:graphicData uri="http://schemas.openxmlformats.org/presentationml/2006/ole">
            <mc:AlternateContent xmlns:mc="http://schemas.openxmlformats.org/markup-compatibility/2006">
              <mc:Choice xmlns:v="urn:schemas-microsoft-com:vml" Requires="v">
                <p:oleObj spid="_x0000_s43020" name="Equation" r:id="rId4" imgW="1231560" imgH="825480" progId="Equation.3">
                  <p:embed/>
                </p:oleObj>
              </mc:Choice>
              <mc:Fallback>
                <p:oleObj name="Equation" r:id="rId4" imgW="1231560" imgH="825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514600"/>
                        <a:ext cx="12319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56"/>
          <p:cNvGraphicFramePr>
            <a:graphicFrameLocks noChangeAspect="1"/>
          </p:cNvGraphicFramePr>
          <p:nvPr/>
        </p:nvGraphicFramePr>
        <p:xfrm>
          <a:off x="3048000" y="2514600"/>
          <a:ext cx="1377950" cy="793750"/>
        </p:xfrm>
        <a:graphic>
          <a:graphicData uri="http://schemas.openxmlformats.org/presentationml/2006/ole">
            <mc:AlternateContent xmlns:mc="http://schemas.openxmlformats.org/markup-compatibility/2006">
              <mc:Choice xmlns:v="urn:schemas-microsoft-com:vml" Requires="v">
                <p:oleObj spid="_x0000_s43021" name="Equation" r:id="rId6" imgW="749160" imgH="431640" progId="Equation.3">
                  <p:embed/>
                </p:oleObj>
              </mc:Choice>
              <mc:Fallback>
                <p:oleObj name="Equation" r:id="rId6" imgW="74916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2514600"/>
                        <a:ext cx="137795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TextBox 4"/>
          <p:cNvSpPr txBox="1">
            <a:spLocks noChangeArrowheads="1"/>
          </p:cNvSpPr>
          <p:nvPr/>
        </p:nvSpPr>
        <p:spPr bwMode="auto">
          <a:xfrm>
            <a:off x="4648200" y="2590800"/>
            <a:ext cx="2971800" cy="708025"/>
          </a:xfrm>
          <a:prstGeom prst="rect">
            <a:avLst/>
          </a:prstGeom>
          <a:noFill/>
          <a:ln w="9525">
            <a:noFill/>
            <a:miter lim="800000"/>
            <a:headEnd/>
            <a:tailEnd/>
          </a:ln>
        </p:spPr>
        <p:txBody>
          <a:bodyPr>
            <a:spAutoFit/>
          </a:bodyPr>
          <a:lstStyle/>
          <a:p>
            <a:r>
              <a:rPr lang="en-NZ" sz="2000" dirty="0"/>
              <a:t>= 1000 x 12  / 240</a:t>
            </a:r>
          </a:p>
          <a:p>
            <a:r>
              <a:rPr lang="en-NZ" sz="2000" dirty="0"/>
              <a:t>= 50 turns</a:t>
            </a:r>
          </a:p>
        </p:txBody>
      </p:sp>
    </p:spTree>
    <p:extLst>
      <p:ext uri="{BB962C8B-B14F-4D97-AF65-F5344CB8AC3E}">
        <p14:creationId xmlns:p14="http://schemas.microsoft.com/office/powerpoint/2010/main" val="1556349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28"/>
                                        </p:tgtEl>
                                        <p:attrNameLst>
                                          <p:attrName>style.visibility</p:attrName>
                                        </p:attrNameLst>
                                      </p:cBhvr>
                                      <p:to>
                                        <p:strVal val="visible"/>
                                      </p:to>
                                    </p:set>
                                    <p:animEffect transition="in" filter="wipe(left)">
                                      <p:cBhvr>
                                        <p:cTn id="7" dur="500"/>
                                        <p:tgtEl>
                                          <p:spTgt spid="31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blinds(horizontal)">
                                      <p:cBhvr>
                                        <p:cTn id="1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a:grpSpLocks/>
          </p:cNvGrpSpPr>
          <p:nvPr/>
        </p:nvGrpSpPr>
        <p:grpSpPr bwMode="auto">
          <a:xfrm>
            <a:off x="533400" y="1447800"/>
            <a:ext cx="3414713" cy="2209800"/>
            <a:chOff x="1584" y="672"/>
            <a:chExt cx="2151" cy="1392"/>
          </a:xfrm>
        </p:grpSpPr>
        <p:grpSp>
          <p:nvGrpSpPr>
            <p:cNvPr id="8" name="Group 4"/>
            <p:cNvGrpSpPr>
              <a:grpSpLocks/>
            </p:cNvGrpSpPr>
            <p:nvPr/>
          </p:nvGrpSpPr>
          <p:grpSpPr bwMode="auto">
            <a:xfrm>
              <a:off x="1584" y="720"/>
              <a:ext cx="2151" cy="1344"/>
              <a:chOff x="2457" y="1296"/>
              <a:chExt cx="2151" cy="1344"/>
            </a:xfrm>
          </p:grpSpPr>
          <p:grpSp>
            <p:nvGrpSpPr>
              <p:cNvPr id="9" name="Group 5"/>
              <p:cNvGrpSpPr>
                <a:grpSpLocks/>
              </p:cNvGrpSpPr>
              <p:nvPr/>
            </p:nvGrpSpPr>
            <p:grpSpPr bwMode="auto">
              <a:xfrm>
                <a:off x="2976" y="1296"/>
                <a:ext cx="1104" cy="1344"/>
                <a:chOff x="2976" y="1296"/>
                <a:chExt cx="1104" cy="1344"/>
              </a:xfrm>
            </p:grpSpPr>
            <p:sp>
              <p:nvSpPr>
                <p:cNvPr id="2" name="Rectangle 6"/>
                <p:cNvSpPr>
                  <a:spLocks noChangeArrowheads="1"/>
                </p:cNvSpPr>
                <p:nvPr/>
              </p:nvSpPr>
              <p:spPr bwMode="auto">
                <a:xfrm>
                  <a:off x="2976" y="1296"/>
                  <a:ext cx="1104" cy="1344"/>
                </a:xfrm>
                <a:prstGeom prst="rect">
                  <a:avLst/>
                </a:prstGeom>
                <a:noFill/>
                <a:ln w="38100">
                  <a:solidFill>
                    <a:schemeClr val="tx1"/>
                  </a:solidFill>
                  <a:miter lim="800000"/>
                  <a:headEnd/>
                  <a:tailEnd/>
                </a:ln>
              </p:spPr>
              <p:txBody>
                <a:bodyPr wrap="none" anchor="ctr"/>
                <a:lstStyle/>
                <a:p>
                  <a:endParaRPr lang="en-US"/>
                </a:p>
              </p:txBody>
            </p:sp>
            <p:sp>
              <p:nvSpPr>
                <p:cNvPr id="3" name="Rectangle 7"/>
                <p:cNvSpPr>
                  <a:spLocks noChangeArrowheads="1"/>
                </p:cNvSpPr>
                <p:nvPr/>
              </p:nvSpPr>
              <p:spPr bwMode="auto">
                <a:xfrm>
                  <a:off x="3312" y="1488"/>
                  <a:ext cx="384" cy="960"/>
                </a:xfrm>
                <a:prstGeom prst="rect">
                  <a:avLst/>
                </a:prstGeom>
                <a:noFill/>
                <a:ln w="38100">
                  <a:solidFill>
                    <a:schemeClr val="tx1"/>
                  </a:solidFill>
                  <a:miter lim="800000"/>
                  <a:headEnd/>
                  <a:tailEnd/>
                </a:ln>
              </p:spPr>
              <p:txBody>
                <a:bodyPr wrap="none" anchor="ctr"/>
                <a:lstStyle/>
                <a:p>
                  <a:endParaRPr lang="en-US"/>
                </a:p>
              </p:txBody>
            </p:sp>
          </p:grpSp>
          <p:sp>
            <p:nvSpPr>
              <p:cNvPr id="4113" name="Line 8"/>
              <p:cNvSpPr>
                <a:spLocks noChangeShapeType="1"/>
              </p:cNvSpPr>
              <p:nvPr/>
            </p:nvSpPr>
            <p:spPr bwMode="auto">
              <a:xfrm>
                <a:off x="2640" y="1632"/>
                <a:ext cx="672" cy="0"/>
              </a:xfrm>
              <a:prstGeom prst="line">
                <a:avLst/>
              </a:prstGeom>
              <a:noFill/>
              <a:ln w="38100">
                <a:solidFill>
                  <a:schemeClr val="tx1"/>
                </a:solidFill>
                <a:round/>
                <a:headEnd/>
                <a:tailEnd/>
              </a:ln>
            </p:spPr>
            <p:txBody>
              <a:bodyPr wrap="none" anchor="ctr"/>
              <a:lstStyle/>
              <a:p>
                <a:endParaRPr lang="en-NZ"/>
              </a:p>
            </p:txBody>
          </p:sp>
          <p:sp>
            <p:nvSpPr>
              <p:cNvPr id="4114" name="Arc 9"/>
              <p:cNvSpPr>
                <a:spLocks/>
              </p:cNvSpPr>
              <p:nvPr/>
            </p:nvSpPr>
            <p:spPr bwMode="auto">
              <a:xfrm>
                <a:off x="3312" y="1632"/>
                <a:ext cx="48" cy="95"/>
              </a:xfrm>
              <a:custGeom>
                <a:avLst/>
                <a:gdLst>
                  <a:gd name="T0" fmla="*/ 0 w 21600"/>
                  <a:gd name="T1" fmla="*/ 0 h 42714"/>
                  <a:gd name="T2" fmla="*/ 0 w 21600"/>
                  <a:gd name="T3" fmla="*/ 0 h 42714"/>
                  <a:gd name="T4" fmla="*/ 0 w 21600"/>
                  <a:gd name="T5" fmla="*/ 0 h 42714"/>
                  <a:gd name="T6" fmla="*/ 0 60000 65536"/>
                  <a:gd name="T7" fmla="*/ 0 60000 65536"/>
                  <a:gd name="T8" fmla="*/ 0 60000 65536"/>
                  <a:gd name="T9" fmla="*/ 0 w 21600"/>
                  <a:gd name="T10" fmla="*/ 0 h 42714"/>
                  <a:gd name="T11" fmla="*/ 21600 w 21600"/>
                  <a:gd name="T12" fmla="*/ 42714 h 42714"/>
                </a:gdLst>
                <a:ahLst/>
                <a:cxnLst>
                  <a:cxn ang="T6">
                    <a:pos x="T0" y="T1"/>
                  </a:cxn>
                  <a:cxn ang="T7">
                    <a:pos x="T2" y="T3"/>
                  </a:cxn>
                  <a:cxn ang="T8">
                    <a:pos x="T4" y="T5"/>
                  </a:cxn>
                </a:cxnLst>
                <a:rect l="T9" t="T10" r="T11" b="T12"/>
                <a:pathLst>
                  <a:path w="21600" h="42714" fill="none" extrusionOk="0">
                    <a:moveTo>
                      <a:pt x="-1" y="0"/>
                    </a:moveTo>
                    <a:cubicBezTo>
                      <a:pt x="11929" y="0"/>
                      <a:pt x="21600" y="9670"/>
                      <a:pt x="21600" y="21600"/>
                    </a:cubicBezTo>
                    <a:cubicBezTo>
                      <a:pt x="21600" y="31774"/>
                      <a:pt x="14499" y="40569"/>
                      <a:pt x="4554" y="42714"/>
                    </a:cubicBezTo>
                  </a:path>
                  <a:path w="21600" h="42714" stroke="0" extrusionOk="0">
                    <a:moveTo>
                      <a:pt x="-1" y="0"/>
                    </a:moveTo>
                    <a:cubicBezTo>
                      <a:pt x="11929" y="0"/>
                      <a:pt x="21600" y="9670"/>
                      <a:pt x="21600" y="21600"/>
                    </a:cubicBezTo>
                    <a:cubicBezTo>
                      <a:pt x="21600" y="31774"/>
                      <a:pt x="14499" y="40569"/>
                      <a:pt x="4554" y="42714"/>
                    </a:cubicBezTo>
                    <a:lnTo>
                      <a:pt x="0" y="21600"/>
                    </a:lnTo>
                    <a:close/>
                  </a:path>
                </a:pathLst>
              </a:custGeom>
              <a:noFill/>
              <a:ln w="38100">
                <a:solidFill>
                  <a:schemeClr val="tx1"/>
                </a:solidFill>
                <a:round/>
                <a:headEnd/>
                <a:tailEnd/>
              </a:ln>
            </p:spPr>
            <p:txBody>
              <a:bodyPr wrap="none" anchor="ctr"/>
              <a:lstStyle/>
              <a:p>
                <a:endParaRPr lang="en-US"/>
              </a:p>
            </p:txBody>
          </p:sp>
          <p:sp>
            <p:nvSpPr>
              <p:cNvPr id="4115" name="Arc 10"/>
              <p:cNvSpPr>
                <a:spLocks/>
              </p:cNvSpPr>
              <p:nvPr/>
            </p:nvSpPr>
            <p:spPr bwMode="auto">
              <a:xfrm flipH="1">
                <a:off x="2928" y="1728"/>
                <a:ext cx="48" cy="95"/>
              </a:xfrm>
              <a:custGeom>
                <a:avLst/>
                <a:gdLst>
                  <a:gd name="T0" fmla="*/ 0 w 21600"/>
                  <a:gd name="T1" fmla="*/ 0 h 42714"/>
                  <a:gd name="T2" fmla="*/ 0 w 21600"/>
                  <a:gd name="T3" fmla="*/ 0 h 42714"/>
                  <a:gd name="T4" fmla="*/ 0 w 21600"/>
                  <a:gd name="T5" fmla="*/ 0 h 42714"/>
                  <a:gd name="T6" fmla="*/ 0 60000 65536"/>
                  <a:gd name="T7" fmla="*/ 0 60000 65536"/>
                  <a:gd name="T8" fmla="*/ 0 60000 65536"/>
                  <a:gd name="T9" fmla="*/ 0 w 21600"/>
                  <a:gd name="T10" fmla="*/ 0 h 42714"/>
                  <a:gd name="T11" fmla="*/ 21600 w 21600"/>
                  <a:gd name="T12" fmla="*/ 42714 h 42714"/>
                </a:gdLst>
                <a:ahLst/>
                <a:cxnLst>
                  <a:cxn ang="T6">
                    <a:pos x="T0" y="T1"/>
                  </a:cxn>
                  <a:cxn ang="T7">
                    <a:pos x="T2" y="T3"/>
                  </a:cxn>
                  <a:cxn ang="T8">
                    <a:pos x="T4" y="T5"/>
                  </a:cxn>
                </a:cxnLst>
                <a:rect l="T9" t="T10" r="T11" b="T12"/>
                <a:pathLst>
                  <a:path w="21600" h="42714" fill="none" extrusionOk="0">
                    <a:moveTo>
                      <a:pt x="-1" y="0"/>
                    </a:moveTo>
                    <a:cubicBezTo>
                      <a:pt x="11929" y="0"/>
                      <a:pt x="21600" y="9670"/>
                      <a:pt x="21600" y="21600"/>
                    </a:cubicBezTo>
                    <a:cubicBezTo>
                      <a:pt x="21600" y="31774"/>
                      <a:pt x="14499" y="40569"/>
                      <a:pt x="4554" y="42714"/>
                    </a:cubicBezTo>
                  </a:path>
                  <a:path w="21600" h="42714" stroke="0" extrusionOk="0">
                    <a:moveTo>
                      <a:pt x="-1" y="0"/>
                    </a:moveTo>
                    <a:cubicBezTo>
                      <a:pt x="11929" y="0"/>
                      <a:pt x="21600" y="9670"/>
                      <a:pt x="21600" y="21600"/>
                    </a:cubicBezTo>
                    <a:cubicBezTo>
                      <a:pt x="21600" y="31774"/>
                      <a:pt x="14499" y="40569"/>
                      <a:pt x="4554" y="42714"/>
                    </a:cubicBezTo>
                    <a:lnTo>
                      <a:pt x="0" y="21600"/>
                    </a:lnTo>
                    <a:close/>
                  </a:path>
                </a:pathLst>
              </a:custGeom>
              <a:noFill/>
              <a:ln w="38100">
                <a:solidFill>
                  <a:schemeClr val="tx1"/>
                </a:solidFill>
                <a:round/>
                <a:headEnd/>
                <a:tailEnd/>
              </a:ln>
            </p:spPr>
            <p:txBody>
              <a:bodyPr wrap="none" anchor="ctr"/>
              <a:lstStyle/>
              <a:p>
                <a:endParaRPr lang="en-US"/>
              </a:p>
            </p:txBody>
          </p:sp>
          <p:sp>
            <p:nvSpPr>
              <p:cNvPr id="4116" name="Line 11"/>
              <p:cNvSpPr>
                <a:spLocks noChangeShapeType="1"/>
              </p:cNvSpPr>
              <p:nvPr/>
            </p:nvSpPr>
            <p:spPr bwMode="auto">
              <a:xfrm>
                <a:off x="2976" y="1824"/>
                <a:ext cx="336" cy="0"/>
              </a:xfrm>
              <a:prstGeom prst="line">
                <a:avLst/>
              </a:prstGeom>
              <a:noFill/>
              <a:ln w="38100">
                <a:solidFill>
                  <a:schemeClr val="tx1"/>
                </a:solidFill>
                <a:round/>
                <a:headEnd/>
                <a:tailEnd/>
              </a:ln>
            </p:spPr>
            <p:txBody>
              <a:bodyPr wrap="none" anchor="ctr"/>
              <a:lstStyle/>
              <a:p>
                <a:endParaRPr lang="en-NZ"/>
              </a:p>
            </p:txBody>
          </p:sp>
          <p:sp>
            <p:nvSpPr>
              <p:cNvPr id="4117" name="Arc 12"/>
              <p:cNvSpPr>
                <a:spLocks/>
              </p:cNvSpPr>
              <p:nvPr/>
            </p:nvSpPr>
            <p:spPr bwMode="auto">
              <a:xfrm>
                <a:off x="3312" y="1824"/>
                <a:ext cx="48" cy="95"/>
              </a:xfrm>
              <a:custGeom>
                <a:avLst/>
                <a:gdLst>
                  <a:gd name="T0" fmla="*/ 0 w 21600"/>
                  <a:gd name="T1" fmla="*/ 0 h 42714"/>
                  <a:gd name="T2" fmla="*/ 0 w 21600"/>
                  <a:gd name="T3" fmla="*/ 0 h 42714"/>
                  <a:gd name="T4" fmla="*/ 0 w 21600"/>
                  <a:gd name="T5" fmla="*/ 0 h 42714"/>
                  <a:gd name="T6" fmla="*/ 0 60000 65536"/>
                  <a:gd name="T7" fmla="*/ 0 60000 65536"/>
                  <a:gd name="T8" fmla="*/ 0 60000 65536"/>
                  <a:gd name="T9" fmla="*/ 0 w 21600"/>
                  <a:gd name="T10" fmla="*/ 0 h 42714"/>
                  <a:gd name="T11" fmla="*/ 21600 w 21600"/>
                  <a:gd name="T12" fmla="*/ 42714 h 42714"/>
                </a:gdLst>
                <a:ahLst/>
                <a:cxnLst>
                  <a:cxn ang="T6">
                    <a:pos x="T0" y="T1"/>
                  </a:cxn>
                  <a:cxn ang="T7">
                    <a:pos x="T2" y="T3"/>
                  </a:cxn>
                  <a:cxn ang="T8">
                    <a:pos x="T4" y="T5"/>
                  </a:cxn>
                </a:cxnLst>
                <a:rect l="T9" t="T10" r="T11" b="T12"/>
                <a:pathLst>
                  <a:path w="21600" h="42714" fill="none" extrusionOk="0">
                    <a:moveTo>
                      <a:pt x="-1" y="0"/>
                    </a:moveTo>
                    <a:cubicBezTo>
                      <a:pt x="11929" y="0"/>
                      <a:pt x="21600" y="9670"/>
                      <a:pt x="21600" y="21600"/>
                    </a:cubicBezTo>
                    <a:cubicBezTo>
                      <a:pt x="21600" y="31774"/>
                      <a:pt x="14499" y="40569"/>
                      <a:pt x="4554" y="42714"/>
                    </a:cubicBezTo>
                  </a:path>
                  <a:path w="21600" h="42714" stroke="0" extrusionOk="0">
                    <a:moveTo>
                      <a:pt x="-1" y="0"/>
                    </a:moveTo>
                    <a:cubicBezTo>
                      <a:pt x="11929" y="0"/>
                      <a:pt x="21600" y="9670"/>
                      <a:pt x="21600" y="21600"/>
                    </a:cubicBezTo>
                    <a:cubicBezTo>
                      <a:pt x="21600" y="31774"/>
                      <a:pt x="14499" y="40569"/>
                      <a:pt x="4554" y="42714"/>
                    </a:cubicBezTo>
                    <a:lnTo>
                      <a:pt x="0" y="21600"/>
                    </a:lnTo>
                    <a:close/>
                  </a:path>
                </a:pathLst>
              </a:custGeom>
              <a:noFill/>
              <a:ln w="38100">
                <a:solidFill>
                  <a:schemeClr val="tx1"/>
                </a:solidFill>
                <a:round/>
                <a:headEnd/>
                <a:tailEnd/>
              </a:ln>
            </p:spPr>
            <p:txBody>
              <a:bodyPr wrap="none" anchor="ctr"/>
              <a:lstStyle/>
              <a:p>
                <a:endParaRPr lang="en-US"/>
              </a:p>
            </p:txBody>
          </p:sp>
          <p:sp>
            <p:nvSpPr>
              <p:cNvPr id="4118" name="Arc 13"/>
              <p:cNvSpPr>
                <a:spLocks/>
              </p:cNvSpPr>
              <p:nvPr/>
            </p:nvSpPr>
            <p:spPr bwMode="auto">
              <a:xfrm flipH="1">
                <a:off x="2928" y="1920"/>
                <a:ext cx="48" cy="95"/>
              </a:xfrm>
              <a:custGeom>
                <a:avLst/>
                <a:gdLst>
                  <a:gd name="T0" fmla="*/ 0 w 21600"/>
                  <a:gd name="T1" fmla="*/ 0 h 42714"/>
                  <a:gd name="T2" fmla="*/ 0 w 21600"/>
                  <a:gd name="T3" fmla="*/ 0 h 42714"/>
                  <a:gd name="T4" fmla="*/ 0 w 21600"/>
                  <a:gd name="T5" fmla="*/ 0 h 42714"/>
                  <a:gd name="T6" fmla="*/ 0 60000 65536"/>
                  <a:gd name="T7" fmla="*/ 0 60000 65536"/>
                  <a:gd name="T8" fmla="*/ 0 60000 65536"/>
                  <a:gd name="T9" fmla="*/ 0 w 21600"/>
                  <a:gd name="T10" fmla="*/ 0 h 42714"/>
                  <a:gd name="T11" fmla="*/ 21600 w 21600"/>
                  <a:gd name="T12" fmla="*/ 42714 h 42714"/>
                </a:gdLst>
                <a:ahLst/>
                <a:cxnLst>
                  <a:cxn ang="T6">
                    <a:pos x="T0" y="T1"/>
                  </a:cxn>
                  <a:cxn ang="T7">
                    <a:pos x="T2" y="T3"/>
                  </a:cxn>
                  <a:cxn ang="T8">
                    <a:pos x="T4" y="T5"/>
                  </a:cxn>
                </a:cxnLst>
                <a:rect l="T9" t="T10" r="T11" b="T12"/>
                <a:pathLst>
                  <a:path w="21600" h="42714" fill="none" extrusionOk="0">
                    <a:moveTo>
                      <a:pt x="-1" y="0"/>
                    </a:moveTo>
                    <a:cubicBezTo>
                      <a:pt x="11929" y="0"/>
                      <a:pt x="21600" y="9670"/>
                      <a:pt x="21600" y="21600"/>
                    </a:cubicBezTo>
                    <a:cubicBezTo>
                      <a:pt x="21600" y="31774"/>
                      <a:pt x="14499" y="40569"/>
                      <a:pt x="4554" y="42714"/>
                    </a:cubicBezTo>
                  </a:path>
                  <a:path w="21600" h="42714" stroke="0" extrusionOk="0">
                    <a:moveTo>
                      <a:pt x="-1" y="0"/>
                    </a:moveTo>
                    <a:cubicBezTo>
                      <a:pt x="11929" y="0"/>
                      <a:pt x="21600" y="9670"/>
                      <a:pt x="21600" y="21600"/>
                    </a:cubicBezTo>
                    <a:cubicBezTo>
                      <a:pt x="21600" y="31774"/>
                      <a:pt x="14499" y="40569"/>
                      <a:pt x="4554" y="42714"/>
                    </a:cubicBezTo>
                    <a:lnTo>
                      <a:pt x="0" y="21600"/>
                    </a:lnTo>
                    <a:close/>
                  </a:path>
                </a:pathLst>
              </a:custGeom>
              <a:noFill/>
              <a:ln w="38100">
                <a:solidFill>
                  <a:schemeClr val="tx1"/>
                </a:solidFill>
                <a:round/>
                <a:headEnd/>
                <a:tailEnd/>
              </a:ln>
            </p:spPr>
            <p:txBody>
              <a:bodyPr wrap="none" anchor="ctr"/>
              <a:lstStyle/>
              <a:p>
                <a:endParaRPr lang="en-US"/>
              </a:p>
            </p:txBody>
          </p:sp>
          <p:sp>
            <p:nvSpPr>
              <p:cNvPr id="4119" name="Line 14"/>
              <p:cNvSpPr>
                <a:spLocks noChangeShapeType="1"/>
              </p:cNvSpPr>
              <p:nvPr/>
            </p:nvSpPr>
            <p:spPr bwMode="auto">
              <a:xfrm>
                <a:off x="2976" y="2016"/>
                <a:ext cx="336" cy="0"/>
              </a:xfrm>
              <a:prstGeom prst="line">
                <a:avLst/>
              </a:prstGeom>
              <a:noFill/>
              <a:ln w="38100">
                <a:solidFill>
                  <a:schemeClr val="tx1"/>
                </a:solidFill>
                <a:round/>
                <a:headEnd/>
                <a:tailEnd/>
              </a:ln>
            </p:spPr>
            <p:txBody>
              <a:bodyPr wrap="none" anchor="ctr"/>
              <a:lstStyle/>
              <a:p>
                <a:endParaRPr lang="en-NZ"/>
              </a:p>
            </p:txBody>
          </p:sp>
          <p:sp>
            <p:nvSpPr>
              <p:cNvPr id="4120" name="Arc 15"/>
              <p:cNvSpPr>
                <a:spLocks/>
              </p:cNvSpPr>
              <p:nvPr/>
            </p:nvSpPr>
            <p:spPr bwMode="auto">
              <a:xfrm>
                <a:off x="3312" y="2016"/>
                <a:ext cx="48" cy="95"/>
              </a:xfrm>
              <a:custGeom>
                <a:avLst/>
                <a:gdLst>
                  <a:gd name="T0" fmla="*/ 0 w 21600"/>
                  <a:gd name="T1" fmla="*/ 0 h 42714"/>
                  <a:gd name="T2" fmla="*/ 0 w 21600"/>
                  <a:gd name="T3" fmla="*/ 0 h 42714"/>
                  <a:gd name="T4" fmla="*/ 0 w 21600"/>
                  <a:gd name="T5" fmla="*/ 0 h 42714"/>
                  <a:gd name="T6" fmla="*/ 0 60000 65536"/>
                  <a:gd name="T7" fmla="*/ 0 60000 65536"/>
                  <a:gd name="T8" fmla="*/ 0 60000 65536"/>
                  <a:gd name="T9" fmla="*/ 0 w 21600"/>
                  <a:gd name="T10" fmla="*/ 0 h 42714"/>
                  <a:gd name="T11" fmla="*/ 21600 w 21600"/>
                  <a:gd name="T12" fmla="*/ 42714 h 42714"/>
                </a:gdLst>
                <a:ahLst/>
                <a:cxnLst>
                  <a:cxn ang="T6">
                    <a:pos x="T0" y="T1"/>
                  </a:cxn>
                  <a:cxn ang="T7">
                    <a:pos x="T2" y="T3"/>
                  </a:cxn>
                  <a:cxn ang="T8">
                    <a:pos x="T4" y="T5"/>
                  </a:cxn>
                </a:cxnLst>
                <a:rect l="T9" t="T10" r="T11" b="T12"/>
                <a:pathLst>
                  <a:path w="21600" h="42714" fill="none" extrusionOk="0">
                    <a:moveTo>
                      <a:pt x="-1" y="0"/>
                    </a:moveTo>
                    <a:cubicBezTo>
                      <a:pt x="11929" y="0"/>
                      <a:pt x="21600" y="9670"/>
                      <a:pt x="21600" y="21600"/>
                    </a:cubicBezTo>
                    <a:cubicBezTo>
                      <a:pt x="21600" y="31774"/>
                      <a:pt x="14499" y="40569"/>
                      <a:pt x="4554" y="42714"/>
                    </a:cubicBezTo>
                  </a:path>
                  <a:path w="21600" h="42714" stroke="0" extrusionOk="0">
                    <a:moveTo>
                      <a:pt x="-1" y="0"/>
                    </a:moveTo>
                    <a:cubicBezTo>
                      <a:pt x="11929" y="0"/>
                      <a:pt x="21600" y="9670"/>
                      <a:pt x="21600" y="21600"/>
                    </a:cubicBezTo>
                    <a:cubicBezTo>
                      <a:pt x="21600" y="31774"/>
                      <a:pt x="14499" y="40569"/>
                      <a:pt x="4554" y="42714"/>
                    </a:cubicBezTo>
                    <a:lnTo>
                      <a:pt x="0" y="21600"/>
                    </a:lnTo>
                    <a:close/>
                  </a:path>
                </a:pathLst>
              </a:custGeom>
              <a:noFill/>
              <a:ln w="38100">
                <a:solidFill>
                  <a:schemeClr val="tx1"/>
                </a:solidFill>
                <a:round/>
                <a:headEnd/>
                <a:tailEnd/>
              </a:ln>
            </p:spPr>
            <p:txBody>
              <a:bodyPr wrap="none" anchor="ctr"/>
              <a:lstStyle/>
              <a:p>
                <a:endParaRPr lang="en-US"/>
              </a:p>
            </p:txBody>
          </p:sp>
          <p:sp>
            <p:nvSpPr>
              <p:cNvPr id="4121" name="Arc 16"/>
              <p:cNvSpPr>
                <a:spLocks/>
              </p:cNvSpPr>
              <p:nvPr/>
            </p:nvSpPr>
            <p:spPr bwMode="auto">
              <a:xfrm flipH="1">
                <a:off x="2928" y="2112"/>
                <a:ext cx="48" cy="95"/>
              </a:xfrm>
              <a:custGeom>
                <a:avLst/>
                <a:gdLst>
                  <a:gd name="T0" fmla="*/ 0 w 21600"/>
                  <a:gd name="T1" fmla="*/ 0 h 42714"/>
                  <a:gd name="T2" fmla="*/ 0 w 21600"/>
                  <a:gd name="T3" fmla="*/ 0 h 42714"/>
                  <a:gd name="T4" fmla="*/ 0 w 21600"/>
                  <a:gd name="T5" fmla="*/ 0 h 42714"/>
                  <a:gd name="T6" fmla="*/ 0 60000 65536"/>
                  <a:gd name="T7" fmla="*/ 0 60000 65536"/>
                  <a:gd name="T8" fmla="*/ 0 60000 65536"/>
                  <a:gd name="T9" fmla="*/ 0 w 21600"/>
                  <a:gd name="T10" fmla="*/ 0 h 42714"/>
                  <a:gd name="T11" fmla="*/ 21600 w 21600"/>
                  <a:gd name="T12" fmla="*/ 42714 h 42714"/>
                </a:gdLst>
                <a:ahLst/>
                <a:cxnLst>
                  <a:cxn ang="T6">
                    <a:pos x="T0" y="T1"/>
                  </a:cxn>
                  <a:cxn ang="T7">
                    <a:pos x="T2" y="T3"/>
                  </a:cxn>
                  <a:cxn ang="T8">
                    <a:pos x="T4" y="T5"/>
                  </a:cxn>
                </a:cxnLst>
                <a:rect l="T9" t="T10" r="T11" b="T12"/>
                <a:pathLst>
                  <a:path w="21600" h="42714" fill="none" extrusionOk="0">
                    <a:moveTo>
                      <a:pt x="-1" y="0"/>
                    </a:moveTo>
                    <a:cubicBezTo>
                      <a:pt x="11929" y="0"/>
                      <a:pt x="21600" y="9670"/>
                      <a:pt x="21600" y="21600"/>
                    </a:cubicBezTo>
                    <a:cubicBezTo>
                      <a:pt x="21600" y="31774"/>
                      <a:pt x="14499" y="40569"/>
                      <a:pt x="4554" y="42714"/>
                    </a:cubicBezTo>
                  </a:path>
                  <a:path w="21600" h="42714" stroke="0" extrusionOk="0">
                    <a:moveTo>
                      <a:pt x="-1" y="0"/>
                    </a:moveTo>
                    <a:cubicBezTo>
                      <a:pt x="11929" y="0"/>
                      <a:pt x="21600" y="9670"/>
                      <a:pt x="21600" y="21600"/>
                    </a:cubicBezTo>
                    <a:cubicBezTo>
                      <a:pt x="21600" y="31774"/>
                      <a:pt x="14499" y="40569"/>
                      <a:pt x="4554" y="42714"/>
                    </a:cubicBezTo>
                    <a:lnTo>
                      <a:pt x="0" y="21600"/>
                    </a:lnTo>
                    <a:close/>
                  </a:path>
                </a:pathLst>
              </a:custGeom>
              <a:noFill/>
              <a:ln w="38100">
                <a:solidFill>
                  <a:schemeClr val="tx1"/>
                </a:solidFill>
                <a:round/>
                <a:headEnd/>
                <a:tailEnd/>
              </a:ln>
            </p:spPr>
            <p:txBody>
              <a:bodyPr wrap="none" anchor="ctr"/>
              <a:lstStyle/>
              <a:p>
                <a:endParaRPr lang="en-US"/>
              </a:p>
            </p:txBody>
          </p:sp>
          <p:sp>
            <p:nvSpPr>
              <p:cNvPr id="4122" name="Line 17"/>
              <p:cNvSpPr>
                <a:spLocks noChangeShapeType="1"/>
              </p:cNvSpPr>
              <p:nvPr/>
            </p:nvSpPr>
            <p:spPr bwMode="auto">
              <a:xfrm>
                <a:off x="2976" y="2208"/>
                <a:ext cx="336" cy="0"/>
              </a:xfrm>
              <a:prstGeom prst="line">
                <a:avLst/>
              </a:prstGeom>
              <a:noFill/>
              <a:ln w="38100">
                <a:solidFill>
                  <a:schemeClr val="tx1"/>
                </a:solidFill>
                <a:round/>
                <a:headEnd/>
                <a:tailEnd/>
              </a:ln>
            </p:spPr>
            <p:txBody>
              <a:bodyPr wrap="none" anchor="ctr"/>
              <a:lstStyle/>
              <a:p>
                <a:endParaRPr lang="en-NZ"/>
              </a:p>
            </p:txBody>
          </p:sp>
          <p:sp>
            <p:nvSpPr>
              <p:cNvPr id="4123" name="Arc 18"/>
              <p:cNvSpPr>
                <a:spLocks/>
              </p:cNvSpPr>
              <p:nvPr/>
            </p:nvSpPr>
            <p:spPr bwMode="auto">
              <a:xfrm>
                <a:off x="3312" y="2208"/>
                <a:ext cx="48" cy="95"/>
              </a:xfrm>
              <a:custGeom>
                <a:avLst/>
                <a:gdLst>
                  <a:gd name="T0" fmla="*/ 0 w 21600"/>
                  <a:gd name="T1" fmla="*/ 0 h 42714"/>
                  <a:gd name="T2" fmla="*/ 0 w 21600"/>
                  <a:gd name="T3" fmla="*/ 0 h 42714"/>
                  <a:gd name="T4" fmla="*/ 0 w 21600"/>
                  <a:gd name="T5" fmla="*/ 0 h 42714"/>
                  <a:gd name="T6" fmla="*/ 0 60000 65536"/>
                  <a:gd name="T7" fmla="*/ 0 60000 65536"/>
                  <a:gd name="T8" fmla="*/ 0 60000 65536"/>
                  <a:gd name="T9" fmla="*/ 0 w 21600"/>
                  <a:gd name="T10" fmla="*/ 0 h 42714"/>
                  <a:gd name="T11" fmla="*/ 21600 w 21600"/>
                  <a:gd name="T12" fmla="*/ 42714 h 42714"/>
                </a:gdLst>
                <a:ahLst/>
                <a:cxnLst>
                  <a:cxn ang="T6">
                    <a:pos x="T0" y="T1"/>
                  </a:cxn>
                  <a:cxn ang="T7">
                    <a:pos x="T2" y="T3"/>
                  </a:cxn>
                  <a:cxn ang="T8">
                    <a:pos x="T4" y="T5"/>
                  </a:cxn>
                </a:cxnLst>
                <a:rect l="T9" t="T10" r="T11" b="T12"/>
                <a:pathLst>
                  <a:path w="21600" h="42714" fill="none" extrusionOk="0">
                    <a:moveTo>
                      <a:pt x="-1" y="0"/>
                    </a:moveTo>
                    <a:cubicBezTo>
                      <a:pt x="11929" y="0"/>
                      <a:pt x="21600" y="9670"/>
                      <a:pt x="21600" y="21600"/>
                    </a:cubicBezTo>
                    <a:cubicBezTo>
                      <a:pt x="21600" y="31774"/>
                      <a:pt x="14499" y="40569"/>
                      <a:pt x="4554" y="42714"/>
                    </a:cubicBezTo>
                  </a:path>
                  <a:path w="21600" h="42714" stroke="0" extrusionOk="0">
                    <a:moveTo>
                      <a:pt x="-1" y="0"/>
                    </a:moveTo>
                    <a:cubicBezTo>
                      <a:pt x="11929" y="0"/>
                      <a:pt x="21600" y="9670"/>
                      <a:pt x="21600" y="21600"/>
                    </a:cubicBezTo>
                    <a:cubicBezTo>
                      <a:pt x="21600" y="31774"/>
                      <a:pt x="14499" y="40569"/>
                      <a:pt x="4554" y="42714"/>
                    </a:cubicBezTo>
                    <a:lnTo>
                      <a:pt x="0" y="21600"/>
                    </a:lnTo>
                    <a:close/>
                  </a:path>
                </a:pathLst>
              </a:custGeom>
              <a:noFill/>
              <a:ln w="38100">
                <a:solidFill>
                  <a:schemeClr val="tx1"/>
                </a:solidFill>
                <a:round/>
                <a:headEnd/>
                <a:tailEnd/>
              </a:ln>
            </p:spPr>
            <p:txBody>
              <a:bodyPr wrap="none" anchor="ctr"/>
              <a:lstStyle/>
              <a:p>
                <a:endParaRPr lang="en-US"/>
              </a:p>
            </p:txBody>
          </p:sp>
          <p:sp>
            <p:nvSpPr>
              <p:cNvPr id="4124" name="Line 19"/>
              <p:cNvSpPr>
                <a:spLocks noChangeShapeType="1"/>
              </p:cNvSpPr>
              <p:nvPr/>
            </p:nvSpPr>
            <p:spPr bwMode="auto">
              <a:xfrm flipH="1">
                <a:off x="2640" y="2304"/>
                <a:ext cx="336" cy="0"/>
              </a:xfrm>
              <a:prstGeom prst="line">
                <a:avLst/>
              </a:prstGeom>
              <a:noFill/>
              <a:ln w="38100">
                <a:solidFill>
                  <a:schemeClr val="tx1"/>
                </a:solidFill>
                <a:round/>
                <a:headEnd/>
                <a:tailEnd/>
              </a:ln>
            </p:spPr>
            <p:txBody>
              <a:bodyPr wrap="none" anchor="ctr"/>
              <a:lstStyle/>
              <a:p>
                <a:endParaRPr lang="en-NZ"/>
              </a:p>
            </p:txBody>
          </p:sp>
          <p:sp>
            <p:nvSpPr>
              <p:cNvPr id="4125" name="Line 20"/>
              <p:cNvSpPr>
                <a:spLocks noChangeShapeType="1"/>
              </p:cNvSpPr>
              <p:nvPr/>
            </p:nvSpPr>
            <p:spPr bwMode="auto">
              <a:xfrm flipH="1">
                <a:off x="3696" y="1536"/>
                <a:ext cx="720" cy="0"/>
              </a:xfrm>
              <a:prstGeom prst="line">
                <a:avLst/>
              </a:prstGeom>
              <a:noFill/>
              <a:ln w="28575">
                <a:solidFill>
                  <a:schemeClr val="tx1"/>
                </a:solidFill>
                <a:round/>
                <a:headEnd/>
                <a:tailEnd/>
              </a:ln>
            </p:spPr>
            <p:txBody>
              <a:bodyPr wrap="none" anchor="ctr"/>
              <a:lstStyle/>
              <a:p>
                <a:endParaRPr lang="en-NZ"/>
              </a:p>
            </p:txBody>
          </p:sp>
          <p:sp>
            <p:nvSpPr>
              <p:cNvPr id="4126" name="Arc 21"/>
              <p:cNvSpPr>
                <a:spLocks/>
              </p:cNvSpPr>
              <p:nvPr/>
            </p:nvSpPr>
            <p:spPr bwMode="auto">
              <a:xfrm flipH="1">
                <a:off x="3648" y="1536"/>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4127" name="Arc 22"/>
              <p:cNvSpPr>
                <a:spLocks/>
              </p:cNvSpPr>
              <p:nvPr/>
            </p:nvSpPr>
            <p:spPr bwMode="auto">
              <a:xfrm>
                <a:off x="4080" y="1584"/>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4128" name="Line 23"/>
              <p:cNvSpPr>
                <a:spLocks noChangeShapeType="1"/>
              </p:cNvSpPr>
              <p:nvPr/>
            </p:nvSpPr>
            <p:spPr bwMode="auto">
              <a:xfrm flipH="1">
                <a:off x="3696" y="1632"/>
                <a:ext cx="384" cy="0"/>
              </a:xfrm>
              <a:prstGeom prst="line">
                <a:avLst/>
              </a:prstGeom>
              <a:noFill/>
              <a:ln w="28575">
                <a:solidFill>
                  <a:schemeClr val="tx1"/>
                </a:solidFill>
                <a:round/>
                <a:headEnd/>
                <a:tailEnd/>
              </a:ln>
            </p:spPr>
            <p:txBody>
              <a:bodyPr wrap="none" anchor="ctr"/>
              <a:lstStyle/>
              <a:p>
                <a:endParaRPr lang="en-NZ"/>
              </a:p>
            </p:txBody>
          </p:sp>
          <p:sp>
            <p:nvSpPr>
              <p:cNvPr id="4129" name="Arc 24"/>
              <p:cNvSpPr>
                <a:spLocks/>
              </p:cNvSpPr>
              <p:nvPr/>
            </p:nvSpPr>
            <p:spPr bwMode="auto">
              <a:xfrm flipH="1">
                <a:off x="3648" y="1632"/>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4130" name="Arc 25"/>
              <p:cNvSpPr>
                <a:spLocks/>
              </p:cNvSpPr>
              <p:nvPr/>
            </p:nvSpPr>
            <p:spPr bwMode="auto">
              <a:xfrm>
                <a:off x="4080" y="1680"/>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4131" name="Line 26"/>
              <p:cNvSpPr>
                <a:spLocks noChangeShapeType="1"/>
              </p:cNvSpPr>
              <p:nvPr/>
            </p:nvSpPr>
            <p:spPr bwMode="auto">
              <a:xfrm flipH="1">
                <a:off x="3696" y="1728"/>
                <a:ext cx="384" cy="0"/>
              </a:xfrm>
              <a:prstGeom prst="line">
                <a:avLst/>
              </a:prstGeom>
              <a:noFill/>
              <a:ln w="28575">
                <a:solidFill>
                  <a:schemeClr val="tx1"/>
                </a:solidFill>
                <a:round/>
                <a:headEnd/>
                <a:tailEnd/>
              </a:ln>
            </p:spPr>
            <p:txBody>
              <a:bodyPr wrap="none" anchor="ctr"/>
              <a:lstStyle/>
              <a:p>
                <a:endParaRPr lang="en-NZ"/>
              </a:p>
            </p:txBody>
          </p:sp>
          <p:sp>
            <p:nvSpPr>
              <p:cNvPr id="4132" name="Arc 27"/>
              <p:cNvSpPr>
                <a:spLocks/>
              </p:cNvSpPr>
              <p:nvPr/>
            </p:nvSpPr>
            <p:spPr bwMode="auto">
              <a:xfrm flipH="1">
                <a:off x="3648" y="1728"/>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4133" name="Arc 28"/>
              <p:cNvSpPr>
                <a:spLocks/>
              </p:cNvSpPr>
              <p:nvPr/>
            </p:nvSpPr>
            <p:spPr bwMode="auto">
              <a:xfrm>
                <a:off x="4080" y="1776"/>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4134" name="Line 29"/>
              <p:cNvSpPr>
                <a:spLocks noChangeShapeType="1"/>
              </p:cNvSpPr>
              <p:nvPr/>
            </p:nvSpPr>
            <p:spPr bwMode="auto">
              <a:xfrm flipH="1">
                <a:off x="3696" y="1824"/>
                <a:ext cx="384" cy="0"/>
              </a:xfrm>
              <a:prstGeom prst="line">
                <a:avLst/>
              </a:prstGeom>
              <a:noFill/>
              <a:ln w="28575">
                <a:solidFill>
                  <a:schemeClr val="tx1"/>
                </a:solidFill>
                <a:round/>
                <a:headEnd/>
                <a:tailEnd/>
              </a:ln>
            </p:spPr>
            <p:txBody>
              <a:bodyPr wrap="none" anchor="ctr"/>
              <a:lstStyle/>
              <a:p>
                <a:endParaRPr lang="en-NZ"/>
              </a:p>
            </p:txBody>
          </p:sp>
          <p:sp>
            <p:nvSpPr>
              <p:cNvPr id="4135" name="Arc 30"/>
              <p:cNvSpPr>
                <a:spLocks/>
              </p:cNvSpPr>
              <p:nvPr/>
            </p:nvSpPr>
            <p:spPr bwMode="auto">
              <a:xfrm flipH="1">
                <a:off x="3648" y="1824"/>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4136" name="Arc 31"/>
              <p:cNvSpPr>
                <a:spLocks/>
              </p:cNvSpPr>
              <p:nvPr/>
            </p:nvSpPr>
            <p:spPr bwMode="auto">
              <a:xfrm>
                <a:off x="4080" y="1872"/>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4137" name="Line 32"/>
              <p:cNvSpPr>
                <a:spLocks noChangeShapeType="1"/>
              </p:cNvSpPr>
              <p:nvPr/>
            </p:nvSpPr>
            <p:spPr bwMode="auto">
              <a:xfrm flipH="1">
                <a:off x="3696" y="1920"/>
                <a:ext cx="384" cy="0"/>
              </a:xfrm>
              <a:prstGeom prst="line">
                <a:avLst/>
              </a:prstGeom>
              <a:noFill/>
              <a:ln w="28575">
                <a:solidFill>
                  <a:schemeClr val="tx1"/>
                </a:solidFill>
                <a:round/>
                <a:headEnd/>
                <a:tailEnd/>
              </a:ln>
            </p:spPr>
            <p:txBody>
              <a:bodyPr wrap="none" anchor="ctr"/>
              <a:lstStyle/>
              <a:p>
                <a:endParaRPr lang="en-NZ"/>
              </a:p>
            </p:txBody>
          </p:sp>
          <p:sp>
            <p:nvSpPr>
              <p:cNvPr id="4138" name="Arc 33"/>
              <p:cNvSpPr>
                <a:spLocks/>
              </p:cNvSpPr>
              <p:nvPr/>
            </p:nvSpPr>
            <p:spPr bwMode="auto">
              <a:xfrm flipH="1">
                <a:off x="3648" y="1920"/>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4139" name="Arc 34"/>
              <p:cNvSpPr>
                <a:spLocks/>
              </p:cNvSpPr>
              <p:nvPr/>
            </p:nvSpPr>
            <p:spPr bwMode="auto">
              <a:xfrm>
                <a:off x="4080" y="1968"/>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4140" name="Line 35"/>
              <p:cNvSpPr>
                <a:spLocks noChangeShapeType="1"/>
              </p:cNvSpPr>
              <p:nvPr/>
            </p:nvSpPr>
            <p:spPr bwMode="auto">
              <a:xfrm flipH="1">
                <a:off x="3696" y="2016"/>
                <a:ext cx="384" cy="0"/>
              </a:xfrm>
              <a:prstGeom prst="line">
                <a:avLst/>
              </a:prstGeom>
              <a:noFill/>
              <a:ln w="28575">
                <a:solidFill>
                  <a:schemeClr val="tx1"/>
                </a:solidFill>
                <a:round/>
                <a:headEnd/>
                <a:tailEnd/>
              </a:ln>
            </p:spPr>
            <p:txBody>
              <a:bodyPr wrap="none" anchor="ctr"/>
              <a:lstStyle/>
              <a:p>
                <a:endParaRPr lang="en-NZ"/>
              </a:p>
            </p:txBody>
          </p:sp>
          <p:sp>
            <p:nvSpPr>
              <p:cNvPr id="4141" name="Arc 36"/>
              <p:cNvSpPr>
                <a:spLocks/>
              </p:cNvSpPr>
              <p:nvPr/>
            </p:nvSpPr>
            <p:spPr bwMode="auto">
              <a:xfrm flipH="1">
                <a:off x="3648" y="2016"/>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4142" name="Arc 37"/>
              <p:cNvSpPr>
                <a:spLocks/>
              </p:cNvSpPr>
              <p:nvPr/>
            </p:nvSpPr>
            <p:spPr bwMode="auto">
              <a:xfrm>
                <a:off x="4080" y="2064"/>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4143" name="Line 38"/>
              <p:cNvSpPr>
                <a:spLocks noChangeShapeType="1"/>
              </p:cNvSpPr>
              <p:nvPr/>
            </p:nvSpPr>
            <p:spPr bwMode="auto">
              <a:xfrm flipH="1">
                <a:off x="3696" y="2112"/>
                <a:ext cx="384" cy="0"/>
              </a:xfrm>
              <a:prstGeom prst="line">
                <a:avLst/>
              </a:prstGeom>
              <a:noFill/>
              <a:ln w="28575">
                <a:solidFill>
                  <a:schemeClr val="tx1"/>
                </a:solidFill>
                <a:round/>
                <a:headEnd/>
                <a:tailEnd/>
              </a:ln>
            </p:spPr>
            <p:txBody>
              <a:bodyPr wrap="none" anchor="ctr"/>
              <a:lstStyle/>
              <a:p>
                <a:endParaRPr lang="en-NZ"/>
              </a:p>
            </p:txBody>
          </p:sp>
          <p:sp>
            <p:nvSpPr>
              <p:cNvPr id="4144" name="Arc 39"/>
              <p:cNvSpPr>
                <a:spLocks/>
              </p:cNvSpPr>
              <p:nvPr/>
            </p:nvSpPr>
            <p:spPr bwMode="auto">
              <a:xfrm flipH="1">
                <a:off x="3648" y="2112"/>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4145" name="Arc 40"/>
              <p:cNvSpPr>
                <a:spLocks/>
              </p:cNvSpPr>
              <p:nvPr/>
            </p:nvSpPr>
            <p:spPr bwMode="auto">
              <a:xfrm>
                <a:off x="4080" y="2160"/>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4146" name="Line 41"/>
              <p:cNvSpPr>
                <a:spLocks noChangeShapeType="1"/>
              </p:cNvSpPr>
              <p:nvPr/>
            </p:nvSpPr>
            <p:spPr bwMode="auto">
              <a:xfrm flipH="1">
                <a:off x="3696" y="2208"/>
                <a:ext cx="384" cy="0"/>
              </a:xfrm>
              <a:prstGeom prst="line">
                <a:avLst/>
              </a:prstGeom>
              <a:noFill/>
              <a:ln w="28575">
                <a:solidFill>
                  <a:schemeClr val="tx1"/>
                </a:solidFill>
                <a:round/>
                <a:headEnd/>
                <a:tailEnd/>
              </a:ln>
            </p:spPr>
            <p:txBody>
              <a:bodyPr wrap="none" anchor="ctr"/>
              <a:lstStyle/>
              <a:p>
                <a:endParaRPr lang="en-NZ"/>
              </a:p>
            </p:txBody>
          </p:sp>
          <p:sp>
            <p:nvSpPr>
              <p:cNvPr id="4147" name="Arc 42"/>
              <p:cNvSpPr>
                <a:spLocks/>
              </p:cNvSpPr>
              <p:nvPr/>
            </p:nvSpPr>
            <p:spPr bwMode="auto">
              <a:xfrm flipH="1">
                <a:off x="3648" y="2208"/>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4148" name="Arc 43"/>
              <p:cNvSpPr>
                <a:spLocks/>
              </p:cNvSpPr>
              <p:nvPr/>
            </p:nvSpPr>
            <p:spPr bwMode="auto">
              <a:xfrm>
                <a:off x="4080" y="2256"/>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4149" name="Line 44"/>
              <p:cNvSpPr>
                <a:spLocks noChangeShapeType="1"/>
              </p:cNvSpPr>
              <p:nvPr/>
            </p:nvSpPr>
            <p:spPr bwMode="auto">
              <a:xfrm flipH="1">
                <a:off x="3696" y="2304"/>
                <a:ext cx="384" cy="0"/>
              </a:xfrm>
              <a:prstGeom prst="line">
                <a:avLst/>
              </a:prstGeom>
              <a:noFill/>
              <a:ln w="28575">
                <a:solidFill>
                  <a:schemeClr val="tx1"/>
                </a:solidFill>
                <a:round/>
                <a:headEnd/>
                <a:tailEnd/>
              </a:ln>
            </p:spPr>
            <p:txBody>
              <a:bodyPr wrap="none" anchor="ctr"/>
              <a:lstStyle/>
              <a:p>
                <a:endParaRPr lang="en-NZ"/>
              </a:p>
            </p:txBody>
          </p:sp>
          <p:sp>
            <p:nvSpPr>
              <p:cNvPr id="4150" name="Arc 45"/>
              <p:cNvSpPr>
                <a:spLocks/>
              </p:cNvSpPr>
              <p:nvPr/>
            </p:nvSpPr>
            <p:spPr bwMode="auto">
              <a:xfrm flipH="1">
                <a:off x="3648" y="2304"/>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4151" name="Arc 46"/>
              <p:cNvSpPr>
                <a:spLocks/>
              </p:cNvSpPr>
              <p:nvPr/>
            </p:nvSpPr>
            <p:spPr bwMode="auto">
              <a:xfrm>
                <a:off x="4080" y="2352"/>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4152" name="Line 47"/>
              <p:cNvSpPr>
                <a:spLocks noChangeShapeType="1"/>
              </p:cNvSpPr>
              <p:nvPr/>
            </p:nvSpPr>
            <p:spPr bwMode="auto">
              <a:xfrm flipH="1">
                <a:off x="3696" y="2400"/>
                <a:ext cx="384" cy="0"/>
              </a:xfrm>
              <a:prstGeom prst="line">
                <a:avLst/>
              </a:prstGeom>
              <a:noFill/>
              <a:ln w="28575">
                <a:solidFill>
                  <a:schemeClr val="tx1"/>
                </a:solidFill>
                <a:round/>
                <a:headEnd/>
                <a:tailEnd/>
              </a:ln>
            </p:spPr>
            <p:txBody>
              <a:bodyPr wrap="none" anchor="ctr"/>
              <a:lstStyle/>
              <a:p>
                <a:endParaRPr lang="en-NZ"/>
              </a:p>
            </p:txBody>
          </p:sp>
          <p:sp>
            <p:nvSpPr>
              <p:cNvPr id="4153" name="Arc 48"/>
              <p:cNvSpPr>
                <a:spLocks/>
              </p:cNvSpPr>
              <p:nvPr/>
            </p:nvSpPr>
            <p:spPr bwMode="auto">
              <a:xfrm flipH="1">
                <a:off x="3648" y="2400"/>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4" name="Line 49"/>
              <p:cNvSpPr>
                <a:spLocks noChangeShapeType="1"/>
              </p:cNvSpPr>
              <p:nvPr/>
            </p:nvSpPr>
            <p:spPr bwMode="auto">
              <a:xfrm>
                <a:off x="4080" y="2496"/>
                <a:ext cx="384" cy="0"/>
              </a:xfrm>
              <a:prstGeom prst="line">
                <a:avLst/>
              </a:prstGeom>
              <a:noFill/>
              <a:ln w="28575">
                <a:solidFill>
                  <a:schemeClr val="tx1"/>
                </a:solidFill>
                <a:round/>
                <a:headEnd/>
                <a:tailEnd/>
              </a:ln>
            </p:spPr>
            <p:txBody>
              <a:bodyPr wrap="none" anchor="ctr"/>
              <a:lstStyle/>
              <a:p>
                <a:endParaRPr lang="en-NZ"/>
              </a:p>
            </p:txBody>
          </p:sp>
          <p:sp>
            <p:nvSpPr>
              <p:cNvPr id="5" name="Line 50"/>
              <p:cNvSpPr>
                <a:spLocks noChangeShapeType="1"/>
              </p:cNvSpPr>
              <p:nvPr/>
            </p:nvSpPr>
            <p:spPr bwMode="auto">
              <a:xfrm>
                <a:off x="2736" y="1632"/>
                <a:ext cx="0" cy="672"/>
              </a:xfrm>
              <a:prstGeom prst="line">
                <a:avLst/>
              </a:prstGeom>
              <a:noFill/>
              <a:ln w="19050">
                <a:solidFill>
                  <a:schemeClr val="tx1"/>
                </a:solidFill>
                <a:round/>
                <a:headEnd type="triangle" w="med" len="med"/>
                <a:tailEnd type="triangle" w="med" len="med"/>
              </a:ln>
            </p:spPr>
            <p:txBody>
              <a:bodyPr wrap="none" anchor="ctr"/>
              <a:lstStyle/>
              <a:p>
                <a:endParaRPr lang="en-NZ"/>
              </a:p>
            </p:txBody>
          </p:sp>
          <p:graphicFrame>
            <p:nvGraphicFramePr>
              <p:cNvPr id="4103" name="Object 51"/>
              <p:cNvGraphicFramePr>
                <a:graphicFrameLocks noChangeAspect="1"/>
              </p:cNvGraphicFramePr>
              <p:nvPr/>
            </p:nvGraphicFramePr>
            <p:xfrm>
              <a:off x="2457" y="1866"/>
              <a:ext cx="255" cy="247"/>
            </p:xfrm>
            <a:graphic>
              <a:graphicData uri="http://schemas.openxmlformats.org/presentationml/2006/ole">
                <mc:AlternateContent xmlns:mc="http://schemas.openxmlformats.org/markup-compatibility/2006">
                  <mc:Choice xmlns:v="urn:schemas-microsoft-com:vml" Requires="v">
                    <p:oleObj spid="_x0000_s44076" name="Equation" r:id="rId4" imgW="406080" imgH="393480" progId="Equation.3">
                      <p:embed/>
                    </p:oleObj>
                  </mc:Choice>
                  <mc:Fallback>
                    <p:oleObj name="Equation" r:id="rId4" imgW="4060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 y="1866"/>
                            <a:ext cx="255" cy="2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4" name="Object 52"/>
              <p:cNvGraphicFramePr>
                <a:graphicFrameLocks noChangeAspect="1"/>
              </p:cNvGraphicFramePr>
              <p:nvPr/>
            </p:nvGraphicFramePr>
            <p:xfrm>
              <a:off x="4368" y="1824"/>
              <a:ext cx="240" cy="247"/>
            </p:xfrm>
            <a:graphic>
              <a:graphicData uri="http://schemas.openxmlformats.org/presentationml/2006/ole">
                <mc:AlternateContent xmlns:mc="http://schemas.openxmlformats.org/markup-compatibility/2006">
                  <mc:Choice xmlns:v="urn:schemas-microsoft-com:vml" Requires="v">
                    <p:oleObj spid="_x0000_s44077" name="Equation" r:id="rId6" imgW="380880" imgH="393480" progId="Equation.3">
                      <p:embed/>
                    </p:oleObj>
                  </mc:Choice>
                  <mc:Fallback>
                    <p:oleObj name="Equation" r:id="rId6" imgW="38088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8" y="1824"/>
                            <a:ext cx="240" cy="2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Line 53"/>
              <p:cNvSpPr>
                <a:spLocks noChangeShapeType="1"/>
              </p:cNvSpPr>
              <p:nvPr/>
            </p:nvSpPr>
            <p:spPr bwMode="auto">
              <a:xfrm>
                <a:off x="4320" y="1536"/>
                <a:ext cx="0" cy="960"/>
              </a:xfrm>
              <a:prstGeom prst="line">
                <a:avLst/>
              </a:prstGeom>
              <a:noFill/>
              <a:ln w="19050">
                <a:solidFill>
                  <a:schemeClr val="tx1"/>
                </a:solidFill>
                <a:round/>
                <a:headEnd type="triangle" w="med" len="med"/>
                <a:tailEnd type="triangle" w="med" len="med"/>
              </a:ln>
            </p:spPr>
            <p:txBody>
              <a:bodyPr wrap="none" anchor="ctr"/>
              <a:lstStyle/>
              <a:p>
                <a:endParaRPr lang="en-NZ"/>
              </a:p>
            </p:txBody>
          </p:sp>
          <p:graphicFrame>
            <p:nvGraphicFramePr>
              <p:cNvPr id="4105" name="Object 54"/>
              <p:cNvGraphicFramePr>
                <a:graphicFrameLocks noChangeAspect="1"/>
              </p:cNvGraphicFramePr>
              <p:nvPr/>
            </p:nvGraphicFramePr>
            <p:xfrm>
              <a:off x="3024" y="1296"/>
              <a:ext cx="279" cy="247"/>
            </p:xfrm>
            <a:graphic>
              <a:graphicData uri="http://schemas.openxmlformats.org/presentationml/2006/ole">
                <mc:AlternateContent xmlns:mc="http://schemas.openxmlformats.org/markup-compatibility/2006">
                  <mc:Choice xmlns:v="urn:schemas-microsoft-com:vml" Requires="v">
                    <p:oleObj spid="_x0000_s44078" name="Equation" r:id="rId8" imgW="444240" imgH="393480" progId="Equation.3">
                      <p:embed/>
                    </p:oleObj>
                  </mc:Choice>
                  <mc:Fallback>
                    <p:oleObj name="Equation" r:id="rId8" imgW="44424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4" y="1296"/>
                            <a:ext cx="279" cy="2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6" name="Object 55"/>
              <p:cNvGraphicFramePr>
                <a:graphicFrameLocks noChangeAspect="1"/>
              </p:cNvGraphicFramePr>
              <p:nvPr/>
            </p:nvGraphicFramePr>
            <p:xfrm>
              <a:off x="3744" y="1296"/>
              <a:ext cx="264" cy="247"/>
            </p:xfrm>
            <a:graphic>
              <a:graphicData uri="http://schemas.openxmlformats.org/presentationml/2006/ole">
                <mc:AlternateContent xmlns:mc="http://schemas.openxmlformats.org/markup-compatibility/2006">
                  <mc:Choice xmlns:v="urn:schemas-microsoft-com:vml" Requires="v">
                    <p:oleObj spid="_x0000_s44079" name="Equation" r:id="rId10" imgW="419040" imgH="393480" progId="Equation.3">
                      <p:embed/>
                    </p:oleObj>
                  </mc:Choice>
                  <mc:Fallback>
                    <p:oleObj name="Equation" r:id="rId10" imgW="41904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4" y="1296"/>
                            <a:ext cx="264" cy="2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101" name="Object 56"/>
            <p:cNvGraphicFramePr>
              <a:graphicFrameLocks noChangeAspect="1"/>
            </p:cNvGraphicFramePr>
            <p:nvPr/>
          </p:nvGraphicFramePr>
          <p:xfrm>
            <a:off x="1632" y="768"/>
            <a:ext cx="215" cy="247"/>
          </p:xfrm>
          <a:graphic>
            <a:graphicData uri="http://schemas.openxmlformats.org/presentationml/2006/ole">
              <mc:AlternateContent xmlns:mc="http://schemas.openxmlformats.org/markup-compatibility/2006">
                <mc:Choice xmlns:v="urn:schemas-microsoft-com:vml" Requires="v">
                  <p:oleObj spid="_x0000_s44080" name="Equation" r:id="rId12" imgW="342720" imgH="393480" progId="Equation.3">
                    <p:embed/>
                  </p:oleObj>
                </mc:Choice>
                <mc:Fallback>
                  <p:oleObj name="Equation" r:id="rId12" imgW="342720" imgH="393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32" y="768"/>
                          <a:ext cx="215" cy="2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2" name="Object 57"/>
            <p:cNvGraphicFramePr>
              <a:graphicFrameLocks noChangeAspect="1"/>
            </p:cNvGraphicFramePr>
            <p:nvPr/>
          </p:nvGraphicFramePr>
          <p:xfrm>
            <a:off x="3408" y="672"/>
            <a:ext cx="199" cy="247"/>
          </p:xfrm>
          <a:graphic>
            <a:graphicData uri="http://schemas.openxmlformats.org/presentationml/2006/ole">
              <mc:AlternateContent xmlns:mc="http://schemas.openxmlformats.org/markup-compatibility/2006">
                <mc:Choice xmlns:v="urn:schemas-microsoft-com:vml" Requires="v">
                  <p:oleObj spid="_x0000_s44081" name="Equation" r:id="rId14" imgW="317160" imgH="393480" progId="Equation.3">
                    <p:embed/>
                  </p:oleObj>
                </mc:Choice>
                <mc:Fallback>
                  <p:oleObj name="Equation" r:id="rId14" imgW="317160" imgH="393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08" y="672"/>
                          <a:ext cx="199" cy="2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54" name="Text Box 58"/>
          <p:cNvSpPr txBox="1">
            <a:spLocks noChangeArrowheads="1"/>
          </p:cNvSpPr>
          <p:nvPr/>
        </p:nvSpPr>
        <p:spPr bwMode="auto">
          <a:xfrm>
            <a:off x="3276600" y="685800"/>
            <a:ext cx="5383213" cy="457200"/>
          </a:xfrm>
          <a:prstGeom prst="rect">
            <a:avLst/>
          </a:prstGeom>
          <a:noFill/>
          <a:ln w="9525">
            <a:noFill/>
            <a:miter lim="800000"/>
            <a:headEnd/>
            <a:tailEnd/>
          </a:ln>
        </p:spPr>
        <p:txBody>
          <a:bodyPr wrap="none">
            <a:spAutoFit/>
          </a:bodyPr>
          <a:lstStyle/>
          <a:p>
            <a:pPr eaLnBrk="0" hangingPunct="0"/>
            <a:r>
              <a:rPr lang="en-US" sz="2400" b="1" dirty="0">
                <a:solidFill>
                  <a:srgbClr val="CC3300"/>
                </a:solidFill>
                <a:latin typeface="Times New Roman" pitchFamily="18" charset="0"/>
              </a:rPr>
              <a:t>Power in primary = Power in secondary</a:t>
            </a:r>
          </a:p>
        </p:txBody>
      </p:sp>
      <p:graphicFrame>
        <p:nvGraphicFramePr>
          <p:cNvPr id="4155" name="Object 59"/>
          <p:cNvGraphicFramePr>
            <a:graphicFrameLocks noChangeAspect="1"/>
          </p:cNvGraphicFramePr>
          <p:nvPr/>
        </p:nvGraphicFramePr>
        <p:xfrm>
          <a:off x="5353214" y="1295400"/>
          <a:ext cx="1746086" cy="405342"/>
        </p:xfrm>
        <a:graphic>
          <a:graphicData uri="http://schemas.openxmlformats.org/presentationml/2006/ole">
            <mc:AlternateContent xmlns:mc="http://schemas.openxmlformats.org/markup-compatibility/2006">
              <mc:Choice xmlns:v="urn:schemas-microsoft-com:vml" Requires="v">
                <p:oleObj spid="_x0000_s44082" name="Equation" r:id="rId16" imgW="1688760" imgH="393480" progId="Equation.3">
                  <p:embed/>
                </p:oleObj>
              </mc:Choice>
              <mc:Fallback>
                <p:oleObj name="Equation" r:id="rId16" imgW="1688760" imgH="3934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53214" y="1295400"/>
                        <a:ext cx="1746086" cy="405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56" name="Object 60"/>
          <p:cNvGraphicFramePr>
            <a:graphicFrameLocks noChangeAspect="1"/>
          </p:cNvGraphicFramePr>
          <p:nvPr/>
        </p:nvGraphicFramePr>
        <p:xfrm>
          <a:off x="5676866" y="1890377"/>
          <a:ext cx="1168434" cy="853351"/>
        </p:xfrm>
        <a:graphic>
          <a:graphicData uri="http://schemas.openxmlformats.org/presentationml/2006/ole">
            <mc:AlternateContent xmlns:mc="http://schemas.openxmlformats.org/markup-compatibility/2006">
              <mc:Choice xmlns:v="urn:schemas-microsoft-com:vml" Requires="v">
                <p:oleObj spid="_x0000_s44083" name="Equation" r:id="rId18" imgW="1130040" imgH="825480" progId="Equation.3">
                  <p:embed/>
                </p:oleObj>
              </mc:Choice>
              <mc:Fallback>
                <p:oleObj name="Equation" r:id="rId18" imgW="1130040" imgH="8254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76866" y="1890377"/>
                        <a:ext cx="1168434" cy="8533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57" name="Object 61"/>
          <p:cNvGraphicFramePr>
            <a:graphicFrameLocks noChangeAspect="1"/>
          </p:cNvGraphicFramePr>
          <p:nvPr/>
        </p:nvGraphicFramePr>
        <p:xfrm>
          <a:off x="5930557" y="3033377"/>
          <a:ext cx="1956143" cy="853351"/>
        </p:xfrm>
        <a:graphic>
          <a:graphicData uri="http://schemas.openxmlformats.org/presentationml/2006/ole">
            <mc:AlternateContent xmlns:mc="http://schemas.openxmlformats.org/markup-compatibility/2006">
              <mc:Choice xmlns:v="urn:schemas-microsoft-com:vml" Requires="v">
                <p:oleObj spid="_x0000_s44084" name="Equation" r:id="rId20" imgW="1892160" imgH="825480" progId="Equation.3">
                  <p:embed/>
                </p:oleObj>
              </mc:Choice>
              <mc:Fallback>
                <p:oleObj name="Equation" r:id="rId20" imgW="1892160" imgH="82548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30557" y="3033377"/>
                        <a:ext cx="1956143" cy="8533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58" name="Rectangle 62"/>
          <p:cNvSpPr>
            <a:spLocks noChangeArrowheads="1"/>
          </p:cNvSpPr>
          <p:nvPr/>
        </p:nvSpPr>
        <p:spPr bwMode="auto">
          <a:xfrm>
            <a:off x="5486400" y="2832628"/>
            <a:ext cx="2971800" cy="1216025"/>
          </a:xfrm>
          <a:prstGeom prst="rect">
            <a:avLst/>
          </a:prstGeom>
          <a:noFill/>
          <a:ln w="38100">
            <a:solidFill>
              <a:srgbClr val="CC3300"/>
            </a:solidFill>
            <a:miter lim="800000"/>
            <a:headEnd/>
            <a:tailEnd/>
          </a:ln>
        </p:spPr>
        <p:txBody>
          <a:bodyPr wrap="none" anchor="ctr"/>
          <a:lstStyle/>
          <a:p>
            <a:endParaRPr lang="en-US"/>
          </a:p>
        </p:txBody>
      </p:sp>
      <p:sp>
        <p:nvSpPr>
          <p:cNvPr id="63" name="TextBox 1"/>
          <p:cNvSpPr txBox="1">
            <a:spLocks noChangeArrowheads="1"/>
          </p:cNvSpPr>
          <p:nvPr/>
        </p:nvSpPr>
        <p:spPr bwMode="auto">
          <a:xfrm>
            <a:off x="381000" y="4232275"/>
            <a:ext cx="6172200" cy="523875"/>
          </a:xfrm>
          <a:prstGeom prst="rect">
            <a:avLst/>
          </a:prstGeom>
          <a:noFill/>
          <a:ln w="9525">
            <a:noFill/>
            <a:miter lim="800000"/>
            <a:headEnd/>
            <a:tailEnd/>
          </a:ln>
        </p:spPr>
        <p:txBody>
          <a:bodyPr>
            <a:spAutoFit/>
          </a:bodyPr>
          <a:lstStyle/>
          <a:p>
            <a:r>
              <a:rPr lang="en-US" sz="2800" dirty="0"/>
              <a:t>The efficiency of a transformer</a:t>
            </a:r>
          </a:p>
        </p:txBody>
      </p:sp>
      <p:graphicFrame>
        <p:nvGraphicFramePr>
          <p:cNvPr id="64" name="Object 3"/>
          <p:cNvGraphicFramePr>
            <a:graphicFrameLocks noChangeAspect="1"/>
          </p:cNvGraphicFramePr>
          <p:nvPr/>
        </p:nvGraphicFramePr>
        <p:xfrm>
          <a:off x="838200" y="4689475"/>
          <a:ext cx="6291262" cy="949325"/>
        </p:xfrm>
        <a:graphic>
          <a:graphicData uri="http://schemas.openxmlformats.org/presentationml/2006/ole">
            <mc:AlternateContent xmlns:mc="http://schemas.openxmlformats.org/markup-compatibility/2006">
              <mc:Choice xmlns:v="urn:schemas-microsoft-com:vml" Requires="v">
                <p:oleObj spid="_x0000_s44085" name="Equation" r:id="rId22" imgW="2197080" imgH="419040" progId="Equation.3">
                  <p:embed/>
                </p:oleObj>
              </mc:Choice>
              <mc:Fallback>
                <p:oleObj name="Equation" r:id="rId22" imgW="2197080" imgH="41904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38200" y="4689475"/>
                        <a:ext cx="6291262"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 name="TextBox 3"/>
          <p:cNvSpPr txBox="1">
            <a:spLocks noChangeArrowheads="1"/>
          </p:cNvSpPr>
          <p:nvPr/>
        </p:nvSpPr>
        <p:spPr bwMode="auto">
          <a:xfrm>
            <a:off x="609600" y="5692775"/>
            <a:ext cx="7848600" cy="708025"/>
          </a:xfrm>
          <a:prstGeom prst="rect">
            <a:avLst/>
          </a:prstGeom>
          <a:noFill/>
          <a:ln w="9525">
            <a:noFill/>
            <a:miter lim="800000"/>
            <a:headEnd/>
            <a:tailEnd/>
          </a:ln>
        </p:spPr>
        <p:txBody>
          <a:bodyPr>
            <a:spAutoFit/>
          </a:bodyPr>
          <a:lstStyle/>
          <a:p>
            <a:r>
              <a:rPr lang="en-NZ" sz="2000" dirty="0"/>
              <a:t>Output always less then input energy!</a:t>
            </a:r>
          </a:p>
          <a:p>
            <a:r>
              <a:rPr lang="en-NZ" sz="2000" dirty="0"/>
              <a:t>Reduce energy losses with low resistance copper wires… </a:t>
            </a:r>
          </a:p>
        </p:txBody>
      </p:sp>
    </p:spTree>
    <p:extLst>
      <p:ext uri="{BB962C8B-B14F-4D97-AF65-F5344CB8AC3E}">
        <p14:creationId xmlns:p14="http://schemas.microsoft.com/office/powerpoint/2010/main" val="192972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54"/>
                                        </p:tgtEl>
                                        <p:attrNameLst>
                                          <p:attrName>style.visibility</p:attrName>
                                        </p:attrNameLst>
                                      </p:cBhvr>
                                      <p:to>
                                        <p:strVal val="visible"/>
                                      </p:to>
                                    </p:set>
                                    <p:animEffect transition="in" filter="wipe(left)">
                                      <p:cBhvr>
                                        <p:cTn id="7" dur="500"/>
                                        <p:tgtEl>
                                          <p:spTgt spid="41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55"/>
                                        </p:tgtEl>
                                        <p:attrNameLst>
                                          <p:attrName>style.visibility</p:attrName>
                                        </p:attrNameLst>
                                      </p:cBhvr>
                                      <p:to>
                                        <p:strVal val="visible"/>
                                      </p:to>
                                    </p:set>
                                    <p:animEffect transition="in" filter="wipe(left)">
                                      <p:cBhvr>
                                        <p:cTn id="12" dur="500"/>
                                        <p:tgtEl>
                                          <p:spTgt spid="41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56"/>
                                        </p:tgtEl>
                                        <p:attrNameLst>
                                          <p:attrName>style.visibility</p:attrName>
                                        </p:attrNameLst>
                                      </p:cBhvr>
                                      <p:to>
                                        <p:strVal val="visible"/>
                                      </p:to>
                                    </p:set>
                                    <p:animEffect transition="in" filter="wipe(left)">
                                      <p:cBhvr>
                                        <p:cTn id="17" dur="500"/>
                                        <p:tgtEl>
                                          <p:spTgt spid="41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57"/>
                                        </p:tgtEl>
                                        <p:attrNameLst>
                                          <p:attrName>style.visibility</p:attrName>
                                        </p:attrNameLst>
                                      </p:cBhvr>
                                      <p:to>
                                        <p:strVal val="visible"/>
                                      </p:to>
                                    </p:set>
                                    <p:animEffect transition="in" filter="wipe(left)">
                                      <p:cBhvr>
                                        <p:cTn id="22" dur="500"/>
                                        <p:tgtEl>
                                          <p:spTgt spid="4157"/>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4158"/>
                                        </p:tgtEl>
                                        <p:attrNameLst>
                                          <p:attrName>style.visibility</p:attrName>
                                        </p:attrNameLst>
                                      </p:cBhvr>
                                      <p:to>
                                        <p:strVal val="visible"/>
                                      </p:to>
                                    </p:set>
                                    <p:anim calcmode="lin" valueType="num">
                                      <p:cBhvr>
                                        <p:cTn id="27" dur="500" fill="hold"/>
                                        <p:tgtEl>
                                          <p:spTgt spid="4158"/>
                                        </p:tgtEl>
                                        <p:attrNameLst>
                                          <p:attrName>ppt_w</p:attrName>
                                        </p:attrNameLst>
                                      </p:cBhvr>
                                      <p:tavLst>
                                        <p:tav tm="0">
                                          <p:val>
                                            <p:fltVal val="0"/>
                                          </p:val>
                                        </p:tav>
                                        <p:tav tm="100000">
                                          <p:val>
                                            <p:strVal val="#ppt_w"/>
                                          </p:val>
                                        </p:tav>
                                      </p:tavLst>
                                    </p:anim>
                                    <p:anim calcmode="lin" valueType="num">
                                      <p:cBhvr>
                                        <p:cTn id="28" dur="500" fill="hold"/>
                                        <p:tgtEl>
                                          <p:spTgt spid="41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4" grpId="0" autoUpdateAnimBg="0"/>
      <p:bldP spid="41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0" y="533400"/>
            <a:ext cx="8862521" cy="5943600"/>
          </a:xfrm>
          <a:prstGeom prst="rect">
            <a:avLst/>
          </a:prstGeom>
          <a:noFill/>
          <a:ln w="9525">
            <a:noFill/>
            <a:miter lim="800000"/>
            <a:headEnd/>
            <a:tailEnd/>
          </a:ln>
          <a:effectLst/>
        </p:spPr>
      </p:pic>
    </p:spTree>
    <p:extLst>
      <p:ext uri="{BB962C8B-B14F-4D97-AF65-F5344CB8AC3E}">
        <p14:creationId xmlns:p14="http://schemas.microsoft.com/office/powerpoint/2010/main" val="30459176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icture 2"/>
          <p:cNvSpPr>
            <a:spLocks noChangeAspect="1" noChangeArrowheads="1"/>
          </p:cNvSpPr>
          <p:nvPr/>
        </p:nvSpPr>
        <p:spPr bwMode="auto">
          <a:xfrm>
            <a:off x="4575175" y="3427413"/>
            <a:ext cx="0" cy="0"/>
          </a:xfrm>
          <a:prstGeom prst="rect">
            <a:avLst/>
          </a:prstGeom>
          <a:noFill/>
          <a:ln w="9525">
            <a:noFill/>
            <a:miter lim="800000"/>
            <a:headEnd/>
            <a:tailEnd/>
          </a:ln>
        </p:spPr>
        <p:txBody>
          <a:bodyPr/>
          <a:lstStyle/>
          <a:p>
            <a:endParaRPr lang="en-NZ"/>
          </a:p>
        </p:txBody>
      </p:sp>
      <p:pic>
        <p:nvPicPr>
          <p:cNvPr id="13315" name="Picture 3" descr="transMVC-657F.TIF                                              00014A05Macintosh HD                   ABA78158:"/>
          <p:cNvPicPr>
            <a:picLocks noChangeAspect="1" noChangeArrowheads="1"/>
          </p:cNvPicPr>
          <p:nvPr/>
        </p:nvPicPr>
        <p:blipFill>
          <a:blip r:embed="rId3" cstate="print"/>
          <a:srcRect/>
          <a:stretch>
            <a:fillRect/>
          </a:stretch>
        </p:blipFill>
        <p:spPr bwMode="auto">
          <a:xfrm>
            <a:off x="2590800" y="304800"/>
            <a:ext cx="4448175" cy="6248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icture 2"/>
          <p:cNvSpPr>
            <a:spLocks noChangeAspect="1" noChangeArrowheads="1"/>
          </p:cNvSpPr>
          <p:nvPr/>
        </p:nvSpPr>
        <p:spPr bwMode="auto">
          <a:xfrm>
            <a:off x="4575175" y="3427413"/>
            <a:ext cx="0" cy="0"/>
          </a:xfrm>
          <a:prstGeom prst="rect">
            <a:avLst/>
          </a:prstGeom>
          <a:noFill/>
          <a:ln w="9525">
            <a:noFill/>
            <a:miter lim="800000"/>
            <a:headEnd/>
            <a:tailEnd/>
          </a:ln>
        </p:spPr>
        <p:txBody>
          <a:bodyPr/>
          <a:lstStyle/>
          <a:p>
            <a:endParaRPr lang="en-NZ"/>
          </a:p>
        </p:txBody>
      </p:sp>
      <p:pic>
        <p:nvPicPr>
          <p:cNvPr id="15363" name="Picture 3" descr="trans(core33mmsq)2MVC-520F.TIF                                 00010B09.                              ABA7815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533400"/>
            <a:ext cx="5087938" cy="5791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icture 2"/>
          <p:cNvSpPr>
            <a:spLocks noChangeAspect="1" noChangeArrowheads="1"/>
          </p:cNvSpPr>
          <p:nvPr/>
        </p:nvSpPr>
        <p:spPr bwMode="auto">
          <a:xfrm>
            <a:off x="4575175" y="3427413"/>
            <a:ext cx="0" cy="0"/>
          </a:xfrm>
          <a:prstGeom prst="rect">
            <a:avLst/>
          </a:prstGeom>
          <a:noFill/>
          <a:ln w="9525">
            <a:noFill/>
            <a:miter lim="800000"/>
            <a:headEnd/>
            <a:tailEnd/>
          </a:ln>
        </p:spPr>
        <p:txBody>
          <a:bodyPr/>
          <a:lstStyle/>
          <a:p>
            <a:endParaRPr lang="en-NZ"/>
          </a:p>
        </p:txBody>
      </p:sp>
      <p:pic>
        <p:nvPicPr>
          <p:cNvPr id="16387" name="Picture 3" descr="primMVC-521F.TIF                                               00010E70.                              ABA78158:"/>
          <p:cNvPicPr>
            <a:picLocks noChangeAspect="1" noChangeArrowheads="1"/>
          </p:cNvPicPr>
          <p:nvPr/>
        </p:nvPicPr>
        <p:blipFill>
          <a:blip r:embed="rId3" cstate="print"/>
          <a:srcRect/>
          <a:stretch>
            <a:fillRect/>
          </a:stretch>
        </p:blipFill>
        <p:spPr bwMode="auto">
          <a:xfrm>
            <a:off x="1981200" y="381000"/>
            <a:ext cx="5357813" cy="6172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503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71"/>
          <p:cNvSpPr txBox="1">
            <a:spLocks noChangeArrowheads="1"/>
          </p:cNvSpPr>
          <p:nvPr/>
        </p:nvSpPr>
        <p:spPr bwMode="auto">
          <a:xfrm>
            <a:off x="118253" y="2992016"/>
            <a:ext cx="6692900" cy="417679"/>
          </a:xfrm>
          <a:prstGeom prst="rect">
            <a:avLst/>
          </a:prstGeom>
          <a:solidFill>
            <a:srgbClr val="82DDCA"/>
          </a:solidFill>
          <a:ln w="9525">
            <a:noFill/>
            <a:miter lim="800000"/>
            <a:headEnd/>
            <a:tailEnd/>
          </a:ln>
          <a:scene3d>
            <a:camera prst="orthographicFront"/>
            <a:lightRig rig="threePt" dir="t"/>
          </a:scene3d>
          <a:sp3d>
            <a:bevelT/>
          </a:sp3d>
        </p:spPr>
        <p:txBody>
          <a:bodyPr bIns="93600">
            <a:spAutoFit/>
            <a:sp3d extrusionH="57150">
              <a:bevelT w="38100" h="38100"/>
            </a:sp3d>
          </a:bodyPr>
          <a:lstStyle/>
          <a:p>
            <a:pPr>
              <a:spcAft>
                <a:spcPts val="1200"/>
              </a:spcAft>
              <a:defRPr/>
            </a:pPr>
            <a:r>
              <a:rPr lang="en-US" dirty="0">
                <a:solidFill>
                  <a:srgbClr val="000000"/>
                </a:solidFill>
                <a:latin typeface="Verdana" pitchFamily="-106" charset="0"/>
                <a:ea typeface="ＭＳ Ｐゴシック" pitchFamily="-106" charset="-128"/>
                <a:cs typeface="ＭＳ Ｐゴシック" pitchFamily="-106" charset="-128"/>
              </a:rPr>
              <a:t>Cell phone chargers are electronic now.  </a:t>
            </a:r>
          </a:p>
        </p:txBody>
      </p:sp>
      <p:sp>
        <p:nvSpPr>
          <p:cNvPr id="75" name="TextBox 72"/>
          <p:cNvSpPr txBox="1">
            <a:spLocks noChangeArrowheads="1"/>
          </p:cNvSpPr>
          <p:nvPr/>
        </p:nvSpPr>
        <p:spPr bwMode="auto">
          <a:xfrm>
            <a:off x="63500" y="4165600"/>
            <a:ext cx="7226300" cy="1661993"/>
          </a:xfrm>
          <a:prstGeom prst="rect">
            <a:avLst/>
          </a:prstGeom>
          <a:gradFill flip="none" rotWithShape="1">
            <a:gsLst>
              <a:gs pos="0">
                <a:srgbClr val="FFFF00"/>
              </a:gs>
              <a:gs pos="100000">
                <a:srgbClr val="FFFFFF"/>
              </a:gs>
            </a:gsLst>
            <a:path path="rect">
              <a:fillToRect l="100000" t="100000"/>
            </a:path>
            <a:tileRect r="-100000" b="-100000"/>
          </a:gradFill>
          <a:ln w="9525">
            <a:noFill/>
            <a:miter lim="800000"/>
            <a:headEnd/>
            <a:tailEnd/>
          </a:ln>
          <a:effectLst>
            <a:glow rad="63500">
              <a:schemeClr val="accent4">
                <a:alpha val="75000"/>
              </a:schemeClr>
            </a:glow>
          </a:effectLst>
          <a:scene3d>
            <a:camera prst="orthographicFront"/>
            <a:lightRig rig="threePt" dir="t"/>
          </a:scene3d>
          <a:sp3d/>
        </p:spPr>
        <p:txBody>
          <a:bodyPr>
            <a:spAutoFit/>
            <a:sp3d extrusionH="57150">
              <a:bevelT w="38100" h="38100"/>
            </a:sp3d>
          </a:bodyPr>
          <a:lstStyle/>
          <a:p>
            <a:pPr marL="342900" indent="-342900">
              <a:spcAft>
                <a:spcPts val="1800"/>
              </a:spcAft>
              <a:buFont typeface="Arial" pitchFamily="-106" charset="0"/>
              <a:buAutoNum type="arabicPeriod"/>
              <a:defRPr/>
            </a:pPr>
            <a:r>
              <a:rPr lang="en-US" dirty="0" smtClean="0">
                <a:solidFill>
                  <a:srgbClr val="000000"/>
                </a:solidFill>
                <a:latin typeface="Verdana" pitchFamily="-106" charset="0"/>
                <a:ea typeface="ＭＳ Ｐゴシック" pitchFamily="-106" charset="-128"/>
                <a:cs typeface="ＭＳ Ｐゴシック" pitchFamily="-106" charset="-128"/>
              </a:rPr>
              <a:t>Calculate </a:t>
            </a:r>
            <a:r>
              <a:rPr lang="en-US" dirty="0">
                <a:solidFill>
                  <a:srgbClr val="000000"/>
                </a:solidFill>
                <a:latin typeface="Verdana" pitchFamily="-106" charset="0"/>
                <a:ea typeface="ＭＳ Ｐゴシック" pitchFamily="-106" charset="-128"/>
                <a:cs typeface="ＭＳ Ｐゴシック" pitchFamily="-106" charset="-128"/>
              </a:rPr>
              <a:t>the overall efficiency of the modern cell phone charger using the values shown: </a:t>
            </a:r>
          </a:p>
          <a:p>
            <a:pPr marL="342900" indent="-342900">
              <a:spcAft>
                <a:spcPts val="1800"/>
              </a:spcAft>
              <a:defRPr/>
            </a:pPr>
            <a:r>
              <a:rPr lang="en-US" dirty="0">
                <a:solidFill>
                  <a:srgbClr val="000000"/>
                </a:solidFill>
                <a:latin typeface="Verdana" pitchFamily="-106" charset="0"/>
                <a:ea typeface="ＭＳ Ｐゴシック" pitchFamily="-106" charset="-128"/>
                <a:cs typeface="ＭＳ Ｐゴシック" pitchFamily="-106" charset="-128"/>
              </a:rPr>
              <a:t>Input 240 V/80 </a:t>
            </a:r>
            <a:r>
              <a:rPr lang="en-US" dirty="0" err="1">
                <a:solidFill>
                  <a:srgbClr val="000000"/>
                </a:solidFill>
                <a:latin typeface="Verdana" pitchFamily="-106" charset="0"/>
                <a:ea typeface="ＭＳ Ｐゴシック" pitchFamily="-106" charset="-128"/>
                <a:cs typeface="ＭＳ Ｐゴシック" pitchFamily="-106" charset="-128"/>
              </a:rPr>
              <a:t>mA</a:t>
            </a:r>
            <a:r>
              <a:rPr lang="en-US" dirty="0">
                <a:solidFill>
                  <a:srgbClr val="000000"/>
                </a:solidFill>
                <a:latin typeface="Verdana" pitchFamily="-106" charset="0"/>
                <a:ea typeface="ＭＳ Ｐゴシック" pitchFamily="-106" charset="-128"/>
                <a:cs typeface="ＭＳ Ｐゴシック" pitchFamily="-106" charset="-128"/>
              </a:rPr>
              <a:t>. Output 5.3V/800 </a:t>
            </a:r>
            <a:r>
              <a:rPr lang="en-US" dirty="0" err="1">
                <a:solidFill>
                  <a:srgbClr val="000000"/>
                </a:solidFill>
                <a:latin typeface="Verdana" pitchFamily="-106" charset="0"/>
                <a:ea typeface="ＭＳ Ｐゴシック" pitchFamily="-106" charset="-128"/>
                <a:cs typeface="ＭＳ Ｐゴシック" pitchFamily="-106" charset="-128"/>
              </a:rPr>
              <a:t>mA</a:t>
            </a:r>
            <a:r>
              <a:rPr lang="en-US" dirty="0">
                <a:solidFill>
                  <a:srgbClr val="000000"/>
                </a:solidFill>
                <a:latin typeface="Verdana" pitchFamily="-106" charset="0"/>
                <a:ea typeface="ＭＳ Ｐゴシック" pitchFamily="-106" charset="-128"/>
                <a:cs typeface="ＭＳ Ｐゴシック" pitchFamily="-106" charset="-128"/>
              </a:rPr>
              <a:t>.</a:t>
            </a:r>
          </a:p>
          <a:p>
            <a:pPr>
              <a:spcAft>
                <a:spcPts val="1800"/>
              </a:spcAft>
              <a:defRPr/>
            </a:pPr>
            <a:r>
              <a:rPr lang="en-US" dirty="0" smtClean="0">
                <a:solidFill>
                  <a:srgbClr val="000000"/>
                </a:solidFill>
                <a:latin typeface="Verdana" pitchFamily="-106" charset="0"/>
                <a:ea typeface="ＭＳ Ｐゴシック" pitchFamily="-106" charset="-128"/>
                <a:cs typeface="ＭＳ Ｐゴシック" pitchFamily="-106" charset="-128"/>
              </a:rPr>
              <a:t>2.  Suggest </a:t>
            </a:r>
            <a:r>
              <a:rPr lang="en-US" dirty="0">
                <a:solidFill>
                  <a:srgbClr val="000000"/>
                </a:solidFill>
                <a:latin typeface="Verdana" pitchFamily="-106" charset="0"/>
                <a:ea typeface="ＭＳ Ｐゴシック" pitchFamily="-106" charset="-128"/>
                <a:cs typeface="ＭＳ Ｐゴシック" pitchFamily="-106" charset="-128"/>
              </a:rPr>
              <a:t>where the lost energy has gone.</a:t>
            </a:r>
          </a:p>
        </p:txBody>
      </p:sp>
      <p:pic>
        <p:nvPicPr>
          <p:cNvPr id="77" name="Picture 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2563" y="3314700"/>
            <a:ext cx="1878603" cy="2336800"/>
          </a:xfrm>
          <a:prstGeom prst="roundRect">
            <a:avLst>
              <a:gd name="adj" fmla="val 16667"/>
            </a:avLst>
          </a:prstGeom>
          <a:ln>
            <a:noFill/>
          </a:ln>
          <a:effectLst>
            <a:glow rad="101600">
              <a:schemeClr val="accent2">
                <a:alpha val="75000"/>
              </a:schemeClr>
            </a:glow>
            <a:outerShdw blurRad="152400" dist="12000" dir="900000" sy="98000" kx="110000" ky="200000" algn="tl" rotWithShape="0">
              <a:srgbClr val="000000">
                <a:alpha val="30000"/>
              </a:srgbClr>
            </a:outerShdw>
          </a:effectLst>
          <a:scene3d>
            <a:camera prst="perspectiveHeroicExtremeLeftFacing" fov="4800000">
              <a:rot lat="486000" lon="2070000" rev="21426000"/>
            </a:camera>
            <a:lightRig rig="threePt" dir="t"/>
          </a:scene3d>
        </p:spPr>
      </p:pic>
      <p:pic>
        <p:nvPicPr>
          <p:cNvPr id="78" name="Picture 8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81500" y="50800"/>
            <a:ext cx="4705350" cy="2082800"/>
          </a:xfrm>
          <a:prstGeom prst="rect">
            <a:avLst/>
          </a:prstGeom>
          <a:noFill/>
          <a:ln w="9525">
            <a:noFill/>
            <a:miter lim="800000"/>
            <a:headEnd/>
            <a:tailEnd/>
          </a:ln>
          <a:effectLst>
            <a:glow rad="101600">
              <a:schemeClr val="accent4">
                <a:alpha val="75000"/>
              </a:schemeClr>
            </a:glow>
          </a:effectLst>
        </p:spPr>
      </p:pic>
      <p:pic>
        <p:nvPicPr>
          <p:cNvPr id="79" name="Picture 6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3150" y="742950"/>
            <a:ext cx="5397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0" name="Group 79"/>
          <p:cNvGrpSpPr>
            <a:grpSpLocks/>
          </p:cNvGrpSpPr>
          <p:nvPr/>
        </p:nvGrpSpPr>
        <p:grpSpPr bwMode="auto">
          <a:xfrm>
            <a:off x="1689100" y="914400"/>
            <a:ext cx="3035300" cy="1778000"/>
            <a:chOff x="1866900" y="50800"/>
            <a:chExt cx="3035300" cy="1778000"/>
          </a:xfrm>
        </p:grpSpPr>
        <p:sp>
          <p:nvSpPr>
            <p:cNvPr id="81" name="Rectangle 80"/>
            <p:cNvSpPr/>
            <p:nvPr/>
          </p:nvSpPr>
          <p:spPr bwMode="auto">
            <a:xfrm>
              <a:off x="1879600" y="50800"/>
              <a:ext cx="2895600" cy="1778000"/>
            </a:xfrm>
            <a:prstGeom prst="rect">
              <a:avLst/>
            </a:prstGeom>
            <a:solidFill>
              <a:srgbClr val="B9ECE1"/>
            </a:solidFill>
            <a:ln w="9525" cap="flat" cmpd="sng" algn="ctr">
              <a:solidFill>
                <a:schemeClr val="tx1"/>
              </a:solidFill>
              <a:prstDash val="solid"/>
              <a:round/>
              <a:headEnd type="none" w="med" len="med"/>
              <a:tailEnd type="none" w="med" len="med"/>
            </a:ln>
            <a:effectLst>
              <a:glow rad="101600">
                <a:schemeClr val="accent4">
                  <a:alpha val="75000"/>
                </a:schemeClr>
              </a:glow>
            </a:effectLst>
          </p:spPr>
          <p:txBody>
            <a:bodyPr/>
            <a:lstStyle/>
            <a:p>
              <a:pPr eaLnBrk="0" hangingPunct="0">
                <a:defRPr/>
              </a:pPr>
              <a:endParaRPr lang="en-US" sz="1900">
                <a:solidFill>
                  <a:srgbClr val="000000"/>
                </a:solidFill>
                <a:latin typeface="Verdana" charset="0"/>
                <a:ea typeface="ＭＳ Ｐゴシック" charset="-128"/>
                <a:cs typeface="ＭＳ Ｐゴシック" charset="-128"/>
              </a:endParaRPr>
            </a:p>
          </p:txBody>
        </p:sp>
        <p:grpSp>
          <p:nvGrpSpPr>
            <p:cNvPr id="15383" name="Group 75"/>
            <p:cNvGrpSpPr>
              <a:grpSpLocks/>
            </p:cNvGrpSpPr>
            <p:nvPr/>
          </p:nvGrpSpPr>
          <p:grpSpPr bwMode="auto">
            <a:xfrm>
              <a:off x="1866900" y="241071"/>
              <a:ext cx="3035300" cy="1534855"/>
              <a:chOff x="38100" y="4228871"/>
              <a:chExt cx="3035582" cy="1534142"/>
            </a:xfrm>
          </p:grpSpPr>
          <p:grpSp>
            <p:nvGrpSpPr>
              <p:cNvPr id="15384" name="Group 84"/>
              <p:cNvGrpSpPr>
                <a:grpSpLocks noChangeAspect="1"/>
              </p:cNvGrpSpPr>
              <p:nvPr/>
            </p:nvGrpSpPr>
            <p:grpSpPr bwMode="auto">
              <a:xfrm>
                <a:off x="317500" y="4228871"/>
                <a:ext cx="2374900" cy="1534142"/>
                <a:chOff x="2260600" y="2476500"/>
                <a:chExt cx="4343400" cy="2806700"/>
              </a:xfrm>
            </p:grpSpPr>
            <p:cxnSp>
              <p:nvCxnSpPr>
                <p:cNvPr id="15387" name="Straight Connector 96"/>
                <p:cNvCxnSpPr>
                  <a:cxnSpLocks noChangeShapeType="1"/>
                </p:cNvCxnSpPr>
                <p:nvPr/>
              </p:nvCxnSpPr>
              <p:spPr bwMode="auto">
                <a:xfrm>
                  <a:off x="2336800" y="4435476"/>
                  <a:ext cx="1299633"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388" name="Straight Connector 45"/>
                <p:cNvCxnSpPr>
                  <a:cxnSpLocks noChangeShapeType="1"/>
                </p:cNvCxnSpPr>
                <p:nvPr/>
              </p:nvCxnSpPr>
              <p:spPr bwMode="auto">
                <a:xfrm flipV="1">
                  <a:off x="5219700" y="3119041"/>
                  <a:ext cx="1384300" cy="43259"/>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sp>
              <p:nvSpPr>
                <p:cNvPr id="90" name="Rounded Rectangle 89"/>
                <p:cNvSpPr/>
                <p:nvPr/>
              </p:nvSpPr>
              <p:spPr bwMode="auto">
                <a:xfrm>
                  <a:off x="3581792" y="2476919"/>
                  <a:ext cx="2578408" cy="2464621"/>
                </a:xfrm>
                <a:prstGeom prst="roundRect">
                  <a:avLst>
                    <a:gd name="adj" fmla="val 4295"/>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000000"/>
                    </a:solidFill>
                    <a:latin typeface="Verdana" charset="0"/>
                    <a:ea typeface="ＭＳ Ｐゴシック" charset="-128"/>
                    <a:cs typeface="ＭＳ Ｐゴシック" charset="-128"/>
                  </a:endParaRPr>
                </a:p>
              </p:txBody>
            </p:sp>
            <p:sp>
              <p:nvSpPr>
                <p:cNvPr id="91" name="Rounded Rectangle 90"/>
                <p:cNvSpPr/>
                <p:nvPr/>
              </p:nvSpPr>
              <p:spPr bwMode="auto">
                <a:xfrm>
                  <a:off x="3073659" y="2819469"/>
                  <a:ext cx="2578408" cy="2464621"/>
                </a:xfrm>
                <a:prstGeom prst="roundRect">
                  <a:avLst>
                    <a:gd name="adj" fmla="val 4295"/>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000000"/>
                    </a:solidFill>
                    <a:latin typeface="Verdana" charset="0"/>
                    <a:ea typeface="ＭＳ Ｐゴシック" charset="-128"/>
                    <a:cs typeface="ＭＳ Ｐゴシック" charset="-128"/>
                  </a:endParaRPr>
                </a:p>
              </p:txBody>
            </p:sp>
            <p:sp>
              <p:nvSpPr>
                <p:cNvPr id="92" name="Rounded Rectangle 91"/>
                <p:cNvSpPr/>
                <p:nvPr/>
              </p:nvSpPr>
              <p:spPr bwMode="auto">
                <a:xfrm>
                  <a:off x="3555659" y="3252012"/>
                  <a:ext cx="1652156" cy="1573409"/>
                </a:xfrm>
                <a:prstGeom prst="roundRect">
                  <a:avLst/>
                </a:prstGeom>
                <a:solidFill>
                  <a:schemeClr val="tx1">
                    <a:lumMod val="85000"/>
                    <a:lumOff val="1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000000"/>
                    </a:solidFill>
                    <a:latin typeface="Verdana" charset="0"/>
                    <a:ea typeface="ＭＳ Ｐゴシック" charset="-128"/>
                    <a:cs typeface="ＭＳ Ｐゴシック" charset="-128"/>
                  </a:endParaRPr>
                </a:p>
              </p:txBody>
            </p:sp>
            <p:sp>
              <p:nvSpPr>
                <p:cNvPr id="15392" name="Parallelogram 8"/>
                <p:cNvSpPr>
                  <a:spLocks noChangeArrowheads="1"/>
                </p:cNvSpPr>
                <p:nvPr/>
              </p:nvSpPr>
              <p:spPr bwMode="auto">
                <a:xfrm>
                  <a:off x="3149599" y="2476500"/>
                  <a:ext cx="2908300" cy="342900"/>
                </a:xfrm>
                <a:prstGeom prst="parallelogram">
                  <a:avLst>
                    <a:gd name="adj" fmla="val 148897"/>
                  </a:avLst>
                </a:prstGeom>
                <a:solidFill>
                  <a:srgbClr val="A6A6A6"/>
                </a:solidFill>
                <a:ln w="9525">
                  <a:solidFill>
                    <a:schemeClr val="tx1"/>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srgbClr val="000000"/>
                    </a:solidFill>
                  </a:endParaRPr>
                </a:p>
                <a:p>
                  <a:endParaRPr lang="en-US" altLang="en-US">
                    <a:solidFill>
                      <a:srgbClr val="000000"/>
                    </a:solidFill>
                  </a:endParaRPr>
                </a:p>
                <a:p>
                  <a:endParaRPr lang="en-US" altLang="en-US">
                    <a:solidFill>
                      <a:srgbClr val="000000"/>
                    </a:solidFill>
                  </a:endParaRPr>
                </a:p>
              </p:txBody>
            </p:sp>
            <p:sp>
              <p:nvSpPr>
                <p:cNvPr id="94" name="Parallelogram 93"/>
                <p:cNvSpPr/>
                <p:nvPr/>
              </p:nvSpPr>
              <p:spPr bwMode="auto">
                <a:xfrm rot="16200000" flipH="1">
                  <a:off x="4608506" y="3642404"/>
                  <a:ext cx="2595254" cy="508133"/>
                </a:xfrm>
                <a:prstGeom prst="parallelogram">
                  <a:avLst>
                    <a:gd name="adj" fmla="val 68531"/>
                  </a:avLst>
                </a:prstGeom>
                <a:solidFill>
                  <a:schemeClr val="accent1">
                    <a:lumMod val="6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000000"/>
                    </a:solidFill>
                    <a:latin typeface="Verdana" charset="0"/>
                    <a:ea typeface="ＭＳ Ｐゴシック" charset="-128"/>
                    <a:cs typeface="ＭＳ Ｐゴシック" charset="-128"/>
                  </a:endParaRPr>
                </a:p>
              </p:txBody>
            </p:sp>
            <p:cxnSp>
              <p:nvCxnSpPr>
                <p:cNvPr id="15394" name="Straight Connector 27"/>
                <p:cNvCxnSpPr>
                  <a:cxnSpLocks noChangeShapeType="1"/>
                </p:cNvCxnSpPr>
                <p:nvPr/>
              </p:nvCxnSpPr>
              <p:spPr bwMode="auto">
                <a:xfrm>
                  <a:off x="2260600" y="3622676"/>
                  <a:ext cx="1299633"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395" name="Straight Connector 31"/>
                <p:cNvCxnSpPr>
                  <a:cxnSpLocks noChangeShapeType="1"/>
                </p:cNvCxnSpPr>
                <p:nvPr/>
              </p:nvCxnSpPr>
              <p:spPr bwMode="auto">
                <a:xfrm flipV="1">
                  <a:off x="5651500" y="3263900"/>
                  <a:ext cx="508000" cy="406400"/>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cxnSp>
              <p:nvCxnSpPr>
                <p:cNvPr id="15396" name="Straight Connector 33"/>
                <p:cNvCxnSpPr>
                  <a:cxnSpLocks noChangeShapeType="1"/>
                </p:cNvCxnSpPr>
                <p:nvPr/>
              </p:nvCxnSpPr>
              <p:spPr bwMode="auto">
                <a:xfrm flipV="1">
                  <a:off x="5651500" y="3416300"/>
                  <a:ext cx="508000" cy="406400"/>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cxnSp>
              <p:nvCxnSpPr>
                <p:cNvPr id="15397" name="Straight Connector 35"/>
                <p:cNvCxnSpPr>
                  <a:cxnSpLocks noChangeShapeType="1"/>
                </p:cNvCxnSpPr>
                <p:nvPr/>
              </p:nvCxnSpPr>
              <p:spPr bwMode="auto">
                <a:xfrm flipV="1">
                  <a:off x="5651500" y="3568700"/>
                  <a:ext cx="508000" cy="406400"/>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cxnSp>
              <p:nvCxnSpPr>
                <p:cNvPr id="15398" name="Straight Connector 37"/>
                <p:cNvCxnSpPr>
                  <a:cxnSpLocks noChangeShapeType="1"/>
                </p:cNvCxnSpPr>
                <p:nvPr/>
              </p:nvCxnSpPr>
              <p:spPr bwMode="auto">
                <a:xfrm flipV="1">
                  <a:off x="5651500" y="3721100"/>
                  <a:ext cx="508000" cy="406400"/>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cxnSp>
              <p:nvCxnSpPr>
                <p:cNvPr id="15399" name="Straight Connector 39"/>
                <p:cNvCxnSpPr>
                  <a:cxnSpLocks noChangeShapeType="1"/>
                </p:cNvCxnSpPr>
                <p:nvPr/>
              </p:nvCxnSpPr>
              <p:spPr bwMode="auto">
                <a:xfrm flipV="1">
                  <a:off x="5651500" y="3873500"/>
                  <a:ext cx="508000" cy="406400"/>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cxnSp>
              <p:nvCxnSpPr>
                <p:cNvPr id="15400" name="Straight Connector 41"/>
                <p:cNvCxnSpPr>
                  <a:cxnSpLocks noChangeShapeType="1"/>
                </p:cNvCxnSpPr>
                <p:nvPr/>
              </p:nvCxnSpPr>
              <p:spPr bwMode="auto">
                <a:xfrm flipV="1">
                  <a:off x="5638800" y="4025900"/>
                  <a:ext cx="508000" cy="406400"/>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cxnSp>
              <p:nvCxnSpPr>
                <p:cNvPr id="15401" name="Straight Connector 42"/>
                <p:cNvCxnSpPr>
                  <a:cxnSpLocks noChangeShapeType="1"/>
                </p:cNvCxnSpPr>
                <p:nvPr/>
              </p:nvCxnSpPr>
              <p:spPr bwMode="auto">
                <a:xfrm flipV="1">
                  <a:off x="5207000" y="4554141"/>
                  <a:ext cx="1384300" cy="43259"/>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sp>
              <p:nvSpPr>
                <p:cNvPr id="15402" name="Rounded Rectangle 48"/>
                <p:cNvSpPr>
                  <a:spLocks noChangeArrowheads="1"/>
                </p:cNvSpPr>
                <p:nvPr/>
              </p:nvSpPr>
              <p:spPr bwMode="auto">
                <a:xfrm flipH="1" flipV="1">
                  <a:off x="3920984" y="3238500"/>
                  <a:ext cx="1298713" cy="1308100"/>
                </a:xfrm>
                <a:prstGeom prst="roundRect">
                  <a:avLst>
                    <a:gd name="adj" fmla="val 9060"/>
                  </a:avLst>
                </a:prstGeom>
                <a:solidFill>
                  <a:schemeClr val="bg1"/>
                </a:solidFill>
                <a:ln w="9525">
                  <a:solidFill>
                    <a:schemeClr val="tx1"/>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srgbClr val="000000"/>
                    </a:solidFill>
                  </a:endParaRPr>
                </a:p>
              </p:txBody>
            </p:sp>
            <p:sp>
              <p:nvSpPr>
                <p:cNvPr id="15403" name="Rounded Rectangle 100"/>
                <p:cNvSpPr>
                  <a:spLocks noChangeArrowheads="1"/>
                </p:cNvSpPr>
                <p:nvPr/>
              </p:nvSpPr>
              <p:spPr bwMode="auto">
                <a:xfrm>
                  <a:off x="3340100" y="3009900"/>
                  <a:ext cx="2082800" cy="2070100"/>
                </a:xfrm>
                <a:prstGeom prst="roundRect">
                  <a:avLst>
                    <a:gd name="adj" fmla="val 16667"/>
                  </a:avLst>
                </a:prstGeom>
                <a:noFill/>
                <a:ln w="57150">
                  <a:solidFill>
                    <a:srgbClr val="008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srgbClr val="000000"/>
                    </a:solidFill>
                  </a:endParaRPr>
                </a:p>
              </p:txBody>
            </p:sp>
            <p:cxnSp>
              <p:nvCxnSpPr>
                <p:cNvPr id="15404" name="Straight Connector 107"/>
                <p:cNvCxnSpPr>
                  <a:cxnSpLocks noChangeShapeType="1"/>
                </p:cNvCxnSpPr>
                <p:nvPr/>
              </p:nvCxnSpPr>
              <p:spPr bwMode="auto">
                <a:xfrm rot="10800000">
                  <a:off x="5219703" y="3661833"/>
                  <a:ext cx="436031"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15405" name="Straight Connector 110"/>
                <p:cNvCxnSpPr>
                  <a:cxnSpLocks noChangeShapeType="1"/>
                </p:cNvCxnSpPr>
                <p:nvPr/>
              </p:nvCxnSpPr>
              <p:spPr bwMode="auto">
                <a:xfrm rot="10800000">
                  <a:off x="5211249" y="3814233"/>
                  <a:ext cx="436031"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15406" name="Straight Connector 111"/>
                <p:cNvCxnSpPr>
                  <a:cxnSpLocks noChangeShapeType="1"/>
                </p:cNvCxnSpPr>
                <p:nvPr/>
              </p:nvCxnSpPr>
              <p:spPr bwMode="auto">
                <a:xfrm rot="10800000">
                  <a:off x="5211261" y="3966633"/>
                  <a:ext cx="436031"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15407" name="Straight Connector 113"/>
                <p:cNvCxnSpPr>
                  <a:cxnSpLocks noChangeShapeType="1"/>
                </p:cNvCxnSpPr>
                <p:nvPr/>
              </p:nvCxnSpPr>
              <p:spPr bwMode="auto">
                <a:xfrm rot="10800000">
                  <a:off x="5215506" y="4119033"/>
                  <a:ext cx="436031"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15408" name="Straight Connector 114"/>
                <p:cNvCxnSpPr>
                  <a:cxnSpLocks noChangeShapeType="1"/>
                </p:cNvCxnSpPr>
                <p:nvPr/>
              </p:nvCxnSpPr>
              <p:spPr bwMode="auto">
                <a:xfrm rot="10800000">
                  <a:off x="5219740" y="4271433"/>
                  <a:ext cx="436031"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15409" name="Straight Connector 115"/>
                <p:cNvCxnSpPr>
                  <a:cxnSpLocks noChangeShapeType="1"/>
                </p:cNvCxnSpPr>
                <p:nvPr/>
              </p:nvCxnSpPr>
              <p:spPr bwMode="auto">
                <a:xfrm rot="10800000">
                  <a:off x="5211272" y="4423833"/>
                  <a:ext cx="436031"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15410" name="Straight Arrow Connector 127"/>
                <p:cNvCxnSpPr>
                  <a:cxnSpLocks noChangeShapeType="1"/>
                </p:cNvCxnSpPr>
                <p:nvPr/>
              </p:nvCxnSpPr>
              <p:spPr bwMode="auto">
                <a:xfrm rot="5400000">
                  <a:off x="5822951" y="3854450"/>
                  <a:ext cx="1435100" cy="3175"/>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5411" name="Straight Arrow Connector 128"/>
                <p:cNvCxnSpPr>
                  <a:cxnSpLocks noChangeShapeType="1"/>
                </p:cNvCxnSpPr>
                <p:nvPr/>
              </p:nvCxnSpPr>
              <p:spPr bwMode="auto">
                <a:xfrm rot="5400000">
                  <a:off x="2064544" y="4033044"/>
                  <a:ext cx="825500"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pSp>
              <p:nvGrpSpPr>
                <p:cNvPr id="15412" name="Group 81"/>
                <p:cNvGrpSpPr>
                  <a:grpSpLocks/>
                </p:cNvGrpSpPr>
                <p:nvPr/>
              </p:nvGrpSpPr>
              <p:grpSpPr bwMode="auto">
                <a:xfrm>
                  <a:off x="3052270" y="3344341"/>
                  <a:ext cx="897489" cy="1192735"/>
                  <a:chOff x="3052270" y="3344341"/>
                  <a:chExt cx="897489" cy="1192735"/>
                </a:xfrm>
              </p:grpSpPr>
              <p:cxnSp>
                <p:nvCxnSpPr>
                  <p:cNvPr id="15413" name="Straight Connector 29"/>
                  <p:cNvCxnSpPr>
                    <a:cxnSpLocks noChangeShapeType="1"/>
                  </p:cNvCxnSpPr>
                  <p:nvPr/>
                </p:nvCxnSpPr>
                <p:spPr bwMode="auto">
                  <a:xfrm flipV="1">
                    <a:off x="3555999" y="33443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14" name="Straight Connector 58"/>
                  <p:cNvCxnSpPr>
                    <a:cxnSpLocks noChangeShapeType="1"/>
                  </p:cNvCxnSpPr>
                  <p:nvPr/>
                </p:nvCxnSpPr>
                <p:spPr bwMode="auto">
                  <a:xfrm flipV="1">
                    <a:off x="3555999" y="34205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15" name="Straight Connector 64"/>
                  <p:cNvCxnSpPr>
                    <a:cxnSpLocks noChangeShapeType="1"/>
                  </p:cNvCxnSpPr>
                  <p:nvPr/>
                </p:nvCxnSpPr>
                <p:spPr bwMode="auto">
                  <a:xfrm flipV="1">
                    <a:off x="3556011" y="34967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16" name="Straight Connector 67"/>
                  <p:cNvCxnSpPr>
                    <a:cxnSpLocks noChangeShapeType="1"/>
                  </p:cNvCxnSpPr>
                  <p:nvPr/>
                </p:nvCxnSpPr>
                <p:spPr bwMode="auto">
                  <a:xfrm flipV="1">
                    <a:off x="3556023" y="36491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17" name="Straight Connector 70"/>
                  <p:cNvCxnSpPr>
                    <a:cxnSpLocks noChangeShapeType="1"/>
                  </p:cNvCxnSpPr>
                  <p:nvPr/>
                </p:nvCxnSpPr>
                <p:spPr bwMode="auto">
                  <a:xfrm flipV="1">
                    <a:off x="3556035" y="38015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18" name="Straight Connector 73"/>
                  <p:cNvCxnSpPr>
                    <a:cxnSpLocks noChangeShapeType="1"/>
                  </p:cNvCxnSpPr>
                  <p:nvPr/>
                </p:nvCxnSpPr>
                <p:spPr bwMode="auto">
                  <a:xfrm flipV="1">
                    <a:off x="3556047" y="39539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19" name="Straight Connector 76"/>
                  <p:cNvCxnSpPr>
                    <a:cxnSpLocks noChangeShapeType="1"/>
                  </p:cNvCxnSpPr>
                  <p:nvPr/>
                </p:nvCxnSpPr>
                <p:spPr bwMode="auto">
                  <a:xfrm flipV="1">
                    <a:off x="3560292" y="41063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20" name="Straight Connector 79"/>
                  <p:cNvCxnSpPr>
                    <a:cxnSpLocks noChangeShapeType="1"/>
                  </p:cNvCxnSpPr>
                  <p:nvPr/>
                </p:nvCxnSpPr>
                <p:spPr bwMode="auto">
                  <a:xfrm flipV="1">
                    <a:off x="3556071" y="42587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21" name="Straight Connector 82"/>
                  <p:cNvCxnSpPr>
                    <a:cxnSpLocks noChangeShapeType="1"/>
                  </p:cNvCxnSpPr>
                  <p:nvPr/>
                </p:nvCxnSpPr>
                <p:spPr bwMode="auto">
                  <a:xfrm flipV="1">
                    <a:off x="3556011" y="35729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22" name="Straight Connector 85"/>
                  <p:cNvCxnSpPr>
                    <a:cxnSpLocks noChangeShapeType="1"/>
                  </p:cNvCxnSpPr>
                  <p:nvPr/>
                </p:nvCxnSpPr>
                <p:spPr bwMode="auto">
                  <a:xfrm flipV="1">
                    <a:off x="3556023" y="37253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23" name="Straight Connector 88"/>
                  <p:cNvCxnSpPr>
                    <a:cxnSpLocks noChangeShapeType="1"/>
                  </p:cNvCxnSpPr>
                  <p:nvPr/>
                </p:nvCxnSpPr>
                <p:spPr bwMode="auto">
                  <a:xfrm flipV="1">
                    <a:off x="3551802" y="38777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24" name="Straight Connector 91"/>
                  <p:cNvCxnSpPr>
                    <a:cxnSpLocks noChangeShapeType="1"/>
                  </p:cNvCxnSpPr>
                  <p:nvPr/>
                </p:nvCxnSpPr>
                <p:spPr bwMode="auto">
                  <a:xfrm flipV="1">
                    <a:off x="3556047" y="40301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25" name="Straight Connector 94"/>
                  <p:cNvCxnSpPr>
                    <a:cxnSpLocks noChangeShapeType="1"/>
                  </p:cNvCxnSpPr>
                  <p:nvPr/>
                </p:nvCxnSpPr>
                <p:spPr bwMode="auto">
                  <a:xfrm flipV="1">
                    <a:off x="3556059" y="41825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26" name="Straight Connector 57"/>
                  <p:cNvCxnSpPr>
                    <a:cxnSpLocks noChangeShapeType="1"/>
                  </p:cNvCxnSpPr>
                  <p:nvPr/>
                </p:nvCxnSpPr>
                <p:spPr bwMode="auto">
                  <a:xfrm>
                    <a:off x="3056467" y="36972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27" name="Straight Connector 63"/>
                  <p:cNvCxnSpPr>
                    <a:cxnSpLocks noChangeShapeType="1"/>
                  </p:cNvCxnSpPr>
                  <p:nvPr/>
                </p:nvCxnSpPr>
                <p:spPr bwMode="auto">
                  <a:xfrm>
                    <a:off x="3056479" y="37734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28" name="Straight Connector 66"/>
                  <p:cNvCxnSpPr>
                    <a:cxnSpLocks noChangeShapeType="1"/>
                  </p:cNvCxnSpPr>
                  <p:nvPr/>
                </p:nvCxnSpPr>
                <p:spPr bwMode="auto">
                  <a:xfrm>
                    <a:off x="3056491" y="39258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29" name="Straight Connector 69"/>
                  <p:cNvCxnSpPr>
                    <a:cxnSpLocks noChangeShapeType="1"/>
                  </p:cNvCxnSpPr>
                  <p:nvPr/>
                </p:nvCxnSpPr>
                <p:spPr bwMode="auto">
                  <a:xfrm>
                    <a:off x="3056503" y="40782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30" name="Straight Connector 72"/>
                  <p:cNvCxnSpPr>
                    <a:cxnSpLocks noChangeShapeType="1"/>
                  </p:cNvCxnSpPr>
                  <p:nvPr/>
                </p:nvCxnSpPr>
                <p:spPr bwMode="auto">
                  <a:xfrm>
                    <a:off x="3056515" y="42306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31" name="Straight Connector 75"/>
                  <p:cNvCxnSpPr>
                    <a:cxnSpLocks noChangeShapeType="1"/>
                  </p:cNvCxnSpPr>
                  <p:nvPr/>
                </p:nvCxnSpPr>
                <p:spPr bwMode="auto">
                  <a:xfrm>
                    <a:off x="3060760" y="43830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32" name="Straight Connector 78"/>
                  <p:cNvCxnSpPr>
                    <a:cxnSpLocks noChangeShapeType="1"/>
                  </p:cNvCxnSpPr>
                  <p:nvPr/>
                </p:nvCxnSpPr>
                <p:spPr bwMode="auto">
                  <a:xfrm>
                    <a:off x="3056539" y="45354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33" name="Straight Connector 81"/>
                  <p:cNvCxnSpPr>
                    <a:cxnSpLocks noChangeShapeType="1"/>
                  </p:cNvCxnSpPr>
                  <p:nvPr/>
                </p:nvCxnSpPr>
                <p:spPr bwMode="auto">
                  <a:xfrm>
                    <a:off x="3056479" y="38496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34" name="Straight Connector 84"/>
                  <p:cNvCxnSpPr>
                    <a:cxnSpLocks noChangeShapeType="1"/>
                  </p:cNvCxnSpPr>
                  <p:nvPr/>
                </p:nvCxnSpPr>
                <p:spPr bwMode="auto">
                  <a:xfrm>
                    <a:off x="3056491" y="40020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35" name="Straight Connector 87"/>
                  <p:cNvCxnSpPr>
                    <a:cxnSpLocks noChangeShapeType="1"/>
                  </p:cNvCxnSpPr>
                  <p:nvPr/>
                </p:nvCxnSpPr>
                <p:spPr bwMode="auto">
                  <a:xfrm>
                    <a:off x="3052270" y="41544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36" name="Straight Connector 90"/>
                  <p:cNvCxnSpPr>
                    <a:cxnSpLocks noChangeShapeType="1"/>
                  </p:cNvCxnSpPr>
                  <p:nvPr/>
                </p:nvCxnSpPr>
                <p:spPr bwMode="auto">
                  <a:xfrm>
                    <a:off x="3056515" y="43068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5437" name="Straight Connector 93"/>
                  <p:cNvCxnSpPr>
                    <a:cxnSpLocks noChangeShapeType="1"/>
                  </p:cNvCxnSpPr>
                  <p:nvPr/>
                </p:nvCxnSpPr>
                <p:spPr bwMode="auto">
                  <a:xfrm>
                    <a:off x="3056527" y="44592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grpSp>
          </p:grpSp>
          <p:sp>
            <p:nvSpPr>
              <p:cNvPr id="15385" name="TextBox 65"/>
              <p:cNvSpPr txBox="1">
                <a:spLocks noChangeArrowheads="1"/>
              </p:cNvSpPr>
              <p:nvPr/>
            </p:nvSpPr>
            <p:spPr bwMode="auto">
              <a:xfrm>
                <a:off x="2603500" y="4901886"/>
                <a:ext cx="470182" cy="27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sz="1200">
                    <a:solidFill>
                      <a:srgbClr val="000000"/>
                    </a:solidFill>
                  </a:rPr>
                  <a:t>Vs</a:t>
                </a:r>
              </a:p>
            </p:txBody>
          </p:sp>
          <p:sp>
            <p:nvSpPr>
              <p:cNvPr id="15386" name="TextBox 66"/>
              <p:cNvSpPr txBox="1">
                <a:spLocks noChangeArrowheads="1"/>
              </p:cNvSpPr>
              <p:nvPr/>
            </p:nvSpPr>
            <p:spPr bwMode="auto">
              <a:xfrm>
                <a:off x="38100" y="4953000"/>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sz="1200">
                    <a:solidFill>
                      <a:srgbClr val="000000"/>
                    </a:solidFill>
                  </a:rPr>
                  <a:t>240 V</a:t>
                </a:r>
              </a:p>
            </p:txBody>
          </p:sp>
        </p:grpSp>
      </p:grpSp>
      <p:grpSp>
        <p:nvGrpSpPr>
          <p:cNvPr id="15371" name="Group 74"/>
          <p:cNvGrpSpPr>
            <a:grpSpLocks/>
          </p:cNvGrpSpPr>
          <p:nvPr/>
        </p:nvGrpSpPr>
        <p:grpSpPr bwMode="auto">
          <a:xfrm>
            <a:off x="4894263" y="469900"/>
            <a:ext cx="2090737" cy="1273175"/>
            <a:chOff x="4614803" y="419100"/>
            <a:chExt cx="2090797" cy="1273559"/>
          </a:xfrm>
        </p:grpSpPr>
        <p:sp>
          <p:nvSpPr>
            <p:cNvPr id="144" name="Oval 143"/>
            <p:cNvSpPr/>
            <p:nvPr/>
          </p:nvSpPr>
          <p:spPr bwMode="auto">
            <a:xfrm>
              <a:off x="5588000" y="419100"/>
              <a:ext cx="1117600" cy="1117600"/>
            </a:xfrm>
            <a:prstGeom prst="ellipse">
              <a:avLst/>
            </a:prstGeom>
            <a:noFill/>
            <a:ln w="76200" cap="flat" cmpd="sng" algn="ctr">
              <a:gradFill flip="none" rotWithShape="1">
                <a:gsLst>
                  <a:gs pos="0">
                    <a:schemeClr val="accent1">
                      <a:lumMod val="65000"/>
                    </a:schemeClr>
                  </a:gs>
                  <a:gs pos="100000">
                    <a:srgbClr val="FFFFFF"/>
                  </a:gs>
                </a:gsLst>
                <a:lin ang="0" scaled="1"/>
                <a:tileRect/>
              </a:gradFill>
              <a:prstDash val="solid"/>
              <a:round/>
              <a:headEnd type="none" w="med" len="med"/>
              <a:tailEnd type="none" w="med" len="med"/>
            </a:ln>
            <a:effectLst/>
          </p:spPr>
          <p:txBody>
            <a:bodyPr/>
            <a:lstStyle/>
            <a:p>
              <a:pPr eaLnBrk="0" hangingPunct="0">
                <a:defRPr/>
              </a:pPr>
              <a:endParaRPr lang="en-US" sz="1900">
                <a:solidFill>
                  <a:srgbClr val="000000"/>
                </a:solidFill>
                <a:latin typeface="Verdana" charset="0"/>
                <a:ea typeface="ＭＳ Ｐゴシック" charset="-128"/>
                <a:cs typeface="ＭＳ Ｐゴシック" charset="-128"/>
              </a:endParaRPr>
            </a:p>
          </p:txBody>
        </p:sp>
        <p:sp>
          <p:nvSpPr>
            <p:cNvPr id="145" name="Can 144"/>
            <p:cNvSpPr/>
            <p:nvPr/>
          </p:nvSpPr>
          <p:spPr bwMode="auto">
            <a:xfrm rot="14135010">
              <a:off x="5115652" y="1037776"/>
              <a:ext cx="154033" cy="1155733"/>
            </a:xfrm>
            <a:prstGeom prst="can">
              <a:avLst/>
            </a:prstGeom>
            <a:gradFill flip="none" rotWithShape="1">
              <a:gsLst>
                <a:gs pos="35000">
                  <a:schemeClr val="accent1">
                    <a:lumMod val="50000"/>
                  </a:schemeClr>
                </a:gs>
                <a:gs pos="100000">
                  <a:srgbClr val="FFFFFF"/>
                </a:gs>
              </a:gsLst>
              <a:lin ang="0" scaled="1"/>
              <a:tileRect/>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000000"/>
                </a:solidFill>
                <a:latin typeface="Verdana" charset="0"/>
                <a:ea typeface="ＭＳ Ｐゴシック" charset="-128"/>
                <a:cs typeface="ＭＳ Ｐゴシック" charset="-128"/>
              </a:endParaRPr>
            </a:p>
          </p:txBody>
        </p:sp>
      </p:grpSp>
      <p:pic>
        <p:nvPicPr>
          <p:cNvPr id="146" name="Picture 8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500" y="330200"/>
            <a:ext cx="1879600" cy="1511300"/>
          </a:xfrm>
          <a:prstGeom prst="rect">
            <a:avLst/>
          </a:prstGeom>
          <a:noFill/>
          <a:ln w="9525">
            <a:noFill/>
            <a:miter lim="800000"/>
            <a:headEnd/>
            <a:tailEnd/>
          </a:ln>
          <a:effectLst>
            <a:glow rad="139700">
              <a:schemeClr val="accent6">
                <a:alpha val="75000"/>
              </a:schemeClr>
            </a:glow>
          </a:effectLst>
        </p:spPr>
      </p:pic>
      <p:pic>
        <p:nvPicPr>
          <p:cNvPr id="15373" name="Picture 86"/>
          <p:cNvPicPr>
            <a:picLocks noChangeAspect="1"/>
          </p:cNvPicPr>
          <p:nvPr/>
        </p:nvPicPr>
        <p:blipFill>
          <a:blip r:embed="rId7"/>
          <a:srcRect/>
          <a:stretch>
            <a:fillRect/>
          </a:stretch>
        </p:blipFill>
        <p:spPr bwMode="auto">
          <a:xfrm>
            <a:off x="5473700" y="1746250"/>
            <a:ext cx="3568700" cy="1479550"/>
          </a:xfrm>
          <a:prstGeom prst="rect">
            <a:avLst/>
          </a:prstGeom>
          <a:noFill/>
          <a:ln w="9525">
            <a:noFill/>
            <a:miter lim="800000"/>
            <a:headEnd/>
            <a:tailEnd/>
          </a:ln>
          <a:scene3d>
            <a:camera prst="obliqueBottomLeft">
              <a:rot lat="0" lon="0" rev="0"/>
            </a:camera>
            <a:lightRig rig="threePt" dir="t"/>
          </a:scene3d>
          <a:sp3d>
            <a:bevelT/>
          </a:sp3d>
        </p:spPr>
      </p:pic>
      <p:sp>
        <p:nvSpPr>
          <p:cNvPr id="147" name="TextBox 146"/>
          <p:cNvSpPr txBox="1">
            <a:spLocks noChangeArrowheads="1"/>
          </p:cNvSpPr>
          <p:nvPr/>
        </p:nvSpPr>
        <p:spPr bwMode="auto">
          <a:xfrm>
            <a:off x="2197100" y="63500"/>
            <a:ext cx="1789113" cy="384175"/>
          </a:xfrm>
          <a:prstGeom prst="rect">
            <a:avLst/>
          </a:prstGeom>
          <a:gradFill rotWithShape="1">
            <a:gsLst>
              <a:gs pos="0">
                <a:srgbClr val="E2F5FF"/>
              </a:gs>
              <a:gs pos="64999">
                <a:srgbClr val="BCE7FF"/>
              </a:gs>
              <a:gs pos="100000">
                <a:srgbClr val="A2DFFF"/>
              </a:gs>
            </a:gsLst>
            <a:lin ang="5400000" scaled="1"/>
          </a:gradFill>
          <a:ln w="9525">
            <a:solidFill>
              <a:srgbClr val="87C2FC"/>
            </a:solidFill>
            <a:miter lim="800000"/>
            <a:headEnd/>
            <a:tailEnd/>
          </a:ln>
          <a:effectLst>
            <a:outerShdw blurRad="40000" dist="20000" dir="5400000" rotWithShape="0">
              <a:srgbClr val="808080">
                <a:alpha val="37999"/>
              </a:srgbClr>
            </a:outerShdw>
          </a:effectLst>
        </p:spPr>
        <p:txBody>
          <a:bodyPr wrap="none">
            <a:spAutoFit/>
          </a:bodyPr>
          <a:lstStyle/>
          <a:p>
            <a:pPr>
              <a:defRPr/>
            </a:pPr>
            <a:r>
              <a:rPr lang="en-US" sz="1900">
                <a:solidFill>
                  <a:srgbClr val="000000"/>
                </a:solidFill>
                <a:latin typeface="Verdana"/>
                <a:ea typeface="ＭＳ Ｐゴシック" charset="-128"/>
                <a:cs typeface="ＭＳ Ｐゴシック" charset="-128"/>
              </a:rPr>
              <a:t>Transformers</a:t>
            </a:r>
          </a:p>
        </p:txBody>
      </p:sp>
      <p:pic>
        <p:nvPicPr>
          <p:cNvPr id="76" name="Picture 7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43186" y="5461000"/>
            <a:ext cx="2726970" cy="812801"/>
          </a:xfrm>
          <a:prstGeom prst="roundRect">
            <a:avLst>
              <a:gd name="adj" fmla="val 38129"/>
            </a:avLst>
          </a:prstGeom>
          <a:ln>
            <a:noFill/>
          </a:ln>
          <a:effectLst>
            <a:glow rad="63500">
              <a:schemeClr val="accent4">
                <a:alpha val="75000"/>
              </a:schemeClr>
            </a:glow>
            <a:outerShdw blurRad="152400" dist="12000" dir="900000" sy="98000" kx="110000" ky="200000" algn="tl" rotWithShape="0">
              <a:srgbClr val="000000">
                <a:alpha val="30000"/>
              </a:srgbClr>
            </a:outerShdw>
          </a:effectLst>
        </p:spPr>
      </p:pic>
    </p:spTree>
    <p:extLst>
      <p:ext uri="{BB962C8B-B14F-4D97-AF65-F5344CB8AC3E}">
        <p14:creationId xmlns:p14="http://schemas.microsoft.com/office/powerpoint/2010/main" val="366529151"/>
      </p:ext>
    </p:extLst>
  </p:cSld>
  <p:clrMapOvr>
    <a:masterClrMapping/>
  </p:clrMapOvr>
  <p:transition xmlns:p14="http://schemas.microsoft.com/office/powerpoint/2010/main" spd="slow">
    <p:pull dir="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5000" accel="50000" decel="50000" fill="hold" nodeType="afterEffect">
                                  <p:stCondLst>
                                    <p:cond delay="0"/>
                                  </p:stCondLst>
                                  <p:childTnLst>
                                    <p:animScale>
                                      <p:cBhvr>
                                        <p:cTn id="6" dur="5000" fill="hold"/>
                                        <p:tgtEl>
                                          <p:spTgt spid="7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8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81500" y="50800"/>
            <a:ext cx="4705350" cy="2082800"/>
          </a:xfrm>
          <a:prstGeom prst="rect">
            <a:avLst/>
          </a:prstGeom>
          <a:noFill/>
          <a:ln w="9525">
            <a:noFill/>
            <a:miter lim="800000"/>
            <a:headEnd/>
            <a:tailEnd/>
          </a:ln>
          <a:effectLst>
            <a:glow rad="101600">
              <a:schemeClr val="accent4">
                <a:alpha val="75000"/>
              </a:schemeClr>
            </a:glow>
          </a:effectLst>
        </p:spPr>
      </p:pic>
      <p:pic>
        <p:nvPicPr>
          <p:cNvPr id="15369" name="Picture 6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3150" y="742950"/>
            <a:ext cx="5397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72"/>
          <p:cNvSpPr txBox="1">
            <a:spLocks noChangeArrowheads="1"/>
          </p:cNvSpPr>
          <p:nvPr/>
        </p:nvSpPr>
        <p:spPr bwMode="auto">
          <a:xfrm>
            <a:off x="259792" y="3184464"/>
            <a:ext cx="5588000" cy="7232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808080">
                <a:alpha val="37999"/>
              </a:srgbClr>
            </a:outerShdw>
          </a:effectLst>
        </p:spPr>
        <p:txBody>
          <a:bodyPr>
            <a:spAutoFit/>
          </a:bodyPr>
          <a:lstStyle>
            <a:lvl1pPr marL="342900" indent="-342900"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spcAft>
                <a:spcPts val="600"/>
              </a:spcAft>
            </a:pPr>
            <a:r>
              <a:rPr lang="en-US" altLang="en-US" sz="1800" dirty="0">
                <a:solidFill>
                  <a:srgbClr val="000000"/>
                </a:solidFill>
              </a:rPr>
              <a:t>P</a:t>
            </a:r>
            <a:r>
              <a:rPr lang="en-US" altLang="en-US" sz="1800" baseline="-25000" dirty="0">
                <a:solidFill>
                  <a:srgbClr val="000000"/>
                </a:solidFill>
              </a:rPr>
              <a:t>p</a:t>
            </a:r>
            <a:r>
              <a:rPr lang="en-US" altLang="en-US" sz="1800" dirty="0">
                <a:solidFill>
                  <a:srgbClr val="000000"/>
                </a:solidFill>
              </a:rPr>
              <a:t> = 240 x 80 x 10</a:t>
            </a:r>
            <a:r>
              <a:rPr lang="en-US" altLang="en-US" sz="1800" baseline="30000" dirty="0">
                <a:solidFill>
                  <a:srgbClr val="000000"/>
                </a:solidFill>
              </a:rPr>
              <a:t>-3</a:t>
            </a:r>
            <a:r>
              <a:rPr lang="en-US" altLang="en-US" sz="1800" dirty="0">
                <a:solidFill>
                  <a:srgbClr val="000000"/>
                </a:solidFill>
              </a:rPr>
              <a:t> = 19 W</a:t>
            </a:r>
            <a:r>
              <a:rPr lang="en-US" altLang="en-US" sz="1800" dirty="0" smtClean="0">
                <a:solidFill>
                  <a:srgbClr val="000000"/>
                </a:solidFill>
              </a:rPr>
              <a:t>.</a:t>
            </a:r>
          </a:p>
          <a:p>
            <a:pPr eaLnBrk="1" hangingPunct="1">
              <a:spcAft>
                <a:spcPts val="600"/>
              </a:spcAft>
            </a:pPr>
            <a:r>
              <a:rPr lang="en-US" altLang="en-US" sz="1800" dirty="0" smtClean="0">
                <a:solidFill>
                  <a:srgbClr val="000000"/>
                </a:solidFill>
              </a:rPr>
              <a:t>P</a:t>
            </a:r>
            <a:r>
              <a:rPr lang="en-US" altLang="en-US" sz="1800" baseline="-25000" dirty="0" smtClean="0">
                <a:solidFill>
                  <a:srgbClr val="000000"/>
                </a:solidFill>
              </a:rPr>
              <a:t>s</a:t>
            </a:r>
            <a:r>
              <a:rPr lang="en-US" altLang="en-US" sz="1800" dirty="0" smtClean="0">
                <a:solidFill>
                  <a:srgbClr val="000000"/>
                </a:solidFill>
              </a:rPr>
              <a:t> </a:t>
            </a:r>
            <a:r>
              <a:rPr lang="en-US" altLang="en-US" sz="1800" dirty="0">
                <a:solidFill>
                  <a:srgbClr val="000000"/>
                </a:solidFill>
              </a:rPr>
              <a:t>= </a:t>
            </a:r>
            <a:r>
              <a:rPr lang="en-US" altLang="en-US" sz="1800" dirty="0" smtClean="0">
                <a:solidFill>
                  <a:srgbClr val="000000"/>
                </a:solidFill>
              </a:rPr>
              <a:t> 5.3 x 800 </a:t>
            </a:r>
            <a:r>
              <a:rPr lang="en-US" altLang="en-US" sz="1800" dirty="0">
                <a:solidFill>
                  <a:srgbClr val="000000"/>
                </a:solidFill>
              </a:rPr>
              <a:t>x 10</a:t>
            </a:r>
            <a:r>
              <a:rPr lang="en-US" altLang="en-US" sz="1800" baseline="30000" dirty="0">
                <a:solidFill>
                  <a:srgbClr val="000000"/>
                </a:solidFill>
              </a:rPr>
              <a:t>-3</a:t>
            </a:r>
            <a:r>
              <a:rPr lang="en-US" altLang="en-US" sz="1800" dirty="0">
                <a:solidFill>
                  <a:srgbClr val="000000"/>
                </a:solidFill>
              </a:rPr>
              <a:t> = </a:t>
            </a:r>
            <a:r>
              <a:rPr lang="en-US" altLang="en-US" sz="1800" dirty="0" smtClean="0">
                <a:solidFill>
                  <a:srgbClr val="000000"/>
                </a:solidFill>
              </a:rPr>
              <a:t>4.2 </a:t>
            </a:r>
            <a:r>
              <a:rPr lang="en-US" altLang="en-US" sz="1800" dirty="0">
                <a:solidFill>
                  <a:srgbClr val="000000"/>
                </a:solidFill>
              </a:rPr>
              <a:t>W</a:t>
            </a:r>
            <a:r>
              <a:rPr lang="en-US" altLang="en-US" sz="1800" dirty="0" smtClean="0">
                <a:solidFill>
                  <a:srgbClr val="000000"/>
                </a:solidFill>
              </a:rPr>
              <a:t>.</a:t>
            </a:r>
            <a:endParaRPr lang="en-US" altLang="en-US" sz="1800" dirty="0">
              <a:solidFill>
                <a:srgbClr val="000000"/>
              </a:solidFill>
            </a:endParaRPr>
          </a:p>
        </p:txBody>
      </p:sp>
      <p:sp>
        <p:nvSpPr>
          <p:cNvPr id="18447" name="TextBox 72"/>
          <p:cNvSpPr txBox="1">
            <a:spLocks noChangeArrowheads="1"/>
          </p:cNvSpPr>
          <p:nvPr/>
        </p:nvSpPr>
        <p:spPr bwMode="auto">
          <a:xfrm>
            <a:off x="349250" y="4267200"/>
            <a:ext cx="3111500" cy="830997"/>
          </a:xfrm>
          <a:prstGeom prst="rect">
            <a:avLst/>
          </a:prstGeom>
          <a:gradFill flip="none" rotWithShape="1">
            <a:gsLst>
              <a:gs pos="0">
                <a:srgbClr val="FFFF00"/>
              </a:gs>
              <a:gs pos="100000">
                <a:srgbClr val="FFFFFF"/>
              </a:gs>
            </a:gsLst>
            <a:path path="rect">
              <a:fillToRect l="100000" t="100000"/>
            </a:path>
            <a:tileRect r="-100000" b="-100000"/>
          </a:gradFill>
          <a:ln>
            <a:headEnd/>
            <a:tailEnd/>
          </a:ln>
          <a:effectLst>
            <a:glow rad="63500">
              <a:schemeClr val="accent4">
                <a:alpha val="75000"/>
              </a:schemeClr>
            </a:glow>
            <a:outerShdw blurRad="40000" dist="20000" dir="5400000" rotWithShape="0">
              <a:srgbClr val="000000">
                <a:alpha val="38000"/>
              </a:srgb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lvl1pPr marL="342900" indent="-342900"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marL="0" indent="0" eaLnBrk="1" hangingPunct="1">
              <a:spcAft>
                <a:spcPts val="1800"/>
              </a:spcAft>
            </a:pPr>
            <a:r>
              <a:rPr lang="en-US" altLang="en-US" sz="1600" dirty="0" smtClean="0">
                <a:solidFill>
                  <a:srgbClr val="000000"/>
                </a:solidFill>
              </a:rPr>
              <a:t>1. Calculate </a:t>
            </a:r>
            <a:r>
              <a:rPr lang="en-US" altLang="en-US" sz="1600" dirty="0">
                <a:solidFill>
                  <a:srgbClr val="000000"/>
                </a:solidFill>
              </a:rPr>
              <a:t>the overall efficiency of the modern cell phone charger. </a:t>
            </a:r>
          </a:p>
        </p:txBody>
      </p:sp>
      <p:sp>
        <p:nvSpPr>
          <p:cNvPr id="18449" name="TextBox 78"/>
          <p:cNvSpPr txBox="1">
            <a:spLocks noChangeArrowheads="1"/>
          </p:cNvSpPr>
          <p:nvPr/>
        </p:nvSpPr>
        <p:spPr bwMode="auto">
          <a:xfrm>
            <a:off x="88900" y="5753100"/>
            <a:ext cx="3314700" cy="584776"/>
          </a:xfrm>
          <a:prstGeom prst="rect">
            <a:avLst/>
          </a:prstGeom>
          <a:gradFill flip="none" rotWithShape="1">
            <a:gsLst>
              <a:gs pos="0">
                <a:srgbClr val="FFFF00"/>
              </a:gs>
              <a:gs pos="100000">
                <a:srgbClr val="FFFFFF"/>
              </a:gs>
            </a:gsLst>
            <a:path path="rect">
              <a:fillToRect l="100000" t="100000"/>
            </a:path>
            <a:tileRect r="-100000" b="-100000"/>
          </a:gradFill>
          <a:ln>
            <a:headEnd/>
            <a:tailEnd/>
          </a:ln>
          <a:effectLst>
            <a:glow rad="63500">
              <a:schemeClr val="accent4">
                <a:alpha val="75000"/>
              </a:schemeClr>
            </a:glow>
            <a:outerShdw blurRad="40000" dist="20000" dir="5400000" rotWithShape="0">
              <a:srgbClr val="000000">
                <a:alpha val="38000"/>
              </a:srgb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a:spAutoFit/>
            <a:sp3d extrusionH="57150">
              <a:bevelT w="38100" h="38100"/>
            </a:sp3d>
          </a:bodyPr>
          <a:lstStyle/>
          <a:p>
            <a:pPr>
              <a:defRPr/>
            </a:pPr>
            <a:r>
              <a:rPr lang="en-US" sz="1600" dirty="0" smtClean="0">
                <a:solidFill>
                  <a:srgbClr val="000000"/>
                </a:solidFill>
              </a:rPr>
              <a:t>2. Suggest </a:t>
            </a:r>
            <a:r>
              <a:rPr lang="en-US" sz="1600" dirty="0">
                <a:solidFill>
                  <a:srgbClr val="000000"/>
                </a:solidFill>
              </a:rPr>
              <a:t>where the lost energy has gone.</a:t>
            </a:r>
          </a:p>
        </p:txBody>
      </p:sp>
      <p:grpSp>
        <p:nvGrpSpPr>
          <p:cNvPr id="16398" name="Group 74"/>
          <p:cNvGrpSpPr>
            <a:grpSpLocks/>
          </p:cNvGrpSpPr>
          <p:nvPr/>
        </p:nvGrpSpPr>
        <p:grpSpPr bwMode="auto">
          <a:xfrm>
            <a:off x="4894263" y="469900"/>
            <a:ext cx="2090737" cy="1273175"/>
            <a:chOff x="4614803" y="419100"/>
            <a:chExt cx="2090797" cy="1273559"/>
          </a:xfrm>
        </p:grpSpPr>
        <p:sp>
          <p:nvSpPr>
            <p:cNvPr id="88" name="Oval 87"/>
            <p:cNvSpPr/>
            <p:nvPr/>
          </p:nvSpPr>
          <p:spPr bwMode="auto">
            <a:xfrm>
              <a:off x="5588000" y="419100"/>
              <a:ext cx="1117600" cy="1117600"/>
            </a:xfrm>
            <a:prstGeom prst="ellipse">
              <a:avLst/>
            </a:prstGeom>
            <a:noFill/>
            <a:ln w="76200" cap="flat" cmpd="sng" algn="ctr">
              <a:gradFill flip="none" rotWithShape="1">
                <a:gsLst>
                  <a:gs pos="0">
                    <a:schemeClr val="accent1">
                      <a:lumMod val="65000"/>
                    </a:schemeClr>
                  </a:gs>
                  <a:gs pos="100000">
                    <a:srgbClr val="FFFFFF"/>
                  </a:gs>
                </a:gsLst>
                <a:lin ang="0" scaled="1"/>
                <a:tileRect/>
              </a:gradFill>
              <a:prstDash val="solid"/>
              <a:round/>
              <a:headEnd type="none" w="med" len="med"/>
              <a:tailEnd type="none" w="med" len="med"/>
            </a:ln>
            <a:effectLst/>
          </p:spPr>
          <p:txBody>
            <a:bodyPr/>
            <a:lstStyle/>
            <a:p>
              <a:pPr eaLnBrk="0" hangingPunct="0">
                <a:defRPr/>
              </a:pPr>
              <a:endParaRPr lang="en-US" sz="1900">
                <a:solidFill>
                  <a:srgbClr val="000000"/>
                </a:solidFill>
                <a:latin typeface="Verdana" charset="0"/>
                <a:ea typeface="ＭＳ Ｐゴシック" charset="-128"/>
                <a:cs typeface="ＭＳ Ｐゴシック" charset="-128"/>
              </a:endParaRPr>
            </a:p>
          </p:txBody>
        </p:sp>
        <p:sp>
          <p:nvSpPr>
            <p:cNvPr id="89" name="Can 88"/>
            <p:cNvSpPr/>
            <p:nvPr/>
          </p:nvSpPr>
          <p:spPr bwMode="auto">
            <a:xfrm rot="14135010">
              <a:off x="5115652" y="1037776"/>
              <a:ext cx="154033" cy="1155733"/>
            </a:xfrm>
            <a:prstGeom prst="can">
              <a:avLst/>
            </a:prstGeom>
            <a:gradFill flip="none" rotWithShape="1">
              <a:gsLst>
                <a:gs pos="35000">
                  <a:schemeClr val="accent1">
                    <a:lumMod val="50000"/>
                  </a:schemeClr>
                </a:gs>
                <a:gs pos="100000">
                  <a:srgbClr val="FFFFFF"/>
                </a:gs>
              </a:gsLst>
              <a:lin ang="0" scaled="1"/>
              <a:tileRect/>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000000"/>
                </a:solidFill>
                <a:latin typeface="Verdana" charset="0"/>
                <a:ea typeface="ＭＳ Ｐゴシック" charset="-128"/>
                <a:cs typeface="ＭＳ Ｐゴシック" charset="-128"/>
              </a:endParaRPr>
            </a:p>
          </p:txBody>
        </p:sp>
      </p:grpSp>
      <p:pic>
        <p:nvPicPr>
          <p:cNvPr id="79" name="Picture 7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1078" y="3644900"/>
            <a:ext cx="2769572" cy="825499"/>
          </a:xfrm>
          <a:prstGeom prst="roundRect">
            <a:avLst>
              <a:gd name="adj" fmla="val 38129"/>
            </a:avLst>
          </a:prstGeom>
          <a:ln>
            <a:noFill/>
          </a:ln>
          <a:effectLst>
            <a:glow rad="101600">
              <a:schemeClr val="accent4">
                <a:alpha val="75000"/>
              </a:schemeClr>
            </a:glow>
            <a:outerShdw blurRad="152400" dist="12000" dir="900000" sy="98000" kx="110000" ky="200000" algn="tl" rotWithShape="0">
              <a:srgbClr val="000000">
                <a:alpha val="30000"/>
              </a:srgbClr>
            </a:outerShdw>
          </a:effectLst>
        </p:spPr>
      </p:pic>
      <p:pic>
        <p:nvPicPr>
          <p:cNvPr id="80" name="Picture 79"/>
          <p:cNvPicPr>
            <a:picLocks noChangeAspect="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5453718" y="4660286"/>
            <a:ext cx="3062563" cy="2076450"/>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82" name="TextBox 81"/>
          <p:cNvSpPr txBox="1">
            <a:spLocks noChangeArrowheads="1"/>
          </p:cNvSpPr>
          <p:nvPr/>
        </p:nvSpPr>
        <p:spPr bwMode="auto">
          <a:xfrm>
            <a:off x="2641600" y="6172200"/>
            <a:ext cx="1092200" cy="400050"/>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808080">
                <a:alpha val="37999"/>
              </a:srgbClr>
            </a:outerShdw>
          </a:effectLst>
        </p:spPr>
        <p:txBody>
          <a:bodyPr>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algn="ctr" eaLnBrk="1" hangingPunct="1"/>
            <a:r>
              <a:rPr lang="en-US" altLang="en-US" sz="2000">
                <a:solidFill>
                  <a:srgbClr val="FF0000"/>
                </a:solidFill>
              </a:rPr>
              <a:t>HEAT</a:t>
            </a:r>
            <a:endParaRPr lang="en-US" altLang="en-US">
              <a:solidFill>
                <a:srgbClr val="000000"/>
              </a:solidFill>
            </a:endParaRPr>
          </a:p>
        </p:txBody>
      </p:sp>
      <p:pic>
        <p:nvPicPr>
          <p:cNvPr id="86" name="Picture 8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500" y="495300"/>
            <a:ext cx="1879600" cy="1511300"/>
          </a:xfrm>
          <a:prstGeom prst="rect">
            <a:avLst/>
          </a:prstGeom>
          <a:noFill/>
          <a:ln w="9525">
            <a:noFill/>
            <a:miter lim="800000"/>
            <a:headEnd/>
            <a:tailEnd/>
          </a:ln>
          <a:effectLst>
            <a:glow rad="139700">
              <a:schemeClr val="accent6">
                <a:alpha val="75000"/>
              </a:schemeClr>
            </a:glow>
          </a:effectLst>
        </p:spPr>
      </p:pic>
      <p:sp>
        <p:nvSpPr>
          <p:cNvPr id="106" name="TextBox 105"/>
          <p:cNvSpPr txBox="1">
            <a:spLocks noChangeArrowheads="1"/>
          </p:cNvSpPr>
          <p:nvPr/>
        </p:nvSpPr>
        <p:spPr bwMode="auto">
          <a:xfrm>
            <a:off x="63500" y="63500"/>
            <a:ext cx="1789113" cy="384175"/>
          </a:xfrm>
          <a:prstGeom prst="rect">
            <a:avLst/>
          </a:prstGeom>
          <a:gradFill rotWithShape="1">
            <a:gsLst>
              <a:gs pos="0">
                <a:srgbClr val="E2F5FF"/>
              </a:gs>
              <a:gs pos="64999">
                <a:srgbClr val="BCE7FF"/>
              </a:gs>
              <a:gs pos="100000">
                <a:srgbClr val="A2DFFF"/>
              </a:gs>
            </a:gsLst>
            <a:lin ang="5400000" scaled="1"/>
          </a:gradFill>
          <a:ln w="9525">
            <a:solidFill>
              <a:srgbClr val="87C2FC"/>
            </a:solidFill>
            <a:miter lim="800000"/>
            <a:headEnd/>
            <a:tailEnd/>
          </a:ln>
          <a:effectLst>
            <a:outerShdw blurRad="40000" dist="20000" dir="5400000" rotWithShape="0">
              <a:srgbClr val="808080">
                <a:alpha val="37999"/>
              </a:srgbClr>
            </a:outerShdw>
          </a:effectLst>
        </p:spPr>
        <p:txBody>
          <a:bodyPr wrap="none">
            <a:spAutoFit/>
          </a:bodyPr>
          <a:lstStyle/>
          <a:p>
            <a:pPr>
              <a:defRPr/>
            </a:pPr>
            <a:r>
              <a:rPr lang="en-US" sz="1900">
                <a:solidFill>
                  <a:srgbClr val="000000"/>
                </a:solidFill>
                <a:latin typeface="Verdana"/>
                <a:ea typeface="ＭＳ Ｐゴシック" charset="-128"/>
                <a:cs typeface="ＭＳ Ｐゴシック" charset="-128"/>
              </a:rPr>
              <a:t>Transformers</a:t>
            </a:r>
          </a:p>
        </p:txBody>
      </p:sp>
      <p:grpSp>
        <p:nvGrpSpPr>
          <p:cNvPr id="16408" name="Group 86"/>
          <p:cNvGrpSpPr>
            <a:grpSpLocks/>
          </p:cNvGrpSpPr>
          <p:nvPr/>
        </p:nvGrpSpPr>
        <p:grpSpPr bwMode="auto">
          <a:xfrm>
            <a:off x="1892300" y="203200"/>
            <a:ext cx="2947988" cy="1778000"/>
            <a:chOff x="1866900" y="50800"/>
            <a:chExt cx="2947988" cy="1778000"/>
          </a:xfrm>
        </p:grpSpPr>
        <p:sp>
          <p:nvSpPr>
            <p:cNvPr id="85" name="Rectangle 84"/>
            <p:cNvSpPr/>
            <p:nvPr/>
          </p:nvSpPr>
          <p:spPr bwMode="auto">
            <a:xfrm>
              <a:off x="1879600" y="50800"/>
              <a:ext cx="2895600" cy="1778000"/>
            </a:xfrm>
            <a:prstGeom prst="rect">
              <a:avLst/>
            </a:prstGeom>
            <a:solidFill>
              <a:schemeClr val="bg1">
                <a:lumMod val="90000"/>
              </a:schemeClr>
            </a:solidFill>
            <a:ln w="9525" cap="flat" cmpd="sng" algn="ctr">
              <a:solidFill>
                <a:schemeClr val="tx1"/>
              </a:solidFill>
              <a:prstDash val="solid"/>
              <a:round/>
              <a:headEnd type="none" w="med" len="med"/>
              <a:tailEnd type="none" w="med" len="med"/>
            </a:ln>
            <a:effectLst>
              <a:glow rad="101600">
                <a:schemeClr val="accent4">
                  <a:alpha val="75000"/>
                </a:schemeClr>
              </a:glow>
            </a:effectLst>
          </p:spPr>
          <p:txBody>
            <a:bodyPr/>
            <a:lstStyle/>
            <a:p>
              <a:pPr eaLnBrk="0" hangingPunct="0">
                <a:defRPr/>
              </a:pPr>
              <a:endParaRPr lang="en-US" sz="1900">
                <a:solidFill>
                  <a:srgbClr val="000000"/>
                </a:solidFill>
                <a:latin typeface="Verdana" charset="0"/>
                <a:ea typeface="ＭＳ Ｐゴシック" charset="-128"/>
                <a:cs typeface="ＭＳ Ｐゴシック" charset="-128"/>
              </a:endParaRPr>
            </a:p>
          </p:txBody>
        </p:sp>
        <p:grpSp>
          <p:nvGrpSpPr>
            <p:cNvPr id="16414" name="Group 75"/>
            <p:cNvGrpSpPr>
              <a:grpSpLocks/>
            </p:cNvGrpSpPr>
            <p:nvPr/>
          </p:nvGrpSpPr>
          <p:grpSpPr bwMode="auto">
            <a:xfrm>
              <a:off x="1866900" y="241300"/>
              <a:ext cx="2947988" cy="1535113"/>
              <a:chOff x="38100" y="4229100"/>
              <a:chExt cx="2948262" cy="1534400"/>
            </a:xfrm>
          </p:grpSpPr>
          <p:grpSp>
            <p:nvGrpSpPr>
              <p:cNvPr id="16415" name="Group 84"/>
              <p:cNvGrpSpPr>
                <a:grpSpLocks noChangeAspect="1"/>
              </p:cNvGrpSpPr>
              <p:nvPr/>
            </p:nvGrpSpPr>
            <p:grpSpPr bwMode="auto">
              <a:xfrm>
                <a:off x="317500" y="4229100"/>
                <a:ext cx="2374900" cy="1534400"/>
                <a:chOff x="2260600" y="2476500"/>
                <a:chExt cx="4343400" cy="2806700"/>
              </a:xfrm>
            </p:grpSpPr>
            <p:cxnSp>
              <p:nvCxnSpPr>
                <p:cNvPr id="16418" name="Straight Connector 96"/>
                <p:cNvCxnSpPr>
                  <a:cxnSpLocks noChangeShapeType="1"/>
                </p:cNvCxnSpPr>
                <p:nvPr/>
              </p:nvCxnSpPr>
              <p:spPr bwMode="auto">
                <a:xfrm>
                  <a:off x="2336800" y="4435476"/>
                  <a:ext cx="1299633"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19" name="Straight Connector 45"/>
                <p:cNvCxnSpPr>
                  <a:cxnSpLocks noChangeShapeType="1"/>
                </p:cNvCxnSpPr>
                <p:nvPr/>
              </p:nvCxnSpPr>
              <p:spPr bwMode="auto">
                <a:xfrm flipV="1">
                  <a:off x="5219700" y="3119041"/>
                  <a:ext cx="1384300" cy="43259"/>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sp>
              <p:nvSpPr>
                <p:cNvPr id="97" name="Rounded Rectangle 96"/>
                <p:cNvSpPr/>
                <p:nvPr/>
              </p:nvSpPr>
              <p:spPr bwMode="auto">
                <a:xfrm>
                  <a:off x="3581792" y="2476500"/>
                  <a:ext cx="2578408" cy="2464207"/>
                </a:xfrm>
                <a:prstGeom prst="roundRect">
                  <a:avLst>
                    <a:gd name="adj" fmla="val 4295"/>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000000"/>
                    </a:solidFill>
                    <a:latin typeface="Verdana" charset="0"/>
                    <a:ea typeface="ＭＳ Ｐゴシック" charset="-128"/>
                    <a:cs typeface="ＭＳ Ｐゴシック" charset="-128"/>
                  </a:endParaRPr>
                </a:p>
              </p:txBody>
            </p:sp>
            <p:sp>
              <p:nvSpPr>
                <p:cNvPr id="98" name="Rounded Rectangle 97"/>
                <p:cNvSpPr/>
                <p:nvPr/>
              </p:nvSpPr>
              <p:spPr bwMode="auto">
                <a:xfrm>
                  <a:off x="3073659" y="2818993"/>
                  <a:ext cx="2578408" cy="2464207"/>
                </a:xfrm>
                <a:prstGeom prst="roundRect">
                  <a:avLst>
                    <a:gd name="adj" fmla="val 4295"/>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000000"/>
                    </a:solidFill>
                    <a:latin typeface="Verdana" charset="0"/>
                    <a:ea typeface="ＭＳ Ｐゴシック" charset="-128"/>
                    <a:cs typeface="ＭＳ Ｐゴシック" charset="-128"/>
                  </a:endParaRPr>
                </a:p>
              </p:txBody>
            </p:sp>
            <p:sp>
              <p:nvSpPr>
                <p:cNvPr id="99" name="Rounded Rectangle 98"/>
                <p:cNvSpPr/>
                <p:nvPr/>
              </p:nvSpPr>
              <p:spPr bwMode="auto">
                <a:xfrm>
                  <a:off x="3555659" y="3251463"/>
                  <a:ext cx="1652156" cy="1573145"/>
                </a:xfrm>
                <a:prstGeom prst="roundRect">
                  <a:avLst/>
                </a:prstGeom>
                <a:solidFill>
                  <a:schemeClr val="tx1">
                    <a:lumMod val="85000"/>
                    <a:lumOff val="1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000000"/>
                    </a:solidFill>
                    <a:latin typeface="Verdana" charset="0"/>
                    <a:ea typeface="ＭＳ Ｐゴシック" charset="-128"/>
                    <a:cs typeface="ＭＳ Ｐゴシック" charset="-128"/>
                  </a:endParaRPr>
                </a:p>
              </p:txBody>
            </p:sp>
            <p:sp>
              <p:nvSpPr>
                <p:cNvPr id="16423" name="Parallelogram 8"/>
                <p:cNvSpPr>
                  <a:spLocks noChangeArrowheads="1"/>
                </p:cNvSpPr>
                <p:nvPr/>
              </p:nvSpPr>
              <p:spPr bwMode="auto">
                <a:xfrm>
                  <a:off x="3149599" y="2476500"/>
                  <a:ext cx="2908300" cy="342900"/>
                </a:xfrm>
                <a:prstGeom prst="parallelogram">
                  <a:avLst>
                    <a:gd name="adj" fmla="val 148897"/>
                  </a:avLst>
                </a:prstGeom>
                <a:solidFill>
                  <a:srgbClr val="A6A6A6"/>
                </a:solidFill>
                <a:ln w="9525">
                  <a:solidFill>
                    <a:schemeClr val="tx1"/>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srgbClr val="000000"/>
                    </a:solidFill>
                  </a:endParaRPr>
                </a:p>
                <a:p>
                  <a:endParaRPr lang="en-US" altLang="en-US">
                    <a:solidFill>
                      <a:srgbClr val="000000"/>
                    </a:solidFill>
                  </a:endParaRPr>
                </a:p>
                <a:p>
                  <a:endParaRPr lang="en-US" altLang="en-US">
                    <a:solidFill>
                      <a:srgbClr val="000000"/>
                    </a:solidFill>
                  </a:endParaRPr>
                </a:p>
              </p:txBody>
            </p:sp>
            <p:sp>
              <p:nvSpPr>
                <p:cNvPr id="101" name="Parallelogram 100"/>
                <p:cNvSpPr/>
                <p:nvPr/>
              </p:nvSpPr>
              <p:spPr bwMode="auto">
                <a:xfrm rot="16200000" flipH="1">
                  <a:off x="4608724" y="3641747"/>
                  <a:ext cx="2594818" cy="508133"/>
                </a:xfrm>
                <a:prstGeom prst="parallelogram">
                  <a:avLst>
                    <a:gd name="adj" fmla="val 68531"/>
                  </a:avLst>
                </a:prstGeom>
                <a:solidFill>
                  <a:schemeClr val="accent1">
                    <a:lumMod val="6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000000"/>
                    </a:solidFill>
                    <a:latin typeface="Verdana" charset="0"/>
                    <a:ea typeface="ＭＳ Ｐゴシック" charset="-128"/>
                    <a:cs typeface="ＭＳ Ｐゴシック" charset="-128"/>
                  </a:endParaRPr>
                </a:p>
              </p:txBody>
            </p:sp>
            <p:cxnSp>
              <p:nvCxnSpPr>
                <p:cNvPr id="16425" name="Straight Connector 27"/>
                <p:cNvCxnSpPr>
                  <a:cxnSpLocks noChangeShapeType="1"/>
                </p:cNvCxnSpPr>
                <p:nvPr/>
              </p:nvCxnSpPr>
              <p:spPr bwMode="auto">
                <a:xfrm>
                  <a:off x="2260600" y="3622676"/>
                  <a:ext cx="1299633"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26" name="Straight Connector 31"/>
                <p:cNvCxnSpPr>
                  <a:cxnSpLocks noChangeShapeType="1"/>
                </p:cNvCxnSpPr>
                <p:nvPr/>
              </p:nvCxnSpPr>
              <p:spPr bwMode="auto">
                <a:xfrm flipV="1">
                  <a:off x="5651500" y="3263900"/>
                  <a:ext cx="508000" cy="406400"/>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cxnSp>
              <p:nvCxnSpPr>
                <p:cNvPr id="16427" name="Straight Connector 33"/>
                <p:cNvCxnSpPr>
                  <a:cxnSpLocks noChangeShapeType="1"/>
                </p:cNvCxnSpPr>
                <p:nvPr/>
              </p:nvCxnSpPr>
              <p:spPr bwMode="auto">
                <a:xfrm flipV="1">
                  <a:off x="5651500" y="3416300"/>
                  <a:ext cx="508000" cy="406400"/>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cxnSp>
              <p:nvCxnSpPr>
                <p:cNvPr id="16428" name="Straight Connector 35"/>
                <p:cNvCxnSpPr>
                  <a:cxnSpLocks noChangeShapeType="1"/>
                </p:cNvCxnSpPr>
                <p:nvPr/>
              </p:nvCxnSpPr>
              <p:spPr bwMode="auto">
                <a:xfrm flipV="1">
                  <a:off x="5651500" y="3568700"/>
                  <a:ext cx="508000" cy="406400"/>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cxnSp>
              <p:nvCxnSpPr>
                <p:cNvPr id="16429" name="Straight Connector 37"/>
                <p:cNvCxnSpPr>
                  <a:cxnSpLocks noChangeShapeType="1"/>
                </p:cNvCxnSpPr>
                <p:nvPr/>
              </p:nvCxnSpPr>
              <p:spPr bwMode="auto">
                <a:xfrm flipV="1">
                  <a:off x="5651500" y="3721100"/>
                  <a:ext cx="508000" cy="406400"/>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cxnSp>
              <p:nvCxnSpPr>
                <p:cNvPr id="16430" name="Straight Connector 39"/>
                <p:cNvCxnSpPr>
                  <a:cxnSpLocks noChangeShapeType="1"/>
                </p:cNvCxnSpPr>
                <p:nvPr/>
              </p:nvCxnSpPr>
              <p:spPr bwMode="auto">
                <a:xfrm flipV="1">
                  <a:off x="5651500" y="3873500"/>
                  <a:ext cx="508000" cy="406400"/>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cxnSp>
              <p:nvCxnSpPr>
                <p:cNvPr id="16431" name="Straight Connector 41"/>
                <p:cNvCxnSpPr>
                  <a:cxnSpLocks noChangeShapeType="1"/>
                </p:cNvCxnSpPr>
                <p:nvPr/>
              </p:nvCxnSpPr>
              <p:spPr bwMode="auto">
                <a:xfrm flipV="1">
                  <a:off x="5638800" y="4025900"/>
                  <a:ext cx="508000" cy="406400"/>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cxnSp>
              <p:nvCxnSpPr>
                <p:cNvPr id="16432" name="Straight Connector 42"/>
                <p:cNvCxnSpPr>
                  <a:cxnSpLocks noChangeShapeType="1"/>
                </p:cNvCxnSpPr>
                <p:nvPr/>
              </p:nvCxnSpPr>
              <p:spPr bwMode="auto">
                <a:xfrm flipV="1">
                  <a:off x="5207000" y="4554141"/>
                  <a:ext cx="1384300" cy="43259"/>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sp>
              <p:nvSpPr>
                <p:cNvPr id="16433" name="Rounded Rectangle 48"/>
                <p:cNvSpPr>
                  <a:spLocks noChangeArrowheads="1"/>
                </p:cNvSpPr>
                <p:nvPr/>
              </p:nvSpPr>
              <p:spPr bwMode="auto">
                <a:xfrm flipH="1" flipV="1">
                  <a:off x="3920984" y="3238500"/>
                  <a:ext cx="1298713" cy="1308100"/>
                </a:xfrm>
                <a:prstGeom prst="roundRect">
                  <a:avLst>
                    <a:gd name="adj" fmla="val 9060"/>
                  </a:avLst>
                </a:prstGeom>
                <a:solidFill>
                  <a:schemeClr val="bg1"/>
                </a:solidFill>
                <a:ln w="9525">
                  <a:solidFill>
                    <a:schemeClr val="tx1"/>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srgbClr val="000000"/>
                    </a:solidFill>
                  </a:endParaRPr>
                </a:p>
              </p:txBody>
            </p:sp>
            <p:sp>
              <p:nvSpPr>
                <p:cNvPr id="16434" name="Rounded Rectangle 100"/>
                <p:cNvSpPr>
                  <a:spLocks noChangeArrowheads="1"/>
                </p:cNvSpPr>
                <p:nvPr/>
              </p:nvSpPr>
              <p:spPr bwMode="auto">
                <a:xfrm>
                  <a:off x="3340100" y="3009900"/>
                  <a:ext cx="2082800" cy="2070100"/>
                </a:xfrm>
                <a:prstGeom prst="roundRect">
                  <a:avLst>
                    <a:gd name="adj" fmla="val 16667"/>
                  </a:avLst>
                </a:prstGeom>
                <a:noFill/>
                <a:ln w="57150">
                  <a:solidFill>
                    <a:srgbClr val="008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srgbClr val="000000"/>
                    </a:solidFill>
                  </a:endParaRPr>
                </a:p>
              </p:txBody>
            </p:sp>
            <p:cxnSp>
              <p:nvCxnSpPr>
                <p:cNvPr id="16435" name="Straight Connector 107"/>
                <p:cNvCxnSpPr>
                  <a:cxnSpLocks noChangeShapeType="1"/>
                </p:cNvCxnSpPr>
                <p:nvPr/>
              </p:nvCxnSpPr>
              <p:spPr bwMode="auto">
                <a:xfrm rot="10800000">
                  <a:off x="5219703" y="3661833"/>
                  <a:ext cx="436031"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16436" name="Straight Connector 110"/>
                <p:cNvCxnSpPr>
                  <a:cxnSpLocks noChangeShapeType="1"/>
                </p:cNvCxnSpPr>
                <p:nvPr/>
              </p:nvCxnSpPr>
              <p:spPr bwMode="auto">
                <a:xfrm rot="10800000">
                  <a:off x="5211249" y="3814233"/>
                  <a:ext cx="436031"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16437" name="Straight Connector 111"/>
                <p:cNvCxnSpPr>
                  <a:cxnSpLocks noChangeShapeType="1"/>
                </p:cNvCxnSpPr>
                <p:nvPr/>
              </p:nvCxnSpPr>
              <p:spPr bwMode="auto">
                <a:xfrm rot="10800000">
                  <a:off x="5211261" y="3966633"/>
                  <a:ext cx="436031"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16438" name="Straight Connector 113"/>
                <p:cNvCxnSpPr>
                  <a:cxnSpLocks noChangeShapeType="1"/>
                </p:cNvCxnSpPr>
                <p:nvPr/>
              </p:nvCxnSpPr>
              <p:spPr bwMode="auto">
                <a:xfrm rot="10800000">
                  <a:off x="5215506" y="4119033"/>
                  <a:ext cx="436031"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16439" name="Straight Connector 114"/>
                <p:cNvCxnSpPr>
                  <a:cxnSpLocks noChangeShapeType="1"/>
                </p:cNvCxnSpPr>
                <p:nvPr/>
              </p:nvCxnSpPr>
              <p:spPr bwMode="auto">
                <a:xfrm rot="10800000">
                  <a:off x="5219740" y="4271433"/>
                  <a:ext cx="436031"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16440" name="Straight Connector 115"/>
                <p:cNvCxnSpPr>
                  <a:cxnSpLocks noChangeShapeType="1"/>
                </p:cNvCxnSpPr>
                <p:nvPr/>
              </p:nvCxnSpPr>
              <p:spPr bwMode="auto">
                <a:xfrm rot="10800000">
                  <a:off x="5211272" y="4423833"/>
                  <a:ext cx="436031"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16441" name="Straight Arrow Connector 127"/>
                <p:cNvCxnSpPr>
                  <a:cxnSpLocks noChangeShapeType="1"/>
                </p:cNvCxnSpPr>
                <p:nvPr/>
              </p:nvCxnSpPr>
              <p:spPr bwMode="auto">
                <a:xfrm rot="5400000">
                  <a:off x="5822951" y="3854450"/>
                  <a:ext cx="1435100" cy="3175"/>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6442" name="Straight Arrow Connector 128"/>
                <p:cNvCxnSpPr>
                  <a:cxnSpLocks noChangeShapeType="1"/>
                </p:cNvCxnSpPr>
                <p:nvPr/>
              </p:nvCxnSpPr>
              <p:spPr bwMode="auto">
                <a:xfrm rot="5400000">
                  <a:off x="2064544" y="4033044"/>
                  <a:ext cx="825500"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pSp>
              <p:nvGrpSpPr>
                <p:cNvPr id="16443" name="Group 81"/>
                <p:cNvGrpSpPr>
                  <a:grpSpLocks/>
                </p:cNvGrpSpPr>
                <p:nvPr/>
              </p:nvGrpSpPr>
              <p:grpSpPr bwMode="auto">
                <a:xfrm>
                  <a:off x="3052270" y="3344341"/>
                  <a:ext cx="897489" cy="1192735"/>
                  <a:chOff x="3052270" y="3344341"/>
                  <a:chExt cx="897489" cy="1192735"/>
                </a:xfrm>
              </p:grpSpPr>
              <p:cxnSp>
                <p:nvCxnSpPr>
                  <p:cNvPr id="16444" name="Straight Connector 29"/>
                  <p:cNvCxnSpPr>
                    <a:cxnSpLocks noChangeShapeType="1"/>
                  </p:cNvCxnSpPr>
                  <p:nvPr/>
                </p:nvCxnSpPr>
                <p:spPr bwMode="auto">
                  <a:xfrm flipV="1">
                    <a:off x="3555999" y="33443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45" name="Straight Connector 58"/>
                  <p:cNvCxnSpPr>
                    <a:cxnSpLocks noChangeShapeType="1"/>
                  </p:cNvCxnSpPr>
                  <p:nvPr/>
                </p:nvCxnSpPr>
                <p:spPr bwMode="auto">
                  <a:xfrm flipV="1">
                    <a:off x="3555999" y="34205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46" name="Straight Connector 64"/>
                  <p:cNvCxnSpPr>
                    <a:cxnSpLocks noChangeShapeType="1"/>
                  </p:cNvCxnSpPr>
                  <p:nvPr/>
                </p:nvCxnSpPr>
                <p:spPr bwMode="auto">
                  <a:xfrm flipV="1">
                    <a:off x="3556011" y="34967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47" name="Straight Connector 67"/>
                  <p:cNvCxnSpPr>
                    <a:cxnSpLocks noChangeShapeType="1"/>
                  </p:cNvCxnSpPr>
                  <p:nvPr/>
                </p:nvCxnSpPr>
                <p:spPr bwMode="auto">
                  <a:xfrm flipV="1">
                    <a:off x="3556023" y="36491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48" name="Straight Connector 70"/>
                  <p:cNvCxnSpPr>
                    <a:cxnSpLocks noChangeShapeType="1"/>
                  </p:cNvCxnSpPr>
                  <p:nvPr/>
                </p:nvCxnSpPr>
                <p:spPr bwMode="auto">
                  <a:xfrm flipV="1">
                    <a:off x="3556035" y="38015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49" name="Straight Connector 73"/>
                  <p:cNvCxnSpPr>
                    <a:cxnSpLocks noChangeShapeType="1"/>
                  </p:cNvCxnSpPr>
                  <p:nvPr/>
                </p:nvCxnSpPr>
                <p:spPr bwMode="auto">
                  <a:xfrm flipV="1">
                    <a:off x="3556047" y="39539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50" name="Straight Connector 76"/>
                  <p:cNvCxnSpPr>
                    <a:cxnSpLocks noChangeShapeType="1"/>
                  </p:cNvCxnSpPr>
                  <p:nvPr/>
                </p:nvCxnSpPr>
                <p:spPr bwMode="auto">
                  <a:xfrm flipV="1">
                    <a:off x="3560292" y="41063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51" name="Straight Connector 79"/>
                  <p:cNvCxnSpPr>
                    <a:cxnSpLocks noChangeShapeType="1"/>
                  </p:cNvCxnSpPr>
                  <p:nvPr/>
                </p:nvCxnSpPr>
                <p:spPr bwMode="auto">
                  <a:xfrm flipV="1">
                    <a:off x="3556071" y="42587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52" name="Straight Connector 82"/>
                  <p:cNvCxnSpPr>
                    <a:cxnSpLocks noChangeShapeType="1"/>
                  </p:cNvCxnSpPr>
                  <p:nvPr/>
                </p:nvCxnSpPr>
                <p:spPr bwMode="auto">
                  <a:xfrm flipV="1">
                    <a:off x="3556011" y="35729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53" name="Straight Connector 85"/>
                  <p:cNvCxnSpPr>
                    <a:cxnSpLocks noChangeShapeType="1"/>
                  </p:cNvCxnSpPr>
                  <p:nvPr/>
                </p:nvCxnSpPr>
                <p:spPr bwMode="auto">
                  <a:xfrm flipV="1">
                    <a:off x="3556023" y="37253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54" name="Straight Connector 88"/>
                  <p:cNvCxnSpPr>
                    <a:cxnSpLocks noChangeShapeType="1"/>
                  </p:cNvCxnSpPr>
                  <p:nvPr/>
                </p:nvCxnSpPr>
                <p:spPr bwMode="auto">
                  <a:xfrm flipV="1">
                    <a:off x="3551802" y="38777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55" name="Straight Connector 91"/>
                  <p:cNvCxnSpPr>
                    <a:cxnSpLocks noChangeShapeType="1"/>
                  </p:cNvCxnSpPr>
                  <p:nvPr/>
                </p:nvCxnSpPr>
                <p:spPr bwMode="auto">
                  <a:xfrm flipV="1">
                    <a:off x="3556047" y="40301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56" name="Straight Connector 94"/>
                  <p:cNvCxnSpPr>
                    <a:cxnSpLocks noChangeShapeType="1"/>
                  </p:cNvCxnSpPr>
                  <p:nvPr/>
                </p:nvCxnSpPr>
                <p:spPr bwMode="auto">
                  <a:xfrm flipV="1">
                    <a:off x="3556059" y="41825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57" name="Straight Connector 57"/>
                  <p:cNvCxnSpPr>
                    <a:cxnSpLocks noChangeShapeType="1"/>
                  </p:cNvCxnSpPr>
                  <p:nvPr/>
                </p:nvCxnSpPr>
                <p:spPr bwMode="auto">
                  <a:xfrm>
                    <a:off x="3056467" y="36972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58" name="Straight Connector 63"/>
                  <p:cNvCxnSpPr>
                    <a:cxnSpLocks noChangeShapeType="1"/>
                  </p:cNvCxnSpPr>
                  <p:nvPr/>
                </p:nvCxnSpPr>
                <p:spPr bwMode="auto">
                  <a:xfrm>
                    <a:off x="3056479" y="37734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59" name="Straight Connector 66"/>
                  <p:cNvCxnSpPr>
                    <a:cxnSpLocks noChangeShapeType="1"/>
                  </p:cNvCxnSpPr>
                  <p:nvPr/>
                </p:nvCxnSpPr>
                <p:spPr bwMode="auto">
                  <a:xfrm>
                    <a:off x="3056491" y="39258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60" name="Straight Connector 69"/>
                  <p:cNvCxnSpPr>
                    <a:cxnSpLocks noChangeShapeType="1"/>
                  </p:cNvCxnSpPr>
                  <p:nvPr/>
                </p:nvCxnSpPr>
                <p:spPr bwMode="auto">
                  <a:xfrm>
                    <a:off x="3056503" y="40782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61" name="Straight Connector 72"/>
                  <p:cNvCxnSpPr>
                    <a:cxnSpLocks noChangeShapeType="1"/>
                  </p:cNvCxnSpPr>
                  <p:nvPr/>
                </p:nvCxnSpPr>
                <p:spPr bwMode="auto">
                  <a:xfrm>
                    <a:off x="3056515" y="42306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62" name="Straight Connector 75"/>
                  <p:cNvCxnSpPr>
                    <a:cxnSpLocks noChangeShapeType="1"/>
                  </p:cNvCxnSpPr>
                  <p:nvPr/>
                </p:nvCxnSpPr>
                <p:spPr bwMode="auto">
                  <a:xfrm>
                    <a:off x="3060760" y="43830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63" name="Straight Connector 78"/>
                  <p:cNvCxnSpPr>
                    <a:cxnSpLocks noChangeShapeType="1"/>
                  </p:cNvCxnSpPr>
                  <p:nvPr/>
                </p:nvCxnSpPr>
                <p:spPr bwMode="auto">
                  <a:xfrm>
                    <a:off x="3056539" y="45354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64" name="Straight Connector 81"/>
                  <p:cNvCxnSpPr>
                    <a:cxnSpLocks noChangeShapeType="1"/>
                  </p:cNvCxnSpPr>
                  <p:nvPr/>
                </p:nvCxnSpPr>
                <p:spPr bwMode="auto">
                  <a:xfrm>
                    <a:off x="3056479" y="38496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65" name="Straight Connector 84"/>
                  <p:cNvCxnSpPr>
                    <a:cxnSpLocks noChangeShapeType="1"/>
                  </p:cNvCxnSpPr>
                  <p:nvPr/>
                </p:nvCxnSpPr>
                <p:spPr bwMode="auto">
                  <a:xfrm>
                    <a:off x="3056491" y="40020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66" name="Straight Connector 87"/>
                  <p:cNvCxnSpPr>
                    <a:cxnSpLocks noChangeShapeType="1"/>
                  </p:cNvCxnSpPr>
                  <p:nvPr/>
                </p:nvCxnSpPr>
                <p:spPr bwMode="auto">
                  <a:xfrm>
                    <a:off x="3052270" y="41544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67" name="Straight Connector 90"/>
                  <p:cNvCxnSpPr>
                    <a:cxnSpLocks noChangeShapeType="1"/>
                  </p:cNvCxnSpPr>
                  <p:nvPr/>
                </p:nvCxnSpPr>
                <p:spPr bwMode="auto">
                  <a:xfrm>
                    <a:off x="3056515" y="43068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68" name="Straight Connector 93"/>
                  <p:cNvCxnSpPr>
                    <a:cxnSpLocks noChangeShapeType="1"/>
                  </p:cNvCxnSpPr>
                  <p:nvPr/>
                </p:nvCxnSpPr>
                <p:spPr bwMode="auto">
                  <a:xfrm>
                    <a:off x="3056527" y="44592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grpSp>
          </p:grpSp>
          <p:sp>
            <p:nvSpPr>
              <p:cNvPr id="16416" name="TextBox 65"/>
              <p:cNvSpPr txBox="1">
                <a:spLocks noChangeArrowheads="1"/>
              </p:cNvSpPr>
              <p:nvPr/>
            </p:nvSpPr>
            <p:spPr bwMode="auto">
              <a:xfrm>
                <a:off x="2603500" y="4864100"/>
                <a:ext cx="3828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sz="1200">
                    <a:solidFill>
                      <a:srgbClr val="000000"/>
                    </a:solidFill>
                  </a:rPr>
                  <a:t>Vs</a:t>
                </a:r>
              </a:p>
            </p:txBody>
          </p:sp>
          <p:sp>
            <p:nvSpPr>
              <p:cNvPr id="16417" name="TextBox 66"/>
              <p:cNvSpPr txBox="1">
                <a:spLocks noChangeArrowheads="1"/>
              </p:cNvSpPr>
              <p:nvPr/>
            </p:nvSpPr>
            <p:spPr bwMode="auto">
              <a:xfrm>
                <a:off x="38100" y="4953000"/>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sz="1200">
                    <a:solidFill>
                      <a:srgbClr val="000000"/>
                    </a:solidFill>
                  </a:rPr>
                  <a:t>240 V</a:t>
                </a:r>
              </a:p>
            </p:txBody>
          </p:sp>
        </p:grpSp>
      </p:grpSp>
      <p:pic>
        <p:nvPicPr>
          <p:cNvPr id="87" name="Picture 86"/>
          <p:cNvPicPr>
            <a:picLocks noChangeAspect="1"/>
          </p:cNvPicPr>
          <p:nvPr/>
        </p:nvPicPr>
        <p:blipFill>
          <a:blip r:embed="rId7"/>
          <a:srcRect/>
          <a:stretch>
            <a:fillRect/>
          </a:stretch>
        </p:blipFill>
        <p:spPr bwMode="auto">
          <a:xfrm>
            <a:off x="5905501" y="2203450"/>
            <a:ext cx="3238500" cy="1342652"/>
          </a:xfrm>
          <a:prstGeom prst="rect">
            <a:avLst/>
          </a:prstGeom>
          <a:noFill/>
          <a:ln w="9525">
            <a:noFill/>
            <a:miter lim="800000"/>
            <a:headEnd/>
            <a:tailEnd/>
          </a:ln>
          <a:scene3d>
            <a:camera prst="obliqueBottomLeft">
              <a:rot lat="0" lon="0" rev="0"/>
            </a:camera>
            <a:lightRig rig="threePt" dir="t"/>
          </a:scene3d>
          <a:sp3d>
            <a:bevelT/>
          </a:sp3d>
        </p:spPr>
      </p:pic>
      <p:sp>
        <p:nvSpPr>
          <p:cNvPr id="90" name="TextBox 71"/>
          <p:cNvSpPr txBox="1">
            <a:spLocks noChangeArrowheads="1"/>
          </p:cNvSpPr>
          <p:nvPr/>
        </p:nvSpPr>
        <p:spPr bwMode="auto">
          <a:xfrm>
            <a:off x="76200" y="2133600"/>
            <a:ext cx="5816600" cy="817789"/>
          </a:xfrm>
          <a:prstGeom prst="rect">
            <a:avLst/>
          </a:prstGeom>
          <a:solidFill>
            <a:srgbClr val="82DDCA"/>
          </a:solidFill>
          <a:ln w="9525">
            <a:noFill/>
            <a:miter lim="800000"/>
            <a:headEnd/>
            <a:tailEnd/>
          </a:ln>
          <a:scene3d>
            <a:camera prst="orthographicFront"/>
            <a:lightRig rig="threePt" dir="t"/>
          </a:scene3d>
          <a:sp3d>
            <a:bevelT/>
          </a:sp3d>
        </p:spPr>
        <p:txBody>
          <a:bodyPr bIns="93600">
            <a:spAutoFit/>
            <a:sp3d extrusionH="57150">
              <a:bevelT w="38100" h="38100"/>
            </a:sp3d>
          </a:bodyPr>
          <a:lstStyle/>
          <a:p>
            <a:pPr>
              <a:spcAft>
                <a:spcPts val="1200"/>
              </a:spcAft>
              <a:defRPr/>
            </a:pPr>
            <a:r>
              <a:rPr lang="en-US" sz="1600" dirty="0">
                <a:solidFill>
                  <a:srgbClr val="000000"/>
                </a:solidFill>
                <a:latin typeface="Verdana" pitchFamily="-106" charset="0"/>
                <a:ea typeface="ＭＳ Ｐゴシック" pitchFamily="-106" charset="-128"/>
                <a:cs typeface="ＭＳ Ｐゴシック" pitchFamily="-106" charset="-128"/>
              </a:rPr>
              <a:t>Cell phone chargers are electronic now.  </a:t>
            </a:r>
          </a:p>
          <a:p>
            <a:pPr marL="342900" indent="-342900">
              <a:spcAft>
                <a:spcPts val="1800"/>
              </a:spcAft>
              <a:defRPr/>
            </a:pPr>
            <a:r>
              <a:rPr lang="en-US" sz="1600" dirty="0">
                <a:solidFill>
                  <a:srgbClr val="000000"/>
                </a:solidFill>
                <a:latin typeface="Verdana" pitchFamily="-106" charset="0"/>
                <a:ea typeface="ＭＳ Ｐゴシック" pitchFamily="-106" charset="-128"/>
                <a:cs typeface="ＭＳ Ｐゴシック" pitchFamily="-106" charset="-128"/>
              </a:rPr>
              <a:t>Input 240 V/80 mA. Output 5.3V/800 mA.</a:t>
            </a:r>
          </a:p>
        </p:txBody>
      </p:sp>
    </p:spTree>
    <p:extLst>
      <p:ext uri="{BB962C8B-B14F-4D97-AF65-F5344CB8AC3E}">
        <p14:creationId xmlns:p14="http://schemas.microsoft.com/office/powerpoint/2010/main" val="2157467009"/>
      </p:ext>
    </p:extLst>
  </p:cSld>
  <p:clrMapOvr>
    <a:masterClrMapping/>
  </p:clrMapOvr>
  <p:transition xmlns:p14="http://schemas.microsoft.com/office/powerpoint/2010/main" spd="slow">
    <p:pull dir="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2000" accel="50000" decel="50000" fill="hold" nodeType="clickEffect">
                                  <p:stCondLst>
                                    <p:cond delay="0"/>
                                  </p:stCondLst>
                                  <p:childTnLst>
                                    <p:animScale>
                                      <p:cBhvr>
                                        <p:cTn id="6" dur="5000" fill="hold"/>
                                        <p:tgtEl>
                                          <p:spTgt spid="15369"/>
                                        </p:tgtEl>
                                      </p:cBhvr>
                                      <p:by x="150000" y="150000"/>
                                    </p:animScale>
                                  </p:childTnLst>
                                </p:cTn>
                              </p:par>
                            </p:childTnLst>
                          </p:cTn>
                        </p:par>
                      </p:childTnLst>
                    </p:cTn>
                  </p:par>
                  <p:par>
                    <p:cTn id="7" fill="hold">
                      <p:stCondLst>
                        <p:cond delay="indefinite"/>
                      </p:stCondLst>
                      <p:childTnLst>
                        <p:par>
                          <p:cTn id="8" fill="hold" nodeType="after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8442"/>
                                        </p:tgtEl>
                                        <p:attrNameLst>
                                          <p:attrName>style.visibility</p:attrName>
                                        </p:attrNameLst>
                                      </p:cBhvr>
                                      <p:to>
                                        <p:strVal val="visible"/>
                                      </p:to>
                                    </p:set>
                                    <p:animEffect transition="in" filter="wipe(left)">
                                      <p:cBhvr>
                                        <p:cTn id="11" dur="2000"/>
                                        <p:tgtEl>
                                          <p:spTgt spid="18442"/>
                                        </p:tgtEl>
                                      </p:cBhvr>
                                    </p:animEffect>
                                  </p:childTnLst>
                                </p:cTn>
                              </p:par>
                            </p:childTnLst>
                          </p:cTn>
                        </p:par>
                      </p:childTnLst>
                    </p:cTn>
                  </p:par>
                  <p:par>
                    <p:cTn id="12" fill="hold">
                      <p:stCondLst>
                        <p:cond delay="indefinite"/>
                      </p:stCondLst>
                      <p:childTnLst>
                        <p:par>
                          <p:cTn id="13" fill="hold" nodeType="after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8447"/>
                                        </p:tgtEl>
                                        <p:attrNameLst>
                                          <p:attrName>style.visibility</p:attrName>
                                        </p:attrNameLst>
                                      </p:cBhvr>
                                      <p:to>
                                        <p:strVal val="visible"/>
                                      </p:to>
                                    </p:set>
                                    <p:animEffect transition="in" filter="wipe(left)">
                                      <p:cBhvr>
                                        <p:cTn id="16" dur="2000"/>
                                        <p:tgtEl>
                                          <p:spTgt spid="18447"/>
                                        </p:tgtEl>
                                      </p:cBhvr>
                                    </p:animEffect>
                                  </p:childTnLst>
                                </p:cTn>
                              </p:par>
                            </p:childTnLst>
                          </p:cTn>
                        </p:par>
                      </p:childTnLst>
                    </p:cTn>
                  </p:par>
                  <p:par>
                    <p:cTn id="17" fill="hold">
                      <p:stCondLst>
                        <p:cond delay="indefinite"/>
                      </p:stCondLst>
                      <p:childTnLst>
                        <p:par>
                          <p:cTn id="18" fill="hold" nodeType="after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wipe(left)">
                                      <p:cBhvr>
                                        <p:cTn id="21" dur="2000"/>
                                        <p:tgtEl>
                                          <p:spTgt spid="80"/>
                                        </p:tgtEl>
                                      </p:cBhvr>
                                    </p:animEffect>
                                  </p:childTnLst>
                                </p:cTn>
                              </p:par>
                            </p:childTnLst>
                          </p:cTn>
                        </p:par>
                      </p:childTnLst>
                    </p:cTn>
                  </p:par>
                  <p:par>
                    <p:cTn id="22" fill="hold">
                      <p:stCondLst>
                        <p:cond delay="indefinite"/>
                      </p:stCondLst>
                      <p:childTnLst>
                        <p:par>
                          <p:cTn id="23" fill="hold" nodeType="after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8449"/>
                                        </p:tgtEl>
                                        <p:attrNameLst>
                                          <p:attrName>style.visibility</p:attrName>
                                        </p:attrNameLst>
                                      </p:cBhvr>
                                      <p:to>
                                        <p:strVal val="visible"/>
                                      </p:to>
                                    </p:set>
                                    <p:animEffect transition="in" filter="wipe(left)">
                                      <p:cBhvr>
                                        <p:cTn id="26" dur="2000"/>
                                        <p:tgtEl>
                                          <p:spTgt spid="18449"/>
                                        </p:tgtEl>
                                      </p:cBhvr>
                                    </p:animEffect>
                                  </p:childTnLst>
                                </p:cTn>
                              </p:par>
                            </p:childTnLst>
                          </p:cTn>
                        </p:par>
                      </p:childTnLst>
                    </p:cTn>
                  </p:par>
                  <p:par>
                    <p:cTn id="27" fill="hold">
                      <p:stCondLst>
                        <p:cond delay="indefinite"/>
                      </p:stCondLst>
                      <p:childTnLst>
                        <p:par>
                          <p:cTn id="28" fill="hold" nodeType="after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wipe(left)">
                                      <p:cBhvr>
                                        <p:cTn id="31"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P spid="8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7" name="Picture 69"/>
          <p:cNvPicPr>
            <a:picLocks noChangeAspect="1"/>
          </p:cNvPicPr>
          <p:nvPr/>
        </p:nvPicPr>
        <p:blipFill>
          <a:blip r:embed="rId2"/>
          <a:srcRect/>
          <a:stretch>
            <a:fillRect/>
          </a:stretch>
        </p:blipFill>
        <p:spPr bwMode="auto">
          <a:xfrm>
            <a:off x="4657725" y="76200"/>
            <a:ext cx="4358478" cy="6180041"/>
          </a:xfrm>
          <a:prstGeom prst="rect">
            <a:avLst/>
          </a:prstGeom>
          <a:noFill/>
          <a:ln w="9525">
            <a:noFill/>
            <a:miter lim="800000"/>
            <a:headEnd/>
            <a:tailEnd/>
          </a:ln>
          <a:effectLst>
            <a:glow rad="139700">
              <a:schemeClr val="accent3">
                <a:alpha val="75000"/>
              </a:schemeClr>
            </a:glow>
          </a:effectLst>
        </p:spPr>
      </p:pic>
      <p:sp>
        <p:nvSpPr>
          <p:cNvPr id="73" name="TextBox 72"/>
          <p:cNvSpPr txBox="1"/>
          <p:nvPr/>
        </p:nvSpPr>
        <p:spPr>
          <a:xfrm>
            <a:off x="0" y="774700"/>
            <a:ext cx="4838700" cy="2308225"/>
          </a:xfrm>
          <a:prstGeom prst="rect">
            <a:avLst/>
          </a:prstGeom>
          <a:solidFill>
            <a:srgbClr val="FCEED0"/>
          </a:solidFill>
        </p:spPr>
        <p:style>
          <a:lnRef idx="1">
            <a:schemeClr val="accent2"/>
          </a:lnRef>
          <a:fillRef idx="2">
            <a:schemeClr val="accent2"/>
          </a:fillRef>
          <a:effectRef idx="1">
            <a:schemeClr val="accent2"/>
          </a:effectRef>
          <a:fontRef idx="minor">
            <a:schemeClr val="dk1"/>
          </a:fontRef>
        </p:style>
        <p:txBody>
          <a:bodyPr>
            <a:spAutoFit/>
            <a:scene3d>
              <a:camera prst="orthographicFront"/>
              <a:lightRig rig="threePt" dir="t"/>
            </a:scene3d>
            <a:sp3d extrusionH="57150">
              <a:bevelT w="38100" h="38100"/>
            </a:sp3d>
          </a:bodyPr>
          <a:lstStyle/>
          <a:p>
            <a:pPr>
              <a:spcAft>
                <a:spcPts val="1200"/>
              </a:spcAft>
              <a:defRPr/>
            </a:pPr>
            <a:r>
              <a:rPr lang="en-US" sz="1900" dirty="0">
                <a:solidFill>
                  <a:prstClr val="black"/>
                </a:solidFill>
                <a:ea typeface="ＭＳ Ｐゴシック" pitchFamily="-111" charset="-128"/>
                <a:cs typeface="ＭＳ Ｐゴシック" pitchFamily="-111" charset="-128"/>
              </a:rPr>
              <a:t>The transformer is rated 1 KV/240 V</a:t>
            </a:r>
          </a:p>
          <a:p>
            <a:pPr>
              <a:spcAft>
                <a:spcPts val="1200"/>
              </a:spcAft>
              <a:defRPr/>
            </a:pPr>
            <a:r>
              <a:rPr lang="en-US" sz="1900" dirty="0">
                <a:solidFill>
                  <a:prstClr val="black"/>
                </a:solidFill>
                <a:ea typeface="ＭＳ Ｐゴシック" pitchFamily="-111" charset="-128"/>
                <a:cs typeface="ＭＳ Ｐゴシック" pitchFamily="-111" charset="-128"/>
              </a:rPr>
              <a:t>The house in the picture is using 20 A when cooking the evening meal. </a:t>
            </a:r>
          </a:p>
          <a:p>
            <a:pPr marL="457200" indent="-457200">
              <a:spcAft>
                <a:spcPts val="1200"/>
              </a:spcAft>
              <a:buFont typeface="+mj-lt"/>
              <a:buAutoNum type="arabicPeriod"/>
              <a:defRPr/>
            </a:pPr>
            <a:r>
              <a:rPr lang="en-US" sz="1900" dirty="0">
                <a:solidFill>
                  <a:prstClr val="black"/>
                </a:solidFill>
                <a:ea typeface="ＭＳ Ｐゴシック" pitchFamily="-111" charset="-128"/>
                <a:cs typeface="ＭＳ Ｐゴシック" pitchFamily="-111" charset="-128"/>
              </a:rPr>
              <a:t>Calculate the Primary current.</a:t>
            </a:r>
          </a:p>
          <a:p>
            <a:pPr marL="457200" indent="-457200">
              <a:spcAft>
                <a:spcPts val="1200"/>
              </a:spcAft>
              <a:buFont typeface="+mj-lt"/>
              <a:buAutoNum type="arabicPeriod"/>
              <a:defRPr/>
            </a:pPr>
            <a:r>
              <a:rPr lang="en-US" sz="1900" dirty="0">
                <a:solidFill>
                  <a:prstClr val="black"/>
                </a:solidFill>
                <a:ea typeface="ＭＳ Ｐゴシック" pitchFamily="-111" charset="-128"/>
                <a:cs typeface="ＭＳ Ｐゴシック" pitchFamily="-111" charset="-128"/>
              </a:rPr>
              <a:t>Calculate the ratio of the primary to secondary windings.</a:t>
            </a:r>
          </a:p>
        </p:txBody>
      </p:sp>
      <p:sp>
        <p:nvSpPr>
          <p:cNvPr id="15368" name="TextBox 79"/>
          <p:cNvSpPr txBox="1">
            <a:spLocks noChangeArrowheads="1"/>
          </p:cNvSpPr>
          <p:nvPr/>
        </p:nvSpPr>
        <p:spPr bwMode="auto">
          <a:xfrm>
            <a:off x="63500" y="50800"/>
            <a:ext cx="1662113" cy="384175"/>
          </a:xfrm>
          <a:prstGeom prst="rect">
            <a:avLst/>
          </a:prstGeom>
          <a:gradFill rotWithShape="1">
            <a:gsLst>
              <a:gs pos="0">
                <a:srgbClr val="ECFFE1"/>
              </a:gs>
              <a:gs pos="64999">
                <a:srgbClr val="CFFFB5"/>
              </a:gs>
              <a:gs pos="100000">
                <a:srgbClr val="BCFF95"/>
              </a:gs>
            </a:gsLst>
            <a:lin ang="5400000" scaled="1"/>
          </a:gradFill>
          <a:ln w="9525">
            <a:solidFill>
              <a:srgbClr val="7CD036"/>
            </a:solidFill>
            <a:miter lim="800000"/>
            <a:headEnd/>
            <a:tailEnd/>
          </a:ln>
          <a:effectLst>
            <a:outerShdw blurRad="40000" dist="20000" dir="5400000" rotWithShape="0">
              <a:srgbClr val="808080">
                <a:alpha val="37999"/>
              </a:srgbClr>
            </a:outerShdw>
          </a:effectLst>
        </p:spPr>
        <p:txBody>
          <a:bodyPr wrap="none">
            <a:spAutoFit/>
          </a:bodyPr>
          <a:lstStyle/>
          <a:p>
            <a:pPr>
              <a:defRPr/>
            </a:pPr>
            <a:r>
              <a:rPr lang="en-US" sz="1900">
                <a:solidFill>
                  <a:srgbClr val="000000"/>
                </a:solidFill>
                <a:latin typeface="Verdana"/>
                <a:ea typeface="ＭＳ Ｐゴシック" charset="-128"/>
                <a:cs typeface="ＭＳ Ｐゴシック" charset="-128"/>
              </a:rPr>
              <a:t>Transformer</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063" y="3302000"/>
            <a:ext cx="1878603" cy="2336800"/>
          </a:xfrm>
          <a:prstGeom prst="roundRect">
            <a:avLst>
              <a:gd name="adj" fmla="val 16667"/>
            </a:avLst>
          </a:prstGeom>
          <a:ln>
            <a:noFill/>
          </a:ln>
          <a:effectLst>
            <a:glow rad="101600">
              <a:schemeClr val="accent2">
                <a:alpha val="75000"/>
              </a:schemeClr>
            </a:glow>
            <a:outerShdw blurRad="152400" dist="12000" dir="900000" sy="98000" kx="110000" ky="200000" algn="tl" rotWithShape="0">
              <a:srgbClr val="000000">
                <a:alpha val="30000"/>
              </a:srgbClr>
            </a:outerShdw>
          </a:effectLst>
          <a:scene3d>
            <a:camera prst="perspectiveHeroicExtremeLeftFacing" fov="4800000">
              <a:rot lat="486000" lon="2070000" rev="21426000"/>
            </a:camera>
            <a:lightRig rig="threePt" dir="t"/>
          </a:scene3d>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686" y="5682500"/>
            <a:ext cx="2726970" cy="812801"/>
          </a:xfrm>
          <a:prstGeom prst="roundRect">
            <a:avLst>
              <a:gd name="adj" fmla="val 38129"/>
            </a:avLst>
          </a:prstGeom>
          <a:ln>
            <a:noFill/>
          </a:ln>
          <a:effectLst>
            <a:glow rad="63500">
              <a:schemeClr val="accent4">
                <a:alpha val="75000"/>
              </a:schemeClr>
            </a:glow>
            <a:outerShdw blurRad="152400" dist="12000" dir="900000" sy="98000" kx="110000" ky="200000" algn="tl" rotWithShape="0">
              <a:srgbClr val="000000">
                <a:alpha val="30000"/>
              </a:srgbClr>
            </a:outerShdw>
          </a:effectLst>
        </p:spPr>
      </p:pic>
      <p:sp>
        <p:nvSpPr>
          <p:cNvPr id="17" name="TextBox 70"/>
          <p:cNvSpPr txBox="1">
            <a:spLocks noChangeArrowheads="1"/>
          </p:cNvSpPr>
          <p:nvPr/>
        </p:nvSpPr>
        <p:spPr bwMode="auto">
          <a:xfrm>
            <a:off x="6324600" y="2412020"/>
            <a:ext cx="2082800" cy="27692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algn="ctr" eaLnBrk="1" hangingPunct="1"/>
            <a:r>
              <a:rPr lang="en-US" altLang="en-US" sz="1200" dirty="0">
                <a:solidFill>
                  <a:srgbClr val="000000"/>
                </a:solidFill>
              </a:rPr>
              <a:t>1 KV/240 V transformer</a:t>
            </a:r>
          </a:p>
        </p:txBody>
      </p:sp>
    </p:spTree>
    <p:extLst>
      <p:ext uri="{BB962C8B-B14F-4D97-AF65-F5344CB8AC3E}">
        <p14:creationId xmlns:p14="http://schemas.microsoft.com/office/powerpoint/2010/main" val="8255921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1"/>
          <p:cNvGrpSpPr>
            <a:grpSpLocks/>
          </p:cNvGrpSpPr>
          <p:nvPr/>
        </p:nvGrpSpPr>
        <p:grpSpPr bwMode="auto">
          <a:xfrm>
            <a:off x="266700" y="1765300"/>
            <a:ext cx="8255000" cy="2806700"/>
            <a:chOff x="266700" y="1765300"/>
            <a:chExt cx="8255000" cy="2806700"/>
          </a:xfrm>
        </p:grpSpPr>
        <p:sp>
          <p:nvSpPr>
            <p:cNvPr id="16404" name="TextBox 117"/>
            <p:cNvSpPr txBox="1">
              <a:spLocks noChangeArrowheads="1"/>
            </p:cNvSpPr>
            <p:nvPr/>
          </p:nvSpPr>
          <p:spPr bwMode="auto">
            <a:xfrm>
              <a:off x="1409700" y="1879600"/>
              <a:ext cx="1231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sz="1400">
                  <a:solidFill>
                    <a:srgbClr val="FF0000"/>
                  </a:solidFill>
                </a:rPr>
                <a:t>Primary windings N</a:t>
              </a:r>
              <a:r>
                <a:rPr lang="en-US" altLang="en-US" sz="1400" baseline="-25000">
                  <a:solidFill>
                    <a:srgbClr val="FF0000"/>
                  </a:solidFill>
                </a:rPr>
                <a:t>p</a:t>
              </a:r>
            </a:p>
          </p:txBody>
        </p:sp>
        <p:sp>
          <p:nvSpPr>
            <p:cNvPr id="16405" name="TextBox 118"/>
            <p:cNvSpPr txBox="1">
              <a:spLocks noChangeArrowheads="1"/>
            </p:cNvSpPr>
            <p:nvPr/>
          </p:nvSpPr>
          <p:spPr bwMode="auto">
            <a:xfrm>
              <a:off x="5740400" y="1866900"/>
              <a:ext cx="128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sz="1400">
                  <a:solidFill>
                    <a:srgbClr val="000090"/>
                  </a:solidFill>
                </a:rPr>
                <a:t>Secondary windings  N</a:t>
              </a:r>
              <a:r>
                <a:rPr lang="en-US" altLang="en-US" sz="1400" baseline="-25000">
                  <a:solidFill>
                    <a:srgbClr val="000090"/>
                  </a:solidFill>
                </a:rPr>
                <a:t>s</a:t>
              </a:r>
            </a:p>
          </p:txBody>
        </p:sp>
        <p:sp>
          <p:nvSpPr>
            <p:cNvPr id="16406" name="TextBox 124"/>
            <p:cNvSpPr txBox="1">
              <a:spLocks noChangeArrowheads="1"/>
            </p:cNvSpPr>
            <p:nvPr/>
          </p:nvSpPr>
          <p:spPr bwMode="auto">
            <a:xfrm>
              <a:off x="266700" y="2489200"/>
              <a:ext cx="18122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sz="1400">
                  <a:solidFill>
                    <a:srgbClr val="FF0000"/>
                  </a:solidFill>
                </a:rPr>
                <a:t>Primary current I</a:t>
              </a:r>
              <a:r>
                <a:rPr lang="en-US" altLang="en-US" sz="1400" baseline="-25000">
                  <a:solidFill>
                    <a:srgbClr val="FF0000"/>
                  </a:solidFill>
                </a:rPr>
                <a:t>p</a:t>
              </a:r>
            </a:p>
          </p:txBody>
        </p:sp>
        <p:sp>
          <p:nvSpPr>
            <p:cNvPr id="16407" name="TextBox 125"/>
            <p:cNvSpPr txBox="1">
              <a:spLocks noChangeArrowheads="1"/>
            </p:cNvSpPr>
            <p:nvPr/>
          </p:nvSpPr>
          <p:spPr bwMode="auto">
            <a:xfrm>
              <a:off x="6146800" y="3467100"/>
              <a:ext cx="18517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algn="r" eaLnBrk="1" hangingPunct="1"/>
              <a:r>
                <a:rPr lang="en-US" altLang="en-US" sz="1400">
                  <a:solidFill>
                    <a:srgbClr val="000090"/>
                  </a:solidFill>
                </a:rPr>
                <a:t>Secondary current  </a:t>
              </a:r>
            </a:p>
            <a:p>
              <a:pPr algn="r" eaLnBrk="1" hangingPunct="1"/>
              <a:r>
                <a:rPr lang="en-US" altLang="en-US" sz="1400">
                  <a:solidFill>
                    <a:srgbClr val="000090"/>
                  </a:solidFill>
                </a:rPr>
                <a:t>I</a:t>
              </a:r>
              <a:r>
                <a:rPr lang="en-US" altLang="en-US" sz="1400" baseline="-25000">
                  <a:solidFill>
                    <a:srgbClr val="000090"/>
                  </a:solidFill>
                </a:rPr>
                <a:t>s </a:t>
              </a:r>
              <a:r>
                <a:rPr lang="en-US" altLang="en-US" sz="1400">
                  <a:solidFill>
                    <a:srgbClr val="000090"/>
                  </a:solidFill>
                </a:rPr>
                <a:t>= 20 A</a:t>
              </a:r>
            </a:p>
          </p:txBody>
        </p:sp>
        <p:sp>
          <p:nvSpPr>
            <p:cNvPr id="16408" name="TextBox 130"/>
            <p:cNvSpPr txBox="1">
              <a:spLocks noChangeArrowheads="1"/>
            </p:cNvSpPr>
            <p:nvPr/>
          </p:nvSpPr>
          <p:spPr bwMode="auto">
            <a:xfrm>
              <a:off x="482600" y="2997200"/>
              <a:ext cx="16075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algn="r" eaLnBrk="1" hangingPunct="1"/>
              <a:r>
                <a:rPr lang="en-US" altLang="en-US" sz="1400">
                  <a:solidFill>
                    <a:srgbClr val="FF0000"/>
                  </a:solidFill>
                </a:rPr>
                <a:t>Primary voltage </a:t>
              </a:r>
            </a:p>
            <a:p>
              <a:pPr algn="r" eaLnBrk="1" hangingPunct="1"/>
              <a:r>
                <a:rPr lang="en-US" altLang="en-US" sz="1400">
                  <a:solidFill>
                    <a:srgbClr val="FF0000"/>
                  </a:solidFill>
                </a:rPr>
                <a:t>1000 V</a:t>
              </a:r>
              <a:endParaRPr lang="en-US" altLang="en-US" sz="1400" baseline="-25000">
                <a:solidFill>
                  <a:srgbClr val="FF0000"/>
                </a:solidFill>
              </a:endParaRPr>
            </a:p>
          </p:txBody>
        </p:sp>
        <p:sp>
          <p:nvSpPr>
            <p:cNvPr id="16409" name="TextBox 131"/>
            <p:cNvSpPr txBox="1">
              <a:spLocks noChangeArrowheads="1"/>
            </p:cNvSpPr>
            <p:nvPr/>
          </p:nvSpPr>
          <p:spPr bwMode="auto">
            <a:xfrm>
              <a:off x="6096000" y="2870200"/>
              <a:ext cx="1892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algn="r" eaLnBrk="1" hangingPunct="1"/>
              <a:r>
                <a:rPr lang="en-US" altLang="en-US" sz="1400" baseline="-25000">
                  <a:solidFill>
                    <a:srgbClr val="000090"/>
                  </a:solidFill>
                </a:rPr>
                <a:t> </a:t>
              </a:r>
              <a:r>
                <a:rPr lang="en-US" altLang="en-US" sz="1400">
                  <a:solidFill>
                    <a:srgbClr val="000090"/>
                  </a:solidFill>
                </a:rPr>
                <a:t>Secondary voltage</a:t>
              </a:r>
            </a:p>
            <a:p>
              <a:pPr algn="r" eaLnBrk="1" hangingPunct="1"/>
              <a:r>
                <a:rPr lang="en-US" altLang="en-US" sz="1400">
                  <a:solidFill>
                    <a:srgbClr val="000090"/>
                  </a:solidFill>
                </a:rPr>
                <a:t>= 240 V</a:t>
              </a:r>
            </a:p>
          </p:txBody>
        </p:sp>
        <p:pic>
          <p:nvPicPr>
            <p:cNvPr id="2" name="Picture 76"/>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8001000" y="3454400"/>
              <a:ext cx="520700" cy="608104"/>
            </a:xfrm>
            <a:prstGeom prst="rect">
              <a:avLst/>
            </a:prstGeom>
            <a:noFill/>
            <a:ln w="9525">
              <a:noFill/>
              <a:miter lim="800000"/>
              <a:headEnd/>
              <a:tailEnd/>
            </a:ln>
          </p:spPr>
        </p:pic>
        <p:pic>
          <p:nvPicPr>
            <p:cNvPr id="16410" name="Picture 77"/>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2084388" y="2571750"/>
              <a:ext cx="161806" cy="171450"/>
            </a:xfrm>
            <a:prstGeom prst="rect">
              <a:avLst/>
            </a:prstGeom>
            <a:noFill/>
            <a:ln w="9525">
              <a:noFill/>
              <a:miter lim="800000"/>
              <a:headEnd/>
              <a:tailEnd/>
            </a:ln>
          </p:spPr>
        </p:pic>
        <p:pic>
          <p:nvPicPr>
            <p:cNvPr id="16411" name="Picture 78"/>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160588" y="3058906"/>
              <a:ext cx="493712" cy="522494"/>
            </a:xfrm>
            <a:prstGeom prst="rect">
              <a:avLst/>
            </a:prstGeom>
            <a:noFill/>
            <a:ln w="9525">
              <a:noFill/>
              <a:miter lim="800000"/>
              <a:headEnd/>
              <a:tailEnd/>
            </a:ln>
          </p:spPr>
        </p:pic>
        <p:pic>
          <p:nvPicPr>
            <p:cNvPr id="16412" name="Picture 79"/>
            <p:cNvPicPr>
              <a:picLocks noChangeAspect="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8013700" y="3136900"/>
              <a:ext cx="177800" cy="207433"/>
            </a:xfrm>
            <a:prstGeom prst="rect">
              <a:avLst/>
            </a:prstGeom>
            <a:noFill/>
            <a:ln w="9525">
              <a:noFill/>
              <a:miter lim="800000"/>
              <a:headEnd/>
              <a:tailEnd/>
            </a:ln>
          </p:spPr>
        </p:pic>
        <p:grpSp>
          <p:nvGrpSpPr>
            <p:cNvPr id="16414" name="Group 90"/>
            <p:cNvGrpSpPr>
              <a:grpSpLocks/>
            </p:cNvGrpSpPr>
            <p:nvPr/>
          </p:nvGrpSpPr>
          <p:grpSpPr bwMode="auto">
            <a:xfrm>
              <a:off x="1917700" y="1765300"/>
              <a:ext cx="4343400" cy="2806700"/>
              <a:chOff x="1917700" y="1765300"/>
              <a:chExt cx="4343400" cy="2806700"/>
            </a:xfrm>
          </p:grpSpPr>
          <p:cxnSp>
            <p:nvCxnSpPr>
              <p:cNvPr id="16417" name="Straight Connector 96"/>
              <p:cNvCxnSpPr>
                <a:cxnSpLocks noChangeShapeType="1"/>
              </p:cNvCxnSpPr>
              <p:nvPr/>
            </p:nvCxnSpPr>
            <p:spPr bwMode="auto">
              <a:xfrm>
                <a:off x="1993900" y="3724276"/>
                <a:ext cx="1299633"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18" name="Straight Connector 45"/>
              <p:cNvCxnSpPr>
                <a:cxnSpLocks noChangeShapeType="1"/>
              </p:cNvCxnSpPr>
              <p:nvPr/>
            </p:nvCxnSpPr>
            <p:spPr bwMode="auto">
              <a:xfrm flipV="1">
                <a:off x="4876800" y="2407841"/>
                <a:ext cx="1384300" cy="43259"/>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sp>
            <p:nvSpPr>
              <p:cNvPr id="16419" name="Rounded Rectangle 12"/>
              <p:cNvSpPr>
                <a:spLocks noChangeArrowheads="1"/>
              </p:cNvSpPr>
              <p:nvPr/>
            </p:nvSpPr>
            <p:spPr bwMode="auto">
              <a:xfrm>
                <a:off x="3238500" y="1765300"/>
                <a:ext cx="2578100" cy="2463800"/>
              </a:xfrm>
              <a:prstGeom prst="roundRect">
                <a:avLst>
                  <a:gd name="adj" fmla="val 4296"/>
                </a:avLst>
              </a:prstGeom>
              <a:solidFill>
                <a:srgbClr val="A6A6A6"/>
              </a:solidFill>
              <a:ln w="9525">
                <a:solidFill>
                  <a:schemeClr val="tx1"/>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sp>
            <p:nvSpPr>
              <p:cNvPr id="4" name="Rounded Rectangle 3"/>
              <p:cNvSpPr/>
              <p:nvPr/>
            </p:nvSpPr>
            <p:spPr bwMode="auto">
              <a:xfrm>
                <a:off x="2730500" y="2108200"/>
                <a:ext cx="2578100" cy="2463800"/>
              </a:xfrm>
              <a:prstGeom prst="roundRect">
                <a:avLst>
                  <a:gd name="adj" fmla="val 4295"/>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prstClr val="black"/>
                  </a:solidFill>
                  <a:latin typeface="Verdana" charset="0"/>
                  <a:ea typeface="ＭＳ Ｐゴシック" charset="-128"/>
                  <a:cs typeface="ＭＳ Ｐゴシック" charset="-128"/>
                </a:endParaRPr>
              </a:p>
            </p:txBody>
          </p:sp>
          <p:sp>
            <p:nvSpPr>
              <p:cNvPr id="5" name="Rounded Rectangle 4"/>
              <p:cNvSpPr/>
              <p:nvPr/>
            </p:nvSpPr>
            <p:spPr bwMode="auto">
              <a:xfrm>
                <a:off x="3213100" y="2540000"/>
                <a:ext cx="1651000" cy="1574800"/>
              </a:xfrm>
              <a:prstGeom prst="roundRect">
                <a:avLst/>
              </a:prstGeom>
              <a:solidFill>
                <a:schemeClr val="tx1">
                  <a:lumMod val="85000"/>
                  <a:lumOff val="1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prstClr val="black"/>
                  </a:solidFill>
                  <a:latin typeface="Verdana" charset="0"/>
                  <a:ea typeface="ＭＳ Ｐゴシック" charset="-128"/>
                  <a:cs typeface="ＭＳ Ｐゴシック" charset="-128"/>
                </a:endParaRPr>
              </a:p>
            </p:txBody>
          </p:sp>
          <p:sp>
            <p:nvSpPr>
              <p:cNvPr id="16422" name="Parallelogram 8"/>
              <p:cNvSpPr>
                <a:spLocks noChangeArrowheads="1"/>
              </p:cNvSpPr>
              <p:nvPr/>
            </p:nvSpPr>
            <p:spPr bwMode="auto">
              <a:xfrm>
                <a:off x="2806699" y="1765300"/>
                <a:ext cx="2908300" cy="342900"/>
              </a:xfrm>
              <a:prstGeom prst="parallelogram">
                <a:avLst>
                  <a:gd name="adj" fmla="val 148897"/>
                </a:avLst>
              </a:prstGeom>
              <a:solidFill>
                <a:srgbClr val="A6A6A6"/>
              </a:solidFill>
              <a:ln w="9525">
                <a:solidFill>
                  <a:schemeClr val="tx1"/>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a:p>
                <a:endParaRPr lang="en-US" altLang="en-US">
                  <a:solidFill>
                    <a:prstClr val="black"/>
                  </a:solidFill>
                </a:endParaRPr>
              </a:p>
              <a:p>
                <a:endParaRPr lang="en-US" altLang="en-US">
                  <a:solidFill>
                    <a:prstClr val="black"/>
                  </a:solidFill>
                </a:endParaRPr>
              </a:p>
            </p:txBody>
          </p:sp>
          <p:sp>
            <p:nvSpPr>
              <p:cNvPr id="10" name="Parallelogram 9"/>
              <p:cNvSpPr/>
              <p:nvPr/>
            </p:nvSpPr>
            <p:spPr bwMode="auto">
              <a:xfrm rot="16200000" flipH="1">
                <a:off x="4264819" y="2931319"/>
                <a:ext cx="2595562" cy="508000"/>
              </a:xfrm>
              <a:prstGeom prst="parallelogram">
                <a:avLst>
                  <a:gd name="adj" fmla="val 68531"/>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prstClr val="black"/>
                  </a:solidFill>
                  <a:latin typeface="Verdana" charset="0"/>
                  <a:ea typeface="ＭＳ Ｐゴシック" charset="-128"/>
                  <a:cs typeface="ＭＳ Ｐゴシック" charset="-128"/>
                </a:endParaRPr>
              </a:p>
            </p:txBody>
          </p:sp>
          <p:cxnSp>
            <p:nvCxnSpPr>
              <p:cNvPr id="16424" name="Straight Connector 27"/>
              <p:cNvCxnSpPr>
                <a:cxnSpLocks noChangeShapeType="1"/>
              </p:cNvCxnSpPr>
              <p:nvPr/>
            </p:nvCxnSpPr>
            <p:spPr bwMode="auto">
              <a:xfrm>
                <a:off x="1917700" y="2911476"/>
                <a:ext cx="1299633"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25" name="Straight Connector 31"/>
              <p:cNvCxnSpPr>
                <a:cxnSpLocks noChangeShapeType="1"/>
              </p:cNvCxnSpPr>
              <p:nvPr/>
            </p:nvCxnSpPr>
            <p:spPr bwMode="auto">
              <a:xfrm flipV="1">
                <a:off x="5308600" y="2552700"/>
                <a:ext cx="508000" cy="406400"/>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cxnSp>
            <p:nvCxnSpPr>
              <p:cNvPr id="16426" name="Straight Connector 33"/>
              <p:cNvCxnSpPr>
                <a:cxnSpLocks noChangeShapeType="1"/>
              </p:cNvCxnSpPr>
              <p:nvPr/>
            </p:nvCxnSpPr>
            <p:spPr bwMode="auto">
              <a:xfrm flipV="1">
                <a:off x="5308600" y="2705100"/>
                <a:ext cx="508000" cy="406400"/>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cxnSp>
            <p:nvCxnSpPr>
              <p:cNvPr id="16427" name="Straight Connector 35"/>
              <p:cNvCxnSpPr>
                <a:cxnSpLocks noChangeShapeType="1"/>
              </p:cNvCxnSpPr>
              <p:nvPr/>
            </p:nvCxnSpPr>
            <p:spPr bwMode="auto">
              <a:xfrm flipV="1">
                <a:off x="5308600" y="2857500"/>
                <a:ext cx="508000" cy="406400"/>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cxnSp>
            <p:nvCxnSpPr>
              <p:cNvPr id="16428" name="Straight Connector 37"/>
              <p:cNvCxnSpPr>
                <a:cxnSpLocks noChangeShapeType="1"/>
              </p:cNvCxnSpPr>
              <p:nvPr/>
            </p:nvCxnSpPr>
            <p:spPr bwMode="auto">
              <a:xfrm flipV="1">
                <a:off x="5308600" y="3009900"/>
                <a:ext cx="508000" cy="406400"/>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cxnSp>
            <p:nvCxnSpPr>
              <p:cNvPr id="16429" name="Straight Connector 39"/>
              <p:cNvCxnSpPr>
                <a:cxnSpLocks noChangeShapeType="1"/>
              </p:cNvCxnSpPr>
              <p:nvPr/>
            </p:nvCxnSpPr>
            <p:spPr bwMode="auto">
              <a:xfrm flipV="1">
                <a:off x="5308600" y="3162300"/>
                <a:ext cx="508000" cy="406400"/>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cxnSp>
            <p:nvCxnSpPr>
              <p:cNvPr id="16430" name="Straight Connector 41"/>
              <p:cNvCxnSpPr>
                <a:cxnSpLocks noChangeShapeType="1"/>
              </p:cNvCxnSpPr>
              <p:nvPr/>
            </p:nvCxnSpPr>
            <p:spPr bwMode="auto">
              <a:xfrm flipV="1">
                <a:off x="5295900" y="3314700"/>
                <a:ext cx="508000" cy="406400"/>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cxnSp>
            <p:nvCxnSpPr>
              <p:cNvPr id="16431" name="Straight Connector 42"/>
              <p:cNvCxnSpPr>
                <a:cxnSpLocks noChangeShapeType="1"/>
              </p:cNvCxnSpPr>
              <p:nvPr/>
            </p:nvCxnSpPr>
            <p:spPr bwMode="auto">
              <a:xfrm flipV="1">
                <a:off x="4864100" y="3842941"/>
                <a:ext cx="1384300" cy="43259"/>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cxnSp>
          <p:sp>
            <p:nvSpPr>
              <p:cNvPr id="16432" name="Rounded Rectangle 48"/>
              <p:cNvSpPr>
                <a:spLocks noChangeArrowheads="1"/>
              </p:cNvSpPr>
              <p:nvPr/>
            </p:nvSpPr>
            <p:spPr bwMode="auto">
              <a:xfrm flipH="1" flipV="1">
                <a:off x="3578084" y="2527300"/>
                <a:ext cx="1298713" cy="1308100"/>
              </a:xfrm>
              <a:prstGeom prst="roundRect">
                <a:avLst>
                  <a:gd name="adj" fmla="val 9060"/>
                </a:avLst>
              </a:prstGeom>
              <a:solidFill>
                <a:schemeClr val="bg1"/>
              </a:solidFill>
              <a:ln w="9525">
                <a:solidFill>
                  <a:schemeClr val="tx1"/>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sp>
            <p:nvSpPr>
              <p:cNvPr id="16433" name="Rounded Rectangle 100"/>
              <p:cNvSpPr>
                <a:spLocks noChangeArrowheads="1"/>
              </p:cNvSpPr>
              <p:nvPr/>
            </p:nvSpPr>
            <p:spPr bwMode="auto">
              <a:xfrm>
                <a:off x="2997200" y="2298700"/>
                <a:ext cx="2082800" cy="2070100"/>
              </a:xfrm>
              <a:prstGeom prst="roundRect">
                <a:avLst>
                  <a:gd name="adj" fmla="val 16667"/>
                </a:avLst>
              </a:prstGeom>
              <a:noFill/>
              <a:ln w="57150">
                <a:solidFill>
                  <a:srgbClr val="008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cxnSp>
            <p:nvCxnSpPr>
              <p:cNvPr id="16434" name="Straight Connector 107"/>
              <p:cNvCxnSpPr>
                <a:cxnSpLocks noChangeShapeType="1"/>
              </p:cNvCxnSpPr>
              <p:nvPr/>
            </p:nvCxnSpPr>
            <p:spPr bwMode="auto">
              <a:xfrm rot="10800000">
                <a:off x="4876803" y="2950633"/>
                <a:ext cx="436031"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16435" name="Straight Connector 110"/>
              <p:cNvCxnSpPr>
                <a:cxnSpLocks noChangeShapeType="1"/>
              </p:cNvCxnSpPr>
              <p:nvPr/>
            </p:nvCxnSpPr>
            <p:spPr bwMode="auto">
              <a:xfrm rot="10800000">
                <a:off x="4868349" y="3103033"/>
                <a:ext cx="436031"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16436" name="Straight Connector 111"/>
              <p:cNvCxnSpPr>
                <a:cxnSpLocks noChangeShapeType="1"/>
              </p:cNvCxnSpPr>
              <p:nvPr/>
            </p:nvCxnSpPr>
            <p:spPr bwMode="auto">
              <a:xfrm rot="10800000">
                <a:off x="4868361" y="3255433"/>
                <a:ext cx="436031"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16437" name="Straight Connector 113"/>
              <p:cNvCxnSpPr>
                <a:cxnSpLocks noChangeShapeType="1"/>
              </p:cNvCxnSpPr>
              <p:nvPr/>
            </p:nvCxnSpPr>
            <p:spPr bwMode="auto">
              <a:xfrm rot="10800000">
                <a:off x="4872606" y="3407833"/>
                <a:ext cx="436031"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16438" name="Straight Connector 114"/>
              <p:cNvCxnSpPr>
                <a:cxnSpLocks noChangeShapeType="1"/>
              </p:cNvCxnSpPr>
              <p:nvPr/>
            </p:nvCxnSpPr>
            <p:spPr bwMode="auto">
              <a:xfrm rot="10800000">
                <a:off x="4876840" y="3560233"/>
                <a:ext cx="436031"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16439" name="Straight Connector 115"/>
              <p:cNvCxnSpPr>
                <a:cxnSpLocks noChangeShapeType="1"/>
              </p:cNvCxnSpPr>
              <p:nvPr/>
            </p:nvCxnSpPr>
            <p:spPr bwMode="auto">
              <a:xfrm rot="10800000">
                <a:off x="4868372" y="3712633"/>
                <a:ext cx="436031"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16440" name="Straight Arrow Connector 127"/>
              <p:cNvCxnSpPr>
                <a:cxnSpLocks noChangeShapeType="1"/>
              </p:cNvCxnSpPr>
              <p:nvPr/>
            </p:nvCxnSpPr>
            <p:spPr bwMode="auto">
              <a:xfrm rot="5400000">
                <a:off x="5480051" y="3143250"/>
                <a:ext cx="1435100" cy="3175"/>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6441" name="Straight Arrow Connector 128"/>
              <p:cNvCxnSpPr>
                <a:cxnSpLocks noChangeShapeType="1"/>
              </p:cNvCxnSpPr>
              <p:nvPr/>
            </p:nvCxnSpPr>
            <p:spPr bwMode="auto">
              <a:xfrm rot="5400000">
                <a:off x="1721644" y="3321844"/>
                <a:ext cx="825500"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pSp>
            <p:nvGrpSpPr>
              <p:cNvPr id="16442" name="Group 81"/>
              <p:cNvGrpSpPr>
                <a:grpSpLocks/>
              </p:cNvGrpSpPr>
              <p:nvPr/>
            </p:nvGrpSpPr>
            <p:grpSpPr bwMode="auto">
              <a:xfrm>
                <a:off x="2709370" y="2633141"/>
                <a:ext cx="897489" cy="1192735"/>
                <a:chOff x="3052270" y="3344341"/>
                <a:chExt cx="897489" cy="1192735"/>
              </a:xfrm>
            </p:grpSpPr>
            <p:cxnSp>
              <p:nvCxnSpPr>
                <p:cNvPr id="16443" name="Straight Connector 29"/>
                <p:cNvCxnSpPr>
                  <a:cxnSpLocks noChangeShapeType="1"/>
                </p:cNvCxnSpPr>
                <p:nvPr/>
              </p:nvCxnSpPr>
              <p:spPr bwMode="auto">
                <a:xfrm flipV="1">
                  <a:off x="3555999" y="33443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44" name="Straight Connector 58"/>
                <p:cNvCxnSpPr>
                  <a:cxnSpLocks noChangeShapeType="1"/>
                </p:cNvCxnSpPr>
                <p:nvPr/>
              </p:nvCxnSpPr>
              <p:spPr bwMode="auto">
                <a:xfrm flipV="1">
                  <a:off x="3555999" y="34205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45" name="Straight Connector 64"/>
                <p:cNvCxnSpPr>
                  <a:cxnSpLocks noChangeShapeType="1"/>
                </p:cNvCxnSpPr>
                <p:nvPr/>
              </p:nvCxnSpPr>
              <p:spPr bwMode="auto">
                <a:xfrm flipV="1">
                  <a:off x="3556011" y="34967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46" name="Straight Connector 67"/>
                <p:cNvCxnSpPr>
                  <a:cxnSpLocks noChangeShapeType="1"/>
                </p:cNvCxnSpPr>
                <p:nvPr/>
              </p:nvCxnSpPr>
              <p:spPr bwMode="auto">
                <a:xfrm flipV="1">
                  <a:off x="3556023" y="36491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47" name="Straight Connector 70"/>
                <p:cNvCxnSpPr>
                  <a:cxnSpLocks noChangeShapeType="1"/>
                </p:cNvCxnSpPr>
                <p:nvPr/>
              </p:nvCxnSpPr>
              <p:spPr bwMode="auto">
                <a:xfrm flipV="1">
                  <a:off x="3556035" y="38015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48" name="Straight Connector 73"/>
                <p:cNvCxnSpPr>
                  <a:cxnSpLocks noChangeShapeType="1"/>
                </p:cNvCxnSpPr>
                <p:nvPr/>
              </p:nvCxnSpPr>
              <p:spPr bwMode="auto">
                <a:xfrm flipV="1">
                  <a:off x="3556047" y="39539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49" name="Straight Connector 76"/>
                <p:cNvCxnSpPr>
                  <a:cxnSpLocks noChangeShapeType="1"/>
                </p:cNvCxnSpPr>
                <p:nvPr/>
              </p:nvCxnSpPr>
              <p:spPr bwMode="auto">
                <a:xfrm flipV="1">
                  <a:off x="3560292" y="41063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50" name="Straight Connector 79"/>
                <p:cNvCxnSpPr>
                  <a:cxnSpLocks noChangeShapeType="1"/>
                </p:cNvCxnSpPr>
                <p:nvPr/>
              </p:nvCxnSpPr>
              <p:spPr bwMode="auto">
                <a:xfrm flipV="1">
                  <a:off x="3556071" y="42587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51" name="Straight Connector 82"/>
                <p:cNvCxnSpPr>
                  <a:cxnSpLocks noChangeShapeType="1"/>
                </p:cNvCxnSpPr>
                <p:nvPr/>
              </p:nvCxnSpPr>
              <p:spPr bwMode="auto">
                <a:xfrm flipV="1">
                  <a:off x="3556011" y="35729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52" name="Straight Connector 85"/>
                <p:cNvCxnSpPr>
                  <a:cxnSpLocks noChangeShapeType="1"/>
                </p:cNvCxnSpPr>
                <p:nvPr/>
              </p:nvCxnSpPr>
              <p:spPr bwMode="auto">
                <a:xfrm flipV="1">
                  <a:off x="3556023" y="37253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53" name="Straight Connector 88"/>
                <p:cNvCxnSpPr>
                  <a:cxnSpLocks noChangeShapeType="1"/>
                </p:cNvCxnSpPr>
                <p:nvPr/>
              </p:nvCxnSpPr>
              <p:spPr bwMode="auto">
                <a:xfrm flipV="1">
                  <a:off x="3551802" y="38777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54" name="Straight Connector 91"/>
                <p:cNvCxnSpPr>
                  <a:cxnSpLocks noChangeShapeType="1"/>
                </p:cNvCxnSpPr>
                <p:nvPr/>
              </p:nvCxnSpPr>
              <p:spPr bwMode="auto">
                <a:xfrm flipV="1">
                  <a:off x="3556047" y="40301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55" name="Straight Connector 94"/>
                <p:cNvCxnSpPr>
                  <a:cxnSpLocks noChangeShapeType="1"/>
                </p:cNvCxnSpPr>
                <p:nvPr/>
              </p:nvCxnSpPr>
              <p:spPr bwMode="auto">
                <a:xfrm flipV="1">
                  <a:off x="3556059" y="4182541"/>
                  <a:ext cx="389467" cy="27516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56" name="Straight Connector 57"/>
                <p:cNvCxnSpPr>
                  <a:cxnSpLocks noChangeShapeType="1"/>
                </p:cNvCxnSpPr>
                <p:nvPr/>
              </p:nvCxnSpPr>
              <p:spPr bwMode="auto">
                <a:xfrm>
                  <a:off x="3056467" y="36972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57" name="Straight Connector 63"/>
                <p:cNvCxnSpPr>
                  <a:cxnSpLocks noChangeShapeType="1"/>
                </p:cNvCxnSpPr>
                <p:nvPr/>
              </p:nvCxnSpPr>
              <p:spPr bwMode="auto">
                <a:xfrm>
                  <a:off x="3056479" y="37734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58" name="Straight Connector 66"/>
                <p:cNvCxnSpPr>
                  <a:cxnSpLocks noChangeShapeType="1"/>
                </p:cNvCxnSpPr>
                <p:nvPr/>
              </p:nvCxnSpPr>
              <p:spPr bwMode="auto">
                <a:xfrm>
                  <a:off x="3056491" y="39258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59" name="Straight Connector 69"/>
                <p:cNvCxnSpPr>
                  <a:cxnSpLocks noChangeShapeType="1"/>
                </p:cNvCxnSpPr>
                <p:nvPr/>
              </p:nvCxnSpPr>
              <p:spPr bwMode="auto">
                <a:xfrm>
                  <a:off x="3056503" y="40782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60" name="Straight Connector 72"/>
                <p:cNvCxnSpPr>
                  <a:cxnSpLocks noChangeShapeType="1"/>
                </p:cNvCxnSpPr>
                <p:nvPr/>
              </p:nvCxnSpPr>
              <p:spPr bwMode="auto">
                <a:xfrm>
                  <a:off x="3056515" y="42306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61" name="Straight Connector 75"/>
                <p:cNvCxnSpPr>
                  <a:cxnSpLocks noChangeShapeType="1"/>
                </p:cNvCxnSpPr>
                <p:nvPr/>
              </p:nvCxnSpPr>
              <p:spPr bwMode="auto">
                <a:xfrm>
                  <a:off x="3060760" y="43830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62" name="Straight Connector 78"/>
                <p:cNvCxnSpPr>
                  <a:cxnSpLocks noChangeShapeType="1"/>
                </p:cNvCxnSpPr>
                <p:nvPr/>
              </p:nvCxnSpPr>
              <p:spPr bwMode="auto">
                <a:xfrm>
                  <a:off x="3056539" y="45354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63" name="Straight Connector 81"/>
                <p:cNvCxnSpPr>
                  <a:cxnSpLocks noChangeShapeType="1"/>
                </p:cNvCxnSpPr>
                <p:nvPr/>
              </p:nvCxnSpPr>
              <p:spPr bwMode="auto">
                <a:xfrm>
                  <a:off x="3056479" y="38496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64" name="Straight Connector 84"/>
                <p:cNvCxnSpPr>
                  <a:cxnSpLocks noChangeShapeType="1"/>
                </p:cNvCxnSpPr>
                <p:nvPr/>
              </p:nvCxnSpPr>
              <p:spPr bwMode="auto">
                <a:xfrm>
                  <a:off x="3056491" y="40020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65" name="Straight Connector 87"/>
                <p:cNvCxnSpPr>
                  <a:cxnSpLocks noChangeShapeType="1"/>
                </p:cNvCxnSpPr>
                <p:nvPr/>
              </p:nvCxnSpPr>
              <p:spPr bwMode="auto">
                <a:xfrm>
                  <a:off x="3052270" y="41544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66" name="Straight Connector 90"/>
                <p:cNvCxnSpPr>
                  <a:cxnSpLocks noChangeShapeType="1"/>
                </p:cNvCxnSpPr>
                <p:nvPr/>
              </p:nvCxnSpPr>
              <p:spPr bwMode="auto">
                <a:xfrm>
                  <a:off x="3056515" y="43068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cxnSp>
              <p:nvCxnSpPr>
                <p:cNvPr id="16467" name="Straight Connector 93"/>
                <p:cNvCxnSpPr>
                  <a:cxnSpLocks noChangeShapeType="1"/>
                </p:cNvCxnSpPr>
                <p:nvPr/>
              </p:nvCxnSpPr>
              <p:spPr bwMode="auto">
                <a:xfrm>
                  <a:off x="3056527" y="4459288"/>
                  <a:ext cx="503766" cy="158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cxnSp>
          </p:grpSp>
        </p:grpSp>
        <p:sp>
          <p:nvSpPr>
            <p:cNvPr id="16415" name="TextBox 133"/>
            <p:cNvSpPr txBox="1">
              <a:spLocks noChangeArrowheads="1"/>
            </p:cNvSpPr>
            <p:nvPr/>
          </p:nvSpPr>
          <p:spPr bwMode="auto">
            <a:xfrm>
              <a:off x="3352800" y="3733800"/>
              <a:ext cx="1362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algn="ctr" eaLnBrk="1" hangingPunct="1"/>
              <a:r>
                <a:rPr lang="en-US" altLang="en-US" sz="1200" i="1">
                  <a:solidFill>
                    <a:srgbClr val="FFFFFF"/>
                  </a:solidFill>
                </a:rPr>
                <a:t>    transformer </a:t>
              </a:r>
            </a:p>
            <a:p>
              <a:pPr algn="ctr" eaLnBrk="1" hangingPunct="1"/>
              <a:r>
                <a:rPr lang="en-US" altLang="en-US" sz="1200" i="1">
                  <a:solidFill>
                    <a:srgbClr val="FFFFFF"/>
                  </a:solidFill>
                </a:rPr>
                <a:t>iron core</a:t>
              </a:r>
            </a:p>
          </p:txBody>
        </p:sp>
        <p:sp>
          <p:nvSpPr>
            <p:cNvPr id="16416" name="TextBox 132"/>
            <p:cNvSpPr txBox="1">
              <a:spLocks noChangeArrowheads="1"/>
            </p:cNvSpPr>
            <p:nvPr/>
          </p:nvSpPr>
          <p:spPr bwMode="auto">
            <a:xfrm>
              <a:off x="3136900" y="2247900"/>
              <a:ext cx="1892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algn="ctr" eaLnBrk="1" hangingPunct="1"/>
              <a:r>
                <a:rPr lang="en-US" altLang="en-US" sz="1600">
                  <a:solidFill>
                    <a:srgbClr val="000000"/>
                  </a:solidFill>
                </a:rPr>
                <a:t>magnetic flux </a:t>
              </a:r>
              <a:r>
                <a:rPr lang="en-US" altLang="en-US" sz="1600">
                  <a:solidFill>
                    <a:srgbClr val="000000"/>
                  </a:solidFill>
                  <a:latin typeface="Symbol" charset="2"/>
                </a:rPr>
                <a:t>f</a:t>
              </a:r>
              <a:endParaRPr lang="en-US" altLang="en-US" sz="1600">
                <a:solidFill>
                  <a:srgbClr val="000000"/>
                </a:solidFill>
              </a:endParaRPr>
            </a:p>
          </p:txBody>
        </p:sp>
      </p:grpSp>
      <p:pic>
        <p:nvPicPr>
          <p:cNvPr id="16401" name="Picture 69"/>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10399" y="127000"/>
            <a:ext cx="1952941" cy="2768600"/>
          </a:xfrm>
          <a:prstGeom prst="rect">
            <a:avLst/>
          </a:prstGeom>
          <a:noFill/>
          <a:ln w="9525">
            <a:noFill/>
            <a:miter lim="800000"/>
            <a:headEnd/>
            <a:tailEnd/>
          </a:ln>
          <a:effectLst>
            <a:glow rad="101600">
              <a:schemeClr val="accent3">
                <a:alpha val="75000"/>
              </a:schemeClr>
            </a:glow>
          </a:effectLst>
        </p:spPr>
      </p:pic>
      <p:sp>
        <p:nvSpPr>
          <p:cNvPr id="16402" name="TextBox 70"/>
          <p:cNvSpPr txBox="1">
            <a:spLocks noChangeArrowheads="1"/>
          </p:cNvSpPr>
          <p:nvPr/>
        </p:nvSpPr>
        <p:spPr bwMode="auto">
          <a:xfrm>
            <a:off x="5778500" y="189799"/>
            <a:ext cx="2082800" cy="27692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algn="ctr" eaLnBrk="1" hangingPunct="1"/>
            <a:r>
              <a:rPr lang="en-US" altLang="en-US" sz="1200">
                <a:solidFill>
                  <a:srgbClr val="000000"/>
                </a:solidFill>
              </a:rPr>
              <a:t>1 KV/240 V transformer</a:t>
            </a:r>
          </a:p>
        </p:txBody>
      </p:sp>
      <p:pic>
        <p:nvPicPr>
          <p:cNvPr id="81" name="Picture 8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24163" y="4533900"/>
            <a:ext cx="1679637" cy="2089306"/>
          </a:xfrm>
          <a:prstGeom prst="roundRect">
            <a:avLst>
              <a:gd name="adj" fmla="val 16667"/>
            </a:avLst>
          </a:prstGeom>
          <a:ln>
            <a:noFill/>
          </a:ln>
          <a:effectLst>
            <a:glow rad="101600">
              <a:schemeClr val="accent2">
                <a:alpha val="75000"/>
              </a:schemeClr>
            </a:glow>
            <a:outerShdw blurRad="152400" dist="12000" dir="900000" sy="98000" kx="110000" ky="200000" algn="tl" rotWithShape="0">
              <a:srgbClr val="000000">
                <a:alpha val="30000"/>
              </a:srgbClr>
            </a:outerShdw>
          </a:effectLst>
          <a:scene3d>
            <a:camera prst="perspectiveHeroicExtremeLeftFacing" fov="4800000">
              <a:rot lat="486000" lon="2070000" rev="21426000"/>
            </a:camera>
            <a:lightRig rig="threePt" dir="t"/>
          </a:scene3d>
        </p:spPr>
      </p:pic>
      <p:sp>
        <p:nvSpPr>
          <p:cNvPr id="87" name="TextBox 86"/>
          <p:cNvSpPr txBox="1"/>
          <p:nvPr/>
        </p:nvSpPr>
        <p:spPr>
          <a:xfrm>
            <a:off x="63500" y="508000"/>
            <a:ext cx="6832600" cy="1184940"/>
          </a:xfrm>
          <a:prstGeom prst="rect">
            <a:avLst/>
          </a:prstGeom>
          <a:solidFill>
            <a:srgbClr val="FCEED0"/>
          </a:solidFill>
        </p:spPr>
        <p:style>
          <a:lnRef idx="1">
            <a:schemeClr val="accent2"/>
          </a:lnRef>
          <a:fillRef idx="2">
            <a:schemeClr val="accent2"/>
          </a:fillRef>
          <a:effectRef idx="1">
            <a:schemeClr val="accent2"/>
          </a:effectRef>
          <a:fontRef idx="minor">
            <a:schemeClr val="dk1"/>
          </a:fontRef>
        </p:style>
        <p:txBody>
          <a:bodyPr>
            <a:spAutoFit/>
            <a:scene3d>
              <a:camera prst="orthographicFront"/>
              <a:lightRig rig="threePt" dir="t"/>
            </a:scene3d>
            <a:sp3d extrusionH="57150">
              <a:bevelT w="38100" h="38100"/>
            </a:sp3d>
          </a:bodyPr>
          <a:lstStyle/>
          <a:p>
            <a:pPr>
              <a:spcAft>
                <a:spcPts val="600"/>
              </a:spcAft>
              <a:defRPr/>
            </a:pPr>
            <a:r>
              <a:rPr lang="en-US" sz="1400" dirty="0">
                <a:solidFill>
                  <a:prstClr val="black"/>
                </a:solidFill>
                <a:ea typeface="ＭＳ Ｐゴシック" pitchFamily="-111" charset="-128"/>
                <a:cs typeface="ＭＳ Ｐゴシック" pitchFamily="-111" charset="-128"/>
              </a:rPr>
              <a:t>The transformer is rated 1 KV/240 V</a:t>
            </a:r>
          </a:p>
          <a:p>
            <a:pPr>
              <a:spcAft>
                <a:spcPts val="600"/>
              </a:spcAft>
              <a:defRPr/>
            </a:pPr>
            <a:r>
              <a:rPr lang="en-US" sz="1400" dirty="0">
                <a:solidFill>
                  <a:prstClr val="black"/>
                </a:solidFill>
                <a:ea typeface="ＭＳ Ｐゴシック" pitchFamily="-111" charset="-128"/>
                <a:cs typeface="ＭＳ Ｐゴシック" pitchFamily="-111" charset="-128"/>
              </a:rPr>
              <a:t>The house in the picture is using 20 A when cooking the evening meal. </a:t>
            </a:r>
          </a:p>
          <a:p>
            <a:pPr marL="457200" indent="-457200">
              <a:spcAft>
                <a:spcPts val="600"/>
              </a:spcAft>
              <a:buFont typeface="+mj-lt"/>
              <a:buAutoNum type="arabicPeriod"/>
              <a:defRPr/>
            </a:pPr>
            <a:r>
              <a:rPr lang="en-US" sz="1400" dirty="0">
                <a:solidFill>
                  <a:prstClr val="black"/>
                </a:solidFill>
                <a:ea typeface="ＭＳ Ｐゴシック" pitchFamily="-111" charset="-128"/>
                <a:cs typeface="ＭＳ Ｐゴシック" pitchFamily="-111" charset="-128"/>
              </a:rPr>
              <a:t>Calculate the Primary current.</a:t>
            </a:r>
          </a:p>
          <a:p>
            <a:pPr marL="457200" indent="-457200">
              <a:spcAft>
                <a:spcPts val="600"/>
              </a:spcAft>
              <a:buFont typeface="+mj-lt"/>
              <a:buAutoNum type="arabicPeriod"/>
              <a:defRPr/>
            </a:pPr>
            <a:r>
              <a:rPr lang="en-US" sz="1400" dirty="0">
                <a:solidFill>
                  <a:prstClr val="black"/>
                </a:solidFill>
                <a:ea typeface="ＭＳ Ｐゴシック" pitchFamily="-111" charset="-128"/>
                <a:cs typeface="ＭＳ Ｐゴシック" pitchFamily="-111" charset="-128"/>
              </a:rPr>
              <a:t>Calculate the ratio of the primary to secondary windings.</a:t>
            </a:r>
          </a:p>
        </p:txBody>
      </p:sp>
      <p:sp>
        <p:nvSpPr>
          <p:cNvPr id="88" name="TextBox 79"/>
          <p:cNvSpPr txBox="1">
            <a:spLocks noChangeArrowheads="1"/>
          </p:cNvSpPr>
          <p:nvPr/>
        </p:nvSpPr>
        <p:spPr bwMode="auto">
          <a:xfrm>
            <a:off x="76200" y="50800"/>
            <a:ext cx="1662113" cy="384175"/>
          </a:xfrm>
          <a:prstGeom prst="rect">
            <a:avLst/>
          </a:prstGeom>
          <a:gradFill rotWithShape="1">
            <a:gsLst>
              <a:gs pos="0">
                <a:srgbClr val="ECFFE1"/>
              </a:gs>
              <a:gs pos="64999">
                <a:srgbClr val="CFFFB5"/>
              </a:gs>
              <a:gs pos="100000">
                <a:srgbClr val="BCFF95"/>
              </a:gs>
            </a:gsLst>
            <a:lin ang="5400000" scaled="1"/>
          </a:gradFill>
          <a:ln w="9525">
            <a:solidFill>
              <a:srgbClr val="7CD036"/>
            </a:solidFill>
            <a:miter lim="800000"/>
            <a:headEnd/>
            <a:tailEnd/>
          </a:ln>
          <a:effectLst>
            <a:outerShdw blurRad="40000" dist="20000" dir="5400000" rotWithShape="0">
              <a:srgbClr val="808080">
                <a:alpha val="37999"/>
              </a:srgbClr>
            </a:outerShdw>
          </a:effectLst>
        </p:spPr>
        <p:txBody>
          <a:bodyPr wrap="none">
            <a:spAutoFit/>
          </a:bodyPr>
          <a:lstStyle/>
          <a:p>
            <a:pPr>
              <a:defRPr/>
            </a:pPr>
            <a:r>
              <a:rPr lang="en-US" sz="1900">
                <a:solidFill>
                  <a:srgbClr val="000000"/>
                </a:solidFill>
                <a:latin typeface="Verdana"/>
                <a:ea typeface="ＭＳ Ｐゴシック" charset="-128"/>
                <a:cs typeface="ＭＳ Ｐゴシック" charset="-128"/>
              </a:rPr>
              <a:t>Transformer</a:t>
            </a:r>
          </a:p>
        </p:txBody>
      </p:sp>
      <p:pic>
        <p:nvPicPr>
          <p:cNvPr id="89" name="Picture 8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600" y="3842327"/>
            <a:ext cx="2525949" cy="26981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HeroicExtremeRightFacing" fov="4800000">
              <a:rot lat="486000" lon="19530000" rev="174000"/>
            </a:camera>
            <a:lightRig rig="threePt" dir="t"/>
          </a:scene3d>
          <a:sp3d contourW="6350" prstMaterial="matte">
            <a:bevelT w="101600" h="101600"/>
            <a:contourClr>
              <a:srgbClr val="969696"/>
            </a:contourClr>
          </a:sp3d>
        </p:spPr>
      </p:pic>
      <p:pic>
        <p:nvPicPr>
          <p:cNvPr id="90" name="Picture 8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65700" y="3905504"/>
            <a:ext cx="2260600" cy="26222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HeroicExtremeLeftFacing" fov="4800000">
              <a:rot lat="486000" lon="2070000" rev="21426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9959712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ppt_x</p:attrName>
                                        </p:attrNameLst>
                                      </p:cBhvr>
                                      <p:tavLst>
                                        <p:tav tm="0">
                                          <p:val>
                                            <p:strVal val="#ppt_x-.2"/>
                                          </p:val>
                                        </p:tav>
                                        <p:tav tm="100000">
                                          <p:val>
                                            <p:strVal val="#ppt_x"/>
                                          </p:val>
                                        </p:tav>
                                      </p:tavLst>
                                    </p:anim>
                                    <p:anim calcmode="lin" valueType="num">
                                      <p:cBhvr>
                                        <p:cTn id="8" dur="3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3000"/>
                                        <p:tgtEl>
                                          <p:spTgt spid="3"/>
                                        </p:tgtEl>
                                      </p:cBhvr>
                                    </p:animEffect>
                                  </p:childTnLst>
                                </p:cTn>
                              </p:par>
                            </p:childTnLst>
                          </p:cTn>
                        </p:par>
                        <p:par>
                          <p:cTn id="10" fill="hold" nodeType="afterGroup">
                            <p:stCondLst>
                              <p:cond delay="3000"/>
                            </p:stCondLst>
                            <p:childTnLst>
                              <p:par>
                                <p:cTn id="11" presetID="13" presetClass="entr" presetSubtype="32" fill="hold" nodeType="after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plus(out)">
                                      <p:cBhvr>
                                        <p:cTn id="13" dur="2000"/>
                                        <p:tgtEl>
                                          <p:spTgt spid="81"/>
                                        </p:tgtEl>
                                      </p:cBhvr>
                                    </p:animEffect>
                                  </p:childTnLst>
                                </p:cTn>
                              </p:par>
                            </p:childTnLst>
                          </p:cTn>
                        </p:par>
                        <p:par>
                          <p:cTn id="14" fill="hold" nodeType="afterGroup">
                            <p:stCondLst>
                              <p:cond delay="5000"/>
                            </p:stCondLst>
                            <p:childTnLst>
                              <p:par>
                                <p:cTn id="15" presetID="20" presetClass="entr" presetSubtype="0" fill="hold" nodeType="after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edge">
                                      <p:cBhvr>
                                        <p:cTn id="17" dur="2000"/>
                                        <p:tgtEl>
                                          <p:spTgt spid="89"/>
                                        </p:tgtEl>
                                      </p:cBhvr>
                                    </p:animEffect>
                                  </p:childTnLst>
                                </p:cTn>
                              </p:par>
                            </p:childTnLst>
                          </p:cTn>
                        </p:par>
                        <p:par>
                          <p:cTn id="18" fill="hold" nodeType="afterGroup">
                            <p:stCondLst>
                              <p:cond delay="7000"/>
                            </p:stCondLst>
                            <p:childTnLst>
                              <p:par>
                                <p:cTn id="19" presetID="20" presetClass="entr" presetSubtype="0" fill="hold" nodeType="after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wedge">
                                      <p:cBhvr>
                                        <p:cTn id="21"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icture 2"/>
          <p:cNvSpPr>
            <a:spLocks noChangeAspect="1" noChangeArrowheads="1"/>
          </p:cNvSpPr>
          <p:nvPr/>
        </p:nvSpPr>
        <p:spPr bwMode="auto">
          <a:xfrm>
            <a:off x="4575175" y="3427413"/>
            <a:ext cx="0" cy="0"/>
          </a:xfrm>
          <a:prstGeom prst="rect">
            <a:avLst/>
          </a:prstGeom>
          <a:noFill/>
          <a:ln w="9525">
            <a:noFill/>
            <a:miter lim="800000"/>
            <a:headEnd/>
            <a:tailEnd/>
          </a:ln>
        </p:spPr>
        <p:txBody>
          <a:bodyPr/>
          <a:lstStyle/>
          <a:p>
            <a:endParaRPr lang="en-NZ"/>
          </a:p>
        </p:txBody>
      </p:sp>
      <p:sp>
        <p:nvSpPr>
          <p:cNvPr id="4" name="Rectangle 2"/>
          <p:cNvSpPr txBox="1">
            <a:spLocks noChangeArrowheads="1"/>
          </p:cNvSpPr>
          <p:nvPr/>
        </p:nvSpPr>
        <p:spPr>
          <a:xfrm>
            <a:off x="0" y="0"/>
            <a:ext cx="4946650" cy="701675"/>
          </a:xfrm>
          <a:prstGeom prst="rect">
            <a:avLst/>
          </a:prstGeom>
        </p:spPr>
        <p:txBody>
          <a:bodyPr wrap="none" lIns="71412" tIns="28565" rIns="71412" bIns="28565">
            <a:spAutoFit/>
          </a:bodyPr>
          <a:lstStyle/>
          <a:p>
            <a:pPr algn="ctr" eaLnBrk="0" hangingPunct="0">
              <a:lnSpc>
                <a:spcPct val="95000"/>
              </a:lnSpc>
              <a:defRPr/>
            </a:pPr>
            <a:r>
              <a:rPr lang="en-US" sz="4400" dirty="0">
                <a:latin typeface="Arial" pitchFamily="34" charset="0"/>
                <a:ea typeface="+mj-ea"/>
                <a:cs typeface="Arial" pitchFamily="34" charset="0"/>
              </a:rPr>
              <a:t>Mutual Inductance</a:t>
            </a:r>
          </a:p>
        </p:txBody>
      </p:sp>
      <p:sp>
        <p:nvSpPr>
          <p:cNvPr id="8196" name="TextBox 4"/>
          <p:cNvSpPr txBox="1">
            <a:spLocks noChangeArrowheads="1"/>
          </p:cNvSpPr>
          <p:nvPr/>
        </p:nvSpPr>
        <p:spPr bwMode="auto">
          <a:xfrm>
            <a:off x="214313" y="682625"/>
            <a:ext cx="8501062" cy="2246313"/>
          </a:xfrm>
          <a:prstGeom prst="rect">
            <a:avLst/>
          </a:prstGeom>
          <a:noFill/>
          <a:ln w="9525">
            <a:noFill/>
            <a:miter lim="800000"/>
            <a:headEnd/>
            <a:tailEnd/>
          </a:ln>
        </p:spPr>
        <p:txBody>
          <a:bodyPr>
            <a:spAutoFit/>
          </a:bodyPr>
          <a:lstStyle/>
          <a:p>
            <a:r>
              <a:rPr lang="en-NZ" sz="2000"/>
              <a:t>As in a transformer, changing the current in the primary coil causes an induced voltage in the secondary coil i.e. mutual induction has occurred. </a:t>
            </a:r>
            <a:r>
              <a:rPr lang="el-GR" sz="2000"/>
              <a:t>Φ</a:t>
            </a:r>
            <a:r>
              <a:rPr lang="en-NZ" sz="2000"/>
              <a:t> from the primary coil passes into the secondary coil. </a:t>
            </a:r>
          </a:p>
          <a:p>
            <a:endParaRPr lang="en-NZ" sz="2000"/>
          </a:p>
          <a:p>
            <a:r>
              <a:rPr lang="en-NZ" sz="2000"/>
              <a:t>Mutual induction ~ changing current in one coil produces an induced voltage in another coil</a:t>
            </a:r>
          </a:p>
          <a:p>
            <a:endParaRPr lang="en-NZ" sz="2000"/>
          </a:p>
        </p:txBody>
      </p:sp>
      <p:pic>
        <p:nvPicPr>
          <p:cNvPr id="8197" name="Picture 3" descr="&#10;MutInd.tif                                                     00010B3B.                              ABA78158:"/>
          <p:cNvPicPr>
            <a:picLocks noChangeAspect="1" noChangeArrowheads="1"/>
          </p:cNvPicPr>
          <p:nvPr/>
        </p:nvPicPr>
        <p:blipFill>
          <a:blip r:embed="rId3" cstate="print"/>
          <a:srcRect/>
          <a:stretch>
            <a:fillRect/>
          </a:stretch>
        </p:blipFill>
        <p:spPr bwMode="auto">
          <a:xfrm>
            <a:off x="857250" y="2714625"/>
            <a:ext cx="7177088" cy="3660775"/>
          </a:xfrm>
          <a:prstGeom prst="rect">
            <a:avLst/>
          </a:prstGeom>
          <a:noFill/>
          <a:ln w="9525">
            <a:noFill/>
            <a:miter lim="800000"/>
            <a:headEnd/>
            <a:tailEnd/>
          </a:ln>
        </p:spPr>
      </p:pic>
      <p:sp>
        <p:nvSpPr>
          <p:cNvPr id="6" name="Rectangle 5"/>
          <p:cNvSpPr/>
          <p:nvPr/>
        </p:nvSpPr>
        <p:spPr>
          <a:xfrm>
            <a:off x="500063" y="3429000"/>
            <a:ext cx="1357312" cy="2357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p:cNvPicPr>
            <a:picLocks noChangeAspect="1" noChangeArrowheads="1"/>
          </p:cNvPicPr>
          <p:nvPr/>
        </p:nvPicPr>
        <p:blipFill>
          <a:blip r:embed="rId3" cstate="print"/>
          <a:srcRect/>
          <a:stretch>
            <a:fillRect/>
          </a:stretch>
        </p:blipFill>
        <p:spPr bwMode="auto">
          <a:xfrm>
            <a:off x="1676400" y="228600"/>
            <a:ext cx="5181600" cy="5788025"/>
          </a:xfrm>
          <a:prstGeom prst="rect">
            <a:avLst/>
          </a:prstGeom>
          <a:noFill/>
          <a:ln w="9525">
            <a:noFill/>
            <a:miter lim="800000"/>
            <a:headEnd/>
            <a:tailEnd/>
          </a:ln>
        </p:spPr>
      </p:pic>
      <p:sp>
        <p:nvSpPr>
          <p:cNvPr id="3" name="Rectangle 2"/>
          <p:cNvSpPr/>
          <p:nvPr/>
        </p:nvSpPr>
        <p:spPr>
          <a:xfrm>
            <a:off x="1600200" y="6096000"/>
            <a:ext cx="2740879" cy="369332"/>
          </a:xfrm>
          <a:prstGeom prst="rect">
            <a:avLst/>
          </a:prstGeom>
        </p:spPr>
        <p:txBody>
          <a:bodyPr wrap="none">
            <a:spAutoFit/>
          </a:bodyPr>
          <a:lstStyle/>
          <a:p>
            <a:r>
              <a:rPr lang="en-US" dirty="0" smtClean="0"/>
              <a:t>Transformers PTRB.mp4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153400" cy="5632311"/>
          </a:xfrm>
          <a:prstGeom prst="rect">
            <a:avLst/>
          </a:prstGeom>
          <a:noFill/>
        </p:spPr>
        <p:txBody>
          <a:bodyPr wrap="square" rtlCol="0">
            <a:spAutoFit/>
          </a:bodyPr>
          <a:lstStyle/>
          <a:p>
            <a:r>
              <a:rPr lang="en-GB" b="1" u="sng" dirty="0" smtClean="0"/>
              <a:t>Transformer</a:t>
            </a:r>
            <a:endParaRPr lang="en-NZ" dirty="0" smtClean="0"/>
          </a:p>
          <a:p>
            <a:r>
              <a:rPr lang="en-GB" b="1" dirty="0" smtClean="0"/>
              <a:t>1.  Describe the construction of a basic iron-cored transformer as used for voltage transformations</a:t>
            </a:r>
            <a:endParaRPr lang="en-NZ" dirty="0" smtClean="0"/>
          </a:p>
          <a:p>
            <a:pPr lvl="0"/>
            <a:r>
              <a:rPr lang="en-GB" dirty="0" smtClean="0"/>
              <a:t>A soft-iron core has two separate coils</a:t>
            </a:r>
            <a:endParaRPr lang="en-NZ" dirty="0" smtClean="0"/>
          </a:p>
          <a:p>
            <a:pPr lvl="0"/>
            <a:r>
              <a:rPr lang="en-GB" dirty="0" smtClean="0"/>
              <a:t>The primary coil is connected to the supply voltage</a:t>
            </a:r>
            <a:endParaRPr lang="en-NZ" dirty="0" smtClean="0"/>
          </a:p>
          <a:p>
            <a:pPr lvl="0"/>
            <a:r>
              <a:rPr lang="en-GB" dirty="0" smtClean="0"/>
              <a:t>The secondary coil provides the output voltage</a:t>
            </a:r>
            <a:endParaRPr lang="en-NZ" dirty="0" smtClean="0"/>
          </a:p>
          <a:p>
            <a:r>
              <a:rPr lang="en-GB" dirty="0" smtClean="0"/>
              <a:t> </a:t>
            </a:r>
            <a:endParaRPr lang="en-NZ" dirty="0" smtClean="0"/>
          </a:p>
          <a:p>
            <a:r>
              <a:rPr lang="en-GB" dirty="0" smtClean="0"/>
              <a:t>[The soft-iron core is usually laminated to prevent over-heating and energy losses]</a:t>
            </a:r>
            <a:endParaRPr lang="en-NZ" dirty="0" smtClean="0"/>
          </a:p>
          <a:p>
            <a:r>
              <a:rPr lang="en-GB" dirty="0" smtClean="0"/>
              <a:t> </a:t>
            </a:r>
            <a:endParaRPr lang="en-NZ" dirty="0" smtClean="0"/>
          </a:p>
          <a:p>
            <a:r>
              <a:rPr lang="en-GB" b="1" dirty="0" smtClean="0"/>
              <a:t>2.  Describe the principle of operation of a transformer</a:t>
            </a:r>
            <a:endParaRPr lang="en-NZ" b="1" i="1" dirty="0" smtClean="0"/>
          </a:p>
          <a:p>
            <a:pPr lvl="0"/>
            <a:r>
              <a:rPr lang="en-GB" dirty="0" smtClean="0"/>
              <a:t>The alternating current in the primary produces an alternating magnetic field in the soft-iron core</a:t>
            </a:r>
            <a:endParaRPr lang="en-NZ" dirty="0" smtClean="0"/>
          </a:p>
          <a:p>
            <a:pPr lvl="0"/>
            <a:r>
              <a:rPr lang="en-GB" dirty="0" smtClean="0"/>
              <a:t>This changing magnetic field induces an alternating current in the secondary coil</a:t>
            </a:r>
          </a:p>
          <a:p>
            <a:endParaRPr lang="en-GB" b="1" dirty="0" smtClean="0"/>
          </a:p>
          <a:p>
            <a:r>
              <a:rPr lang="en-GB" b="1" dirty="0" smtClean="0"/>
              <a:t>3.  What is the Transformer equation?</a:t>
            </a:r>
            <a:endParaRPr lang="en-NZ" dirty="0" smtClean="0"/>
          </a:p>
          <a:p>
            <a:pPr lvl="0"/>
            <a:endParaRPr lang="en-NZ" dirty="0" smtClean="0"/>
          </a:p>
          <a:p>
            <a:r>
              <a:rPr lang="en-GB" dirty="0" smtClean="0"/>
              <a:t> </a:t>
            </a:r>
            <a:endParaRPr lang="en-NZ" dirty="0" smtClean="0"/>
          </a:p>
          <a:p>
            <a:endParaRPr lang="en-NZ" dirty="0"/>
          </a:p>
        </p:txBody>
      </p:sp>
      <p:pic>
        <p:nvPicPr>
          <p:cNvPr id="56322" name="Picture 2" descr="em_transform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990600"/>
            <a:ext cx="1527175" cy="1412875"/>
          </a:xfrm>
          <a:prstGeom prst="rect">
            <a:avLst/>
          </a:prstGeom>
          <a:noFill/>
          <a:ln w="9525">
            <a:noFill/>
            <a:miter lim="800000"/>
            <a:headEnd/>
            <a:tailEnd/>
          </a:ln>
        </p:spPr>
      </p:pic>
      <p:graphicFrame>
        <p:nvGraphicFramePr>
          <p:cNvPr id="3128" name="Object 56"/>
          <p:cNvGraphicFramePr>
            <a:graphicFrameLocks noChangeAspect="1"/>
          </p:cNvGraphicFramePr>
          <p:nvPr/>
        </p:nvGraphicFramePr>
        <p:xfrm>
          <a:off x="5105400" y="4648200"/>
          <a:ext cx="1231900" cy="825500"/>
        </p:xfrm>
        <a:graphic>
          <a:graphicData uri="http://schemas.openxmlformats.org/presentationml/2006/ole">
            <mc:AlternateContent xmlns:mc="http://schemas.openxmlformats.org/markup-compatibility/2006">
              <mc:Choice xmlns:v="urn:schemas-microsoft-com:vml" Requires="v">
                <p:oleObj spid="_x0000_s41995" name="Equation" r:id="rId5" imgW="1231560" imgH="825480" progId="Equation.3">
                  <p:embed/>
                </p:oleObj>
              </mc:Choice>
              <mc:Fallback>
                <p:oleObj name="Equation" r:id="rId5" imgW="1231560" imgH="825480" progId="Equation.3">
                  <p:embed/>
                  <p:pic>
                    <p:nvPicPr>
                      <p:cNvPr id="0" name="Object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4648200"/>
                        <a:ext cx="12319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28"/>
                                        </p:tgtEl>
                                        <p:attrNameLst>
                                          <p:attrName>style.visibility</p:attrName>
                                        </p:attrNameLst>
                                      </p:cBhvr>
                                      <p:to>
                                        <p:strVal val="visible"/>
                                      </p:to>
                                    </p:set>
                                    <p:animEffect transition="in" filter="wipe(left)">
                                      <p:cBhvr>
                                        <p:cTn id="7" dur="500"/>
                                        <p:tgtEl>
                                          <p:spTgt spid="3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458200" cy="6186309"/>
          </a:xfrm>
          <a:prstGeom prst="rect">
            <a:avLst/>
          </a:prstGeom>
        </p:spPr>
        <p:txBody>
          <a:bodyPr wrap="square">
            <a:spAutoFit/>
          </a:bodyPr>
          <a:lstStyle/>
          <a:p>
            <a:r>
              <a:rPr lang="en-GB" dirty="0" smtClean="0"/>
              <a:t> </a:t>
            </a:r>
            <a:endParaRPr lang="en-NZ" dirty="0" smtClean="0"/>
          </a:p>
          <a:p>
            <a:r>
              <a:rPr lang="en-GB" b="1" dirty="0" smtClean="0"/>
              <a:t>4.  Describe the use of the transformer in high-voltage transmission of electricity</a:t>
            </a:r>
            <a:endParaRPr lang="en-NZ" dirty="0" smtClean="0"/>
          </a:p>
          <a:p>
            <a:pPr lvl="0"/>
            <a:r>
              <a:rPr lang="en-GB" dirty="0" smtClean="0"/>
              <a:t>Electrical energy is transmitted over long distances at very high voltages</a:t>
            </a:r>
            <a:endParaRPr lang="en-NZ" dirty="0" smtClean="0"/>
          </a:p>
          <a:p>
            <a:pPr lvl="0"/>
            <a:r>
              <a:rPr lang="en-GB" dirty="0" smtClean="0"/>
              <a:t>A Step-Up transformer increases the voltage from the power-station generators</a:t>
            </a:r>
            <a:endParaRPr lang="en-NZ" dirty="0" smtClean="0"/>
          </a:p>
          <a:p>
            <a:pPr lvl="0"/>
            <a:r>
              <a:rPr lang="en-GB" dirty="0" smtClean="0"/>
              <a:t>A Step-Down Transformer is used to reduce the voltage again before it is distributed locally</a:t>
            </a:r>
            <a:endParaRPr lang="en-NZ" dirty="0" smtClean="0"/>
          </a:p>
          <a:p>
            <a:pPr lvl="0"/>
            <a:r>
              <a:rPr lang="en-GB" dirty="0" smtClean="0"/>
              <a:t>The voltage is further reduced in each house by another step-down transformer</a:t>
            </a:r>
            <a:endParaRPr lang="en-NZ" dirty="0" smtClean="0"/>
          </a:p>
          <a:p>
            <a:r>
              <a:rPr lang="en-GB" dirty="0" smtClean="0"/>
              <a:t> </a:t>
            </a:r>
            <a:endParaRPr lang="en-NZ" dirty="0" smtClean="0"/>
          </a:p>
          <a:p>
            <a:r>
              <a:rPr lang="en-GB" dirty="0" smtClean="0"/>
              <a:t>[Step-Up Transformers have more coils on the secondary</a:t>
            </a:r>
            <a:endParaRPr lang="en-NZ" dirty="0" smtClean="0"/>
          </a:p>
          <a:p>
            <a:r>
              <a:rPr lang="en-GB" dirty="0" smtClean="0"/>
              <a:t>Step-Down Transformers have more coils on the primary]</a:t>
            </a:r>
            <a:endParaRPr lang="en-NZ" dirty="0" smtClean="0"/>
          </a:p>
          <a:p>
            <a:r>
              <a:rPr lang="en-GB" dirty="0" smtClean="0"/>
              <a:t> </a:t>
            </a:r>
            <a:endParaRPr lang="en-NZ" dirty="0" smtClean="0"/>
          </a:p>
          <a:p>
            <a:r>
              <a:rPr lang="en-GB" b="1" dirty="0" smtClean="0"/>
              <a:t>5.  Give the advantages of high voltage transmission.</a:t>
            </a:r>
            <a:endParaRPr lang="en-NZ" dirty="0" smtClean="0"/>
          </a:p>
          <a:p>
            <a:pPr lvl="0"/>
            <a:r>
              <a:rPr lang="en-GB" dirty="0" smtClean="0"/>
              <a:t>At high voltage, less energy is lost in transmission</a:t>
            </a:r>
            <a:endParaRPr lang="en-NZ" dirty="0" smtClean="0"/>
          </a:p>
          <a:p>
            <a:pPr lvl="0"/>
            <a:r>
              <a:rPr lang="en-GB" dirty="0" smtClean="0"/>
              <a:t>This is because at high voltage, less current is needed to provide the same amount of energy per second (i.e. power), and it is the current that causes heating in the wire and therefore energy losses.</a:t>
            </a:r>
            <a:endParaRPr lang="en-NZ" dirty="0" smtClean="0"/>
          </a:p>
          <a:p>
            <a:pPr lvl="0"/>
            <a:r>
              <a:rPr lang="en-GB" dirty="0" smtClean="0"/>
              <a:t>The power loss is given by I</a:t>
            </a:r>
            <a:r>
              <a:rPr lang="en-GB" baseline="30000" dirty="0" smtClean="0"/>
              <a:t>2</a:t>
            </a:r>
            <a:r>
              <a:rPr lang="en-GB" dirty="0" smtClean="0"/>
              <a:t>R, so the loss is proportional to the current squared</a:t>
            </a:r>
            <a:endParaRPr lang="en-NZ" dirty="0" smtClean="0"/>
          </a:p>
          <a:p>
            <a:r>
              <a:rPr lang="en-GB" dirty="0" smtClean="0"/>
              <a:t> </a:t>
            </a:r>
            <a:endParaRPr lang="en-NZ" dirty="0" smtClean="0"/>
          </a:p>
          <a:p>
            <a:r>
              <a:rPr lang="en-GB" b="1" dirty="0" smtClean="0"/>
              <a:t>6.  What is the equation for power in a transformer?     </a:t>
            </a:r>
            <a:r>
              <a:rPr lang="en-GB" b="1" dirty="0" err="1" smtClean="0"/>
              <a:t>V</a:t>
            </a:r>
            <a:r>
              <a:rPr lang="en-GB" b="1" baseline="-25000" dirty="0" err="1" smtClean="0"/>
              <a:t>p</a:t>
            </a:r>
            <a:r>
              <a:rPr lang="en-GB" b="1" dirty="0" err="1" smtClean="0"/>
              <a:t>I</a:t>
            </a:r>
            <a:r>
              <a:rPr lang="en-GB" b="1" baseline="-25000" dirty="0" err="1" smtClean="0"/>
              <a:t>p</a:t>
            </a:r>
            <a:r>
              <a:rPr lang="en-GB" b="1" dirty="0" smtClean="0"/>
              <a:t> = V</a:t>
            </a:r>
            <a:r>
              <a:rPr lang="en-GB" b="1" baseline="-25000" dirty="0" smtClean="0"/>
              <a:t>s</a:t>
            </a:r>
            <a:r>
              <a:rPr lang="en-GB" b="1" dirty="0" smtClean="0"/>
              <a:t> I</a:t>
            </a:r>
            <a:r>
              <a:rPr lang="en-GB" b="1" baseline="-25000" dirty="0" smtClean="0"/>
              <a:t>s</a:t>
            </a:r>
            <a:endParaRPr lang="en-NZ" dirty="0" smtClean="0"/>
          </a:p>
          <a:p>
            <a:pPr lvl="0"/>
            <a:r>
              <a:rPr lang="en-GB" dirty="0" smtClean="0"/>
              <a:t>The equation assumes that the transformer has no energy loss – i.e. 100% efficiency</a:t>
            </a:r>
            <a:endParaRPr lang="en-NZ"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Picture 2"/>
          <p:cNvSpPr>
            <a:spLocks noChangeAspect="1" noChangeArrowheads="1"/>
          </p:cNvSpPr>
          <p:nvPr/>
        </p:nvSpPr>
        <p:spPr bwMode="auto">
          <a:xfrm>
            <a:off x="4575175" y="3427413"/>
            <a:ext cx="0" cy="0"/>
          </a:xfrm>
          <a:prstGeom prst="rect">
            <a:avLst/>
          </a:prstGeom>
          <a:noFill/>
          <a:ln w="9525">
            <a:noFill/>
            <a:miter lim="800000"/>
            <a:headEnd/>
            <a:tailEnd/>
          </a:ln>
        </p:spPr>
        <p:txBody>
          <a:bodyPr/>
          <a:lstStyle/>
          <a:p>
            <a:endParaRPr lang="en-NZ"/>
          </a:p>
        </p:txBody>
      </p:sp>
      <p:graphicFrame>
        <p:nvGraphicFramePr>
          <p:cNvPr id="1026" name="Object 2"/>
          <p:cNvGraphicFramePr>
            <a:graphicFrameLocks noChangeAspect="1"/>
          </p:cNvGraphicFramePr>
          <p:nvPr/>
        </p:nvGraphicFramePr>
        <p:xfrm>
          <a:off x="1071563" y="571500"/>
          <a:ext cx="2857500" cy="5033963"/>
        </p:xfrm>
        <a:graphic>
          <a:graphicData uri="http://schemas.openxmlformats.org/presentationml/2006/ole">
            <mc:AlternateContent xmlns:mc="http://schemas.openxmlformats.org/markup-compatibility/2006">
              <mc:Choice xmlns:v="urn:schemas-microsoft-com:vml" Requires="v">
                <p:oleObj spid="_x0000_s1035" name="Equation" r:id="rId4" imgW="1066680" imgH="1879560" progId="Equation.3">
                  <p:embed/>
                </p:oleObj>
              </mc:Choice>
              <mc:Fallback>
                <p:oleObj name="Equation" r:id="rId4" imgW="1066680" imgH="187956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571500"/>
                        <a:ext cx="2857500" cy="503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Box 4"/>
          <p:cNvSpPr txBox="1">
            <a:spLocks noChangeArrowheads="1"/>
          </p:cNvSpPr>
          <p:nvPr/>
        </p:nvSpPr>
        <p:spPr bwMode="auto">
          <a:xfrm>
            <a:off x="4572000" y="1428750"/>
            <a:ext cx="3500438" cy="3170238"/>
          </a:xfrm>
          <a:prstGeom prst="rect">
            <a:avLst/>
          </a:prstGeom>
          <a:noFill/>
          <a:ln w="9525">
            <a:noFill/>
            <a:miter lim="800000"/>
            <a:headEnd/>
            <a:tailEnd/>
          </a:ln>
        </p:spPr>
        <p:txBody>
          <a:bodyPr>
            <a:spAutoFit/>
          </a:bodyPr>
          <a:lstStyle/>
          <a:p>
            <a:r>
              <a:rPr lang="en-NZ" sz="2000"/>
              <a:t>The unit of mutual inductance is the </a:t>
            </a:r>
            <a:r>
              <a:rPr lang="en-NZ" sz="2000" b="1"/>
              <a:t>henry</a:t>
            </a:r>
            <a:r>
              <a:rPr lang="en-NZ" sz="2000"/>
              <a:t> (symbol H).</a:t>
            </a:r>
          </a:p>
          <a:p>
            <a:endParaRPr lang="en-NZ" sz="2000"/>
          </a:p>
          <a:p>
            <a:r>
              <a:rPr lang="en-NZ" sz="2000"/>
              <a:t>M depends on size and position of the two coils and the presence of any materials (such as iron core) between them.</a:t>
            </a:r>
          </a:p>
          <a:p>
            <a:endParaRPr lang="en-NZ" sz="2000"/>
          </a:p>
        </p:txBody>
      </p:sp>
      <p:sp>
        <p:nvSpPr>
          <p:cNvPr id="7" name="Rectangle 6"/>
          <p:cNvSpPr>
            <a:spLocks noChangeArrowheads="1"/>
          </p:cNvSpPr>
          <p:nvPr/>
        </p:nvSpPr>
        <p:spPr bwMode="auto">
          <a:xfrm>
            <a:off x="500063" y="5786438"/>
            <a:ext cx="7500937" cy="646112"/>
          </a:xfrm>
          <a:prstGeom prst="rect">
            <a:avLst/>
          </a:prstGeom>
          <a:noFill/>
          <a:ln w="9525">
            <a:noFill/>
            <a:miter lim="800000"/>
            <a:headEnd/>
            <a:tailEnd/>
          </a:ln>
        </p:spPr>
        <p:txBody>
          <a:bodyPr>
            <a:spAutoFit/>
          </a:bodyPr>
          <a:lstStyle/>
          <a:p>
            <a:r>
              <a:rPr lang="en-NZ"/>
              <a:t>The negative sign shows that the induced voltage opposes the change of current (Lenz’s Law)</a:t>
            </a:r>
          </a:p>
        </p:txBody>
      </p:sp>
      <p:cxnSp>
        <p:nvCxnSpPr>
          <p:cNvPr id="9" name="Straight Arrow Connector 8"/>
          <p:cNvCxnSpPr/>
          <p:nvPr/>
        </p:nvCxnSpPr>
        <p:spPr>
          <a:xfrm rot="5400000" flipH="1" flipV="1">
            <a:off x="1435895" y="5322093"/>
            <a:ext cx="457200" cy="3286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743200" y="609600"/>
            <a:ext cx="5791200" cy="400110"/>
          </a:xfrm>
          <a:prstGeom prst="rect">
            <a:avLst/>
          </a:prstGeom>
          <a:noFill/>
        </p:spPr>
        <p:txBody>
          <a:bodyPr wrap="square" rtlCol="0">
            <a:spAutoFit/>
          </a:bodyPr>
          <a:lstStyle/>
          <a:p>
            <a:r>
              <a:rPr lang="el-GR" sz="2000" dirty="0" smtClean="0"/>
              <a:t>Φ</a:t>
            </a:r>
            <a:r>
              <a:rPr lang="en-US" sz="2000" dirty="0" smtClean="0"/>
              <a:t> is the induced flux in the </a:t>
            </a:r>
            <a:r>
              <a:rPr lang="en-US" sz="2000" b="1" dirty="0" smtClean="0">
                <a:solidFill>
                  <a:srgbClr val="FF0000"/>
                </a:solidFill>
              </a:rPr>
              <a:t>secondary coil</a:t>
            </a:r>
            <a:endParaRPr lang="en-US" sz="2000" b="1" dirty="0">
              <a:solidFill>
                <a:srgbClr val="FF0000"/>
              </a:solidFill>
            </a:endParaRPr>
          </a:p>
        </p:txBody>
      </p:sp>
      <p:sp>
        <p:nvSpPr>
          <p:cNvPr id="15" name="Rectangle 14"/>
          <p:cNvSpPr/>
          <p:nvPr/>
        </p:nvSpPr>
        <p:spPr>
          <a:xfrm>
            <a:off x="973931" y="978334"/>
            <a:ext cx="32766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7" presetClass="exit" presetSubtype="0" fill="hold" grpId="0" nodeType="clickEffect">
                                  <p:stCondLst>
                                    <p:cond delay="0"/>
                                  </p:stCondLst>
                                  <p:childTnLst>
                                    <p:animEffect transition="out" filter="fade">
                                      <p:cBhvr>
                                        <p:cTn id="15" dur="1000"/>
                                        <p:tgtEl>
                                          <p:spTgt spid="15"/>
                                        </p:tgtEl>
                                      </p:cBhvr>
                                    </p:animEffect>
                                    <p:anim calcmode="lin" valueType="num">
                                      <p:cBhvr>
                                        <p:cTn id="16" dur="1000"/>
                                        <p:tgtEl>
                                          <p:spTgt spid="15"/>
                                        </p:tgtEl>
                                        <p:attrNameLst>
                                          <p:attrName>ppt_x</p:attrName>
                                        </p:attrNameLst>
                                      </p:cBhvr>
                                      <p:tavLst>
                                        <p:tav tm="0">
                                          <p:val>
                                            <p:strVal val="ppt_x"/>
                                          </p:val>
                                        </p:tav>
                                        <p:tav tm="100000">
                                          <p:val>
                                            <p:strVal val="ppt_x"/>
                                          </p:val>
                                        </p:tav>
                                      </p:tavLst>
                                    </p:anim>
                                    <p:anim calcmode="lin" valueType="num">
                                      <p:cBhvr>
                                        <p:cTn id="17" dur="1000"/>
                                        <p:tgtEl>
                                          <p:spTgt spid="15"/>
                                        </p:tgtEl>
                                        <p:attrNameLst>
                                          <p:attrName>ppt_y</p:attrName>
                                        </p:attrNameLst>
                                      </p:cBhvr>
                                      <p:tavLst>
                                        <p:tav tm="0">
                                          <p:val>
                                            <p:strVal val="ppt_y"/>
                                          </p:val>
                                        </p:tav>
                                        <p:tav tm="100000">
                                          <p:val>
                                            <p:strVal val="ppt_y-.1"/>
                                          </p:val>
                                        </p:tav>
                                      </p:tavLst>
                                    </p:anim>
                                    <p:set>
                                      <p:cBhvr>
                                        <p:cTn id="18" dur="1" fill="hold">
                                          <p:stCondLst>
                                            <p:cond delay="9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blinds(horizontal)">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nodePh="1">
                                  <p:stCondLst>
                                    <p:cond delay="0"/>
                                  </p:stCondLst>
                                  <p:endCondLst>
                                    <p:cond evt="begin" delay="0">
                                      <p:tn val="26"/>
                                    </p:cond>
                                  </p:endCondLst>
                                  <p:childTnLst>
                                    <p:set>
                                      <p:cBhvr>
                                        <p:cTn id="27" dur="1" fill="hold">
                                          <p:stCondLst>
                                            <p:cond delay="0"/>
                                          </p:stCondLst>
                                        </p:cTn>
                                        <p:tgtEl>
                                          <p:spTgt spid="1027"/>
                                        </p:tgtEl>
                                        <p:attrNameLst>
                                          <p:attrName>style.visibility</p:attrName>
                                        </p:attrNameLst>
                                      </p:cBhvr>
                                      <p:to>
                                        <p:strVal val="visible"/>
                                      </p:to>
                                    </p:set>
                                    <p:animEffect transition="in" filter="blinds(horizontal)">
                                      <p:cBhvr>
                                        <p:cTn id="28" dur="500"/>
                                        <p:tgtEl>
                                          <p:spTgt spid="102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8" grpId="0"/>
      <p:bldP spid="7" grpId="0"/>
      <p:bldP spid="8"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37"/>
          <p:cNvSpPr txBox="1">
            <a:spLocks noChangeArrowheads="1"/>
          </p:cNvSpPr>
          <p:nvPr/>
        </p:nvSpPr>
        <p:spPr bwMode="auto">
          <a:xfrm>
            <a:off x="76200" y="419100"/>
            <a:ext cx="8966200" cy="147732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lvl1pPr marL="444500" indent="-444500"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800">
                <a:solidFill>
                  <a:srgbClr val="000000"/>
                </a:solidFill>
              </a:rPr>
              <a:t>When the switch is closed the Ammeter reads +5 A.  </a:t>
            </a:r>
          </a:p>
          <a:p>
            <a:pPr eaLnBrk="1" hangingPunct="1">
              <a:buFont typeface="Verdana" charset="0"/>
              <a:buAutoNum type="arabicPeriod"/>
            </a:pPr>
            <a:r>
              <a:rPr lang="en-US" altLang="en-US" sz="1800">
                <a:solidFill>
                  <a:srgbClr val="000000"/>
                </a:solidFill>
              </a:rPr>
              <a:t>Explain the readings on both the Ammeter and the Galvanometer the instant the switch is closed; </a:t>
            </a:r>
          </a:p>
          <a:p>
            <a:pPr eaLnBrk="1" hangingPunct="1">
              <a:buFont typeface="Verdana" charset="0"/>
              <a:buAutoNum type="arabicPeriod"/>
            </a:pPr>
            <a:r>
              <a:rPr lang="en-US" altLang="en-US" sz="1800">
                <a:solidFill>
                  <a:srgbClr val="000000"/>
                </a:solidFill>
              </a:rPr>
              <a:t>stays closed; and</a:t>
            </a:r>
          </a:p>
          <a:p>
            <a:pPr eaLnBrk="1" hangingPunct="1">
              <a:buFont typeface="Verdana" charset="0"/>
              <a:buAutoNum type="arabicPeriod"/>
            </a:pPr>
            <a:r>
              <a:rPr lang="en-US" altLang="en-US" sz="1800">
                <a:solidFill>
                  <a:srgbClr val="000000"/>
                </a:solidFill>
              </a:rPr>
              <a:t>explain the reading of each meter when the switch is opened again.</a:t>
            </a:r>
          </a:p>
        </p:txBody>
      </p:sp>
      <p:grpSp>
        <p:nvGrpSpPr>
          <p:cNvPr id="15365" name="Group 125"/>
          <p:cNvGrpSpPr>
            <a:grpSpLocks/>
          </p:cNvGrpSpPr>
          <p:nvPr/>
        </p:nvGrpSpPr>
        <p:grpSpPr bwMode="auto">
          <a:xfrm>
            <a:off x="1320800" y="2409825"/>
            <a:ext cx="6108700" cy="3952875"/>
            <a:chOff x="1320800" y="2333625"/>
            <a:chExt cx="6108700" cy="3952875"/>
          </a:xfrm>
        </p:grpSpPr>
        <p:sp>
          <p:nvSpPr>
            <p:cNvPr id="244" name="Can 243"/>
            <p:cNvSpPr/>
            <p:nvPr/>
          </p:nvSpPr>
          <p:spPr bwMode="auto">
            <a:xfrm rot="16200000">
              <a:off x="6229350" y="1936750"/>
              <a:ext cx="660400" cy="1714500"/>
            </a:xfrm>
            <a:prstGeom prst="can">
              <a:avLst/>
            </a:prstGeom>
            <a:gradFill flip="none" rotWithShape="1">
              <a:gsLst>
                <a:gs pos="0">
                  <a:schemeClr val="bg2">
                    <a:lumMod val="60000"/>
                    <a:lumOff val="40000"/>
                  </a:schemeClr>
                </a:gs>
                <a:gs pos="100000">
                  <a:srgbClr val="000000"/>
                </a:gs>
              </a:gsLst>
              <a:lin ang="0" scaled="1"/>
              <a:tileRect/>
            </a:gradFill>
            <a:ln w="9525" cap="flat" cmpd="sng" algn="ctr">
              <a:solidFill>
                <a:schemeClr val="tx1"/>
              </a:solidFill>
              <a:prstDash val="solid"/>
              <a:round/>
              <a:headEnd type="none" w="med" len="med"/>
              <a:tailEnd type="none" w="med" len="med"/>
            </a:ln>
            <a:effec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nvGrpSpPr>
            <p:cNvPr id="15372" name="Group 260"/>
            <p:cNvGrpSpPr>
              <a:grpSpLocks noChangeAspect="1"/>
            </p:cNvGrpSpPr>
            <p:nvPr/>
          </p:nvGrpSpPr>
          <p:grpSpPr bwMode="auto">
            <a:xfrm rot="16200000" flipV="1">
              <a:off x="5987257" y="2053431"/>
              <a:ext cx="954088" cy="1514475"/>
              <a:chOff x="843493" y="1532467"/>
              <a:chExt cx="2136772" cy="3390900"/>
            </a:xfrm>
          </p:grpSpPr>
          <p:grpSp>
            <p:nvGrpSpPr>
              <p:cNvPr id="15456" name="Group 58"/>
              <p:cNvGrpSpPr>
                <a:grpSpLocks/>
              </p:cNvGrpSpPr>
              <p:nvPr/>
            </p:nvGrpSpPr>
            <p:grpSpPr bwMode="auto">
              <a:xfrm>
                <a:off x="935565" y="1532467"/>
                <a:ext cx="2031999" cy="685799"/>
                <a:chOff x="1955800" y="876300"/>
                <a:chExt cx="2032000" cy="685800"/>
              </a:xfrm>
            </p:grpSpPr>
            <p:sp>
              <p:nvSpPr>
                <p:cNvPr id="15487" name="Oval 53"/>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88" name="Rectangle 56"/>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5457" name="Group 61"/>
              <p:cNvGrpSpPr>
                <a:grpSpLocks/>
              </p:cNvGrpSpPr>
              <p:nvPr/>
            </p:nvGrpSpPr>
            <p:grpSpPr bwMode="auto">
              <a:xfrm>
                <a:off x="935565" y="1799167"/>
                <a:ext cx="2031999" cy="685799"/>
                <a:chOff x="1955800" y="876300"/>
                <a:chExt cx="2032000" cy="685800"/>
              </a:xfrm>
            </p:grpSpPr>
            <p:sp>
              <p:nvSpPr>
                <p:cNvPr id="15485" name="Oval 62"/>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86" name="Rectangle 63"/>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5458" name="Group 65"/>
              <p:cNvGrpSpPr>
                <a:grpSpLocks/>
              </p:cNvGrpSpPr>
              <p:nvPr/>
            </p:nvGrpSpPr>
            <p:grpSpPr bwMode="auto">
              <a:xfrm>
                <a:off x="935565" y="2040468"/>
                <a:ext cx="2031999" cy="685799"/>
                <a:chOff x="1955800" y="876300"/>
                <a:chExt cx="2032000" cy="685800"/>
              </a:xfrm>
            </p:grpSpPr>
            <p:sp>
              <p:nvSpPr>
                <p:cNvPr id="15483" name="Oval 66"/>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84" name="Rectangle 67"/>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5459" name="Group 70"/>
              <p:cNvGrpSpPr>
                <a:grpSpLocks/>
              </p:cNvGrpSpPr>
              <p:nvPr/>
            </p:nvGrpSpPr>
            <p:grpSpPr bwMode="auto">
              <a:xfrm>
                <a:off x="948266" y="2281766"/>
                <a:ext cx="2031999" cy="685799"/>
                <a:chOff x="1955800" y="876300"/>
                <a:chExt cx="2032000" cy="685800"/>
              </a:xfrm>
            </p:grpSpPr>
            <p:sp>
              <p:nvSpPr>
                <p:cNvPr id="15481" name="Oval 71"/>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82" name="Rectangle 72"/>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5460" name="Group 73"/>
              <p:cNvGrpSpPr>
                <a:grpSpLocks/>
              </p:cNvGrpSpPr>
              <p:nvPr/>
            </p:nvGrpSpPr>
            <p:grpSpPr bwMode="auto">
              <a:xfrm>
                <a:off x="948266" y="2548466"/>
                <a:ext cx="2031999" cy="685799"/>
                <a:chOff x="1955800" y="876300"/>
                <a:chExt cx="2032000" cy="685800"/>
              </a:xfrm>
            </p:grpSpPr>
            <p:sp>
              <p:nvSpPr>
                <p:cNvPr id="15479" name="Oval 74"/>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80" name="Rectangle 75"/>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5461" name="Group 76"/>
              <p:cNvGrpSpPr>
                <a:grpSpLocks/>
              </p:cNvGrpSpPr>
              <p:nvPr/>
            </p:nvGrpSpPr>
            <p:grpSpPr bwMode="auto">
              <a:xfrm>
                <a:off x="948266" y="2789767"/>
                <a:ext cx="2031999" cy="685799"/>
                <a:chOff x="1955800" y="876300"/>
                <a:chExt cx="2032000" cy="685800"/>
              </a:xfrm>
            </p:grpSpPr>
            <p:sp>
              <p:nvSpPr>
                <p:cNvPr id="15477" name="Oval 77"/>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78" name="Rectangle 78"/>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5462" name="Group 79"/>
              <p:cNvGrpSpPr>
                <a:grpSpLocks/>
              </p:cNvGrpSpPr>
              <p:nvPr/>
            </p:nvGrpSpPr>
            <p:grpSpPr bwMode="auto">
              <a:xfrm>
                <a:off x="935565" y="3043768"/>
                <a:ext cx="2031999" cy="685799"/>
                <a:chOff x="1955800" y="876300"/>
                <a:chExt cx="2032000" cy="685800"/>
              </a:xfrm>
            </p:grpSpPr>
            <p:sp>
              <p:nvSpPr>
                <p:cNvPr id="15475" name="Oval 80"/>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76" name="Rectangle 81"/>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5463" name="Group 82"/>
              <p:cNvGrpSpPr>
                <a:grpSpLocks/>
              </p:cNvGrpSpPr>
              <p:nvPr/>
            </p:nvGrpSpPr>
            <p:grpSpPr bwMode="auto">
              <a:xfrm>
                <a:off x="935565" y="3310468"/>
                <a:ext cx="2031999" cy="685799"/>
                <a:chOff x="1955800" y="876300"/>
                <a:chExt cx="2032000" cy="685800"/>
              </a:xfrm>
            </p:grpSpPr>
            <p:sp>
              <p:nvSpPr>
                <p:cNvPr id="15473" name="Oval 83"/>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74" name="Rectangle 84"/>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5464" name="Group 85"/>
              <p:cNvGrpSpPr>
                <a:grpSpLocks/>
              </p:cNvGrpSpPr>
              <p:nvPr/>
            </p:nvGrpSpPr>
            <p:grpSpPr bwMode="auto">
              <a:xfrm>
                <a:off x="935565" y="3551768"/>
                <a:ext cx="2031999" cy="685799"/>
                <a:chOff x="1955800" y="876300"/>
                <a:chExt cx="2032000" cy="685800"/>
              </a:xfrm>
            </p:grpSpPr>
            <p:sp>
              <p:nvSpPr>
                <p:cNvPr id="15471" name="Oval 86"/>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72" name="Rectangle 87"/>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5465" name="Group 88"/>
              <p:cNvGrpSpPr>
                <a:grpSpLocks/>
              </p:cNvGrpSpPr>
              <p:nvPr/>
            </p:nvGrpSpPr>
            <p:grpSpPr bwMode="auto">
              <a:xfrm>
                <a:off x="948266" y="3793067"/>
                <a:ext cx="2031999" cy="685799"/>
                <a:chOff x="1955800" y="876300"/>
                <a:chExt cx="2032000" cy="685800"/>
              </a:xfrm>
            </p:grpSpPr>
            <p:sp>
              <p:nvSpPr>
                <p:cNvPr id="15469" name="Oval 89"/>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70" name="Rectangle 90"/>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sp>
            <p:nvSpPr>
              <p:cNvPr id="15466" name="Oval 92"/>
              <p:cNvSpPr>
                <a:spLocks noChangeArrowheads="1"/>
              </p:cNvSpPr>
              <p:nvPr/>
            </p:nvSpPr>
            <p:spPr bwMode="auto">
              <a:xfrm>
                <a:off x="960967" y="4059767"/>
                <a:ext cx="2019298" cy="622299"/>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67" name="Oval 95"/>
              <p:cNvSpPr>
                <a:spLocks noChangeArrowheads="1"/>
              </p:cNvSpPr>
              <p:nvPr/>
            </p:nvSpPr>
            <p:spPr bwMode="auto">
              <a:xfrm>
                <a:off x="960967" y="4301068"/>
                <a:ext cx="2019298" cy="622299"/>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68" name="Right Triangle 110"/>
              <p:cNvSpPr>
                <a:spLocks noChangeArrowheads="1"/>
              </p:cNvSpPr>
              <p:nvPr/>
            </p:nvSpPr>
            <p:spPr bwMode="auto">
              <a:xfrm rot="6327831">
                <a:off x="811742" y="1769003"/>
                <a:ext cx="438151" cy="374649"/>
              </a:xfrm>
              <a:prstGeom prst="rtTriangl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sp>
          <p:nvSpPr>
            <p:cNvPr id="15373" name="Rectangle 280"/>
            <p:cNvSpPr>
              <a:spLocks noChangeArrowheads="1"/>
            </p:cNvSpPr>
            <p:nvPr/>
          </p:nvSpPr>
          <p:spPr bwMode="auto">
            <a:xfrm>
              <a:off x="5780088" y="3117850"/>
              <a:ext cx="107950" cy="1460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nvGrpSpPr>
            <p:cNvPr id="15374" name="Group 36"/>
            <p:cNvGrpSpPr>
              <a:grpSpLocks/>
            </p:cNvGrpSpPr>
            <p:nvPr/>
          </p:nvGrpSpPr>
          <p:grpSpPr bwMode="auto">
            <a:xfrm rot="5400000" flipV="1">
              <a:off x="6832600" y="3363913"/>
              <a:ext cx="654050" cy="152400"/>
              <a:chOff x="558800" y="1898650"/>
              <a:chExt cx="654050" cy="152400"/>
            </a:xfrm>
          </p:grpSpPr>
          <p:sp>
            <p:nvSpPr>
              <p:cNvPr id="283" name="Snip Same Side Corner Rectangle 282"/>
              <p:cNvSpPr/>
              <p:nvPr/>
            </p:nvSpPr>
            <p:spPr bwMode="auto">
              <a:xfrm rot="16200000">
                <a:off x="857250" y="1695450"/>
                <a:ext cx="152400" cy="495300"/>
              </a:xfrm>
              <a:prstGeom prst="snip2SameRect">
                <a:avLst/>
              </a:prstGeom>
              <a:solidFill>
                <a:srgbClr val="FF0000"/>
              </a:solidFill>
              <a:ln w="9525" cap="flat" cmpd="sng" algn="ctr">
                <a:solidFill>
                  <a:schemeClr val="tx1"/>
                </a:solidFill>
                <a:prstDash val="solid"/>
                <a:round/>
                <a:headEnd type="none" w="med" len="med"/>
                <a:tailEnd type="none" w="med" len="med"/>
              </a:ln>
              <a:effec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srgbClr val="FF0000"/>
                  </a:solidFill>
                </a:endParaRPr>
              </a:p>
            </p:txBody>
          </p:sp>
          <p:sp>
            <p:nvSpPr>
              <p:cNvPr id="15455" name="Rectangle 35"/>
              <p:cNvSpPr>
                <a:spLocks noChangeArrowheads="1"/>
              </p:cNvSpPr>
              <p:nvPr/>
            </p:nvSpPr>
            <p:spPr bwMode="auto">
              <a:xfrm>
                <a:off x="558800" y="1948180"/>
                <a:ext cx="152400" cy="45719"/>
              </a:xfrm>
              <a:prstGeom prst="rect">
                <a:avLst/>
              </a:prstGeom>
              <a:solidFill>
                <a:schemeClr val="bg2"/>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5375" name="Group 40"/>
            <p:cNvGrpSpPr>
              <a:grpSpLocks/>
            </p:cNvGrpSpPr>
            <p:nvPr/>
          </p:nvGrpSpPr>
          <p:grpSpPr bwMode="auto">
            <a:xfrm rot="16200000" flipH="1">
              <a:off x="5435600" y="3354388"/>
              <a:ext cx="635000" cy="152400"/>
              <a:chOff x="3943350" y="2749550"/>
              <a:chExt cx="635000" cy="152400"/>
            </a:xfrm>
          </p:grpSpPr>
          <p:sp>
            <p:nvSpPr>
              <p:cNvPr id="286" name="Snip Same Side Corner Rectangle 285"/>
              <p:cNvSpPr/>
              <p:nvPr/>
            </p:nvSpPr>
            <p:spPr bwMode="auto">
              <a:xfrm rot="16200000">
                <a:off x="4254500" y="2546350"/>
                <a:ext cx="152400" cy="495300"/>
              </a:xfrm>
              <a:prstGeom prst="snip2SameRect">
                <a:avLst/>
              </a:prstGeom>
              <a:solidFill>
                <a:schemeClr val="tx1"/>
              </a:solidFill>
              <a:ln w="9525" cap="flat" cmpd="sng" algn="ctr">
                <a:solidFill>
                  <a:schemeClr val="tx1"/>
                </a:solidFill>
                <a:prstDash val="solid"/>
                <a:round/>
                <a:headEnd type="none" w="med" len="med"/>
                <a:tailEnd type="none" w="med" len="med"/>
              </a:ln>
              <a:effec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srgbClr val="FF0000"/>
                  </a:solidFill>
                </a:endParaRPr>
              </a:p>
            </p:txBody>
          </p:sp>
          <p:sp>
            <p:nvSpPr>
              <p:cNvPr id="15453" name="Rectangle 39"/>
              <p:cNvSpPr>
                <a:spLocks noChangeArrowheads="1"/>
              </p:cNvSpPr>
              <p:nvPr/>
            </p:nvSpPr>
            <p:spPr bwMode="auto">
              <a:xfrm>
                <a:off x="3943350" y="2799080"/>
                <a:ext cx="133350" cy="45719"/>
              </a:xfrm>
              <a:prstGeom prst="rect">
                <a:avLst/>
              </a:prstGeom>
              <a:solidFill>
                <a:schemeClr val="bg2"/>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5376" name="Group 287"/>
            <p:cNvGrpSpPr>
              <a:grpSpLocks/>
            </p:cNvGrpSpPr>
            <p:nvPr/>
          </p:nvGrpSpPr>
          <p:grpSpPr bwMode="auto">
            <a:xfrm flipH="1">
              <a:off x="6235700" y="4318000"/>
              <a:ext cx="457200" cy="457200"/>
              <a:chOff x="4622800" y="5283200"/>
              <a:chExt cx="457200" cy="457200"/>
            </a:xfrm>
          </p:grpSpPr>
          <p:sp>
            <p:nvSpPr>
              <p:cNvPr id="15448" name="Line 329"/>
              <p:cNvSpPr>
                <a:spLocks noChangeShapeType="1"/>
              </p:cNvSpPr>
              <p:nvPr/>
            </p:nvSpPr>
            <p:spPr bwMode="auto">
              <a:xfrm flipH="1">
                <a:off x="4775200" y="5435600"/>
                <a:ext cx="0" cy="152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NZ" sz="1900">
                  <a:solidFill>
                    <a:prstClr val="black"/>
                  </a:solidFill>
                  <a:latin typeface="Verdana" charset="0"/>
                  <a:ea typeface="ＭＳ Ｐゴシック" charset="-128"/>
                </a:endParaRPr>
              </a:p>
            </p:txBody>
          </p:sp>
          <p:sp>
            <p:nvSpPr>
              <p:cNvPr id="15449" name="Line 330"/>
              <p:cNvSpPr>
                <a:spLocks noChangeShapeType="1"/>
              </p:cNvSpPr>
              <p:nvPr/>
            </p:nvSpPr>
            <p:spPr bwMode="auto">
              <a:xfrm flipH="1">
                <a:off x="4622800" y="52832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NZ" sz="1900">
                  <a:solidFill>
                    <a:prstClr val="black"/>
                  </a:solidFill>
                  <a:latin typeface="Verdana" charset="0"/>
                  <a:ea typeface="ＭＳ Ｐゴシック" charset="-128"/>
                </a:endParaRPr>
              </a:p>
            </p:txBody>
          </p:sp>
          <p:sp>
            <p:nvSpPr>
              <p:cNvPr id="15450" name="Line 331"/>
              <p:cNvSpPr>
                <a:spLocks noChangeShapeType="1"/>
              </p:cNvSpPr>
              <p:nvPr/>
            </p:nvSpPr>
            <p:spPr bwMode="auto">
              <a:xfrm>
                <a:off x="5080000" y="5435600"/>
                <a:ext cx="0" cy="152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NZ" sz="1900">
                  <a:solidFill>
                    <a:prstClr val="black"/>
                  </a:solidFill>
                  <a:latin typeface="Verdana" charset="0"/>
                  <a:ea typeface="ＭＳ Ｐゴシック" charset="-128"/>
                </a:endParaRPr>
              </a:p>
            </p:txBody>
          </p:sp>
          <p:sp>
            <p:nvSpPr>
              <p:cNvPr id="15451" name="Line 332"/>
              <p:cNvSpPr>
                <a:spLocks noChangeShapeType="1"/>
              </p:cNvSpPr>
              <p:nvPr/>
            </p:nvSpPr>
            <p:spPr bwMode="auto">
              <a:xfrm>
                <a:off x="4927600" y="52832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NZ" sz="1900">
                  <a:solidFill>
                    <a:prstClr val="black"/>
                  </a:solidFill>
                  <a:latin typeface="Verdana" charset="0"/>
                  <a:ea typeface="ＭＳ Ｐゴシック" charset="-128"/>
                </a:endParaRPr>
              </a:p>
            </p:txBody>
          </p:sp>
        </p:grpSp>
        <p:sp>
          <p:nvSpPr>
            <p:cNvPr id="15377" name="Line 333"/>
            <p:cNvSpPr>
              <a:spLocks noChangeShapeType="1"/>
            </p:cNvSpPr>
            <p:nvPr/>
          </p:nvSpPr>
          <p:spPr bwMode="auto">
            <a:xfrm flipH="1" flipV="1">
              <a:off x="5753100" y="4541838"/>
              <a:ext cx="477838"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NZ" sz="1900">
                <a:solidFill>
                  <a:prstClr val="black"/>
                </a:solidFill>
                <a:latin typeface="Verdana" charset="0"/>
                <a:ea typeface="ＭＳ Ｐゴシック" charset="-128"/>
              </a:endParaRPr>
            </a:p>
          </p:txBody>
        </p:sp>
        <p:sp>
          <p:nvSpPr>
            <p:cNvPr id="15378" name="TextBox 47"/>
            <p:cNvSpPr txBox="1">
              <a:spLocks noChangeArrowheads="1"/>
            </p:cNvSpPr>
            <p:nvPr/>
          </p:nvSpPr>
          <p:spPr bwMode="auto">
            <a:xfrm>
              <a:off x="6235700" y="4051300"/>
              <a:ext cx="6206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400">
                  <a:solidFill>
                    <a:prstClr val="black"/>
                  </a:solidFill>
                </a:rPr>
                <a:t>12 V</a:t>
              </a:r>
            </a:p>
          </p:txBody>
        </p:sp>
        <p:cxnSp>
          <p:nvCxnSpPr>
            <p:cNvPr id="15379" name="Straight Connector 294"/>
            <p:cNvCxnSpPr>
              <a:cxnSpLocks noChangeShapeType="1"/>
              <a:endCxn id="15377" idx="1"/>
            </p:cNvCxnSpPr>
            <p:nvPr/>
          </p:nvCxnSpPr>
          <p:spPr bwMode="auto">
            <a:xfrm rot="5400000">
              <a:off x="5637212" y="4425951"/>
              <a:ext cx="2317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5380" name="Straight Connector 295"/>
            <p:cNvCxnSpPr>
              <a:cxnSpLocks noChangeShapeType="1"/>
            </p:cNvCxnSpPr>
            <p:nvPr/>
          </p:nvCxnSpPr>
          <p:spPr bwMode="auto">
            <a:xfrm rot="5400000">
              <a:off x="6778626" y="4162425"/>
              <a:ext cx="768350"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5381" name="Line 333"/>
            <p:cNvSpPr>
              <a:spLocks noChangeShapeType="1"/>
            </p:cNvSpPr>
            <p:nvPr/>
          </p:nvSpPr>
          <p:spPr bwMode="auto">
            <a:xfrm flipH="1" flipV="1">
              <a:off x="6688138" y="4538663"/>
              <a:ext cx="479425"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NZ" sz="1900">
                <a:solidFill>
                  <a:prstClr val="black"/>
                </a:solidFill>
                <a:latin typeface="Verdana" charset="0"/>
                <a:ea typeface="ＭＳ Ｐゴシック" charset="-128"/>
              </a:endParaRPr>
            </a:p>
          </p:txBody>
        </p:sp>
        <p:cxnSp>
          <p:nvCxnSpPr>
            <p:cNvPr id="15382" name="Straight Connector 297"/>
            <p:cNvCxnSpPr>
              <a:cxnSpLocks noChangeShapeType="1"/>
            </p:cNvCxnSpPr>
            <p:nvPr/>
          </p:nvCxnSpPr>
          <p:spPr bwMode="auto">
            <a:xfrm rot="5400000">
              <a:off x="5570537" y="3898901"/>
              <a:ext cx="3651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5383" name="Oval 298"/>
            <p:cNvSpPr>
              <a:spLocks noChangeArrowheads="1"/>
            </p:cNvSpPr>
            <p:nvPr/>
          </p:nvSpPr>
          <p:spPr bwMode="auto">
            <a:xfrm>
              <a:off x="5710238" y="4043363"/>
              <a:ext cx="47625" cy="46037"/>
            </a:xfrm>
            <a:prstGeom prst="ellipse">
              <a:avLst/>
            </a:prstGeom>
            <a:solidFill>
              <a:srgbClr val="000000"/>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384" name="Oval 299"/>
            <p:cNvSpPr>
              <a:spLocks noChangeArrowheads="1"/>
            </p:cNvSpPr>
            <p:nvPr/>
          </p:nvSpPr>
          <p:spPr bwMode="auto">
            <a:xfrm>
              <a:off x="5715000" y="4297363"/>
              <a:ext cx="46038" cy="46037"/>
            </a:xfrm>
            <a:prstGeom prst="ellipse">
              <a:avLst/>
            </a:prstGeom>
            <a:solidFill>
              <a:srgbClr val="000000"/>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cxnSp>
          <p:nvCxnSpPr>
            <p:cNvPr id="15385" name="Straight Connector 300"/>
            <p:cNvCxnSpPr>
              <a:cxnSpLocks noChangeShapeType="1"/>
            </p:cNvCxnSpPr>
            <p:nvPr/>
          </p:nvCxnSpPr>
          <p:spPr bwMode="auto">
            <a:xfrm rot="5400000">
              <a:off x="5452269" y="4187031"/>
              <a:ext cx="330200"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cxnSp>
        <p:sp>
          <p:nvSpPr>
            <p:cNvPr id="304" name="Can 303"/>
            <p:cNvSpPr/>
            <p:nvPr/>
          </p:nvSpPr>
          <p:spPr bwMode="auto">
            <a:xfrm rot="16200000">
              <a:off x="3689350" y="831850"/>
              <a:ext cx="660400" cy="3898900"/>
            </a:xfrm>
            <a:prstGeom prst="can">
              <a:avLst>
                <a:gd name="adj" fmla="val 28571"/>
              </a:avLst>
            </a:prstGeom>
            <a:gradFill flip="none" rotWithShape="1">
              <a:gsLst>
                <a:gs pos="0">
                  <a:schemeClr val="bg2">
                    <a:lumMod val="60000"/>
                    <a:lumOff val="40000"/>
                  </a:schemeClr>
                </a:gs>
                <a:gs pos="100000">
                  <a:srgbClr val="000000"/>
                </a:gs>
              </a:gsLst>
              <a:lin ang="0" scaled="1"/>
              <a:tileRect/>
            </a:gradFill>
            <a:ln w="9525" cap="flat" cmpd="sng" algn="ctr">
              <a:solidFill>
                <a:schemeClr val="tx1"/>
              </a:solidFill>
              <a:prstDash val="solid"/>
              <a:round/>
              <a:headEnd type="none" w="med" len="med"/>
              <a:tailEnd type="none" w="med" len="med"/>
            </a:ln>
            <a:effec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nvGrpSpPr>
            <p:cNvPr id="15387" name="Group 58"/>
            <p:cNvGrpSpPr>
              <a:grpSpLocks/>
            </p:cNvGrpSpPr>
            <p:nvPr/>
          </p:nvGrpSpPr>
          <p:grpSpPr bwMode="auto">
            <a:xfrm rot="16200000" flipV="1">
              <a:off x="2689225" y="2652713"/>
              <a:ext cx="909637" cy="306388"/>
              <a:chOff x="1955800" y="876300"/>
              <a:chExt cx="2032000" cy="685800"/>
            </a:xfrm>
          </p:grpSpPr>
          <p:sp>
            <p:nvSpPr>
              <p:cNvPr id="15446" name="Oval 53"/>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47" name="Rectangle 56"/>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5388" name="Group 61"/>
            <p:cNvGrpSpPr>
              <a:grpSpLocks/>
            </p:cNvGrpSpPr>
            <p:nvPr/>
          </p:nvGrpSpPr>
          <p:grpSpPr bwMode="auto">
            <a:xfrm rot="16200000" flipV="1">
              <a:off x="2570163" y="2652713"/>
              <a:ext cx="909637" cy="306387"/>
              <a:chOff x="1955800" y="876300"/>
              <a:chExt cx="2032000" cy="685800"/>
            </a:xfrm>
          </p:grpSpPr>
          <p:sp>
            <p:nvSpPr>
              <p:cNvPr id="15444" name="Oval 62"/>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45" name="Rectangle 63"/>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5389" name="Group 65"/>
            <p:cNvGrpSpPr>
              <a:grpSpLocks/>
            </p:cNvGrpSpPr>
            <p:nvPr/>
          </p:nvGrpSpPr>
          <p:grpSpPr bwMode="auto">
            <a:xfrm rot="16200000" flipV="1">
              <a:off x="2462213" y="2652713"/>
              <a:ext cx="909637" cy="306387"/>
              <a:chOff x="1955800" y="876300"/>
              <a:chExt cx="2032000" cy="685800"/>
            </a:xfrm>
          </p:grpSpPr>
          <p:sp>
            <p:nvSpPr>
              <p:cNvPr id="15442" name="Oval 66"/>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43" name="Rectangle 67"/>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5390" name="Group 70"/>
            <p:cNvGrpSpPr>
              <a:grpSpLocks/>
            </p:cNvGrpSpPr>
            <p:nvPr/>
          </p:nvGrpSpPr>
          <p:grpSpPr bwMode="auto">
            <a:xfrm rot="16200000" flipV="1">
              <a:off x="2355851" y="2646362"/>
              <a:ext cx="908050" cy="307975"/>
              <a:chOff x="1955800" y="876300"/>
              <a:chExt cx="2032000" cy="685800"/>
            </a:xfrm>
          </p:grpSpPr>
          <p:sp>
            <p:nvSpPr>
              <p:cNvPr id="15440" name="Oval 71"/>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41" name="Rectangle 72"/>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5391" name="Group 73"/>
            <p:cNvGrpSpPr>
              <a:grpSpLocks/>
            </p:cNvGrpSpPr>
            <p:nvPr/>
          </p:nvGrpSpPr>
          <p:grpSpPr bwMode="auto">
            <a:xfrm rot="16200000" flipV="1">
              <a:off x="2235994" y="2647156"/>
              <a:ext cx="908050" cy="306388"/>
              <a:chOff x="1955800" y="876300"/>
              <a:chExt cx="2032000" cy="685800"/>
            </a:xfrm>
          </p:grpSpPr>
          <p:sp>
            <p:nvSpPr>
              <p:cNvPr id="15438" name="Oval 74"/>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39" name="Rectangle 75"/>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5392" name="Group 76"/>
            <p:cNvGrpSpPr>
              <a:grpSpLocks/>
            </p:cNvGrpSpPr>
            <p:nvPr/>
          </p:nvGrpSpPr>
          <p:grpSpPr bwMode="auto">
            <a:xfrm rot="16200000" flipV="1">
              <a:off x="2128044" y="2647156"/>
              <a:ext cx="908050" cy="306388"/>
              <a:chOff x="1955800" y="876300"/>
              <a:chExt cx="2032000" cy="685800"/>
            </a:xfrm>
          </p:grpSpPr>
          <p:sp>
            <p:nvSpPr>
              <p:cNvPr id="15436" name="Oval 77"/>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37" name="Rectangle 78"/>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5393" name="Group 79"/>
            <p:cNvGrpSpPr>
              <a:grpSpLocks/>
            </p:cNvGrpSpPr>
            <p:nvPr/>
          </p:nvGrpSpPr>
          <p:grpSpPr bwMode="auto">
            <a:xfrm rot="16200000" flipV="1">
              <a:off x="2014538" y="2652713"/>
              <a:ext cx="909637" cy="306387"/>
              <a:chOff x="1955800" y="876300"/>
              <a:chExt cx="2032000" cy="685800"/>
            </a:xfrm>
          </p:grpSpPr>
          <p:sp>
            <p:nvSpPr>
              <p:cNvPr id="15434" name="Oval 80"/>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35" name="Rectangle 81"/>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5394" name="Group 82"/>
            <p:cNvGrpSpPr>
              <a:grpSpLocks/>
            </p:cNvGrpSpPr>
            <p:nvPr/>
          </p:nvGrpSpPr>
          <p:grpSpPr bwMode="auto">
            <a:xfrm rot="16200000" flipV="1">
              <a:off x="1895475" y="2652713"/>
              <a:ext cx="909637" cy="306388"/>
              <a:chOff x="1955800" y="876300"/>
              <a:chExt cx="2032000" cy="685800"/>
            </a:xfrm>
          </p:grpSpPr>
          <p:sp>
            <p:nvSpPr>
              <p:cNvPr id="15432" name="Oval 83"/>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33" name="Rectangle 84"/>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5395" name="Group 85"/>
            <p:cNvGrpSpPr>
              <a:grpSpLocks/>
            </p:cNvGrpSpPr>
            <p:nvPr/>
          </p:nvGrpSpPr>
          <p:grpSpPr bwMode="auto">
            <a:xfrm rot="16200000" flipV="1">
              <a:off x="1787525" y="2652713"/>
              <a:ext cx="909637" cy="306388"/>
              <a:chOff x="1955800" y="876300"/>
              <a:chExt cx="2032000" cy="685800"/>
            </a:xfrm>
          </p:grpSpPr>
          <p:sp>
            <p:nvSpPr>
              <p:cNvPr id="15430" name="Oval 86"/>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31" name="Rectangle 87"/>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5396" name="Group 88"/>
            <p:cNvGrpSpPr>
              <a:grpSpLocks/>
            </p:cNvGrpSpPr>
            <p:nvPr/>
          </p:nvGrpSpPr>
          <p:grpSpPr bwMode="auto">
            <a:xfrm rot="16200000" flipV="1">
              <a:off x="1680369" y="2647156"/>
              <a:ext cx="908050" cy="306388"/>
              <a:chOff x="1955800" y="876300"/>
              <a:chExt cx="2032000" cy="685800"/>
            </a:xfrm>
          </p:grpSpPr>
          <p:sp>
            <p:nvSpPr>
              <p:cNvPr id="15428" name="Oval 89"/>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29" name="Rectangle 90"/>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sp>
          <p:nvSpPr>
            <p:cNvPr id="15397" name="Oval 92"/>
            <p:cNvSpPr>
              <a:spLocks noChangeArrowheads="1"/>
            </p:cNvSpPr>
            <p:nvPr/>
          </p:nvSpPr>
          <p:spPr bwMode="auto">
            <a:xfrm rot="16200000" flipV="1">
              <a:off x="1578769" y="2658269"/>
              <a:ext cx="901700" cy="277812"/>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398" name="Oval 95"/>
            <p:cNvSpPr>
              <a:spLocks noChangeArrowheads="1"/>
            </p:cNvSpPr>
            <p:nvPr/>
          </p:nvSpPr>
          <p:spPr bwMode="auto">
            <a:xfrm rot="16200000" flipV="1">
              <a:off x="1470819" y="2658269"/>
              <a:ext cx="901700" cy="277812"/>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399" name="Right Triangle 110"/>
            <p:cNvSpPr>
              <a:spLocks noChangeArrowheads="1"/>
            </p:cNvSpPr>
            <p:nvPr/>
          </p:nvSpPr>
          <p:spPr bwMode="auto">
            <a:xfrm rot="9872169" flipV="1">
              <a:off x="3009900" y="3133725"/>
              <a:ext cx="196850" cy="166688"/>
            </a:xfrm>
            <a:prstGeom prst="rtTriangl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78" name="Can 77"/>
            <p:cNvSpPr/>
            <p:nvPr/>
          </p:nvSpPr>
          <p:spPr bwMode="auto">
            <a:xfrm rot="16200000">
              <a:off x="1352550" y="2432050"/>
              <a:ext cx="647700" cy="711200"/>
            </a:xfrm>
            <a:prstGeom prst="can">
              <a:avLst/>
            </a:prstGeom>
            <a:gradFill flip="none" rotWithShape="1">
              <a:gsLst>
                <a:gs pos="0">
                  <a:schemeClr val="bg2">
                    <a:lumMod val="60000"/>
                    <a:lumOff val="40000"/>
                  </a:schemeClr>
                </a:gs>
                <a:gs pos="100000">
                  <a:srgbClr val="000000"/>
                </a:gs>
              </a:gsLst>
              <a:lin ang="0" scaled="1"/>
              <a:tileRect/>
            </a:gradFill>
            <a:ln w="9525" cap="flat" cmpd="sng" algn="ctr">
              <a:solidFill>
                <a:schemeClr val="tx1"/>
              </a:solidFill>
              <a:prstDash val="solid"/>
              <a:round/>
              <a:headEnd type="none" w="med" len="med"/>
              <a:tailEnd type="none" w="med" len="med"/>
            </a:ln>
            <a:effec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01" name="Rectangle 339"/>
            <p:cNvSpPr>
              <a:spLocks noChangeArrowheads="1"/>
            </p:cNvSpPr>
            <p:nvPr/>
          </p:nvSpPr>
          <p:spPr bwMode="auto">
            <a:xfrm>
              <a:off x="1893888" y="3130550"/>
              <a:ext cx="107950" cy="1460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nvGrpSpPr>
            <p:cNvPr id="15402" name="Group 36"/>
            <p:cNvGrpSpPr>
              <a:grpSpLocks/>
            </p:cNvGrpSpPr>
            <p:nvPr/>
          </p:nvGrpSpPr>
          <p:grpSpPr bwMode="auto">
            <a:xfrm rot="5400000" flipV="1">
              <a:off x="2946400" y="3376613"/>
              <a:ext cx="654050" cy="152400"/>
              <a:chOff x="558800" y="1898650"/>
              <a:chExt cx="654050" cy="152400"/>
            </a:xfrm>
          </p:grpSpPr>
          <p:sp>
            <p:nvSpPr>
              <p:cNvPr id="342" name="Snip Same Side Corner Rectangle 341"/>
              <p:cNvSpPr/>
              <p:nvPr/>
            </p:nvSpPr>
            <p:spPr bwMode="auto">
              <a:xfrm rot="16200000">
                <a:off x="857250" y="1695450"/>
                <a:ext cx="152400" cy="495300"/>
              </a:xfrm>
              <a:prstGeom prst="snip2SameRect">
                <a:avLst/>
              </a:prstGeom>
              <a:solidFill>
                <a:srgbClr val="FF0000"/>
              </a:solidFill>
              <a:ln w="9525" cap="flat" cmpd="sng" algn="ctr">
                <a:solidFill>
                  <a:schemeClr val="tx1"/>
                </a:solidFill>
                <a:prstDash val="solid"/>
                <a:round/>
                <a:headEnd type="none" w="med" len="med"/>
                <a:tailEnd type="none" w="med" len="med"/>
              </a:ln>
              <a:effec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srgbClr val="FF0000"/>
                  </a:solidFill>
                </a:endParaRPr>
              </a:p>
            </p:txBody>
          </p:sp>
          <p:sp>
            <p:nvSpPr>
              <p:cNvPr id="15427" name="Rectangle 35"/>
              <p:cNvSpPr>
                <a:spLocks noChangeArrowheads="1"/>
              </p:cNvSpPr>
              <p:nvPr/>
            </p:nvSpPr>
            <p:spPr bwMode="auto">
              <a:xfrm>
                <a:off x="558800" y="1948180"/>
                <a:ext cx="152400" cy="45719"/>
              </a:xfrm>
              <a:prstGeom prst="rect">
                <a:avLst/>
              </a:prstGeom>
              <a:solidFill>
                <a:schemeClr val="bg2"/>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5403" name="Group 40"/>
            <p:cNvGrpSpPr>
              <a:grpSpLocks/>
            </p:cNvGrpSpPr>
            <p:nvPr/>
          </p:nvGrpSpPr>
          <p:grpSpPr bwMode="auto">
            <a:xfrm rot="16200000" flipH="1">
              <a:off x="1549400" y="3367088"/>
              <a:ext cx="635000" cy="152400"/>
              <a:chOff x="3943350" y="2749550"/>
              <a:chExt cx="635000" cy="152400"/>
            </a:xfrm>
          </p:grpSpPr>
          <p:sp>
            <p:nvSpPr>
              <p:cNvPr id="345" name="Snip Same Side Corner Rectangle 344"/>
              <p:cNvSpPr/>
              <p:nvPr/>
            </p:nvSpPr>
            <p:spPr bwMode="auto">
              <a:xfrm rot="16200000">
                <a:off x="4254500" y="2546350"/>
                <a:ext cx="152400" cy="495300"/>
              </a:xfrm>
              <a:prstGeom prst="snip2SameRect">
                <a:avLst/>
              </a:prstGeom>
              <a:solidFill>
                <a:schemeClr val="tx1"/>
              </a:solidFill>
              <a:ln w="9525" cap="flat" cmpd="sng" algn="ctr">
                <a:solidFill>
                  <a:schemeClr val="tx1"/>
                </a:solidFill>
                <a:prstDash val="solid"/>
                <a:round/>
                <a:headEnd type="none" w="med" len="med"/>
                <a:tailEnd type="none" w="med" len="med"/>
              </a:ln>
              <a:effec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srgbClr val="FF0000"/>
                  </a:solidFill>
                </a:endParaRPr>
              </a:p>
            </p:txBody>
          </p:sp>
          <p:sp>
            <p:nvSpPr>
              <p:cNvPr id="15425" name="Rectangle 39"/>
              <p:cNvSpPr>
                <a:spLocks noChangeArrowheads="1"/>
              </p:cNvSpPr>
              <p:nvPr/>
            </p:nvSpPr>
            <p:spPr bwMode="auto">
              <a:xfrm>
                <a:off x="3943350" y="2799080"/>
                <a:ext cx="133350" cy="45719"/>
              </a:xfrm>
              <a:prstGeom prst="rect">
                <a:avLst/>
              </a:prstGeom>
              <a:solidFill>
                <a:schemeClr val="bg2"/>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sp>
          <p:nvSpPr>
            <p:cNvPr id="15404" name="Line 333"/>
            <p:cNvSpPr>
              <a:spLocks noChangeShapeType="1"/>
            </p:cNvSpPr>
            <p:nvPr/>
          </p:nvSpPr>
          <p:spPr bwMode="auto">
            <a:xfrm flipH="1" flipV="1">
              <a:off x="1866900" y="4554538"/>
              <a:ext cx="1409700"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NZ" sz="1900">
                <a:solidFill>
                  <a:prstClr val="black"/>
                </a:solidFill>
                <a:latin typeface="Verdana" charset="0"/>
                <a:ea typeface="ＭＳ Ｐゴシック" charset="-128"/>
              </a:endParaRPr>
            </a:p>
          </p:txBody>
        </p:sp>
        <p:cxnSp>
          <p:nvCxnSpPr>
            <p:cNvPr id="15405" name="Straight Connector 354"/>
            <p:cNvCxnSpPr>
              <a:cxnSpLocks noChangeShapeType="1"/>
            </p:cNvCxnSpPr>
            <p:nvPr/>
          </p:nvCxnSpPr>
          <p:spPr bwMode="auto">
            <a:xfrm rot="5400000">
              <a:off x="2892426" y="4175125"/>
              <a:ext cx="768350"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5406" name="Straight Connector 356"/>
            <p:cNvCxnSpPr>
              <a:cxnSpLocks noChangeShapeType="1"/>
              <a:endCxn id="15404" idx="1"/>
            </p:cNvCxnSpPr>
            <p:nvPr/>
          </p:nvCxnSpPr>
          <p:spPr bwMode="auto">
            <a:xfrm rot="5400000">
              <a:off x="1454150" y="4141788"/>
              <a:ext cx="8255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nvGrpSpPr>
            <p:cNvPr id="15407" name="Group 368"/>
            <p:cNvGrpSpPr>
              <a:grpSpLocks/>
            </p:cNvGrpSpPr>
            <p:nvPr/>
          </p:nvGrpSpPr>
          <p:grpSpPr bwMode="auto">
            <a:xfrm>
              <a:off x="2273300" y="4229100"/>
              <a:ext cx="546100" cy="646113"/>
              <a:chOff x="5575300" y="4546600"/>
              <a:chExt cx="546100" cy="646331"/>
            </a:xfrm>
          </p:grpSpPr>
          <p:sp>
            <p:nvSpPr>
              <p:cNvPr id="365" name="Oval 30"/>
              <p:cNvSpPr>
                <a:spLocks noChangeArrowheads="1"/>
              </p:cNvSpPr>
              <p:nvPr/>
            </p:nvSpPr>
            <p:spPr bwMode="auto">
              <a:xfrm>
                <a:off x="5588000" y="4622826"/>
                <a:ext cx="533400" cy="533580"/>
              </a:xfrm>
              <a:prstGeom prst="ellipse">
                <a:avLst/>
              </a:prstGeom>
              <a:solidFill>
                <a:schemeClr val="accent1">
                  <a:lumMod val="65000"/>
                </a:schemeClr>
              </a:solidFill>
              <a:ln w="2857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endParaRPr lang="en-US" altLang="en-US">
                  <a:solidFill>
                    <a:prstClr val="black"/>
                  </a:solidFill>
                </a:endParaRPr>
              </a:p>
            </p:txBody>
          </p:sp>
          <p:sp>
            <p:nvSpPr>
              <p:cNvPr id="15423" name="TextBox 367"/>
              <p:cNvSpPr txBox="1">
                <a:spLocks noChangeArrowheads="1"/>
              </p:cNvSpPr>
              <p:nvPr/>
            </p:nvSpPr>
            <p:spPr bwMode="auto">
              <a:xfrm>
                <a:off x="5575300" y="4546600"/>
                <a:ext cx="542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3600">
                    <a:solidFill>
                      <a:prstClr val="black"/>
                    </a:solidFill>
                  </a:rPr>
                  <a:t>G</a:t>
                </a:r>
              </a:p>
            </p:txBody>
          </p:sp>
        </p:grpSp>
        <p:sp>
          <p:nvSpPr>
            <p:cNvPr id="15408" name="Rounded Rectangle 370"/>
            <p:cNvSpPr>
              <a:spLocks noChangeArrowheads="1"/>
            </p:cNvSpPr>
            <p:nvPr/>
          </p:nvSpPr>
          <p:spPr bwMode="auto">
            <a:xfrm rot="-5400000">
              <a:off x="5816600" y="4876800"/>
              <a:ext cx="1371600" cy="1371600"/>
            </a:xfrm>
            <a:prstGeom prst="roundRect">
              <a:avLst>
                <a:gd name="adj" fmla="val 16667"/>
              </a:avLst>
            </a:prstGeom>
            <a:solidFill>
              <a:schemeClr val="accent1"/>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cxnSp>
          <p:nvCxnSpPr>
            <p:cNvPr id="15409" name="Straight Arrow Connector 372"/>
            <p:cNvCxnSpPr>
              <a:cxnSpLocks noChangeShapeType="1"/>
            </p:cNvCxnSpPr>
            <p:nvPr/>
          </p:nvCxnSpPr>
          <p:spPr bwMode="auto">
            <a:xfrm rot="5400000" flipH="1" flipV="1">
              <a:off x="6074569" y="5736431"/>
              <a:ext cx="863600" cy="15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5410" name="Oval 373"/>
            <p:cNvSpPr>
              <a:spLocks noChangeArrowheads="1"/>
            </p:cNvSpPr>
            <p:nvPr/>
          </p:nvSpPr>
          <p:spPr bwMode="auto">
            <a:xfrm>
              <a:off x="6413500" y="6083300"/>
              <a:ext cx="177800" cy="177800"/>
            </a:xfrm>
            <a:prstGeom prst="ellipse">
              <a:avLst/>
            </a:prstGeom>
            <a:solidFill>
              <a:srgbClr val="000000"/>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nvGrpSpPr>
            <p:cNvPr id="15411" name="Group 379"/>
            <p:cNvGrpSpPr>
              <a:grpSpLocks/>
            </p:cNvGrpSpPr>
            <p:nvPr/>
          </p:nvGrpSpPr>
          <p:grpSpPr bwMode="auto">
            <a:xfrm>
              <a:off x="6896100" y="3797300"/>
              <a:ext cx="533400" cy="646113"/>
              <a:chOff x="5588000" y="4521200"/>
              <a:chExt cx="533400" cy="646331"/>
            </a:xfrm>
          </p:grpSpPr>
          <p:sp>
            <p:nvSpPr>
              <p:cNvPr id="381" name="Oval 30"/>
              <p:cNvSpPr>
                <a:spLocks noChangeArrowheads="1"/>
              </p:cNvSpPr>
              <p:nvPr/>
            </p:nvSpPr>
            <p:spPr bwMode="auto">
              <a:xfrm>
                <a:off x="5588000" y="4622834"/>
                <a:ext cx="533400" cy="533580"/>
              </a:xfrm>
              <a:prstGeom prst="ellipse">
                <a:avLst/>
              </a:prstGeom>
              <a:solidFill>
                <a:schemeClr val="accent1">
                  <a:lumMod val="65000"/>
                </a:schemeClr>
              </a:solidFill>
              <a:ln w="2857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endParaRPr lang="en-US" altLang="en-US">
                  <a:solidFill>
                    <a:prstClr val="black"/>
                  </a:solidFill>
                </a:endParaRPr>
              </a:p>
            </p:txBody>
          </p:sp>
          <p:sp>
            <p:nvSpPr>
              <p:cNvPr id="15421" name="TextBox 381"/>
              <p:cNvSpPr txBox="1">
                <a:spLocks noChangeArrowheads="1"/>
              </p:cNvSpPr>
              <p:nvPr/>
            </p:nvSpPr>
            <p:spPr bwMode="auto">
              <a:xfrm>
                <a:off x="5613400" y="4521200"/>
                <a:ext cx="5052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3600">
                    <a:solidFill>
                      <a:prstClr val="black"/>
                    </a:solidFill>
                  </a:rPr>
                  <a:t>A</a:t>
                </a:r>
              </a:p>
            </p:txBody>
          </p:sp>
        </p:grpSp>
        <p:sp>
          <p:nvSpPr>
            <p:cNvPr id="15412" name="Rounded Rectangle 382"/>
            <p:cNvSpPr>
              <a:spLocks noChangeArrowheads="1"/>
            </p:cNvSpPr>
            <p:nvPr/>
          </p:nvSpPr>
          <p:spPr bwMode="auto">
            <a:xfrm rot="-5400000">
              <a:off x="1841500" y="4902200"/>
              <a:ext cx="1371600" cy="1371600"/>
            </a:xfrm>
            <a:prstGeom prst="roundRect">
              <a:avLst>
                <a:gd name="adj" fmla="val 16667"/>
              </a:avLst>
            </a:prstGeom>
            <a:solidFill>
              <a:schemeClr val="accent1"/>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cxnSp>
          <p:nvCxnSpPr>
            <p:cNvPr id="15413" name="Straight Arrow Connector 383"/>
            <p:cNvCxnSpPr>
              <a:cxnSpLocks noChangeShapeType="1"/>
            </p:cNvCxnSpPr>
            <p:nvPr/>
          </p:nvCxnSpPr>
          <p:spPr bwMode="auto">
            <a:xfrm rot="5400000" flipH="1" flipV="1">
              <a:off x="2099469" y="5761831"/>
              <a:ext cx="863600" cy="15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5414" name="Oval 384"/>
            <p:cNvSpPr>
              <a:spLocks noChangeArrowheads="1"/>
            </p:cNvSpPr>
            <p:nvPr/>
          </p:nvSpPr>
          <p:spPr bwMode="auto">
            <a:xfrm>
              <a:off x="2438400" y="6108700"/>
              <a:ext cx="177800" cy="177800"/>
            </a:xfrm>
            <a:prstGeom prst="ellipse">
              <a:avLst/>
            </a:prstGeom>
            <a:solidFill>
              <a:srgbClr val="000000"/>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5415" name="TextBox 388"/>
            <p:cNvSpPr txBox="1">
              <a:spLocks noChangeArrowheads="1"/>
            </p:cNvSpPr>
            <p:nvPr/>
          </p:nvSpPr>
          <p:spPr bwMode="auto">
            <a:xfrm>
              <a:off x="2844800" y="5740400"/>
              <a:ext cx="48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2000">
                  <a:solidFill>
                    <a:prstClr val="black"/>
                  </a:solidFill>
                </a:rPr>
                <a:t>G</a:t>
              </a:r>
            </a:p>
          </p:txBody>
        </p:sp>
        <p:sp>
          <p:nvSpPr>
            <p:cNvPr id="15416" name="TextBox 389"/>
            <p:cNvSpPr txBox="1">
              <a:spLocks noChangeArrowheads="1"/>
            </p:cNvSpPr>
            <p:nvPr/>
          </p:nvSpPr>
          <p:spPr bwMode="auto">
            <a:xfrm>
              <a:off x="6832599" y="5778500"/>
              <a:ext cx="4538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2000">
                  <a:solidFill>
                    <a:prstClr val="black"/>
                  </a:solidFill>
                </a:rPr>
                <a:t>A</a:t>
              </a:r>
            </a:p>
          </p:txBody>
        </p:sp>
        <p:sp>
          <p:nvSpPr>
            <p:cNvPr id="15417" name="TextBox 253"/>
            <p:cNvSpPr txBox="1">
              <a:spLocks noChangeArrowheads="1"/>
            </p:cNvSpPr>
            <p:nvPr/>
          </p:nvSpPr>
          <p:spPr bwMode="auto">
            <a:xfrm>
              <a:off x="4559300" y="4013200"/>
              <a:ext cx="10287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800" dirty="0">
                  <a:solidFill>
                    <a:prstClr val="black"/>
                  </a:solidFill>
                </a:rPr>
                <a:t>switch</a:t>
              </a:r>
            </a:p>
          </p:txBody>
        </p:sp>
        <p:sp>
          <p:nvSpPr>
            <p:cNvPr id="15418" name="TextBox 148"/>
            <p:cNvSpPr txBox="1">
              <a:spLocks noChangeArrowheads="1"/>
            </p:cNvSpPr>
            <p:nvPr/>
          </p:nvSpPr>
          <p:spPr bwMode="auto">
            <a:xfrm>
              <a:off x="5918200" y="5029200"/>
              <a:ext cx="1498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600">
                  <a:solidFill>
                    <a:prstClr val="black"/>
                  </a:solidFill>
                </a:rPr>
                <a:t>-5   0  +5 </a:t>
              </a:r>
            </a:p>
          </p:txBody>
        </p:sp>
        <p:sp>
          <p:nvSpPr>
            <p:cNvPr id="15419" name="TextBox 149"/>
            <p:cNvSpPr txBox="1">
              <a:spLocks noChangeArrowheads="1"/>
            </p:cNvSpPr>
            <p:nvPr/>
          </p:nvSpPr>
          <p:spPr bwMode="auto">
            <a:xfrm>
              <a:off x="1917700" y="5067300"/>
              <a:ext cx="157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600">
                  <a:solidFill>
                    <a:srgbClr val="000000"/>
                  </a:solidFill>
                </a:rPr>
                <a:t>-ve</a:t>
              </a:r>
              <a:r>
                <a:rPr lang="en-US" altLang="en-US" sz="1600">
                  <a:solidFill>
                    <a:prstClr val="black"/>
                  </a:solidFill>
                </a:rPr>
                <a:t>  0 +ve </a:t>
              </a:r>
            </a:p>
          </p:txBody>
        </p:sp>
      </p:grpSp>
      <p:sp>
        <p:nvSpPr>
          <p:cNvPr id="15364" name="TextBox 122"/>
          <p:cNvSpPr txBox="1">
            <a:spLocks noChangeArrowheads="1"/>
          </p:cNvSpPr>
          <p:nvPr/>
        </p:nvSpPr>
        <p:spPr bwMode="auto">
          <a:xfrm>
            <a:off x="76200" y="1955800"/>
            <a:ext cx="8775700" cy="369888"/>
          </a:xfrm>
          <a:prstGeom prst="rect">
            <a:avLst/>
          </a:prstGeom>
          <a:gradFill rotWithShape="1">
            <a:gsLst>
              <a:gs pos="0">
                <a:srgbClr val="E3F9A8"/>
              </a:gs>
              <a:gs pos="100000">
                <a:srgbClr val="A5BC54"/>
              </a:gs>
            </a:gsLst>
            <a:lin ang="5400000"/>
          </a:gradFill>
          <a:ln w="9525">
            <a:solidFill>
              <a:srgbClr val="9BAE5C"/>
            </a:solidFill>
            <a:miter lim="800000"/>
            <a:headEnd/>
            <a:tailEnd/>
          </a:ln>
          <a:effectLst>
            <a:outerShdw blurRad="40000" dist="23000" dir="5400000" rotWithShape="0">
              <a:srgbClr val="808080">
                <a:alpha val="34999"/>
              </a:srgbClr>
            </a:outerShdw>
          </a:effectLst>
        </p:spPr>
        <p:txBody>
          <a:bodyPr lIns="216000">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algn="ctr" eaLnBrk="1" hangingPunct="1"/>
            <a:r>
              <a:rPr lang="en-US" altLang="en-US" sz="1800">
                <a:solidFill>
                  <a:srgbClr val="000090"/>
                </a:solidFill>
              </a:rPr>
              <a:t>Start: </a:t>
            </a:r>
            <a:r>
              <a:rPr lang="en-US" altLang="en-US" sz="1800">
                <a:solidFill>
                  <a:srgbClr val="000000"/>
                </a:solidFill>
              </a:rPr>
              <a:t>1.</a:t>
            </a:r>
            <a:r>
              <a:rPr lang="en-US" altLang="en-US" sz="1800">
                <a:solidFill>
                  <a:srgbClr val="FF0000"/>
                </a:solidFill>
              </a:rPr>
              <a:t> switch is closed;  </a:t>
            </a:r>
            <a:r>
              <a:rPr lang="en-US" altLang="en-US" sz="1800">
                <a:solidFill>
                  <a:srgbClr val="000000"/>
                </a:solidFill>
              </a:rPr>
              <a:t>2.</a:t>
            </a:r>
            <a:r>
              <a:rPr lang="en-US" altLang="en-US" sz="1800">
                <a:solidFill>
                  <a:srgbClr val="FF0000"/>
                </a:solidFill>
              </a:rPr>
              <a:t> switch stays closed;  </a:t>
            </a:r>
            <a:r>
              <a:rPr lang="en-US" altLang="en-US" sz="1800">
                <a:solidFill>
                  <a:srgbClr val="000000"/>
                </a:solidFill>
              </a:rPr>
              <a:t>3.</a:t>
            </a:r>
            <a:r>
              <a:rPr lang="en-US" altLang="en-US" sz="1800">
                <a:solidFill>
                  <a:srgbClr val="FF0000"/>
                </a:solidFill>
              </a:rPr>
              <a:t> switch is opened</a:t>
            </a:r>
          </a:p>
        </p:txBody>
      </p:sp>
      <p:sp>
        <p:nvSpPr>
          <p:cNvPr id="125" name="TextBox 124"/>
          <p:cNvSpPr txBox="1">
            <a:spLocks noChangeArrowheads="1"/>
          </p:cNvSpPr>
          <p:nvPr/>
        </p:nvSpPr>
        <p:spPr bwMode="auto">
          <a:xfrm>
            <a:off x="63500" y="63500"/>
            <a:ext cx="2436813" cy="369888"/>
          </a:xfrm>
          <a:prstGeom prst="rect">
            <a:avLst/>
          </a:prstGeom>
          <a:gradFill rotWithShape="1">
            <a:gsLst>
              <a:gs pos="0">
                <a:srgbClr val="E3F9A8"/>
              </a:gs>
              <a:gs pos="100000">
                <a:srgbClr val="A5BC54"/>
              </a:gs>
            </a:gsLst>
            <a:lin ang="5400000"/>
          </a:gradFill>
          <a:ln w="9525">
            <a:solidFill>
              <a:srgbClr val="9BAE5C"/>
            </a:solidFill>
            <a:miter lim="800000"/>
            <a:headEnd/>
            <a:tailEnd/>
          </a:ln>
          <a:effectLst>
            <a:outerShdw blurRad="40000" dist="23000" dir="5400000" rotWithShape="0">
              <a:srgbClr val="808080">
                <a:alpha val="34999"/>
              </a:srgbClr>
            </a:outerShdw>
          </a:effectLst>
        </p:spPr>
        <p:txBody>
          <a:bodyPr wrap="non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800" u="sng">
                <a:solidFill>
                  <a:srgbClr val="000000"/>
                </a:solidFill>
              </a:rPr>
              <a:t>Mutual Inductance:</a:t>
            </a:r>
            <a:r>
              <a:rPr lang="en-US" altLang="en-US" sz="1800">
                <a:solidFill>
                  <a:srgbClr val="000000"/>
                </a:solidFill>
              </a:rPr>
              <a:t> </a:t>
            </a:r>
            <a:endParaRPr lang="en-US" altLang="en-US" sz="1800">
              <a:solidFill>
                <a:srgbClr val="FFFFFF"/>
              </a:solidFill>
            </a:endParaRPr>
          </a:p>
        </p:txBody>
      </p:sp>
      <p:sp>
        <p:nvSpPr>
          <p:cNvPr id="127" name="TextBox 126"/>
          <p:cNvSpPr txBox="1">
            <a:spLocks noChangeArrowheads="1"/>
          </p:cNvSpPr>
          <p:nvPr/>
        </p:nvSpPr>
        <p:spPr bwMode="auto">
          <a:xfrm>
            <a:off x="7429500" y="2667000"/>
            <a:ext cx="1184275" cy="384175"/>
          </a:xfrm>
          <a:prstGeom prst="rect">
            <a:avLst/>
          </a:prstGeom>
          <a:gradFill rotWithShape="1">
            <a:gsLst>
              <a:gs pos="0">
                <a:srgbClr val="E2BBA8"/>
              </a:gs>
              <a:gs pos="100000">
                <a:srgbClr val="914F0D"/>
              </a:gs>
            </a:gsLst>
            <a:lin ang="5400000"/>
          </a:gradFill>
          <a:ln w="9525">
            <a:solidFill>
              <a:srgbClr val="814D19"/>
            </a:solidFill>
            <a:miter lim="800000"/>
            <a:headEnd/>
            <a:tailEnd/>
          </a:ln>
          <a:effectLst>
            <a:outerShdw blurRad="40000" dist="23000" dir="5400000" rotWithShape="0">
              <a:srgbClr val="808080">
                <a:alpha val="34999"/>
              </a:srgbClr>
            </a:outerShdw>
          </a:effectLst>
        </p:spPr>
        <p:txBody>
          <a:bodyPr wrap="non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a:solidFill>
                  <a:prstClr val="black"/>
                </a:solidFill>
              </a:rPr>
              <a:t>Iron bar</a:t>
            </a:r>
          </a:p>
        </p:txBody>
      </p:sp>
    </p:spTree>
    <p:extLst>
      <p:ext uri="{BB962C8B-B14F-4D97-AF65-F5344CB8AC3E}">
        <p14:creationId xmlns:p14="http://schemas.microsoft.com/office/powerpoint/2010/main" val="3041214591"/>
      </p:ext>
    </p:extLst>
  </p:cSld>
  <p:clrMapOvr>
    <a:masterClrMapping/>
  </p:clrMapOvr>
  <p:transition xmlns:p14="http://schemas.microsoft.com/office/powerpoint/2010/main" spd="med">
    <p:wheel spokes="8"/>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2"/>
          <p:cNvSpPr txBox="1">
            <a:spLocks noChangeArrowheads="1"/>
          </p:cNvSpPr>
          <p:nvPr/>
        </p:nvSpPr>
        <p:spPr bwMode="auto">
          <a:xfrm>
            <a:off x="190500" y="673100"/>
            <a:ext cx="8750300" cy="483209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sp3d extrusionH="57150">
              <a:bevelT w="38100" h="38100"/>
            </a:sp3d>
          </a:bodyPr>
          <a:lstStyle/>
          <a:p>
            <a:pPr marL="355600" indent="-355600">
              <a:buFont typeface="Arial" pitchFamily="-106" charset="0"/>
              <a:buChar char="•"/>
              <a:defRPr/>
            </a:pPr>
            <a:r>
              <a:rPr lang="en-US" sz="2800" dirty="0">
                <a:solidFill>
                  <a:srgbClr val="000090"/>
                </a:solidFill>
              </a:rPr>
              <a:t>You have to understand the phenomena and principles of physics if you are to succeed.</a:t>
            </a:r>
          </a:p>
          <a:p>
            <a:pPr marL="355600" indent="-355600">
              <a:buFont typeface="Arial" pitchFamily="-106" charset="0"/>
              <a:buChar char="•"/>
              <a:defRPr/>
            </a:pPr>
            <a:endParaRPr lang="en-US" sz="2800" dirty="0">
              <a:solidFill>
                <a:srgbClr val="000090"/>
              </a:solidFill>
            </a:endParaRPr>
          </a:p>
          <a:p>
            <a:pPr marL="355600" indent="-355600">
              <a:buFont typeface="Arial" pitchFamily="-106" charset="0"/>
              <a:buChar char="•"/>
              <a:defRPr/>
            </a:pPr>
            <a:r>
              <a:rPr lang="en-US" sz="2800" dirty="0">
                <a:solidFill>
                  <a:srgbClr val="000090"/>
                </a:solidFill>
              </a:rPr>
              <a:t>You must answer descriptive type questions with concise explanations that show a clear understanding of the phenomena, concepts and principles of physics.</a:t>
            </a:r>
          </a:p>
          <a:p>
            <a:pPr marL="355600" indent="-355600">
              <a:buFont typeface="Arial" pitchFamily="-106" charset="0"/>
              <a:buChar char="•"/>
              <a:defRPr/>
            </a:pPr>
            <a:endParaRPr lang="en-US" sz="2800" dirty="0">
              <a:solidFill>
                <a:srgbClr val="000090"/>
              </a:solidFill>
            </a:endParaRPr>
          </a:p>
          <a:p>
            <a:pPr marL="355600" indent="-355600">
              <a:buFont typeface="Arial" pitchFamily="-106" charset="0"/>
              <a:buChar char="•"/>
              <a:defRPr/>
            </a:pPr>
            <a:r>
              <a:rPr lang="en-US" sz="2800" dirty="0">
                <a:solidFill>
                  <a:srgbClr val="000090"/>
                </a:solidFill>
              </a:rPr>
              <a:t>Students that use bullet points to correctly describe the order of events in their answers to descriptive questions succeed very well.</a:t>
            </a:r>
          </a:p>
        </p:txBody>
      </p:sp>
    </p:spTree>
    <p:extLst>
      <p:ext uri="{BB962C8B-B14F-4D97-AF65-F5344CB8AC3E}">
        <p14:creationId xmlns:p14="http://schemas.microsoft.com/office/powerpoint/2010/main" val="1873258952"/>
      </p:ext>
    </p:extLst>
  </p:cSld>
  <p:clrMapOvr>
    <a:masterClrMapping/>
  </p:clrMapOvr>
  <p:transition xmlns:p14="http://schemas.microsoft.com/office/powerpoint/2010/main" spd="med">
    <p:wheel spokes="8"/>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253"/>
          <p:cNvSpPr txBox="1">
            <a:spLocks noChangeArrowheads="1"/>
          </p:cNvSpPr>
          <p:nvPr/>
        </p:nvSpPr>
        <p:spPr bwMode="auto">
          <a:xfrm>
            <a:off x="114300" y="5168900"/>
            <a:ext cx="8851900" cy="1477963"/>
          </a:xfrm>
          <a:prstGeom prst="rect">
            <a:avLst/>
          </a:prstGeom>
          <a:gradFill rotWithShape="1">
            <a:gsLst>
              <a:gs pos="0">
                <a:srgbClr val="FFFFE4"/>
              </a:gs>
              <a:gs pos="64999">
                <a:srgbClr val="FFFFBE"/>
              </a:gs>
              <a:gs pos="100000">
                <a:srgbClr val="FFFFA4"/>
              </a:gs>
            </a:gsLst>
            <a:lin ang="5400000" scaled="1"/>
          </a:gradFill>
          <a:ln w="9525">
            <a:solidFill>
              <a:srgbClr val="EFE980"/>
            </a:solidFill>
            <a:miter lim="800000"/>
            <a:headEnd/>
            <a:tailEnd/>
          </a:ln>
          <a:effectLst>
            <a:outerShdw blurRad="40000" dist="20000" dir="5400000" rotWithShape="0">
              <a:srgbClr val="808080">
                <a:alpha val="37999"/>
              </a:srgbClr>
            </a:outerShdw>
          </a:effectLst>
        </p:spPr>
        <p:txBody>
          <a:bodyPr>
            <a:spAutoFit/>
          </a:bodyPr>
          <a:lstStyle>
            <a:lvl1pPr marL="342900" indent="-342900"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buFont typeface="Arial" charset="0"/>
              <a:buChar char="•"/>
            </a:pPr>
            <a:r>
              <a:rPr lang="en-US" altLang="en-US" sz="1800">
                <a:solidFill>
                  <a:srgbClr val="000090"/>
                </a:solidFill>
              </a:rPr>
              <a:t>Simultaneously the Galvanometer swings to +ve. </a:t>
            </a:r>
          </a:p>
          <a:p>
            <a:pPr eaLnBrk="1" hangingPunct="1">
              <a:buFont typeface="Arial" charset="0"/>
              <a:buChar char="•"/>
            </a:pPr>
            <a:r>
              <a:rPr lang="en-US" altLang="en-US" sz="1800">
                <a:solidFill>
                  <a:srgbClr val="000090"/>
                </a:solidFill>
              </a:rPr>
              <a:t>Has a greater emf because the flux is rapidly changing in the first coil, </a:t>
            </a:r>
          </a:p>
          <a:p>
            <a:pPr eaLnBrk="1" hangingPunct="1">
              <a:buFont typeface="Arial" charset="0"/>
              <a:buChar char="•"/>
            </a:pPr>
            <a:r>
              <a:rPr lang="en-US" altLang="en-US" sz="1800">
                <a:solidFill>
                  <a:srgbClr val="000090"/>
                </a:solidFill>
              </a:rPr>
              <a:t>the magnetic field is collapsing, and </a:t>
            </a:r>
          </a:p>
          <a:p>
            <a:pPr eaLnBrk="1" hangingPunct="1">
              <a:buFont typeface="Arial" charset="0"/>
              <a:buChar char="•"/>
            </a:pPr>
            <a:r>
              <a:rPr lang="en-US" altLang="en-US" sz="1800">
                <a:solidFill>
                  <a:srgbClr val="000090"/>
                </a:solidFill>
              </a:rPr>
              <a:t>the resulting current in the secondary coil produces a magnetic field in the secondary coil which opposes the change.</a:t>
            </a:r>
          </a:p>
        </p:txBody>
      </p:sp>
      <p:sp>
        <p:nvSpPr>
          <p:cNvPr id="153" name="TextBox 258"/>
          <p:cNvSpPr txBox="1">
            <a:spLocks noChangeArrowheads="1"/>
          </p:cNvSpPr>
          <p:nvPr/>
        </p:nvSpPr>
        <p:spPr bwMode="auto">
          <a:xfrm>
            <a:off x="50800" y="1824038"/>
            <a:ext cx="3251200" cy="2062103"/>
          </a:xfrm>
          <a:prstGeom prst="rect">
            <a:avLst/>
          </a:prstGeom>
          <a:solidFill>
            <a:schemeClr val="bg1"/>
          </a:solidFill>
          <a:ln w="9525">
            <a:noFill/>
            <a:miter lim="800000"/>
            <a:headEnd/>
            <a:tailEnd/>
          </a:ln>
          <a:scene3d>
            <a:camera prst="orthographicFront"/>
            <a:lightRig rig="threePt" dir="t"/>
          </a:scene3d>
          <a:sp3d>
            <a:bevelT/>
          </a:sp3d>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600">
                <a:solidFill>
                  <a:srgbClr val="000090"/>
                </a:solidFill>
              </a:rPr>
              <a:t>Simultaneously the Galvanometer swings to –ve because of the change in flux, which is growing, generating a back emf in the second coil, and hence a current that flows in the opposite direction.</a:t>
            </a:r>
          </a:p>
        </p:txBody>
      </p:sp>
      <p:sp>
        <p:nvSpPr>
          <p:cNvPr id="155" name="Rectangle 154"/>
          <p:cNvSpPr>
            <a:spLocks noChangeArrowheads="1"/>
          </p:cNvSpPr>
          <p:nvPr/>
        </p:nvSpPr>
        <p:spPr bwMode="auto">
          <a:xfrm>
            <a:off x="63500" y="3249613"/>
            <a:ext cx="7950200" cy="584200"/>
          </a:xfrm>
          <a:prstGeom prst="rect">
            <a:avLst/>
          </a:prstGeom>
          <a:gradFill rotWithShape="1">
            <a:gsLst>
              <a:gs pos="0">
                <a:srgbClr val="F1ECEC"/>
              </a:gs>
              <a:gs pos="64999">
                <a:srgbClr val="D8CCCC"/>
              </a:gs>
              <a:gs pos="100000">
                <a:srgbClr val="C8B6B6"/>
              </a:gs>
            </a:gsLst>
            <a:lin ang="5400000" scaled="1"/>
          </a:gradFill>
          <a:ln w="9525">
            <a:solidFill>
              <a:srgbClr val="501616"/>
            </a:solidFill>
            <a:miter lim="800000"/>
            <a:headEnd/>
            <a:tailEnd/>
          </a:ln>
          <a:effectLst>
            <a:outerShdw blurRad="40000" dist="20000" dir="5400000" rotWithShape="0">
              <a:srgbClr val="808080">
                <a:alpha val="37999"/>
              </a:srgbClr>
            </a:outerShdw>
          </a:effectLst>
        </p:spPr>
        <p:txBody>
          <a:bodyPr>
            <a:spAutoFit/>
          </a:bodyPr>
          <a:lstStyle>
            <a:lvl1pPr marL="355600" indent="-355600"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buFont typeface="Verdana" charset="0"/>
              <a:buAutoNum type="arabicPeriod" startAt="2"/>
            </a:pPr>
            <a:r>
              <a:rPr lang="en-US" altLang="en-US" sz="1600">
                <a:solidFill>
                  <a:srgbClr val="FF0000"/>
                </a:solidFill>
              </a:rPr>
              <a:t>Switch stays closed</a:t>
            </a:r>
          </a:p>
          <a:p>
            <a:pPr eaLnBrk="1" hangingPunct="1"/>
            <a:r>
              <a:rPr lang="en-US" altLang="en-US" sz="1600">
                <a:solidFill>
                  <a:srgbClr val="000000"/>
                </a:solidFill>
              </a:rPr>
              <a:t>Galvanometer swings back to zero because the flux is no longer changing</a:t>
            </a:r>
          </a:p>
        </p:txBody>
      </p:sp>
      <p:sp>
        <p:nvSpPr>
          <p:cNvPr id="244" name="Can 243"/>
          <p:cNvSpPr/>
          <p:nvPr/>
        </p:nvSpPr>
        <p:spPr bwMode="auto">
          <a:xfrm rot="16200000">
            <a:off x="7524750" y="590550"/>
            <a:ext cx="660400" cy="1714500"/>
          </a:xfrm>
          <a:prstGeom prst="can">
            <a:avLst/>
          </a:prstGeom>
          <a:gradFill flip="none" rotWithShape="1">
            <a:gsLst>
              <a:gs pos="0">
                <a:schemeClr val="bg2">
                  <a:lumMod val="60000"/>
                  <a:lumOff val="40000"/>
                </a:schemeClr>
              </a:gs>
              <a:gs pos="100000">
                <a:srgbClr val="000000"/>
              </a:gs>
            </a:gsLst>
            <a:lin ang="0" scaled="1"/>
            <a:tileRect/>
          </a:gradFill>
          <a:ln w="9525" cap="flat" cmpd="sng" algn="ctr">
            <a:solidFill>
              <a:schemeClr val="tx1"/>
            </a:solidFill>
            <a:prstDash val="solid"/>
            <a:round/>
            <a:headEnd type="none" w="med" len="med"/>
            <a:tailEnd type="none" w="med" len="med"/>
          </a:ln>
          <a:effec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nvGrpSpPr>
          <p:cNvPr id="17416" name="Group 260"/>
          <p:cNvGrpSpPr>
            <a:grpSpLocks noChangeAspect="1"/>
          </p:cNvGrpSpPr>
          <p:nvPr/>
        </p:nvGrpSpPr>
        <p:grpSpPr bwMode="auto">
          <a:xfrm rot="16200000" flipV="1">
            <a:off x="7282657" y="707231"/>
            <a:ext cx="954088" cy="1514475"/>
            <a:chOff x="843493" y="1532467"/>
            <a:chExt cx="2136772" cy="3390900"/>
          </a:xfrm>
        </p:grpSpPr>
        <p:grpSp>
          <p:nvGrpSpPr>
            <p:cNvPr id="17523" name="Group 58"/>
            <p:cNvGrpSpPr>
              <a:grpSpLocks/>
            </p:cNvGrpSpPr>
            <p:nvPr/>
          </p:nvGrpSpPr>
          <p:grpSpPr bwMode="auto">
            <a:xfrm>
              <a:off x="935565" y="1532467"/>
              <a:ext cx="2031999" cy="685799"/>
              <a:chOff x="1955800" y="876300"/>
              <a:chExt cx="2032000" cy="685800"/>
            </a:xfrm>
          </p:grpSpPr>
          <p:sp>
            <p:nvSpPr>
              <p:cNvPr id="17554" name="Oval 53"/>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555" name="Rectangle 56"/>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7524" name="Group 61"/>
            <p:cNvGrpSpPr>
              <a:grpSpLocks/>
            </p:cNvGrpSpPr>
            <p:nvPr/>
          </p:nvGrpSpPr>
          <p:grpSpPr bwMode="auto">
            <a:xfrm>
              <a:off x="935565" y="1799167"/>
              <a:ext cx="2031999" cy="685799"/>
              <a:chOff x="1955800" y="876300"/>
              <a:chExt cx="2032000" cy="685800"/>
            </a:xfrm>
          </p:grpSpPr>
          <p:sp>
            <p:nvSpPr>
              <p:cNvPr id="17552" name="Oval 62"/>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553" name="Rectangle 63"/>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7525" name="Group 65"/>
            <p:cNvGrpSpPr>
              <a:grpSpLocks/>
            </p:cNvGrpSpPr>
            <p:nvPr/>
          </p:nvGrpSpPr>
          <p:grpSpPr bwMode="auto">
            <a:xfrm>
              <a:off x="935565" y="2040468"/>
              <a:ext cx="2031999" cy="685799"/>
              <a:chOff x="1955800" y="876300"/>
              <a:chExt cx="2032000" cy="685800"/>
            </a:xfrm>
          </p:grpSpPr>
          <p:sp>
            <p:nvSpPr>
              <p:cNvPr id="17550" name="Oval 66"/>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551" name="Rectangle 67"/>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7526" name="Group 70"/>
            <p:cNvGrpSpPr>
              <a:grpSpLocks/>
            </p:cNvGrpSpPr>
            <p:nvPr/>
          </p:nvGrpSpPr>
          <p:grpSpPr bwMode="auto">
            <a:xfrm>
              <a:off x="948266" y="2281766"/>
              <a:ext cx="2031999" cy="685799"/>
              <a:chOff x="1955800" y="876300"/>
              <a:chExt cx="2032000" cy="685800"/>
            </a:xfrm>
          </p:grpSpPr>
          <p:sp>
            <p:nvSpPr>
              <p:cNvPr id="17548" name="Oval 71"/>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549" name="Rectangle 72"/>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7527" name="Group 73"/>
            <p:cNvGrpSpPr>
              <a:grpSpLocks/>
            </p:cNvGrpSpPr>
            <p:nvPr/>
          </p:nvGrpSpPr>
          <p:grpSpPr bwMode="auto">
            <a:xfrm>
              <a:off x="948266" y="2548466"/>
              <a:ext cx="2031999" cy="685799"/>
              <a:chOff x="1955800" y="876300"/>
              <a:chExt cx="2032000" cy="685800"/>
            </a:xfrm>
          </p:grpSpPr>
          <p:sp>
            <p:nvSpPr>
              <p:cNvPr id="17546" name="Oval 74"/>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547" name="Rectangle 75"/>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7528" name="Group 76"/>
            <p:cNvGrpSpPr>
              <a:grpSpLocks/>
            </p:cNvGrpSpPr>
            <p:nvPr/>
          </p:nvGrpSpPr>
          <p:grpSpPr bwMode="auto">
            <a:xfrm>
              <a:off x="948266" y="2789767"/>
              <a:ext cx="2031999" cy="685799"/>
              <a:chOff x="1955800" y="876300"/>
              <a:chExt cx="2032000" cy="685800"/>
            </a:xfrm>
          </p:grpSpPr>
          <p:sp>
            <p:nvSpPr>
              <p:cNvPr id="17544" name="Oval 77"/>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545" name="Rectangle 78"/>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7529" name="Group 79"/>
            <p:cNvGrpSpPr>
              <a:grpSpLocks/>
            </p:cNvGrpSpPr>
            <p:nvPr/>
          </p:nvGrpSpPr>
          <p:grpSpPr bwMode="auto">
            <a:xfrm>
              <a:off x="935565" y="3043768"/>
              <a:ext cx="2031999" cy="685799"/>
              <a:chOff x="1955800" y="876300"/>
              <a:chExt cx="2032000" cy="685800"/>
            </a:xfrm>
          </p:grpSpPr>
          <p:sp>
            <p:nvSpPr>
              <p:cNvPr id="17542" name="Oval 80"/>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543" name="Rectangle 81"/>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7530" name="Group 82"/>
            <p:cNvGrpSpPr>
              <a:grpSpLocks/>
            </p:cNvGrpSpPr>
            <p:nvPr/>
          </p:nvGrpSpPr>
          <p:grpSpPr bwMode="auto">
            <a:xfrm>
              <a:off x="935565" y="3310468"/>
              <a:ext cx="2031999" cy="685799"/>
              <a:chOff x="1955800" y="876300"/>
              <a:chExt cx="2032000" cy="685800"/>
            </a:xfrm>
          </p:grpSpPr>
          <p:sp>
            <p:nvSpPr>
              <p:cNvPr id="17540" name="Oval 83"/>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541" name="Rectangle 84"/>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7531" name="Group 85"/>
            <p:cNvGrpSpPr>
              <a:grpSpLocks/>
            </p:cNvGrpSpPr>
            <p:nvPr/>
          </p:nvGrpSpPr>
          <p:grpSpPr bwMode="auto">
            <a:xfrm>
              <a:off x="935565" y="3551768"/>
              <a:ext cx="2031999" cy="685799"/>
              <a:chOff x="1955800" y="876300"/>
              <a:chExt cx="2032000" cy="685800"/>
            </a:xfrm>
          </p:grpSpPr>
          <p:sp>
            <p:nvSpPr>
              <p:cNvPr id="17538" name="Oval 86"/>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539" name="Rectangle 87"/>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7532" name="Group 88"/>
            <p:cNvGrpSpPr>
              <a:grpSpLocks/>
            </p:cNvGrpSpPr>
            <p:nvPr/>
          </p:nvGrpSpPr>
          <p:grpSpPr bwMode="auto">
            <a:xfrm>
              <a:off x="948266" y="3793067"/>
              <a:ext cx="2031999" cy="685799"/>
              <a:chOff x="1955800" y="876300"/>
              <a:chExt cx="2032000" cy="685800"/>
            </a:xfrm>
          </p:grpSpPr>
          <p:sp>
            <p:nvSpPr>
              <p:cNvPr id="17536" name="Oval 89"/>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537" name="Rectangle 90"/>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sp>
          <p:nvSpPr>
            <p:cNvPr id="17533" name="Oval 92"/>
            <p:cNvSpPr>
              <a:spLocks noChangeArrowheads="1"/>
            </p:cNvSpPr>
            <p:nvPr/>
          </p:nvSpPr>
          <p:spPr bwMode="auto">
            <a:xfrm>
              <a:off x="960967" y="4059767"/>
              <a:ext cx="2019298" cy="622299"/>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534" name="Oval 95"/>
            <p:cNvSpPr>
              <a:spLocks noChangeArrowheads="1"/>
            </p:cNvSpPr>
            <p:nvPr/>
          </p:nvSpPr>
          <p:spPr bwMode="auto">
            <a:xfrm>
              <a:off x="960967" y="4301068"/>
              <a:ext cx="2019298" cy="622299"/>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535" name="Right Triangle 110"/>
            <p:cNvSpPr>
              <a:spLocks noChangeArrowheads="1"/>
            </p:cNvSpPr>
            <p:nvPr/>
          </p:nvSpPr>
          <p:spPr bwMode="auto">
            <a:xfrm rot="6327831">
              <a:off x="811742" y="1769003"/>
              <a:ext cx="438151" cy="374649"/>
            </a:xfrm>
            <a:prstGeom prst="rtTriangl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sp>
        <p:nvSpPr>
          <p:cNvPr id="17417" name="Rectangle 280"/>
          <p:cNvSpPr>
            <a:spLocks noChangeArrowheads="1"/>
          </p:cNvSpPr>
          <p:nvPr/>
        </p:nvSpPr>
        <p:spPr bwMode="auto">
          <a:xfrm>
            <a:off x="7075488" y="1771650"/>
            <a:ext cx="107950" cy="1460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nvGrpSpPr>
          <p:cNvPr id="17418" name="Group 36"/>
          <p:cNvGrpSpPr>
            <a:grpSpLocks/>
          </p:cNvGrpSpPr>
          <p:nvPr/>
        </p:nvGrpSpPr>
        <p:grpSpPr bwMode="auto">
          <a:xfrm rot="5400000" flipV="1">
            <a:off x="8128000" y="2017713"/>
            <a:ext cx="654050" cy="152400"/>
            <a:chOff x="558800" y="1898650"/>
            <a:chExt cx="654050" cy="152400"/>
          </a:xfrm>
        </p:grpSpPr>
        <p:sp>
          <p:nvSpPr>
            <p:cNvPr id="283" name="Snip Same Side Corner Rectangle 282"/>
            <p:cNvSpPr/>
            <p:nvPr/>
          </p:nvSpPr>
          <p:spPr bwMode="auto">
            <a:xfrm rot="16200000">
              <a:off x="857250" y="1695450"/>
              <a:ext cx="152400" cy="495300"/>
            </a:xfrm>
            <a:prstGeom prst="snip2SameRect">
              <a:avLst/>
            </a:prstGeom>
            <a:solidFill>
              <a:srgbClr val="FF0000"/>
            </a:solidFill>
            <a:ln w="9525" cap="flat" cmpd="sng" algn="ctr">
              <a:solidFill>
                <a:schemeClr val="tx1"/>
              </a:solidFill>
              <a:prstDash val="solid"/>
              <a:round/>
              <a:headEnd type="none" w="med" len="med"/>
              <a:tailEnd type="none" w="med" len="med"/>
            </a:ln>
            <a:effec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srgbClr val="FF0000"/>
                </a:solidFill>
              </a:endParaRPr>
            </a:p>
          </p:txBody>
        </p:sp>
        <p:sp>
          <p:nvSpPr>
            <p:cNvPr id="17522" name="Rectangle 35"/>
            <p:cNvSpPr>
              <a:spLocks noChangeArrowheads="1"/>
            </p:cNvSpPr>
            <p:nvPr/>
          </p:nvSpPr>
          <p:spPr bwMode="auto">
            <a:xfrm>
              <a:off x="558800" y="1948180"/>
              <a:ext cx="152400" cy="45719"/>
            </a:xfrm>
            <a:prstGeom prst="rect">
              <a:avLst/>
            </a:prstGeom>
            <a:solidFill>
              <a:schemeClr val="bg2"/>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7419" name="Group 40"/>
          <p:cNvGrpSpPr>
            <a:grpSpLocks/>
          </p:cNvGrpSpPr>
          <p:nvPr/>
        </p:nvGrpSpPr>
        <p:grpSpPr bwMode="auto">
          <a:xfrm rot="16200000" flipH="1">
            <a:off x="6731000" y="2008188"/>
            <a:ext cx="635000" cy="152400"/>
            <a:chOff x="3943350" y="2749550"/>
            <a:chExt cx="635000" cy="152400"/>
          </a:xfrm>
        </p:grpSpPr>
        <p:sp>
          <p:nvSpPr>
            <p:cNvPr id="286" name="Snip Same Side Corner Rectangle 285"/>
            <p:cNvSpPr/>
            <p:nvPr/>
          </p:nvSpPr>
          <p:spPr bwMode="auto">
            <a:xfrm rot="16200000">
              <a:off x="4254500" y="2546350"/>
              <a:ext cx="152400" cy="495300"/>
            </a:xfrm>
            <a:prstGeom prst="snip2SameRect">
              <a:avLst/>
            </a:prstGeom>
            <a:solidFill>
              <a:schemeClr val="tx1"/>
            </a:solidFill>
            <a:ln w="9525" cap="flat" cmpd="sng" algn="ctr">
              <a:solidFill>
                <a:schemeClr val="tx1"/>
              </a:solidFill>
              <a:prstDash val="solid"/>
              <a:round/>
              <a:headEnd type="none" w="med" len="med"/>
              <a:tailEnd type="none" w="med" len="med"/>
            </a:ln>
            <a:effec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srgbClr val="FF0000"/>
                </a:solidFill>
              </a:endParaRPr>
            </a:p>
          </p:txBody>
        </p:sp>
        <p:sp>
          <p:nvSpPr>
            <p:cNvPr id="17520" name="Rectangle 39"/>
            <p:cNvSpPr>
              <a:spLocks noChangeArrowheads="1"/>
            </p:cNvSpPr>
            <p:nvPr/>
          </p:nvSpPr>
          <p:spPr bwMode="auto">
            <a:xfrm>
              <a:off x="3943350" y="2799080"/>
              <a:ext cx="133350" cy="45719"/>
            </a:xfrm>
            <a:prstGeom prst="rect">
              <a:avLst/>
            </a:prstGeom>
            <a:solidFill>
              <a:schemeClr val="bg2"/>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7420" name="Group 287"/>
          <p:cNvGrpSpPr>
            <a:grpSpLocks/>
          </p:cNvGrpSpPr>
          <p:nvPr/>
        </p:nvGrpSpPr>
        <p:grpSpPr bwMode="auto">
          <a:xfrm flipH="1">
            <a:off x="7531100" y="2971800"/>
            <a:ext cx="457200" cy="457200"/>
            <a:chOff x="4622800" y="5283200"/>
            <a:chExt cx="457200" cy="457200"/>
          </a:xfrm>
        </p:grpSpPr>
        <p:sp>
          <p:nvSpPr>
            <p:cNvPr id="17515" name="Line 329"/>
            <p:cNvSpPr>
              <a:spLocks noChangeShapeType="1"/>
            </p:cNvSpPr>
            <p:nvPr/>
          </p:nvSpPr>
          <p:spPr bwMode="auto">
            <a:xfrm flipH="1">
              <a:off x="4775200" y="5435600"/>
              <a:ext cx="0" cy="152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NZ" sz="1900">
                <a:solidFill>
                  <a:prstClr val="black"/>
                </a:solidFill>
                <a:latin typeface="Verdana" charset="0"/>
                <a:ea typeface="ＭＳ Ｐゴシック" charset="-128"/>
              </a:endParaRPr>
            </a:p>
          </p:txBody>
        </p:sp>
        <p:sp>
          <p:nvSpPr>
            <p:cNvPr id="17516" name="Line 330"/>
            <p:cNvSpPr>
              <a:spLocks noChangeShapeType="1"/>
            </p:cNvSpPr>
            <p:nvPr/>
          </p:nvSpPr>
          <p:spPr bwMode="auto">
            <a:xfrm flipH="1">
              <a:off x="4622800" y="52832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NZ" sz="1900">
                <a:solidFill>
                  <a:prstClr val="black"/>
                </a:solidFill>
                <a:latin typeface="Verdana" charset="0"/>
                <a:ea typeface="ＭＳ Ｐゴシック" charset="-128"/>
              </a:endParaRPr>
            </a:p>
          </p:txBody>
        </p:sp>
        <p:sp>
          <p:nvSpPr>
            <p:cNvPr id="17517" name="Line 331"/>
            <p:cNvSpPr>
              <a:spLocks noChangeShapeType="1"/>
            </p:cNvSpPr>
            <p:nvPr/>
          </p:nvSpPr>
          <p:spPr bwMode="auto">
            <a:xfrm>
              <a:off x="5080000" y="5435600"/>
              <a:ext cx="0" cy="152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NZ" sz="1900">
                <a:solidFill>
                  <a:prstClr val="black"/>
                </a:solidFill>
                <a:latin typeface="Verdana" charset="0"/>
                <a:ea typeface="ＭＳ Ｐゴシック" charset="-128"/>
              </a:endParaRPr>
            </a:p>
          </p:txBody>
        </p:sp>
        <p:sp>
          <p:nvSpPr>
            <p:cNvPr id="17518" name="Line 332"/>
            <p:cNvSpPr>
              <a:spLocks noChangeShapeType="1"/>
            </p:cNvSpPr>
            <p:nvPr/>
          </p:nvSpPr>
          <p:spPr bwMode="auto">
            <a:xfrm>
              <a:off x="4927600" y="52832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NZ" sz="1900">
                <a:solidFill>
                  <a:prstClr val="black"/>
                </a:solidFill>
                <a:latin typeface="Verdana" charset="0"/>
                <a:ea typeface="ＭＳ Ｐゴシック" charset="-128"/>
              </a:endParaRPr>
            </a:p>
          </p:txBody>
        </p:sp>
      </p:grpSp>
      <p:sp>
        <p:nvSpPr>
          <p:cNvPr id="17421" name="Line 333"/>
          <p:cNvSpPr>
            <a:spLocks noChangeShapeType="1"/>
          </p:cNvSpPr>
          <p:nvPr/>
        </p:nvSpPr>
        <p:spPr bwMode="auto">
          <a:xfrm flipH="1" flipV="1">
            <a:off x="7048500" y="3195638"/>
            <a:ext cx="477838"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NZ" sz="1900">
              <a:solidFill>
                <a:prstClr val="black"/>
              </a:solidFill>
              <a:latin typeface="Verdana" charset="0"/>
              <a:ea typeface="ＭＳ Ｐゴシック" charset="-128"/>
            </a:endParaRPr>
          </a:p>
        </p:txBody>
      </p:sp>
      <p:sp>
        <p:nvSpPr>
          <p:cNvPr id="17422" name="TextBox 47"/>
          <p:cNvSpPr txBox="1">
            <a:spLocks noChangeArrowheads="1"/>
          </p:cNvSpPr>
          <p:nvPr/>
        </p:nvSpPr>
        <p:spPr bwMode="auto">
          <a:xfrm>
            <a:off x="7378700" y="2616200"/>
            <a:ext cx="7493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a:solidFill>
                  <a:prstClr val="black"/>
                </a:solidFill>
              </a:rPr>
              <a:t>12 V</a:t>
            </a:r>
          </a:p>
        </p:txBody>
      </p:sp>
      <p:cxnSp>
        <p:nvCxnSpPr>
          <p:cNvPr id="17423" name="Straight Connector 294"/>
          <p:cNvCxnSpPr>
            <a:cxnSpLocks noChangeShapeType="1"/>
            <a:endCxn id="17421" idx="1"/>
          </p:cNvCxnSpPr>
          <p:nvPr/>
        </p:nvCxnSpPr>
        <p:spPr bwMode="auto">
          <a:xfrm rot="5400000">
            <a:off x="6932612" y="3079751"/>
            <a:ext cx="2317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424" name="Straight Connector 295"/>
          <p:cNvCxnSpPr>
            <a:cxnSpLocks noChangeShapeType="1"/>
          </p:cNvCxnSpPr>
          <p:nvPr/>
        </p:nvCxnSpPr>
        <p:spPr bwMode="auto">
          <a:xfrm rot="5400000">
            <a:off x="8074026" y="2816225"/>
            <a:ext cx="768350"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7425" name="Line 333"/>
          <p:cNvSpPr>
            <a:spLocks noChangeShapeType="1"/>
          </p:cNvSpPr>
          <p:nvPr/>
        </p:nvSpPr>
        <p:spPr bwMode="auto">
          <a:xfrm flipH="1" flipV="1">
            <a:off x="7983538" y="3192463"/>
            <a:ext cx="479425"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NZ" sz="1900">
              <a:solidFill>
                <a:prstClr val="black"/>
              </a:solidFill>
              <a:latin typeface="Verdana" charset="0"/>
              <a:ea typeface="ＭＳ Ｐゴシック" charset="-128"/>
            </a:endParaRPr>
          </a:p>
        </p:txBody>
      </p:sp>
      <p:cxnSp>
        <p:nvCxnSpPr>
          <p:cNvPr id="17426" name="Straight Connector 297"/>
          <p:cNvCxnSpPr>
            <a:cxnSpLocks noChangeShapeType="1"/>
          </p:cNvCxnSpPr>
          <p:nvPr/>
        </p:nvCxnSpPr>
        <p:spPr bwMode="auto">
          <a:xfrm rot="5400000">
            <a:off x="6865937" y="2552701"/>
            <a:ext cx="3651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7427" name="Oval 298"/>
          <p:cNvSpPr>
            <a:spLocks noChangeArrowheads="1"/>
          </p:cNvSpPr>
          <p:nvPr/>
        </p:nvSpPr>
        <p:spPr bwMode="auto">
          <a:xfrm>
            <a:off x="7005638" y="2697163"/>
            <a:ext cx="47625" cy="46037"/>
          </a:xfrm>
          <a:prstGeom prst="ellipse">
            <a:avLst/>
          </a:prstGeom>
          <a:solidFill>
            <a:srgbClr val="000000"/>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428" name="Oval 299"/>
          <p:cNvSpPr>
            <a:spLocks noChangeArrowheads="1"/>
          </p:cNvSpPr>
          <p:nvPr/>
        </p:nvSpPr>
        <p:spPr bwMode="auto">
          <a:xfrm>
            <a:off x="7010400" y="2951163"/>
            <a:ext cx="46038" cy="46037"/>
          </a:xfrm>
          <a:prstGeom prst="ellipse">
            <a:avLst/>
          </a:prstGeom>
          <a:solidFill>
            <a:srgbClr val="000000"/>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cxnSp>
        <p:nvCxnSpPr>
          <p:cNvPr id="301" name="Straight Connector 300"/>
          <p:cNvCxnSpPr>
            <a:cxnSpLocks noChangeShapeType="1"/>
          </p:cNvCxnSpPr>
          <p:nvPr/>
        </p:nvCxnSpPr>
        <p:spPr bwMode="auto">
          <a:xfrm rot="5400000">
            <a:off x="6747669" y="2840831"/>
            <a:ext cx="330200"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cxnSp>
      <p:cxnSp>
        <p:nvCxnSpPr>
          <p:cNvPr id="302" name="Straight Connector 301"/>
          <p:cNvCxnSpPr>
            <a:cxnSpLocks noChangeShapeType="1"/>
          </p:cNvCxnSpPr>
          <p:nvPr/>
        </p:nvCxnSpPr>
        <p:spPr bwMode="auto">
          <a:xfrm rot="5400000">
            <a:off x="6844507" y="2840831"/>
            <a:ext cx="330200" cy="15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cxnSp>
      <p:sp>
        <p:nvSpPr>
          <p:cNvPr id="304" name="Can 303"/>
          <p:cNvSpPr/>
          <p:nvPr/>
        </p:nvSpPr>
        <p:spPr bwMode="auto">
          <a:xfrm rot="16200000">
            <a:off x="4984750" y="-514350"/>
            <a:ext cx="660400" cy="3898900"/>
          </a:xfrm>
          <a:prstGeom prst="can">
            <a:avLst>
              <a:gd name="adj" fmla="val 28571"/>
            </a:avLst>
          </a:prstGeom>
          <a:gradFill flip="none" rotWithShape="1">
            <a:gsLst>
              <a:gs pos="0">
                <a:schemeClr val="bg2">
                  <a:lumMod val="60000"/>
                  <a:lumOff val="40000"/>
                </a:schemeClr>
              </a:gs>
              <a:gs pos="100000">
                <a:srgbClr val="000000"/>
              </a:gs>
            </a:gsLst>
            <a:lin ang="0" scaled="1"/>
            <a:tileRect/>
          </a:gradFill>
          <a:ln w="9525" cap="flat" cmpd="sng" algn="ctr">
            <a:solidFill>
              <a:schemeClr val="tx1"/>
            </a:solidFill>
            <a:prstDash val="solid"/>
            <a:round/>
            <a:headEnd type="none" w="med" len="med"/>
            <a:tailEnd type="none" w="med" len="med"/>
          </a:ln>
          <a:effec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nvGrpSpPr>
          <p:cNvPr id="17432" name="Group 58"/>
          <p:cNvGrpSpPr>
            <a:grpSpLocks/>
          </p:cNvGrpSpPr>
          <p:nvPr/>
        </p:nvGrpSpPr>
        <p:grpSpPr bwMode="auto">
          <a:xfrm rot="16200000" flipV="1">
            <a:off x="3984625" y="1306513"/>
            <a:ext cx="909637" cy="306388"/>
            <a:chOff x="1955800" y="876300"/>
            <a:chExt cx="2032000" cy="685800"/>
          </a:xfrm>
        </p:grpSpPr>
        <p:sp>
          <p:nvSpPr>
            <p:cNvPr id="17513" name="Oval 53"/>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514" name="Rectangle 56"/>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7433" name="Group 61"/>
          <p:cNvGrpSpPr>
            <a:grpSpLocks/>
          </p:cNvGrpSpPr>
          <p:nvPr/>
        </p:nvGrpSpPr>
        <p:grpSpPr bwMode="auto">
          <a:xfrm rot="16200000" flipV="1">
            <a:off x="3865563" y="1306513"/>
            <a:ext cx="909637" cy="306387"/>
            <a:chOff x="1955800" y="876300"/>
            <a:chExt cx="2032000" cy="685800"/>
          </a:xfrm>
        </p:grpSpPr>
        <p:sp>
          <p:nvSpPr>
            <p:cNvPr id="17511" name="Oval 62"/>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512" name="Rectangle 63"/>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7434" name="Group 65"/>
          <p:cNvGrpSpPr>
            <a:grpSpLocks/>
          </p:cNvGrpSpPr>
          <p:nvPr/>
        </p:nvGrpSpPr>
        <p:grpSpPr bwMode="auto">
          <a:xfrm rot="16200000" flipV="1">
            <a:off x="3757613" y="1306513"/>
            <a:ext cx="909637" cy="306387"/>
            <a:chOff x="1955800" y="876300"/>
            <a:chExt cx="2032000" cy="685800"/>
          </a:xfrm>
        </p:grpSpPr>
        <p:sp>
          <p:nvSpPr>
            <p:cNvPr id="17509" name="Oval 66"/>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510" name="Rectangle 67"/>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7435" name="Group 70"/>
          <p:cNvGrpSpPr>
            <a:grpSpLocks/>
          </p:cNvGrpSpPr>
          <p:nvPr/>
        </p:nvGrpSpPr>
        <p:grpSpPr bwMode="auto">
          <a:xfrm rot="16200000" flipV="1">
            <a:off x="3651251" y="1300162"/>
            <a:ext cx="908050" cy="307975"/>
            <a:chOff x="1955800" y="876300"/>
            <a:chExt cx="2032000" cy="685800"/>
          </a:xfrm>
        </p:grpSpPr>
        <p:sp>
          <p:nvSpPr>
            <p:cNvPr id="17507" name="Oval 71"/>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508" name="Rectangle 72"/>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7436" name="Group 73"/>
          <p:cNvGrpSpPr>
            <a:grpSpLocks/>
          </p:cNvGrpSpPr>
          <p:nvPr/>
        </p:nvGrpSpPr>
        <p:grpSpPr bwMode="auto">
          <a:xfrm rot="16200000" flipV="1">
            <a:off x="3531394" y="1300956"/>
            <a:ext cx="908050" cy="306388"/>
            <a:chOff x="1955800" y="876300"/>
            <a:chExt cx="2032000" cy="685800"/>
          </a:xfrm>
        </p:grpSpPr>
        <p:sp>
          <p:nvSpPr>
            <p:cNvPr id="17505" name="Oval 74"/>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506" name="Rectangle 75"/>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7437" name="Group 76"/>
          <p:cNvGrpSpPr>
            <a:grpSpLocks/>
          </p:cNvGrpSpPr>
          <p:nvPr/>
        </p:nvGrpSpPr>
        <p:grpSpPr bwMode="auto">
          <a:xfrm rot="16200000" flipV="1">
            <a:off x="3423444" y="1300956"/>
            <a:ext cx="908050" cy="306388"/>
            <a:chOff x="1955800" y="876300"/>
            <a:chExt cx="2032000" cy="685800"/>
          </a:xfrm>
        </p:grpSpPr>
        <p:sp>
          <p:nvSpPr>
            <p:cNvPr id="17503" name="Oval 77"/>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504" name="Rectangle 78"/>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7438" name="Group 79"/>
          <p:cNvGrpSpPr>
            <a:grpSpLocks/>
          </p:cNvGrpSpPr>
          <p:nvPr/>
        </p:nvGrpSpPr>
        <p:grpSpPr bwMode="auto">
          <a:xfrm rot="16200000" flipV="1">
            <a:off x="3309938" y="1306513"/>
            <a:ext cx="909637" cy="306387"/>
            <a:chOff x="1955800" y="876300"/>
            <a:chExt cx="2032000" cy="685800"/>
          </a:xfrm>
        </p:grpSpPr>
        <p:sp>
          <p:nvSpPr>
            <p:cNvPr id="17501" name="Oval 80"/>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502" name="Rectangle 81"/>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7439" name="Group 82"/>
          <p:cNvGrpSpPr>
            <a:grpSpLocks/>
          </p:cNvGrpSpPr>
          <p:nvPr/>
        </p:nvGrpSpPr>
        <p:grpSpPr bwMode="auto">
          <a:xfrm rot="16200000" flipV="1">
            <a:off x="3190875" y="1306513"/>
            <a:ext cx="909637" cy="306388"/>
            <a:chOff x="1955800" y="876300"/>
            <a:chExt cx="2032000" cy="685800"/>
          </a:xfrm>
        </p:grpSpPr>
        <p:sp>
          <p:nvSpPr>
            <p:cNvPr id="17499" name="Oval 83"/>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500" name="Rectangle 84"/>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7440" name="Group 85"/>
          <p:cNvGrpSpPr>
            <a:grpSpLocks/>
          </p:cNvGrpSpPr>
          <p:nvPr/>
        </p:nvGrpSpPr>
        <p:grpSpPr bwMode="auto">
          <a:xfrm rot="16200000" flipV="1">
            <a:off x="3082925" y="1306513"/>
            <a:ext cx="909637" cy="306388"/>
            <a:chOff x="1955800" y="876300"/>
            <a:chExt cx="2032000" cy="685800"/>
          </a:xfrm>
        </p:grpSpPr>
        <p:sp>
          <p:nvSpPr>
            <p:cNvPr id="17497" name="Oval 86"/>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498" name="Rectangle 87"/>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7441" name="Group 88"/>
          <p:cNvGrpSpPr>
            <a:grpSpLocks/>
          </p:cNvGrpSpPr>
          <p:nvPr/>
        </p:nvGrpSpPr>
        <p:grpSpPr bwMode="auto">
          <a:xfrm rot="16200000" flipV="1">
            <a:off x="2975769" y="1300956"/>
            <a:ext cx="908050" cy="306388"/>
            <a:chOff x="1955800" y="876300"/>
            <a:chExt cx="2032000" cy="685800"/>
          </a:xfrm>
        </p:grpSpPr>
        <p:sp>
          <p:nvSpPr>
            <p:cNvPr id="17495" name="Oval 89"/>
            <p:cNvSpPr>
              <a:spLocks noChangeArrowheads="1"/>
            </p:cNvSpPr>
            <p:nvPr/>
          </p:nvSpPr>
          <p:spPr bwMode="auto">
            <a:xfrm>
              <a:off x="1968500" y="876300"/>
              <a:ext cx="2019300" cy="622300"/>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496" name="Rectangle 90"/>
            <p:cNvSpPr>
              <a:spLocks noChangeArrowheads="1"/>
            </p:cNvSpPr>
            <p:nvPr/>
          </p:nvSpPr>
          <p:spPr bwMode="auto">
            <a:xfrm>
              <a:off x="1955800" y="1295400"/>
              <a:ext cx="2032000" cy="266700"/>
            </a:xfrm>
            <a:prstGeom prst="rect">
              <a:avLst/>
            </a:prstGeom>
            <a:solidFill>
              <a:schemeClr val="bg1"/>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sp>
        <p:nvSpPr>
          <p:cNvPr id="17442" name="Oval 92"/>
          <p:cNvSpPr>
            <a:spLocks noChangeArrowheads="1"/>
          </p:cNvSpPr>
          <p:nvPr/>
        </p:nvSpPr>
        <p:spPr bwMode="auto">
          <a:xfrm rot="16200000" flipV="1">
            <a:off x="2874169" y="1312069"/>
            <a:ext cx="901700" cy="277812"/>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443" name="Oval 95"/>
          <p:cNvSpPr>
            <a:spLocks noChangeArrowheads="1"/>
          </p:cNvSpPr>
          <p:nvPr/>
        </p:nvSpPr>
        <p:spPr bwMode="auto">
          <a:xfrm rot="16200000" flipV="1">
            <a:off x="2766219" y="1312069"/>
            <a:ext cx="901700" cy="277812"/>
          </a:xfrm>
          <a:prstGeom prst="ellipse">
            <a:avLst/>
          </a:pr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444" name="Right Triangle 110"/>
          <p:cNvSpPr>
            <a:spLocks noChangeArrowheads="1"/>
          </p:cNvSpPr>
          <p:nvPr/>
        </p:nvSpPr>
        <p:spPr bwMode="auto">
          <a:xfrm rot="9872169" flipV="1">
            <a:off x="4305300" y="1787525"/>
            <a:ext cx="196850" cy="166688"/>
          </a:xfrm>
          <a:prstGeom prst="rtTriangl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78" name="Can 77"/>
          <p:cNvSpPr/>
          <p:nvPr/>
        </p:nvSpPr>
        <p:spPr bwMode="auto">
          <a:xfrm rot="16200000">
            <a:off x="2647950" y="1085850"/>
            <a:ext cx="647700" cy="711200"/>
          </a:xfrm>
          <a:prstGeom prst="can">
            <a:avLst/>
          </a:prstGeom>
          <a:gradFill flip="none" rotWithShape="1">
            <a:gsLst>
              <a:gs pos="0">
                <a:schemeClr val="bg2">
                  <a:lumMod val="60000"/>
                  <a:lumOff val="40000"/>
                </a:schemeClr>
              </a:gs>
              <a:gs pos="100000">
                <a:srgbClr val="000000"/>
              </a:gs>
            </a:gsLst>
            <a:lin ang="0" scaled="1"/>
            <a:tileRect/>
          </a:gradFill>
          <a:ln w="9525" cap="flat" cmpd="sng" algn="ctr">
            <a:solidFill>
              <a:schemeClr val="tx1"/>
            </a:solidFill>
            <a:prstDash val="solid"/>
            <a:round/>
            <a:headEnd type="none" w="med" len="med"/>
            <a:tailEnd type="none" w="med" len="med"/>
          </a:ln>
          <a:effec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sp>
        <p:nvSpPr>
          <p:cNvPr id="17446" name="Rectangle 339"/>
          <p:cNvSpPr>
            <a:spLocks noChangeArrowheads="1"/>
          </p:cNvSpPr>
          <p:nvPr/>
        </p:nvSpPr>
        <p:spPr bwMode="auto">
          <a:xfrm>
            <a:off x="3189288" y="1784350"/>
            <a:ext cx="107950" cy="1460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nvGrpSpPr>
          <p:cNvPr id="17447" name="Group 36"/>
          <p:cNvGrpSpPr>
            <a:grpSpLocks/>
          </p:cNvGrpSpPr>
          <p:nvPr/>
        </p:nvGrpSpPr>
        <p:grpSpPr bwMode="auto">
          <a:xfrm rot="5400000" flipV="1">
            <a:off x="4241800" y="2030413"/>
            <a:ext cx="654050" cy="152400"/>
            <a:chOff x="558800" y="1898650"/>
            <a:chExt cx="654050" cy="152400"/>
          </a:xfrm>
        </p:grpSpPr>
        <p:sp>
          <p:nvSpPr>
            <p:cNvPr id="342" name="Snip Same Side Corner Rectangle 341"/>
            <p:cNvSpPr/>
            <p:nvPr/>
          </p:nvSpPr>
          <p:spPr bwMode="auto">
            <a:xfrm rot="16200000">
              <a:off x="857250" y="1695450"/>
              <a:ext cx="152400" cy="495300"/>
            </a:xfrm>
            <a:prstGeom prst="snip2SameRect">
              <a:avLst/>
            </a:prstGeom>
            <a:solidFill>
              <a:srgbClr val="FF0000"/>
            </a:solidFill>
            <a:ln w="9525" cap="flat" cmpd="sng" algn="ctr">
              <a:solidFill>
                <a:schemeClr val="tx1"/>
              </a:solidFill>
              <a:prstDash val="solid"/>
              <a:round/>
              <a:headEnd type="none" w="med" len="med"/>
              <a:tailEnd type="none" w="med" len="med"/>
            </a:ln>
            <a:effec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srgbClr val="FF0000"/>
                </a:solidFill>
              </a:endParaRPr>
            </a:p>
          </p:txBody>
        </p:sp>
        <p:sp>
          <p:nvSpPr>
            <p:cNvPr id="17494" name="Rectangle 35"/>
            <p:cNvSpPr>
              <a:spLocks noChangeArrowheads="1"/>
            </p:cNvSpPr>
            <p:nvPr/>
          </p:nvSpPr>
          <p:spPr bwMode="auto">
            <a:xfrm>
              <a:off x="558800" y="1948180"/>
              <a:ext cx="152400" cy="45719"/>
            </a:xfrm>
            <a:prstGeom prst="rect">
              <a:avLst/>
            </a:prstGeom>
            <a:solidFill>
              <a:schemeClr val="bg2"/>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grpSp>
        <p:nvGrpSpPr>
          <p:cNvPr id="17448" name="Group 40"/>
          <p:cNvGrpSpPr>
            <a:grpSpLocks/>
          </p:cNvGrpSpPr>
          <p:nvPr/>
        </p:nvGrpSpPr>
        <p:grpSpPr bwMode="auto">
          <a:xfrm rot="16200000" flipH="1">
            <a:off x="2844800" y="2020888"/>
            <a:ext cx="635000" cy="152400"/>
            <a:chOff x="3943350" y="2749550"/>
            <a:chExt cx="635000" cy="152400"/>
          </a:xfrm>
        </p:grpSpPr>
        <p:sp>
          <p:nvSpPr>
            <p:cNvPr id="345" name="Snip Same Side Corner Rectangle 344"/>
            <p:cNvSpPr/>
            <p:nvPr/>
          </p:nvSpPr>
          <p:spPr bwMode="auto">
            <a:xfrm rot="16200000">
              <a:off x="4254500" y="2546350"/>
              <a:ext cx="152400" cy="495300"/>
            </a:xfrm>
            <a:prstGeom prst="snip2SameRect">
              <a:avLst/>
            </a:prstGeom>
            <a:solidFill>
              <a:schemeClr val="tx1"/>
            </a:solidFill>
            <a:ln w="9525" cap="flat" cmpd="sng" algn="ctr">
              <a:solidFill>
                <a:schemeClr val="tx1"/>
              </a:solidFill>
              <a:prstDash val="solid"/>
              <a:round/>
              <a:headEnd type="none" w="med" len="med"/>
              <a:tailEnd type="none" w="med" len="med"/>
            </a:ln>
            <a:effec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srgbClr val="FF0000"/>
                </a:solidFill>
              </a:endParaRPr>
            </a:p>
          </p:txBody>
        </p:sp>
        <p:sp>
          <p:nvSpPr>
            <p:cNvPr id="17492" name="Rectangle 39"/>
            <p:cNvSpPr>
              <a:spLocks noChangeArrowheads="1"/>
            </p:cNvSpPr>
            <p:nvPr/>
          </p:nvSpPr>
          <p:spPr bwMode="auto">
            <a:xfrm>
              <a:off x="3943350" y="2799080"/>
              <a:ext cx="133350" cy="45719"/>
            </a:xfrm>
            <a:prstGeom prst="rect">
              <a:avLst/>
            </a:prstGeom>
            <a:solidFill>
              <a:schemeClr val="bg2"/>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grpSp>
      <p:sp>
        <p:nvSpPr>
          <p:cNvPr id="17449" name="Line 333"/>
          <p:cNvSpPr>
            <a:spLocks noChangeShapeType="1"/>
          </p:cNvSpPr>
          <p:nvPr/>
        </p:nvSpPr>
        <p:spPr bwMode="auto">
          <a:xfrm flipH="1" flipV="1">
            <a:off x="3162300" y="3208338"/>
            <a:ext cx="1409700"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NZ" sz="1900">
              <a:solidFill>
                <a:prstClr val="black"/>
              </a:solidFill>
              <a:latin typeface="Verdana" charset="0"/>
              <a:ea typeface="ＭＳ Ｐゴシック" charset="-128"/>
            </a:endParaRPr>
          </a:p>
        </p:txBody>
      </p:sp>
      <p:cxnSp>
        <p:nvCxnSpPr>
          <p:cNvPr id="17450" name="Straight Connector 354"/>
          <p:cNvCxnSpPr>
            <a:cxnSpLocks noChangeShapeType="1"/>
          </p:cNvCxnSpPr>
          <p:nvPr/>
        </p:nvCxnSpPr>
        <p:spPr bwMode="auto">
          <a:xfrm rot="5400000">
            <a:off x="4187826" y="2828925"/>
            <a:ext cx="768350"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451" name="Straight Connector 356"/>
          <p:cNvCxnSpPr>
            <a:cxnSpLocks noChangeShapeType="1"/>
            <a:endCxn id="17449" idx="1"/>
          </p:cNvCxnSpPr>
          <p:nvPr/>
        </p:nvCxnSpPr>
        <p:spPr bwMode="auto">
          <a:xfrm rot="5400000">
            <a:off x="2749550" y="2795588"/>
            <a:ext cx="8255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nvGrpSpPr>
          <p:cNvPr id="17452" name="Group 368"/>
          <p:cNvGrpSpPr>
            <a:grpSpLocks/>
          </p:cNvGrpSpPr>
          <p:nvPr/>
        </p:nvGrpSpPr>
        <p:grpSpPr bwMode="auto">
          <a:xfrm>
            <a:off x="3568700" y="2882900"/>
            <a:ext cx="546100" cy="646113"/>
            <a:chOff x="5575300" y="4546600"/>
            <a:chExt cx="546100" cy="646331"/>
          </a:xfrm>
        </p:grpSpPr>
        <p:sp>
          <p:nvSpPr>
            <p:cNvPr id="365" name="Oval 30"/>
            <p:cNvSpPr>
              <a:spLocks noChangeArrowheads="1"/>
            </p:cNvSpPr>
            <p:nvPr/>
          </p:nvSpPr>
          <p:spPr bwMode="auto">
            <a:xfrm>
              <a:off x="5588000" y="4622826"/>
              <a:ext cx="533400" cy="533580"/>
            </a:xfrm>
            <a:prstGeom prst="ellipse">
              <a:avLst/>
            </a:prstGeom>
            <a:solidFill>
              <a:schemeClr val="accent1">
                <a:lumMod val="65000"/>
              </a:schemeClr>
            </a:solidFill>
            <a:ln w="2857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endParaRPr lang="en-US" altLang="en-US">
                <a:solidFill>
                  <a:prstClr val="black"/>
                </a:solidFill>
              </a:endParaRPr>
            </a:p>
          </p:txBody>
        </p:sp>
        <p:sp>
          <p:nvSpPr>
            <p:cNvPr id="17490" name="TextBox 367"/>
            <p:cNvSpPr txBox="1">
              <a:spLocks noChangeArrowheads="1"/>
            </p:cNvSpPr>
            <p:nvPr/>
          </p:nvSpPr>
          <p:spPr bwMode="auto">
            <a:xfrm>
              <a:off x="5575300" y="4546600"/>
              <a:ext cx="542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3600">
                  <a:solidFill>
                    <a:prstClr val="black"/>
                  </a:solidFill>
                </a:rPr>
                <a:t>G</a:t>
              </a:r>
            </a:p>
          </p:txBody>
        </p:sp>
      </p:grpSp>
      <p:sp>
        <p:nvSpPr>
          <p:cNvPr id="17453" name="Rounded Rectangle 370"/>
          <p:cNvSpPr>
            <a:spLocks noChangeArrowheads="1"/>
          </p:cNvSpPr>
          <p:nvPr/>
        </p:nvSpPr>
        <p:spPr bwMode="auto">
          <a:xfrm rot="-5400000">
            <a:off x="7035800" y="3848100"/>
            <a:ext cx="1371600" cy="1371600"/>
          </a:xfrm>
          <a:prstGeom prst="roundRect">
            <a:avLst>
              <a:gd name="adj" fmla="val 16667"/>
            </a:avLst>
          </a:prstGeom>
          <a:solidFill>
            <a:schemeClr val="accent1"/>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cxnSp>
        <p:nvCxnSpPr>
          <p:cNvPr id="15401" name="Straight Arrow Connector 372"/>
          <p:cNvCxnSpPr>
            <a:cxnSpLocks noChangeShapeType="1"/>
          </p:cNvCxnSpPr>
          <p:nvPr/>
        </p:nvCxnSpPr>
        <p:spPr bwMode="auto">
          <a:xfrm rot="5400000" flipH="1" flipV="1">
            <a:off x="7293769" y="4479131"/>
            <a:ext cx="863600" cy="15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7455" name="Oval 373"/>
          <p:cNvSpPr>
            <a:spLocks noChangeArrowheads="1"/>
          </p:cNvSpPr>
          <p:nvPr/>
        </p:nvSpPr>
        <p:spPr bwMode="auto">
          <a:xfrm>
            <a:off x="7632700" y="4826000"/>
            <a:ext cx="177800" cy="177800"/>
          </a:xfrm>
          <a:prstGeom prst="ellipse">
            <a:avLst/>
          </a:prstGeom>
          <a:solidFill>
            <a:srgbClr val="000000"/>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cxnSp>
        <p:nvCxnSpPr>
          <p:cNvPr id="15403" name="Straight Arrow Connector 374"/>
          <p:cNvCxnSpPr>
            <a:cxnSpLocks noChangeShapeType="1"/>
          </p:cNvCxnSpPr>
          <p:nvPr/>
        </p:nvCxnSpPr>
        <p:spPr bwMode="auto">
          <a:xfrm rot="5400000" flipH="1" flipV="1">
            <a:off x="7521575" y="4338638"/>
            <a:ext cx="776287" cy="3698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7457" name="Group 379"/>
          <p:cNvGrpSpPr>
            <a:grpSpLocks/>
          </p:cNvGrpSpPr>
          <p:nvPr/>
        </p:nvGrpSpPr>
        <p:grpSpPr bwMode="auto">
          <a:xfrm>
            <a:off x="8191500" y="2451100"/>
            <a:ext cx="533400" cy="646113"/>
            <a:chOff x="5588000" y="4521200"/>
            <a:chExt cx="533400" cy="646331"/>
          </a:xfrm>
        </p:grpSpPr>
        <p:sp>
          <p:nvSpPr>
            <p:cNvPr id="381" name="Oval 30"/>
            <p:cNvSpPr>
              <a:spLocks noChangeArrowheads="1"/>
            </p:cNvSpPr>
            <p:nvPr/>
          </p:nvSpPr>
          <p:spPr bwMode="auto">
            <a:xfrm>
              <a:off x="5588000" y="4622834"/>
              <a:ext cx="533400" cy="533580"/>
            </a:xfrm>
            <a:prstGeom prst="ellipse">
              <a:avLst/>
            </a:prstGeom>
            <a:solidFill>
              <a:schemeClr val="accent1">
                <a:lumMod val="65000"/>
              </a:schemeClr>
            </a:solidFill>
            <a:ln w="2857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endParaRPr lang="en-US" altLang="en-US">
                <a:solidFill>
                  <a:prstClr val="black"/>
                </a:solidFill>
              </a:endParaRPr>
            </a:p>
          </p:txBody>
        </p:sp>
        <p:sp>
          <p:nvSpPr>
            <p:cNvPr id="17488" name="TextBox 381"/>
            <p:cNvSpPr txBox="1">
              <a:spLocks noChangeArrowheads="1"/>
            </p:cNvSpPr>
            <p:nvPr/>
          </p:nvSpPr>
          <p:spPr bwMode="auto">
            <a:xfrm>
              <a:off x="5613400" y="4521200"/>
              <a:ext cx="5052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3600">
                  <a:solidFill>
                    <a:prstClr val="black"/>
                  </a:solidFill>
                </a:rPr>
                <a:t>A</a:t>
              </a:r>
            </a:p>
          </p:txBody>
        </p:sp>
      </p:grpSp>
      <p:sp>
        <p:nvSpPr>
          <p:cNvPr id="17458" name="Rounded Rectangle 382"/>
          <p:cNvSpPr>
            <a:spLocks noChangeArrowheads="1"/>
          </p:cNvSpPr>
          <p:nvPr/>
        </p:nvSpPr>
        <p:spPr bwMode="auto">
          <a:xfrm rot="-5400000">
            <a:off x="3213100" y="3873500"/>
            <a:ext cx="1371600" cy="1371600"/>
          </a:xfrm>
          <a:prstGeom prst="roundRect">
            <a:avLst>
              <a:gd name="adj" fmla="val 16667"/>
            </a:avLst>
          </a:prstGeom>
          <a:solidFill>
            <a:schemeClr val="accent1"/>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cxnSp>
        <p:nvCxnSpPr>
          <p:cNvPr id="15406" name="Straight Arrow Connector 383"/>
          <p:cNvCxnSpPr>
            <a:cxnSpLocks noChangeShapeType="1"/>
          </p:cNvCxnSpPr>
          <p:nvPr/>
        </p:nvCxnSpPr>
        <p:spPr bwMode="auto">
          <a:xfrm rot="5400000" flipH="1" flipV="1">
            <a:off x="3471069" y="4466431"/>
            <a:ext cx="863600" cy="15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7460" name="Oval 384"/>
          <p:cNvSpPr>
            <a:spLocks noChangeArrowheads="1"/>
          </p:cNvSpPr>
          <p:nvPr/>
        </p:nvSpPr>
        <p:spPr bwMode="auto">
          <a:xfrm>
            <a:off x="3810000" y="4813300"/>
            <a:ext cx="177800" cy="177800"/>
          </a:xfrm>
          <a:prstGeom prst="ellipse">
            <a:avLst/>
          </a:prstGeom>
          <a:solidFill>
            <a:srgbClr val="000000"/>
          </a:solidFill>
          <a:ln w="9525">
            <a:solidFill>
              <a:schemeClr val="tx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a:solidFill>
                <a:prstClr val="black"/>
              </a:solidFill>
            </a:endParaRPr>
          </a:p>
        </p:txBody>
      </p:sp>
      <p:cxnSp>
        <p:nvCxnSpPr>
          <p:cNvPr id="15408" name="Straight Arrow Connector 385"/>
          <p:cNvCxnSpPr>
            <a:cxnSpLocks noChangeShapeType="1"/>
          </p:cNvCxnSpPr>
          <p:nvPr/>
        </p:nvCxnSpPr>
        <p:spPr bwMode="auto">
          <a:xfrm rot="16200000" flipV="1">
            <a:off x="3317875" y="4325938"/>
            <a:ext cx="776287" cy="3698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409" name="Straight Arrow Connector 386"/>
          <p:cNvCxnSpPr>
            <a:cxnSpLocks noChangeShapeType="1"/>
          </p:cNvCxnSpPr>
          <p:nvPr/>
        </p:nvCxnSpPr>
        <p:spPr bwMode="auto">
          <a:xfrm rot="5400000" flipH="1" flipV="1">
            <a:off x="3847306" y="4263232"/>
            <a:ext cx="725487" cy="6223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7463" name="TextBox 388"/>
          <p:cNvSpPr txBox="1">
            <a:spLocks noChangeArrowheads="1"/>
          </p:cNvSpPr>
          <p:nvPr/>
        </p:nvSpPr>
        <p:spPr bwMode="auto">
          <a:xfrm>
            <a:off x="4229100" y="4838700"/>
            <a:ext cx="3730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a:solidFill>
                  <a:prstClr val="black"/>
                </a:solidFill>
              </a:rPr>
              <a:t>G</a:t>
            </a:r>
          </a:p>
        </p:txBody>
      </p:sp>
      <p:sp>
        <p:nvSpPr>
          <p:cNvPr id="17464" name="TextBox 389"/>
          <p:cNvSpPr txBox="1">
            <a:spLocks noChangeArrowheads="1"/>
          </p:cNvSpPr>
          <p:nvPr/>
        </p:nvSpPr>
        <p:spPr bwMode="auto">
          <a:xfrm>
            <a:off x="8039100" y="4826000"/>
            <a:ext cx="3508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a:solidFill>
                  <a:prstClr val="black"/>
                </a:solidFill>
              </a:rPr>
              <a:t>A</a:t>
            </a:r>
          </a:p>
        </p:txBody>
      </p:sp>
      <p:grpSp>
        <p:nvGrpSpPr>
          <p:cNvPr id="30" name="Group 139"/>
          <p:cNvGrpSpPr>
            <a:grpSpLocks/>
          </p:cNvGrpSpPr>
          <p:nvPr/>
        </p:nvGrpSpPr>
        <p:grpSpPr bwMode="auto">
          <a:xfrm>
            <a:off x="6646863" y="1112838"/>
            <a:ext cx="2408237" cy="658812"/>
            <a:chOff x="5935663" y="642947"/>
            <a:chExt cx="2408237" cy="659031"/>
          </a:xfrm>
        </p:grpSpPr>
        <p:sp>
          <p:nvSpPr>
            <p:cNvPr id="134" name="Rectangle 133"/>
            <p:cNvSpPr/>
            <p:nvPr/>
          </p:nvSpPr>
          <p:spPr bwMode="auto">
            <a:xfrm>
              <a:off x="5935663" y="655647"/>
              <a:ext cx="579437" cy="646331"/>
            </a:xfrm>
            <a:prstGeom prst="rect">
              <a:avLst/>
            </a:prstGeom>
            <a:noFill/>
          </p:spPr>
          <p:txBody>
            <a:bodyPr>
              <a:spAutoFit/>
            </a:bodyPr>
            <a:lstStyle/>
            <a:p>
              <a:pPr algn="ctr">
                <a:defRPr/>
              </a:pPr>
              <a:r>
                <a:rPr lang="en-CA" sz="3600" b="1" i="1" dirty="0">
                  <a:ln w="1905"/>
                  <a:solidFill>
                    <a:srgbClr val="FF0000"/>
                  </a:solidFill>
                  <a:effectLst>
                    <a:innerShdw blurRad="69850" dist="43180" dir="5400000">
                      <a:srgbClr val="000000">
                        <a:alpha val="65000"/>
                      </a:srgbClr>
                    </a:innerShdw>
                  </a:effectLst>
                  <a:latin typeface="Verdana" pitchFamily="-111" charset="0"/>
                  <a:ea typeface="ＭＳ Ｐゴシック" pitchFamily="-111" charset="-128"/>
                  <a:cs typeface="ＭＳ Ｐゴシック" pitchFamily="-111" charset="-128"/>
                </a:rPr>
                <a:t>N</a:t>
              </a:r>
            </a:p>
          </p:txBody>
        </p:sp>
        <p:sp>
          <p:nvSpPr>
            <p:cNvPr id="135" name="Rectangle 134"/>
            <p:cNvSpPr/>
            <p:nvPr/>
          </p:nvSpPr>
          <p:spPr bwMode="auto">
            <a:xfrm>
              <a:off x="7764463" y="642947"/>
              <a:ext cx="579437" cy="646331"/>
            </a:xfrm>
            <a:prstGeom prst="rect">
              <a:avLst/>
            </a:prstGeom>
            <a:noFill/>
          </p:spPr>
          <p:txBody>
            <a:bodyPr>
              <a:spAutoFit/>
            </a:bodyPr>
            <a:lstStyle/>
            <a:p>
              <a:pPr algn="ctr">
                <a:defRPr/>
              </a:pPr>
              <a:r>
                <a:rPr lang="en-CA" sz="3600" b="1" i="1" dirty="0">
                  <a:ln w="1905"/>
                  <a:solidFill>
                    <a:srgbClr val="000090"/>
                  </a:solidFill>
                  <a:effectLst>
                    <a:innerShdw blurRad="69850" dist="43180" dir="5400000">
                      <a:srgbClr val="000000">
                        <a:alpha val="65000"/>
                      </a:srgbClr>
                    </a:innerShdw>
                  </a:effectLst>
                  <a:latin typeface="Verdana" pitchFamily="-111" charset="0"/>
                  <a:ea typeface="ＭＳ Ｐゴシック" pitchFamily="-111" charset="-128"/>
                  <a:cs typeface="ＭＳ Ｐゴシック" pitchFamily="-111" charset="-128"/>
                </a:rPr>
                <a:t>S</a:t>
              </a:r>
            </a:p>
          </p:txBody>
        </p:sp>
      </p:grpSp>
      <p:grpSp>
        <p:nvGrpSpPr>
          <p:cNvPr id="31" name="Group 137"/>
          <p:cNvGrpSpPr>
            <a:grpSpLocks/>
          </p:cNvGrpSpPr>
          <p:nvPr/>
        </p:nvGrpSpPr>
        <p:grpSpPr bwMode="auto">
          <a:xfrm>
            <a:off x="2747963" y="1112838"/>
            <a:ext cx="2408237" cy="658812"/>
            <a:chOff x="2036763" y="642947"/>
            <a:chExt cx="2408237" cy="659031"/>
          </a:xfrm>
        </p:grpSpPr>
        <p:sp>
          <p:nvSpPr>
            <p:cNvPr id="136" name="Rectangle 135"/>
            <p:cNvSpPr/>
            <p:nvPr/>
          </p:nvSpPr>
          <p:spPr bwMode="auto">
            <a:xfrm>
              <a:off x="2036763" y="655647"/>
              <a:ext cx="579437" cy="646331"/>
            </a:xfrm>
            <a:prstGeom prst="rect">
              <a:avLst/>
            </a:prstGeom>
            <a:noFill/>
          </p:spPr>
          <p:txBody>
            <a:bodyPr>
              <a:spAutoFit/>
            </a:bodyPr>
            <a:lstStyle/>
            <a:p>
              <a:pPr algn="ctr">
                <a:defRPr/>
              </a:pPr>
              <a:r>
                <a:rPr lang="en-CA" sz="3600" b="1" i="1" dirty="0">
                  <a:ln w="1905"/>
                  <a:solidFill>
                    <a:srgbClr val="000090"/>
                  </a:solidFill>
                  <a:effectLst>
                    <a:innerShdw blurRad="69850" dist="43180" dir="5400000">
                      <a:srgbClr val="000000">
                        <a:alpha val="65000"/>
                      </a:srgbClr>
                    </a:innerShdw>
                  </a:effectLst>
                  <a:latin typeface="Verdana" pitchFamily="-111" charset="0"/>
                  <a:ea typeface="ＭＳ Ｐゴシック" pitchFamily="-111" charset="-128"/>
                  <a:cs typeface="ＭＳ Ｐゴシック" pitchFamily="-111" charset="-128"/>
                </a:rPr>
                <a:t>S</a:t>
              </a:r>
            </a:p>
          </p:txBody>
        </p:sp>
        <p:sp>
          <p:nvSpPr>
            <p:cNvPr id="137" name="Rectangle 136"/>
            <p:cNvSpPr/>
            <p:nvPr/>
          </p:nvSpPr>
          <p:spPr bwMode="auto">
            <a:xfrm>
              <a:off x="3865563" y="642947"/>
              <a:ext cx="579437" cy="646331"/>
            </a:xfrm>
            <a:prstGeom prst="rect">
              <a:avLst/>
            </a:prstGeom>
            <a:noFill/>
          </p:spPr>
          <p:txBody>
            <a:bodyPr>
              <a:spAutoFit/>
            </a:bodyPr>
            <a:lstStyle/>
            <a:p>
              <a:pPr algn="ctr">
                <a:defRPr/>
              </a:pPr>
              <a:r>
                <a:rPr lang="en-CA" sz="3600" b="1" i="1" dirty="0">
                  <a:ln w="1905"/>
                  <a:solidFill>
                    <a:srgbClr val="FF0000"/>
                  </a:solidFill>
                  <a:effectLst>
                    <a:innerShdw blurRad="69850" dist="43180" dir="5400000">
                      <a:srgbClr val="000000">
                        <a:alpha val="65000"/>
                      </a:srgbClr>
                    </a:innerShdw>
                  </a:effectLst>
                  <a:latin typeface="Verdana" pitchFamily="-111" charset="0"/>
                  <a:ea typeface="ＭＳ Ｐゴシック" pitchFamily="-111" charset="-128"/>
                  <a:cs typeface="ＭＳ Ｐゴシック" pitchFamily="-111" charset="-128"/>
                </a:rPr>
                <a:t>N</a:t>
              </a:r>
            </a:p>
          </p:txBody>
        </p:sp>
      </p:grpSp>
      <p:grpSp>
        <p:nvGrpSpPr>
          <p:cNvPr id="64" name="Group 144"/>
          <p:cNvGrpSpPr>
            <a:grpSpLocks/>
          </p:cNvGrpSpPr>
          <p:nvPr/>
        </p:nvGrpSpPr>
        <p:grpSpPr bwMode="auto">
          <a:xfrm>
            <a:off x="2755900" y="1112838"/>
            <a:ext cx="2382838" cy="646112"/>
            <a:chOff x="-88900" y="2205047"/>
            <a:chExt cx="2382837" cy="646336"/>
          </a:xfrm>
        </p:grpSpPr>
        <p:sp>
          <p:nvSpPr>
            <p:cNvPr id="143" name="Rectangle 142"/>
            <p:cNvSpPr/>
            <p:nvPr/>
          </p:nvSpPr>
          <p:spPr bwMode="auto">
            <a:xfrm>
              <a:off x="-88900" y="2205052"/>
              <a:ext cx="579437" cy="646331"/>
            </a:xfrm>
            <a:prstGeom prst="rect">
              <a:avLst/>
            </a:prstGeom>
            <a:noFill/>
          </p:spPr>
          <p:txBody>
            <a:bodyPr>
              <a:spAutoFit/>
            </a:bodyPr>
            <a:lstStyle/>
            <a:p>
              <a:pPr algn="ctr">
                <a:defRPr/>
              </a:pPr>
              <a:r>
                <a:rPr lang="en-CA" sz="3600" b="1" i="1" dirty="0">
                  <a:ln w="1905"/>
                  <a:solidFill>
                    <a:srgbClr val="FF0000"/>
                  </a:solidFill>
                  <a:effectLst>
                    <a:innerShdw blurRad="69850" dist="43180" dir="5400000">
                      <a:srgbClr val="000000">
                        <a:alpha val="65000"/>
                      </a:srgbClr>
                    </a:innerShdw>
                  </a:effectLst>
                  <a:latin typeface="Verdana" pitchFamily="-111" charset="0"/>
                  <a:ea typeface="ＭＳ Ｐゴシック" pitchFamily="-111" charset="-128"/>
                  <a:cs typeface="ＭＳ Ｐゴシック" pitchFamily="-111" charset="-128"/>
                </a:rPr>
                <a:t>N</a:t>
              </a:r>
            </a:p>
          </p:txBody>
        </p:sp>
        <p:sp>
          <p:nvSpPr>
            <p:cNvPr id="144" name="Rectangle 143"/>
            <p:cNvSpPr/>
            <p:nvPr/>
          </p:nvSpPr>
          <p:spPr bwMode="auto">
            <a:xfrm>
              <a:off x="1714500" y="2205047"/>
              <a:ext cx="579437" cy="646331"/>
            </a:xfrm>
            <a:prstGeom prst="rect">
              <a:avLst/>
            </a:prstGeom>
            <a:noFill/>
          </p:spPr>
          <p:txBody>
            <a:bodyPr>
              <a:spAutoFit/>
            </a:bodyPr>
            <a:lstStyle/>
            <a:p>
              <a:pPr algn="ctr">
                <a:defRPr/>
              </a:pPr>
              <a:r>
                <a:rPr lang="en-CA" sz="3600" b="1" i="1" dirty="0">
                  <a:ln w="1905"/>
                  <a:solidFill>
                    <a:srgbClr val="000090"/>
                  </a:solidFill>
                  <a:effectLst>
                    <a:innerShdw blurRad="69850" dist="43180" dir="5400000">
                      <a:srgbClr val="000000">
                        <a:alpha val="65000"/>
                      </a:srgbClr>
                    </a:innerShdw>
                  </a:effectLst>
                  <a:latin typeface="Verdana" pitchFamily="-111" charset="0"/>
                  <a:ea typeface="ＭＳ Ｐゴシック" pitchFamily="-111" charset="-128"/>
                  <a:cs typeface="ＭＳ Ｐゴシック" pitchFamily="-111" charset="-128"/>
                </a:rPr>
                <a:t>S</a:t>
              </a:r>
            </a:p>
          </p:txBody>
        </p:sp>
      </p:grpSp>
      <p:sp>
        <p:nvSpPr>
          <p:cNvPr id="17468" name="TextBox 148"/>
          <p:cNvSpPr txBox="1">
            <a:spLocks noChangeArrowheads="1"/>
          </p:cNvSpPr>
          <p:nvPr/>
        </p:nvSpPr>
        <p:spPr bwMode="auto">
          <a:xfrm>
            <a:off x="7137400" y="3771900"/>
            <a:ext cx="1498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600">
                <a:solidFill>
                  <a:prstClr val="black"/>
                </a:solidFill>
              </a:rPr>
              <a:t>-5   0  +5 </a:t>
            </a:r>
          </a:p>
        </p:txBody>
      </p:sp>
      <p:sp>
        <p:nvSpPr>
          <p:cNvPr id="17469" name="TextBox 149"/>
          <p:cNvSpPr txBox="1">
            <a:spLocks noChangeArrowheads="1"/>
          </p:cNvSpPr>
          <p:nvPr/>
        </p:nvSpPr>
        <p:spPr bwMode="auto">
          <a:xfrm>
            <a:off x="3276600" y="3784600"/>
            <a:ext cx="157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600">
                <a:solidFill>
                  <a:srgbClr val="000000"/>
                </a:solidFill>
              </a:rPr>
              <a:t>-ve</a:t>
            </a:r>
            <a:r>
              <a:rPr lang="en-US" altLang="en-US" sz="1600">
                <a:solidFill>
                  <a:prstClr val="black"/>
                </a:solidFill>
              </a:rPr>
              <a:t>  0 +ve </a:t>
            </a:r>
          </a:p>
        </p:txBody>
      </p:sp>
      <p:sp>
        <p:nvSpPr>
          <p:cNvPr id="151" name="TextBox 253"/>
          <p:cNvSpPr txBox="1">
            <a:spLocks noChangeArrowheads="1"/>
          </p:cNvSpPr>
          <p:nvPr/>
        </p:nvSpPr>
        <p:spPr bwMode="auto">
          <a:xfrm>
            <a:off x="63500" y="990600"/>
            <a:ext cx="2235200" cy="338138"/>
          </a:xfrm>
          <a:prstGeom prst="rect">
            <a:avLst/>
          </a:prstGeom>
          <a:gradFill rotWithShape="1">
            <a:gsLst>
              <a:gs pos="0">
                <a:srgbClr val="F1ECEC"/>
              </a:gs>
              <a:gs pos="64999">
                <a:srgbClr val="D8CCCC"/>
              </a:gs>
              <a:gs pos="100000">
                <a:srgbClr val="C8B6B6"/>
              </a:gs>
            </a:gsLst>
            <a:lin ang="5400000" scaled="1"/>
          </a:gradFill>
          <a:ln w="9525">
            <a:solidFill>
              <a:srgbClr val="501616"/>
            </a:solidFill>
            <a:miter lim="800000"/>
            <a:headEnd/>
            <a:tailEnd/>
          </a:ln>
          <a:effectLst>
            <a:outerShdw blurRad="40000" dist="20000" dir="5400000" rotWithShape="0">
              <a:srgbClr val="808080">
                <a:alpha val="37999"/>
              </a:srgbClr>
            </a:outerShdw>
          </a:effectLst>
        </p:spPr>
        <p:txBody>
          <a:bodyPr>
            <a:spAutoFit/>
          </a:bodyPr>
          <a:lstStyle>
            <a:lvl1pPr marL="355600" indent="-355600"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buFont typeface="Verdana" charset="0"/>
              <a:buAutoNum type="arabicPeriod"/>
            </a:pPr>
            <a:r>
              <a:rPr lang="en-US" altLang="en-US" sz="1600">
                <a:solidFill>
                  <a:srgbClr val="FF0000"/>
                </a:solidFill>
              </a:rPr>
              <a:t>Switch is closed</a:t>
            </a:r>
          </a:p>
        </p:txBody>
      </p:sp>
      <p:sp>
        <p:nvSpPr>
          <p:cNvPr id="152" name="TextBox 254"/>
          <p:cNvSpPr txBox="1">
            <a:spLocks noChangeArrowheads="1"/>
          </p:cNvSpPr>
          <p:nvPr/>
        </p:nvSpPr>
        <p:spPr bwMode="auto">
          <a:xfrm>
            <a:off x="38100" y="1447800"/>
            <a:ext cx="2616200" cy="338138"/>
          </a:xfrm>
          <a:prstGeom prst="rect">
            <a:avLst/>
          </a:prstGeom>
          <a:gradFill rotWithShape="1">
            <a:gsLst>
              <a:gs pos="0">
                <a:srgbClr val="EEEBF4"/>
              </a:gs>
              <a:gs pos="64999">
                <a:srgbClr val="D3CBE1"/>
              </a:gs>
              <a:gs pos="100000">
                <a:srgbClr val="C0B4D5"/>
              </a:gs>
            </a:gsLst>
            <a:lin ang="5400000" scaled="1"/>
          </a:gradFill>
          <a:ln w="9525">
            <a:solidFill>
              <a:srgbClr val="533575"/>
            </a:solidFill>
            <a:miter lim="800000"/>
            <a:headEnd/>
            <a:tailEnd/>
          </a:ln>
          <a:effectLst>
            <a:outerShdw blurRad="40000" dist="20000" dir="5400000" rotWithShape="0">
              <a:srgbClr val="808080">
                <a:alpha val="37999"/>
              </a:srgbClr>
            </a:outerShdw>
          </a:effec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600">
                <a:solidFill>
                  <a:prstClr val="black"/>
                </a:solidFill>
              </a:rPr>
              <a:t>Ammeter swings to 5 A</a:t>
            </a:r>
          </a:p>
        </p:txBody>
      </p:sp>
      <p:sp>
        <p:nvSpPr>
          <p:cNvPr id="156" name="Rectangle 155"/>
          <p:cNvSpPr>
            <a:spLocks noChangeArrowheads="1"/>
          </p:cNvSpPr>
          <p:nvPr/>
        </p:nvSpPr>
        <p:spPr bwMode="auto">
          <a:xfrm>
            <a:off x="4749800" y="3960813"/>
            <a:ext cx="2146300" cy="646112"/>
          </a:xfrm>
          <a:prstGeom prst="rect">
            <a:avLst/>
          </a:prstGeom>
          <a:gradFill rotWithShape="1">
            <a:gsLst>
              <a:gs pos="0">
                <a:srgbClr val="EEEBF4"/>
              </a:gs>
              <a:gs pos="64999">
                <a:srgbClr val="D3CBE1"/>
              </a:gs>
              <a:gs pos="100000">
                <a:srgbClr val="C0B4D5"/>
              </a:gs>
            </a:gsLst>
            <a:lin ang="5400000" scaled="1"/>
          </a:gradFill>
          <a:ln w="9525">
            <a:solidFill>
              <a:srgbClr val="533575"/>
            </a:solidFill>
            <a:miter lim="800000"/>
            <a:headEnd/>
            <a:tailEnd/>
          </a:ln>
          <a:effectLst>
            <a:outerShdw blurRad="40000" dist="20000" dir="5400000" rotWithShape="0">
              <a:srgbClr val="808080">
                <a:alpha val="37999"/>
              </a:srgbClr>
            </a:outerShdw>
          </a:effec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800">
                <a:solidFill>
                  <a:srgbClr val="000000"/>
                </a:solidFill>
              </a:rPr>
              <a:t>Ammeter swings to zero</a:t>
            </a:r>
          </a:p>
        </p:txBody>
      </p:sp>
      <p:sp>
        <p:nvSpPr>
          <p:cNvPr id="157" name="TextBox 253"/>
          <p:cNvSpPr txBox="1">
            <a:spLocks noChangeArrowheads="1"/>
          </p:cNvSpPr>
          <p:nvPr/>
        </p:nvSpPr>
        <p:spPr bwMode="auto">
          <a:xfrm>
            <a:off x="63500" y="3937000"/>
            <a:ext cx="2997200" cy="369888"/>
          </a:xfrm>
          <a:prstGeom prst="rect">
            <a:avLst/>
          </a:prstGeom>
          <a:gradFill rotWithShape="1">
            <a:gsLst>
              <a:gs pos="0">
                <a:srgbClr val="F1ECEC"/>
              </a:gs>
              <a:gs pos="64999">
                <a:srgbClr val="D8CCCC"/>
              </a:gs>
              <a:gs pos="100000">
                <a:srgbClr val="C8B6B6"/>
              </a:gs>
            </a:gsLst>
            <a:lin ang="5400000" scaled="1"/>
          </a:gradFill>
          <a:ln w="9525">
            <a:solidFill>
              <a:srgbClr val="501616"/>
            </a:solidFill>
            <a:miter lim="800000"/>
            <a:headEnd/>
            <a:tailEnd/>
          </a:ln>
          <a:effectLst>
            <a:outerShdw blurRad="40000" dist="20000" dir="5400000" rotWithShape="0">
              <a:srgbClr val="808080">
                <a:alpha val="37999"/>
              </a:srgbClr>
            </a:outerShdw>
          </a:effectLst>
        </p:spPr>
        <p:txBody>
          <a:bodyPr>
            <a:spAutoFit/>
          </a:bodyPr>
          <a:lstStyle>
            <a:lvl1pPr marL="355600" indent="-355600"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buFont typeface="Verdana" charset="0"/>
              <a:buAutoNum type="arabicPeriod" startAt="3"/>
            </a:pPr>
            <a:r>
              <a:rPr lang="en-US" altLang="en-US" sz="1800">
                <a:solidFill>
                  <a:srgbClr val="FF0000"/>
                </a:solidFill>
              </a:rPr>
              <a:t>Switch is opened</a:t>
            </a:r>
          </a:p>
        </p:txBody>
      </p:sp>
      <p:sp>
        <p:nvSpPr>
          <p:cNvPr id="159" name="Rectangle 158"/>
          <p:cNvSpPr>
            <a:spLocks noChangeArrowheads="1"/>
          </p:cNvSpPr>
          <p:nvPr/>
        </p:nvSpPr>
        <p:spPr bwMode="auto">
          <a:xfrm>
            <a:off x="1181100" y="5319713"/>
            <a:ext cx="5448300" cy="584200"/>
          </a:xfrm>
          <a:prstGeom prst="rect">
            <a:avLst/>
          </a:prstGeom>
          <a:gradFill rotWithShape="1">
            <a:gsLst>
              <a:gs pos="0">
                <a:srgbClr val="FFF4DF"/>
              </a:gs>
              <a:gs pos="64999">
                <a:srgbClr val="FFE3B1"/>
              </a:gs>
              <a:gs pos="100000">
                <a:srgbClr val="FFD98E"/>
              </a:gs>
            </a:gsLst>
            <a:lin ang="5400000" scaled="1"/>
          </a:gradFill>
          <a:ln w="9525">
            <a:solidFill>
              <a:srgbClr val="D09903"/>
            </a:solidFill>
            <a:miter lim="800000"/>
            <a:headEnd/>
            <a:tailEnd/>
          </a:ln>
          <a:effectLst>
            <a:outerShdw blurRad="40000" dist="20000" dir="5400000" rotWithShape="0">
              <a:srgbClr val="808080">
                <a:alpha val="37999"/>
              </a:srgbClr>
            </a:outerShdw>
          </a:effec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600">
                <a:solidFill>
                  <a:srgbClr val="000000"/>
                </a:solidFill>
              </a:rPr>
              <a:t>Galvanometer finally swings back to zero because the flux, however small, is stationary.</a:t>
            </a:r>
          </a:p>
        </p:txBody>
      </p:sp>
      <p:sp>
        <p:nvSpPr>
          <p:cNvPr id="145" name="TextBox 137"/>
          <p:cNvSpPr txBox="1">
            <a:spLocks noChangeArrowheads="1"/>
          </p:cNvSpPr>
          <p:nvPr/>
        </p:nvSpPr>
        <p:spPr bwMode="auto">
          <a:xfrm>
            <a:off x="2311400" y="0"/>
            <a:ext cx="6858000" cy="95410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lvl1pPr marL="342900" indent="-342900"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400">
                <a:solidFill>
                  <a:srgbClr val="000000"/>
                </a:solidFill>
              </a:rPr>
              <a:t>When the switch is closed the Ammeter reads +5 A.  </a:t>
            </a:r>
          </a:p>
          <a:p>
            <a:pPr eaLnBrk="1" hangingPunct="1">
              <a:buFont typeface="Verdana" charset="0"/>
              <a:buAutoNum type="arabicPeriod"/>
            </a:pPr>
            <a:r>
              <a:rPr lang="en-US" altLang="en-US" sz="1400">
                <a:solidFill>
                  <a:srgbClr val="000000"/>
                </a:solidFill>
              </a:rPr>
              <a:t>Explain the reading of each meter when the switch is closed; </a:t>
            </a:r>
          </a:p>
          <a:p>
            <a:pPr eaLnBrk="1" hangingPunct="1">
              <a:buFont typeface="Verdana" charset="0"/>
              <a:buAutoNum type="arabicPeriod"/>
            </a:pPr>
            <a:r>
              <a:rPr lang="en-US" altLang="en-US" sz="1400">
                <a:solidFill>
                  <a:srgbClr val="000000"/>
                </a:solidFill>
              </a:rPr>
              <a:t>stays closed; and</a:t>
            </a:r>
          </a:p>
          <a:p>
            <a:pPr eaLnBrk="1" hangingPunct="1">
              <a:buFont typeface="Verdana" charset="0"/>
              <a:buAutoNum type="arabicPeriod"/>
            </a:pPr>
            <a:r>
              <a:rPr lang="en-US" altLang="en-US" sz="1400">
                <a:solidFill>
                  <a:srgbClr val="000000"/>
                </a:solidFill>
              </a:rPr>
              <a:t>explain the reading of each meter when the switch is opened again.</a:t>
            </a:r>
          </a:p>
        </p:txBody>
      </p:sp>
      <p:sp>
        <p:nvSpPr>
          <p:cNvPr id="147" name="TextBox 146"/>
          <p:cNvSpPr txBox="1">
            <a:spLocks noChangeArrowheads="1"/>
          </p:cNvSpPr>
          <p:nvPr/>
        </p:nvSpPr>
        <p:spPr bwMode="auto">
          <a:xfrm>
            <a:off x="38100" y="50800"/>
            <a:ext cx="2235200" cy="338138"/>
          </a:xfrm>
          <a:prstGeom prst="rect">
            <a:avLst/>
          </a:prstGeom>
          <a:gradFill rotWithShape="1">
            <a:gsLst>
              <a:gs pos="0">
                <a:srgbClr val="E3F9A8"/>
              </a:gs>
              <a:gs pos="100000">
                <a:srgbClr val="A5BC54"/>
              </a:gs>
            </a:gsLst>
            <a:lin ang="5400000"/>
          </a:gradFill>
          <a:ln w="9525">
            <a:solidFill>
              <a:srgbClr val="9BAE5C"/>
            </a:solidFill>
            <a:miter lim="800000"/>
            <a:headEnd/>
            <a:tailEnd/>
          </a:ln>
          <a:effectLst>
            <a:outerShdw blurRad="40000" dist="23000" dir="5400000" rotWithShape="0">
              <a:srgbClr val="808080">
                <a:alpha val="34999"/>
              </a:srgbClr>
            </a:outerShdw>
          </a:effec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algn="ctr" eaLnBrk="1" hangingPunct="1"/>
            <a:r>
              <a:rPr lang="en-US" altLang="en-US" sz="1600" u="sng">
                <a:solidFill>
                  <a:srgbClr val="000000"/>
                </a:solidFill>
              </a:rPr>
              <a:t>Mutual Inductance:</a:t>
            </a:r>
            <a:r>
              <a:rPr lang="en-US" altLang="en-US" sz="1600">
                <a:solidFill>
                  <a:srgbClr val="000000"/>
                </a:solidFill>
              </a:rPr>
              <a:t> </a:t>
            </a:r>
            <a:endParaRPr lang="en-US" altLang="en-US" sz="1600">
              <a:solidFill>
                <a:srgbClr val="FFFFFF"/>
              </a:solidFill>
            </a:endParaRPr>
          </a:p>
        </p:txBody>
      </p:sp>
    </p:spTree>
    <p:extLst>
      <p:ext uri="{BB962C8B-B14F-4D97-AF65-F5344CB8AC3E}">
        <p14:creationId xmlns:p14="http://schemas.microsoft.com/office/powerpoint/2010/main" val="547352586"/>
      </p:ext>
    </p:extLst>
  </p:cSld>
  <p:clrMapOvr>
    <a:masterClrMapping/>
  </p:clrMapOvr>
  <p:transition xmlns:p14="http://schemas.microsoft.com/office/powerpoint/2010/main" spd="med">
    <p:wheel spokes="8"/>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2000"/>
                                        <p:tgtEl>
                                          <p:spTgt spid="151"/>
                                        </p:tgtEl>
                                      </p:cBhvr>
                                    </p:animEffect>
                                  </p:childTnLst>
                                </p:cTn>
                              </p:par>
                            </p:childTnLst>
                          </p:cTn>
                        </p:par>
                        <p:par>
                          <p:cTn id="8" fill="hold" nodeType="afterGroup">
                            <p:stCondLst>
                              <p:cond delay="3000"/>
                            </p:stCondLst>
                            <p:childTnLst>
                              <p:par>
                                <p:cTn id="9" presetID="10" presetClass="exit" presetSubtype="0" fill="hold" nodeType="afterEffect">
                                  <p:stCondLst>
                                    <p:cond delay="1000"/>
                                  </p:stCondLst>
                                  <p:childTnLst>
                                    <p:animEffect transition="out" filter="fade">
                                      <p:cBhvr>
                                        <p:cTn id="10" dur="2000"/>
                                        <p:tgtEl>
                                          <p:spTgt spid="301"/>
                                        </p:tgtEl>
                                      </p:cBhvr>
                                    </p:animEffect>
                                    <p:set>
                                      <p:cBhvr>
                                        <p:cTn id="11" dur="1" fill="hold">
                                          <p:stCondLst>
                                            <p:cond delay="1999"/>
                                          </p:stCondLst>
                                        </p:cTn>
                                        <p:tgtEl>
                                          <p:spTgt spid="301"/>
                                        </p:tgtEl>
                                        <p:attrNameLst>
                                          <p:attrName>style.visibility</p:attrName>
                                        </p:attrNameLst>
                                      </p:cBhvr>
                                      <p:to>
                                        <p:strVal val="hidden"/>
                                      </p:to>
                                    </p:set>
                                  </p:childTnLst>
                                </p:cTn>
                              </p:par>
                              <p:par>
                                <p:cTn id="12" presetID="2" presetClass="entr" presetSubtype="8" accel="50000" decel="50000" fill="hold" nodeType="withEffect">
                                  <p:stCondLst>
                                    <p:cond delay="0"/>
                                  </p:stCondLst>
                                  <p:childTnLst>
                                    <p:set>
                                      <p:cBhvr>
                                        <p:cTn id="13" dur="1" fill="hold">
                                          <p:stCondLst>
                                            <p:cond delay="0"/>
                                          </p:stCondLst>
                                        </p:cTn>
                                        <p:tgtEl>
                                          <p:spTgt spid="302"/>
                                        </p:tgtEl>
                                        <p:attrNameLst>
                                          <p:attrName>style.visibility</p:attrName>
                                        </p:attrNameLst>
                                      </p:cBhvr>
                                      <p:to>
                                        <p:strVal val="visible"/>
                                      </p:to>
                                    </p:set>
                                    <p:anim calcmode="lin" valueType="num">
                                      <p:cBhvr additive="base">
                                        <p:cTn id="14" dur="3000" fill="hold"/>
                                        <p:tgtEl>
                                          <p:spTgt spid="302"/>
                                        </p:tgtEl>
                                        <p:attrNameLst>
                                          <p:attrName>ppt_x</p:attrName>
                                        </p:attrNameLst>
                                      </p:cBhvr>
                                      <p:tavLst>
                                        <p:tav tm="0">
                                          <p:val>
                                            <p:strVal val="0-#ppt_w/2"/>
                                          </p:val>
                                        </p:tav>
                                        <p:tav tm="100000">
                                          <p:val>
                                            <p:strVal val="#ppt_x"/>
                                          </p:val>
                                        </p:tav>
                                      </p:tavLst>
                                    </p:anim>
                                    <p:anim calcmode="lin" valueType="num">
                                      <p:cBhvr additive="base">
                                        <p:cTn id="15" dur="3000" fill="hold"/>
                                        <p:tgtEl>
                                          <p:spTgt spid="30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6000"/>
                            </p:stCondLst>
                            <p:childTnLst>
                              <p:par>
                                <p:cTn id="17" presetID="10" presetClass="exit" presetSubtype="0" fill="hold" nodeType="afterEffect">
                                  <p:stCondLst>
                                    <p:cond delay="0"/>
                                  </p:stCondLst>
                                  <p:childTnLst>
                                    <p:animEffect transition="out" filter="fade">
                                      <p:cBhvr>
                                        <p:cTn id="18" dur="5000"/>
                                        <p:tgtEl>
                                          <p:spTgt spid="15406"/>
                                        </p:tgtEl>
                                      </p:cBhvr>
                                    </p:animEffect>
                                    <p:set>
                                      <p:cBhvr>
                                        <p:cTn id="19" dur="1" fill="hold">
                                          <p:stCondLst>
                                            <p:cond delay="4999"/>
                                          </p:stCondLst>
                                        </p:cTn>
                                        <p:tgtEl>
                                          <p:spTgt spid="15406"/>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0"/>
                                        <p:tgtEl>
                                          <p:spTgt spid="15401"/>
                                        </p:tgtEl>
                                      </p:cBhvr>
                                    </p:animEffect>
                                    <p:set>
                                      <p:cBhvr>
                                        <p:cTn id="22" dur="1" fill="hold">
                                          <p:stCondLst>
                                            <p:cond delay="4999"/>
                                          </p:stCondLst>
                                        </p:cTn>
                                        <p:tgtEl>
                                          <p:spTgt spid="15401"/>
                                        </p:tgtEl>
                                        <p:attrNameLst>
                                          <p:attrName>style.visibility</p:attrName>
                                        </p:attrNameLst>
                                      </p:cBhvr>
                                      <p:to>
                                        <p:strVal val="hidden"/>
                                      </p:to>
                                    </p:set>
                                  </p:childTnLst>
                                </p:cTn>
                              </p:par>
                            </p:childTnLst>
                          </p:cTn>
                        </p:par>
                        <p:par>
                          <p:cTn id="23" fill="hold" nodeType="afterGroup">
                            <p:stCondLst>
                              <p:cond delay="11000"/>
                            </p:stCondLst>
                            <p:childTnLst>
                              <p:par>
                                <p:cTn id="24" presetID="10" presetClass="entr" presetSubtype="0" fill="hold" grpId="0" nodeType="afterEffect">
                                  <p:stCondLst>
                                    <p:cond delay="0"/>
                                  </p:stCondLst>
                                  <p:childTnLst>
                                    <p:set>
                                      <p:cBhvr>
                                        <p:cTn id="25" dur="1" fill="hold">
                                          <p:stCondLst>
                                            <p:cond delay="0"/>
                                          </p:stCondLst>
                                        </p:cTn>
                                        <p:tgtEl>
                                          <p:spTgt spid="152"/>
                                        </p:tgtEl>
                                        <p:attrNameLst>
                                          <p:attrName>style.visibility</p:attrName>
                                        </p:attrNameLst>
                                      </p:cBhvr>
                                      <p:to>
                                        <p:strVal val="visible"/>
                                      </p:to>
                                    </p:set>
                                    <p:animEffect transition="in" filter="fade">
                                      <p:cBhvr>
                                        <p:cTn id="26" dur="2000"/>
                                        <p:tgtEl>
                                          <p:spTgt spid="152"/>
                                        </p:tgtEl>
                                      </p:cBhvr>
                                    </p:animEffect>
                                  </p:childTnLst>
                                </p:cTn>
                              </p:par>
                            </p:childTnLst>
                          </p:cTn>
                        </p:par>
                        <p:par>
                          <p:cTn id="27" fill="hold" nodeType="afterGroup">
                            <p:stCondLst>
                              <p:cond delay="13000"/>
                            </p:stCondLst>
                            <p:childTnLst>
                              <p:par>
                                <p:cTn id="28" presetID="10" presetClass="entr" presetSubtype="0" fill="hold" nodeType="afterEffect">
                                  <p:stCondLst>
                                    <p:cond delay="0"/>
                                  </p:stCondLst>
                                  <p:childTnLst>
                                    <p:set>
                                      <p:cBhvr>
                                        <p:cTn id="29" dur="1" fill="hold">
                                          <p:stCondLst>
                                            <p:cond delay="0"/>
                                          </p:stCondLst>
                                        </p:cTn>
                                        <p:tgtEl>
                                          <p:spTgt spid="15408"/>
                                        </p:tgtEl>
                                        <p:attrNameLst>
                                          <p:attrName>style.visibility</p:attrName>
                                        </p:attrNameLst>
                                      </p:cBhvr>
                                      <p:to>
                                        <p:strVal val="visible"/>
                                      </p:to>
                                    </p:set>
                                    <p:animEffect transition="in" filter="fade">
                                      <p:cBhvr>
                                        <p:cTn id="30" dur="5000"/>
                                        <p:tgtEl>
                                          <p:spTgt spid="15408"/>
                                        </p:tgtEl>
                                      </p:cBhvr>
                                    </p:animEffect>
                                  </p:childTnLst>
                                </p:cTn>
                              </p:par>
                              <p:par>
                                <p:cTn id="31" presetID="10" presetClass="entr" presetSubtype="0" fill="hold" nodeType="withEffect">
                                  <p:stCondLst>
                                    <p:cond delay="0"/>
                                  </p:stCondLst>
                                  <p:childTnLst>
                                    <p:set>
                                      <p:cBhvr>
                                        <p:cTn id="32" dur="1" fill="hold">
                                          <p:stCondLst>
                                            <p:cond delay="0"/>
                                          </p:stCondLst>
                                        </p:cTn>
                                        <p:tgtEl>
                                          <p:spTgt spid="15403"/>
                                        </p:tgtEl>
                                        <p:attrNameLst>
                                          <p:attrName>style.visibility</p:attrName>
                                        </p:attrNameLst>
                                      </p:cBhvr>
                                      <p:to>
                                        <p:strVal val="visible"/>
                                      </p:to>
                                    </p:set>
                                    <p:animEffect transition="in" filter="fade">
                                      <p:cBhvr>
                                        <p:cTn id="33" dur="3000"/>
                                        <p:tgtEl>
                                          <p:spTgt spid="15403"/>
                                        </p:tgtEl>
                                      </p:cBhvr>
                                    </p:animEffect>
                                  </p:childTnLst>
                                </p:cTn>
                              </p:par>
                            </p:childTnLst>
                          </p:cTn>
                        </p:par>
                        <p:par>
                          <p:cTn id="34" fill="hold" nodeType="afterGroup">
                            <p:stCondLst>
                              <p:cond delay="18000"/>
                            </p:stCondLst>
                            <p:childTnLst>
                              <p:par>
                                <p:cTn id="35" presetID="10" presetClass="entr" presetSubtype="0" fill="hold" nodeType="afterEffect">
                                  <p:stCondLst>
                                    <p:cond delay="0"/>
                                  </p:stCondLst>
                                  <p:childTnLst>
                                    <p:set>
                                      <p:cBhvr>
                                        <p:cTn id="36" dur="1" fill="hold">
                                          <p:stCondLst>
                                            <p:cond delay="0"/>
                                          </p:stCondLst>
                                        </p:cTn>
                                        <p:tgtEl>
                                          <p:spTgt spid="153"/>
                                        </p:tgtEl>
                                        <p:attrNameLst>
                                          <p:attrName>style.visibility</p:attrName>
                                        </p:attrNameLst>
                                      </p:cBhvr>
                                      <p:to>
                                        <p:strVal val="visible"/>
                                      </p:to>
                                    </p:set>
                                    <p:animEffect transition="in" filter="fade">
                                      <p:cBhvr>
                                        <p:cTn id="37" dur="2000"/>
                                        <p:tgtEl>
                                          <p:spTgt spid="153"/>
                                        </p:tgtEl>
                                      </p:cBhvr>
                                    </p:animEffect>
                                  </p:childTnLst>
                                </p:cTn>
                              </p:par>
                            </p:childTnLst>
                          </p:cTn>
                        </p:par>
                        <p:par>
                          <p:cTn id="38" fill="hold" nodeType="afterGroup">
                            <p:stCondLst>
                              <p:cond delay="20000"/>
                            </p:stCondLst>
                            <p:childTnLst>
                              <p:par>
                                <p:cTn id="39" presetID="9" presetClass="entr" presetSubtype="0"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dissolve">
                                      <p:cBhvr>
                                        <p:cTn id="41" dur="3000"/>
                                        <p:tgtEl>
                                          <p:spTgt spid="30"/>
                                        </p:tgtEl>
                                      </p:cBhvr>
                                    </p:animEffect>
                                  </p:childTnLst>
                                </p:cTn>
                              </p:par>
                              <p:par>
                                <p:cTn id="42" presetID="9"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dissolve">
                                      <p:cBhvr>
                                        <p:cTn id="44" dur="3000"/>
                                        <p:tgtEl>
                                          <p:spTgt spid="31"/>
                                        </p:tgtEl>
                                      </p:cBhvr>
                                    </p:animEffect>
                                  </p:childTnLst>
                                </p:cTn>
                              </p:par>
                            </p:childTnLst>
                          </p:cTn>
                        </p:par>
                        <p:par>
                          <p:cTn id="45" fill="hold" nodeType="afterGroup">
                            <p:stCondLst>
                              <p:cond delay="23000"/>
                            </p:stCondLst>
                            <p:childTnLst>
                              <p:par>
                                <p:cTn id="46" presetID="35" presetClass="emph" presetSubtype="0" repeatCount="2000" fill="hold" nodeType="afterEffect">
                                  <p:stCondLst>
                                    <p:cond delay="0"/>
                                  </p:stCondLst>
                                  <p:childTnLst>
                                    <p:anim calcmode="discrete" valueType="str">
                                      <p:cBhvr>
                                        <p:cTn id="47" dur="2000" fill="hold"/>
                                        <p:tgtEl>
                                          <p:spTgt spid="31"/>
                                        </p:tgtEl>
                                        <p:attrNameLst>
                                          <p:attrName>style.visibility</p:attrName>
                                        </p:attrNameLst>
                                      </p:cBhvr>
                                      <p:tavLst>
                                        <p:tav tm="0">
                                          <p:val>
                                            <p:strVal val="hidden"/>
                                          </p:val>
                                        </p:tav>
                                        <p:tav tm="50000">
                                          <p:val>
                                            <p:strVal val="visible"/>
                                          </p:val>
                                        </p:tav>
                                      </p:tavLst>
                                    </p:anim>
                                  </p:childTnLst>
                                </p:cTn>
                              </p:par>
                            </p:childTnLst>
                          </p:cTn>
                        </p:par>
                        <p:par>
                          <p:cTn id="48" fill="hold" nodeType="afterGroup">
                            <p:stCondLst>
                              <p:cond delay="27000"/>
                            </p:stCondLst>
                            <p:childTnLst>
                              <p:par>
                                <p:cTn id="49" presetID="10" presetClass="exit" presetSubtype="0" fill="hold" nodeType="afterEffect">
                                  <p:stCondLst>
                                    <p:cond delay="0"/>
                                  </p:stCondLst>
                                  <p:childTnLst>
                                    <p:animEffect transition="out" filter="fade">
                                      <p:cBhvr>
                                        <p:cTn id="50" dur="3000"/>
                                        <p:tgtEl>
                                          <p:spTgt spid="31"/>
                                        </p:tgtEl>
                                      </p:cBhvr>
                                    </p:animEffect>
                                    <p:set>
                                      <p:cBhvr>
                                        <p:cTn id="51" dur="1" fill="hold">
                                          <p:stCondLst>
                                            <p:cond delay="2999"/>
                                          </p:stCondLst>
                                        </p:cTn>
                                        <p:tgtEl>
                                          <p:spTgt spid="31"/>
                                        </p:tgtEl>
                                        <p:attrNameLst>
                                          <p:attrName>style.visibility</p:attrName>
                                        </p:attrNameLst>
                                      </p:cBhvr>
                                      <p:to>
                                        <p:strVal val="hidden"/>
                                      </p:to>
                                    </p:set>
                                  </p:childTnLst>
                                </p:cTn>
                              </p:par>
                            </p:childTnLst>
                          </p:cTn>
                        </p:par>
                        <p:par>
                          <p:cTn id="52" fill="hold" nodeType="afterGroup">
                            <p:stCondLst>
                              <p:cond delay="30000"/>
                            </p:stCondLst>
                            <p:childTnLst>
                              <p:par>
                                <p:cTn id="53" presetID="10" presetClass="exit" presetSubtype="0" fill="hold" nodeType="afterEffect">
                                  <p:stCondLst>
                                    <p:cond delay="0"/>
                                  </p:stCondLst>
                                  <p:childTnLst>
                                    <p:animEffect transition="out" filter="fade">
                                      <p:cBhvr>
                                        <p:cTn id="54" dur="3000"/>
                                        <p:tgtEl>
                                          <p:spTgt spid="15408"/>
                                        </p:tgtEl>
                                      </p:cBhvr>
                                    </p:animEffect>
                                    <p:set>
                                      <p:cBhvr>
                                        <p:cTn id="55" dur="1" fill="hold">
                                          <p:stCondLst>
                                            <p:cond delay="2999"/>
                                          </p:stCondLst>
                                        </p:cTn>
                                        <p:tgtEl>
                                          <p:spTgt spid="15408"/>
                                        </p:tgtEl>
                                        <p:attrNameLst>
                                          <p:attrName>style.visibility</p:attrName>
                                        </p:attrNameLst>
                                      </p:cBhvr>
                                      <p:to>
                                        <p:strVal val="hidden"/>
                                      </p:to>
                                    </p:set>
                                  </p:childTnLst>
                                </p:cTn>
                              </p:par>
                            </p:childTnLst>
                          </p:cTn>
                        </p:par>
                        <p:par>
                          <p:cTn id="56" fill="hold" nodeType="afterGroup">
                            <p:stCondLst>
                              <p:cond delay="33000"/>
                            </p:stCondLst>
                            <p:childTnLst>
                              <p:par>
                                <p:cTn id="57" presetID="10" presetClass="entr" presetSubtype="0" fill="hold" grpId="0" nodeType="afterEffect">
                                  <p:stCondLst>
                                    <p:cond delay="0"/>
                                  </p:stCondLst>
                                  <p:childTnLst>
                                    <p:set>
                                      <p:cBhvr>
                                        <p:cTn id="58" dur="1" fill="hold">
                                          <p:stCondLst>
                                            <p:cond delay="0"/>
                                          </p:stCondLst>
                                        </p:cTn>
                                        <p:tgtEl>
                                          <p:spTgt spid="155"/>
                                        </p:tgtEl>
                                        <p:attrNameLst>
                                          <p:attrName>style.visibility</p:attrName>
                                        </p:attrNameLst>
                                      </p:cBhvr>
                                      <p:to>
                                        <p:strVal val="visible"/>
                                      </p:to>
                                    </p:set>
                                    <p:animEffect transition="in" filter="fade">
                                      <p:cBhvr>
                                        <p:cTn id="59" dur="2000"/>
                                        <p:tgtEl>
                                          <p:spTgt spid="155"/>
                                        </p:tgtEl>
                                      </p:cBhvr>
                                    </p:animEffect>
                                  </p:childTnLst>
                                </p:cTn>
                              </p:par>
                              <p:par>
                                <p:cTn id="60" presetID="10" presetClass="entr" presetSubtype="0" fill="hold" nodeType="withEffect">
                                  <p:stCondLst>
                                    <p:cond delay="0"/>
                                  </p:stCondLst>
                                  <p:childTnLst>
                                    <p:set>
                                      <p:cBhvr>
                                        <p:cTn id="61" dur="1" fill="hold">
                                          <p:stCondLst>
                                            <p:cond delay="0"/>
                                          </p:stCondLst>
                                        </p:cTn>
                                        <p:tgtEl>
                                          <p:spTgt spid="15406"/>
                                        </p:tgtEl>
                                        <p:attrNameLst>
                                          <p:attrName>style.visibility</p:attrName>
                                        </p:attrNameLst>
                                      </p:cBhvr>
                                      <p:to>
                                        <p:strVal val="visible"/>
                                      </p:to>
                                    </p:set>
                                    <p:animEffect transition="in" filter="fade">
                                      <p:cBhvr>
                                        <p:cTn id="62" dur="3000"/>
                                        <p:tgtEl>
                                          <p:spTgt spid="15406"/>
                                        </p:tgtEl>
                                      </p:cBhvr>
                                    </p:animEffect>
                                  </p:childTnLst>
                                </p:cTn>
                              </p:par>
                            </p:childTnLst>
                          </p:cTn>
                        </p:par>
                        <p:par>
                          <p:cTn id="63" fill="hold" nodeType="afterGroup">
                            <p:stCondLst>
                              <p:cond delay="36000"/>
                            </p:stCondLst>
                            <p:childTnLst>
                              <p:par>
                                <p:cTn id="64" presetID="10" presetClass="exit" presetSubtype="0" fill="hold" nodeType="afterEffect">
                                  <p:stCondLst>
                                    <p:cond delay="0"/>
                                  </p:stCondLst>
                                  <p:childTnLst>
                                    <p:animEffect transition="out" filter="fade">
                                      <p:cBhvr>
                                        <p:cTn id="65" dur="2000"/>
                                        <p:tgtEl>
                                          <p:spTgt spid="153"/>
                                        </p:tgtEl>
                                      </p:cBhvr>
                                    </p:animEffect>
                                    <p:set>
                                      <p:cBhvr>
                                        <p:cTn id="66" dur="1" fill="hold">
                                          <p:stCondLst>
                                            <p:cond delay="1999"/>
                                          </p:stCondLst>
                                        </p:cTn>
                                        <p:tgtEl>
                                          <p:spTgt spid="153"/>
                                        </p:tgtEl>
                                        <p:attrNameLst>
                                          <p:attrName>style.visibility</p:attrName>
                                        </p:attrNameLst>
                                      </p:cBhvr>
                                      <p:to>
                                        <p:strVal val="hidden"/>
                                      </p:to>
                                    </p:set>
                                  </p:childTnLst>
                                </p:cTn>
                              </p:par>
                            </p:childTnLst>
                          </p:cTn>
                        </p:par>
                        <p:par>
                          <p:cTn id="67" fill="hold" nodeType="afterGroup">
                            <p:stCondLst>
                              <p:cond delay="38000"/>
                            </p:stCondLst>
                            <p:childTnLst>
                              <p:par>
                                <p:cTn id="68" presetID="10" presetClass="entr" presetSubtype="0" fill="hold" grpId="0" nodeType="afterEffect">
                                  <p:stCondLst>
                                    <p:cond delay="0"/>
                                  </p:stCondLst>
                                  <p:childTnLst>
                                    <p:set>
                                      <p:cBhvr>
                                        <p:cTn id="69" dur="1" fill="hold">
                                          <p:stCondLst>
                                            <p:cond delay="0"/>
                                          </p:stCondLst>
                                        </p:cTn>
                                        <p:tgtEl>
                                          <p:spTgt spid="157"/>
                                        </p:tgtEl>
                                        <p:attrNameLst>
                                          <p:attrName>style.visibility</p:attrName>
                                        </p:attrNameLst>
                                      </p:cBhvr>
                                      <p:to>
                                        <p:strVal val="visible"/>
                                      </p:to>
                                    </p:set>
                                    <p:animEffect transition="in" filter="fade">
                                      <p:cBhvr>
                                        <p:cTn id="70" dur="2000"/>
                                        <p:tgtEl>
                                          <p:spTgt spid="157"/>
                                        </p:tgtEl>
                                      </p:cBhvr>
                                    </p:animEffect>
                                  </p:childTnLst>
                                </p:cTn>
                              </p:par>
                            </p:childTnLst>
                          </p:cTn>
                        </p:par>
                        <p:par>
                          <p:cTn id="71" fill="hold" nodeType="afterGroup">
                            <p:stCondLst>
                              <p:cond delay="40000"/>
                            </p:stCondLst>
                            <p:childTnLst>
                              <p:par>
                                <p:cTn id="72" presetID="2" presetClass="exit" presetSubtype="12" accel="50000" decel="50000" fill="hold" nodeType="afterEffect">
                                  <p:stCondLst>
                                    <p:cond delay="0"/>
                                  </p:stCondLst>
                                  <p:childTnLst>
                                    <p:anim calcmode="lin" valueType="num">
                                      <p:cBhvr additive="base">
                                        <p:cTn id="73" dur="1000"/>
                                        <p:tgtEl>
                                          <p:spTgt spid="302"/>
                                        </p:tgtEl>
                                        <p:attrNameLst>
                                          <p:attrName>ppt_x</p:attrName>
                                        </p:attrNameLst>
                                      </p:cBhvr>
                                      <p:tavLst>
                                        <p:tav tm="0">
                                          <p:val>
                                            <p:strVal val="ppt_x"/>
                                          </p:val>
                                        </p:tav>
                                        <p:tav tm="100000">
                                          <p:val>
                                            <p:strVal val="0-ppt_w/2"/>
                                          </p:val>
                                        </p:tav>
                                      </p:tavLst>
                                    </p:anim>
                                    <p:anim calcmode="lin" valueType="num">
                                      <p:cBhvr additive="base">
                                        <p:cTn id="74" dur="1000"/>
                                        <p:tgtEl>
                                          <p:spTgt spid="302"/>
                                        </p:tgtEl>
                                        <p:attrNameLst>
                                          <p:attrName>ppt_y</p:attrName>
                                        </p:attrNameLst>
                                      </p:cBhvr>
                                      <p:tavLst>
                                        <p:tav tm="0">
                                          <p:val>
                                            <p:strVal val="ppt_y"/>
                                          </p:val>
                                        </p:tav>
                                        <p:tav tm="100000">
                                          <p:val>
                                            <p:strVal val="1+ppt_h/2"/>
                                          </p:val>
                                        </p:tav>
                                      </p:tavLst>
                                    </p:anim>
                                    <p:set>
                                      <p:cBhvr>
                                        <p:cTn id="75" dur="1" fill="hold">
                                          <p:stCondLst>
                                            <p:cond delay="999"/>
                                          </p:stCondLst>
                                        </p:cTn>
                                        <p:tgtEl>
                                          <p:spTgt spid="302"/>
                                        </p:tgtEl>
                                        <p:attrNameLst>
                                          <p:attrName>style.visibility</p:attrName>
                                        </p:attrNameLst>
                                      </p:cBhvr>
                                      <p:to>
                                        <p:strVal val="hidden"/>
                                      </p:to>
                                    </p:set>
                                  </p:childTnLst>
                                </p:cTn>
                              </p:par>
                            </p:childTnLst>
                          </p:cTn>
                        </p:par>
                        <p:par>
                          <p:cTn id="76" fill="hold" nodeType="afterGroup">
                            <p:stCondLst>
                              <p:cond delay="41000"/>
                            </p:stCondLst>
                            <p:childTnLst>
                              <p:par>
                                <p:cTn id="77" presetID="10" presetClass="entr" presetSubtype="0" fill="hold" grpId="0" nodeType="afterEffect">
                                  <p:stCondLst>
                                    <p:cond delay="0"/>
                                  </p:stCondLst>
                                  <p:childTnLst>
                                    <p:set>
                                      <p:cBhvr>
                                        <p:cTn id="78" dur="1" fill="hold">
                                          <p:stCondLst>
                                            <p:cond delay="0"/>
                                          </p:stCondLst>
                                        </p:cTn>
                                        <p:tgtEl>
                                          <p:spTgt spid="156"/>
                                        </p:tgtEl>
                                        <p:attrNameLst>
                                          <p:attrName>style.visibility</p:attrName>
                                        </p:attrNameLst>
                                      </p:cBhvr>
                                      <p:to>
                                        <p:strVal val="visible"/>
                                      </p:to>
                                    </p:set>
                                    <p:animEffect transition="in" filter="fade">
                                      <p:cBhvr>
                                        <p:cTn id="79" dur="2000"/>
                                        <p:tgtEl>
                                          <p:spTgt spid="156"/>
                                        </p:tgtEl>
                                      </p:cBhvr>
                                    </p:animEffect>
                                  </p:childTnLst>
                                </p:cTn>
                              </p:par>
                            </p:childTnLst>
                          </p:cTn>
                        </p:par>
                        <p:par>
                          <p:cTn id="80" fill="hold" nodeType="afterGroup">
                            <p:stCondLst>
                              <p:cond delay="43000"/>
                            </p:stCondLst>
                            <p:childTnLst>
                              <p:par>
                                <p:cTn id="81" presetID="10" presetClass="exit" presetSubtype="0" fill="hold" nodeType="afterEffect">
                                  <p:stCondLst>
                                    <p:cond delay="0"/>
                                  </p:stCondLst>
                                  <p:childTnLst>
                                    <p:animEffect transition="out" filter="fade">
                                      <p:cBhvr>
                                        <p:cTn id="82" dur="5000"/>
                                        <p:tgtEl>
                                          <p:spTgt spid="15403"/>
                                        </p:tgtEl>
                                      </p:cBhvr>
                                    </p:animEffect>
                                    <p:set>
                                      <p:cBhvr>
                                        <p:cTn id="83" dur="1" fill="hold">
                                          <p:stCondLst>
                                            <p:cond delay="4999"/>
                                          </p:stCondLst>
                                        </p:cTn>
                                        <p:tgtEl>
                                          <p:spTgt spid="15403"/>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0"/>
                                        <p:tgtEl>
                                          <p:spTgt spid="15406"/>
                                        </p:tgtEl>
                                      </p:cBhvr>
                                    </p:animEffect>
                                    <p:set>
                                      <p:cBhvr>
                                        <p:cTn id="86" dur="1" fill="hold">
                                          <p:stCondLst>
                                            <p:cond delay="4999"/>
                                          </p:stCondLst>
                                        </p:cTn>
                                        <p:tgtEl>
                                          <p:spTgt spid="15406"/>
                                        </p:tgtEl>
                                        <p:attrNameLst>
                                          <p:attrName>style.visibility</p:attrName>
                                        </p:attrNameLst>
                                      </p:cBhvr>
                                      <p:to>
                                        <p:strVal val="hidden"/>
                                      </p:to>
                                    </p:set>
                                  </p:childTnLst>
                                </p:cTn>
                              </p:par>
                            </p:childTnLst>
                          </p:cTn>
                        </p:par>
                        <p:par>
                          <p:cTn id="87" fill="hold" nodeType="afterGroup">
                            <p:stCondLst>
                              <p:cond delay="48000"/>
                            </p:stCondLst>
                            <p:childTnLst>
                              <p:par>
                                <p:cTn id="88" presetID="10" presetClass="entr" presetSubtype="0" fill="hold" nodeType="afterEffect">
                                  <p:stCondLst>
                                    <p:cond delay="0"/>
                                  </p:stCondLst>
                                  <p:childTnLst>
                                    <p:set>
                                      <p:cBhvr>
                                        <p:cTn id="89" dur="1" fill="hold">
                                          <p:stCondLst>
                                            <p:cond delay="0"/>
                                          </p:stCondLst>
                                        </p:cTn>
                                        <p:tgtEl>
                                          <p:spTgt spid="15401"/>
                                        </p:tgtEl>
                                        <p:attrNameLst>
                                          <p:attrName>style.visibility</p:attrName>
                                        </p:attrNameLst>
                                      </p:cBhvr>
                                      <p:to>
                                        <p:strVal val="visible"/>
                                      </p:to>
                                    </p:set>
                                    <p:animEffect transition="in" filter="fade">
                                      <p:cBhvr>
                                        <p:cTn id="90" dur="5000"/>
                                        <p:tgtEl>
                                          <p:spTgt spid="15401"/>
                                        </p:tgtEl>
                                      </p:cBhvr>
                                    </p:animEffect>
                                  </p:childTnLst>
                                </p:cTn>
                              </p:par>
                              <p:par>
                                <p:cTn id="91" presetID="10" presetClass="entr" presetSubtype="0" fill="hold" nodeType="withEffect">
                                  <p:stCondLst>
                                    <p:cond delay="0"/>
                                  </p:stCondLst>
                                  <p:childTnLst>
                                    <p:set>
                                      <p:cBhvr>
                                        <p:cTn id="92" dur="1" fill="hold">
                                          <p:stCondLst>
                                            <p:cond delay="0"/>
                                          </p:stCondLst>
                                        </p:cTn>
                                        <p:tgtEl>
                                          <p:spTgt spid="15409"/>
                                        </p:tgtEl>
                                        <p:attrNameLst>
                                          <p:attrName>style.visibility</p:attrName>
                                        </p:attrNameLst>
                                      </p:cBhvr>
                                      <p:to>
                                        <p:strVal val="visible"/>
                                      </p:to>
                                    </p:set>
                                    <p:animEffect transition="in" filter="fade">
                                      <p:cBhvr>
                                        <p:cTn id="93" dur="3000"/>
                                        <p:tgtEl>
                                          <p:spTgt spid="15409"/>
                                        </p:tgtEl>
                                      </p:cBhvr>
                                    </p:animEffect>
                                  </p:childTnLst>
                                </p:cTn>
                              </p:par>
                            </p:childTnLst>
                          </p:cTn>
                        </p:par>
                        <p:par>
                          <p:cTn id="94" fill="hold" nodeType="afterGroup">
                            <p:stCondLst>
                              <p:cond delay="53000"/>
                            </p:stCondLst>
                            <p:childTnLst>
                              <p:par>
                                <p:cTn id="95" presetID="10"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2000"/>
                                        <p:tgtEl>
                                          <p:spTgt spid="149"/>
                                        </p:tgtEl>
                                      </p:cBhvr>
                                    </p:animEffect>
                                  </p:childTnLst>
                                </p:cTn>
                              </p:par>
                              <p:par>
                                <p:cTn id="98" presetID="10" presetClass="entr" presetSubtype="0" fill="hold" nodeType="withEffect">
                                  <p:stCondLst>
                                    <p:cond delay="0"/>
                                  </p:stCondLst>
                                  <p:childTnLst>
                                    <p:set>
                                      <p:cBhvr>
                                        <p:cTn id="99" dur="1" fill="hold">
                                          <p:stCondLst>
                                            <p:cond delay="0"/>
                                          </p:stCondLst>
                                        </p:cTn>
                                        <p:tgtEl>
                                          <p:spTgt spid="301"/>
                                        </p:tgtEl>
                                        <p:attrNameLst>
                                          <p:attrName>style.visibility</p:attrName>
                                        </p:attrNameLst>
                                      </p:cBhvr>
                                      <p:to>
                                        <p:strVal val="visible"/>
                                      </p:to>
                                    </p:set>
                                    <p:animEffect transition="in" filter="fade">
                                      <p:cBhvr>
                                        <p:cTn id="100" dur="5000"/>
                                        <p:tgtEl>
                                          <p:spTgt spid="301"/>
                                        </p:tgtEl>
                                      </p:cBhvr>
                                    </p:animEffect>
                                  </p:childTnLst>
                                </p:cTn>
                              </p:par>
                            </p:childTnLst>
                          </p:cTn>
                        </p:par>
                        <p:par>
                          <p:cTn id="101" fill="hold" nodeType="afterGroup">
                            <p:stCondLst>
                              <p:cond delay="58000"/>
                            </p:stCondLst>
                            <p:childTnLst>
                              <p:par>
                                <p:cTn id="102" presetID="9" presetClass="entr" presetSubtype="0" fill="hold" nodeType="after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dissolve">
                                      <p:cBhvr>
                                        <p:cTn id="104" dur="3000"/>
                                        <p:tgtEl>
                                          <p:spTgt spid="64"/>
                                        </p:tgtEl>
                                      </p:cBhvr>
                                    </p:animEffect>
                                  </p:childTnLst>
                                </p:cTn>
                              </p:par>
                            </p:childTnLst>
                          </p:cTn>
                        </p:par>
                        <p:par>
                          <p:cTn id="105" fill="hold" nodeType="afterGroup">
                            <p:stCondLst>
                              <p:cond delay="61000"/>
                            </p:stCondLst>
                            <p:childTnLst>
                              <p:par>
                                <p:cTn id="106" presetID="35" presetClass="emph" presetSubtype="0" fill="hold" nodeType="afterEffect">
                                  <p:stCondLst>
                                    <p:cond delay="3000"/>
                                  </p:stCondLst>
                                  <p:childTnLst>
                                    <p:anim calcmode="discrete" valueType="str">
                                      <p:cBhvr>
                                        <p:cTn id="107" dur="2000" fill="hold"/>
                                        <p:tgtEl>
                                          <p:spTgt spid="64"/>
                                        </p:tgtEl>
                                        <p:attrNameLst>
                                          <p:attrName>style.visibility</p:attrName>
                                        </p:attrNameLst>
                                      </p:cBhvr>
                                      <p:tavLst>
                                        <p:tav tm="0">
                                          <p:val>
                                            <p:strVal val="hidden"/>
                                          </p:val>
                                        </p:tav>
                                        <p:tav tm="50000">
                                          <p:val>
                                            <p:strVal val="visible"/>
                                          </p:val>
                                        </p:tav>
                                      </p:tavLst>
                                    </p:anim>
                                  </p:childTnLst>
                                </p:cTn>
                              </p:par>
                            </p:childTnLst>
                          </p:cTn>
                        </p:par>
                        <p:par>
                          <p:cTn id="108" fill="hold" nodeType="afterGroup">
                            <p:stCondLst>
                              <p:cond delay="66000"/>
                            </p:stCondLst>
                            <p:childTnLst>
                              <p:par>
                                <p:cTn id="109" presetID="10" presetClass="exit" presetSubtype="0" fill="hold" nodeType="afterEffect">
                                  <p:stCondLst>
                                    <p:cond delay="0"/>
                                  </p:stCondLst>
                                  <p:childTnLst>
                                    <p:animEffect transition="out" filter="fade">
                                      <p:cBhvr>
                                        <p:cTn id="110" dur="2000"/>
                                        <p:tgtEl>
                                          <p:spTgt spid="64"/>
                                        </p:tgtEl>
                                      </p:cBhvr>
                                    </p:animEffect>
                                    <p:set>
                                      <p:cBhvr>
                                        <p:cTn id="111" dur="1" fill="hold">
                                          <p:stCondLst>
                                            <p:cond delay="1999"/>
                                          </p:stCondLst>
                                        </p:cTn>
                                        <p:tgtEl>
                                          <p:spTgt spid="64"/>
                                        </p:tgtEl>
                                        <p:attrNameLst>
                                          <p:attrName>style.visibility</p:attrName>
                                        </p:attrNameLst>
                                      </p:cBhvr>
                                      <p:to>
                                        <p:strVal val="hidden"/>
                                      </p:to>
                                    </p:set>
                                  </p:childTnLst>
                                </p:cTn>
                              </p:par>
                            </p:childTnLst>
                          </p:cTn>
                        </p:par>
                        <p:par>
                          <p:cTn id="112" fill="hold" nodeType="afterGroup">
                            <p:stCondLst>
                              <p:cond delay="68000"/>
                            </p:stCondLst>
                            <p:childTnLst>
                              <p:par>
                                <p:cTn id="113" presetID="10" presetClass="exit" presetSubtype="0" fill="hold" grpId="1" nodeType="afterEffect">
                                  <p:stCondLst>
                                    <p:cond delay="10000"/>
                                  </p:stCondLst>
                                  <p:childTnLst>
                                    <p:animEffect transition="out" filter="fade">
                                      <p:cBhvr>
                                        <p:cTn id="114" dur="2000"/>
                                        <p:tgtEl>
                                          <p:spTgt spid="149"/>
                                        </p:tgtEl>
                                      </p:cBhvr>
                                    </p:animEffect>
                                    <p:set>
                                      <p:cBhvr>
                                        <p:cTn id="115" dur="1" fill="hold">
                                          <p:stCondLst>
                                            <p:cond delay="1999"/>
                                          </p:stCondLst>
                                        </p:cTn>
                                        <p:tgtEl>
                                          <p:spTgt spid="149"/>
                                        </p:tgtEl>
                                        <p:attrNameLst>
                                          <p:attrName>style.visibility</p:attrName>
                                        </p:attrNameLst>
                                      </p:cBhvr>
                                      <p:to>
                                        <p:strVal val="hidden"/>
                                      </p:to>
                                    </p:set>
                                  </p:childTnLst>
                                </p:cTn>
                              </p:par>
                            </p:childTnLst>
                          </p:cTn>
                        </p:par>
                        <p:par>
                          <p:cTn id="116" fill="hold" nodeType="afterGroup">
                            <p:stCondLst>
                              <p:cond delay="80000"/>
                            </p:stCondLst>
                            <p:childTnLst>
                              <p:par>
                                <p:cTn id="117" presetID="10" presetClass="exit" presetSubtype="0" fill="hold" nodeType="afterEffect">
                                  <p:stCondLst>
                                    <p:cond delay="0"/>
                                  </p:stCondLst>
                                  <p:childTnLst>
                                    <p:animEffect transition="out" filter="fade">
                                      <p:cBhvr>
                                        <p:cTn id="118" dur="2000"/>
                                        <p:tgtEl>
                                          <p:spTgt spid="15409"/>
                                        </p:tgtEl>
                                      </p:cBhvr>
                                    </p:animEffect>
                                    <p:set>
                                      <p:cBhvr>
                                        <p:cTn id="119" dur="1" fill="hold">
                                          <p:stCondLst>
                                            <p:cond delay="1999"/>
                                          </p:stCondLst>
                                        </p:cTn>
                                        <p:tgtEl>
                                          <p:spTgt spid="15409"/>
                                        </p:tgtEl>
                                        <p:attrNameLst>
                                          <p:attrName>style.visibility</p:attrName>
                                        </p:attrNameLst>
                                      </p:cBhvr>
                                      <p:to>
                                        <p:strVal val="hidden"/>
                                      </p:to>
                                    </p:set>
                                  </p:childTnLst>
                                </p:cTn>
                              </p:par>
                            </p:childTnLst>
                          </p:cTn>
                        </p:par>
                        <p:par>
                          <p:cTn id="120" fill="hold" nodeType="afterGroup">
                            <p:stCondLst>
                              <p:cond delay="82000"/>
                            </p:stCondLst>
                            <p:childTnLst>
                              <p:par>
                                <p:cTn id="121" presetID="10" presetClass="entr" presetSubtype="0" fill="hold" nodeType="afterEffect">
                                  <p:stCondLst>
                                    <p:cond delay="0"/>
                                  </p:stCondLst>
                                  <p:childTnLst>
                                    <p:set>
                                      <p:cBhvr>
                                        <p:cTn id="122" dur="1" fill="hold">
                                          <p:stCondLst>
                                            <p:cond delay="0"/>
                                          </p:stCondLst>
                                        </p:cTn>
                                        <p:tgtEl>
                                          <p:spTgt spid="15406"/>
                                        </p:tgtEl>
                                        <p:attrNameLst>
                                          <p:attrName>style.visibility</p:attrName>
                                        </p:attrNameLst>
                                      </p:cBhvr>
                                      <p:to>
                                        <p:strVal val="visible"/>
                                      </p:to>
                                    </p:set>
                                    <p:animEffect transition="in" filter="fade">
                                      <p:cBhvr>
                                        <p:cTn id="123" dur="5000"/>
                                        <p:tgtEl>
                                          <p:spTgt spid="15406"/>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59"/>
                                        </p:tgtEl>
                                        <p:attrNameLst>
                                          <p:attrName>style.visibility</p:attrName>
                                        </p:attrNameLst>
                                      </p:cBhvr>
                                      <p:to>
                                        <p:strVal val="visible"/>
                                      </p:to>
                                    </p:set>
                                    <p:animEffect transition="in" filter="fade">
                                      <p:cBhvr>
                                        <p:cTn id="126" dur="3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49" grpId="1" animBg="1"/>
      <p:bldP spid="155" grpId="0" animBg="1"/>
      <p:bldP spid="151" grpId="0" animBg="1"/>
      <p:bldP spid="152" grpId="0" animBg="1"/>
      <p:bldP spid="156" grpId="0" animBg="1"/>
      <p:bldP spid="157" grpId="0" animBg="1"/>
      <p:bldP spid="1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258"/>
          <p:cNvSpPr txBox="1">
            <a:spLocks noChangeArrowheads="1"/>
          </p:cNvSpPr>
          <p:nvPr/>
        </p:nvSpPr>
        <p:spPr bwMode="auto">
          <a:xfrm>
            <a:off x="114300" y="1519238"/>
            <a:ext cx="88265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800" dirty="0">
                <a:solidFill>
                  <a:srgbClr val="000000"/>
                </a:solidFill>
              </a:rPr>
              <a:t>Ammeter swings to 5 A</a:t>
            </a:r>
          </a:p>
          <a:p>
            <a:pPr eaLnBrk="1" hangingPunct="1"/>
            <a:r>
              <a:rPr lang="en-US" altLang="en-US" sz="1800" dirty="0">
                <a:solidFill>
                  <a:srgbClr val="000000"/>
                </a:solidFill>
              </a:rPr>
              <a:t>Simultaneously the Galvanometer swings to –</a:t>
            </a:r>
            <a:r>
              <a:rPr lang="en-US" altLang="en-US" sz="1800" dirty="0" err="1">
                <a:solidFill>
                  <a:srgbClr val="000000"/>
                </a:solidFill>
              </a:rPr>
              <a:t>ve</a:t>
            </a:r>
            <a:r>
              <a:rPr lang="en-US" altLang="en-US" sz="1800" dirty="0">
                <a:solidFill>
                  <a:srgbClr val="000000"/>
                </a:solidFill>
              </a:rPr>
              <a:t> because of the change in flux, which is growing, generating a back </a:t>
            </a:r>
            <a:r>
              <a:rPr lang="en-US" altLang="en-US" sz="1800" dirty="0" err="1">
                <a:solidFill>
                  <a:srgbClr val="000000"/>
                </a:solidFill>
              </a:rPr>
              <a:t>emf</a:t>
            </a:r>
            <a:r>
              <a:rPr lang="en-US" altLang="en-US" sz="1800" dirty="0">
                <a:solidFill>
                  <a:srgbClr val="000000"/>
                </a:solidFill>
              </a:rPr>
              <a:t> in the second coil, and hence a current that flows in the opposite direction..</a:t>
            </a:r>
          </a:p>
        </p:txBody>
      </p:sp>
      <p:sp>
        <p:nvSpPr>
          <p:cNvPr id="19474" name="TextBox 137"/>
          <p:cNvSpPr txBox="1">
            <a:spLocks noChangeArrowheads="1"/>
          </p:cNvSpPr>
          <p:nvPr/>
        </p:nvSpPr>
        <p:spPr bwMode="auto">
          <a:xfrm>
            <a:off x="127000" y="63500"/>
            <a:ext cx="8699500" cy="92333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800" u="sng">
                <a:solidFill>
                  <a:srgbClr val="000090"/>
                </a:solidFill>
              </a:rPr>
              <a:t>Mutual Inductance:</a:t>
            </a:r>
            <a:r>
              <a:rPr lang="en-US" altLang="en-US" sz="1800">
                <a:solidFill>
                  <a:srgbClr val="000090"/>
                </a:solidFill>
              </a:rPr>
              <a:t> When the switch is closed the Ammeter reads +5 A.  </a:t>
            </a:r>
          </a:p>
          <a:p>
            <a:pPr eaLnBrk="1" hangingPunct="1"/>
            <a:r>
              <a:rPr lang="en-US" altLang="en-US" sz="1800">
                <a:solidFill>
                  <a:srgbClr val="000090"/>
                </a:solidFill>
              </a:rPr>
              <a:t>Explain the reading of each meter when the switch is closed, and then explain the reading of each meter when the switch is opened again.</a:t>
            </a:r>
          </a:p>
        </p:txBody>
      </p:sp>
      <p:sp>
        <p:nvSpPr>
          <p:cNvPr id="16" name="Rectangle 15"/>
          <p:cNvSpPr>
            <a:spLocks noChangeArrowheads="1"/>
          </p:cNvSpPr>
          <p:nvPr/>
        </p:nvSpPr>
        <p:spPr bwMode="auto">
          <a:xfrm>
            <a:off x="114300" y="2932113"/>
            <a:ext cx="7950200" cy="584200"/>
          </a:xfrm>
          <a:prstGeom prst="rect">
            <a:avLst/>
          </a:prstGeom>
          <a:gradFill rotWithShape="1">
            <a:gsLst>
              <a:gs pos="0">
                <a:srgbClr val="F1ECEC"/>
              </a:gs>
              <a:gs pos="64999">
                <a:srgbClr val="D8CCCC"/>
              </a:gs>
              <a:gs pos="100000">
                <a:srgbClr val="C8B6B6"/>
              </a:gs>
            </a:gsLst>
            <a:lin ang="5400000" scaled="1"/>
          </a:gradFill>
          <a:ln w="9525">
            <a:solidFill>
              <a:srgbClr val="501616"/>
            </a:solidFill>
            <a:miter lim="800000"/>
            <a:headEnd/>
            <a:tailEnd/>
          </a:ln>
          <a:effectLst>
            <a:outerShdw blurRad="40000" dist="20000" dir="5400000" rotWithShape="0">
              <a:srgbClr val="808080">
                <a:alpha val="37999"/>
              </a:srgbClr>
            </a:outerShdw>
          </a:effectLst>
        </p:spPr>
        <p:txBody>
          <a:bodyPr>
            <a:spAutoFit/>
          </a:bodyPr>
          <a:lstStyle>
            <a:lvl1pPr marL="355600" indent="-355600"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buFont typeface="Verdana" charset="0"/>
              <a:buAutoNum type="arabicPeriod" startAt="2"/>
            </a:pPr>
            <a:r>
              <a:rPr lang="en-US" altLang="en-US" sz="1600">
                <a:solidFill>
                  <a:srgbClr val="FF0000"/>
                </a:solidFill>
              </a:rPr>
              <a:t>Switch stays closed</a:t>
            </a:r>
          </a:p>
          <a:p>
            <a:pPr eaLnBrk="1" hangingPunct="1"/>
            <a:r>
              <a:rPr lang="en-US" altLang="en-US" sz="1600">
                <a:solidFill>
                  <a:srgbClr val="000000"/>
                </a:solidFill>
              </a:rPr>
              <a:t>Galvanometer swings back to zero because the flux is no longer changing</a:t>
            </a:r>
          </a:p>
        </p:txBody>
      </p:sp>
      <p:sp>
        <p:nvSpPr>
          <p:cNvPr id="17" name="TextBox 253"/>
          <p:cNvSpPr txBox="1">
            <a:spLocks noChangeArrowheads="1"/>
          </p:cNvSpPr>
          <p:nvPr/>
        </p:nvSpPr>
        <p:spPr bwMode="auto">
          <a:xfrm>
            <a:off x="127000" y="1079500"/>
            <a:ext cx="2235200" cy="338138"/>
          </a:xfrm>
          <a:prstGeom prst="rect">
            <a:avLst/>
          </a:prstGeom>
          <a:gradFill rotWithShape="1">
            <a:gsLst>
              <a:gs pos="0">
                <a:srgbClr val="F1ECEC"/>
              </a:gs>
              <a:gs pos="64999">
                <a:srgbClr val="D8CCCC"/>
              </a:gs>
              <a:gs pos="100000">
                <a:srgbClr val="C8B6B6"/>
              </a:gs>
            </a:gsLst>
            <a:lin ang="5400000" scaled="1"/>
          </a:gradFill>
          <a:ln w="9525">
            <a:solidFill>
              <a:srgbClr val="501616"/>
            </a:solidFill>
            <a:miter lim="800000"/>
            <a:headEnd/>
            <a:tailEnd/>
          </a:ln>
          <a:effectLst>
            <a:outerShdw blurRad="40000" dist="20000" dir="5400000" rotWithShape="0">
              <a:srgbClr val="808080">
                <a:alpha val="37999"/>
              </a:srgbClr>
            </a:outerShdw>
          </a:effectLst>
        </p:spPr>
        <p:txBody>
          <a:bodyPr>
            <a:spAutoFit/>
          </a:bodyPr>
          <a:lstStyle>
            <a:lvl1pPr marL="355600" indent="-355600"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buFont typeface="Verdana" charset="0"/>
              <a:buAutoNum type="arabicPeriod"/>
            </a:pPr>
            <a:r>
              <a:rPr lang="en-US" altLang="en-US" sz="1600">
                <a:solidFill>
                  <a:srgbClr val="FF0000"/>
                </a:solidFill>
              </a:rPr>
              <a:t>Switch is closed</a:t>
            </a:r>
          </a:p>
        </p:txBody>
      </p:sp>
      <p:sp>
        <p:nvSpPr>
          <p:cNvPr id="20" name="TextBox 253"/>
          <p:cNvSpPr txBox="1">
            <a:spLocks noChangeArrowheads="1"/>
          </p:cNvSpPr>
          <p:nvPr/>
        </p:nvSpPr>
        <p:spPr bwMode="auto">
          <a:xfrm>
            <a:off x="114300" y="3683000"/>
            <a:ext cx="2997200" cy="369888"/>
          </a:xfrm>
          <a:prstGeom prst="rect">
            <a:avLst/>
          </a:prstGeom>
          <a:gradFill rotWithShape="1">
            <a:gsLst>
              <a:gs pos="0">
                <a:srgbClr val="F1ECEC"/>
              </a:gs>
              <a:gs pos="64999">
                <a:srgbClr val="D8CCCC"/>
              </a:gs>
              <a:gs pos="100000">
                <a:srgbClr val="C8B6B6"/>
              </a:gs>
            </a:gsLst>
            <a:lin ang="5400000" scaled="1"/>
          </a:gradFill>
          <a:ln w="9525">
            <a:solidFill>
              <a:srgbClr val="501616"/>
            </a:solidFill>
            <a:miter lim="800000"/>
            <a:headEnd/>
            <a:tailEnd/>
          </a:ln>
          <a:effectLst>
            <a:outerShdw blurRad="40000" dist="20000" dir="5400000" rotWithShape="0">
              <a:srgbClr val="808080">
                <a:alpha val="37999"/>
              </a:srgbClr>
            </a:outerShdw>
          </a:effectLst>
        </p:spPr>
        <p:txBody>
          <a:bodyPr>
            <a:spAutoFit/>
          </a:bodyPr>
          <a:lstStyle>
            <a:lvl1pPr marL="355600" indent="-355600"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buFont typeface="Verdana" charset="0"/>
              <a:buAutoNum type="arabicPeriod" startAt="3"/>
            </a:pPr>
            <a:r>
              <a:rPr lang="en-US" altLang="en-US" sz="1800">
                <a:solidFill>
                  <a:srgbClr val="FF0000"/>
                </a:solidFill>
              </a:rPr>
              <a:t>Switch is opened</a:t>
            </a:r>
          </a:p>
        </p:txBody>
      </p:sp>
      <p:sp>
        <p:nvSpPr>
          <p:cNvPr id="22" name="TextBox 253"/>
          <p:cNvSpPr txBox="1">
            <a:spLocks noChangeArrowheads="1"/>
          </p:cNvSpPr>
          <p:nvPr/>
        </p:nvSpPr>
        <p:spPr bwMode="auto">
          <a:xfrm>
            <a:off x="114300" y="4165600"/>
            <a:ext cx="8851900" cy="2308225"/>
          </a:xfrm>
          <a:prstGeom prst="rect">
            <a:avLst/>
          </a:prstGeom>
          <a:gradFill rotWithShape="1">
            <a:gsLst>
              <a:gs pos="0">
                <a:srgbClr val="FFFFE4"/>
              </a:gs>
              <a:gs pos="64999">
                <a:srgbClr val="FFFFBE"/>
              </a:gs>
              <a:gs pos="100000">
                <a:srgbClr val="FFFFA4"/>
              </a:gs>
            </a:gsLst>
            <a:lin ang="5400000" scaled="1"/>
          </a:gradFill>
          <a:ln w="9525">
            <a:solidFill>
              <a:srgbClr val="EFE980"/>
            </a:solidFill>
            <a:miter lim="800000"/>
            <a:headEnd/>
            <a:tailEnd/>
          </a:ln>
          <a:effectLst>
            <a:outerShdw blurRad="40000" dist="20000" dir="5400000" rotWithShape="0">
              <a:srgbClr val="808080">
                <a:alpha val="37999"/>
              </a:srgbClr>
            </a:outerShdw>
          </a:effectLst>
        </p:spPr>
        <p:txBody>
          <a:bodyPr>
            <a:spAutoFit/>
          </a:bodyPr>
          <a:lstStyle>
            <a:lvl1pPr marL="342900" indent="-342900"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buFont typeface="Arial" charset="0"/>
              <a:buChar char="•"/>
            </a:pPr>
            <a:r>
              <a:rPr lang="en-US" altLang="en-US" sz="1800">
                <a:solidFill>
                  <a:srgbClr val="000000"/>
                </a:solidFill>
              </a:rPr>
              <a:t>Ammeter swings to zero</a:t>
            </a:r>
          </a:p>
          <a:p>
            <a:pPr eaLnBrk="1" hangingPunct="1">
              <a:buFont typeface="Arial" charset="0"/>
              <a:buChar char="•"/>
            </a:pPr>
            <a:r>
              <a:rPr lang="en-US" altLang="en-US" sz="1800">
                <a:solidFill>
                  <a:prstClr val="black"/>
                </a:solidFill>
              </a:rPr>
              <a:t>Simultaneously the Galvanometer swings to +ve. </a:t>
            </a:r>
          </a:p>
          <a:p>
            <a:pPr eaLnBrk="1" hangingPunct="1">
              <a:buFont typeface="Arial" charset="0"/>
              <a:buChar char="•"/>
            </a:pPr>
            <a:r>
              <a:rPr lang="en-US" altLang="en-US" sz="1800">
                <a:solidFill>
                  <a:prstClr val="black"/>
                </a:solidFill>
              </a:rPr>
              <a:t>Has a greater emf because the flux is rapidly changing in the first coil, </a:t>
            </a:r>
          </a:p>
          <a:p>
            <a:pPr eaLnBrk="1" hangingPunct="1">
              <a:buFont typeface="Arial" charset="0"/>
              <a:buChar char="•"/>
            </a:pPr>
            <a:r>
              <a:rPr lang="en-US" altLang="en-US" sz="1800">
                <a:solidFill>
                  <a:prstClr val="black"/>
                </a:solidFill>
              </a:rPr>
              <a:t>the magnetic field is collapsing, and </a:t>
            </a:r>
          </a:p>
          <a:p>
            <a:pPr eaLnBrk="1" hangingPunct="1">
              <a:buFont typeface="Arial" charset="0"/>
              <a:buChar char="•"/>
            </a:pPr>
            <a:r>
              <a:rPr lang="en-US" altLang="en-US" sz="1800">
                <a:solidFill>
                  <a:prstClr val="black"/>
                </a:solidFill>
              </a:rPr>
              <a:t>the resulting current in the secondary coil produces a magnetic field in the secondary coil which opposes the change.</a:t>
            </a:r>
          </a:p>
          <a:p>
            <a:pPr eaLnBrk="1" hangingPunct="1">
              <a:buFont typeface="Arial" charset="0"/>
              <a:buChar char="•"/>
            </a:pPr>
            <a:r>
              <a:rPr lang="en-US" altLang="en-US" sz="1800">
                <a:solidFill>
                  <a:prstClr val="black"/>
                </a:solidFill>
              </a:rPr>
              <a:t>Galvanometer finally swings back to zero because the flux, if any is stationary.</a:t>
            </a:r>
          </a:p>
        </p:txBody>
      </p:sp>
    </p:spTree>
    <p:extLst>
      <p:ext uri="{BB962C8B-B14F-4D97-AF65-F5344CB8AC3E}">
        <p14:creationId xmlns:p14="http://schemas.microsoft.com/office/powerpoint/2010/main" val="394387090"/>
      </p:ext>
    </p:extLst>
  </p:cSld>
  <p:clrMapOvr>
    <a:masterClrMapping/>
  </p:clrMapOvr>
  <p:transition xmlns:p14="http://schemas.microsoft.com/office/powerpoint/2010/main" spd="med">
    <p:wheel spokes="8"/>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85800"/>
            <a:ext cx="722505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Short Sharp Practical</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Rectangle 2"/>
          <p:cNvSpPr/>
          <p:nvPr/>
        </p:nvSpPr>
        <p:spPr>
          <a:xfrm>
            <a:off x="609600" y="1905000"/>
            <a:ext cx="7795724"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How is M affected by distance?</a:t>
            </a:r>
            <a:endParaRPr lang="en-US"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Picture 3"/>
          <p:cNvPicPr>
            <a:picLocks noChangeAspect="1" noChangeArrowheads="1"/>
          </p:cNvPicPr>
          <p:nvPr/>
        </p:nvPicPr>
        <p:blipFill>
          <a:blip r:embed="rId4" cstate="print"/>
          <a:srcRect/>
          <a:stretch>
            <a:fillRect/>
          </a:stretch>
        </p:blipFill>
        <p:spPr bwMode="auto">
          <a:xfrm>
            <a:off x="685800" y="3581400"/>
            <a:ext cx="2990850" cy="1524000"/>
          </a:xfrm>
          <a:prstGeom prst="rect">
            <a:avLst/>
          </a:prstGeom>
          <a:noFill/>
          <a:ln w="1">
            <a:noFill/>
            <a:miter lim="800000"/>
            <a:headEnd/>
            <a:tailEnd type="none" w="med" len="med"/>
          </a:ln>
          <a:effectLst/>
        </p:spPr>
      </p:pic>
      <p:pic>
        <p:nvPicPr>
          <p:cNvPr id="5" name="Picture 3"/>
          <p:cNvPicPr>
            <a:picLocks noChangeAspect="1" noChangeArrowheads="1"/>
          </p:cNvPicPr>
          <p:nvPr/>
        </p:nvPicPr>
        <p:blipFill>
          <a:blip r:embed="rId5" cstate="print"/>
          <a:srcRect/>
          <a:stretch>
            <a:fillRect/>
          </a:stretch>
        </p:blipFill>
        <p:spPr bwMode="auto">
          <a:xfrm>
            <a:off x="179388" y="2743200"/>
            <a:ext cx="8812212" cy="838200"/>
          </a:xfrm>
          <a:prstGeom prst="rect">
            <a:avLst/>
          </a:prstGeom>
          <a:noFill/>
          <a:ln w="9525">
            <a:noFill/>
            <a:miter lim="800000"/>
            <a:headEnd/>
            <a:tailEnd/>
          </a:ln>
        </p:spPr>
      </p:pic>
      <p:graphicFrame>
        <p:nvGraphicFramePr>
          <p:cNvPr id="6" name="Object 5"/>
          <p:cNvGraphicFramePr>
            <a:graphicFrameLocks noChangeAspect="1"/>
          </p:cNvGraphicFramePr>
          <p:nvPr/>
        </p:nvGraphicFramePr>
        <p:xfrm>
          <a:off x="4038600" y="3657600"/>
          <a:ext cx="4334608" cy="1473200"/>
        </p:xfrm>
        <a:graphic>
          <a:graphicData uri="http://schemas.openxmlformats.org/presentationml/2006/ole">
            <mc:AlternateContent xmlns:mc="http://schemas.openxmlformats.org/markup-compatibility/2006">
              <mc:Choice xmlns:v="urn:schemas-microsoft-com:vml" Requires="v">
                <p:oleObj spid="_x0000_s36882" name="Equation" r:id="rId6" imgW="1942920" imgH="660240" progId="Equation.3">
                  <p:embed/>
                </p:oleObj>
              </mc:Choice>
              <mc:Fallback>
                <p:oleObj name="Equation" r:id="rId6" imgW="1942920" imgH="66024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3657600"/>
                        <a:ext cx="4334608"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838200" y="4953000"/>
          <a:ext cx="1003710" cy="1111250"/>
        </p:xfrm>
        <a:graphic>
          <a:graphicData uri="http://schemas.openxmlformats.org/presentationml/2006/ole">
            <mc:AlternateContent xmlns:mc="http://schemas.openxmlformats.org/markup-compatibility/2006">
              <mc:Choice xmlns:v="urn:schemas-microsoft-com:vml" Requires="v">
                <p:oleObj spid="_x0000_s36883" name="Equation" r:id="rId8" imgW="355320" imgH="393480" progId="Equation.3">
                  <p:embed/>
                </p:oleObj>
              </mc:Choice>
              <mc:Fallback>
                <p:oleObj name="Equation" r:id="rId8" imgW="355320" imgH="39348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4953000"/>
                        <a:ext cx="1003710" cy="1111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2"/>
          <p:cNvSpPr txBox="1">
            <a:spLocks noChangeArrowheads="1"/>
          </p:cNvSpPr>
          <p:nvPr/>
        </p:nvSpPr>
        <p:spPr bwMode="auto">
          <a:xfrm>
            <a:off x="381000" y="914400"/>
            <a:ext cx="8305800" cy="1016000"/>
          </a:xfrm>
          <a:prstGeom prst="rect">
            <a:avLst/>
          </a:prstGeom>
          <a:noFill/>
          <a:ln w="9525">
            <a:noFill/>
            <a:miter lim="800000"/>
            <a:headEnd/>
            <a:tailEnd/>
          </a:ln>
        </p:spPr>
        <p:txBody>
          <a:bodyPr>
            <a:spAutoFit/>
          </a:bodyPr>
          <a:lstStyle/>
          <a:p>
            <a:pPr eaLnBrk="0" hangingPunct="0">
              <a:spcBef>
                <a:spcPct val="50000"/>
              </a:spcBef>
            </a:pPr>
            <a:r>
              <a:rPr lang="en-US" sz="2000" b="1" dirty="0">
                <a:solidFill>
                  <a:schemeClr val="accent2"/>
                </a:solidFill>
                <a:cs typeface="Arial" charset="0"/>
              </a:rPr>
              <a:t>A transformer consists of two coils, either interwoven or linked by an iron core. A changing voltage in one induces </a:t>
            </a:r>
            <a:r>
              <a:rPr lang="en-US" sz="2000" b="1" dirty="0" smtClean="0">
                <a:solidFill>
                  <a:schemeClr val="accent2"/>
                </a:solidFill>
                <a:cs typeface="Arial" charset="0"/>
              </a:rPr>
              <a:t>a </a:t>
            </a:r>
            <a:r>
              <a:rPr lang="en-US" sz="2000" b="1" dirty="0">
                <a:solidFill>
                  <a:schemeClr val="accent2"/>
                </a:solidFill>
                <a:cs typeface="Arial" charset="0"/>
              </a:rPr>
              <a:t>voltage in the other. Its main purpose is to change the voltage in an AC circuit.</a:t>
            </a:r>
          </a:p>
        </p:txBody>
      </p:sp>
      <p:grpSp>
        <p:nvGrpSpPr>
          <p:cNvPr id="2" name="Group 4"/>
          <p:cNvGrpSpPr>
            <a:grpSpLocks/>
          </p:cNvGrpSpPr>
          <p:nvPr/>
        </p:nvGrpSpPr>
        <p:grpSpPr bwMode="auto">
          <a:xfrm>
            <a:off x="2743200" y="2133600"/>
            <a:ext cx="3414713" cy="2133600"/>
            <a:chOff x="2457" y="1296"/>
            <a:chExt cx="2151" cy="1344"/>
          </a:xfrm>
        </p:grpSpPr>
        <p:grpSp>
          <p:nvGrpSpPr>
            <p:cNvPr id="3" name="Group 5"/>
            <p:cNvGrpSpPr>
              <a:grpSpLocks/>
            </p:cNvGrpSpPr>
            <p:nvPr/>
          </p:nvGrpSpPr>
          <p:grpSpPr bwMode="auto">
            <a:xfrm>
              <a:off x="2976" y="1296"/>
              <a:ext cx="1104" cy="1344"/>
              <a:chOff x="2976" y="1296"/>
              <a:chExt cx="1104" cy="1344"/>
            </a:xfrm>
          </p:grpSpPr>
          <p:sp>
            <p:nvSpPr>
              <p:cNvPr id="2114" name="Rectangle 6"/>
              <p:cNvSpPr>
                <a:spLocks noChangeArrowheads="1"/>
              </p:cNvSpPr>
              <p:nvPr/>
            </p:nvSpPr>
            <p:spPr bwMode="auto">
              <a:xfrm>
                <a:off x="2976" y="1296"/>
                <a:ext cx="1104" cy="1344"/>
              </a:xfrm>
              <a:prstGeom prst="rect">
                <a:avLst/>
              </a:prstGeom>
              <a:noFill/>
              <a:ln w="38100">
                <a:solidFill>
                  <a:schemeClr val="tx1"/>
                </a:solidFill>
                <a:miter lim="800000"/>
                <a:headEnd/>
                <a:tailEnd/>
              </a:ln>
            </p:spPr>
            <p:txBody>
              <a:bodyPr wrap="none" anchor="ctr"/>
              <a:lstStyle/>
              <a:p>
                <a:endParaRPr lang="en-US"/>
              </a:p>
            </p:txBody>
          </p:sp>
          <p:sp>
            <p:nvSpPr>
              <p:cNvPr id="2115" name="Rectangle 7"/>
              <p:cNvSpPr>
                <a:spLocks noChangeArrowheads="1"/>
              </p:cNvSpPr>
              <p:nvPr/>
            </p:nvSpPr>
            <p:spPr bwMode="auto">
              <a:xfrm>
                <a:off x="3312" y="1488"/>
                <a:ext cx="384" cy="960"/>
              </a:xfrm>
              <a:prstGeom prst="rect">
                <a:avLst/>
              </a:prstGeom>
              <a:noFill/>
              <a:ln w="38100">
                <a:solidFill>
                  <a:schemeClr val="tx1"/>
                </a:solidFill>
                <a:miter lim="800000"/>
                <a:headEnd/>
                <a:tailEnd/>
              </a:ln>
            </p:spPr>
            <p:txBody>
              <a:bodyPr wrap="none" anchor="ctr"/>
              <a:lstStyle/>
              <a:p>
                <a:endParaRPr lang="en-US"/>
              </a:p>
            </p:txBody>
          </p:sp>
        </p:grpSp>
        <p:sp>
          <p:nvSpPr>
            <p:cNvPr id="2070" name="Line 8"/>
            <p:cNvSpPr>
              <a:spLocks noChangeShapeType="1"/>
            </p:cNvSpPr>
            <p:nvPr/>
          </p:nvSpPr>
          <p:spPr bwMode="auto">
            <a:xfrm>
              <a:off x="2640" y="1632"/>
              <a:ext cx="672" cy="0"/>
            </a:xfrm>
            <a:prstGeom prst="line">
              <a:avLst/>
            </a:prstGeom>
            <a:noFill/>
            <a:ln w="38100">
              <a:solidFill>
                <a:schemeClr val="tx1"/>
              </a:solidFill>
              <a:round/>
              <a:headEnd/>
              <a:tailEnd/>
            </a:ln>
          </p:spPr>
          <p:txBody>
            <a:bodyPr wrap="none" anchor="ctr"/>
            <a:lstStyle/>
            <a:p>
              <a:endParaRPr lang="en-NZ"/>
            </a:p>
          </p:txBody>
        </p:sp>
        <p:sp>
          <p:nvSpPr>
            <p:cNvPr id="2071" name="Arc 9"/>
            <p:cNvSpPr>
              <a:spLocks/>
            </p:cNvSpPr>
            <p:nvPr/>
          </p:nvSpPr>
          <p:spPr bwMode="auto">
            <a:xfrm>
              <a:off x="3312" y="1632"/>
              <a:ext cx="48" cy="95"/>
            </a:xfrm>
            <a:custGeom>
              <a:avLst/>
              <a:gdLst>
                <a:gd name="T0" fmla="*/ 0 w 21600"/>
                <a:gd name="T1" fmla="*/ 0 h 42714"/>
                <a:gd name="T2" fmla="*/ 0 w 21600"/>
                <a:gd name="T3" fmla="*/ 0 h 42714"/>
                <a:gd name="T4" fmla="*/ 0 w 21600"/>
                <a:gd name="T5" fmla="*/ 0 h 42714"/>
                <a:gd name="T6" fmla="*/ 0 60000 65536"/>
                <a:gd name="T7" fmla="*/ 0 60000 65536"/>
                <a:gd name="T8" fmla="*/ 0 60000 65536"/>
                <a:gd name="T9" fmla="*/ 0 w 21600"/>
                <a:gd name="T10" fmla="*/ 0 h 42714"/>
                <a:gd name="T11" fmla="*/ 21600 w 21600"/>
                <a:gd name="T12" fmla="*/ 42714 h 42714"/>
              </a:gdLst>
              <a:ahLst/>
              <a:cxnLst>
                <a:cxn ang="T6">
                  <a:pos x="T0" y="T1"/>
                </a:cxn>
                <a:cxn ang="T7">
                  <a:pos x="T2" y="T3"/>
                </a:cxn>
                <a:cxn ang="T8">
                  <a:pos x="T4" y="T5"/>
                </a:cxn>
              </a:cxnLst>
              <a:rect l="T9" t="T10" r="T11" b="T12"/>
              <a:pathLst>
                <a:path w="21600" h="42714" fill="none" extrusionOk="0">
                  <a:moveTo>
                    <a:pt x="-1" y="0"/>
                  </a:moveTo>
                  <a:cubicBezTo>
                    <a:pt x="11929" y="0"/>
                    <a:pt x="21600" y="9670"/>
                    <a:pt x="21600" y="21600"/>
                  </a:cubicBezTo>
                  <a:cubicBezTo>
                    <a:pt x="21600" y="31774"/>
                    <a:pt x="14499" y="40569"/>
                    <a:pt x="4554" y="42714"/>
                  </a:cubicBezTo>
                </a:path>
                <a:path w="21600" h="42714" stroke="0" extrusionOk="0">
                  <a:moveTo>
                    <a:pt x="-1" y="0"/>
                  </a:moveTo>
                  <a:cubicBezTo>
                    <a:pt x="11929" y="0"/>
                    <a:pt x="21600" y="9670"/>
                    <a:pt x="21600" y="21600"/>
                  </a:cubicBezTo>
                  <a:cubicBezTo>
                    <a:pt x="21600" y="31774"/>
                    <a:pt x="14499" y="40569"/>
                    <a:pt x="4554" y="42714"/>
                  </a:cubicBezTo>
                  <a:lnTo>
                    <a:pt x="0" y="21600"/>
                  </a:lnTo>
                  <a:close/>
                </a:path>
              </a:pathLst>
            </a:custGeom>
            <a:noFill/>
            <a:ln w="38100">
              <a:solidFill>
                <a:schemeClr val="tx1"/>
              </a:solidFill>
              <a:round/>
              <a:headEnd/>
              <a:tailEnd/>
            </a:ln>
          </p:spPr>
          <p:txBody>
            <a:bodyPr wrap="none" anchor="ctr"/>
            <a:lstStyle/>
            <a:p>
              <a:endParaRPr lang="en-US"/>
            </a:p>
          </p:txBody>
        </p:sp>
        <p:sp>
          <p:nvSpPr>
            <p:cNvPr id="2072" name="Arc 10"/>
            <p:cNvSpPr>
              <a:spLocks/>
            </p:cNvSpPr>
            <p:nvPr/>
          </p:nvSpPr>
          <p:spPr bwMode="auto">
            <a:xfrm flipH="1">
              <a:off x="2928" y="1728"/>
              <a:ext cx="48" cy="95"/>
            </a:xfrm>
            <a:custGeom>
              <a:avLst/>
              <a:gdLst>
                <a:gd name="T0" fmla="*/ 0 w 21600"/>
                <a:gd name="T1" fmla="*/ 0 h 42714"/>
                <a:gd name="T2" fmla="*/ 0 w 21600"/>
                <a:gd name="T3" fmla="*/ 0 h 42714"/>
                <a:gd name="T4" fmla="*/ 0 w 21600"/>
                <a:gd name="T5" fmla="*/ 0 h 42714"/>
                <a:gd name="T6" fmla="*/ 0 60000 65536"/>
                <a:gd name="T7" fmla="*/ 0 60000 65536"/>
                <a:gd name="T8" fmla="*/ 0 60000 65536"/>
                <a:gd name="T9" fmla="*/ 0 w 21600"/>
                <a:gd name="T10" fmla="*/ 0 h 42714"/>
                <a:gd name="T11" fmla="*/ 21600 w 21600"/>
                <a:gd name="T12" fmla="*/ 42714 h 42714"/>
              </a:gdLst>
              <a:ahLst/>
              <a:cxnLst>
                <a:cxn ang="T6">
                  <a:pos x="T0" y="T1"/>
                </a:cxn>
                <a:cxn ang="T7">
                  <a:pos x="T2" y="T3"/>
                </a:cxn>
                <a:cxn ang="T8">
                  <a:pos x="T4" y="T5"/>
                </a:cxn>
              </a:cxnLst>
              <a:rect l="T9" t="T10" r="T11" b="T12"/>
              <a:pathLst>
                <a:path w="21600" h="42714" fill="none" extrusionOk="0">
                  <a:moveTo>
                    <a:pt x="-1" y="0"/>
                  </a:moveTo>
                  <a:cubicBezTo>
                    <a:pt x="11929" y="0"/>
                    <a:pt x="21600" y="9670"/>
                    <a:pt x="21600" y="21600"/>
                  </a:cubicBezTo>
                  <a:cubicBezTo>
                    <a:pt x="21600" y="31774"/>
                    <a:pt x="14499" y="40569"/>
                    <a:pt x="4554" y="42714"/>
                  </a:cubicBezTo>
                </a:path>
                <a:path w="21600" h="42714" stroke="0" extrusionOk="0">
                  <a:moveTo>
                    <a:pt x="-1" y="0"/>
                  </a:moveTo>
                  <a:cubicBezTo>
                    <a:pt x="11929" y="0"/>
                    <a:pt x="21600" y="9670"/>
                    <a:pt x="21600" y="21600"/>
                  </a:cubicBezTo>
                  <a:cubicBezTo>
                    <a:pt x="21600" y="31774"/>
                    <a:pt x="14499" y="40569"/>
                    <a:pt x="4554" y="42714"/>
                  </a:cubicBezTo>
                  <a:lnTo>
                    <a:pt x="0" y="21600"/>
                  </a:lnTo>
                  <a:close/>
                </a:path>
              </a:pathLst>
            </a:custGeom>
            <a:noFill/>
            <a:ln w="38100">
              <a:solidFill>
                <a:schemeClr val="tx1"/>
              </a:solidFill>
              <a:round/>
              <a:headEnd/>
              <a:tailEnd/>
            </a:ln>
          </p:spPr>
          <p:txBody>
            <a:bodyPr wrap="none" anchor="ctr"/>
            <a:lstStyle/>
            <a:p>
              <a:endParaRPr lang="en-US"/>
            </a:p>
          </p:txBody>
        </p:sp>
        <p:sp>
          <p:nvSpPr>
            <p:cNvPr id="2073" name="Line 11"/>
            <p:cNvSpPr>
              <a:spLocks noChangeShapeType="1"/>
            </p:cNvSpPr>
            <p:nvPr/>
          </p:nvSpPr>
          <p:spPr bwMode="auto">
            <a:xfrm>
              <a:off x="2976" y="1824"/>
              <a:ext cx="336" cy="0"/>
            </a:xfrm>
            <a:prstGeom prst="line">
              <a:avLst/>
            </a:prstGeom>
            <a:noFill/>
            <a:ln w="38100">
              <a:solidFill>
                <a:schemeClr val="tx1"/>
              </a:solidFill>
              <a:round/>
              <a:headEnd/>
              <a:tailEnd/>
            </a:ln>
          </p:spPr>
          <p:txBody>
            <a:bodyPr wrap="none" anchor="ctr"/>
            <a:lstStyle/>
            <a:p>
              <a:endParaRPr lang="en-NZ"/>
            </a:p>
          </p:txBody>
        </p:sp>
        <p:sp>
          <p:nvSpPr>
            <p:cNvPr id="2074" name="Arc 12"/>
            <p:cNvSpPr>
              <a:spLocks/>
            </p:cNvSpPr>
            <p:nvPr/>
          </p:nvSpPr>
          <p:spPr bwMode="auto">
            <a:xfrm>
              <a:off x="3312" y="1824"/>
              <a:ext cx="48" cy="95"/>
            </a:xfrm>
            <a:custGeom>
              <a:avLst/>
              <a:gdLst>
                <a:gd name="T0" fmla="*/ 0 w 21600"/>
                <a:gd name="T1" fmla="*/ 0 h 42714"/>
                <a:gd name="T2" fmla="*/ 0 w 21600"/>
                <a:gd name="T3" fmla="*/ 0 h 42714"/>
                <a:gd name="T4" fmla="*/ 0 w 21600"/>
                <a:gd name="T5" fmla="*/ 0 h 42714"/>
                <a:gd name="T6" fmla="*/ 0 60000 65536"/>
                <a:gd name="T7" fmla="*/ 0 60000 65536"/>
                <a:gd name="T8" fmla="*/ 0 60000 65536"/>
                <a:gd name="T9" fmla="*/ 0 w 21600"/>
                <a:gd name="T10" fmla="*/ 0 h 42714"/>
                <a:gd name="T11" fmla="*/ 21600 w 21600"/>
                <a:gd name="T12" fmla="*/ 42714 h 42714"/>
              </a:gdLst>
              <a:ahLst/>
              <a:cxnLst>
                <a:cxn ang="T6">
                  <a:pos x="T0" y="T1"/>
                </a:cxn>
                <a:cxn ang="T7">
                  <a:pos x="T2" y="T3"/>
                </a:cxn>
                <a:cxn ang="T8">
                  <a:pos x="T4" y="T5"/>
                </a:cxn>
              </a:cxnLst>
              <a:rect l="T9" t="T10" r="T11" b="T12"/>
              <a:pathLst>
                <a:path w="21600" h="42714" fill="none" extrusionOk="0">
                  <a:moveTo>
                    <a:pt x="-1" y="0"/>
                  </a:moveTo>
                  <a:cubicBezTo>
                    <a:pt x="11929" y="0"/>
                    <a:pt x="21600" y="9670"/>
                    <a:pt x="21600" y="21600"/>
                  </a:cubicBezTo>
                  <a:cubicBezTo>
                    <a:pt x="21600" y="31774"/>
                    <a:pt x="14499" y="40569"/>
                    <a:pt x="4554" y="42714"/>
                  </a:cubicBezTo>
                </a:path>
                <a:path w="21600" h="42714" stroke="0" extrusionOk="0">
                  <a:moveTo>
                    <a:pt x="-1" y="0"/>
                  </a:moveTo>
                  <a:cubicBezTo>
                    <a:pt x="11929" y="0"/>
                    <a:pt x="21600" y="9670"/>
                    <a:pt x="21600" y="21600"/>
                  </a:cubicBezTo>
                  <a:cubicBezTo>
                    <a:pt x="21600" y="31774"/>
                    <a:pt x="14499" y="40569"/>
                    <a:pt x="4554" y="42714"/>
                  </a:cubicBezTo>
                  <a:lnTo>
                    <a:pt x="0" y="21600"/>
                  </a:lnTo>
                  <a:close/>
                </a:path>
              </a:pathLst>
            </a:custGeom>
            <a:noFill/>
            <a:ln w="38100">
              <a:solidFill>
                <a:schemeClr val="tx1"/>
              </a:solidFill>
              <a:round/>
              <a:headEnd/>
              <a:tailEnd/>
            </a:ln>
          </p:spPr>
          <p:txBody>
            <a:bodyPr wrap="none" anchor="ctr"/>
            <a:lstStyle/>
            <a:p>
              <a:endParaRPr lang="en-US"/>
            </a:p>
          </p:txBody>
        </p:sp>
        <p:sp>
          <p:nvSpPr>
            <p:cNvPr id="2075" name="Arc 13"/>
            <p:cNvSpPr>
              <a:spLocks/>
            </p:cNvSpPr>
            <p:nvPr/>
          </p:nvSpPr>
          <p:spPr bwMode="auto">
            <a:xfrm flipH="1">
              <a:off x="2928" y="1920"/>
              <a:ext cx="48" cy="95"/>
            </a:xfrm>
            <a:custGeom>
              <a:avLst/>
              <a:gdLst>
                <a:gd name="T0" fmla="*/ 0 w 21600"/>
                <a:gd name="T1" fmla="*/ 0 h 42714"/>
                <a:gd name="T2" fmla="*/ 0 w 21600"/>
                <a:gd name="T3" fmla="*/ 0 h 42714"/>
                <a:gd name="T4" fmla="*/ 0 w 21600"/>
                <a:gd name="T5" fmla="*/ 0 h 42714"/>
                <a:gd name="T6" fmla="*/ 0 60000 65536"/>
                <a:gd name="T7" fmla="*/ 0 60000 65536"/>
                <a:gd name="T8" fmla="*/ 0 60000 65536"/>
                <a:gd name="T9" fmla="*/ 0 w 21600"/>
                <a:gd name="T10" fmla="*/ 0 h 42714"/>
                <a:gd name="T11" fmla="*/ 21600 w 21600"/>
                <a:gd name="T12" fmla="*/ 42714 h 42714"/>
              </a:gdLst>
              <a:ahLst/>
              <a:cxnLst>
                <a:cxn ang="T6">
                  <a:pos x="T0" y="T1"/>
                </a:cxn>
                <a:cxn ang="T7">
                  <a:pos x="T2" y="T3"/>
                </a:cxn>
                <a:cxn ang="T8">
                  <a:pos x="T4" y="T5"/>
                </a:cxn>
              </a:cxnLst>
              <a:rect l="T9" t="T10" r="T11" b="T12"/>
              <a:pathLst>
                <a:path w="21600" h="42714" fill="none" extrusionOk="0">
                  <a:moveTo>
                    <a:pt x="-1" y="0"/>
                  </a:moveTo>
                  <a:cubicBezTo>
                    <a:pt x="11929" y="0"/>
                    <a:pt x="21600" y="9670"/>
                    <a:pt x="21600" y="21600"/>
                  </a:cubicBezTo>
                  <a:cubicBezTo>
                    <a:pt x="21600" y="31774"/>
                    <a:pt x="14499" y="40569"/>
                    <a:pt x="4554" y="42714"/>
                  </a:cubicBezTo>
                </a:path>
                <a:path w="21600" h="42714" stroke="0" extrusionOk="0">
                  <a:moveTo>
                    <a:pt x="-1" y="0"/>
                  </a:moveTo>
                  <a:cubicBezTo>
                    <a:pt x="11929" y="0"/>
                    <a:pt x="21600" y="9670"/>
                    <a:pt x="21600" y="21600"/>
                  </a:cubicBezTo>
                  <a:cubicBezTo>
                    <a:pt x="21600" y="31774"/>
                    <a:pt x="14499" y="40569"/>
                    <a:pt x="4554" y="42714"/>
                  </a:cubicBezTo>
                  <a:lnTo>
                    <a:pt x="0" y="21600"/>
                  </a:lnTo>
                  <a:close/>
                </a:path>
              </a:pathLst>
            </a:custGeom>
            <a:noFill/>
            <a:ln w="38100">
              <a:solidFill>
                <a:schemeClr val="tx1"/>
              </a:solidFill>
              <a:round/>
              <a:headEnd/>
              <a:tailEnd/>
            </a:ln>
          </p:spPr>
          <p:txBody>
            <a:bodyPr wrap="none" anchor="ctr"/>
            <a:lstStyle/>
            <a:p>
              <a:endParaRPr lang="en-US"/>
            </a:p>
          </p:txBody>
        </p:sp>
        <p:sp>
          <p:nvSpPr>
            <p:cNvPr id="2076" name="Line 14"/>
            <p:cNvSpPr>
              <a:spLocks noChangeShapeType="1"/>
            </p:cNvSpPr>
            <p:nvPr/>
          </p:nvSpPr>
          <p:spPr bwMode="auto">
            <a:xfrm>
              <a:off x="2976" y="2016"/>
              <a:ext cx="336" cy="0"/>
            </a:xfrm>
            <a:prstGeom prst="line">
              <a:avLst/>
            </a:prstGeom>
            <a:noFill/>
            <a:ln w="38100">
              <a:solidFill>
                <a:schemeClr val="tx1"/>
              </a:solidFill>
              <a:round/>
              <a:headEnd/>
              <a:tailEnd/>
            </a:ln>
          </p:spPr>
          <p:txBody>
            <a:bodyPr wrap="none" anchor="ctr"/>
            <a:lstStyle/>
            <a:p>
              <a:endParaRPr lang="en-NZ"/>
            </a:p>
          </p:txBody>
        </p:sp>
        <p:sp>
          <p:nvSpPr>
            <p:cNvPr id="2077" name="Arc 15"/>
            <p:cNvSpPr>
              <a:spLocks/>
            </p:cNvSpPr>
            <p:nvPr/>
          </p:nvSpPr>
          <p:spPr bwMode="auto">
            <a:xfrm>
              <a:off x="3312" y="2016"/>
              <a:ext cx="48" cy="95"/>
            </a:xfrm>
            <a:custGeom>
              <a:avLst/>
              <a:gdLst>
                <a:gd name="T0" fmla="*/ 0 w 21600"/>
                <a:gd name="T1" fmla="*/ 0 h 42714"/>
                <a:gd name="T2" fmla="*/ 0 w 21600"/>
                <a:gd name="T3" fmla="*/ 0 h 42714"/>
                <a:gd name="T4" fmla="*/ 0 w 21600"/>
                <a:gd name="T5" fmla="*/ 0 h 42714"/>
                <a:gd name="T6" fmla="*/ 0 60000 65536"/>
                <a:gd name="T7" fmla="*/ 0 60000 65536"/>
                <a:gd name="T8" fmla="*/ 0 60000 65536"/>
                <a:gd name="T9" fmla="*/ 0 w 21600"/>
                <a:gd name="T10" fmla="*/ 0 h 42714"/>
                <a:gd name="T11" fmla="*/ 21600 w 21600"/>
                <a:gd name="T12" fmla="*/ 42714 h 42714"/>
              </a:gdLst>
              <a:ahLst/>
              <a:cxnLst>
                <a:cxn ang="T6">
                  <a:pos x="T0" y="T1"/>
                </a:cxn>
                <a:cxn ang="T7">
                  <a:pos x="T2" y="T3"/>
                </a:cxn>
                <a:cxn ang="T8">
                  <a:pos x="T4" y="T5"/>
                </a:cxn>
              </a:cxnLst>
              <a:rect l="T9" t="T10" r="T11" b="T12"/>
              <a:pathLst>
                <a:path w="21600" h="42714" fill="none" extrusionOk="0">
                  <a:moveTo>
                    <a:pt x="-1" y="0"/>
                  </a:moveTo>
                  <a:cubicBezTo>
                    <a:pt x="11929" y="0"/>
                    <a:pt x="21600" y="9670"/>
                    <a:pt x="21600" y="21600"/>
                  </a:cubicBezTo>
                  <a:cubicBezTo>
                    <a:pt x="21600" y="31774"/>
                    <a:pt x="14499" y="40569"/>
                    <a:pt x="4554" y="42714"/>
                  </a:cubicBezTo>
                </a:path>
                <a:path w="21600" h="42714" stroke="0" extrusionOk="0">
                  <a:moveTo>
                    <a:pt x="-1" y="0"/>
                  </a:moveTo>
                  <a:cubicBezTo>
                    <a:pt x="11929" y="0"/>
                    <a:pt x="21600" y="9670"/>
                    <a:pt x="21600" y="21600"/>
                  </a:cubicBezTo>
                  <a:cubicBezTo>
                    <a:pt x="21600" y="31774"/>
                    <a:pt x="14499" y="40569"/>
                    <a:pt x="4554" y="42714"/>
                  </a:cubicBezTo>
                  <a:lnTo>
                    <a:pt x="0" y="21600"/>
                  </a:lnTo>
                  <a:close/>
                </a:path>
              </a:pathLst>
            </a:custGeom>
            <a:noFill/>
            <a:ln w="38100">
              <a:solidFill>
                <a:schemeClr val="tx1"/>
              </a:solidFill>
              <a:round/>
              <a:headEnd/>
              <a:tailEnd/>
            </a:ln>
          </p:spPr>
          <p:txBody>
            <a:bodyPr wrap="none" anchor="ctr"/>
            <a:lstStyle/>
            <a:p>
              <a:endParaRPr lang="en-US"/>
            </a:p>
          </p:txBody>
        </p:sp>
        <p:sp>
          <p:nvSpPr>
            <p:cNvPr id="2078" name="Arc 16"/>
            <p:cNvSpPr>
              <a:spLocks/>
            </p:cNvSpPr>
            <p:nvPr/>
          </p:nvSpPr>
          <p:spPr bwMode="auto">
            <a:xfrm flipH="1">
              <a:off x="2928" y="2112"/>
              <a:ext cx="48" cy="95"/>
            </a:xfrm>
            <a:custGeom>
              <a:avLst/>
              <a:gdLst>
                <a:gd name="T0" fmla="*/ 0 w 21600"/>
                <a:gd name="T1" fmla="*/ 0 h 42714"/>
                <a:gd name="T2" fmla="*/ 0 w 21600"/>
                <a:gd name="T3" fmla="*/ 0 h 42714"/>
                <a:gd name="T4" fmla="*/ 0 w 21600"/>
                <a:gd name="T5" fmla="*/ 0 h 42714"/>
                <a:gd name="T6" fmla="*/ 0 60000 65536"/>
                <a:gd name="T7" fmla="*/ 0 60000 65536"/>
                <a:gd name="T8" fmla="*/ 0 60000 65536"/>
                <a:gd name="T9" fmla="*/ 0 w 21600"/>
                <a:gd name="T10" fmla="*/ 0 h 42714"/>
                <a:gd name="T11" fmla="*/ 21600 w 21600"/>
                <a:gd name="T12" fmla="*/ 42714 h 42714"/>
              </a:gdLst>
              <a:ahLst/>
              <a:cxnLst>
                <a:cxn ang="T6">
                  <a:pos x="T0" y="T1"/>
                </a:cxn>
                <a:cxn ang="T7">
                  <a:pos x="T2" y="T3"/>
                </a:cxn>
                <a:cxn ang="T8">
                  <a:pos x="T4" y="T5"/>
                </a:cxn>
              </a:cxnLst>
              <a:rect l="T9" t="T10" r="T11" b="T12"/>
              <a:pathLst>
                <a:path w="21600" h="42714" fill="none" extrusionOk="0">
                  <a:moveTo>
                    <a:pt x="-1" y="0"/>
                  </a:moveTo>
                  <a:cubicBezTo>
                    <a:pt x="11929" y="0"/>
                    <a:pt x="21600" y="9670"/>
                    <a:pt x="21600" y="21600"/>
                  </a:cubicBezTo>
                  <a:cubicBezTo>
                    <a:pt x="21600" y="31774"/>
                    <a:pt x="14499" y="40569"/>
                    <a:pt x="4554" y="42714"/>
                  </a:cubicBezTo>
                </a:path>
                <a:path w="21600" h="42714" stroke="0" extrusionOk="0">
                  <a:moveTo>
                    <a:pt x="-1" y="0"/>
                  </a:moveTo>
                  <a:cubicBezTo>
                    <a:pt x="11929" y="0"/>
                    <a:pt x="21600" y="9670"/>
                    <a:pt x="21600" y="21600"/>
                  </a:cubicBezTo>
                  <a:cubicBezTo>
                    <a:pt x="21600" y="31774"/>
                    <a:pt x="14499" y="40569"/>
                    <a:pt x="4554" y="42714"/>
                  </a:cubicBezTo>
                  <a:lnTo>
                    <a:pt x="0" y="21600"/>
                  </a:lnTo>
                  <a:close/>
                </a:path>
              </a:pathLst>
            </a:custGeom>
            <a:noFill/>
            <a:ln w="38100">
              <a:solidFill>
                <a:schemeClr val="tx1"/>
              </a:solidFill>
              <a:round/>
              <a:headEnd/>
              <a:tailEnd/>
            </a:ln>
          </p:spPr>
          <p:txBody>
            <a:bodyPr wrap="none" anchor="ctr"/>
            <a:lstStyle/>
            <a:p>
              <a:endParaRPr lang="en-US"/>
            </a:p>
          </p:txBody>
        </p:sp>
        <p:sp>
          <p:nvSpPr>
            <p:cNvPr id="2079" name="Line 17"/>
            <p:cNvSpPr>
              <a:spLocks noChangeShapeType="1"/>
            </p:cNvSpPr>
            <p:nvPr/>
          </p:nvSpPr>
          <p:spPr bwMode="auto">
            <a:xfrm>
              <a:off x="2976" y="2208"/>
              <a:ext cx="336" cy="0"/>
            </a:xfrm>
            <a:prstGeom prst="line">
              <a:avLst/>
            </a:prstGeom>
            <a:noFill/>
            <a:ln w="38100">
              <a:solidFill>
                <a:schemeClr val="tx1"/>
              </a:solidFill>
              <a:round/>
              <a:headEnd/>
              <a:tailEnd/>
            </a:ln>
          </p:spPr>
          <p:txBody>
            <a:bodyPr wrap="none" anchor="ctr"/>
            <a:lstStyle/>
            <a:p>
              <a:endParaRPr lang="en-NZ"/>
            </a:p>
          </p:txBody>
        </p:sp>
        <p:sp>
          <p:nvSpPr>
            <p:cNvPr id="2080" name="Arc 18"/>
            <p:cNvSpPr>
              <a:spLocks/>
            </p:cNvSpPr>
            <p:nvPr/>
          </p:nvSpPr>
          <p:spPr bwMode="auto">
            <a:xfrm>
              <a:off x="3312" y="2208"/>
              <a:ext cx="48" cy="95"/>
            </a:xfrm>
            <a:custGeom>
              <a:avLst/>
              <a:gdLst>
                <a:gd name="T0" fmla="*/ 0 w 21600"/>
                <a:gd name="T1" fmla="*/ 0 h 42714"/>
                <a:gd name="T2" fmla="*/ 0 w 21600"/>
                <a:gd name="T3" fmla="*/ 0 h 42714"/>
                <a:gd name="T4" fmla="*/ 0 w 21600"/>
                <a:gd name="T5" fmla="*/ 0 h 42714"/>
                <a:gd name="T6" fmla="*/ 0 60000 65536"/>
                <a:gd name="T7" fmla="*/ 0 60000 65536"/>
                <a:gd name="T8" fmla="*/ 0 60000 65536"/>
                <a:gd name="T9" fmla="*/ 0 w 21600"/>
                <a:gd name="T10" fmla="*/ 0 h 42714"/>
                <a:gd name="T11" fmla="*/ 21600 w 21600"/>
                <a:gd name="T12" fmla="*/ 42714 h 42714"/>
              </a:gdLst>
              <a:ahLst/>
              <a:cxnLst>
                <a:cxn ang="T6">
                  <a:pos x="T0" y="T1"/>
                </a:cxn>
                <a:cxn ang="T7">
                  <a:pos x="T2" y="T3"/>
                </a:cxn>
                <a:cxn ang="T8">
                  <a:pos x="T4" y="T5"/>
                </a:cxn>
              </a:cxnLst>
              <a:rect l="T9" t="T10" r="T11" b="T12"/>
              <a:pathLst>
                <a:path w="21600" h="42714" fill="none" extrusionOk="0">
                  <a:moveTo>
                    <a:pt x="-1" y="0"/>
                  </a:moveTo>
                  <a:cubicBezTo>
                    <a:pt x="11929" y="0"/>
                    <a:pt x="21600" y="9670"/>
                    <a:pt x="21600" y="21600"/>
                  </a:cubicBezTo>
                  <a:cubicBezTo>
                    <a:pt x="21600" y="31774"/>
                    <a:pt x="14499" y="40569"/>
                    <a:pt x="4554" y="42714"/>
                  </a:cubicBezTo>
                </a:path>
                <a:path w="21600" h="42714" stroke="0" extrusionOk="0">
                  <a:moveTo>
                    <a:pt x="-1" y="0"/>
                  </a:moveTo>
                  <a:cubicBezTo>
                    <a:pt x="11929" y="0"/>
                    <a:pt x="21600" y="9670"/>
                    <a:pt x="21600" y="21600"/>
                  </a:cubicBezTo>
                  <a:cubicBezTo>
                    <a:pt x="21600" y="31774"/>
                    <a:pt x="14499" y="40569"/>
                    <a:pt x="4554" y="42714"/>
                  </a:cubicBezTo>
                  <a:lnTo>
                    <a:pt x="0" y="21600"/>
                  </a:lnTo>
                  <a:close/>
                </a:path>
              </a:pathLst>
            </a:custGeom>
            <a:noFill/>
            <a:ln w="38100">
              <a:solidFill>
                <a:schemeClr val="tx1"/>
              </a:solidFill>
              <a:round/>
              <a:headEnd/>
              <a:tailEnd/>
            </a:ln>
          </p:spPr>
          <p:txBody>
            <a:bodyPr wrap="none" anchor="ctr"/>
            <a:lstStyle/>
            <a:p>
              <a:endParaRPr lang="en-US"/>
            </a:p>
          </p:txBody>
        </p:sp>
        <p:sp>
          <p:nvSpPr>
            <p:cNvPr id="2081" name="Line 19"/>
            <p:cNvSpPr>
              <a:spLocks noChangeShapeType="1"/>
            </p:cNvSpPr>
            <p:nvPr/>
          </p:nvSpPr>
          <p:spPr bwMode="auto">
            <a:xfrm flipH="1">
              <a:off x="2640" y="2304"/>
              <a:ext cx="336" cy="0"/>
            </a:xfrm>
            <a:prstGeom prst="line">
              <a:avLst/>
            </a:prstGeom>
            <a:noFill/>
            <a:ln w="38100">
              <a:solidFill>
                <a:schemeClr val="tx1"/>
              </a:solidFill>
              <a:round/>
              <a:headEnd/>
              <a:tailEnd/>
            </a:ln>
          </p:spPr>
          <p:txBody>
            <a:bodyPr wrap="none" anchor="ctr"/>
            <a:lstStyle/>
            <a:p>
              <a:endParaRPr lang="en-NZ"/>
            </a:p>
          </p:txBody>
        </p:sp>
        <p:sp>
          <p:nvSpPr>
            <p:cNvPr id="2082" name="Line 20"/>
            <p:cNvSpPr>
              <a:spLocks noChangeShapeType="1"/>
            </p:cNvSpPr>
            <p:nvPr/>
          </p:nvSpPr>
          <p:spPr bwMode="auto">
            <a:xfrm flipH="1">
              <a:off x="3696" y="1536"/>
              <a:ext cx="720" cy="0"/>
            </a:xfrm>
            <a:prstGeom prst="line">
              <a:avLst/>
            </a:prstGeom>
            <a:noFill/>
            <a:ln w="28575">
              <a:solidFill>
                <a:schemeClr val="tx1"/>
              </a:solidFill>
              <a:round/>
              <a:headEnd/>
              <a:tailEnd/>
            </a:ln>
          </p:spPr>
          <p:txBody>
            <a:bodyPr wrap="none" anchor="ctr"/>
            <a:lstStyle/>
            <a:p>
              <a:endParaRPr lang="en-NZ"/>
            </a:p>
          </p:txBody>
        </p:sp>
        <p:sp>
          <p:nvSpPr>
            <p:cNvPr id="2083" name="Arc 21"/>
            <p:cNvSpPr>
              <a:spLocks/>
            </p:cNvSpPr>
            <p:nvPr/>
          </p:nvSpPr>
          <p:spPr bwMode="auto">
            <a:xfrm flipH="1">
              <a:off x="3648" y="1536"/>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2084" name="Arc 22"/>
            <p:cNvSpPr>
              <a:spLocks/>
            </p:cNvSpPr>
            <p:nvPr/>
          </p:nvSpPr>
          <p:spPr bwMode="auto">
            <a:xfrm>
              <a:off x="4080" y="1584"/>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2085" name="Line 23"/>
            <p:cNvSpPr>
              <a:spLocks noChangeShapeType="1"/>
            </p:cNvSpPr>
            <p:nvPr/>
          </p:nvSpPr>
          <p:spPr bwMode="auto">
            <a:xfrm flipH="1">
              <a:off x="3696" y="1632"/>
              <a:ext cx="384" cy="0"/>
            </a:xfrm>
            <a:prstGeom prst="line">
              <a:avLst/>
            </a:prstGeom>
            <a:noFill/>
            <a:ln w="28575">
              <a:solidFill>
                <a:schemeClr val="tx1"/>
              </a:solidFill>
              <a:round/>
              <a:headEnd/>
              <a:tailEnd/>
            </a:ln>
          </p:spPr>
          <p:txBody>
            <a:bodyPr wrap="none" anchor="ctr"/>
            <a:lstStyle/>
            <a:p>
              <a:endParaRPr lang="en-NZ"/>
            </a:p>
          </p:txBody>
        </p:sp>
        <p:sp>
          <p:nvSpPr>
            <p:cNvPr id="2086" name="Arc 24"/>
            <p:cNvSpPr>
              <a:spLocks/>
            </p:cNvSpPr>
            <p:nvPr/>
          </p:nvSpPr>
          <p:spPr bwMode="auto">
            <a:xfrm flipH="1">
              <a:off x="3648" y="1632"/>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2087" name="Arc 25"/>
            <p:cNvSpPr>
              <a:spLocks/>
            </p:cNvSpPr>
            <p:nvPr/>
          </p:nvSpPr>
          <p:spPr bwMode="auto">
            <a:xfrm>
              <a:off x="4080" y="1680"/>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2088" name="Line 26"/>
            <p:cNvSpPr>
              <a:spLocks noChangeShapeType="1"/>
            </p:cNvSpPr>
            <p:nvPr/>
          </p:nvSpPr>
          <p:spPr bwMode="auto">
            <a:xfrm flipH="1">
              <a:off x="3696" y="1728"/>
              <a:ext cx="384" cy="0"/>
            </a:xfrm>
            <a:prstGeom prst="line">
              <a:avLst/>
            </a:prstGeom>
            <a:noFill/>
            <a:ln w="28575">
              <a:solidFill>
                <a:schemeClr val="tx1"/>
              </a:solidFill>
              <a:round/>
              <a:headEnd/>
              <a:tailEnd/>
            </a:ln>
          </p:spPr>
          <p:txBody>
            <a:bodyPr wrap="none" anchor="ctr"/>
            <a:lstStyle/>
            <a:p>
              <a:endParaRPr lang="en-NZ"/>
            </a:p>
          </p:txBody>
        </p:sp>
        <p:sp>
          <p:nvSpPr>
            <p:cNvPr id="2089" name="Arc 27"/>
            <p:cNvSpPr>
              <a:spLocks/>
            </p:cNvSpPr>
            <p:nvPr/>
          </p:nvSpPr>
          <p:spPr bwMode="auto">
            <a:xfrm flipH="1">
              <a:off x="3648" y="1728"/>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2090" name="Arc 28"/>
            <p:cNvSpPr>
              <a:spLocks/>
            </p:cNvSpPr>
            <p:nvPr/>
          </p:nvSpPr>
          <p:spPr bwMode="auto">
            <a:xfrm>
              <a:off x="4080" y="1776"/>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2091" name="Line 29"/>
            <p:cNvSpPr>
              <a:spLocks noChangeShapeType="1"/>
            </p:cNvSpPr>
            <p:nvPr/>
          </p:nvSpPr>
          <p:spPr bwMode="auto">
            <a:xfrm flipH="1">
              <a:off x="3696" y="1824"/>
              <a:ext cx="384" cy="0"/>
            </a:xfrm>
            <a:prstGeom prst="line">
              <a:avLst/>
            </a:prstGeom>
            <a:noFill/>
            <a:ln w="28575">
              <a:solidFill>
                <a:schemeClr val="tx1"/>
              </a:solidFill>
              <a:round/>
              <a:headEnd/>
              <a:tailEnd/>
            </a:ln>
          </p:spPr>
          <p:txBody>
            <a:bodyPr wrap="none" anchor="ctr"/>
            <a:lstStyle/>
            <a:p>
              <a:endParaRPr lang="en-NZ"/>
            </a:p>
          </p:txBody>
        </p:sp>
        <p:sp>
          <p:nvSpPr>
            <p:cNvPr id="2092" name="Arc 30"/>
            <p:cNvSpPr>
              <a:spLocks/>
            </p:cNvSpPr>
            <p:nvPr/>
          </p:nvSpPr>
          <p:spPr bwMode="auto">
            <a:xfrm flipH="1">
              <a:off x="3648" y="1824"/>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2093" name="Arc 31"/>
            <p:cNvSpPr>
              <a:spLocks/>
            </p:cNvSpPr>
            <p:nvPr/>
          </p:nvSpPr>
          <p:spPr bwMode="auto">
            <a:xfrm>
              <a:off x="4080" y="1872"/>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2094" name="Line 32"/>
            <p:cNvSpPr>
              <a:spLocks noChangeShapeType="1"/>
            </p:cNvSpPr>
            <p:nvPr/>
          </p:nvSpPr>
          <p:spPr bwMode="auto">
            <a:xfrm flipH="1">
              <a:off x="3696" y="1920"/>
              <a:ext cx="384" cy="0"/>
            </a:xfrm>
            <a:prstGeom prst="line">
              <a:avLst/>
            </a:prstGeom>
            <a:noFill/>
            <a:ln w="28575">
              <a:solidFill>
                <a:schemeClr val="tx1"/>
              </a:solidFill>
              <a:round/>
              <a:headEnd/>
              <a:tailEnd/>
            </a:ln>
          </p:spPr>
          <p:txBody>
            <a:bodyPr wrap="none" anchor="ctr"/>
            <a:lstStyle/>
            <a:p>
              <a:endParaRPr lang="en-NZ"/>
            </a:p>
          </p:txBody>
        </p:sp>
        <p:sp>
          <p:nvSpPr>
            <p:cNvPr id="2095" name="Arc 33"/>
            <p:cNvSpPr>
              <a:spLocks/>
            </p:cNvSpPr>
            <p:nvPr/>
          </p:nvSpPr>
          <p:spPr bwMode="auto">
            <a:xfrm flipH="1">
              <a:off x="3648" y="1920"/>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2096" name="Arc 34"/>
            <p:cNvSpPr>
              <a:spLocks/>
            </p:cNvSpPr>
            <p:nvPr/>
          </p:nvSpPr>
          <p:spPr bwMode="auto">
            <a:xfrm>
              <a:off x="4080" y="1968"/>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2097" name="Line 35"/>
            <p:cNvSpPr>
              <a:spLocks noChangeShapeType="1"/>
            </p:cNvSpPr>
            <p:nvPr/>
          </p:nvSpPr>
          <p:spPr bwMode="auto">
            <a:xfrm flipH="1">
              <a:off x="3696" y="2016"/>
              <a:ext cx="384" cy="0"/>
            </a:xfrm>
            <a:prstGeom prst="line">
              <a:avLst/>
            </a:prstGeom>
            <a:noFill/>
            <a:ln w="28575">
              <a:solidFill>
                <a:schemeClr val="tx1"/>
              </a:solidFill>
              <a:round/>
              <a:headEnd/>
              <a:tailEnd/>
            </a:ln>
          </p:spPr>
          <p:txBody>
            <a:bodyPr wrap="none" anchor="ctr"/>
            <a:lstStyle/>
            <a:p>
              <a:endParaRPr lang="en-NZ"/>
            </a:p>
          </p:txBody>
        </p:sp>
        <p:sp>
          <p:nvSpPr>
            <p:cNvPr id="2098" name="Arc 36"/>
            <p:cNvSpPr>
              <a:spLocks/>
            </p:cNvSpPr>
            <p:nvPr/>
          </p:nvSpPr>
          <p:spPr bwMode="auto">
            <a:xfrm flipH="1">
              <a:off x="3648" y="2016"/>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2099" name="Arc 37"/>
            <p:cNvSpPr>
              <a:spLocks/>
            </p:cNvSpPr>
            <p:nvPr/>
          </p:nvSpPr>
          <p:spPr bwMode="auto">
            <a:xfrm>
              <a:off x="4080" y="2064"/>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2100" name="Line 38"/>
            <p:cNvSpPr>
              <a:spLocks noChangeShapeType="1"/>
            </p:cNvSpPr>
            <p:nvPr/>
          </p:nvSpPr>
          <p:spPr bwMode="auto">
            <a:xfrm flipH="1">
              <a:off x="3696" y="2112"/>
              <a:ext cx="384" cy="0"/>
            </a:xfrm>
            <a:prstGeom prst="line">
              <a:avLst/>
            </a:prstGeom>
            <a:noFill/>
            <a:ln w="28575">
              <a:solidFill>
                <a:schemeClr val="tx1"/>
              </a:solidFill>
              <a:round/>
              <a:headEnd/>
              <a:tailEnd/>
            </a:ln>
          </p:spPr>
          <p:txBody>
            <a:bodyPr wrap="none" anchor="ctr"/>
            <a:lstStyle/>
            <a:p>
              <a:endParaRPr lang="en-NZ"/>
            </a:p>
          </p:txBody>
        </p:sp>
        <p:sp>
          <p:nvSpPr>
            <p:cNvPr id="2101" name="Arc 39"/>
            <p:cNvSpPr>
              <a:spLocks/>
            </p:cNvSpPr>
            <p:nvPr/>
          </p:nvSpPr>
          <p:spPr bwMode="auto">
            <a:xfrm flipH="1">
              <a:off x="3648" y="2112"/>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2102" name="Arc 40"/>
            <p:cNvSpPr>
              <a:spLocks/>
            </p:cNvSpPr>
            <p:nvPr/>
          </p:nvSpPr>
          <p:spPr bwMode="auto">
            <a:xfrm>
              <a:off x="4080" y="2160"/>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2103" name="Line 41"/>
            <p:cNvSpPr>
              <a:spLocks noChangeShapeType="1"/>
            </p:cNvSpPr>
            <p:nvPr/>
          </p:nvSpPr>
          <p:spPr bwMode="auto">
            <a:xfrm flipH="1">
              <a:off x="3696" y="2208"/>
              <a:ext cx="384" cy="0"/>
            </a:xfrm>
            <a:prstGeom prst="line">
              <a:avLst/>
            </a:prstGeom>
            <a:noFill/>
            <a:ln w="28575">
              <a:solidFill>
                <a:schemeClr val="tx1"/>
              </a:solidFill>
              <a:round/>
              <a:headEnd/>
              <a:tailEnd/>
            </a:ln>
          </p:spPr>
          <p:txBody>
            <a:bodyPr wrap="none" anchor="ctr"/>
            <a:lstStyle/>
            <a:p>
              <a:endParaRPr lang="en-NZ"/>
            </a:p>
          </p:txBody>
        </p:sp>
        <p:sp>
          <p:nvSpPr>
            <p:cNvPr id="2104" name="Arc 42"/>
            <p:cNvSpPr>
              <a:spLocks/>
            </p:cNvSpPr>
            <p:nvPr/>
          </p:nvSpPr>
          <p:spPr bwMode="auto">
            <a:xfrm flipH="1">
              <a:off x="3648" y="2208"/>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2105" name="Arc 43"/>
            <p:cNvSpPr>
              <a:spLocks/>
            </p:cNvSpPr>
            <p:nvPr/>
          </p:nvSpPr>
          <p:spPr bwMode="auto">
            <a:xfrm>
              <a:off x="4080" y="2256"/>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2106" name="Line 44"/>
            <p:cNvSpPr>
              <a:spLocks noChangeShapeType="1"/>
            </p:cNvSpPr>
            <p:nvPr/>
          </p:nvSpPr>
          <p:spPr bwMode="auto">
            <a:xfrm flipH="1">
              <a:off x="3696" y="2304"/>
              <a:ext cx="384" cy="0"/>
            </a:xfrm>
            <a:prstGeom prst="line">
              <a:avLst/>
            </a:prstGeom>
            <a:noFill/>
            <a:ln w="28575">
              <a:solidFill>
                <a:schemeClr val="tx1"/>
              </a:solidFill>
              <a:round/>
              <a:headEnd/>
              <a:tailEnd/>
            </a:ln>
          </p:spPr>
          <p:txBody>
            <a:bodyPr wrap="none" anchor="ctr"/>
            <a:lstStyle/>
            <a:p>
              <a:endParaRPr lang="en-NZ"/>
            </a:p>
          </p:txBody>
        </p:sp>
        <p:sp>
          <p:nvSpPr>
            <p:cNvPr id="2107" name="Arc 45"/>
            <p:cNvSpPr>
              <a:spLocks/>
            </p:cNvSpPr>
            <p:nvPr/>
          </p:nvSpPr>
          <p:spPr bwMode="auto">
            <a:xfrm flipH="1">
              <a:off x="3648" y="2304"/>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2108" name="Arc 46"/>
            <p:cNvSpPr>
              <a:spLocks/>
            </p:cNvSpPr>
            <p:nvPr/>
          </p:nvSpPr>
          <p:spPr bwMode="auto">
            <a:xfrm>
              <a:off x="4080" y="2352"/>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2109" name="Line 47"/>
            <p:cNvSpPr>
              <a:spLocks noChangeShapeType="1"/>
            </p:cNvSpPr>
            <p:nvPr/>
          </p:nvSpPr>
          <p:spPr bwMode="auto">
            <a:xfrm flipH="1">
              <a:off x="3696" y="2400"/>
              <a:ext cx="384" cy="0"/>
            </a:xfrm>
            <a:prstGeom prst="line">
              <a:avLst/>
            </a:prstGeom>
            <a:noFill/>
            <a:ln w="28575">
              <a:solidFill>
                <a:schemeClr val="tx1"/>
              </a:solidFill>
              <a:round/>
              <a:headEnd/>
              <a:tailEnd/>
            </a:ln>
          </p:spPr>
          <p:txBody>
            <a:bodyPr wrap="none" anchor="ctr"/>
            <a:lstStyle/>
            <a:p>
              <a:endParaRPr lang="en-NZ"/>
            </a:p>
          </p:txBody>
        </p:sp>
        <p:sp>
          <p:nvSpPr>
            <p:cNvPr id="2110" name="Arc 48"/>
            <p:cNvSpPr>
              <a:spLocks/>
            </p:cNvSpPr>
            <p:nvPr/>
          </p:nvSpPr>
          <p:spPr bwMode="auto">
            <a:xfrm flipH="1">
              <a:off x="3648" y="2400"/>
              <a:ext cx="48" cy="48"/>
            </a:xfrm>
            <a:custGeom>
              <a:avLst/>
              <a:gdLst>
                <a:gd name="T0" fmla="*/ 0 w 21600"/>
                <a:gd name="T1" fmla="*/ 0 h 42780"/>
                <a:gd name="T2" fmla="*/ 0 w 21600"/>
                <a:gd name="T3" fmla="*/ 0 h 42780"/>
                <a:gd name="T4" fmla="*/ 0 w 21600"/>
                <a:gd name="T5" fmla="*/ 0 h 42780"/>
                <a:gd name="T6" fmla="*/ 0 60000 65536"/>
                <a:gd name="T7" fmla="*/ 0 60000 65536"/>
                <a:gd name="T8" fmla="*/ 0 60000 65536"/>
                <a:gd name="T9" fmla="*/ 0 w 21600"/>
                <a:gd name="T10" fmla="*/ 0 h 42780"/>
                <a:gd name="T11" fmla="*/ 21600 w 21600"/>
                <a:gd name="T12" fmla="*/ 42780 h 42780"/>
              </a:gdLst>
              <a:ahLst/>
              <a:cxnLst>
                <a:cxn ang="T6">
                  <a:pos x="T0" y="T1"/>
                </a:cxn>
                <a:cxn ang="T7">
                  <a:pos x="T2" y="T3"/>
                </a:cxn>
                <a:cxn ang="T8">
                  <a:pos x="T4" y="T5"/>
                </a:cxn>
              </a:cxnLst>
              <a:rect l="T9" t="T10" r="T11" b="T12"/>
              <a:pathLst>
                <a:path w="21600" h="42780" fill="none" extrusionOk="0">
                  <a:moveTo>
                    <a:pt x="-1" y="0"/>
                  </a:moveTo>
                  <a:cubicBezTo>
                    <a:pt x="11929" y="0"/>
                    <a:pt x="21600" y="9670"/>
                    <a:pt x="21600" y="21600"/>
                  </a:cubicBezTo>
                  <a:cubicBezTo>
                    <a:pt x="21600" y="31895"/>
                    <a:pt x="14332" y="40760"/>
                    <a:pt x="4237" y="42780"/>
                  </a:cubicBezTo>
                </a:path>
                <a:path w="21600" h="42780" stroke="0" extrusionOk="0">
                  <a:moveTo>
                    <a:pt x="-1" y="0"/>
                  </a:moveTo>
                  <a:cubicBezTo>
                    <a:pt x="11929" y="0"/>
                    <a:pt x="21600" y="9670"/>
                    <a:pt x="21600" y="21600"/>
                  </a:cubicBezTo>
                  <a:cubicBezTo>
                    <a:pt x="21600" y="31895"/>
                    <a:pt x="14332" y="40760"/>
                    <a:pt x="4237" y="42780"/>
                  </a:cubicBezTo>
                  <a:lnTo>
                    <a:pt x="0" y="21600"/>
                  </a:lnTo>
                  <a:close/>
                </a:path>
              </a:pathLst>
            </a:custGeom>
            <a:noFill/>
            <a:ln w="28575">
              <a:solidFill>
                <a:schemeClr val="tx1"/>
              </a:solidFill>
              <a:round/>
              <a:headEnd/>
              <a:tailEnd/>
            </a:ln>
          </p:spPr>
          <p:txBody>
            <a:bodyPr wrap="none" anchor="ctr"/>
            <a:lstStyle/>
            <a:p>
              <a:endParaRPr lang="en-US"/>
            </a:p>
          </p:txBody>
        </p:sp>
        <p:sp>
          <p:nvSpPr>
            <p:cNvPr id="2111" name="Line 49"/>
            <p:cNvSpPr>
              <a:spLocks noChangeShapeType="1"/>
            </p:cNvSpPr>
            <p:nvPr/>
          </p:nvSpPr>
          <p:spPr bwMode="auto">
            <a:xfrm>
              <a:off x="4080" y="2496"/>
              <a:ext cx="384" cy="0"/>
            </a:xfrm>
            <a:prstGeom prst="line">
              <a:avLst/>
            </a:prstGeom>
            <a:noFill/>
            <a:ln w="28575">
              <a:solidFill>
                <a:schemeClr val="tx1"/>
              </a:solidFill>
              <a:round/>
              <a:headEnd/>
              <a:tailEnd/>
            </a:ln>
          </p:spPr>
          <p:txBody>
            <a:bodyPr wrap="none" anchor="ctr"/>
            <a:lstStyle/>
            <a:p>
              <a:endParaRPr lang="en-NZ"/>
            </a:p>
          </p:txBody>
        </p:sp>
        <p:sp>
          <p:nvSpPr>
            <p:cNvPr id="2112" name="Line 50"/>
            <p:cNvSpPr>
              <a:spLocks noChangeShapeType="1"/>
            </p:cNvSpPr>
            <p:nvPr/>
          </p:nvSpPr>
          <p:spPr bwMode="auto">
            <a:xfrm>
              <a:off x="2736" y="1632"/>
              <a:ext cx="0" cy="672"/>
            </a:xfrm>
            <a:prstGeom prst="line">
              <a:avLst/>
            </a:prstGeom>
            <a:noFill/>
            <a:ln w="19050">
              <a:solidFill>
                <a:schemeClr val="tx1"/>
              </a:solidFill>
              <a:round/>
              <a:headEnd type="triangle" w="med" len="med"/>
              <a:tailEnd type="triangle" w="med" len="med"/>
            </a:ln>
          </p:spPr>
          <p:txBody>
            <a:bodyPr wrap="none" anchor="ctr"/>
            <a:lstStyle/>
            <a:p>
              <a:endParaRPr lang="en-NZ"/>
            </a:p>
          </p:txBody>
        </p:sp>
        <p:graphicFrame>
          <p:nvGraphicFramePr>
            <p:cNvPr id="2056" name="Object 51"/>
            <p:cNvGraphicFramePr>
              <a:graphicFrameLocks noChangeAspect="1"/>
            </p:cNvGraphicFramePr>
            <p:nvPr/>
          </p:nvGraphicFramePr>
          <p:xfrm>
            <a:off x="2457" y="1866"/>
            <a:ext cx="255" cy="247"/>
          </p:xfrm>
          <a:graphic>
            <a:graphicData uri="http://schemas.openxmlformats.org/presentationml/2006/ole">
              <mc:AlternateContent xmlns:mc="http://schemas.openxmlformats.org/markup-compatibility/2006">
                <mc:Choice xmlns:v="urn:schemas-microsoft-com:vml" Requires="v">
                  <p:oleObj spid="_x0000_s38986" name="Equation" r:id="rId4" imgW="406080" imgH="393480" progId="Equation.3">
                    <p:embed/>
                  </p:oleObj>
                </mc:Choice>
                <mc:Fallback>
                  <p:oleObj name="Equation" r:id="rId4" imgW="406080" imgH="393480" progId="Equation.3">
                    <p:embed/>
                    <p:pic>
                      <p:nvPicPr>
                        <p:cNvPr id="0" name="Object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 y="1866"/>
                          <a:ext cx="255" cy="2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7" name="Object 52"/>
            <p:cNvGraphicFramePr>
              <a:graphicFrameLocks noChangeAspect="1"/>
            </p:cNvGraphicFramePr>
            <p:nvPr/>
          </p:nvGraphicFramePr>
          <p:xfrm>
            <a:off x="4368" y="1824"/>
            <a:ext cx="240" cy="247"/>
          </p:xfrm>
          <a:graphic>
            <a:graphicData uri="http://schemas.openxmlformats.org/presentationml/2006/ole">
              <mc:AlternateContent xmlns:mc="http://schemas.openxmlformats.org/markup-compatibility/2006">
                <mc:Choice xmlns:v="urn:schemas-microsoft-com:vml" Requires="v">
                  <p:oleObj spid="_x0000_s38987" name="Equation" r:id="rId6" imgW="380880" imgH="393480" progId="Equation.3">
                    <p:embed/>
                  </p:oleObj>
                </mc:Choice>
                <mc:Fallback>
                  <p:oleObj name="Equation" r:id="rId6" imgW="380880" imgH="393480" progId="Equation.3">
                    <p:embed/>
                    <p:pic>
                      <p:nvPicPr>
                        <p:cNvPr id="0" name="Object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8" y="1824"/>
                          <a:ext cx="240" cy="2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13" name="Line 53"/>
            <p:cNvSpPr>
              <a:spLocks noChangeShapeType="1"/>
            </p:cNvSpPr>
            <p:nvPr/>
          </p:nvSpPr>
          <p:spPr bwMode="auto">
            <a:xfrm>
              <a:off x="4320" y="1536"/>
              <a:ext cx="0" cy="960"/>
            </a:xfrm>
            <a:prstGeom prst="line">
              <a:avLst/>
            </a:prstGeom>
            <a:noFill/>
            <a:ln w="19050">
              <a:solidFill>
                <a:schemeClr val="tx1"/>
              </a:solidFill>
              <a:round/>
              <a:headEnd type="triangle" w="med" len="med"/>
              <a:tailEnd type="triangle" w="med" len="med"/>
            </a:ln>
          </p:spPr>
          <p:txBody>
            <a:bodyPr wrap="none" anchor="ctr"/>
            <a:lstStyle/>
            <a:p>
              <a:endParaRPr lang="en-NZ"/>
            </a:p>
          </p:txBody>
        </p:sp>
        <p:graphicFrame>
          <p:nvGraphicFramePr>
            <p:cNvPr id="2058" name="Object 54"/>
            <p:cNvGraphicFramePr>
              <a:graphicFrameLocks noChangeAspect="1"/>
            </p:cNvGraphicFramePr>
            <p:nvPr/>
          </p:nvGraphicFramePr>
          <p:xfrm>
            <a:off x="3024" y="1296"/>
            <a:ext cx="279" cy="247"/>
          </p:xfrm>
          <a:graphic>
            <a:graphicData uri="http://schemas.openxmlformats.org/presentationml/2006/ole">
              <mc:AlternateContent xmlns:mc="http://schemas.openxmlformats.org/markup-compatibility/2006">
                <mc:Choice xmlns:v="urn:schemas-microsoft-com:vml" Requires="v">
                  <p:oleObj spid="_x0000_s38988" name="Equation" r:id="rId8" imgW="444240" imgH="393480" progId="Equation.3">
                    <p:embed/>
                  </p:oleObj>
                </mc:Choice>
                <mc:Fallback>
                  <p:oleObj name="Equation" r:id="rId8" imgW="444240" imgH="393480" progId="Equation.3">
                    <p:embed/>
                    <p:pic>
                      <p:nvPicPr>
                        <p:cNvPr id="0" name="Object 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4" y="1296"/>
                          <a:ext cx="279" cy="2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9" name="Object 55"/>
            <p:cNvGraphicFramePr>
              <a:graphicFrameLocks noChangeAspect="1"/>
            </p:cNvGraphicFramePr>
            <p:nvPr/>
          </p:nvGraphicFramePr>
          <p:xfrm>
            <a:off x="3744" y="1296"/>
            <a:ext cx="264" cy="247"/>
          </p:xfrm>
          <a:graphic>
            <a:graphicData uri="http://schemas.openxmlformats.org/presentationml/2006/ole">
              <mc:AlternateContent xmlns:mc="http://schemas.openxmlformats.org/markup-compatibility/2006">
                <mc:Choice xmlns:v="urn:schemas-microsoft-com:vml" Requires="v">
                  <p:oleObj spid="_x0000_s38989" name="Equation" r:id="rId10" imgW="419040" imgH="393480" progId="Equation.3">
                    <p:embed/>
                  </p:oleObj>
                </mc:Choice>
                <mc:Fallback>
                  <p:oleObj name="Equation" r:id="rId10" imgW="419040" imgH="393480" progId="Equation.3">
                    <p:embed/>
                    <p:pic>
                      <p:nvPicPr>
                        <p:cNvPr id="0" name="Object 5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4" y="1296"/>
                          <a:ext cx="264" cy="2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128" name="Object 56"/>
          <p:cNvGraphicFramePr>
            <a:graphicFrameLocks noChangeAspect="1"/>
          </p:cNvGraphicFramePr>
          <p:nvPr/>
        </p:nvGraphicFramePr>
        <p:xfrm>
          <a:off x="3505200" y="5638800"/>
          <a:ext cx="1231900" cy="825500"/>
        </p:xfrm>
        <a:graphic>
          <a:graphicData uri="http://schemas.openxmlformats.org/presentationml/2006/ole">
            <mc:AlternateContent xmlns:mc="http://schemas.openxmlformats.org/markup-compatibility/2006">
              <mc:Choice xmlns:v="urn:schemas-microsoft-com:vml" Requires="v">
                <p:oleObj spid="_x0000_s38990" name="Equation" r:id="rId12" imgW="1231560" imgH="825480" progId="Equation.3">
                  <p:embed/>
                </p:oleObj>
              </mc:Choice>
              <mc:Fallback>
                <p:oleObj name="Equation" r:id="rId12" imgW="1231560" imgH="825480" progId="Equation.3">
                  <p:embed/>
                  <p:pic>
                    <p:nvPicPr>
                      <p:cNvPr id="0" name="Object 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05200" y="5638800"/>
                        <a:ext cx="12319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57"/>
          <p:cNvGrpSpPr>
            <a:grpSpLocks/>
          </p:cNvGrpSpPr>
          <p:nvPr/>
        </p:nvGrpSpPr>
        <p:grpSpPr bwMode="auto">
          <a:xfrm>
            <a:off x="381000" y="2209800"/>
            <a:ext cx="1866900" cy="1331913"/>
            <a:chOff x="240" y="1392"/>
            <a:chExt cx="1176" cy="839"/>
          </a:xfrm>
        </p:grpSpPr>
        <p:sp>
          <p:nvSpPr>
            <p:cNvPr id="2068" name="Text Box 58"/>
            <p:cNvSpPr txBox="1">
              <a:spLocks noChangeArrowheads="1"/>
            </p:cNvSpPr>
            <p:nvPr/>
          </p:nvSpPr>
          <p:spPr bwMode="auto">
            <a:xfrm>
              <a:off x="480" y="1392"/>
              <a:ext cx="808" cy="288"/>
            </a:xfrm>
            <a:prstGeom prst="rect">
              <a:avLst/>
            </a:prstGeom>
            <a:noFill/>
            <a:ln w="9525">
              <a:noFill/>
              <a:miter lim="800000"/>
              <a:headEnd/>
              <a:tailEnd/>
            </a:ln>
          </p:spPr>
          <p:txBody>
            <a:bodyPr wrap="none">
              <a:spAutoFit/>
            </a:bodyPr>
            <a:lstStyle/>
            <a:p>
              <a:pPr eaLnBrk="0" hangingPunct="0"/>
              <a:r>
                <a:rPr lang="en-US" sz="2400" b="1">
                  <a:solidFill>
                    <a:srgbClr val="CC3300"/>
                  </a:solidFill>
                  <a:latin typeface="Times New Roman" pitchFamily="18" charset="0"/>
                </a:rPr>
                <a:t>Primary</a:t>
              </a:r>
            </a:p>
          </p:txBody>
        </p:sp>
        <p:graphicFrame>
          <p:nvGraphicFramePr>
            <p:cNvPr id="2055" name="Object 59"/>
            <p:cNvGraphicFramePr>
              <a:graphicFrameLocks noChangeAspect="1"/>
            </p:cNvGraphicFramePr>
            <p:nvPr/>
          </p:nvGraphicFramePr>
          <p:xfrm>
            <a:off x="240" y="1776"/>
            <a:ext cx="1176" cy="455"/>
          </p:xfrm>
          <a:graphic>
            <a:graphicData uri="http://schemas.openxmlformats.org/presentationml/2006/ole">
              <mc:AlternateContent xmlns:mc="http://schemas.openxmlformats.org/markup-compatibility/2006">
                <mc:Choice xmlns:v="urn:schemas-microsoft-com:vml" Requires="v">
                  <p:oleObj spid="_x0000_s38991" name="Equation" r:id="rId14" imgW="1866600" imgH="723600" progId="Equation.3">
                    <p:embed/>
                  </p:oleObj>
                </mc:Choice>
                <mc:Fallback>
                  <p:oleObj name="Equation" r:id="rId14" imgW="1866600" imgH="723600" progId="Equation.3">
                    <p:embed/>
                    <p:pic>
                      <p:nvPicPr>
                        <p:cNvPr id="0" name="Object 5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0" y="1776"/>
                          <a:ext cx="1176" cy="4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60"/>
          <p:cNvGrpSpPr>
            <a:grpSpLocks/>
          </p:cNvGrpSpPr>
          <p:nvPr/>
        </p:nvGrpSpPr>
        <p:grpSpPr bwMode="auto">
          <a:xfrm>
            <a:off x="6705600" y="2209800"/>
            <a:ext cx="1816100" cy="1331913"/>
            <a:chOff x="4224" y="1392"/>
            <a:chExt cx="1144" cy="839"/>
          </a:xfrm>
        </p:grpSpPr>
        <p:sp>
          <p:nvSpPr>
            <p:cNvPr id="2067" name="Text Box 61"/>
            <p:cNvSpPr txBox="1">
              <a:spLocks noChangeArrowheads="1"/>
            </p:cNvSpPr>
            <p:nvPr/>
          </p:nvSpPr>
          <p:spPr bwMode="auto">
            <a:xfrm>
              <a:off x="4272" y="1392"/>
              <a:ext cx="980" cy="288"/>
            </a:xfrm>
            <a:prstGeom prst="rect">
              <a:avLst/>
            </a:prstGeom>
            <a:noFill/>
            <a:ln w="9525">
              <a:noFill/>
              <a:miter lim="800000"/>
              <a:headEnd/>
              <a:tailEnd/>
            </a:ln>
          </p:spPr>
          <p:txBody>
            <a:bodyPr wrap="none">
              <a:spAutoFit/>
            </a:bodyPr>
            <a:lstStyle/>
            <a:p>
              <a:pPr eaLnBrk="0" hangingPunct="0"/>
              <a:r>
                <a:rPr lang="en-US" sz="2400" b="1">
                  <a:solidFill>
                    <a:srgbClr val="CC3300"/>
                  </a:solidFill>
                  <a:latin typeface="Times New Roman" pitchFamily="18" charset="0"/>
                </a:rPr>
                <a:t>Secondary</a:t>
              </a:r>
            </a:p>
          </p:txBody>
        </p:sp>
        <p:graphicFrame>
          <p:nvGraphicFramePr>
            <p:cNvPr id="2054" name="Object 62"/>
            <p:cNvGraphicFramePr>
              <a:graphicFrameLocks noChangeAspect="1"/>
            </p:cNvGraphicFramePr>
            <p:nvPr/>
          </p:nvGraphicFramePr>
          <p:xfrm>
            <a:off x="4224" y="1776"/>
            <a:ext cx="1144" cy="455"/>
          </p:xfrm>
          <a:graphic>
            <a:graphicData uri="http://schemas.openxmlformats.org/presentationml/2006/ole">
              <mc:AlternateContent xmlns:mc="http://schemas.openxmlformats.org/markup-compatibility/2006">
                <mc:Choice xmlns:v="urn:schemas-microsoft-com:vml" Requires="v">
                  <p:oleObj spid="_x0000_s38992" name="Equation" r:id="rId16" imgW="1815840" imgH="723600" progId="Equation.3">
                    <p:embed/>
                  </p:oleObj>
                </mc:Choice>
                <mc:Fallback>
                  <p:oleObj name="Equation" r:id="rId16" imgW="1815840" imgH="723600" progId="Equation.3">
                    <p:embed/>
                    <p:pic>
                      <p:nvPicPr>
                        <p:cNvPr id="0" name="Object 6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24" y="1776"/>
                          <a:ext cx="1144" cy="4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135" name="Object 63"/>
          <p:cNvGraphicFramePr>
            <a:graphicFrameLocks noChangeAspect="1"/>
          </p:cNvGraphicFramePr>
          <p:nvPr/>
        </p:nvGraphicFramePr>
        <p:xfrm>
          <a:off x="609600" y="3886200"/>
          <a:ext cx="1498600" cy="825500"/>
        </p:xfrm>
        <a:graphic>
          <a:graphicData uri="http://schemas.openxmlformats.org/presentationml/2006/ole">
            <mc:AlternateContent xmlns:mc="http://schemas.openxmlformats.org/markup-compatibility/2006">
              <mc:Choice xmlns:v="urn:schemas-microsoft-com:vml" Requires="v">
                <p:oleObj spid="_x0000_s38993" name="Equation" r:id="rId18" imgW="1498320" imgH="825480" progId="Equation.3">
                  <p:embed/>
                </p:oleObj>
              </mc:Choice>
              <mc:Fallback>
                <p:oleObj name="Equation" r:id="rId18" imgW="1498320" imgH="825480" progId="Equation.3">
                  <p:embed/>
                  <p:pic>
                    <p:nvPicPr>
                      <p:cNvPr id="0" name="Object 6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9600" y="3886200"/>
                        <a:ext cx="14986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36" name="Object 64"/>
          <p:cNvGraphicFramePr>
            <a:graphicFrameLocks noChangeAspect="1"/>
          </p:cNvGraphicFramePr>
          <p:nvPr/>
        </p:nvGraphicFramePr>
        <p:xfrm>
          <a:off x="6489700" y="3962400"/>
          <a:ext cx="1473200" cy="825500"/>
        </p:xfrm>
        <a:graphic>
          <a:graphicData uri="http://schemas.openxmlformats.org/presentationml/2006/ole">
            <mc:AlternateContent xmlns:mc="http://schemas.openxmlformats.org/markup-compatibility/2006">
              <mc:Choice xmlns:v="urn:schemas-microsoft-com:vml" Requires="v">
                <p:oleObj spid="_x0000_s38994" name="Equation" r:id="rId20" imgW="1473120" imgH="825480" progId="Equation.3">
                  <p:embed/>
                </p:oleObj>
              </mc:Choice>
              <mc:Fallback>
                <p:oleObj name="Equation" r:id="rId20" imgW="1473120" imgH="825480" progId="Equation.3">
                  <p:embed/>
                  <p:pic>
                    <p:nvPicPr>
                      <p:cNvPr id="0" name="Object 6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89700" y="3962400"/>
                        <a:ext cx="14732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37" name="Object 65"/>
          <p:cNvGraphicFramePr>
            <a:graphicFrameLocks noChangeAspect="1"/>
          </p:cNvGraphicFramePr>
          <p:nvPr/>
        </p:nvGraphicFramePr>
        <p:xfrm>
          <a:off x="3505200" y="4495800"/>
          <a:ext cx="1244600" cy="825500"/>
        </p:xfrm>
        <a:graphic>
          <a:graphicData uri="http://schemas.openxmlformats.org/presentationml/2006/ole">
            <mc:AlternateContent xmlns:mc="http://schemas.openxmlformats.org/markup-compatibility/2006">
              <mc:Choice xmlns:v="urn:schemas-microsoft-com:vml" Requires="v">
                <p:oleObj spid="_x0000_s38995" name="Equation" r:id="rId22" imgW="1244520" imgH="825480" progId="Equation.3">
                  <p:embed/>
                </p:oleObj>
              </mc:Choice>
              <mc:Fallback>
                <p:oleObj name="Equation" r:id="rId22" imgW="1244520" imgH="825480" progId="Equation.3">
                  <p:embed/>
                  <p:pic>
                    <p:nvPicPr>
                      <p:cNvPr id="0" name="Object 6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05200" y="4495800"/>
                        <a:ext cx="12446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38" name="Rectangle 66"/>
          <p:cNvSpPr>
            <a:spLocks noChangeArrowheads="1"/>
          </p:cNvSpPr>
          <p:nvPr/>
        </p:nvSpPr>
        <p:spPr bwMode="auto">
          <a:xfrm>
            <a:off x="3124200" y="5410200"/>
            <a:ext cx="1955800" cy="1176338"/>
          </a:xfrm>
          <a:prstGeom prst="rect">
            <a:avLst/>
          </a:prstGeom>
          <a:noFill/>
          <a:ln w="38100">
            <a:solidFill>
              <a:srgbClr val="CC3300"/>
            </a:solidFill>
            <a:miter lim="800000"/>
            <a:headEnd/>
            <a:tailEnd/>
          </a:ln>
        </p:spPr>
        <p:txBody>
          <a:bodyPr wrap="none" anchor="ctr"/>
          <a:lstStyle/>
          <a:p>
            <a:endParaRPr lang="en-US"/>
          </a:p>
        </p:txBody>
      </p:sp>
      <p:sp>
        <p:nvSpPr>
          <p:cNvPr id="2065" name="WordArt 68"/>
          <p:cNvSpPr>
            <a:spLocks noChangeArrowheads="1" noChangeShapeType="1" noTextEdit="1"/>
          </p:cNvSpPr>
          <p:nvPr/>
        </p:nvSpPr>
        <p:spPr bwMode="auto">
          <a:xfrm>
            <a:off x="85725" y="114300"/>
            <a:ext cx="3343275" cy="647700"/>
          </a:xfrm>
          <a:prstGeom prst="rect">
            <a:avLst/>
          </a:prstGeom>
        </p:spPr>
        <p:txBody>
          <a:bodyPr wrap="none" fromWordArt="1">
            <a:prstTxWarp prst="textPlain">
              <a:avLst>
                <a:gd name="adj" fmla="val 51389"/>
              </a:avLst>
            </a:prstTxWarp>
          </a:bodyPr>
          <a:lstStyle/>
          <a:p>
            <a:pPr algn="ctr"/>
            <a:r>
              <a:rPr lang="en-NZ"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Transformers</a:t>
            </a:r>
          </a:p>
        </p:txBody>
      </p:sp>
      <p:sp>
        <p:nvSpPr>
          <p:cNvPr id="2066" name="TextBox 66"/>
          <p:cNvSpPr txBox="1">
            <a:spLocks noChangeArrowheads="1"/>
          </p:cNvSpPr>
          <p:nvPr/>
        </p:nvSpPr>
        <p:spPr bwMode="auto">
          <a:xfrm>
            <a:off x="5606584" y="5410200"/>
            <a:ext cx="2819400" cy="1016000"/>
          </a:xfrm>
          <a:prstGeom prst="rect">
            <a:avLst/>
          </a:prstGeom>
          <a:noFill/>
          <a:ln w="9525">
            <a:noFill/>
            <a:miter lim="800000"/>
            <a:headEnd/>
            <a:tailEnd/>
          </a:ln>
        </p:spPr>
        <p:txBody>
          <a:bodyPr>
            <a:spAutoFit/>
          </a:bodyPr>
          <a:lstStyle/>
          <a:p>
            <a:r>
              <a:rPr lang="en-NZ" sz="2000" dirty="0"/>
              <a:t>Step up transformer</a:t>
            </a:r>
          </a:p>
          <a:p>
            <a:r>
              <a:rPr lang="en-NZ" sz="2000" dirty="0"/>
              <a:t>Isolating     “</a:t>
            </a:r>
          </a:p>
          <a:p>
            <a:r>
              <a:rPr lang="en-NZ" sz="2000" dirty="0"/>
              <a:t>Step down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35"/>
                                        </p:tgtEl>
                                        <p:attrNameLst>
                                          <p:attrName>style.visibility</p:attrName>
                                        </p:attrNameLst>
                                      </p:cBhvr>
                                      <p:to>
                                        <p:strVal val="visible"/>
                                      </p:to>
                                    </p:set>
                                    <p:animEffect transition="in" filter="wipe(left)">
                                      <p:cBhvr>
                                        <p:cTn id="17" dur="500"/>
                                        <p:tgtEl>
                                          <p:spTgt spid="31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36"/>
                                        </p:tgtEl>
                                        <p:attrNameLst>
                                          <p:attrName>style.visibility</p:attrName>
                                        </p:attrNameLst>
                                      </p:cBhvr>
                                      <p:to>
                                        <p:strVal val="visible"/>
                                      </p:to>
                                    </p:set>
                                    <p:animEffect transition="in" filter="wipe(left)">
                                      <p:cBhvr>
                                        <p:cTn id="22" dur="500"/>
                                        <p:tgtEl>
                                          <p:spTgt spid="31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37"/>
                                        </p:tgtEl>
                                        <p:attrNameLst>
                                          <p:attrName>style.visibility</p:attrName>
                                        </p:attrNameLst>
                                      </p:cBhvr>
                                      <p:to>
                                        <p:strVal val="visible"/>
                                      </p:to>
                                    </p:set>
                                    <p:animEffect transition="in" filter="wipe(left)">
                                      <p:cBhvr>
                                        <p:cTn id="27" dur="500"/>
                                        <p:tgtEl>
                                          <p:spTgt spid="31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28"/>
                                        </p:tgtEl>
                                        <p:attrNameLst>
                                          <p:attrName>style.visibility</p:attrName>
                                        </p:attrNameLst>
                                      </p:cBhvr>
                                      <p:to>
                                        <p:strVal val="visible"/>
                                      </p:to>
                                    </p:set>
                                    <p:animEffect transition="in" filter="wipe(left)">
                                      <p:cBhvr>
                                        <p:cTn id="32" dur="500"/>
                                        <p:tgtEl>
                                          <p:spTgt spid="3128"/>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138"/>
                                        </p:tgtEl>
                                        <p:attrNameLst>
                                          <p:attrName>style.visibility</p:attrName>
                                        </p:attrNameLst>
                                      </p:cBhvr>
                                      <p:to>
                                        <p:strVal val="visible"/>
                                      </p:to>
                                    </p:set>
                                    <p:anim calcmode="lin" valueType="num">
                                      <p:cBhvr>
                                        <p:cTn id="37" dur="500" fill="hold"/>
                                        <p:tgtEl>
                                          <p:spTgt spid="3138"/>
                                        </p:tgtEl>
                                        <p:attrNameLst>
                                          <p:attrName>ppt_w</p:attrName>
                                        </p:attrNameLst>
                                      </p:cBhvr>
                                      <p:tavLst>
                                        <p:tav tm="0">
                                          <p:val>
                                            <p:fltVal val="0"/>
                                          </p:val>
                                        </p:tav>
                                        <p:tav tm="100000">
                                          <p:val>
                                            <p:strVal val="#ppt_w"/>
                                          </p:val>
                                        </p:tav>
                                      </p:tavLst>
                                    </p:anim>
                                    <p:anim calcmode="lin" valueType="num">
                                      <p:cBhvr>
                                        <p:cTn id="38" dur="500" fill="hold"/>
                                        <p:tgtEl>
                                          <p:spTgt spid="313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8" grpId="0" animBg="1"/>
      <p:bldP spid="206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TotalTime>
  <Words>1079</Words>
  <Application>Microsoft Macintosh PowerPoint</Application>
  <PresentationFormat>On-screen Show (4:3)</PresentationFormat>
  <Paragraphs>181</Paragraphs>
  <Slides>22</Slides>
  <Notes>14</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22</vt:i4>
      </vt:variant>
    </vt:vector>
  </HeadingPairs>
  <TitlesOfParts>
    <vt:vector size="27" baseType="lpstr">
      <vt:lpstr>Default Design</vt:lpstr>
      <vt:lpstr>Blank Presentation</vt:lpstr>
      <vt:lpstr>1_Blank Presentation</vt:lpstr>
      <vt:lpstr>2_Blank Presentation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Woodstock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ICT</dc:creator>
  <cp:lastModifiedBy>Stephen Anderson</cp:lastModifiedBy>
  <cp:revision>49</cp:revision>
  <dcterms:created xsi:type="dcterms:W3CDTF">2006-03-14T04:05:05Z</dcterms:created>
  <dcterms:modified xsi:type="dcterms:W3CDTF">2015-10-05T02:07:16Z</dcterms:modified>
</cp:coreProperties>
</file>