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348" r:id="rId2"/>
    <p:sldId id="339" r:id="rId3"/>
    <p:sldId id="333" r:id="rId4"/>
    <p:sldId id="344" r:id="rId5"/>
    <p:sldId id="335" r:id="rId6"/>
    <p:sldId id="340" r:id="rId7"/>
    <p:sldId id="336" r:id="rId8"/>
    <p:sldId id="338" r:id="rId9"/>
    <p:sldId id="345" r:id="rId10"/>
  </p:sldIdLst>
  <p:sldSz cx="9144000" cy="6858000" type="screen4x3"/>
  <p:notesSz cx="6896100" cy="10033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8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8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8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8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8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CC66FF"/>
    <a:srgbClr val="66C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6" autoAdjust="0"/>
    <p:restoredTop sz="94586" autoAdjust="0"/>
  </p:normalViewPr>
  <p:slideViewPr>
    <p:cSldViewPr>
      <p:cViewPr varScale="1">
        <p:scale>
          <a:sx n="102" d="100"/>
          <a:sy n="102" d="100"/>
        </p:scale>
        <p:origin x="86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4" Type="http://schemas.openxmlformats.org/officeDocument/2006/relationships/image" Target="../media/image17.emf"/><Relationship Id="rId5" Type="http://schemas.openxmlformats.org/officeDocument/2006/relationships/image" Target="../media/image18.emf"/><Relationship Id="rId6" Type="http://schemas.openxmlformats.org/officeDocument/2006/relationships/image" Target="../media/image19.emf"/><Relationship Id="rId7" Type="http://schemas.openxmlformats.org/officeDocument/2006/relationships/image" Target="../media/image20.emf"/><Relationship Id="rId8" Type="http://schemas.openxmlformats.org/officeDocument/2006/relationships/image" Target="../media/image21.emf"/><Relationship Id="rId9" Type="http://schemas.openxmlformats.org/officeDocument/2006/relationships/image" Target="../media/image22.emf"/><Relationship Id="rId10" Type="http://schemas.openxmlformats.org/officeDocument/2006/relationships/image" Target="../media/image23.emf"/><Relationship Id="rId1" Type="http://schemas.openxmlformats.org/officeDocument/2006/relationships/image" Target="../media/image14.emf"/><Relationship Id="rId2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767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34" tIns="48367" rIns="96734" bIns="48367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6838" y="0"/>
            <a:ext cx="298767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34" tIns="48367" rIns="96734" bIns="4836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7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9763"/>
            <a:ext cx="298767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34" tIns="48367" rIns="96734" bIns="48367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7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6838" y="9529763"/>
            <a:ext cx="298767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34" tIns="48367" rIns="96734" bIns="4836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6532EA98-2EC5-40AB-BDCB-74B1EE286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39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767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34" tIns="48367" rIns="96734" bIns="48367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6838" y="0"/>
            <a:ext cx="298767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34" tIns="48367" rIns="96734" bIns="4836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2475"/>
            <a:ext cx="5016500" cy="3762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6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65675"/>
            <a:ext cx="551815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34" tIns="48367" rIns="96734" bIns="483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6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29763"/>
            <a:ext cx="298767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34" tIns="48367" rIns="96734" bIns="48367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6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6838" y="9529763"/>
            <a:ext cx="298767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34" tIns="48367" rIns="96734" bIns="4836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EE5D80A0-B32A-41A8-BFD7-24475D6CC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217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B8FC6-30E1-4088-A876-4F6539BC12BC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28465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0211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A958B-341E-4E8D-B047-3F5BCAE71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37A94-9124-4CD4-821D-8919153E2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811D4-3902-498D-87A5-94D85AAA9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87FFB-EA07-4623-849F-2CB9C33AA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22569-E432-484C-9E37-2964A96DE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DA4E5-A8A8-4F70-B685-504668264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C7568-FF76-413B-AC35-E868ABFCB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7664D-83B6-44A6-AD5A-249194602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4BDE5-D882-4D3F-97C0-145784C81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19866-8207-4FF5-9634-8A0FDF6A5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2AF0E-BFFA-47CA-914A-D09C59267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91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91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1366F7EB-9633-45E6-AE11-6DA6B425D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919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FF"/>
        </a:buClr>
        <a:buSzPct val="80000"/>
        <a:buFont typeface="Wingdings" pitchFamily="2" charset="2"/>
        <a:buChar char="l"/>
        <a:defRPr sz="32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FF"/>
        </a:buClr>
        <a:buSzPct val="80000"/>
        <a:buFont typeface="Wingdings" pitchFamily="2" charset="2"/>
        <a:buChar char="l"/>
        <a:defRPr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FF"/>
        </a:buClr>
        <a:buSzPct val="80000"/>
        <a:buFont typeface="Wingdings" pitchFamily="2" charset="2"/>
        <a:buChar char="l"/>
        <a:defRPr sz="24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FF"/>
        </a:buClr>
        <a:buSzPct val="80000"/>
        <a:buFont typeface="Wingdings" pitchFamily="2" charset="2"/>
        <a:buChar char="l"/>
        <a:defRPr sz="2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FF"/>
        </a:buClr>
        <a:buSzPct val="80000"/>
        <a:buFont typeface="Wingdings" pitchFamily="2" charset="2"/>
        <a:buChar char="l"/>
        <a:defRPr sz="2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6FF"/>
        </a:buClr>
        <a:buSzPct val="80000"/>
        <a:buFont typeface="Wingdings" pitchFamily="2" charset="2"/>
        <a:buChar char="l"/>
        <a:defRPr sz="2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6FF"/>
        </a:buClr>
        <a:buSzPct val="80000"/>
        <a:buFont typeface="Wingdings" pitchFamily="2" charset="2"/>
        <a:buChar char="l"/>
        <a:defRPr sz="2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6FF"/>
        </a:buClr>
        <a:buSzPct val="80000"/>
        <a:buFont typeface="Wingdings" pitchFamily="2" charset="2"/>
        <a:buChar char="l"/>
        <a:defRPr sz="2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6FF"/>
        </a:buClr>
        <a:buSzPct val="80000"/>
        <a:buFont typeface="Wingdings" pitchFamily="2" charset="2"/>
        <a:buChar char="l"/>
        <a:defRPr sz="2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wmf"/><Relationship Id="rId12" Type="http://schemas.openxmlformats.org/officeDocument/2006/relationships/oleObject" Target="../embeddings/oleObject8.bin"/><Relationship Id="rId13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11.jpeg"/><Relationship Id="rId4" Type="http://schemas.openxmlformats.org/officeDocument/2006/relationships/oleObject" Target="../embeddings/oleObject4.bin"/><Relationship Id="rId5" Type="http://schemas.openxmlformats.org/officeDocument/2006/relationships/image" Target="../media/image6.e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7.emf"/><Relationship Id="rId8" Type="http://schemas.openxmlformats.org/officeDocument/2006/relationships/oleObject" Target="../embeddings/oleObject6.bin"/><Relationship Id="rId9" Type="http://schemas.openxmlformats.org/officeDocument/2006/relationships/image" Target="../media/image8.emf"/><Relationship Id="rId10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3.bin"/><Relationship Id="rId20" Type="http://schemas.openxmlformats.org/officeDocument/2006/relationships/image" Target="../media/image22.emf"/><Relationship Id="rId21" Type="http://schemas.openxmlformats.org/officeDocument/2006/relationships/oleObject" Target="../embeddings/oleObject19.bin"/><Relationship Id="rId22" Type="http://schemas.openxmlformats.org/officeDocument/2006/relationships/image" Target="../media/image23.emf"/><Relationship Id="rId10" Type="http://schemas.openxmlformats.org/officeDocument/2006/relationships/image" Target="../media/image17.emf"/><Relationship Id="rId11" Type="http://schemas.openxmlformats.org/officeDocument/2006/relationships/oleObject" Target="../embeddings/oleObject14.bin"/><Relationship Id="rId12" Type="http://schemas.openxmlformats.org/officeDocument/2006/relationships/image" Target="../media/image18.emf"/><Relationship Id="rId13" Type="http://schemas.openxmlformats.org/officeDocument/2006/relationships/oleObject" Target="../embeddings/oleObject15.bin"/><Relationship Id="rId14" Type="http://schemas.openxmlformats.org/officeDocument/2006/relationships/image" Target="../media/image19.emf"/><Relationship Id="rId15" Type="http://schemas.openxmlformats.org/officeDocument/2006/relationships/oleObject" Target="../embeddings/oleObject16.bin"/><Relationship Id="rId16" Type="http://schemas.openxmlformats.org/officeDocument/2006/relationships/image" Target="../media/image20.emf"/><Relationship Id="rId17" Type="http://schemas.openxmlformats.org/officeDocument/2006/relationships/oleObject" Target="../embeddings/oleObject17.bin"/><Relationship Id="rId18" Type="http://schemas.openxmlformats.org/officeDocument/2006/relationships/image" Target="../media/image21.emf"/><Relationship Id="rId19" Type="http://schemas.openxmlformats.org/officeDocument/2006/relationships/oleObject" Target="../embeddings/oleObject18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0.bin"/><Relationship Id="rId4" Type="http://schemas.openxmlformats.org/officeDocument/2006/relationships/image" Target="../media/image14.e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5.e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icture 1026"/>
          <p:cNvSpPr>
            <a:spLocks noChangeAspect="1" noChangeArrowheads="1"/>
          </p:cNvSpPr>
          <p:nvPr/>
        </p:nvSpPr>
        <p:spPr bwMode="auto">
          <a:xfrm>
            <a:off x="4575175" y="342741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NZ"/>
          </a:p>
        </p:txBody>
      </p:sp>
      <p:pic>
        <p:nvPicPr>
          <p:cNvPr id="8195" name="Picture 1028" descr=" Fc on chg                                                      00012244.           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0"/>
            <a:ext cx="7467600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 rot="-3265791">
            <a:off x="5671344" y="4009232"/>
            <a:ext cx="403860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Clr>
                <a:schemeClr val="bg2"/>
              </a:buClr>
              <a:buSzPct val="65000"/>
            </a:pPr>
            <a:r>
              <a:rPr lang="en-US" sz="2000">
                <a:solidFill>
                  <a:srgbClr val="006600"/>
                </a:solidFill>
                <a:effectLst/>
                <a:latin typeface="Verdana" pitchFamily="80" charset="0"/>
              </a:rPr>
              <a:t>q = charge</a:t>
            </a:r>
          </a:p>
          <a:p>
            <a:pPr algn="l"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  <a:effectLst/>
                <a:latin typeface="Verdana" pitchFamily="80" charset="0"/>
              </a:rPr>
              <a:t>v = speed of charge</a:t>
            </a:r>
          </a:p>
          <a:p>
            <a:pPr algn="l">
              <a:buClr>
                <a:schemeClr val="bg2"/>
              </a:buClr>
              <a:buSzPct val="65000"/>
            </a:pPr>
            <a:r>
              <a:rPr lang="en-US" sz="2000">
                <a:solidFill>
                  <a:srgbClr val="006600"/>
                </a:solidFill>
                <a:effectLst/>
                <a:latin typeface="Verdana" pitchFamily="80" charset="0"/>
              </a:rPr>
              <a:t>B = magnetic field</a:t>
            </a:r>
          </a:p>
        </p:txBody>
      </p:sp>
      <p:sp>
        <p:nvSpPr>
          <p:cNvPr id="8197" name="Rectangle 8"/>
          <p:cNvSpPr>
            <a:spLocks noChangeArrowheads="1"/>
          </p:cNvSpPr>
          <p:nvPr/>
        </p:nvSpPr>
        <p:spPr bwMode="auto">
          <a:xfrm>
            <a:off x="152400" y="3505200"/>
            <a:ext cx="548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sz="2000">
                <a:solidFill>
                  <a:schemeClr val="tx1"/>
                </a:solidFill>
                <a:effectLst/>
                <a:latin typeface="Verdana" pitchFamily="80" charset="0"/>
              </a:rPr>
              <a:t>What is the direction of this force?</a:t>
            </a:r>
          </a:p>
        </p:txBody>
      </p:sp>
      <p:sp>
        <p:nvSpPr>
          <p:cNvPr id="8198" name="Rectangle 31"/>
          <p:cNvSpPr>
            <a:spLocks noChangeArrowheads="1"/>
          </p:cNvSpPr>
          <p:nvPr/>
        </p:nvSpPr>
        <p:spPr bwMode="auto">
          <a:xfrm>
            <a:off x="0" y="3810000"/>
            <a:ext cx="6553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0066FF"/>
              </a:buClr>
              <a:buSzPct val="80000"/>
              <a:buFont typeface="Wingdings" pitchFamily="2" charset="2"/>
              <a:buNone/>
            </a:pPr>
            <a:r>
              <a:rPr lang="en-US" sz="2000">
                <a:solidFill>
                  <a:schemeClr val="accent2"/>
                </a:solidFill>
                <a:effectLst/>
                <a:latin typeface="Verdana" pitchFamily="80" charset="0"/>
              </a:rPr>
              <a:t>Just use the right hand slap rule…</a:t>
            </a:r>
          </a:p>
          <a:p>
            <a:pPr marL="342900" indent="-342900" algn="l">
              <a:spcBef>
                <a:spcPct val="20000"/>
              </a:spcBef>
              <a:buClr>
                <a:srgbClr val="0066FF"/>
              </a:buClr>
              <a:buSzPct val="80000"/>
              <a:buFont typeface="Wingdings" pitchFamily="2" charset="2"/>
              <a:buChar char="l"/>
            </a:pPr>
            <a:r>
              <a:rPr lang="en-US" sz="2000">
                <a:solidFill>
                  <a:schemeClr val="accent2"/>
                </a:solidFill>
                <a:effectLst/>
                <a:latin typeface="Verdana" pitchFamily="80" charset="0"/>
              </a:rPr>
              <a:t>Fingers point in the direction of the magnetic field (B)</a:t>
            </a:r>
          </a:p>
          <a:p>
            <a:pPr marL="342900" indent="-342900" algn="l">
              <a:spcBef>
                <a:spcPct val="20000"/>
              </a:spcBef>
              <a:buClr>
                <a:srgbClr val="0066FF"/>
              </a:buClr>
              <a:buSzPct val="80000"/>
              <a:buFont typeface="Wingdings" pitchFamily="2" charset="2"/>
              <a:buChar char="l"/>
            </a:pPr>
            <a:r>
              <a:rPr lang="en-US" sz="2000">
                <a:solidFill>
                  <a:schemeClr val="accent2"/>
                </a:solidFill>
                <a:effectLst/>
                <a:latin typeface="Verdana" pitchFamily="80" charset="0"/>
              </a:rPr>
              <a:t>Forward slap is the force acting on a (+ve) charge</a:t>
            </a:r>
          </a:p>
          <a:p>
            <a:pPr marL="342900" indent="-342900" algn="l">
              <a:spcBef>
                <a:spcPct val="20000"/>
              </a:spcBef>
              <a:buClr>
                <a:srgbClr val="0066FF"/>
              </a:buClr>
              <a:buSzPct val="80000"/>
              <a:buFont typeface="Wingdings" pitchFamily="2" charset="2"/>
              <a:buChar char="l"/>
            </a:pPr>
            <a:r>
              <a:rPr lang="en-US" sz="2000">
                <a:solidFill>
                  <a:schemeClr val="accent2"/>
                </a:solidFill>
                <a:effectLst/>
                <a:latin typeface="Verdana" pitchFamily="80" charset="0"/>
              </a:rPr>
              <a:t>Back hand slap is force acting on a (-ve) charge eg for electrons</a:t>
            </a:r>
          </a:p>
          <a:p>
            <a:pPr marL="342900" indent="-342900" algn="l">
              <a:spcBef>
                <a:spcPct val="20000"/>
              </a:spcBef>
              <a:buClr>
                <a:srgbClr val="0066FF"/>
              </a:buClr>
              <a:buSzPct val="80000"/>
              <a:buFont typeface="Wingdings" pitchFamily="2" charset="2"/>
              <a:buChar char="l"/>
            </a:pPr>
            <a:r>
              <a:rPr lang="en-US" sz="2000">
                <a:solidFill>
                  <a:schemeClr val="accent2"/>
                </a:solidFill>
                <a:effectLst/>
                <a:latin typeface="Verdana" pitchFamily="80" charset="0"/>
              </a:rPr>
              <a:t>Thumb is direction of charge (velocity vector)</a:t>
            </a:r>
            <a:endParaRPr lang="en-US" sz="3200">
              <a:solidFill>
                <a:schemeClr val="accent2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Animation: electron in a magnetic field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43000"/>
            <a:ext cx="7315200" cy="404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33400" y="228600"/>
            <a:ext cx="861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sz="2400">
                <a:solidFill>
                  <a:schemeClr val="accent2"/>
                </a:solidFill>
                <a:effectLst/>
                <a:latin typeface="Verdana" pitchFamily="80" charset="0"/>
              </a:rPr>
              <a:t>In the following examples, is the charge </a:t>
            </a:r>
            <a:r>
              <a:rPr lang="en-US" sz="2400" b="1">
                <a:solidFill>
                  <a:schemeClr val="accent2"/>
                </a:solidFill>
                <a:effectLst/>
                <a:latin typeface="Verdana" pitchFamily="80" charset="0"/>
              </a:rPr>
              <a:t>+</a:t>
            </a:r>
            <a:r>
              <a:rPr lang="en-US" sz="2400">
                <a:solidFill>
                  <a:schemeClr val="accent2"/>
                </a:solidFill>
                <a:effectLst/>
                <a:latin typeface="Verdana" pitchFamily="80" charset="0"/>
              </a:rPr>
              <a:t> or </a:t>
            </a:r>
            <a:r>
              <a:rPr lang="en-US" sz="2800" b="1">
                <a:solidFill>
                  <a:schemeClr val="accent2"/>
                </a:solidFill>
                <a:effectLst/>
                <a:latin typeface="Verdana" pitchFamily="80" charset="0"/>
              </a:rPr>
              <a:t>-</a:t>
            </a:r>
            <a:r>
              <a:rPr lang="en-US" sz="2400">
                <a:solidFill>
                  <a:schemeClr val="accent2"/>
                </a:solidFill>
                <a:effectLst/>
                <a:latin typeface="Verdana" pitchFamily="80" charset="0"/>
              </a:rPr>
              <a:t> 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00" y="1219200"/>
            <a:ext cx="3429000" cy="2860675"/>
            <a:chOff x="912" y="3024"/>
            <a:chExt cx="1200" cy="1087"/>
          </a:xfrm>
        </p:grpSpPr>
        <p:sp>
          <p:nvSpPr>
            <p:cNvPr id="11303" name="Text Box 4"/>
            <p:cNvSpPr txBox="1">
              <a:spLocks noChangeArrowheads="1"/>
            </p:cNvSpPr>
            <p:nvPr/>
          </p:nvSpPr>
          <p:spPr bwMode="auto">
            <a:xfrm>
              <a:off x="912" y="3024"/>
              <a:ext cx="19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 b="1">
                  <a:solidFill>
                    <a:srgbClr val="800080"/>
                  </a:solidFill>
                  <a:effectLst/>
                  <a:latin typeface="Verdana" pitchFamily="80" charset="0"/>
                </a:rPr>
                <a:t>x</a:t>
              </a:r>
            </a:p>
          </p:txBody>
        </p:sp>
        <p:sp>
          <p:nvSpPr>
            <p:cNvPr id="11304" name="Text Box 5"/>
            <p:cNvSpPr txBox="1">
              <a:spLocks noChangeArrowheads="1"/>
            </p:cNvSpPr>
            <p:nvPr/>
          </p:nvSpPr>
          <p:spPr bwMode="auto">
            <a:xfrm>
              <a:off x="1248" y="3024"/>
              <a:ext cx="19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 b="1">
                  <a:solidFill>
                    <a:srgbClr val="800080"/>
                  </a:solidFill>
                  <a:effectLst/>
                  <a:latin typeface="Verdana" pitchFamily="80" charset="0"/>
                </a:rPr>
                <a:t>x</a:t>
              </a:r>
            </a:p>
          </p:txBody>
        </p:sp>
        <p:sp>
          <p:nvSpPr>
            <p:cNvPr id="11305" name="Text Box 6"/>
            <p:cNvSpPr txBox="1">
              <a:spLocks noChangeArrowheads="1"/>
            </p:cNvSpPr>
            <p:nvPr/>
          </p:nvSpPr>
          <p:spPr bwMode="auto">
            <a:xfrm>
              <a:off x="1584" y="3024"/>
              <a:ext cx="19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 b="1">
                  <a:solidFill>
                    <a:srgbClr val="800080"/>
                  </a:solidFill>
                  <a:effectLst/>
                  <a:latin typeface="Verdana" pitchFamily="80" charset="0"/>
                </a:rPr>
                <a:t>x</a:t>
              </a:r>
            </a:p>
          </p:txBody>
        </p:sp>
        <p:sp>
          <p:nvSpPr>
            <p:cNvPr id="11306" name="Text Box 7"/>
            <p:cNvSpPr txBox="1">
              <a:spLocks noChangeArrowheads="1"/>
            </p:cNvSpPr>
            <p:nvPr/>
          </p:nvSpPr>
          <p:spPr bwMode="auto">
            <a:xfrm>
              <a:off x="1920" y="3024"/>
              <a:ext cx="19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 b="1">
                  <a:solidFill>
                    <a:srgbClr val="800080"/>
                  </a:solidFill>
                  <a:effectLst/>
                  <a:latin typeface="Verdana" pitchFamily="80" charset="0"/>
                </a:rPr>
                <a:t>x</a:t>
              </a:r>
            </a:p>
          </p:txBody>
        </p:sp>
        <p:sp>
          <p:nvSpPr>
            <p:cNvPr id="11307" name="Text Box 8"/>
            <p:cNvSpPr txBox="1">
              <a:spLocks noChangeArrowheads="1"/>
            </p:cNvSpPr>
            <p:nvPr/>
          </p:nvSpPr>
          <p:spPr bwMode="auto">
            <a:xfrm>
              <a:off x="912" y="3360"/>
              <a:ext cx="19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 b="1">
                  <a:solidFill>
                    <a:srgbClr val="800080"/>
                  </a:solidFill>
                  <a:effectLst/>
                  <a:latin typeface="Verdana" pitchFamily="80" charset="0"/>
                </a:rPr>
                <a:t>x</a:t>
              </a:r>
            </a:p>
          </p:txBody>
        </p:sp>
        <p:sp>
          <p:nvSpPr>
            <p:cNvPr id="11308" name="Text Box 9"/>
            <p:cNvSpPr txBox="1">
              <a:spLocks noChangeArrowheads="1"/>
            </p:cNvSpPr>
            <p:nvPr/>
          </p:nvSpPr>
          <p:spPr bwMode="auto">
            <a:xfrm>
              <a:off x="1248" y="3360"/>
              <a:ext cx="19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 b="1">
                  <a:solidFill>
                    <a:srgbClr val="800080"/>
                  </a:solidFill>
                  <a:effectLst/>
                  <a:latin typeface="Verdana" pitchFamily="80" charset="0"/>
                </a:rPr>
                <a:t>x</a:t>
              </a:r>
            </a:p>
          </p:txBody>
        </p:sp>
        <p:sp>
          <p:nvSpPr>
            <p:cNvPr id="11309" name="Text Box 10"/>
            <p:cNvSpPr txBox="1">
              <a:spLocks noChangeArrowheads="1"/>
            </p:cNvSpPr>
            <p:nvPr/>
          </p:nvSpPr>
          <p:spPr bwMode="auto">
            <a:xfrm>
              <a:off x="1584" y="3360"/>
              <a:ext cx="19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 b="1">
                  <a:solidFill>
                    <a:srgbClr val="800080"/>
                  </a:solidFill>
                  <a:effectLst/>
                  <a:latin typeface="Verdana" pitchFamily="80" charset="0"/>
                </a:rPr>
                <a:t>x</a:t>
              </a:r>
            </a:p>
          </p:txBody>
        </p:sp>
        <p:sp>
          <p:nvSpPr>
            <p:cNvPr id="11310" name="Text Box 11"/>
            <p:cNvSpPr txBox="1">
              <a:spLocks noChangeArrowheads="1"/>
            </p:cNvSpPr>
            <p:nvPr/>
          </p:nvSpPr>
          <p:spPr bwMode="auto">
            <a:xfrm>
              <a:off x="1920" y="3360"/>
              <a:ext cx="19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 b="1">
                  <a:solidFill>
                    <a:srgbClr val="800080"/>
                  </a:solidFill>
                  <a:effectLst/>
                  <a:latin typeface="Verdana" pitchFamily="80" charset="0"/>
                </a:rPr>
                <a:t>x</a:t>
              </a:r>
            </a:p>
          </p:txBody>
        </p:sp>
        <p:sp>
          <p:nvSpPr>
            <p:cNvPr id="11311" name="Text Box 12"/>
            <p:cNvSpPr txBox="1">
              <a:spLocks noChangeArrowheads="1"/>
            </p:cNvSpPr>
            <p:nvPr/>
          </p:nvSpPr>
          <p:spPr bwMode="auto">
            <a:xfrm>
              <a:off x="912" y="3648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 b="1">
                  <a:solidFill>
                    <a:srgbClr val="800080"/>
                  </a:solidFill>
                  <a:effectLst/>
                  <a:latin typeface="Verdana" pitchFamily="80" charset="0"/>
                </a:rPr>
                <a:t>x</a:t>
              </a:r>
            </a:p>
          </p:txBody>
        </p:sp>
        <p:sp>
          <p:nvSpPr>
            <p:cNvPr id="11312" name="Text Box 13"/>
            <p:cNvSpPr txBox="1">
              <a:spLocks noChangeArrowheads="1"/>
            </p:cNvSpPr>
            <p:nvPr/>
          </p:nvSpPr>
          <p:spPr bwMode="auto">
            <a:xfrm>
              <a:off x="1248" y="3648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 b="1">
                  <a:solidFill>
                    <a:srgbClr val="800080"/>
                  </a:solidFill>
                  <a:effectLst/>
                  <a:latin typeface="Verdana" pitchFamily="80" charset="0"/>
                </a:rPr>
                <a:t>x</a:t>
              </a:r>
            </a:p>
          </p:txBody>
        </p:sp>
        <p:sp>
          <p:nvSpPr>
            <p:cNvPr id="11313" name="Text Box 14"/>
            <p:cNvSpPr txBox="1">
              <a:spLocks noChangeArrowheads="1"/>
            </p:cNvSpPr>
            <p:nvPr/>
          </p:nvSpPr>
          <p:spPr bwMode="auto">
            <a:xfrm>
              <a:off x="1584" y="3648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 b="1">
                  <a:solidFill>
                    <a:srgbClr val="800080"/>
                  </a:solidFill>
                  <a:effectLst/>
                  <a:latin typeface="Verdana" pitchFamily="80" charset="0"/>
                </a:rPr>
                <a:t>x</a:t>
              </a:r>
            </a:p>
          </p:txBody>
        </p:sp>
        <p:sp>
          <p:nvSpPr>
            <p:cNvPr id="11314" name="Text Box 15"/>
            <p:cNvSpPr txBox="1">
              <a:spLocks noChangeArrowheads="1"/>
            </p:cNvSpPr>
            <p:nvPr/>
          </p:nvSpPr>
          <p:spPr bwMode="auto">
            <a:xfrm>
              <a:off x="1920" y="3648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 b="1">
                  <a:solidFill>
                    <a:srgbClr val="800080"/>
                  </a:solidFill>
                  <a:effectLst/>
                  <a:latin typeface="Verdana" pitchFamily="80" charset="0"/>
                </a:rPr>
                <a:t>x</a:t>
              </a:r>
            </a:p>
          </p:txBody>
        </p:sp>
        <p:sp>
          <p:nvSpPr>
            <p:cNvPr id="11315" name="Text Box 16"/>
            <p:cNvSpPr txBox="1">
              <a:spLocks noChangeArrowheads="1"/>
            </p:cNvSpPr>
            <p:nvPr/>
          </p:nvSpPr>
          <p:spPr bwMode="auto">
            <a:xfrm>
              <a:off x="912" y="3936"/>
              <a:ext cx="19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 b="1">
                  <a:solidFill>
                    <a:srgbClr val="800080"/>
                  </a:solidFill>
                  <a:effectLst/>
                  <a:latin typeface="Verdana" pitchFamily="80" charset="0"/>
                </a:rPr>
                <a:t>x</a:t>
              </a:r>
            </a:p>
          </p:txBody>
        </p:sp>
        <p:sp>
          <p:nvSpPr>
            <p:cNvPr id="11316" name="Text Box 17"/>
            <p:cNvSpPr txBox="1">
              <a:spLocks noChangeArrowheads="1"/>
            </p:cNvSpPr>
            <p:nvPr/>
          </p:nvSpPr>
          <p:spPr bwMode="auto">
            <a:xfrm>
              <a:off x="1248" y="3936"/>
              <a:ext cx="19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 b="1">
                  <a:solidFill>
                    <a:srgbClr val="800080"/>
                  </a:solidFill>
                  <a:effectLst/>
                  <a:latin typeface="Verdana" pitchFamily="80" charset="0"/>
                </a:rPr>
                <a:t>x</a:t>
              </a:r>
            </a:p>
          </p:txBody>
        </p:sp>
        <p:sp>
          <p:nvSpPr>
            <p:cNvPr id="11317" name="Text Box 18"/>
            <p:cNvSpPr txBox="1">
              <a:spLocks noChangeArrowheads="1"/>
            </p:cNvSpPr>
            <p:nvPr/>
          </p:nvSpPr>
          <p:spPr bwMode="auto">
            <a:xfrm>
              <a:off x="1584" y="3936"/>
              <a:ext cx="19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 b="1">
                  <a:solidFill>
                    <a:srgbClr val="800080"/>
                  </a:solidFill>
                  <a:effectLst/>
                  <a:latin typeface="Verdana" pitchFamily="80" charset="0"/>
                </a:rPr>
                <a:t>x</a:t>
              </a:r>
            </a:p>
          </p:txBody>
        </p:sp>
        <p:sp>
          <p:nvSpPr>
            <p:cNvPr id="11318" name="Text Box 19"/>
            <p:cNvSpPr txBox="1">
              <a:spLocks noChangeArrowheads="1"/>
            </p:cNvSpPr>
            <p:nvPr/>
          </p:nvSpPr>
          <p:spPr bwMode="auto">
            <a:xfrm>
              <a:off x="1920" y="3937"/>
              <a:ext cx="19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 b="1">
                  <a:solidFill>
                    <a:srgbClr val="800080"/>
                  </a:solidFill>
                  <a:effectLst/>
                  <a:latin typeface="Verdana" pitchFamily="80" charset="0"/>
                </a:rPr>
                <a:t>x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5029200" y="3581400"/>
            <a:ext cx="3048000" cy="2592388"/>
            <a:chOff x="3600" y="2352"/>
            <a:chExt cx="1505" cy="1249"/>
          </a:xfrm>
        </p:grpSpPr>
        <p:sp>
          <p:nvSpPr>
            <p:cNvPr id="391189" name="Oval 21"/>
            <p:cNvSpPr>
              <a:spLocks noChangeAspect="1" noChangeArrowheads="1"/>
            </p:cNvSpPr>
            <p:nvPr/>
          </p:nvSpPr>
          <p:spPr bwMode="auto">
            <a:xfrm>
              <a:off x="3600" y="2352"/>
              <a:ext cx="58" cy="6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1190" name="Oval 22"/>
            <p:cNvSpPr>
              <a:spLocks noChangeAspect="1" noChangeArrowheads="1"/>
            </p:cNvSpPr>
            <p:nvPr/>
          </p:nvSpPr>
          <p:spPr bwMode="auto">
            <a:xfrm>
              <a:off x="4082" y="2352"/>
              <a:ext cx="58" cy="62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1191" name="Oval 23"/>
            <p:cNvSpPr>
              <a:spLocks noChangeAspect="1" noChangeArrowheads="1"/>
            </p:cNvSpPr>
            <p:nvPr/>
          </p:nvSpPr>
          <p:spPr bwMode="auto">
            <a:xfrm>
              <a:off x="4565" y="2352"/>
              <a:ext cx="58" cy="6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1192" name="Oval 24"/>
            <p:cNvSpPr>
              <a:spLocks noChangeAspect="1" noChangeArrowheads="1"/>
            </p:cNvSpPr>
            <p:nvPr/>
          </p:nvSpPr>
          <p:spPr bwMode="auto">
            <a:xfrm>
              <a:off x="3600" y="2747"/>
              <a:ext cx="58" cy="6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1193" name="Oval 25"/>
            <p:cNvSpPr>
              <a:spLocks noChangeAspect="1" noChangeArrowheads="1"/>
            </p:cNvSpPr>
            <p:nvPr/>
          </p:nvSpPr>
          <p:spPr bwMode="auto">
            <a:xfrm>
              <a:off x="4082" y="2747"/>
              <a:ext cx="58" cy="63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1194" name="Oval 26"/>
            <p:cNvSpPr>
              <a:spLocks noChangeAspect="1" noChangeArrowheads="1"/>
            </p:cNvSpPr>
            <p:nvPr/>
          </p:nvSpPr>
          <p:spPr bwMode="auto">
            <a:xfrm>
              <a:off x="4565" y="2747"/>
              <a:ext cx="58" cy="6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1195" name="Oval 27"/>
            <p:cNvSpPr>
              <a:spLocks noChangeAspect="1" noChangeArrowheads="1"/>
            </p:cNvSpPr>
            <p:nvPr/>
          </p:nvSpPr>
          <p:spPr bwMode="auto">
            <a:xfrm>
              <a:off x="3600" y="3142"/>
              <a:ext cx="58" cy="6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1196" name="Oval 28"/>
            <p:cNvSpPr>
              <a:spLocks noChangeAspect="1" noChangeArrowheads="1"/>
            </p:cNvSpPr>
            <p:nvPr/>
          </p:nvSpPr>
          <p:spPr bwMode="auto">
            <a:xfrm>
              <a:off x="4082" y="3142"/>
              <a:ext cx="58" cy="62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1197" name="Oval 29"/>
            <p:cNvSpPr>
              <a:spLocks noChangeAspect="1" noChangeArrowheads="1"/>
            </p:cNvSpPr>
            <p:nvPr/>
          </p:nvSpPr>
          <p:spPr bwMode="auto">
            <a:xfrm>
              <a:off x="4565" y="3142"/>
              <a:ext cx="58" cy="6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1198" name="Oval 30"/>
            <p:cNvSpPr>
              <a:spLocks noChangeAspect="1" noChangeArrowheads="1"/>
            </p:cNvSpPr>
            <p:nvPr/>
          </p:nvSpPr>
          <p:spPr bwMode="auto">
            <a:xfrm>
              <a:off x="3600" y="3536"/>
              <a:ext cx="58" cy="6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1199" name="Oval 31"/>
            <p:cNvSpPr>
              <a:spLocks noChangeAspect="1" noChangeArrowheads="1"/>
            </p:cNvSpPr>
            <p:nvPr/>
          </p:nvSpPr>
          <p:spPr bwMode="auto">
            <a:xfrm>
              <a:off x="4082" y="3536"/>
              <a:ext cx="58" cy="62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1200" name="Oval 32"/>
            <p:cNvSpPr>
              <a:spLocks noChangeAspect="1" noChangeArrowheads="1"/>
            </p:cNvSpPr>
            <p:nvPr/>
          </p:nvSpPr>
          <p:spPr bwMode="auto">
            <a:xfrm>
              <a:off x="4565" y="3536"/>
              <a:ext cx="58" cy="6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1201" name="Oval 33"/>
            <p:cNvSpPr>
              <a:spLocks noChangeAspect="1" noChangeArrowheads="1"/>
            </p:cNvSpPr>
            <p:nvPr/>
          </p:nvSpPr>
          <p:spPr bwMode="auto">
            <a:xfrm>
              <a:off x="5047" y="2352"/>
              <a:ext cx="58" cy="6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1202" name="Oval 34"/>
            <p:cNvSpPr>
              <a:spLocks noChangeAspect="1" noChangeArrowheads="1"/>
            </p:cNvSpPr>
            <p:nvPr/>
          </p:nvSpPr>
          <p:spPr bwMode="auto">
            <a:xfrm>
              <a:off x="5047" y="2747"/>
              <a:ext cx="58" cy="6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1203" name="Oval 35"/>
            <p:cNvSpPr>
              <a:spLocks noChangeAspect="1" noChangeArrowheads="1"/>
            </p:cNvSpPr>
            <p:nvPr/>
          </p:nvSpPr>
          <p:spPr bwMode="auto">
            <a:xfrm>
              <a:off x="5047" y="3142"/>
              <a:ext cx="58" cy="6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1204" name="Oval 36"/>
            <p:cNvSpPr>
              <a:spLocks noChangeAspect="1" noChangeArrowheads="1"/>
            </p:cNvSpPr>
            <p:nvPr/>
          </p:nvSpPr>
          <p:spPr bwMode="auto">
            <a:xfrm>
              <a:off x="5047" y="3536"/>
              <a:ext cx="58" cy="65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3130550" y="1600200"/>
            <a:ext cx="2203450" cy="1066800"/>
            <a:chOff x="1972" y="1008"/>
            <a:chExt cx="1388" cy="672"/>
          </a:xfrm>
        </p:grpSpPr>
        <p:grpSp>
          <p:nvGrpSpPr>
            <p:cNvPr id="11282" name="Group 38"/>
            <p:cNvGrpSpPr>
              <a:grpSpLocks/>
            </p:cNvGrpSpPr>
            <p:nvPr/>
          </p:nvGrpSpPr>
          <p:grpSpPr bwMode="auto">
            <a:xfrm>
              <a:off x="1972" y="1200"/>
              <a:ext cx="1100" cy="480"/>
              <a:chOff x="1972" y="1200"/>
              <a:chExt cx="1100" cy="480"/>
            </a:xfrm>
          </p:grpSpPr>
          <p:sp>
            <p:nvSpPr>
              <p:cNvPr id="391207" name="Arc 39"/>
              <p:cNvSpPr>
                <a:spLocks/>
              </p:cNvSpPr>
              <p:nvPr/>
            </p:nvSpPr>
            <p:spPr bwMode="auto">
              <a:xfrm rot="-5400000">
                <a:off x="1923" y="1249"/>
                <a:ext cx="480" cy="381"/>
              </a:xfrm>
              <a:custGeom>
                <a:avLst/>
                <a:gdLst>
                  <a:gd name="G0" fmla="+- 0 0 0"/>
                  <a:gd name="G1" fmla="+- 21446 0 0"/>
                  <a:gd name="G2" fmla="+- 21600 0 0"/>
                  <a:gd name="T0" fmla="*/ 2574 w 21600"/>
                  <a:gd name="T1" fmla="*/ 0 h 21446"/>
                  <a:gd name="T2" fmla="*/ 21600 w 21600"/>
                  <a:gd name="T3" fmla="*/ 21446 h 21446"/>
                  <a:gd name="T4" fmla="*/ 0 w 21600"/>
                  <a:gd name="T5" fmla="*/ 21446 h 21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446" fill="none" extrusionOk="0">
                    <a:moveTo>
                      <a:pt x="2574" y="-1"/>
                    </a:moveTo>
                    <a:cubicBezTo>
                      <a:pt x="13429" y="1302"/>
                      <a:pt x="21600" y="10512"/>
                      <a:pt x="21600" y="21446"/>
                    </a:cubicBezTo>
                  </a:path>
                  <a:path w="21600" h="21446" stroke="0" extrusionOk="0">
                    <a:moveTo>
                      <a:pt x="2574" y="-1"/>
                    </a:moveTo>
                    <a:cubicBezTo>
                      <a:pt x="13429" y="1302"/>
                      <a:pt x="21600" y="10512"/>
                      <a:pt x="21600" y="21446"/>
                    </a:cubicBezTo>
                    <a:lnTo>
                      <a:pt x="0" y="21446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1208" name="Line 40"/>
              <p:cNvSpPr>
                <a:spLocks noChangeShapeType="1"/>
              </p:cNvSpPr>
              <p:nvPr/>
            </p:nvSpPr>
            <p:spPr bwMode="auto">
              <a:xfrm>
                <a:off x="2352" y="1200"/>
                <a:ext cx="7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91209" name="Oval 41"/>
            <p:cNvSpPr>
              <a:spLocks noChangeArrowheads="1"/>
            </p:cNvSpPr>
            <p:nvPr/>
          </p:nvSpPr>
          <p:spPr bwMode="auto">
            <a:xfrm>
              <a:off x="3072" y="1008"/>
              <a:ext cx="288" cy="288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84" name="Text Box 42"/>
            <p:cNvSpPr txBox="1">
              <a:spLocks noChangeArrowheads="1"/>
            </p:cNvSpPr>
            <p:nvPr/>
          </p:nvSpPr>
          <p:spPr bwMode="auto">
            <a:xfrm>
              <a:off x="3072" y="100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>
                  <a:solidFill>
                    <a:schemeClr val="tx1"/>
                  </a:solidFill>
                  <a:effectLst/>
                  <a:latin typeface="Verdana" pitchFamily="80" charset="0"/>
                </a:rPr>
                <a:t>?</a:t>
              </a:r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990600" y="3276600"/>
            <a:ext cx="990600" cy="2209800"/>
            <a:chOff x="624" y="2064"/>
            <a:chExt cx="624" cy="1392"/>
          </a:xfrm>
        </p:grpSpPr>
        <p:sp>
          <p:nvSpPr>
            <p:cNvPr id="391212" name="Oval 44"/>
            <p:cNvSpPr>
              <a:spLocks noChangeArrowheads="1"/>
            </p:cNvSpPr>
            <p:nvPr/>
          </p:nvSpPr>
          <p:spPr bwMode="auto">
            <a:xfrm>
              <a:off x="624" y="3168"/>
              <a:ext cx="288" cy="288"/>
            </a:xfrm>
            <a:prstGeom prst="ellipse">
              <a:avLst/>
            </a:prstGeom>
            <a:solidFill>
              <a:srgbClr val="00FF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78" name="Text Box 45"/>
            <p:cNvSpPr txBox="1">
              <a:spLocks noChangeArrowheads="1"/>
            </p:cNvSpPr>
            <p:nvPr/>
          </p:nvSpPr>
          <p:spPr bwMode="auto">
            <a:xfrm>
              <a:off x="624" y="316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>
                  <a:solidFill>
                    <a:schemeClr val="tx1"/>
                  </a:solidFill>
                  <a:effectLst/>
                  <a:latin typeface="Verdana" pitchFamily="80" charset="0"/>
                </a:rPr>
                <a:t>?</a:t>
              </a:r>
            </a:p>
          </p:txBody>
        </p:sp>
        <p:grpSp>
          <p:nvGrpSpPr>
            <p:cNvPr id="11279" name="Group 46"/>
            <p:cNvGrpSpPr>
              <a:grpSpLocks/>
            </p:cNvGrpSpPr>
            <p:nvPr/>
          </p:nvGrpSpPr>
          <p:grpSpPr bwMode="auto">
            <a:xfrm rot="16200000" flipH="1">
              <a:off x="458" y="2374"/>
              <a:ext cx="1100" cy="480"/>
              <a:chOff x="1972" y="1200"/>
              <a:chExt cx="1100" cy="480"/>
            </a:xfrm>
          </p:grpSpPr>
          <p:sp>
            <p:nvSpPr>
              <p:cNvPr id="391215" name="Arc 47"/>
              <p:cNvSpPr>
                <a:spLocks/>
              </p:cNvSpPr>
              <p:nvPr/>
            </p:nvSpPr>
            <p:spPr bwMode="auto">
              <a:xfrm rot="-5400000">
                <a:off x="1913" y="1259"/>
                <a:ext cx="480" cy="381"/>
              </a:xfrm>
              <a:custGeom>
                <a:avLst/>
                <a:gdLst>
                  <a:gd name="G0" fmla="+- 0 0 0"/>
                  <a:gd name="G1" fmla="+- 21446 0 0"/>
                  <a:gd name="G2" fmla="+- 21600 0 0"/>
                  <a:gd name="T0" fmla="*/ 2574 w 21600"/>
                  <a:gd name="T1" fmla="*/ 0 h 21446"/>
                  <a:gd name="T2" fmla="*/ 21600 w 21600"/>
                  <a:gd name="T3" fmla="*/ 21446 h 21446"/>
                  <a:gd name="T4" fmla="*/ 0 w 21600"/>
                  <a:gd name="T5" fmla="*/ 21446 h 21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446" fill="none" extrusionOk="0">
                    <a:moveTo>
                      <a:pt x="2574" y="-1"/>
                    </a:moveTo>
                    <a:cubicBezTo>
                      <a:pt x="13429" y="1302"/>
                      <a:pt x="21600" y="10512"/>
                      <a:pt x="21600" y="21446"/>
                    </a:cubicBezTo>
                  </a:path>
                  <a:path w="21600" h="21446" stroke="0" extrusionOk="0">
                    <a:moveTo>
                      <a:pt x="2574" y="-1"/>
                    </a:moveTo>
                    <a:cubicBezTo>
                      <a:pt x="13429" y="1302"/>
                      <a:pt x="21600" y="10512"/>
                      <a:pt x="21600" y="21446"/>
                    </a:cubicBezTo>
                    <a:lnTo>
                      <a:pt x="0" y="21446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1216" name="Line 48"/>
              <p:cNvSpPr>
                <a:spLocks noChangeShapeType="1"/>
              </p:cNvSpPr>
              <p:nvPr/>
            </p:nvSpPr>
            <p:spPr bwMode="auto">
              <a:xfrm>
                <a:off x="2352" y="1200"/>
                <a:ext cx="7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3124200" y="4876800"/>
            <a:ext cx="2508250" cy="990600"/>
            <a:chOff x="1968" y="3072"/>
            <a:chExt cx="1580" cy="624"/>
          </a:xfrm>
        </p:grpSpPr>
        <p:grpSp>
          <p:nvGrpSpPr>
            <p:cNvPr id="11272" name="Group 50"/>
            <p:cNvGrpSpPr>
              <a:grpSpLocks/>
            </p:cNvGrpSpPr>
            <p:nvPr/>
          </p:nvGrpSpPr>
          <p:grpSpPr bwMode="auto">
            <a:xfrm flipH="1" flipV="1">
              <a:off x="2256" y="3072"/>
              <a:ext cx="1292" cy="480"/>
              <a:chOff x="1972" y="1200"/>
              <a:chExt cx="1100" cy="480"/>
            </a:xfrm>
          </p:grpSpPr>
          <p:sp>
            <p:nvSpPr>
              <p:cNvPr id="391219" name="Arc 51"/>
              <p:cNvSpPr>
                <a:spLocks/>
              </p:cNvSpPr>
              <p:nvPr/>
            </p:nvSpPr>
            <p:spPr bwMode="auto">
              <a:xfrm rot="-5400000">
                <a:off x="1923" y="1249"/>
                <a:ext cx="480" cy="381"/>
              </a:xfrm>
              <a:custGeom>
                <a:avLst/>
                <a:gdLst>
                  <a:gd name="G0" fmla="+- 0 0 0"/>
                  <a:gd name="G1" fmla="+- 21446 0 0"/>
                  <a:gd name="G2" fmla="+- 21600 0 0"/>
                  <a:gd name="T0" fmla="*/ 2574 w 21600"/>
                  <a:gd name="T1" fmla="*/ 0 h 21446"/>
                  <a:gd name="T2" fmla="*/ 21600 w 21600"/>
                  <a:gd name="T3" fmla="*/ 21446 h 21446"/>
                  <a:gd name="T4" fmla="*/ 0 w 21600"/>
                  <a:gd name="T5" fmla="*/ 21446 h 21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446" fill="none" extrusionOk="0">
                    <a:moveTo>
                      <a:pt x="2574" y="-1"/>
                    </a:moveTo>
                    <a:cubicBezTo>
                      <a:pt x="13429" y="1302"/>
                      <a:pt x="21600" y="10512"/>
                      <a:pt x="21600" y="21446"/>
                    </a:cubicBezTo>
                  </a:path>
                  <a:path w="21600" h="21446" stroke="0" extrusionOk="0">
                    <a:moveTo>
                      <a:pt x="2574" y="-1"/>
                    </a:moveTo>
                    <a:cubicBezTo>
                      <a:pt x="13429" y="1302"/>
                      <a:pt x="21600" y="10512"/>
                      <a:pt x="21600" y="21446"/>
                    </a:cubicBezTo>
                    <a:lnTo>
                      <a:pt x="0" y="21446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1220" name="Line 52"/>
              <p:cNvSpPr>
                <a:spLocks noChangeShapeType="1"/>
              </p:cNvSpPr>
              <p:nvPr/>
            </p:nvSpPr>
            <p:spPr bwMode="auto">
              <a:xfrm>
                <a:off x="2352" y="1200"/>
                <a:ext cx="7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91221" name="Oval 53"/>
            <p:cNvSpPr>
              <a:spLocks noChangeArrowheads="1"/>
            </p:cNvSpPr>
            <p:nvPr/>
          </p:nvSpPr>
          <p:spPr bwMode="auto">
            <a:xfrm>
              <a:off x="1968" y="3408"/>
              <a:ext cx="288" cy="288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74" name="Text Box 54"/>
            <p:cNvSpPr txBox="1">
              <a:spLocks noChangeArrowheads="1"/>
            </p:cNvSpPr>
            <p:nvPr/>
          </p:nvSpPr>
          <p:spPr bwMode="auto">
            <a:xfrm>
              <a:off x="1968" y="340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>
                  <a:solidFill>
                    <a:schemeClr val="tx1"/>
                  </a:solidFill>
                  <a:effectLst/>
                  <a:latin typeface="Verdana" pitchFamily="80" charset="0"/>
                </a:rPr>
                <a:t>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2"/>
          <p:cNvSpPr txBox="1">
            <a:spLocks noChangeArrowheads="1"/>
          </p:cNvSpPr>
          <p:nvPr/>
        </p:nvSpPr>
        <p:spPr bwMode="auto">
          <a:xfrm>
            <a:off x="304800" y="685800"/>
            <a:ext cx="8229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/>
            <a:r>
              <a:rPr lang="en-US" sz="2400" dirty="0">
                <a:solidFill>
                  <a:srgbClr val="000000"/>
                </a:solidFill>
                <a:effectLst/>
                <a:latin typeface="Verdana" pitchFamily="80" charset="0"/>
              </a:rPr>
              <a:t>Determine the magnitude and direction of the force on an electron traveling  horizontally to the east in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Verdana" pitchFamily="80" charset="0"/>
              </a:rPr>
              <a:t>an outward </a:t>
            </a:r>
            <a:r>
              <a:rPr lang="en-US" sz="2400" dirty="0">
                <a:solidFill>
                  <a:srgbClr val="000000"/>
                </a:solidFill>
                <a:effectLst/>
                <a:latin typeface="Verdana" pitchFamily="80" charset="0"/>
              </a:rPr>
              <a:t>magnetic field of strength 0.75 T.</a:t>
            </a:r>
          </a:p>
          <a:p>
            <a:pPr algn="l" eaLnBrk="0" hangingPunct="0"/>
            <a:r>
              <a:rPr lang="en-US" sz="2400" dirty="0">
                <a:solidFill>
                  <a:srgbClr val="000000"/>
                </a:solidFill>
                <a:effectLst/>
                <a:latin typeface="Verdana" pitchFamily="80" charset="0"/>
              </a:rPr>
              <a:t>V = 8750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Verdana" pitchFamily="80" charset="0"/>
              </a:rPr>
              <a:t>ms</a:t>
            </a:r>
            <a:r>
              <a:rPr lang="en-US" sz="2400" baseline="30000" dirty="0" smtClean="0">
                <a:solidFill>
                  <a:srgbClr val="000000"/>
                </a:solidFill>
                <a:effectLst/>
                <a:latin typeface="Verdana" pitchFamily="80" charset="0"/>
              </a:rPr>
              <a:t>-1</a:t>
            </a:r>
            <a:endParaRPr lang="en-US" sz="2400" baseline="30000" dirty="0">
              <a:solidFill>
                <a:srgbClr val="000000"/>
              </a:solidFill>
              <a:effectLst/>
              <a:latin typeface="Verdana" pitchFamily="80" charset="0"/>
            </a:endParaRPr>
          </a:p>
        </p:txBody>
      </p:sp>
      <p:graphicFrame>
        <p:nvGraphicFramePr>
          <p:cNvPr id="408580" name="Object 4"/>
          <p:cNvGraphicFramePr>
            <a:graphicFrameLocks noChangeAspect="1"/>
          </p:cNvGraphicFramePr>
          <p:nvPr/>
        </p:nvGraphicFramePr>
        <p:xfrm>
          <a:off x="609600" y="3494088"/>
          <a:ext cx="13081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3" imgW="1307880" imgH="393480" progId="Equation.3">
                  <p:embed/>
                </p:oleObj>
              </mc:Choice>
              <mc:Fallback>
                <p:oleObj name="Equation" r:id="rId3" imgW="13078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494088"/>
                        <a:ext cx="130810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8581" name="Object 5"/>
          <p:cNvGraphicFramePr>
            <a:graphicFrameLocks noChangeAspect="1"/>
          </p:cNvGraphicFramePr>
          <p:nvPr/>
        </p:nvGraphicFramePr>
        <p:xfrm>
          <a:off x="609600" y="4343400"/>
          <a:ext cx="553878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5" imgW="5537160" imgH="444240" progId="Equation.3">
                  <p:embed/>
                </p:oleObj>
              </mc:Choice>
              <mc:Fallback>
                <p:oleObj name="Equation" r:id="rId5" imgW="553716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343400"/>
                        <a:ext cx="5538788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715000" y="2209800"/>
            <a:ext cx="2990850" cy="1676400"/>
            <a:chOff x="3592" y="1392"/>
            <a:chExt cx="1884" cy="1056"/>
          </a:xfrm>
        </p:grpSpPr>
        <p:grpSp>
          <p:nvGrpSpPr>
            <p:cNvPr id="1034" name="Group 7"/>
            <p:cNvGrpSpPr>
              <a:grpSpLocks/>
            </p:cNvGrpSpPr>
            <p:nvPr/>
          </p:nvGrpSpPr>
          <p:grpSpPr bwMode="auto">
            <a:xfrm>
              <a:off x="3592" y="2051"/>
              <a:ext cx="192" cy="192"/>
              <a:chOff x="2496" y="1968"/>
              <a:chExt cx="192" cy="192"/>
            </a:xfrm>
          </p:grpSpPr>
          <p:sp>
            <p:nvSpPr>
              <p:cNvPr id="408584" name="Oval 8"/>
              <p:cNvSpPr>
                <a:spLocks noChangeArrowheads="1"/>
              </p:cNvSpPr>
              <p:nvPr/>
            </p:nvSpPr>
            <p:spPr bwMode="auto">
              <a:xfrm>
                <a:off x="2496" y="1968"/>
                <a:ext cx="192" cy="19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8585" name="Line 9"/>
              <p:cNvSpPr>
                <a:spLocks noChangeShapeType="1"/>
              </p:cNvSpPr>
              <p:nvPr/>
            </p:nvSpPr>
            <p:spPr bwMode="auto">
              <a:xfrm>
                <a:off x="2544" y="2064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08586" name="Line 10"/>
            <p:cNvSpPr>
              <a:spLocks noChangeShapeType="1"/>
            </p:cNvSpPr>
            <p:nvPr/>
          </p:nvSpPr>
          <p:spPr bwMode="auto">
            <a:xfrm>
              <a:off x="3792" y="2160"/>
              <a:ext cx="33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6" name="Group 11"/>
            <p:cNvGrpSpPr>
              <a:grpSpLocks/>
            </p:cNvGrpSpPr>
            <p:nvPr/>
          </p:nvGrpSpPr>
          <p:grpSpPr bwMode="auto">
            <a:xfrm>
              <a:off x="4128" y="1824"/>
              <a:ext cx="192" cy="192"/>
              <a:chOff x="2208" y="1824"/>
              <a:chExt cx="192" cy="192"/>
            </a:xfrm>
          </p:grpSpPr>
          <p:sp>
            <p:nvSpPr>
              <p:cNvPr id="408588" name="Oval 12"/>
              <p:cNvSpPr>
                <a:spLocks noChangeArrowheads="1"/>
              </p:cNvSpPr>
              <p:nvPr/>
            </p:nvSpPr>
            <p:spPr bwMode="auto">
              <a:xfrm>
                <a:off x="2208" y="1824"/>
                <a:ext cx="192" cy="192"/>
              </a:xfrm>
              <a:prstGeom prst="ellips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8589" name="Oval 13"/>
              <p:cNvSpPr>
                <a:spLocks noChangeArrowheads="1"/>
              </p:cNvSpPr>
              <p:nvPr/>
            </p:nvSpPr>
            <p:spPr bwMode="auto">
              <a:xfrm>
                <a:off x="2256" y="1872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7" name="Group 14"/>
            <p:cNvGrpSpPr>
              <a:grpSpLocks/>
            </p:cNvGrpSpPr>
            <p:nvPr/>
          </p:nvGrpSpPr>
          <p:grpSpPr bwMode="auto">
            <a:xfrm>
              <a:off x="4704" y="1824"/>
              <a:ext cx="192" cy="192"/>
              <a:chOff x="2208" y="1824"/>
              <a:chExt cx="192" cy="192"/>
            </a:xfrm>
          </p:grpSpPr>
          <p:sp>
            <p:nvSpPr>
              <p:cNvPr id="408591" name="Oval 15"/>
              <p:cNvSpPr>
                <a:spLocks noChangeArrowheads="1"/>
              </p:cNvSpPr>
              <p:nvPr/>
            </p:nvSpPr>
            <p:spPr bwMode="auto">
              <a:xfrm>
                <a:off x="2208" y="1824"/>
                <a:ext cx="192" cy="192"/>
              </a:xfrm>
              <a:prstGeom prst="ellips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8592" name="Oval 16"/>
              <p:cNvSpPr>
                <a:spLocks noChangeArrowheads="1"/>
              </p:cNvSpPr>
              <p:nvPr/>
            </p:nvSpPr>
            <p:spPr bwMode="auto">
              <a:xfrm>
                <a:off x="2256" y="1872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8" name="Group 17"/>
            <p:cNvGrpSpPr>
              <a:grpSpLocks/>
            </p:cNvGrpSpPr>
            <p:nvPr/>
          </p:nvGrpSpPr>
          <p:grpSpPr bwMode="auto">
            <a:xfrm>
              <a:off x="4128" y="2256"/>
              <a:ext cx="192" cy="192"/>
              <a:chOff x="2208" y="1824"/>
              <a:chExt cx="192" cy="192"/>
            </a:xfrm>
          </p:grpSpPr>
          <p:sp>
            <p:nvSpPr>
              <p:cNvPr id="408594" name="Oval 18"/>
              <p:cNvSpPr>
                <a:spLocks noChangeArrowheads="1"/>
              </p:cNvSpPr>
              <p:nvPr/>
            </p:nvSpPr>
            <p:spPr bwMode="auto">
              <a:xfrm>
                <a:off x="2208" y="1824"/>
                <a:ext cx="192" cy="192"/>
              </a:xfrm>
              <a:prstGeom prst="ellips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8595" name="Oval 19"/>
              <p:cNvSpPr>
                <a:spLocks noChangeArrowheads="1"/>
              </p:cNvSpPr>
              <p:nvPr/>
            </p:nvSpPr>
            <p:spPr bwMode="auto">
              <a:xfrm>
                <a:off x="2256" y="1872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9" name="Group 20"/>
            <p:cNvGrpSpPr>
              <a:grpSpLocks/>
            </p:cNvGrpSpPr>
            <p:nvPr/>
          </p:nvGrpSpPr>
          <p:grpSpPr bwMode="auto">
            <a:xfrm>
              <a:off x="4704" y="2256"/>
              <a:ext cx="192" cy="192"/>
              <a:chOff x="2208" y="1824"/>
              <a:chExt cx="192" cy="192"/>
            </a:xfrm>
          </p:grpSpPr>
          <p:sp>
            <p:nvSpPr>
              <p:cNvPr id="408597" name="Oval 21"/>
              <p:cNvSpPr>
                <a:spLocks noChangeArrowheads="1"/>
              </p:cNvSpPr>
              <p:nvPr/>
            </p:nvSpPr>
            <p:spPr bwMode="auto">
              <a:xfrm>
                <a:off x="2208" y="1824"/>
                <a:ext cx="192" cy="192"/>
              </a:xfrm>
              <a:prstGeom prst="ellips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8598" name="Oval 22"/>
              <p:cNvSpPr>
                <a:spLocks noChangeArrowheads="1"/>
              </p:cNvSpPr>
              <p:nvPr/>
            </p:nvSpPr>
            <p:spPr bwMode="auto">
              <a:xfrm>
                <a:off x="2256" y="1872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40" name="Text Box 23"/>
            <p:cNvSpPr txBox="1">
              <a:spLocks noChangeArrowheads="1"/>
            </p:cNvSpPr>
            <p:nvPr/>
          </p:nvSpPr>
          <p:spPr bwMode="auto">
            <a:xfrm>
              <a:off x="5040" y="1968"/>
              <a:ext cx="4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400" b="1">
                  <a:solidFill>
                    <a:schemeClr val="tx1"/>
                  </a:solidFill>
                  <a:effectLst/>
                  <a:latin typeface="Times New Roman" pitchFamily="18" charset="0"/>
                </a:rPr>
                <a:t>east</a:t>
              </a:r>
            </a:p>
          </p:txBody>
        </p:sp>
        <p:sp>
          <p:nvSpPr>
            <p:cNvPr id="1041" name="Text Box 24"/>
            <p:cNvSpPr txBox="1">
              <a:spLocks noChangeArrowheads="1"/>
            </p:cNvSpPr>
            <p:nvPr/>
          </p:nvSpPr>
          <p:spPr bwMode="auto">
            <a:xfrm>
              <a:off x="4224" y="1392"/>
              <a:ext cx="57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400" b="1">
                  <a:solidFill>
                    <a:schemeClr val="tx1"/>
                  </a:solidFill>
                  <a:effectLst/>
                  <a:latin typeface="Times New Roman" pitchFamily="18" charset="0"/>
                </a:rPr>
                <a:t>north</a:t>
              </a:r>
            </a:p>
          </p:txBody>
        </p:sp>
      </p:grpSp>
      <p:sp>
        <p:nvSpPr>
          <p:cNvPr id="408601" name="Arc 25"/>
          <p:cNvSpPr>
            <a:spLocks/>
          </p:cNvSpPr>
          <p:nvPr/>
        </p:nvSpPr>
        <p:spPr bwMode="auto">
          <a:xfrm flipV="1">
            <a:off x="6553200" y="2895600"/>
            <a:ext cx="685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408602" name="Object 26"/>
          <p:cNvGraphicFramePr>
            <a:graphicFrameLocks noChangeAspect="1"/>
          </p:cNvGraphicFramePr>
          <p:nvPr/>
        </p:nvGraphicFramePr>
        <p:xfrm>
          <a:off x="1295400" y="5257800"/>
          <a:ext cx="3122613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7" imgW="1231560" imgH="228600" progId="Equation.3">
                  <p:embed/>
                </p:oleObj>
              </mc:Choice>
              <mc:Fallback>
                <p:oleObj name="Equation" r:id="rId7" imgW="1231560" imgH="2286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257800"/>
                        <a:ext cx="3122613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8603" name="Rectangle 27"/>
          <p:cNvSpPr>
            <a:spLocks noChangeArrowheads="1"/>
          </p:cNvSpPr>
          <p:nvPr/>
        </p:nvSpPr>
        <p:spPr bwMode="auto">
          <a:xfrm>
            <a:off x="1066800" y="5029200"/>
            <a:ext cx="3505200" cy="9144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8605" name="Text Box 29"/>
          <p:cNvSpPr txBox="1">
            <a:spLocks noChangeArrowheads="1"/>
          </p:cNvSpPr>
          <p:nvPr/>
        </p:nvSpPr>
        <p:spPr bwMode="auto">
          <a:xfrm>
            <a:off x="623888" y="2708275"/>
            <a:ext cx="1554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b="1">
                <a:solidFill>
                  <a:srgbClr val="CC3300"/>
                </a:solidFill>
                <a:effectLst/>
                <a:latin typeface="Times New Roman" pitchFamily="18" charset="0"/>
              </a:rPr>
              <a:t>Direction?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0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0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0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0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8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8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601" grpId="0" animBg="1"/>
      <p:bldP spid="408603" grpId="0" animBg="1"/>
      <p:bldP spid="40860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3219" name="Picture 3" descr="F21.12"/>
          <p:cNvPicPr>
            <a:picLocks noChangeAspect="1" noChangeArrowheads="1"/>
          </p:cNvPicPr>
          <p:nvPr/>
        </p:nvPicPr>
        <p:blipFill>
          <a:blip r:embed="rId3" cstate="print"/>
          <a:srcRect t="5875" r="15195" b="35381"/>
          <a:stretch>
            <a:fillRect/>
          </a:stretch>
        </p:blipFill>
        <p:spPr bwMode="auto">
          <a:xfrm>
            <a:off x="533400" y="1447800"/>
            <a:ext cx="3962400" cy="423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3220" name="Text Box 4"/>
          <p:cNvSpPr txBox="1">
            <a:spLocks noChangeArrowheads="1"/>
          </p:cNvSpPr>
          <p:nvPr/>
        </p:nvSpPr>
        <p:spPr bwMode="auto">
          <a:xfrm>
            <a:off x="3962400" y="1066800"/>
            <a:ext cx="4876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sz="2400">
                <a:solidFill>
                  <a:schemeClr val="accent2"/>
                </a:solidFill>
                <a:effectLst/>
                <a:latin typeface="Verdana" pitchFamily="80" charset="0"/>
              </a:rPr>
              <a:t>When the charge moves </a:t>
            </a:r>
            <a:r>
              <a:rPr lang="en-US" sz="2400">
                <a:solidFill>
                  <a:schemeClr val="accent2"/>
                </a:solidFill>
                <a:effectLst/>
                <a:latin typeface="Verdana" pitchFamily="80" charset="0"/>
                <a:sym typeface="Symbol" pitchFamily="18" charset="2"/>
              </a:rPr>
              <a:t>perpendicular</a:t>
            </a:r>
            <a:r>
              <a:rPr lang="en-US" sz="2400" b="1">
                <a:solidFill>
                  <a:schemeClr val="accent2"/>
                </a:solidFill>
                <a:effectLst/>
                <a:latin typeface="Verdana" pitchFamily="80" charset="0"/>
                <a:sym typeface="Symbol" pitchFamily="18" charset="2"/>
              </a:rPr>
              <a:t> </a:t>
            </a:r>
            <a:r>
              <a:rPr lang="en-US" sz="2400">
                <a:solidFill>
                  <a:schemeClr val="accent2"/>
                </a:solidFill>
                <a:effectLst/>
                <a:latin typeface="Verdana" pitchFamily="80" charset="0"/>
                <a:sym typeface="Symbol" pitchFamily="18" charset="2"/>
              </a:rPr>
              <a:t>to the B-field, we can show that:</a:t>
            </a:r>
            <a:endParaRPr lang="en-US" sz="2400">
              <a:solidFill>
                <a:schemeClr val="accent2"/>
              </a:solidFill>
              <a:effectLst/>
              <a:latin typeface="Verdana" pitchFamily="80" charset="0"/>
            </a:endParaRPr>
          </a:p>
        </p:txBody>
      </p:sp>
      <p:sp>
        <p:nvSpPr>
          <p:cNvPr id="2057" name="WordArt 11"/>
          <p:cNvSpPr>
            <a:spLocks noChangeArrowheads="1" noChangeShapeType="1" noTextEdit="1"/>
          </p:cNvSpPr>
          <p:nvPr/>
        </p:nvSpPr>
        <p:spPr bwMode="auto">
          <a:xfrm>
            <a:off x="152400" y="504825"/>
            <a:ext cx="706755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NZ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Circulating Charged Particle</a:t>
            </a:r>
          </a:p>
        </p:txBody>
      </p:sp>
      <p:graphicFrame>
        <p:nvGraphicFramePr>
          <p:cNvPr id="393228" name="Object 12"/>
          <p:cNvGraphicFramePr>
            <a:graphicFrameLocks noChangeAspect="1"/>
          </p:cNvGraphicFramePr>
          <p:nvPr/>
        </p:nvGraphicFramePr>
        <p:xfrm>
          <a:off x="5410200" y="2590800"/>
          <a:ext cx="18669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4" imgW="1066680" imgH="342720" progId="Equation.3">
                  <p:embed/>
                </p:oleObj>
              </mc:Choice>
              <mc:Fallback>
                <p:oleObj name="Equation" r:id="rId4" imgW="1066680" imgH="34272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590800"/>
                        <a:ext cx="18669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3229" name="Object 13"/>
          <p:cNvGraphicFramePr>
            <a:graphicFrameLocks noChangeAspect="1"/>
          </p:cNvGraphicFramePr>
          <p:nvPr/>
        </p:nvGraphicFramePr>
        <p:xfrm>
          <a:off x="5334000" y="3276600"/>
          <a:ext cx="20574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6" imgW="1473120" imgH="774360" progId="Equation.3">
                  <p:embed/>
                </p:oleObj>
              </mc:Choice>
              <mc:Fallback>
                <p:oleObj name="Equation" r:id="rId6" imgW="1473120" imgH="77436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276600"/>
                        <a:ext cx="20574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3230" name="Object 14"/>
          <p:cNvGraphicFramePr>
            <a:graphicFrameLocks noChangeAspect="1"/>
          </p:cNvGraphicFramePr>
          <p:nvPr/>
        </p:nvGraphicFramePr>
        <p:xfrm>
          <a:off x="5410200" y="4724400"/>
          <a:ext cx="18288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Equation" r:id="rId8" imgW="1257120" imgH="342720" progId="Equation.3">
                  <p:embed/>
                </p:oleObj>
              </mc:Choice>
              <mc:Fallback>
                <p:oleObj name="Equation" r:id="rId8" imgW="1257120" imgH="34272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724400"/>
                        <a:ext cx="1828800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4"/>
          <p:cNvGraphicFramePr>
            <a:graphicFrameLocks noChangeAspect="1"/>
          </p:cNvGraphicFramePr>
          <p:nvPr/>
        </p:nvGraphicFramePr>
        <p:xfrm>
          <a:off x="838200" y="5638800"/>
          <a:ext cx="1027113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Equation" r:id="rId10" imgW="469800" imgH="419040" progId="Equation.3">
                  <p:embed/>
                </p:oleObj>
              </mc:Choice>
              <mc:Fallback>
                <p:oleObj name="Equation" r:id="rId10" imgW="46980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638800"/>
                        <a:ext cx="1027113" cy="91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981200" y="5638800"/>
          <a:ext cx="1843088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Equation" r:id="rId12" imgW="761760" imgH="419040" progId="Equation.3">
                  <p:embed/>
                </p:oleObj>
              </mc:Choice>
              <mc:Fallback>
                <p:oleObj name="Equation" r:id="rId12" imgW="76176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638800"/>
                        <a:ext cx="1843088" cy="1014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3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3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3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3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3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3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93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93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93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2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bfield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"/>
            <a:ext cx="8040688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Oval 2"/>
          <p:cNvSpPr>
            <a:spLocks noChangeArrowheads="1"/>
          </p:cNvSpPr>
          <p:nvPr/>
        </p:nvSpPr>
        <p:spPr bwMode="auto">
          <a:xfrm>
            <a:off x="2971800" y="914400"/>
            <a:ext cx="3048000" cy="2819400"/>
          </a:xfrm>
          <a:prstGeom prst="ellipse">
            <a:avLst/>
          </a:prstGeom>
          <a:noFill/>
          <a:ln w="31750">
            <a:solidFill>
              <a:srgbClr val="9900CC"/>
            </a:solidFill>
            <a:prstDash val="sysDot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grpSp>
        <p:nvGrpSpPr>
          <p:cNvPr id="16387" name="Group 4"/>
          <p:cNvGrpSpPr>
            <a:grpSpLocks/>
          </p:cNvGrpSpPr>
          <p:nvPr/>
        </p:nvGrpSpPr>
        <p:grpSpPr bwMode="auto">
          <a:xfrm>
            <a:off x="2667000" y="1828800"/>
            <a:ext cx="685800" cy="519113"/>
            <a:chOff x="1488" y="960"/>
            <a:chExt cx="432" cy="327"/>
          </a:xfrm>
        </p:grpSpPr>
        <p:sp>
          <p:nvSpPr>
            <p:cNvPr id="394245" name="Oval 5"/>
            <p:cNvSpPr>
              <a:spLocks noChangeArrowheads="1"/>
            </p:cNvSpPr>
            <p:nvPr/>
          </p:nvSpPr>
          <p:spPr bwMode="auto">
            <a:xfrm>
              <a:off x="1584" y="1008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93" name="Text Box 6"/>
            <p:cNvSpPr txBox="1">
              <a:spLocks noChangeArrowheads="1"/>
            </p:cNvSpPr>
            <p:nvPr/>
          </p:nvSpPr>
          <p:spPr bwMode="auto">
            <a:xfrm>
              <a:off x="1488" y="960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800" b="1">
                  <a:solidFill>
                    <a:schemeClr val="tx1"/>
                  </a:solidFill>
                  <a:effectLst/>
                  <a:latin typeface="Verdana" pitchFamily="80" charset="0"/>
                </a:rPr>
                <a:t>-</a:t>
              </a:r>
            </a:p>
          </p:txBody>
        </p:sp>
      </p:grpSp>
      <p:sp>
        <p:nvSpPr>
          <p:cNvPr id="394247" name="Line 7"/>
          <p:cNvSpPr>
            <a:spLocks noChangeShapeType="1"/>
          </p:cNvSpPr>
          <p:nvPr/>
        </p:nvSpPr>
        <p:spPr bwMode="auto">
          <a:xfrm flipV="1">
            <a:off x="3048000" y="12192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304800" y="4343400"/>
            <a:ext cx="800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sz="2400">
                <a:solidFill>
                  <a:schemeClr val="accent2"/>
                </a:solidFill>
                <a:effectLst/>
                <a:latin typeface="Verdana" pitchFamily="80" charset="0"/>
              </a:rPr>
              <a:t>An electron in a magnetic field moves at a speed of 1.3 x 10</a:t>
            </a:r>
            <a:r>
              <a:rPr lang="en-US" sz="2400" baseline="30000">
                <a:solidFill>
                  <a:schemeClr val="accent2"/>
                </a:solidFill>
                <a:effectLst/>
                <a:latin typeface="Verdana" pitchFamily="80" charset="0"/>
              </a:rPr>
              <a:t>6</a:t>
            </a:r>
            <a:r>
              <a:rPr lang="en-US" sz="2400">
                <a:solidFill>
                  <a:schemeClr val="accent2"/>
                </a:solidFill>
                <a:effectLst/>
                <a:latin typeface="Verdana" pitchFamily="80" charset="0"/>
              </a:rPr>
              <a:t> m/s in a circle of radius .35 m.  Find the magnitude and direction of the magnetic field.</a:t>
            </a: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381000" y="5638800"/>
            <a:ext cx="5105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NZ" sz="2400" dirty="0">
                <a:solidFill>
                  <a:schemeClr val="accent2"/>
                </a:solidFill>
                <a:effectLst/>
              </a:rPr>
              <a:t>Electron mass 9.11 x </a:t>
            </a:r>
            <a:r>
              <a:rPr lang="en-NZ" sz="2400" dirty="0" smtClean="0">
                <a:solidFill>
                  <a:schemeClr val="accent2"/>
                </a:solidFill>
                <a:effectLst/>
              </a:rPr>
              <a:t>10</a:t>
            </a:r>
            <a:r>
              <a:rPr lang="en-NZ" sz="2400" baseline="30000" dirty="0" smtClean="0">
                <a:solidFill>
                  <a:schemeClr val="accent2"/>
                </a:solidFill>
                <a:effectLst/>
              </a:rPr>
              <a:t>-31</a:t>
            </a:r>
            <a:r>
              <a:rPr lang="en-NZ" sz="2400" dirty="0" smtClean="0">
                <a:solidFill>
                  <a:schemeClr val="accent2"/>
                </a:solidFill>
                <a:effectLst/>
              </a:rPr>
              <a:t> </a:t>
            </a:r>
            <a:r>
              <a:rPr lang="en-NZ" sz="2400" dirty="0">
                <a:solidFill>
                  <a:schemeClr val="accent2"/>
                </a:solidFill>
                <a:effectLst/>
              </a:rPr>
              <a:t>kg</a:t>
            </a:r>
          </a:p>
          <a:p>
            <a:pPr algn="l"/>
            <a:r>
              <a:rPr lang="en-NZ" sz="2400" dirty="0">
                <a:solidFill>
                  <a:schemeClr val="accent2"/>
                </a:solidFill>
                <a:effectLst/>
              </a:rPr>
              <a:t>q electron 1.60 x 10</a:t>
            </a:r>
            <a:r>
              <a:rPr lang="en-NZ" sz="2400" baseline="30000" dirty="0">
                <a:solidFill>
                  <a:schemeClr val="accent2"/>
                </a:solidFill>
                <a:effectLst/>
              </a:rPr>
              <a:t>-19 </a:t>
            </a:r>
            <a:r>
              <a:rPr lang="en-NZ" sz="2400" dirty="0">
                <a:solidFill>
                  <a:schemeClr val="accent2"/>
                </a:solidFill>
                <a:effectLst/>
              </a:rPr>
              <a:t>C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819400" y="762000"/>
            <a:ext cx="3962400" cy="1725613"/>
            <a:chOff x="1776" y="480"/>
            <a:chExt cx="2496" cy="1087"/>
          </a:xfrm>
        </p:grpSpPr>
        <p:grpSp>
          <p:nvGrpSpPr>
            <p:cNvPr id="4124" name="Group 4"/>
            <p:cNvGrpSpPr>
              <a:grpSpLocks/>
            </p:cNvGrpSpPr>
            <p:nvPr/>
          </p:nvGrpSpPr>
          <p:grpSpPr bwMode="auto">
            <a:xfrm>
              <a:off x="1776" y="911"/>
              <a:ext cx="1584" cy="655"/>
              <a:chOff x="1248" y="1918"/>
              <a:chExt cx="2160" cy="994"/>
            </a:xfrm>
          </p:grpSpPr>
          <p:sp>
            <p:nvSpPr>
              <p:cNvPr id="4130" name="Text Box 5"/>
              <p:cNvSpPr txBox="1">
                <a:spLocks noChangeArrowheads="1"/>
              </p:cNvSpPr>
              <p:nvPr/>
            </p:nvSpPr>
            <p:spPr bwMode="auto">
              <a:xfrm>
                <a:off x="1248" y="1920"/>
                <a:ext cx="346" cy="4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None/>
                </a:pPr>
                <a:r>
                  <a:rPr lang="en-US" sz="2400" b="1">
                    <a:solidFill>
                      <a:srgbClr val="800080"/>
                    </a:solidFill>
                    <a:effectLst/>
                    <a:latin typeface="Verdana" pitchFamily="80" charset="0"/>
                  </a:rPr>
                  <a:t>x</a:t>
                </a:r>
              </a:p>
            </p:txBody>
          </p:sp>
          <p:sp>
            <p:nvSpPr>
              <p:cNvPr id="4131" name="Text Box 6"/>
              <p:cNvSpPr txBox="1">
                <a:spLocks noChangeArrowheads="1"/>
              </p:cNvSpPr>
              <p:nvPr/>
            </p:nvSpPr>
            <p:spPr bwMode="auto">
              <a:xfrm>
                <a:off x="1853" y="1920"/>
                <a:ext cx="345" cy="4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None/>
                </a:pPr>
                <a:r>
                  <a:rPr lang="en-US" sz="2400" b="1">
                    <a:solidFill>
                      <a:srgbClr val="800080"/>
                    </a:solidFill>
                    <a:effectLst/>
                    <a:latin typeface="Verdana" pitchFamily="80" charset="0"/>
                  </a:rPr>
                  <a:t>x</a:t>
                </a:r>
              </a:p>
            </p:txBody>
          </p:sp>
          <p:sp>
            <p:nvSpPr>
              <p:cNvPr id="4132" name="Text Box 7"/>
              <p:cNvSpPr txBox="1">
                <a:spLocks noChangeArrowheads="1"/>
              </p:cNvSpPr>
              <p:nvPr/>
            </p:nvSpPr>
            <p:spPr bwMode="auto">
              <a:xfrm>
                <a:off x="2458" y="1920"/>
                <a:ext cx="345" cy="4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None/>
                </a:pPr>
                <a:r>
                  <a:rPr lang="en-US" sz="2400" b="1">
                    <a:solidFill>
                      <a:srgbClr val="800080"/>
                    </a:solidFill>
                    <a:effectLst/>
                    <a:latin typeface="Verdana" pitchFamily="80" charset="0"/>
                  </a:rPr>
                  <a:t>x</a:t>
                </a:r>
              </a:p>
            </p:txBody>
          </p:sp>
          <p:sp>
            <p:nvSpPr>
              <p:cNvPr id="4133" name="Text Box 8"/>
              <p:cNvSpPr txBox="1">
                <a:spLocks noChangeArrowheads="1"/>
              </p:cNvSpPr>
              <p:nvPr/>
            </p:nvSpPr>
            <p:spPr bwMode="auto">
              <a:xfrm>
                <a:off x="3062" y="1918"/>
                <a:ext cx="346" cy="4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None/>
                </a:pPr>
                <a:r>
                  <a:rPr lang="en-US" sz="2400" b="1">
                    <a:solidFill>
                      <a:srgbClr val="800080"/>
                    </a:solidFill>
                    <a:effectLst/>
                    <a:latin typeface="Verdana" pitchFamily="80" charset="0"/>
                  </a:rPr>
                  <a:t>x</a:t>
                </a:r>
              </a:p>
            </p:txBody>
          </p:sp>
          <p:sp>
            <p:nvSpPr>
              <p:cNvPr id="4134" name="Text Box 9"/>
              <p:cNvSpPr txBox="1">
                <a:spLocks noChangeArrowheads="1"/>
              </p:cNvSpPr>
              <p:nvPr/>
            </p:nvSpPr>
            <p:spPr bwMode="auto">
              <a:xfrm>
                <a:off x="1248" y="2475"/>
                <a:ext cx="346" cy="4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None/>
                </a:pPr>
                <a:r>
                  <a:rPr lang="en-US" sz="2400" b="1">
                    <a:solidFill>
                      <a:srgbClr val="800080"/>
                    </a:solidFill>
                    <a:effectLst/>
                    <a:latin typeface="Verdana" pitchFamily="80" charset="0"/>
                  </a:rPr>
                  <a:t>x</a:t>
                </a:r>
              </a:p>
            </p:txBody>
          </p:sp>
          <p:sp>
            <p:nvSpPr>
              <p:cNvPr id="4135" name="Text Box 10"/>
              <p:cNvSpPr txBox="1">
                <a:spLocks noChangeArrowheads="1"/>
              </p:cNvSpPr>
              <p:nvPr/>
            </p:nvSpPr>
            <p:spPr bwMode="auto">
              <a:xfrm>
                <a:off x="1853" y="2475"/>
                <a:ext cx="345" cy="4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None/>
                </a:pPr>
                <a:r>
                  <a:rPr lang="en-US" sz="2400" b="1">
                    <a:solidFill>
                      <a:srgbClr val="800080"/>
                    </a:solidFill>
                    <a:effectLst/>
                    <a:latin typeface="Verdana" pitchFamily="80" charset="0"/>
                  </a:rPr>
                  <a:t>x</a:t>
                </a:r>
              </a:p>
            </p:txBody>
          </p:sp>
          <p:sp>
            <p:nvSpPr>
              <p:cNvPr id="4136" name="Text Box 11"/>
              <p:cNvSpPr txBox="1">
                <a:spLocks noChangeArrowheads="1"/>
              </p:cNvSpPr>
              <p:nvPr/>
            </p:nvSpPr>
            <p:spPr bwMode="auto">
              <a:xfrm>
                <a:off x="2458" y="2475"/>
                <a:ext cx="345" cy="4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None/>
                </a:pPr>
                <a:r>
                  <a:rPr lang="en-US" sz="2400" b="1">
                    <a:solidFill>
                      <a:srgbClr val="800080"/>
                    </a:solidFill>
                    <a:effectLst/>
                    <a:latin typeface="Verdana" pitchFamily="80" charset="0"/>
                  </a:rPr>
                  <a:t>x</a:t>
                </a:r>
              </a:p>
            </p:txBody>
          </p:sp>
          <p:sp>
            <p:nvSpPr>
              <p:cNvPr id="4137" name="Text Box 12"/>
              <p:cNvSpPr txBox="1">
                <a:spLocks noChangeArrowheads="1"/>
              </p:cNvSpPr>
              <p:nvPr/>
            </p:nvSpPr>
            <p:spPr bwMode="auto">
              <a:xfrm>
                <a:off x="3062" y="2475"/>
                <a:ext cx="346" cy="4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None/>
                </a:pPr>
                <a:r>
                  <a:rPr lang="en-US" sz="2400" b="1">
                    <a:solidFill>
                      <a:srgbClr val="800080"/>
                    </a:solidFill>
                    <a:effectLst/>
                    <a:latin typeface="Verdana" pitchFamily="80" charset="0"/>
                  </a:rPr>
                  <a:t>x</a:t>
                </a:r>
              </a:p>
            </p:txBody>
          </p:sp>
        </p:grpSp>
        <p:grpSp>
          <p:nvGrpSpPr>
            <p:cNvPr id="4125" name="Group 13"/>
            <p:cNvGrpSpPr>
              <a:grpSpLocks/>
            </p:cNvGrpSpPr>
            <p:nvPr/>
          </p:nvGrpSpPr>
          <p:grpSpPr bwMode="auto">
            <a:xfrm>
              <a:off x="3552" y="912"/>
              <a:ext cx="254" cy="655"/>
              <a:chOff x="1536" y="2112"/>
              <a:chExt cx="254" cy="655"/>
            </a:xfrm>
          </p:grpSpPr>
          <p:sp>
            <p:nvSpPr>
              <p:cNvPr id="4128" name="Text Box 14"/>
              <p:cNvSpPr txBox="1">
                <a:spLocks noChangeArrowheads="1"/>
              </p:cNvSpPr>
              <p:nvPr/>
            </p:nvSpPr>
            <p:spPr bwMode="auto">
              <a:xfrm>
                <a:off x="1536" y="2112"/>
                <a:ext cx="25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None/>
                </a:pPr>
                <a:r>
                  <a:rPr lang="en-US" sz="2400" b="1">
                    <a:solidFill>
                      <a:srgbClr val="800080"/>
                    </a:solidFill>
                    <a:effectLst/>
                    <a:latin typeface="Verdana" pitchFamily="80" charset="0"/>
                  </a:rPr>
                  <a:t>x</a:t>
                </a:r>
              </a:p>
            </p:txBody>
          </p:sp>
          <p:sp>
            <p:nvSpPr>
              <p:cNvPr id="4129" name="Text Box 15"/>
              <p:cNvSpPr txBox="1">
                <a:spLocks noChangeArrowheads="1"/>
              </p:cNvSpPr>
              <p:nvPr/>
            </p:nvSpPr>
            <p:spPr bwMode="auto">
              <a:xfrm>
                <a:off x="1536" y="2479"/>
                <a:ext cx="25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None/>
                </a:pPr>
                <a:r>
                  <a:rPr lang="en-US" sz="2400" b="1">
                    <a:solidFill>
                      <a:srgbClr val="800080"/>
                    </a:solidFill>
                    <a:effectLst/>
                    <a:latin typeface="Verdana" pitchFamily="80" charset="0"/>
                  </a:rPr>
                  <a:t>x</a:t>
                </a:r>
              </a:p>
            </p:txBody>
          </p:sp>
        </p:grpSp>
        <p:sp>
          <p:nvSpPr>
            <p:cNvPr id="4126" name="Text Box 16"/>
            <p:cNvSpPr txBox="1">
              <a:spLocks noChangeArrowheads="1"/>
            </p:cNvSpPr>
            <p:nvPr/>
          </p:nvSpPr>
          <p:spPr bwMode="auto">
            <a:xfrm>
              <a:off x="3792" y="480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 b="1">
                  <a:solidFill>
                    <a:srgbClr val="660066"/>
                  </a:solidFill>
                  <a:effectLst/>
                  <a:latin typeface="Verdana" pitchFamily="80" charset="0"/>
                </a:rPr>
                <a:t>B</a:t>
              </a:r>
            </a:p>
          </p:txBody>
        </p:sp>
        <p:sp>
          <p:nvSpPr>
            <p:cNvPr id="396305" name="Line 17"/>
            <p:cNvSpPr>
              <a:spLocks noChangeShapeType="1"/>
            </p:cNvSpPr>
            <p:nvPr/>
          </p:nvSpPr>
          <p:spPr bwMode="auto">
            <a:xfrm flipH="1">
              <a:off x="3696" y="672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209800" y="1219200"/>
            <a:ext cx="5181600" cy="1371600"/>
            <a:chOff x="1392" y="768"/>
            <a:chExt cx="3264" cy="864"/>
          </a:xfrm>
        </p:grpSpPr>
        <p:sp>
          <p:nvSpPr>
            <p:cNvPr id="396307" name="Line 19"/>
            <p:cNvSpPr>
              <a:spLocks noChangeShapeType="1"/>
            </p:cNvSpPr>
            <p:nvPr/>
          </p:nvSpPr>
          <p:spPr bwMode="auto">
            <a:xfrm>
              <a:off x="1392" y="864"/>
              <a:ext cx="2736" cy="0"/>
            </a:xfrm>
            <a:prstGeom prst="line">
              <a:avLst/>
            </a:prstGeom>
            <a:noFill/>
            <a:ln w="28575">
              <a:solidFill>
                <a:srgbClr val="666699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6308" name="Line 20"/>
            <p:cNvSpPr>
              <a:spLocks noChangeShapeType="1"/>
            </p:cNvSpPr>
            <p:nvPr/>
          </p:nvSpPr>
          <p:spPr bwMode="auto">
            <a:xfrm>
              <a:off x="1392" y="1632"/>
              <a:ext cx="2736" cy="0"/>
            </a:xfrm>
            <a:prstGeom prst="line">
              <a:avLst/>
            </a:prstGeom>
            <a:noFill/>
            <a:ln w="28575">
              <a:solidFill>
                <a:srgbClr val="666699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6309" name="Line 21"/>
            <p:cNvSpPr>
              <a:spLocks noChangeShapeType="1"/>
            </p:cNvSpPr>
            <p:nvPr/>
          </p:nvSpPr>
          <p:spPr bwMode="auto">
            <a:xfrm>
              <a:off x="1728" y="864"/>
              <a:ext cx="0" cy="768"/>
            </a:xfrm>
            <a:prstGeom prst="line">
              <a:avLst/>
            </a:prstGeom>
            <a:noFill/>
            <a:ln w="25400">
              <a:solidFill>
                <a:srgbClr val="6699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6310" name="Line 22"/>
            <p:cNvSpPr>
              <a:spLocks noChangeShapeType="1"/>
            </p:cNvSpPr>
            <p:nvPr/>
          </p:nvSpPr>
          <p:spPr bwMode="auto">
            <a:xfrm>
              <a:off x="2592" y="864"/>
              <a:ext cx="0" cy="768"/>
            </a:xfrm>
            <a:prstGeom prst="line">
              <a:avLst/>
            </a:prstGeom>
            <a:noFill/>
            <a:ln w="25400">
              <a:solidFill>
                <a:srgbClr val="6699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6311" name="Line 23"/>
            <p:cNvSpPr>
              <a:spLocks noChangeShapeType="1"/>
            </p:cNvSpPr>
            <p:nvPr/>
          </p:nvSpPr>
          <p:spPr bwMode="auto">
            <a:xfrm>
              <a:off x="3024" y="864"/>
              <a:ext cx="0" cy="768"/>
            </a:xfrm>
            <a:prstGeom prst="line">
              <a:avLst/>
            </a:prstGeom>
            <a:noFill/>
            <a:ln w="25400">
              <a:solidFill>
                <a:srgbClr val="6699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6312" name="Line 24"/>
            <p:cNvSpPr>
              <a:spLocks noChangeShapeType="1"/>
            </p:cNvSpPr>
            <p:nvPr/>
          </p:nvSpPr>
          <p:spPr bwMode="auto">
            <a:xfrm>
              <a:off x="3456" y="864"/>
              <a:ext cx="0" cy="768"/>
            </a:xfrm>
            <a:prstGeom prst="line">
              <a:avLst/>
            </a:prstGeom>
            <a:noFill/>
            <a:ln w="25400">
              <a:solidFill>
                <a:srgbClr val="6699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6313" name="Line 25"/>
            <p:cNvSpPr>
              <a:spLocks noChangeShapeType="1"/>
            </p:cNvSpPr>
            <p:nvPr/>
          </p:nvSpPr>
          <p:spPr bwMode="auto">
            <a:xfrm>
              <a:off x="3888" y="864"/>
              <a:ext cx="0" cy="768"/>
            </a:xfrm>
            <a:prstGeom prst="line">
              <a:avLst/>
            </a:prstGeom>
            <a:noFill/>
            <a:ln w="25400">
              <a:solidFill>
                <a:srgbClr val="6699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6314" name="Line 26"/>
            <p:cNvSpPr>
              <a:spLocks noChangeShapeType="1"/>
            </p:cNvSpPr>
            <p:nvPr/>
          </p:nvSpPr>
          <p:spPr bwMode="auto">
            <a:xfrm>
              <a:off x="2160" y="864"/>
              <a:ext cx="0" cy="768"/>
            </a:xfrm>
            <a:prstGeom prst="line">
              <a:avLst/>
            </a:prstGeom>
            <a:noFill/>
            <a:ln w="25400">
              <a:solidFill>
                <a:srgbClr val="6699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2" name="Text Box 27"/>
            <p:cNvSpPr txBox="1">
              <a:spLocks noChangeArrowheads="1"/>
            </p:cNvSpPr>
            <p:nvPr/>
          </p:nvSpPr>
          <p:spPr bwMode="auto">
            <a:xfrm>
              <a:off x="4176" y="768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 b="1">
                  <a:solidFill>
                    <a:srgbClr val="006600"/>
                  </a:solidFill>
                  <a:effectLst/>
                  <a:latin typeface="Verdana" pitchFamily="80" charset="0"/>
                </a:rPr>
                <a:t>E</a:t>
              </a:r>
            </a:p>
          </p:txBody>
        </p:sp>
        <p:sp>
          <p:nvSpPr>
            <p:cNvPr id="396316" name="Line 28"/>
            <p:cNvSpPr>
              <a:spLocks noChangeShapeType="1"/>
            </p:cNvSpPr>
            <p:nvPr/>
          </p:nvSpPr>
          <p:spPr bwMode="auto">
            <a:xfrm flipH="1">
              <a:off x="3936" y="912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1143000" y="1524000"/>
            <a:ext cx="1371600" cy="671513"/>
            <a:chOff x="720" y="960"/>
            <a:chExt cx="864" cy="423"/>
          </a:xfrm>
        </p:grpSpPr>
        <p:grpSp>
          <p:nvGrpSpPr>
            <p:cNvPr id="4109" name="Group 30"/>
            <p:cNvGrpSpPr>
              <a:grpSpLocks/>
            </p:cNvGrpSpPr>
            <p:nvPr/>
          </p:nvGrpSpPr>
          <p:grpSpPr bwMode="auto">
            <a:xfrm>
              <a:off x="720" y="1056"/>
              <a:ext cx="432" cy="327"/>
              <a:chOff x="1488" y="960"/>
              <a:chExt cx="432" cy="327"/>
            </a:xfrm>
          </p:grpSpPr>
          <p:sp>
            <p:nvSpPr>
              <p:cNvPr id="396319" name="Oval 31"/>
              <p:cNvSpPr>
                <a:spLocks noChangeArrowheads="1"/>
              </p:cNvSpPr>
              <p:nvPr/>
            </p:nvSpPr>
            <p:spPr bwMode="auto">
              <a:xfrm>
                <a:off x="1584" y="1008"/>
                <a:ext cx="240" cy="2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3" name="Text Box 32"/>
              <p:cNvSpPr txBox="1">
                <a:spLocks noChangeArrowheads="1"/>
              </p:cNvSpPr>
              <p:nvPr/>
            </p:nvSpPr>
            <p:spPr bwMode="auto">
              <a:xfrm>
                <a:off x="1488" y="960"/>
                <a:ext cx="43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None/>
                </a:pPr>
                <a:r>
                  <a:rPr lang="en-US" sz="2800" b="1">
                    <a:solidFill>
                      <a:schemeClr val="tx1"/>
                    </a:solidFill>
                    <a:effectLst/>
                    <a:latin typeface="Verdana" pitchFamily="80" charset="0"/>
                  </a:rPr>
                  <a:t>-</a:t>
                </a:r>
              </a:p>
            </p:txBody>
          </p:sp>
        </p:grpSp>
        <p:sp>
          <p:nvSpPr>
            <p:cNvPr id="396321" name="AutoShape 33"/>
            <p:cNvSpPr>
              <a:spLocks noChangeArrowheads="1"/>
            </p:cNvSpPr>
            <p:nvPr/>
          </p:nvSpPr>
          <p:spPr bwMode="auto">
            <a:xfrm>
              <a:off x="1056" y="1200"/>
              <a:ext cx="528" cy="96"/>
            </a:xfrm>
            <a:prstGeom prst="rightArrow">
              <a:avLst>
                <a:gd name="adj1" fmla="val 50000"/>
                <a:gd name="adj2" fmla="val 137500"/>
              </a:avLst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1" name="Text Box 34"/>
            <p:cNvSpPr txBox="1">
              <a:spLocks noChangeArrowheads="1"/>
            </p:cNvSpPr>
            <p:nvPr/>
          </p:nvSpPr>
          <p:spPr bwMode="auto">
            <a:xfrm>
              <a:off x="1200" y="96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 b="1">
                  <a:solidFill>
                    <a:schemeClr val="tx1"/>
                  </a:solidFill>
                  <a:effectLst/>
                  <a:latin typeface="Verdana" pitchFamily="80" charset="0"/>
                </a:rPr>
                <a:t>v</a:t>
              </a:r>
            </a:p>
          </p:txBody>
        </p: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457200" y="2743200"/>
            <a:ext cx="8229600" cy="990600"/>
            <a:chOff x="288" y="1728"/>
            <a:chExt cx="5184" cy="624"/>
          </a:xfrm>
        </p:grpSpPr>
        <p:sp>
          <p:nvSpPr>
            <p:cNvPr id="4107" name="Text Box 36"/>
            <p:cNvSpPr txBox="1">
              <a:spLocks noChangeArrowheads="1"/>
            </p:cNvSpPr>
            <p:nvPr/>
          </p:nvSpPr>
          <p:spPr bwMode="auto">
            <a:xfrm>
              <a:off x="288" y="1728"/>
              <a:ext cx="51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>
                  <a:solidFill>
                    <a:schemeClr val="tx1"/>
                  </a:solidFill>
                  <a:effectLst/>
                  <a:latin typeface="Verdana" pitchFamily="80" charset="0"/>
                </a:rPr>
                <a:t>As the electron enters the crossed fields:</a:t>
              </a:r>
            </a:p>
          </p:txBody>
        </p:sp>
        <p:sp>
          <p:nvSpPr>
            <p:cNvPr id="4108" name="Text Box 37"/>
            <p:cNvSpPr txBox="1">
              <a:spLocks noChangeArrowheads="1"/>
            </p:cNvSpPr>
            <p:nvPr/>
          </p:nvSpPr>
          <p:spPr bwMode="auto">
            <a:xfrm>
              <a:off x="336" y="2064"/>
              <a:ext cx="51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>
                  <a:solidFill>
                    <a:srgbClr val="006600"/>
                  </a:solidFill>
                  <a:effectLst/>
                  <a:latin typeface="Verdana" pitchFamily="80" charset="0"/>
                </a:rPr>
                <a:t>The Electric Field deflects it in what direction?</a:t>
              </a:r>
            </a:p>
          </p:txBody>
        </p:sp>
      </p:grpSp>
      <p:sp>
        <p:nvSpPr>
          <p:cNvPr id="396326" name="Text Box 38"/>
          <p:cNvSpPr txBox="1">
            <a:spLocks noChangeArrowheads="1"/>
          </p:cNvSpPr>
          <p:nvPr/>
        </p:nvSpPr>
        <p:spPr bwMode="auto">
          <a:xfrm>
            <a:off x="609600" y="37338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sz="2400">
                <a:solidFill>
                  <a:srgbClr val="660066"/>
                </a:solidFill>
                <a:effectLst/>
                <a:latin typeface="Verdana" pitchFamily="80" charset="0"/>
              </a:rPr>
              <a:t>The Magnetic Field deflects it in what direction?</a:t>
            </a:r>
          </a:p>
        </p:txBody>
      </p:sp>
      <p:sp>
        <p:nvSpPr>
          <p:cNvPr id="396327" name="Text Box 39"/>
          <p:cNvSpPr txBox="1">
            <a:spLocks noChangeArrowheads="1"/>
          </p:cNvSpPr>
          <p:nvPr/>
        </p:nvSpPr>
        <p:spPr bwMode="auto">
          <a:xfrm>
            <a:off x="304800" y="441960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sz="2400">
                <a:solidFill>
                  <a:schemeClr val="tx1"/>
                </a:solidFill>
                <a:effectLst/>
                <a:latin typeface="Verdana" pitchFamily="80" charset="0"/>
              </a:rPr>
              <a:t>If E and B are adjusted so that the electron continues in a straight line…</a:t>
            </a:r>
          </a:p>
        </p:txBody>
      </p:sp>
      <p:graphicFrame>
        <p:nvGraphicFramePr>
          <p:cNvPr id="396328" name="Object 40"/>
          <p:cNvGraphicFramePr>
            <a:graphicFrameLocks noChangeAspect="1"/>
          </p:cNvGraphicFramePr>
          <p:nvPr/>
        </p:nvGraphicFramePr>
        <p:xfrm>
          <a:off x="3810000" y="5029200"/>
          <a:ext cx="114300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4" imgW="419040" imgH="393480" progId="">
                  <p:embed/>
                </p:oleObj>
              </mc:Choice>
              <mc:Fallback>
                <p:oleObj name="Equation" r:id="rId4" imgW="419040" imgH="393480" progId="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029200"/>
                        <a:ext cx="1143000" cy="10731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80008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CC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WordArt 42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767715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NZ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Electric and Magnetic Fields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6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6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6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6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326" grpId="0" autoUpdateAnimBg="0"/>
      <p:bldP spid="39632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6172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400">
                <a:solidFill>
                  <a:srgbClr val="000000"/>
                </a:solidFill>
                <a:effectLst/>
                <a:latin typeface="Verdana" pitchFamily="80" charset="0"/>
              </a:rPr>
              <a:t>What is the velocity of a beam of electrons that go undeflected when passing through perpendicular electric and magnetic fields of magnitude 8.8 x 10</a:t>
            </a:r>
            <a:r>
              <a:rPr lang="en-US" sz="2400" baseline="30000">
                <a:solidFill>
                  <a:srgbClr val="000000"/>
                </a:solidFill>
                <a:effectLst/>
                <a:latin typeface="Verdana" pitchFamily="80" charset="0"/>
              </a:rPr>
              <a:t>3</a:t>
            </a:r>
            <a:r>
              <a:rPr lang="en-US" sz="2400">
                <a:solidFill>
                  <a:srgbClr val="000000"/>
                </a:solidFill>
                <a:effectLst/>
                <a:latin typeface="Verdana" pitchFamily="80" charset="0"/>
              </a:rPr>
              <a:t> V/m  and 3.5 x 10</a:t>
            </a:r>
            <a:r>
              <a:rPr lang="en-US" sz="2400" baseline="30000">
                <a:solidFill>
                  <a:srgbClr val="000000"/>
                </a:solidFill>
                <a:effectLst/>
                <a:latin typeface="Verdana" pitchFamily="80" charset="0"/>
              </a:rPr>
              <a:t>-3</a:t>
            </a:r>
            <a:r>
              <a:rPr lang="en-US" sz="2400">
                <a:solidFill>
                  <a:srgbClr val="000000"/>
                </a:solidFill>
                <a:effectLst/>
                <a:latin typeface="Verdana" pitchFamily="80" charset="0"/>
              </a:rPr>
              <a:t> T,</a:t>
            </a:r>
          </a:p>
        </p:txBody>
      </p:sp>
      <p:grpSp>
        <p:nvGrpSpPr>
          <p:cNvPr id="5133" name="Group 4"/>
          <p:cNvGrpSpPr>
            <a:grpSpLocks/>
          </p:cNvGrpSpPr>
          <p:nvPr/>
        </p:nvGrpSpPr>
        <p:grpSpPr bwMode="auto">
          <a:xfrm>
            <a:off x="7696200" y="1676400"/>
            <a:ext cx="152400" cy="152400"/>
            <a:chOff x="4512" y="1440"/>
            <a:chExt cx="96" cy="96"/>
          </a:xfrm>
        </p:grpSpPr>
        <p:sp>
          <p:nvSpPr>
            <p:cNvPr id="409605" name="Oval 5"/>
            <p:cNvSpPr>
              <a:spLocks noChangeArrowheads="1"/>
            </p:cNvSpPr>
            <p:nvPr/>
          </p:nvSpPr>
          <p:spPr bwMode="auto">
            <a:xfrm>
              <a:off x="4512" y="1440"/>
              <a:ext cx="96" cy="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606" name="Line 6"/>
            <p:cNvSpPr>
              <a:spLocks noChangeShapeType="1"/>
            </p:cNvSpPr>
            <p:nvPr/>
          </p:nvSpPr>
          <p:spPr bwMode="auto">
            <a:xfrm>
              <a:off x="4536" y="1488"/>
              <a:ext cx="4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134" name="Group 7"/>
          <p:cNvGrpSpPr>
            <a:grpSpLocks/>
          </p:cNvGrpSpPr>
          <p:nvPr/>
        </p:nvGrpSpPr>
        <p:grpSpPr bwMode="auto">
          <a:xfrm>
            <a:off x="8305800" y="1219200"/>
            <a:ext cx="304800" cy="304800"/>
            <a:chOff x="4080" y="1056"/>
            <a:chExt cx="192" cy="192"/>
          </a:xfrm>
        </p:grpSpPr>
        <p:sp>
          <p:nvSpPr>
            <p:cNvPr id="409608" name="Oval 8"/>
            <p:cNvSpPr>
              <a:spLocks noChangeArrowheads="1"/>
            </p:cNvSpPr>
            <p:nvPr/>
          </p:nvSpPr>
          <p:spPr bwMode="auto">
            <a:xfrm>
              <a:off x="4080" y="1056"/>
              <a:ext cx="192" cy="192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609" name="Line 9"/>
            <p:cNvSpPr>
              <a:spLocks noChangeShapeType="1"/>
            </p:cNvSpPr>
            <p:nvPr/>
          </p:nvSpPr>
          <p:spPr bwMode="auto">
            <a:xfrm>
              <a:off x="4128" y="1104"/>
              <a:ext cx="96" cy="96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610" name="Line 10"/>
            <p:cNvSpPr>
              <a:spLocks noChangeShapeType="1"/>
            </p:cNvSpPr>
            <p:nvPr/>
          </p:nvSpPr>
          <p:spPr bwMode="auto">
            <a:xfrm flipH="1">
              <a:off x="4128" y="1104"/>
              <a:ext cx="96" cy="96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135" name="Group 11"/>
          <p:cNvGrpSpPr>
            <a:grpSpLocks/>
          </p:cNvGrpSpPr>
          <p:nvPr/>
        </p:nvGrpSpPr>
        <p:grpSpPr bwMode="auto">
          <a:xfrm>
            <a:off x="6858000" y="1219200"/>
            <a:ext cx="304800" cy="304800"/>
            <a:chOff x="4080" y="1056"/>
            <a:chExt cx="192" cy="192"/>
          </a:xfrm>
        </p:grpSpPr>
        <p:sp>
          <p:nvSpPr>
            <p:cNvPr id="409612" name="Oval 12"/>
            <p:cNvSpPr>
              <a:spLocks noChangeArrowheads="1"/>
            </p:cNvSpPr>
            <p:nvPr/>
          </p:nvSpPr>
          <p:spPr bwMode="auto">
            <a:xfrm>
              <a:off x="4080" y="1056"/>
              <a:ext cx="192" cy="192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613" name="Line 13"/>
            <p:cNvSpPr>
              <a:spLocks noChangeShapeType="1"/>
            </p:cNvSpPr>
            <p:nvPr/>
          </p:nvSpPr>
          <p:spPr bwMode="auto">
            <a:xfrm>
              <a:off x="4128" y="1104"/>
              <a:ext cx="96" cy="96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614" name="Line 14"/>
            <p:cNvSpPr>
              <a:spLocks noChangeShapeType="1"/>
            </p:cNvSpPr>
            <p:nvPr/>
          </p:nvSpPr>
          <p:spPr bwMode="auto">
            <a:xfrm flipH="1">
              <a:off x="4128" y="1104"/>
              <a:ext cx="96" cy="96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09615" name="Rectangle 15"/>
          <p:cNvSpPr>
            <a:spLocks noChangeArrowheads="1"/>
          </p:cNvSpPr>
          <p:nvPr/>
        </p:nvSpPr>
        <p:spPr bwMode="auto">
          <a:xfrm>
            <a:off x="6705600" y="838200"/>
            <a:ext cx="2209800" cy="2286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616" name="Rectangle 16"/>
          <p:cNvSpPr>
            <a:spLocks noChangeArrowheads="1"/>
          </p:cNvSpPr>
          <p:nvPr/>
        </p:nvSpPr>
        <p:spPr bwMode="auto">
          <a:xfrm>
            <a:off x="6705600" y="2438400"/>
            <a:ext cx="2209800" cy="2286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5138" name="Group 17"/>
          <p:cNvGrpSpPr>
            <a:grpSpLocks/>
          </p:cNvGrpSpPr>
          <p:nvPr/>
        </p:nvGrpSpPr>
        <p:grpSpPr bwMode="auto">
          <a:xfrm>
            <a:off x="8305800" y="1981200"/>
            <a:ext cx="304800" cy="304800"/>
            <a:chOff x="4080" y="1056"/>
            <a:chExt cx="192" cy="192"/>
          </a:xfrm>
        </p:grpSpPr>
        <p:sp>
          <p:nvSpPr>
            <p:cNvPr id="409618" name="Oval 18"/>
            <p:cNvSpPr>
              <a:spLocks noChangeArrowheads="1"/>
            </p:cNvSpPr>
            <p:nvPr/>
          </p:nvSpPr>
          <p:spPr bwMode="auto">
            <a:xfrm>
              <a:off x="4080" y="1056"/>
              <a:ext cx="192" cy="192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619" name="Line 19"/>
            <p:cNvSpPr>
              <a:spLocks noChangeShapeType="1"/>
            </p:cNvSpPr>
            <p:nvPr/>
          </p:nvSpPr>
          <p:spPr bwMode="auto">
            <a:xfrm>
              <a:off x="4128" y="1104"/>
              <a:ext cx="96" cy="96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620" name="Line 20"/>
            <p:cNvSpPr>
              <a:spLocks noChangeShapeType="1"/>
            </p:cNvSpPr>
            <p:nvPr/>
          </p:nvSpPr>
          <p:spPr bwMode="auto">
            <a:xfrm flipH="1">
              <a:off x="4128" y="1104"/>
              <a:ext cx="96" cy="96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139" name="Group 21"/>
          <p:cNvGrpSpPr>
            <a:grpSpLocks/>
          </p:cNvGrpSpPr>
          <p:nvPr/>
        </p:nvGrpSpPr>
        <p:grpSpPr bwMode="auto">
          <a:xfrm>
            <a:off x="6934200" y="1981200"/>
            <a:ext cx="304800" cy="304800"/>
            <a:chOff x="4080" y="1056"/>
            <a:chExt cx="192" cy="192"/>
          </a:xfrm>
        </p:grpSpPr>
        <p:sp>
          <p:nvSpPr>
            <p:cNvPr id="409622" name="Oval 22"/>
            <p:cNvSpPr>
              <a:spLocks noChangeArrowheads="1"/>
            </p:cNvSpPr>
            <p:nvPr/>
          </p:nvSpPr>
          <p:spPr bwMode="auto">
            <a:xfrm>
              <a:off x="4080" y="1056"/>
              <a:ext cx="192" cy="192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623" name="Line 23"/>
            <p:cNvSpPr>
              <a:spLocks noChangeShapeType="1"/>
            </p:cNvSpPr>
            <p:nvPr/>
          </p:nvSpPr>
          <p:spPr bwMode="auto">
            <a:xfrm>
              <a:off x="4128" y="1104"/>
              <a:ext cx="96" cy="96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624" name="Line 24"/>
            <p:cNvSpPr>
              <a:spLocks noChangeShapeType="1"/>
            </p:cNvSpPr>
            <p:nvPr/>
          </p:nvSpPr>
          <p:spPr bwMode="auto">
            <a:xfrm flipH="1">
              <a:off x="4128" y="1104"/>
              <a:ext cx="96" cy="96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7772400" y="1828800"/>
            <a:ext cx="471488" cy="457200"/>
            <a:chOff x="4896" y="960"/>
            <a:chExt cx="297" cy="288"/>
          </a:xfrm>
        </p:grpSpPr>
        <p:sp>
          <p:nvSpPr>
            <p:cNvPr id="409626" name="Line 26"/>
            <p:cNvSpPr>
              <a:spLocks noChangeShapeType="1"/>
            </p:cNvSpPr>
            <p:nvPr/>
          </p:nvSpPr>
          <p:spPr bwMode="auto">
            <a:xfrm flipV="1">
              <a:off x="4896" y="960"/>
              <a:ext cx="0" cy="288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triangle" w="sm" len="sm"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aphicFrame>
          <p:nvGraphicFramePr>
            <p:cNvPr id="5131" name="Object 27"/>
            <p:cNvGraphicFramePr>
              <a:graphicFrameLocks noChangeAspect="1"/>
            </p:cNvGraphicFramePr>
            <p:nvPr/>
          </p:nvGraphicFramePr>
          <p:xfrm>
            <a:off x="4914" y="972"/>
            <a:ext cx="279" cy="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5" name="Equation" r:id="rId3" imgW="444240" imgH="393480" progId="Equation.3">
                    <p:embed/>
                  </p:oleObj>
                </mc:Choice>
                <mc:Fallback>
                  <p:oleObj name="Equation" r:id="rId3" imgW="444240" imgH="39348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14" y="972"/>
                          <a:ext cx="279" cy="2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09628" name="Line 28"/>
          <p:cNvSpPr>
            <a:spLocks noChangeShapeType="1"/>
          </p:cNvSpPr>
          <p:nvPr/>
        </p:nvSpPr>
        <p:spPr bwMode="auto">
          <a:xfrm>
            <a:off x="7924800" y="1752600"/>
            <a:ext cx="6858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42" name="Text Box 29"/>
          <p:cNvSpPr txBox="1">
            <a:spLocks noChangeArrowheads="1"/>
          </p:cNvSpPr>
          <p:nvPr/>
        </p:nvSpPr>
        <p:spPr bwMode="auto">
          <a:xfrm>
            <a:off x="8534400" y="13239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b="1">
                <a:solidFill>
                  <a:schemeClr val="tx1"/>
                </a:solidFill>
                <a:effectLst/>
                <a:latin typeface="Times New Roman" pitchFamily="18" charset="0"/>
              </a:rPr>
              <a:t>v</a:t>
            </a:r>
          </a:p>
        </p:txBody>
      </p: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7772400" y="1219200"/>
            <a:ext cx="425450" cy="458788"/>
            <a:chOff x="4896" y="576"/>
            <a:chExt cx="268" cy="289"/>
          </a:xfrm>
        </p:grpSpPr>
        <p:sp>
          <p:nvSpPr>
            <p:cNvPr id="409631" name="Line 31"/>
            <p:cNvSpPr>
              <a:spLocks noChangeShapeType="1"/>
            </p:cNvSpPr>
            <p:nvPr/>
          </p:nvSpPr>
          <p:spPr bwMode="auto">
            <a:xfrm flipV="1">
              <a:off x="4896" y="576"/>
              <a:ext cx="0" cy="288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aphicFrame>
          <p:nvGraphicFramePr>
            <p:cNvPr id="5130" name="Object 32"/>
            <p:cNvGraphicFramePr>
              <a:graphicFrameLocks noChangeAspect="1"/>
            </p:cNvGraphicFramePr>
            <p:nvPr/>
          </p:nvGraphicFramePr>
          <p:xfrm>
            <a:off x="4932" y="618"/>
            <a:ext cx="232" cy="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6" name="Equation" r:id="rId5" imgW="368280" imgH="393480" progId="Equation.3">
                    <p:embed/>
                  </p:oleObj>
                </mc:Choice>
                <mc:Fallback>
                  <p:oleObj name="Equation" r:id="rId5" imgW="368280" imgH="393480" progId="Equation.3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32" y="618"/>
                          <a:ext cx="232" cy="2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6762750" y="866775"/>
            <a:ext cx="2057400" cy="152400"/>
            <a:chOff x="3936" y="2112"/>
            <a:chExt cx="1296" cy="96"/>
          </a:xfrm>
        </p:grpSpPr>
        <p:grpSp>
          <p:nvGrpSpPr>
            <p:cNvPr id="5157" name="Group 34"/>
            <p:cNvGrpSpPr>
              <a:grpSpLocks/>
            </p:cNvGrpSpPr>
            <p:nvPr/>
          </p:nvGrpSpPr>
          <p:grpSpPr bwMode="auto">
            <a:xfrm>
              <a:off x="3936" y="2112"/>
              <a:ext cx="96" cy="96"/>
              <a:chOff x="4512" y="2352"/>
              <a:chExt cx="96" cy="96"/>
            </a:xfrm>
          </p:grpSpPr>
          <p:sp>
            <p:nvSpPr>
              <p:cNvPr id="409635" name="Line 35"/>
              <p:cNvSpPr>
                <a:spLocks noChangeShapeType="1"/>
              </p:cNvSpPr>
              <p:nvPr/>
            </p:nvSpPr>
            <p:spPr bwMode="auto">
              <a:xfrm>
                <a:off x="4560" y="235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636" name="Line 36"/>
              <p:cNvSpPr>
                <a:spLocks noChangeShapeType="1"/>
              </p:cNvSpPr>
              <p:nvPr/>
            </p:nvSpPr>
            <p:spPr bwMode="auto">
              <a:xfrm>
                <a:off x="4512" y="2400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5158" name="Group 37"/>
            <p:cNvGrpSpPr>
              <a:grpSpLocks/>
            </p:cNvGrpSpPr>
            <p:nvPr/>
          </p:nvGrpSpPr>
          <p:grpSpPr bwMode="auto">
            <a:xfrm>
              <a:off x="4176" y="2112"/>
              <a:ext cx="96" cy="96"/>
              <a:chOff x="4512" y="2352"/>
              <a:chExt cx="96" cy="96"/>
            </a:xfrm>
          </p:grpSpPr>
          <p:sp>
            <p:nvSpPr>
              <p:cNvPr id="409638" name="Line 38"/>
              <p:cNvSpPr>
                <a:spLocks noChangeShapeType="1"/>
              </p:cNvSpPr>
              <p:nvPr/>
            </p:nvSpPr>
            <p:spPr bwMode="auto">
              <a:xfrm>
                <a:off x="4560" y="235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639" name="Line 39"/>
              <p:cNvSpPr>
                <a:spLocks noChangeShapeType="1"/>
              </p:cNvSpPr>
              <p:nvPr/>
            </p:nvSpPr>
            <p:spPr bwMode="auto">
              <a:xfrm>
                <a:off x="4512" y="2400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5159" name="Group 40"/>
            <p:cNvGrpSpPr>
              <a:grpSpLocks/>
            </p:cNvGrpSpPr>
            <p:nvPr/>
          </p:nvGrpSpPr>
          <p:grpSpPr bwMode="auto">
            <a:xfrm>
              <a:off x="4416" y="2112"/>
              <a:ext cx="96" cy="96"/>
              <a:chOff x="4512" y="2352"/>
              <a:chExt cx="96" cy="96"/>
            </a:xfrm>
          </p:grpSpPr>
          <p:sp>
            <p:nvSpPr>
              <p:cNvPr id="409641" name="Line 41"/>
              <p:cNvSpPr>
                <a:spLocks noChangeShapeType="1"/>
              </p:cNvSpPr>
              <p:nvPr/>
            </p:nvSpPr>
            <p:spPr bwMode="auto">
              <a:xfrm>
                <a:off x="4560" y="235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642" name="Line 42"/>
              <p:cNvSpPr>
                <a:spLocks noChangeShapeType="1"/>
              </p:cNvSpPr>
              <p:nvPr/>
            </p:nvSpPr>
            <p:spPr bwMode="auto">
              <a:xfrm>
                <a:off x="4512" y="2400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5160" name="Group 43"/>
            <p:cNvGrpSpPr>
              <a:grpSpLocks/>
            </p:cNvGrpSpPr>
            <p:nvPr/>
          </p:nvGrpSpPr>
          <p:grpSpPr bwMode="auto">
            <a:xfrm>
              <a:off x="4656" y="2112"/>
              <a:ext cx="96" cy="96"/>
              <a:chOff x="4512" y="2352"/>
              <a:chExt cx="96" cy="96"/>
            </a:xfrm>
          </p:grpSpPr>
          <p:sp>
            <p:nvSpPr>
              <p:cNvPr id="409644" name="Line 44"/>
              <p:cNvSpPr>
                <a:spLocks noChangeShapeType="1"/>
              </p:cNvSpPr>
              <p:nvPr/>
            </p:nvSpPr>
            <p:spPr bwMode="auto">
              <a:xfrm>
                <a:off x="4560" y="235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645" name="Line 45"/>
              <p:cNvSpPr>
                <a:spLocks noChangeShapeType="1"/>
              </p:cNvSpPr>
              <p:nvPr/>
            </p:nvSpPr>
            <p:spPr bwMode="auto">
              <a:xfrm>
                <a:off x="4512" y="2400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5161" name="Group 46"/>
            <p:cNvGrpSpPr>
              <a:grpSpLocks/>
            </p:cNvGrpSpPr>
            <p:nvPr/>
          </p:nvGrpSpPr>
          <p:grpSpPr bwMode="auto">
            <a:xfrm>
              <a:off x="4896" y="2112"/>
              <a:ext cx="96" cy="96"/>
              <a:chOff x="4512" y="2352"/>
              <a:chExt cx="96" cy="96"/>
            </a:xfrm>
          </p:grpSpPr>
          <p:sp>
            <p:nvSpPr>
              <p:cNvPr id="409647" name="Line 47"/>
              <p:cNvSpPr>
                <a:spLocks noChangeShapeType="1"/>
              </p:cNvSpPr>
              <p:nvPr/>
            </p:nvSpPr>
            <p:spPr bwMode="auto">
              <a:xfrm>
                <a:off x="4560" y="235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648" name="Line 48"/>
              <p:cNvSpPr>
                <a:spLocks noChangeShapeType="1"/>
              </p:cNvSpPr>
              <p:nvPr/>
            </p:nvSpPr>
            <p:spPr bwMode="auto">
              <a:xfrm>
                <a:off x="4512" y="2400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5162" name="Group 49"/>
            <p:cNvGrpSpPr>
              <a:grpSpLocks/>
            </p:cNvGrpSpPr>
            <p:nvPr/>
          </p:nvGrpSpPr>
          <p:grpSpPr bwMode="auto">
            <a:xfrm>
              <a:off x="5136" y="2112"/>
              <a:ext cx="96" cy="96"/>
              <a:chOff x="4512" y="2352"/>
              <a:chExt cx="96" cy="96"/>
            </a:xfrm>
          </p:grpSpPr>
          <p:sp>
            <p:nvSpPr>
              <p:cNvPr id="409650" name="Line 50"/>
              <p:cNvSpPr>
                <a:spLocks noChangeShapeType="1"/>
              </p:cNvSpPr>
              <p:nvPr/>
            </p:nvSpPr>
            <p:spPr bwMode="auto">
              <a:xfrm>
                <a:off x="4560" y="235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651" name="Line 51"/>
              <p:cNvSpPr>
                <a:spLocks noChangeShapeType="1"/>
              </p:cNvSpPr>
              <p:nvPr/>
            </p:nvSpPr>
            <p:spPr bwMode="auto">
              <a:xfrm>
                <a:off x="4512" y="2400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6" name="Group 52"/>
          <p:cNvGrpSpPr>
            <a:grpSpLocks/>
          </p:cNvGrpSpPr>
          <p:nvPr/>
        </p:nvGrpSpPr>
        <p:grpSpPr bwMode="auto">
          <a:xfrm>
            <a:off x="6786563" y="2552700"/>
            <a:ext cx="2057400" cy="0"/>
            <a:chOff x="6786563" y="2552700"/>
            <a:chExt cx="2057400" cy="0"/>
          </a:xfrm>
        </p:grpSpPr>
        <p:sp>
          <p:nvSpPr>
            <p:cNvPr id="409653" name="Line 53"/>
            <p:cNvSpPr>
              <a:spLocks noChangeShapeType="1"/>
            </p:cNvSpPr>
            <p:nvPr/>
          </p:nvSpPr>
          <p:spPr bwMode="auto">
            <a:xfrm>
              <a:off x="4763" y="2147483647"/>
              <a:ext cx="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654" name="Line 54"/>
            <p:cNvSpPr>
              <a:spLocks noChangeShapeType="1"/>
            </p:cNvSpPr>
            <p:nvPr/>
          </p:nvSpPr>
          <p:spPr bwMode="auto">
            <a:xfrm>
              <a:off x="4763" y="2147483647"/>
              <a:ext cx="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655" name="Line 55"/>
            <p:cNvSpPr>
              <a:spLocks noChangeShapeType="1"/>
            </p:cNvSpPr>
            <p:nvPr/>
          </p:nvSpPr>
          <p:spPr bwMode="auto">
            <a:xfrm>
              <a:off x="4763" y="2147483647"/>
              <a:ext cx="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656" name="Line 56"/>
            <p:cNvSpPr>
              <a:spLocks noChangeShapeType="1"/>
            </p:cNvSpPr>
            <p:nvPr/>
          </p:nvSpPr>
          <p:spPr bwMode="auto">
            <a:xfrm>
              <a:off x="4763" y="2147483647"/>
              <a:ext cx="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657" name="Line 57"/>
            <p:cNvSpPr>
              <a:spLocks noChangeShapeType="1"/>
            </p:cNvSpPr>
            <p:nvPr/>
          </p:nvSpPr>
          <p:spPr bwMode="auto">
            <a:xfrm>
              <a:off x="4763" y="2147483647"/>
              <a:ext cx="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658" name="Line 58"/>
            <p:cNvSpPr>
              <a:spLocks noChangeShapeType="1"/>
            </p:cNvSpPr>
            <p:nvPr/>
          </p:nvSpPr>
          <p:spPr bwMode="auto">
            <a:xfrm>
              <a:off x="4763" y="2147483647"/>
              <a:ext cx="158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aphicFrame>
        <p:nvGraphicFramePr>
          <p:cNvPr id="409659" name="Object 59"/>
          <p:cNvGraphicFramePr>
            <a:graphicFrameLocks noChangeAspect="1"/>
          </p:cNvGraphicFramePr>
          <p:nvPr/>
        </p:nvGraphicFramePr>
        <p:xfrm>
          <a:off x="762000" y="3657600"/>
          <a:ext cx="11176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" name="Equation" r:id="rId7" imgW="1117440" imgH="393480" progId="Equation.3">
                  <p:embed/>
                </p:oleObj>
              </mc:Choice>
              <mc:Fallback>
                <p:oleObj name="Equation" r:id="rId7" imgW="1117440" imgH="39348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657600"/>
                        <a:ext cx="111760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60" name="Object 60"/>
          <p:cNvGraphicFramePr>
            <a:graphicFrameLocks noChangeAspect="1"/>
          </p:cNvGraphicFramePr>
          <p:nvPr/>
        </p:nvGraphicFramePr>
        <p:xfrm>
          <a:off x="704850" y="4216400"/>
          <a:ext cx="12319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8" name="Equation" r:id="rId9" imgW="1231560" imgH="342720" progId="Equation.3">
                  <p:embed/>
                </p:oleObj>
              </mc:Choice>
              <mc:Fallback>
                <p:oleObj name="Equation" r:id="rId9" imgW="1231560" imgH="34272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4216400"/>
                        <a:ext cx="1231900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61" name="Object 61"/>
          <p:cNvGraphicFramePr>
            <a:graphicFrameLocks noChangeAspect="1"/>
          </p:cNvGraphicFramePr>
          <p:nvPr/>
        </p:nvGraphicFramePr>
        <p:xfrm>
          <a:off x="685800" y="4648200"/>
          <a:ext cx="28067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9" name="Equation" r:id="rId11" imgW="2806560" imgH="787320" progId="Equation.3">
                  <p:embed/>
                </p:oleObj>
              </mc:Choice>
              <mc:Fallback>
                <p:oleObj name="Equation" r:id="rId11" imgW="2806560" imgH="78732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648200"/>
                        <a:ext cx="28067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6" name="Text Box 62"/>
          <p:cNvSpPr txBox="1">
            <a:spLocks noChangeArrowheads="1"/>
          </p:cNvSpPr>
          <p:nvPr/>
        </p:nvSpPr>
        <p:spPr bwMode="auto">
          <a:xfrm>
            <a:off x="228600" y="2286000"/>
            <a:ext cx="72786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400">
                <a:solidFill>
                  <a:srgbClr val="000000"/>
                </a:solidFill>
                <a:effectLst/>
                <a:latin typeface="Verdana" pitchFamily="80" charset="0"/>
              </a:rPr>
              <a:t>respectively? What is the radius of the electron orbit if the electric field is turned off?</a:t>
            </a:r>
            <a:endParaRPr lang="en-US" sz="2400">
              <a:solidFill>
                <a:schemeClr val="tx1"/>
              </a:solidFill>
              <a:effectLst/>
              <a:latin typeface="Verdana" pitchFamily="80" charset="0"/>
            </a:endParaRPr>
          </a:p>
        </p:txBody>
      </p:sp>
      <p:graphicFrame>
        <p:nvGraphicFramePr>
          <p:cNvPr id="409663" name="Object 63"/>
          <p:cNvGraphicFramePr>
            <a:graphicFrameLocks noChangeAspect="1"/>
          </p:cNvGraphicFramePr>
          <p:nvPr/>
        </p:nvGraphicFramePr>
        <p:xfrm>
          <a:off x="742950" y="5867400"/>
          <a:ext cx="21336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0" name="Equation" r:id="rId13" imgW="2133360" imgH="355320" progId="Equation.3">
                  <p:embed/>
                </p:oleObj>
              </mc:Choice>
              <mc:Fallback>
                <p:oleObj name="Equation" r:id="rId13" imgW="2133360" imgH="35532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5867400"/>
                        <a:ext cx="21336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64" name="Rectangle 64"/>
          <p:cNvSpPr>
            <a:spLocks noChangeArrowheads="1"/>
          </p:cNvSpPr>
          <p:nvPr/>
        </p:nvSpPr>
        <p:spPr bwMode="auto">
          <a:xfrm>
            <a:off x="457200" y="5638800"/>
            <a:ext cx="2743200" cy="9144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665" name="Line 65"/>
          <p:cNvSpPr>
            <a:spLocks noChangeShapeType="1"/>
          </p:cNvSpPr>
          <p:nvPr/>
        </p:nvSpPr>
        <p:spPr bwMode="auto">
          <a:xfrm>
            <a:off x="3657600" y="3657600"/>
            <a:ext cx="0" cy="28956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409666" name="Object 66"/>
          <p:cNvGraphicFramePr>
            <a:graphicFrameLocks noChangeAspect="1"/>
          </p:cNvGraphicFramePr>
          <p:nvPr/>
        </p:nvGraphicFramePr>
        <p:xfrm>
          <a:off x="4191000" y="3276600"/>
          <a:ext cx="22225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1" name="Equation" r:id="rId15" imgW="2222280" imgH="774360" progId="Equation.3">
                  <p:embed/>
                </p:oleObj>
              </mc:Choice>
              <mc:Fallback>
                <p:oleObj name="Equation" r:id="rId15" imgW="2222280" imgH="774360" progId="Equation.3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276600"/>
                        <a:ext cx="2222500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67" name="Object 67"/>
          <p:cNvGraphicFramePr>
            <a:graphicFrameLocks noChangeAspect="1"/>
          </p:cNvGraphicFramePr>
          <p:nvPr/>
        </p:nvGraphicFramePr>
        <p:xfrm>
          <a:off x="4343400" y="3962400"/>
          <a:ext cx="914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2" name="Equation" r:id="rId17" imgW="914400" imgH="787320" progId="Equation.3">
                  <p:embed/>
                </p:oleObj>
              </mc:Choice>
              <mc:Fallback>
                <p:oleObj name="Equation" r:id="rId17" imgW="914400" imgH="787320" progId="Equation.3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962400"/>
                        <a:ext cx="9144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68" name="Object 68"/>
          <p:cNvGraphicFramePr>
            <a:graphicFrameLocks noChangeAspect="1"/>
          </p:cNvGraphicFramePr>
          <p:nvPr/>
        </p:nvGraphicFramePr>
        <p:xfrm>
          <a:off x="4572000" y="4876800"/>
          <a:ext cx="41910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3" name="Equation" r:id="rId19" imgW="4190760" imgH="850680" progId="Equation.3">
                  <p:embed/>
                </p:oleObj>
              </mc:Choice>
              <mc:Fallback>
                <p:oleObj name="Equation" r:id="rId19" imgW="4190760" imgH="850680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876800"/>
                        <a:ext cx="419100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69" name="Object 69"/>
          <p:cNvGraphicFramePr>
            <a:graphicFrameLocks noChangeAspect="1"/>
          </p:cNvGraphicFramePr>
          <p:nvPr/>
        </p:nvGraphicFramePr>
        <p:xfrm>
          <a:off x="4343400" y="6019800"/>
          <a:ext cx="20447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" name="Equation" r:id="rId21" imgW="2044440" imgH="355320" progId="Equation.3">
                  <p:embed/>
                </p:oleObj>
              </mc:Choice>
              <mc:Fallback>
                <p:oleObj name="Equation" r:id="rId21" imgW="2044440" imgH="355320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6019800"/>
                        <a:ext cx="20447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70" name="Rectangle 70"/>
          <p:cNvSpPr>
            <a:spLocks noChangeArrowheads="1"/>
          </p:cNvSpPr>
          <p:nvPr/>
        </p:nvSpPr>
        <p:spPr bwMode="auto">
          <a:xfrm>
            <a:off x="4122738" y="5851525"/>
            <a:ext cx="2535237" cy="682625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09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09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09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09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9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9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09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0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09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09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09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09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4" grpId="0" animBg="1"/>
      <p:bldP spid="409670" grpId="0" animBg="1"/>
    </p:bldLst>
  </p:timing>
</p:sld>
</file>

<file path=ppt/theme/theme1.xml><?xml version="1.0" encoding="utf-8"?>
<a:theme xmlns:a="http://schemas.openxmlformats.org/drawingml/2006/main" name="aaa-blank">
  <a:themeElements>
    <a:clrScheme name="">
      <a:dk1>
        <a:srgbClr val="3333FF"/>
      </a:dk1>
      <a:lt1>
        <a:srgbClr val="FFFFFF"/>
      </a:lt1>
      <a:dk2>
        <a:srgbClr val="0066FF"/>
      </a:dk2>
      <a:lt2>
        <a:srgbClr val="DDDDDD"/>
      </a:lt2>
      <a:accent1>
        <a:srgbClr val="3333FF"/>
      </a:accent1>
      <a:accent2>
        <a:srgbClr val="000000"/>
      </a:accent2>
      <a:accent3>
        <a:srgbClr val="FFFFFF"/>
      </a:accent3>
      <a:accent4>
        <a:srgbClr val="2A2ADA"/>
      </a:accent4>
      <a:accent5>
        <a:srgbClr val="ADADFF"/>
      </a:accent5>
      <a:accent6>
        <a:srgbClr val="000000"/>
      </a:accent6>
      <a:hlink>
        <a:srgbClr val="F3FC36"/>
      </a:hlink>
      <a:folHlink>
        <a:srgbClr val="9900CC"/>
      </a:folHlink>
    </a:clrScheme>
    <a:fontScheme name="aaa-blank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aaa-blank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-blank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-blank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-blank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-blank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-blank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-blank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-blank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-blank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G:\Carlos\PHY184\aaa-blank.pot</Template>
  <TotalTime>5481</TotalTime>
  <Words>317</Words>
  <Application>Microsoft Macintosh PowerPoint</Application>
  <PresentationFormat>On-screen Show (4:3)</PresentationFormat>
  <Paragraphs>63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 Black</vt:lpstr>
      <vt:lpstr>Symbol</vt:lpstr>
      <vt:lpstr>Tahoma</vt:lpstr>
      <vt:lpstr>Times New Roman</vt:lpstr>
      <vt:lpstr>Verdana</vt:lpstr>
      <vt:lpstr>Wingdings</vt:lpstr>
      <vt:lpstr>Arial</vt:lpstr>
      <vt:lpstr>aaa-blank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Michigan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magnetic fields</dc:title>
  <dc:creator>bertulani</dc:creator>
  <cp:lastModifiedBy>Stephen Anderson</cp:lastModifiedBy>
  <cp:revision>156</cp:revision>
  <dcterms:created xsi:type="dcterms:W3CDTF">2002-09-11T21:21:59Z</dcterms:created>
  <dcterms:modified xsi:type="dcterms:W3CDTF">2015-10-16T07:52:07Z</dcterms:modified>
</cp:coreProperties>
</file>