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8"/>
  </p:notesMasterIdLst>
  <p:sldIdLst>
    <p:sldId id="257" r:id="rId4"/>
    <p:sldId id="262" r:id="rId5"/>
    <p:sldId id="269" r:id="rId6"/>
    <p:sldId id="258" r:id="rId7"/>
    <p:sldId id="259" r:id="rId8"/>
    <p:sldId id="273" r:id="rId9"/>
    <p:sldId id="274" r:id="rId10"/>
    <p:sldId id="275" r:id="rId11"/>
    <p:sldId id="276" r:id="rId12"/>
    <p:sldId id="277" r:id="rId13"/>
    <p:sldId id="268" r:id="rId14"/>
    <p:sldId id="278" r:id="rId15"/>
    <p:sldId id="279" r:id="rId16"/>
    <p:sldId id="28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image" Target="../media/image28.emf"/><Relationship Id="rId7" Type="http://schemas.openxmlformats.org/officeDocument/2006/relationships/image" Target="../media/image32.emf"/><Relationship Id="rId2" Type="http://schemas.openxmlformats.org/officeDocument/2006/relationships/image" Target="../media/image27.emf"/><Relationship Id="rId1" Type="http://schemas.openxmlformats.org/officeDocument/2006/relationships/image" Target="../media/image26.emf"/><Relationship Id="rId6" Type="http://schemas.openxmlformats.org/officeDocument/2006/relationships/image" Target="../media/image31.emf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F4E12E0-30F6-421F-AF66-F3179BAA1B59}" type="datetimeFigureOut">
              <a:rPr lang="en-US"/>
              <a:pPr>
                <a:defRPr/>
              </a:pPr>
              <a:t>10/16/2014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4EF0A03-B171-4EF3-9EA0-7AAA8B976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87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C3DA88-2606-41EF-8FCB-316B8C2E76AA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F3E734-B5DB-43BF-A79A-88D68D6D4AC5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39DC-7CC4-4FF7-A526-387E4687395B}" type="datetimeFigureOut">
              <a:rPr lang="en-US"/>
              <a:pPr>
                <a:defRPr/>
              </a:pPr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CF866-0132-45E5-A062-38427E5D1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8C118-D657-484C-BE5E-513223ADACE7}" type="datetimeFigureOut">
              <a:rPr lang="en-US"/>
              <a:pPr>
                <a:defRPr/>
              </a:pPr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4304B-DC12-4FFE-9CCA-200D714AC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2D645-CA15-489C-9CC0-CCBF012FF142}" type="datetimeFigureOut">
              <a:rPr lang="en-US"/>
              <a:pPr>
                <a:defRPr/>
              </a:pPr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35555-6883-4CF8-86D8-ECF3DD727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3E37C-8207-4802-BF01-4DD60BEE736C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98658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22385-EFA8-4E29-8196-934EDB55FA82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73598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AEBA7-5802-4B9E-A4DB-62CF2BC6714B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31915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D9456-F280-4B52-B4B6-00B1FD9371D9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15160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B021C5-558E-4B27-B494-2A07032F02AE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16684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6EB5BE-411D-4F38-8C5D-82B13595782A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00181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D74BAC-01ED-4FFD-BA9C-B26592C96F02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50420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7313CA-CDBB-4F36-8B38-2383D33DBE89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67035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8C2E4-5C66-47FE-9D5D-F2E4F9E2278B}" type="datetimeFigureOut">
              <a:rPr lang="en-US"/>
              <a:pPr>
                <a:defRPr/>
              </a:pPr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2F2E7-84A1-4264-BE03-0F1D0FEAB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600890-8138-45F0-B669-EAAA5D385022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776438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E40B5E-6FC7-49FB-8796-55CE525D33D7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31576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E59E10-7614-4B12-9C65-F703494A8978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09814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FBCEB-A840-407A-8099-81F31408330B}" type="slidenum">
              <a:rPr lang="en-US" altLang="en-US">
                <a:solidFill>
                  <a:srgbClr val="302C24"/>
                </a:solidFill>
              </a:rPr>
              <a:pPr/>
              <a:t>‹#›</a:t>
            </a:fld>
            <a:endParaRPr lang="en-US" altLang="en-US">
              <a:solidFill>
                <a:srgbClr val="302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02471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C822D5-AF87-47ED-BE04-11370ADB0EEC}" type="slidenum">
              <a:rPr lang="en-US" altLang="en-US">
                <a:solidFill>
                  <a:srgbClr val="302C24"/>
                </a:solidFill>
              </a:rPr>
              <a:pPr/>
              <a:t>‹#›</a:t>
            </a:fld>
            <a:endParaRPr lang="en-US" altLang="en-US">
              <a:solidFill>
                <a:srgbClr val="302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824852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109EA-B744-412C-BA48-4B19712D5CD0}" type="slidenum">
              <a:rPr lang="en-US" altLang="en-US">
                <a:solidFill>
                  <a:srgbClr val="302C24"/>
                </a:solidFill>
              </a:rPr>
              <a:pPr/>
              <a:t>‹#›</a:t>
            </a:fld>
            <a:endParaRPr lang="en-US" altLang="en-US">
              <a:solidFill>
                <a:srgbClr val="302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461954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F1EA6-5E27-4939-A721-6BE98594CEA9}" type="slidenum">
              <a:rPr lang="en-US" altLang="en-US">
                <a:solidFill>
                  <a:srgbClr val="302C24"/>
                </a:solidFill>
              </a:rPr>
              <a:pPr/>
              <a:t>‹#›</a:t>
            </a:fld>
            <a:endParaRPr lang="en-US" altLang="en-US">
              <a:solidFill>
                <a:srgbClr val="302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42569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E0EB24-3F46-4806-A5CE-9A2CB68E8BC5}" type="slidenum">
              <a:rPr lang="en-US" altLang="en-US">
                <a:solidFill>
                  <a:srgbClr val="302C24"/>
                </a:solidFill>
              </a:rPr>
              <a:pPr/>
              <a:t>‹#›</a:t>
            </a:fld>
            <a:endParaRPr lang="en-US" altLang="en-US">
              <a:solidFill>
                <a:srgbClr val="302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920102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26C22-6A42-4291-BBC2-D1B021A0096A}" type="slidenum">
              <a:rPr lang="en-US" altLang="en-US">
                <a:solidFill>
                  <a:srgbClr val="302C24"/>
                </a:solidFill>
              </a:rPr>
              <a:pPr/>
              <a:t>‹#›</a:t>
            </a:fld>
            <a:endParaRPr lang="en-US" altLang="en-US">
              <a:solidFill>
                <a:srgbClr val="302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412367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A6F63-8D78-48D0-8619-5676E29F1114}" type="slidenum">
              <a:rPr lang="en-US" altLang="en-US">
                <a:solidFill>
                  <a:srgbClr val="302C24"/>
                </a:solidFill>
              </a:rPr>
              <a:pPr/>
              <a:t>‹#›</a:t>
            </a:fld>
            <a:endParaRPr lang="en-US" altLang="en-US">
              <a:solidFill>
                <a:srgbClr val="302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31507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A7FD2-A178-495D-88D1-E788DC32A605}" type="datetimeFigureOut">
              <a:rPr lang="en-US"/>
              <a:pPr>
                <a:defRPr/>
              </a:pPr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8D92F-2DA7-4981-9E47-3EFC15A8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3E73F2-0C24-46E2-903A-BEF02E1C59F9}" type="slidenum">
              <a:rPr lang="en-US" altLang="en-US">
                <a:solidFill>
                  <a:srgbClr val="302C24"/>
                </a:solidFill>
              </a:rPr>
              <a:pPr/>
              <a:t>‹#›</a:t>
            </a:fld>
            <a:endParaRPr lang="en-US" altLang="en-US">
              <a:solidFill>
                <a:srgbClr val="302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109278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D5ACFA-BF7F-415C-A7AB-C2616A61202D}" type="slidenum">
              <a:rPr lang="en-US" altLang="en-US">
                <a:solidFill>
                  <a:srgbClr val="302C24"/>
                </a:solidFill>
              </a:rPr>
              <a:pPr/>
              <a:t>‹#›</a:t>
            </a:fld>
            <a:endParaRPr lang="en-US" altLang="en-US">
              <a:solidFill>
                <a:srgbClr val="302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280571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710B20-0BD4-4E62-AFF9-BC315DF99215}" type="slidenum">
              <a:rPr lang="en-US" altLang="en-US">
                <a:solidFill>
                  <a:srgbClr val="302C24"/>
                </a:solidFill>
              </a:rPr>
              <a:pPr/>
              <a:t>‹#›</a:t>
            </a:fld>
            <a:endParaRPr lang="en-US" altLang="en-US">
              <a:solidFill>
                <a:srgbClr val="302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50015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EBFB4B-77E3-4AE3-BFF9-50E9D4296172}" type="slidenum">
              <a:rPr lang="en-US" altLang="en-US">
                <a:solidFill>
                  <a:srgbClr val="302C24"/>
                </a:solidFill>
              </a:rPr>
              <a:pPr/>
              <a:t>‹#›</a:t>
            </a:fld>
            <a:endParaRPr lang="en-US" altLang="en-US">
              <a:solidFill>
                <a:srgbClr val="302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50434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F60DD-E8F5-4C7C-81B7-E17B7D96410A}" type="datetimeFigureOut">
              <a:rPr lang="en-US"/>
              <a:pPr>
                <a:defRPr/>
              </a:pPr>
              <a:t>10/16/2014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D039C-AB9E-43E8-A2C9-EE475C2CF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9C957-7499-47F0-81C8-7F0E84B2F328}" type="datetimeFigureOut">
              <a:rPr lang="en-US"/>
              <a:pPr>
                <a:defRPr/>
              </a:pPr>
              <a:t>10/16/2014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24F23-8FDF-42F5-9C18-A8844F797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9A304-F8DF-4481-8530-A4202ACD2166}" type="datetimeFigureOut">
              <a:rPr lang="en-US"/>
              <a:pPr>
                <a:defRPr/>
              </a:pPr>
              <a:t>10/16/2014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252B1-7C7F-49BE-BDBF-A74B258AE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E7D62-A9FF-45D9-82AF-1056F8F3ACCF}" type="datetimeFigureOut">
              <a:rPr lang="en-US"/>
              <a:pPr>
                <a:defRPr/>
              </a:pPr>
              <a:t>10/16/2014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44C10-F0FB-446E-AD02-2706DB37E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C79A1-B4C2-43C8-99FB-DEF114F48C7C}" type="datetimeFigureOut">
              <a:rPr lang="en-US"/>
              <a:pPr>
                <a:defRPr/>
              </a:pPr>
              <a:t>10/16/2014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F267A-6A78-439D-AB6F-886C1238A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C894E-C315-453E-A86D-F09C7311A311}" type="datetimeFigureOut">
              <a:rPr lang="en-US"/>
              <a:pPr>
                <a:defRPr/>
              </a:pPr>
              <a:t>10/16/2014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E0DC9-BBC1-4717-8A5E-3062DE9B8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3521B1-FE13-4EBA-9EA4-BBC6401F7A87}" type="datetimeFigureOut">
              <a:rPr lang="en-US"/>
              <a:pPr>
                <a:defRPr/>
              </a:pPr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0CA324-47C3-4113-AF0A-187E323BC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ＭＳ Ｐゴシック" charset="-128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  <a:latin typeface="Verdana" charset="0"/>
              <a:ea typeface="ＭＳ Ｐゴシック" charset="-128"/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ＭＳ Ｐゴシック" charset="-128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  <a:latin typeface="Verdana" charset="0"/>
              <a:ea typeface="ＭＳ Ｐゴシック" charset="-128"/>
            </a:endParaRP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709C3729-3BCF-4B3F-8D07-200028BDBDE1}" type="slidenum">
              <a:rPr lang="en-US" altLang="en-US" smtClean="0">
                <a:solidFill>
                  <a:prstClr val="black"/>
                </a:solidFill>
                <a:latin typeface="Verdana" charset="0"/>
                <a:ea typeface="ＭＳ Ｐゴシック" charset="-128"/>
              </a:rPr>
              <a:pPr/>
              <a:t>‹#›</a:t>
            </a:fld>
            <a:endParaRPr lang="en-US" altLang="en-US" smtClean="0">
              <a:solidFill>
                <a:prstClr val="black"/>
              </a:solidFill>
              <a:latin typeface="Verdana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486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-65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-65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-65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Osaka" pitchFamily="-107" charset="-128"/>
          <a:cs typeface="Osaka" pitchFamily="-10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Osaka" pitchFamily="-107" charset="-128"/>
          <a:cs typeface="Osaka" pitchFamily="-10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Osaka" pitchFamily="-107" charset="-128"/>
          <a:cs typeface="Osaka" pitchFamily="-10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Osaka" pitchFamily="-107" charset="-128"/>
          <a:cs typeface="Osaka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ＭＳ Ｐゴシック" charset="-128"/>
              </a:defRPr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  <a:latin typeface="Verdana" charset="0"/>
              <a:ea typeface="ＭＳ Ｐゴシック" charset="-128"/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ＭＳ Ｐゴシック" charset="-128"/>
              </a:defRPr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  <a:latin typeface="Verdana" charset="0"/>
              <a:ea typeface="ＭＳ Ｐゴシック" charset="-128"/>
            </a:endParaRP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51CBA9C9-FD66-410C-A90C-B1161F774760}" type="slidenum">
              <a:rPr lang="en-US" altLang="en-US" smtClean="0">
                <a:solidFill>
                  <a:srgbClr val="302C24"/>
                </a:solidFill>
                <a:latin typeface="Verdana" charset="0"/>
                <a:ea typeface="ＭＳ Ｐゴシック" charset="-128"/>
              </a:rPr>
              <a:pPr/>
              <a:t>‹#›</a:t>
            </a:fld>
            <a:endParaRPr lang="en-US" altLang="en-US" smtClean="0">
              <a:solidFill>
                <a:srgbClr val="302C24"/>
              </a:solidFill>
              <a:latin typeface="Verdana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464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Osaka" pitchFamily="-107" charset="-128"/>
          <a:cs typeface="Osaka" pitchFamily="-10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Osaka" pitchFamily="-107" charset="-128"/>
          <a:cs typeface="Osaka" pitchFamily="-10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Osaka" pitchFamily="-107" charset="-128"/>
          <a:cs typeface="Osaka" pitchFamily="-10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Osaka" pitchFamily="-107" charset="-128"/>
          <a:cs typeface="Osaka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13" Type="http://schemas.openxmlformats.org/officeDocument/2006/relationships/oleObject" Target="../embeddings/oleObject19.bin"/><Relationship Id="rId18" Type="http://schemas.openxmlformats.org/officeDocument/2006/relationships/oleObject" Target="../embeddings/oleObject21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30.emf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2.e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e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29.emf"/><Relationship Id="rId19" Type="http://schemas.openxmlformats.org/officeDocument/2006/relationships/image" Target="../media/image33.emf"/><Relationship Id="rId4" Type="http://schemas.openxmlformats.org/officeDocument/2006/relationships/image" Target="../media/image26.e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3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gif"/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.png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7.wmf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9.png"/><Relationship Id="rId5" Type="http://schemas.openxmlformats.org/officeDocument/2006/relationships/image" Target="../media/image14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6"/>
          <p:cNvSpPr>
            <a:spLocks noChangeArrowheads="1"/>
          </p:cNvSpPr>
          <p:nvPr/>
        </p:nvSpPr>
        <p:spPr bwMode="auto">
          <a:xfrm>
            <a:off x="3762375" y="1143000"/>
            <a:ext cx="855663" cy="8858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Freeform 7"/>
          <p:cNvSpPr>
            <a:spLocks/>
          </p:cNvSpPr>
          <p:nvPr/>
        </p:nvSpPr>
        <p:spPr bwMode="auto">
          <a:xfrm>
            <a:off x="3905250" y="1414463"/>
            <a:ext cx="498475" cy="342900"/>
          </a:xfrm>
          <a:custGeom>
            <a:avLst/>
            <a:gdLst>
              <a:gd name="T0" fmla="*/ 0 w 317"/>
              <a:gd name="T1" fmla="*/ 2147483647 h 211"/>
              <a:gd name="T2" fmla="*/ 2147483647 w 317"/>
              <a:gd name="T3" fmla="*/ 2147483647 h 211"/>
              <a:gd name="T4" fmla="*/ 2147483647 w 317"/>
              <a:gd name="T5" fmla="*/ 2147483647 h 211"/>
              <a:gd name="T6" fmla="*/ 2147483647 w 317"/>
              <a:gd name="T7" fmla="*/ 2147483647 h 211"/>
              <a:gd name="T8" fmla="*/ 0 60000 65536"/>
              <a:gd name="T9" fmla="*/ 0 60000 65536"/>
              <a:gd name="T10" fmla="*/ 0 60000 65536"/>
              <a:gd name="T11" fmla="*/ 0 60000 65536"/>
              <a:gd name="T12" fmla="*/ 0 w 317"/>
              <a:gd name="T13" fmla="*/ 0 h 211"/>
              <a:gd name="T14" fmla="*/ 317 w 317"/>
              <a:gd name="T15" fmla="*/ 211 h 21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7" h="211">
                <a:moveTo>
                  <a:pt x="0" y="106"/>
                </a:moveTo>
                <a:cubicBezTo>
                  <a:pt x="26" y="53"/>
                  <a:pt x="53" y="0"/>
                  <a:pt x="91" y="15"/>
                </a:cubicBezTo>
                <a:cubicBezTo>
                  <a:pt x="129" y="30"/>
                  <a:pt x="189" y="181"/>
                  <a:pt x="227" y="196"/>
                </a:cubicBezTo>
                <a:cubicBezTo>
                  <a:pt x="265" y="211"/>
                  <a:pt x="291" y="158"/>
                  <a:pt x="317" y="10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4089400" y="1998663"/>
            <a:ext cx="1282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V</a:t>
            </a:r>
            <a:r>
              <a:rPr lang="en-NZ" baseline="-25000"/>
              <a:t>S</a:t>
            </a:r>
            <a:endParaRPr lang="el-GR">
              <a:cs typeface="Arial" charset="0"/>
            </a:endParaRPr>
          </a:p>
        </p:txBody>
      </p:sp>
      <p:sp>
        <p:nvSpPr>
          <p:cNvPr id="8197" name="Freeform 10"/>
          <p:cNvSpPr>
            <a:spLocks/>
          </p:cNvSpPr>
          <p:nvPr/>
        </p:nvSpPr>
        <p:spPr bwMode="auto">
          <a:xfrm>
            <a:off x="2517775" y="1603375"/>
            <a:ext cx="1233488" cy="1682750"/>
          </a:xfrm>
          <a:custGeom>
            <a:avLst/>
            <a:gdLst>
              <a:gd name="T0" fmla="*/ 2147483647 w 777"/>
              <a:gd name="T1" fmla="*/ 0 h 1060"/>
              <a:gd name="T2" fmla="*/ 0 w 777"/>
              <a:gd name="T3" fmla="*/ 0 h 1060"/>
              <a:gd name="T4" fmla="*/ 0 w 777"/>
              <a:gd name="T5" fmla="*/ 2147483647 h 1060"/>
              <a:gd name="T6" fmla="*/ 2147483647 w 777"/>
              <a:gd name="T7" fmla="*/ 2147483647 h 1060"/>
              <a:gd name="T8" fmla="*/ 0 60000 65536"/>
              <a:gd name="T9" fmla="*/ 0 60000 65536"/>
              <a:gd name="T10" fmla="*/ 0 60000 65536"/>
              <a:gd name="T11" fmla="*/ 0 60000 65536"/>
              <a:gd name="T12" fmla="*/ 0 w 777"/>
              <a:gd name="T13" fmla="*/ 0 h 1060"/>
              <a:gd name="T14" fmla="*/ 777 w 777"/>
              <a:gd name="T15" fmla="*/ 1060 h 10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7" h="1060">
                <a:moveTo>
                  <a:pt x="777" y="0"/>
                </a:moveTo>
                <a:lnTo>
                  <a:pt x="0" y="0"/>
                </a:lnTo>
                <a:lnTo>
                  <a:pt x="0" y="1060"/>
                </a:lnTo>
                <a:lnTo>
                  <a:pt x="430" y="106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Line 11"/>
          <p:cNvSpPr>
            <a:spLocks noChangeShapeType="1"/>
          </p:cNvSpPr>
          <p:nvPr/>
        </p:nvSpPr>
        <p:spPr bwMode="auto">
          <a:xfrm>
            <a:off x="4013200" y="3294063"/>
            <a:ext cx="493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grpSp>
        <p:nvGrpSpPr>
          <p:cNvPr id="8199" name="Group 14"/>
          <p:cNvGrpSpPr>
            <a:grpSpLocks/>
          </p:cNvGrpSpPr>
          <p:nvPr/>
        </p:nvGrpSpPr>
        <p:grpSpPr bwMode="auto">
          <a:xfrm>
            <a:off x="4506913" y="3025775"/>
            <a:ext cx="142875" cy="508000"/>
            <a:chOff x="1792" y="2551"/>
            <a:chExt cx="90" cy="320"/>
          </a:xfrm>
        </p:grpSpPr>
        <p:sp>
          <p:nvSpPr>
            <p:cNvPr id="8209" name="Line 12"/>
            <p:cNvSpPr>
              <a:spLocks noChangeShapeType="1"/>
            </p:cNvSpPr>
            <p:nvPr/>
          </p:nvSpPr>
          <p:spPr bwMode="auto">
            <a:xfrm>
              <a:off x="1792" y="2551"/>
              <a:ext cx="9" cy="31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8210" name="Line 13"/>
            <p:cNvSpPr>
              <a:spLocks noChangeShapeType="1"/>
            </p:cNvSpPr>
            <p:nvPr/>
          </p:nvSpPr>
          <p:spPr bwMode="auto">
            <a:xfrm>
              <a:off x="1873" y="2560"/>
              <a:ext cx="9" cy="31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8200" name="Line 15"/>
          <p:cNvSpPr>
            <a:spLocks noChangeShapeType="1"/>
          </p:cNvSpPr>
          <p:nvPr/>
        </p:nvSpPr>
        <p:spPr bwMode="auto">
          <a:xfrm>
            <a:off x="4637088" y="3286125"/>
            <a:ext cx="479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8201" name="Rectangle 16"/>
          <p:cNvSpPr>
            <a:spLocks noChangeArrowheads="1"/>
          </p:cNvSpPr>
          <p:nvPr/>
        </p:nvSpPr>
        <p:spPr bwMode="auto">
          <a:xfrm>
            <a:off x="5072063" y="3170238"/>
            <a:ext cx="828675" cy="2174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Freeform 17"/>
          <p:cNvSpPr>
            <a:spLocks/>
          </p:cNvSpPr>
          <p:nvPr/>
        </p:nvSpPr>
        <p:spPr bwMode="auto">
          <a:xfrm>
            <a:off x="4622800" y="1617663"/>
            <a:ext cx="1625600" cy="1639887"/>
          </a:xfrm>
          <a:custGeom>
            <a:avLst/>
            <a:gdLst>
              <a:gd name="T0" fmla="*/ 0 w 1024"/>
              <a:gd name="T1" fmla="*/ 0 h 1033"/>
              <a:gd name="T2" fmla="*/ 2147483647 w 1024"/>
              <a:gd name="T3" fmla="*/ 0 h 1033"/>
              <a:gd name="T4" fmla="*/ 2147483647 w 1024"/>
              <a:gd name="T5" fmla="*/ 2147483647 h 1033"/>
              <a:gd name="T6" fmla="*/ 2147483647 w 1024"/>
              <a:gd name="T7" fmla="*/ 2147483647 h 1033"/>
              <a:gd name="T8" fmla="*/ 0 60000 65536"/>
              <a:gd name="T9" fmla="*/ 0 60000 65536"/>
              <a:gd name="T10" fmla="*/ 0 60000 65536"/>
              <a:gd name="T11" fmla="*/ 0 60000 65536"/>
              <a:gd name="T12" fmla="*/ 0 w 1024"/>
              <a:gd name="T13" fmla="*/ 0 h 1033"/>
              <a:gd name="T14" fmla="*/ 1024 w 1024"/>
              <a:gd name="T15" fmla="*/ 1033 h 10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24" h="1033">
                <a:moveTo>
                  <a:pt x="0" y="0"/>
                </a:moveTo>
                <a:lnTo>
                  <a:pt x="1024" y="0"/>
                </a:lnTo>
                <a:lnTo>
                  <a:pt x="1024" y="1033"/>
                </a:lnTo>
                <a:lnTo>
                  <a:pt x="805" y="103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Text Box 18"/>
          <p:cNvSpPr txBox="1">
            <a:spLocks noChangeArrowheads="1"/>
          </p:cNvSpPr>
          <p:nvPr/>
        </p:nvSpPr>
        <p:spPr bwMode="auto">
          <a:xfrm>
            <a:off x="3457575" y="34258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L</a:t>
            </a:r>
          </a:p>
        </p:txBody>
      </p:sp>
      <p:sp>
        <p:nvSpPr>
          <p:cNvPr id="8204" name="Text Box 19"/>
          <p:cNvSpPr txBox="1">
            <a:spLocks noChangeArrowheads="1"/>
          </p:cNvSpPr>
          <p:nvPr/>
        </p:nvSpPr>
        <p:spPr bwMode="auto">
          <a:xfrm>
            <a:off x="4383088" y="350837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C</a:t>
            </a:r>
          </a:p>
        </p:txBody>
      </p:sp>
      <p:sp>
        <p:nvSpPr>
          <p:cNvPr id="8205" name="Text Box 20"/>
          <p:cNvSpPr txBox="1">
            <a:spLocks noChangeArrowheads="1"/>
          </p:cNvSpPr>
          <p:nvPr/>
        </p:nvSpPr>
        <p:spPr bwMode="auto">
          <a:xfrm>
            <a:off x="5326063" y="345122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R</a:t>
            </a:r>
          </a:p>
        </p:txBody>
      </p:sp>
      <p:sp>
        <p:nvSpPr>
          <p:cNvPr id="8206" name="Text Box 23"/>
          <p:cNvSpPr txBox="1">
            <a:spLocks noChangeArrowheads="1"/>
          </p:cNvSpPr>
          <p:nvPr/>
        </p:nvSpPr>
        <p:spPr bwMode="auto">
          <a:xfrm>
            <a:off x="304800" y="4038600"/>
            <a:ext cx="88392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/>
              <a:t>At every instant, the generator / supply voltage: (V</a:t>
            </a:r>
            <a:r>
              <a:rPr lang="en-NZ" sz="2400" baseline="-25000"/>
              <a:t>S</a:t>
            </a:r>
            <a:r>
              <a:rPr lang="en-NZ" sz="2400"/>
              <a:t> = V</a:t>
            </a:r>
            <a:r>
              <a:rPr lang="en-NZ" sz="2400" baseline="-25000"/>
              <a:t>m</a:t>
            </a:r>
            <a:r>
              <a:rPr lang="en-NZ" sz="2400"/>
              <a:t>sin</a:t>
            </a:r>
            <a:r>
              <a:rPr lang="el-GR" sz="2400">
                <a:cs typeface="Arial" charset="0"/>
              </a:rPr>
              <a:t>ω</a:t>
            </a:r>
            <a:r>
              <a:rPr lang="en-NZ" sz="2400">
                <a:cs typeface="Arial" charset="0"/>
              </a:rPr>
              <a:t>t) is given by:</a:t>
            </a:r>
          </a:p>
          <a:p>
            <a:r>
              <a:rPr lang="en-NZ" sz="2400">
                <a:cs typeface="Arial" charset="0"/>
              </a:rPr>
              <a:t>	V</a:t>
            </a:r>
            <a:r>
              <a:rPr lang="en-NZ" sz="2400" baseline="-25000">
                <a:cs typeface="Arial" charset="0"/>
              </a:rPr>
              <a:t>S</a:t>
            </a:r>
            <a:r>
              <a:rPr lang="en-NZ" sz="2400">
                <a:cs typeface="Arial" charset="0"/>
              </a:rPr>
              <a:t> = V</a:t>
            </a:r>
            <a:r>
              <a:rPr lang="en-NZ" sz="2400" baseline="-25000">
                <a:cs typeface="Arial" charset="0"/>
              </a:rPr>
              <a:t>L</a:t>
            </a:r>
            <a:r>
              <a:rPr lang="en-NZ" sz="2400">
                <a:cs typeface="Arial" charset="0"/>
              </a:rPr>
              <a:t> + V</a:t>
            </a:r>
            <a:r>
              <a:rPr lang="en-NZ" sz="2400" baseline="-25000">
                <a:cs typeface="Arial" charset="0"/>
              </a:rPr>
              <a:t>C</a:t>
            </a:r>
            <a:r>
              <a:rPr lang="en-NZ" sz="2400">
                <a:cs typeface="Arial" charset="0"/>
              </a:rPr>
              <a:t> + V</a:t>
            </a:r>
            <a:r>
              <a:rPr lang="en-NZ" sz="2400" baseline="-25000">
                <a:cs typeface="Arial" charset="0"/>
              </a:rPr>
              <a:t>R</a:t>
            </a:r>
          </a:p>
          <a:p>
            <a:r>
              <a:rPr lang="en-NZ" sz="2400">
                <a:cs typeface="Arial" charset="0"/>
              </a:rPr>
              <a:t>	IZ  = IX</a:t>
            </a:r>
            <a:r>
              <a:rPr lang="en-NZ" sz="2400" baseline="-25000">
                <a:cs typeface="Arial" charset="0"/>
              </a:rPr>
              <a:t>L</a:t>
            </a:r>
            <a:r>
              <a:rPr lang="en-NZ" sz="2400">
                <a:cs typeface="Arial" charset="0"/>
              </a:rPr>
              <a:t> + IX</a:t>
            </a:r>
            <a:r>
              <a:rPr lang="en-NZ" sz="2400" baseline="-25000">
                <a:cs typeface="Arial" charset="0"/>
              </a:rPr>
              <a:t>C</a:t>
            </a:r>
            <a:r>
              <a:rPr lang="en-NZ" sz="2400">
                <a:cs typeface="Arial" charset="0"/>
              </a:rPr>
              <a:t> + IR</a:t>
            </a:r>
          </a:p>
          <a:p>
            <a:endParaRPr lang="en-NZ" sz="2400">
              <a:cs typeface="Arial" charset="0"/>
            </a:endParaRPr>
          </a:p>
          <a:p>
            <a:r>
              <a:rPr lang="en-NZ" sz="2000">
                <a:cs typeface="Arial" charset="0"/>
              </a:rPr>
              <a:t>These relationships can best be shown on a </a:t>
            </a:r>
            <a:r>
              <a:rPr lang="en-NZ" sz="2000" b="1">
                <a:solidFill>
                  <a:srgbClr val="FF0000"/>
                </a:solidFill>
                <a:cs typeface="Arial" charset="0"/>
              </a:rPr>
              <a:t>PHASOR DIAGRAM</a:t>
            </a:r>
            <a:endParaRPr lang="el-GR" sz="2000" b="1">
              <a:solidFill>
                <a:srgbClr val="FF0000"/>
              </a:solidFill>
              <a:cs typeface="Arial" charset="0"/>
            </a:endParaRPr>
          </a:p>
        </p:txBody>
      </p:sp>
      <p:pic>
        <p:nvPicPr>
          <p:cNvPr id="23" name="Picture 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00" y="2989263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/>
          <p:cNvSpPr/>
          <p:nvPr/>
        </p:nvSpPr>
        <p:spPr>
          <a:xfrm>
            <a:off x="304800" y="228600"/>
            <a:ext cx="399340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NZ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LCR Circuit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Box 24"/>
          <p:cNvSpPr txBox="1">
            <a:spLocks noChangeArrowheads="1"/>
          </p:cNvSpPr>
          <p:nvPr/>
        </p:nvSpPr>
        <p:spPr bwMode="auto">
          <a:xfrm>
            <a:off x="63500" y="2108200"/>
            <a:ext cx="3213100" cy="64633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42900" indent="-342900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>
              <a:spcAft>
                <a:spcPts val="1200"/>
              </a:spcAft>
              <a:buFont typeface="Arial" charset="0"/>
              <a:buAutoNum type="arabicPeriod"/>
            </a:pPr>
            <a:r>
              <a:rPr lang="en-US" altLang="en-US" sz="1800" smtClean="0">
                <a:solidFill>
                  <a:srgbClr val="302C24"/>
                </a:solidFill>
              </a:rPr>
              <a:t>Determine the supply voltage Vs(rms)</a:t>
            </a:r>
          </a:p>
        </p:txBody>
      </p:sp>
      <p:sp>
        <p:nvSpPr>
          <p:cNvPr id="15366" name="TextBox 29"/>
          <p:cNvSpPr txBox="1">
            <a:spLocks noChangeArrowheads="1"/>
          </p:cNvSpPr>
          <p:nvPr/>
        </p:nvSpPr>
        <p:spPr bwMode="auto">
          <a:xfrm>
            <a:off x="50800" y="38100"/>
            <a:ext cx="1657350" cy="384175"/>
          </a:xfrm>
          <a:prstGeom prst="rect">
            <a:avLst/>
          </a:prstGeom>
          <a:gradFill rotWithShape="1">
            <a:gsLst>
              <a:gs pos="0">
                <a:srgbClr val="ABF1FF"/>
              </a:gs>
              <a:gs pos="100000">
                <a:srgbClr val="66BAC7"/>
              </a:gs>
            </a:gsLst>
            <a:lin ang="5400000"/>
          </a:gradFill>
          <a:ln w="9525">
            <a:solidFill>
              <a:srgbClr val="6CAFBA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900">
                <a:solidFill>
                  <a:srgbClr val="302C24"/>
                </a:solidFill>
                <a:latin typeface="Verdana"/>
                <a:ea typeface="ＭＳ Ｐゴシック" charset="-128"/>
                <a:cs typeface="ＭＳ Ｐゴシック" charset="-128"/>
              </a:rPr>
              <a:t>RCL Circuits</a:t>
            </a:r>
          </a:p>
        </p:txBody>
      </p:sp>
      <p:sp>
        <p:nvSpPr>
          <p:cNvPr id="15370" name="TextBox 109"/>
          <p:cNvSpPr txBox="1">
            <a:spLocks noChangeArrowheads="1"/>
          </p:cNvSpPr>
          <p:nvPr/>
        </p:nvSpPr>
        <p:spPr bwMode="auto">
          <a:xfrm>
            <a:off x="1905000" y="38100"/>
            <a:ext cx="7112000" cy="815975"/>
          </a:xfrm>
          <a:prstGeom prst="rect">
            <a:avLst/>
          </a:prstGeom>
          <a:solidFill>
            <a:srgbClr val="F8FDD8"/>
          </a:solidFill>
          <a:ln w="9525">
            <a:solidFill>
              <a:srgbClr val="75A859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1400" smtClean="0">
                <a:solidFill>
                  <a:srgbClr val="302C24"/>
                </a:solidFill>
              </a:rPr>
              <a:t>This LCR circuit has a 5.0 Ω resistor in series with a 250 µF capacitor and a 15 mH inductor.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1400" smtClean="0">
                <a:solidFill>
                  <a:srgbClr val="302C24"/>
                </a:solidFill>
              </a:rPr>
              <a:t>The AC supply has a frequency of 50 Hz that provides a current I</a:t>
            </a:r>
            <a:r>
              <a:rPr lang="en-US" altLang="en-US" sz="1400" baseline="-25000" smtClean="0">
                <a:solidFill>
                  <a:srgbClr val="302C24"/>
                </a:solidFill>
              </a:rPr>
              <a:t>RMS</a:t>
            </a:r>
            <a:r>
              <a:rPr lang="en-US" altLang="en-US" sz="1400" smtClean="0">
                <a:solidFill>
                  <a:srgbClr val="302C24"/>
                </a:solidFill>
              </a:rPr>
              <a:t> = 1.2 A</a:t>
            </a:r>
          </a:p>
        </p:txBody>
      </p:sp>
      <p:sp>
        <p:nvSpPr>
          <p:cNvPr id="15371" name="TextBox 104"/>
          <p:cNvSpPr txBox="1">
            <a:spLocks noChangeArrowheads="1"/>
          </p:cNvSpPr>
          <p:nvPr/>
        </p:nvSpPr>
        <p:spPr bwMode="auto">
          <a:xfrm>
            <a:off x="50800" y="927100"/>
            <a:ext cx="3263900" cy="1044575"/>
          </a:xfrm>
          <a:prstGeom prst="rect">
            <a:avLst/>
          </a:prstGeom>
          <a:gradFill rotWithShape="1">
            <a:gsLst>
              <a:gs pos="0">
                <a:srgbClr val="E9FAFE"/>
              </a:gs>
              <a:gs pos="64999">
                <a:srgbClr val="C8F2FA"/>
              </a:gs>
              <a:gs pos="100000">
                <a:srgbClr val="B1EDF9"/>
              </a:gs>
            </a:gsLst>
            <a:lin ang="5400000" scaled="1"/>
          </a:gradFill>
          <a:ln w="9525">
            <a:solidFill>
              <a:srgbClr val="6CAFBA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1400" smtClean="0">
                <a:solidFill>
                  <a:srgbClr val="302C24"/>
                </a:solidFill>
              </a:rPr>
              <a:t>The reactance of the capacitor is 13 Ω, the inductor 4.7 Ω and the impedance of the circuit is 9.7 Ω</a:t>
            </a:r>
          </a:p>
        </p:txBody>
      </p:sp>
      <p:sp>
        <p:nvSpPr>
          <p:cNvPr id="38" name="TextBox 24"/>
          <p:cNvSpPr txBox="1">
            <a:spLocks noChangeArrowheads="1"/>
          </p:cNvSpPr>
          <p:nvPr/>
        </p:nvSpPr>
        <p:spPr bwMode="auto">
          <a:xfrm>
            <a:off x="2286000" y="3136900"/>
            <a:ext cx="4076700" cy="92333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42900" indent="-342900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en-US" sz="1800" smtClean="0">
                <a:solidFill>
                  <a:srgbClr val="302C24"/>
                </a:solidFill>
              </a:rPr>
              <a:t>2.	Determine the phase difference between the current and the supply voltage</a:t>
            </a:r>
          </a:p>
        </p:txBody>
      </p:sp>
      <p:grpSp>
        <p:nvGrpSpPr>
          <p:cNvPr id="16397" name="Group 99"/>
          <p:cNvGrpSpPr>
            <a:grpSpLocks/>
          </p:cNvGrpSpPr>
          <p:nvPr/>
        </p:nvGrpSpPr>
        <p:grpSpPr bwMode="auto">
          <a:xfrm>
            <a:off x="3340100" y="939800"/>
            <a:ext cx="3810000" cy="2184400"/>
            <a:chOff x="1943100" y="1689100"/>
            <a:chExt cx="3810000" cy="2184400"/>
          </a:xfrm>
        </p:grpSpPr>
        <p:sp>
          <p:nvSpPr>
            <p:cNvPr id="101" name="Rounded Rectangle 100"/>
            <p:cNvSpPr/>
            <p:nvPr/>
          </p:nvSpPr>
          <p:spPr bwMode="auto">
            <a:xfrm>
              <a:off x="1943100" y="1689100"/>
              <a:ext cx="3810000" cy="21844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eaLnBrk="0" hangingPunct="0">
                <a:defRPr/>
              </a:pPr>
              <a:endParaRPr lang="en-US" sz="1900">
                <a:solidFill>
                  <a:srgbClr val="302C24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pic>
          <p:nvPicPr>
            <p:cNvPr id="102" name="Picture 69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78823" y="1993900"/>
              <a:ext cx="90759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16445" name="Picture 3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6311" y="1866900"/>
              <a:ext cx="23872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46" name="Oval 10"/>
            <p:cNvSpPr>
              <a:spLocks noChangeAspect="1"/>
            </p:cNvSpPr>
            <p:nvPr/>
          </p:nvSpPr>
          <p:spPr bwMode="auto">
            <a:xfrm>
              <a:off x="3802367" y="2387600"/>
              <a:ext cx="187358" cy="1460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endParaRPr lang="en-US" altLang="en-US" smtClean="0">
                <a:solidFill>
                  <a:srgbClr val="302C24"/>
                </a:solidFill>
              </a:endParaRPr>
            </a:p>
          </p:txBody>
        </p:sp>
        <p:sp>
          <p:nvSpPr>
            <p:cNvPr id="16447" name="Oval 12"/>
            <p:cNvSpPr>
              <a:spLocks noChangeAspect="1"/>
            </p:cNvSpPr>
            <p:nvPr/>
          </p:nvSpPr>
          <p:spPr bwMode="auto">
            <a:xfrm>
              <a:off x="3989725" y="2387600"/>
              <a:ext cx="187358" cy="1460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endParaRPr lang="en-US" altLang="en-US" smtClean="0">
                <a:solidFill>
                  <a:srgbClr val="302C24"/>
                </a:solidFill>
              </a:endParaRPr>
            </a:p>
          </p:txBody>
        </p:sp>
        <p:sp>
          <p:nvSpPr>
            <p:cNvPr id="16448" name="Oval 10"/>
            <p:cNvSpPr>
              <a:spLocks noChangeAspect="1"/>
            </p:cNvSpPr>
            <p:nvPr/>
          </p:nvSpPr>
          <p:spPr bwMode="auto">
            <a:xfrm>
              <a:off x="4180259" y="2387600"/>
              <a:ext cx="188945" cy="1460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endParaRPr lang="en-US" altLang="en-US" smtClean="0">
                <a:solidFill>
                  <a:srgbClr val="302C24"/>
                </a:solidFill>
              </a:endParaRPr>
            </a:p>
          </p:txBody>
        </p:sp>
        <p:sp>
          <p:nvSpPr>
            <p:cNvPr id="16449" name="Oval 12"/>
            <p:cNvSpPr>
              <a:spLocks noChangeAspect="1"/>
            </p:cNvSpPr>
            <p:nvPr/>
          </p:nvSpPr>
          <p:spPr bwMode="auto">
            <a:xfrm>
              <a:off x="4367617" y="2387600"/>
              <a:ext cx="188945" cy="1460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endParaRPr lang="en-US" altLang="en-US" smtClean="0">
                <a:solidFill>
                  <a:srgbClr val="302C24"/>
                </a:solidFill>
              </a:endParaRPr>
            </a:p>
          </p:txBody>
        </p:sp>
        <p:sp>
          <p:nvSpPr>
            <p:cNvPr id="108" name="Rectangle 26"/>
            <p:cNvSpPr>
              <a:spLocks noChangeArrowheads="1"/>
            </p:cNvSpPr>
            <p:nvPr/>
          </p:nvSpPr>
          <p:spPr bwMode="auto">
            <a:xfrm>
              <a:off x="3783013" y="2471738"/>
              <a:ext cx="798512" cy="10953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900">
                <a:solidFill>
                  <a:srgbClr val="302C24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16451" name="Straight Connector 34"/>
            <p:cNvCxnSpPr>
              <a:cxnSpLocks noChangeShapeType="1"/>
            </p:cNvCxnSpPr>
            <p:nvPr/>
          </p:nvCxnSpPr>
          <p:spPr bwMode="auto">
            <a:xfrm>
              <a:off x="3800779" y="2293938"/>
              <a:ext cx="771661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52" name="Straight Connector 35"/>
            <p:cNvCxnSpPr>
              <a:cxnSpLocks noChangeShapeType="1"/>
            </p:cNvCxnSpPr>
            <p:nvPr/>
          </p:nvCxnSpPr>
          <p:spPr bwMode="auto">
            <a:xfrm>
              <a:off x="3800779" y="2327275"/>
              <a:ext cx="771661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53" name="Straight Connector 36"/>
            <p:cNvCxnSpPr>
              <a:cxnSpLocks noChangeShapeType="1"/>
            </p:cNvCxnSpPr>
            <p:nvPr/>
          </p:nvCxnSpPr>
          <p:spPr bwMode="auto">
            <a:xfrm>
              <a:off x="3800779" y="2360613"/>
              <a:ext cx="771661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54" name="Line 333"/>
            <p:cNvSpPr>
              <a:spLocks noChangeShapeType="1"/>
            </p:cNvSpPr>
            <p:nvPr/>
          </p:nvSpPr>
          <p:spPr bwMode="auto">
            <a:xfrm flipH="1">
              <a:off x="4077053" y="3251200"/>
              <a:ext cx="14353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 sz="1900" smtClean="0">
                <a:solidFill>
                  <a:srgbClr val="302C24"/>
                </a:solidFill>
                <a:latin typeface="Verdana" charset="0"/>
                <a:ea typeface="ＭＳ Ｐゴシック" charset="-128"/>
              </a:endParaRPr>
            </a:p>
          </p:txBody>
        </p:sp>
        <p:sp>
          <p:nvSpPr>
            <p:cNvPr id="16455" name="Line 397"/>
            <p:cNvSpPr>
              <a:spLocks noChangeShapeType="1"/>
            </p:cNvSpPr>
            <p:nvPr/>
          </p:nvSpPr>
          <p:spPr bwMode="auto">
            <a:xfrm flipH="1">
              <a:off x="2089151" y="3251200"/>
              <a:ext cx="1511567" cy="63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 sz="1900" smtClean="0">
                <a:solidFill>
                  <a:srgbClr val="302C24"/>
                </a:solidFill>
                <a:latin typeface="Verdana" charset="0"/>
                <a:ea typeface="ＭＳ Ｐゴシック" charset="-128"/>
              </a:endParaRPr>
            </a:p>
          </p:txBody>
        </p:sp>
        <p:cxnSp>
          <p:nvCxnSpPr>
            <p:cNvPr id="16456" name="Straight Connector 43"/>
            <p:cNvCxnSpPr>
              <a:cxnSpLocks noChangeShapeType="1"/>
            </p:cNvCxnSpPr>
            <p:nvPr/>
          </p:nvCxnSpPr>
          <p:spPr bwMode="auto">
            <a:xfrm rot="5400000">
              <a:off x="1689898" y="2858294"/>
              <a:ext cx="8255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57" name="Straight Connector 44"/>
            <p:cNvCxnSpPr>
              <a:cxnSpLocks noChangeShapeType="1"/>
            </p:cNvCxnSpPr>
            <p:nvPr/>
          </p:nvCxnSpPr>
          <p:spPr bwMode="auto">
            <a:xfrm rot="5400000">
              <a:off x="5101243" y="2851150"/>
              <a:ext cx="811212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6" name="Rectangle 383"/>
            <p:cNvSpPr>
              <a:spLocks noChangeArrowheads="1"/>
            </p:cNvSpPr>
            <p:nvPr/>
          </p:nvSpPr>
          <p:spPr bwMode="auto">
            <a:xfrm>
              <a:off x="2590890" y="3132138"/>
              <a:ext cx="660517" cy="233362"/>
            </a:xfrm>
            <a:prstGeom prst="rect">
              <a:avLst/>
            </a:prstGeom>
            <a:solidFill>
              <a:srgbClr val="A6A6A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sz="1900">
                <a:solidFill>
                  <a:srgbClr val="660066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16461" name="Straight Connector 38"/>
            <p:cNvCxnSpPr>
              <a:cxnSpLocks noChangeShapeType="1"/>
            </p:cNvCxnSpPr>
            <p:nvPr/>
          </p:nvCxnSpPr>
          <p:spPr bwMode="auto">
            <a:xfrm>
              <a:off x="2082800" y="2449513"/>
              <a:ext cx="774837" cy="15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62" name="Straight Connector 40"/>
            <p:cNvCxnSpPr>
              <a:cxnSpLocks noChangeShapeType="1"/>
            </p:cNvCxnSpPr>
            <p:nvPr/>
          </p:nvCxnSpPr>
          <p:spPr bwMode="auto">
            <a:xfrm>
              <a:off x="4540685" y="2454275"/>
              <a:ext cx="981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63" name="Oval 51"/>
            <p:cNvSpPr>
              <a:spLocks noChangeArrowheads="1"/>
            </p:cNvSpPr>
            <p:nvPr/>
          </p:nvSpPr>
          <p:spPr bwMode="auto">
            <a:xfrm>
              <a:off x="3568963" y="3213100"/>
              <a:ext cx="76213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endParaRPr lang="en-US" altLang="en-US" smtClean="0">
                <a:solidFill>
                  <a:srgbClr val="302C24"/>
                </a:solidFill>
              </a:endParaRPr>
            </a:p>
          </p:txBody>
        </p:sp>
        <p:sp>
          <p:nvSpPr>
            <p:cNvPr id="16464" name="Oval 52"/>
            <p:cNvSpPr>
              <a:spLocks noChangeArrowheads="1"/>
            </p:cNvSpPr>
            <p:nvPr/>
          </p:nvSpPr>
          <p:spPr bwMode="auto">
            <a:xfrm>
              <a:off x="4000839" y="3213100"/>
              <a:ext cx="76213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endParaRPr lang="en-US" altLang="en-US" smtClean="0">
                <a:solidFill>
                  <a:srgbClr val="302C24"/>
                </a:solidFill>
              </a:endParaRPr>
            </a:p>
          </p:txBody>
        </p:sp>
        <p:cxnSp>
          <p:nvCxnSpPr>
            <p:cNvPr id="16465" name="Straight Connector 38"/>
            <p:cNvCxnSpPr>
              <a:cxnSpLocks noChangeShapeType="1"/>
            </p:cNvCxnSpPr>
            <p:nvPr/>
          </p:nvCxnSpPr>
          <p:spPr bwMode="auto">
            <a:xfrm>
              <a:off x="2997362" y="2451100"/>
              <a:ext cx="800241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66" name="Line 330"/>
            <p:cNvSpPr>
              <a:spLocks noChangeShapeType="1"/>
            </p:cNvSpPr>
            <p:nvPr/>
          </p:nvSpPr>
          <p:spPr bwMode="auto">
            <a:xfrm flipH="1">
              <a:off x="2844935" y="2222500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 sz="1900" smtClean="0">
                <a:solidFill>
                  <a:srgbClr val="302C24"/>
                </a:solidFill>
                <a:latin typeface="Verdana" charset="0"/>
                <a:ea typeface="ＭＳ Ｐゴシック" charset="-128"/>
              </a:endParaRPr>
            </a:p>
          </p:txBody>
        </p:sp>
        <p:sp>
          <p:nvSpPr>
            <p:cNvPr id="16467" name="Line 332"/>
            <p:cNvSpPr>
              <a:spLocks noChangeShapeType="1"/>
            </p:cNvSpPr>
            <p:nvPr/>
          </p:nvSpPr>
          <p:spPr bwMode="auto">
            <a:xfrm>
              <a:off x="3010064" y="2222500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 sz="1900" smtClean="0">
                <a:solidFill>
                  <a:srgbClr val="302C24"/>
                </a:solidFill>
                <a:latin typeface="Verdana" charset="0"/>
                <a:ea typeface="ＭＳ Ｐゴシック" charset="-128"/>
              </a:endParaRPr>
            </a:p>
          </p:txBody>
        </p:sp>
        <p:sp>
          <p:nvSpPr>
            <p:cNvPr id="16468" name="TextBox 30"/>
            <p:cNvSpPr txBox="1">
              <a:spLocks noChangeArrowheads="1"/>
            </p:cNvSpPr>
            <p:nvPr/>
          </p:nvSpPr>
          <p:spPr bwMode="auto">
            <a:xfrm>
              <a:off x="3772199" y="2019300"/>
              <a:ext cx="78560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1400" smtClean="0">
                  <a:solidFill>
                    <a:srgbClr val="302C24"/>
                  </a:solidFill>
                </a:rPr>
                <a:t>15 mH</a:t>
              </a:r>
            </a:p>
          </p:txBody>
        </p:sp>
        <p:sp>
          <p:nvSpPr>
            <p:cNvPr id="16469" name="TextBox 31"/>
            <p:cNvSpPr txBox="1">
              <a:spLocks noChangeArrowheads="1"/>
            </p:cNvSpPr>
            <p:nvPr/>
          </p:nvSpPr>
          <p:spPr bwMode="auto">
            <a:xfrm>
              <a:off x="2527379" y="1955800"/>
              <a:ext cx="81318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1400" smtClean="0">
                  <a:solidFill>
                    <a:srgbClr val="302C24"/>
                  </a:solidFill>
                </a:rPr>
                <a:t>250 µF</a:t>
              </a:r>
            </a:p>
          </p:txBody>
        </p:sp>
        <p:sp>
          <p:nvSpPr>
            <p:cNvPr id="16470" name="TextBox 49"/>
            <p:cNvSpPr txBox="1">
              <a:spLocks noChangeArrowheads="1"/>
            </p:cNvSpPr>
            <p:nvPr/>
          </p:nvSpPr>
          <p:spPr bwMode="auto">
            <a:xfrm>
              <a:off x="3505452" y="2832100"/>
              <a:ext cx="70530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1400" smtClean="0">
                  <a:solidFill>
                    <a:srgbClr val="302C24"/>
                  </a:solidFill>
                </a:rPr>
                <a:t>50 Hz</a:t>
              </a:r>
            </a:p>
          </p:txBody>
        </p:sp>
        <p:pic>
          <p:nvPicPr>
            <p:cNvPr id="16471" name="Picture 1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9132" y="3090333"/>
              <a:ext cx="343647" cy="31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0" name="Picture 7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7200" y="939800"/>
            <a:ext cx="2265032" cy="35941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HeroicExtremeLeftFacing" fov="4800000">
              <a:rot lat="486000" lon="2070000" rev="21426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pSp>
        <p:nvGrpSpPr>
          <p:cNvPr id="3" name="Group 164"/>
          <p:cNvGrpSpPr>
            <a:grpSpLocks/>
          </p:cNvGrpSpPr>
          <p:nvPr/>
        </p:nvGrpSpPr>
        <p:grpSpPr bwMode="auto">
          <a:xfrm>
            <a:off x="3860800" y="1752600"/>
            <a:ext cx="2411413" cy="1222375"/>
            <a:chOff x="5651576" y="927110"/>
            <a:chExt cx="2412337" cy="1221927"/>
          </a:xfrm>
        </p:grpSpPr>
        <p:sp>
          <p:nvSpPr>
            <p:cNvPr id="130" name="TextBox 49"/>
            <p:cNvSpPr txBox="1">
              <a:spLocks noChangeArrowheads="1"/>
            </p:cNvSpPr>
            <p:nvPr/>
          </p:nvSpPr>
          <p:spPr bwMode="auto">
            <a:xfrm>
              <a:off x="5651576" y="1841360"/>
              <a:ext cx="991967" cy="30767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1400" smtClean="0">
                  <a:solidFill>
                    <a:srgbClr val="000000"/>
                  </a:solidFill>
                </a:rPr>
                <a:t>V</a:t>
              </a:r>
              <a:r>
                <a:rPr lang="en-US" altLang="en-US" sz="1400" baseline="-25000" smtClean="0">
                  <a:solidFill>
                    <a:srgbClr val="000000"/>
                  </a:solidFill>
                </a:rPr>
                <a:t>R</a:t>
              </a:r>
              <a:r>
                <a:rPr lang="en-US" altLang="en-US" sz="1400" smtClean="0">
                  <a:solidFill>
                    <a:srgbClr val="000000"/>
                  </a:solidFill>
                </a:rPr>
                <a:t> = 5 </a:t>
              </a:r>
              <a:r>
                <a:rPr lang="en-US" altLang="en-US" sz="1400" smtClean="0">
                  <a:solidFill>
                    <a:srgbClr val="000000"/>
                  </a:solidFill>
                  <a:latin typeface="Symbol" charset="2"/>
                </a:rPr>
                <a:t>W</a:t>
              </a:r>
              <a:endParaRPr lang="en-US" altLang="en-US" sz="1400" smtClean="0">
                <a:solidFill>
                  <a:srgbClr val="000000"/>
                </a:solidFill>
              </a:endParaRPr>
            </a:p>
          </p:txBody>
        </p:sp>
        <p:sp>
          <p:nvSpPr>
            <p:cNvPr id="131" name="TextBox 92"/>
            <p:cNvSpPr txBox="1">
              <a:spLocks noChangeArrowheads="1"/>
            </p:cNvSpPr>
            <p:nvPr/>
          </p:nvSpPr>
          <p:spPr bwMode="auto">
            <a:xfrm>
              <a:off x="5664280" y="1168371"/>
              <a:ext cx="1106480" cy="30767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1400" smtClean="0">
                  <a:solidFill>
                    <a:srgbClr val="000000"/>
                  </a:solidFill>
                </a:rPr>
                <a:t>V</a:t>
              </a:r>
              <a:r>
                <a:rPr lang="en-US" altLang="en-US" sz="1400" baseline="-25000" smtClean="0">
                  <a:solidFill>
                    <a:srgbClr val="000000"/>
                  </a:solidFill>
                </a:rPr>
                <a:t>C</a:t>
              </a:r>
              <a:r>
                <a:rPr lang="en-US" altLang="en-US" sz="1400" smtClean="0">
                  <a:solidFill>
                    <a:srgbClr val="000000"/>
                  </a:solidFill>
                </a:rPr>
                <a:t> = 13 </a:t>
              </a:r>
              <a:r>
                <a:rPr lang="en-US" altLang="en-US" sz="1400" smtClean="0">
                  <a:solidFill>
                    <a:srgbClr val="000000"/>
                  </a:solidFill>
                  <a:latin typeface="Symbol" charset="2"/>
                </a:rPr>
                <a:t>W</a:t>
              </a:r>
              <a:endParaRPr lang="en-US" altLang="en-US" sz="1400" baseline="-25000" smtClean="0">
                <a:solidFill>
                  <a:srgbClr val="000000"/>
                </a:solidFill>
              </a:endParaRPr>
            </a:p>
          </p:txBody>
        </p:sp>
        <p:sp>
          <p:nvSpPr>
            <p:cNvPr id="132" name="TextBox 90"/>
            <p:cNvSpPr txBox="1">
              <a:spLocks noChangeArrowheads="1"/>
            </p:cNvSpPr>
            <p:nvPr/>
          </p:nvSpPr>
          <p:spPr bwMode="auto">
            <a:xfrm>
              <a:off x="6909061" y="927110"/>
              <a:ext cx="1154852" cy="30767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1400" smtClean="0">
                  <a:solidFill>
                    <a:srgbClr val="000000"/>
                  </a:solidFill>
                </a:rPr>
                <a:t>V</a:t>
              </a:r>
              <a:r>
                <a:rPr lang="en-US" altLang="en-US" sz="1400" baseline="-25000" smtClean="0">
                  <a:solidFill>
                    <a:srgbClr val="000000"/>
                  </a:solidFill>
                </a:rPr>
                <a:t>L</a:t>
              </a:r>
              <a:r>
                <a:rPr lang="en-US" altLang="en-US" sz="1400" smtClean="0">
                  <a:solidFill>
                    <a:srgbClr val="000000"/>
                  </a:solidFill>
                </a:rPr>
                <a:t> = 4.7 </a:t>
              </a:r>
              <a:r>
                <a:rPr lang="en-US" altLang="en-US" sz="1400" smtClean="0">
                  <a:solidFill>
                    <a:srgbClr val="000000"/>
                  </a:solidFill>
                  <a:latin typeface="Symbol" charset="2"/>
                </a:rPr>
                <a:t>W</a:t>
              </a:r>
              <a:endParaRPr lang="en-US" altLang="en-US" sz="1400" baseline="-25000" smtClean="0">
                <a:solidFill>
                  <a:srgbClr val="000000"/>
                </a:solidFill>
                <a:latin typeface="Symbol" charset="2"/>
              </a:endParaRPr>
            </a:p>
          </p:txBody>
        </p:sp>
      </p:grpSp>
      <p:grpSp>
        <p:nvGrpSpPr>
          <p:cNvPr id="4" name="Group 156"/>
          <p:cNvGrpSpPr>
            <a:grpSpLocks/>
          </p:cNvGrpSpPr>
          <p:nvPr/>
        </p:nvGrpSpPr>
        <p:grpSpPr bwMode="auto">
          <a:xfrm>
            <a:off x="6477000" y="3213100"/>
            <a:ext cx="2527300" cy="3200400"/>
            <a:chOff x="4508500" y="3505200"/>
            <a:chExt cx="2527300" cy="3200400"/>
          </a:xfrm>
        </p:grpSpPr>
        <p:sp>
          <p:nvSpPr>
            <p:cNvPr id="148" name="Rectangle 147"/>
            <p:cNvSpPr/>
            <p:nvPr/>
          </p:nvSpPr>
          <p:spPr bwMode="auto">
            <a:xfrm>
              <a:off x="4508500" y="3505200"/>
              <a:ext cx="2527300" cy="32004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eaLnBrk="0" hangingPunct="0">
                <a:defRPr/>
              </a:pPr>
              <a:endParaRPr lang="en-US" sz="1900">
                <a:solidFill>
                  <a:srgbClr val="302C24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149" name="Straight Arrow Connector 77"/>
            <p:cNvCxnSpPr>
              <a:cxnSpLocks noChangeShapeType="1"/>
            </p:cNvCxnSpPr>
            <p:nvPr/>
          </p:nvCxnSpPr>
          <p:spPr bwMode="auto">
            <a:xfrm>
              <a:off x="4927600" y="3657600"/>
              <a:ext cx="1841500" cy="1588"/>
            </a:xfrm>
            <a:prstGeom prst="straightConnector1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 type="arrow" w="med" len="med"/>
            </a:ln>
          </p:spPr>
        </p:cxnSp>
        <p:sp>
          <p:nvSpPr>
            <p:cNvPr id="152" name="TextBox 97"/>
            <p:cNvSpPr txBox="1">
              <a:spLocks noChangeArrowheads="1"/>
            </p:cNvSpPr>
            <p:nvPr/>
          </p:nvSpPr>
          <p:spPr bwMode="auto">
            <a:xfrm>
              <a:off x="4978400" y="6070600"/>
              <a:ext cx="1431919" cy="307777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1400" smtClean="0">
                  <a:solidFill>
                    <a:srgbClr val="000000"/>
                  </a:solidFill>
                </a:rPr>
                <a:t>V</a:t>
              </a:r>
              <a:r>
                <a:rPr lang="en-US" altLang="en-US" sz="1400" baseline="-25000" smtClean="0">
                  <a:solidFill>
                    <a:srgbClr val="000000"/>
                  </a:solidFill>
                </a:rPr>
                <a:t>X</a:t>
              </a:r>
              <a:r>
                <a:rPr lang="en-US" altLang="en-US" sz="1400" smtClean="0">
                  <a:solidFill>
                    <a:srgbClr val="000000"/>
                  </a:solidFill>
                </a:rPr>
                <a:t>= 8.3 x 1.2</a:t>
              </a:r>
            </a:p>
          </p:txBody>
        </p:sp>
        <p:sp>
          <p:nvSpPr>
            <p:cNvPr id="153" name="TextBox 94"/>
            <p:cNvSpPr txBox="1">
              <a:spLocks noChangeArrowheads="1"/>
            </p:cNvSpPr>
            <p:nvPr/>
          </p:nvSpPr>
          <p:spPr bwMode="auto">
            <a:xfrm>
              <a:off x="5448300" y="3746500"/>
              <a:ext cx="1475225" cy="307777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1400" smtClean="0">
                  <a:solidFill>
                    <a:srgbClr val="000000"/>
                  </a:solidFill>
                </a:rPr>
                <a:t>V</a:t>
              </a:r>
              <a:r>
                <a:rPr lang="en-US" altLang="en-US" sz="1400" baseline="-25000" smtClean="0">
                  <a:solidFill>
                    <a:srgbClr val="000000"/>
                  </a:solidFill>
                </a:rPr>
                <a:t>R </a:t>
              </a:r>
              <a:r>
                <a:rPr lang="en-US" altLang="en-US" sz="1400" smtClean="0">
                  <a:solidFill>
                    <a:srgbClr val="000000"/>
                  </a:solidFill>
                </a:rPr>
                <a:t>= 5.0 x 1.2</a:t>
              </a:r>
            </a:p>
          </p:txBody>
        </p:sp>
        <p:sp>
          <p:nvSpPr>
            <p:cNvPr id="154" name="TextBox 153"/>
            <p:cNvSpPr txBox="1">
              <a:spLocks noChangeArrowheads="1"/>
            </p:cNvSpPr>
            <p:nvPr/>
          </p:nvSpPr>
          <p:spPr bwMode="auto">
            <a:xfrm>
              <a:off x="6159500" y="5461000"/>
              <a:ext cx="620683" cy="307777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>
                  <a:solidFill>
                    <a:srgbClr val="000000"/>
                  </a:solidFill>
                  <a:ea typeface="ＭＳ Ｐゴシック" charset="-128"/>
                  <a:cs typeface="ＭＳ Ｐゴシック" charset="-128"/>
                </a:rPr>
                <a:t>12 V</a:t>
              </a:r>
            </a:p>
          </p:txBody>
        </p:sp>
        <p:cxnSp>
          <p:nvCxnSpPr>
            <p:cNvPr id="16430" name="Straight Arrow Connector 89"/>
            <p:cNvCxnSpPr>
              <a:cxnSpLocks noChangeShapeType="1"/>
            </p:cNvCxnSpPr>
            <p:nvPr/>
          </p:nvCxnSpPr>
          <p:spPr bwMode="auto">
            <a:xfrm rot="5400000">
              <a:off x="3444081" y="5145882"/>
              <a:ext cx="2986087" cy="6350"/>
            </a:xfrm>
            <a:prstGeom prst="straightConnector1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31" name="Straight Arrow Connector 80"/>
            <p:cNvCxnSpPr>
              <a:cxnSpLocks noChangeShapeType="1"/>
            </p:cNvCxnSpPr>
            <p:nvPr/>
          </p:nvCxnSpPr>
          <p:spPr bwMode="auto">
            <a:xfrm rot="16200000" flipH="1">
              <a:off x="4383881" y="4218782"/>
              <a:ext cx="2941637" cy="1828800"/>
            </a:xfrm>
            <a:prstGeom prst="straightConnector1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46"/>
          <p:cNvGrpSpPr>
            <a:grpSpLocks/>
          </p:cNvGrpSpPr>
          <p:nvPr/>
        </p:nvGrpSpPr>
        <p:grpSpPr bwMode="auto">
          <a:xfrm rot="1363804">
            <a:off x="6988175" y="3259138"/>
            <a:ext cx="379413" cy="461962"/>
            <a:chOff x="5948433" y="2831319"/>
            <a:chExt cx="377398" cy="462322"/>
          </a:xfrm>
        </p:grpSpPr>
        <p:sp>
          <p:nvSpPr>
            <p:cNvPr id="16415" name="TextBox 33"/>
            <p:cNvSpPr txBox="1">
              <a:spLocks noChangeArrowheads="1"/>
            </p:cNvSpPr>
            <p:nvPr/>
          </p:nvSpPr>
          <p:spPr bwMode="auto">
            <a:xfrm>
              <a:off x="5965408" y="2831319"/>
              <a:ext cx="343616" cy="462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2400" smtClean="0">
                  <a:solidFill>
                    <a:srgbClr val="302C24"/>
                  </a:solidFill>
                  <a:latin typeface="Symbol" charset="2"/>
                </a:rPr>
                <a:t>θ</a:t>
              </a:r>
            </a:p>
          </p:txBody>
        </p:sp>
        <p:sp>
          <p:nvSpPr>
            <p:cNvPr id="160" name="Block Arc 159"/>
            <p:cNvSpPr/>
            <p:nvPr/>
          </p:nvSpPr>
          <p:spPr bwMode="auto">
            <a:xfrm rot="7037353">
              <a:off x="5955757" y="2884177"/>
              <a:ext cx="354288" cy="377398"/>
            </a:xfrm>
            <a:prstGeom prst="blockArc">
              <a:avLst>
                <a:gd name="adj1" fmla="val 10657658"/>
                <a:gd name="adj2" fmla="val 19742175"/>
                <a:gd name="adj3" fmla="val 0"/>
              </a:avLst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900">
                <a:solidFill>
                  <a:srgbClr val="302C24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</p:grpSp>
      <p:pic>
        <p:nvPicPr>
          <p:cNvPr id="161" name="Picture 16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52400" y="2889250"/>
            <a:ext cx="2725272" cy="20256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ContrastingRightFacing" fov="2700000">
              <a:rot lat="624000" lon="18966000" rev="216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63" name="TextBox 138"/>
          <p:cNvSpPr txBox="1">
            <a:spLocks noChangeArrowheads="1"/>
          </p:cNvSpPr>
          <p:nvPr/>
        </p:nvSpPr>
        <p:spPr bwMode="auto">
          <a:xfrm>
            <a:off x="4013200" y="4241800"/>
            <a:ext cx="2273300" cy="1133644"/>
          </a:xfrm>
          <a:prstGeom prst="rect">
            <a:avLst/>
          </a:prstGeom>
          <a:ln>
            <a:headEnd/>
            <a:tailEnd/>
          </a:ln>
          <a:effectLst>
            <a:glow rad="101600">
              <a:schemeClr val="accent5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  <a:sp3d/>
          </a:bodyPr>
          <a:lstStyle/>
          <a:p>
            <a:pPr>
              <a:spcAft>
                <a:spcPts val="600"/>
              </a:spcAft>
              <a:defRPr/>
            </a:pPr>
            <a:r>
              <a:rPr lang="en-US" sz="1600" b="1" u="sng" dirty="0">
                <a:solidFill>
                  <a:srgbClr val="302C24"/>
                </a:solidFill>
              </a:rPr>
              <a:t>By measurement</a:t>
            </a:r>
          </a:p>
          <a:p>
            <a:pPr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sz="1600" b="1" dirty="0">
                <a:solidFill>
                  <a:srgbClr val="302C24"/>
                </a:solidFill>
              </a:rPr>
              <a:t>V</a:t>
            </a:r>
            <a:r>
              <a:rPr lang="en-US" sz="1600" b="1" baseline="-25000" dirty="0">
                <a:solidFill>
                  <a:srgbClr val="302C24"/>
                </a:solidFill>
              </a:rPr>
              <a:t>S </a:t>
            </a:r>
            <a:r>
              <a:rPr lang="en-US" sz="1600" b="1" dirty="0">
                <a:solidFill>
                  <a:srgbClr val="302C24"/>
                </a:solidFill>
              </a:rPr>
              <a:t>lagging current by 60º ± 2º</a:t>
            </a:r>
          </a:p>
        </p:txBody>
      </p:sp>
      <p:sp>
        <p:nvSpPr>
          <p:cNvPr id="176" name="Rectangle 175"/>
          <p:cNvSpPr/>
          <p:nvPr/>
        </p:nvSpPr>
        <p:spPr>
          <a:xfrm>
            <a:off x="4957736" y="5532735"/>
            <a:ext cx="132600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sz="5400" b="1" cap="all" dirty="0">
                <a:ln w="9000" cmpd="sng">
                  <a:solidFill>
                    <a:srgbClr val="78AA5D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78AA5D">
                        <a:shade val="20000"/>
                        <a:satMod val="245000"/>
                      </a:srgbClr>
                    </a:gs>
                    <a:gs pos="43000">
                      <a:srgbClr val="78AA5D">
                        <a:satMod val="255000"/>
                      </a:srgbClr>
                    </a:gs>
                    <a:gs pos="48000">
                      <a:srgbClr val="78AA5D">
                        <a:shade val="85000"/>
                        <a:satMod val="255000"/>
                      </a:srgbClr>
                    </a:gs>
                    <a:gs pos="100000">
                      <a:srgbClr val="78AA5D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-111" charset="0"/>
                <a:ea typeface="ＭＳ Ｐゴシック" pitchFamily="-111" charset="-128"/>
                <a:cs typeface="ＭＳ Ｐゴシック" pitchFamily="-111" charset="-128"/>
              </a:rPr>
              <a:t>OR</a:t>
            </a:r>
          </a:p>
        </p:txBody>
      </p:sp>
      <p:pic>
        <p:nvPicPr>
          <p:cNvPr id="178" name="Picture 17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47851" y="4025900"/>
            <a:ext cx="2181124" cy="2603500"/>
          </a:xfrm>
          <a:prstGeom prst="roundRect">
            <a:avLst>
              <a:gd name="adj" fmla="val 8730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HeroicExtremeRightFacing" fov="4800000">
              <a:rot lat="486000" lon="19530000" rev="174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7104150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41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6" name="Group 3"/>
          <p:cNvGrpSpPr>
            <a:grpSpLocks/>
          </p:cNvGrpSpPr>
          <p:nvPr/>
        </p:nvGrpSpPr>
        <p:grpSpPr bwMode="auto">
          <a:xfrm>
            <a:off x="6248400" y="609600"/>
            <a:ext cx="609600" cy="609600"/>
            <a:chOff x="3936" y="144"/>
            <a:chExt cx="384" cy="384"/>
          </a:xfrm>
        </p:grpSpPr>
        <p:sp>
          <p:nvSpPr>
            <p:cNvPr id="4138" name="Oval 4"/>
            <p:cNvSpPr>
              <a:spLocks noChangeArrowheads="1"/>
            </p:cNvSpPr>
            <p:nvPr/>
          </p:nvSpPr>
          <p:spPr bwMode="auto">
            <a:xfrm>
              <a:off x="3936" y="144"/>
              <a:ext cx="384" cy="38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9" name="Freeform 5"/>
            <p:cNvSpPr>
              <a:spLocks/>
            </p:cNvSpPr>
            <p:nvPr/>
          </p:nvSpPr>
          <p:spPr bwMode="auto">
            <a:xfrm>
              <a:off x="3991" y="218"/>
              <a:ext cx="288" cy="240"/>
            </a:xfrm>
            <a:custGeom>
              <a:avLst/>
              <a:gdLst>
                <a:gd name="T0" fmla="*/ 0 w 1152"/>
                <a:gd name="T1" fmla="*/ 0 h 784"/>
                <a:gd name="T2" fmla="*/ 0 w 1152"/>
                <a:gd name="T3" fmla="*/ 0 h 784"/>
                <a:gd name="T4" fmla="*/ 0 w 1152"/>
                <a:gd name="T5" fmla="*/ 0 h 784"/>
                <a:gd name="T6" fmla="*/ 0 w 1152"/>
                <a:gd name="T7" fmla="*/ 0 h 7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2"/>
                <a:gd name="T13" fmla="*/ 0 h 784"/>
                <a:gd name="T14" fmla="*/ 1152 w 1152"/>
                <a:gd name="T15" fmla="*/ 784 h 7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2" h="784">
                  <a:moveTo>
                    <a:pt x="0" y="392"/>
                  </a:moveTo>
                  <a:cubicBezTo>
                    <a:pt x="72" y="196"/>
                    <a:pt x="144" y="0"/>
                    <a:pt x="288" y="56"/>
                  </a:cubicBezTo>
                  <a:cubicBezTo>
                    <a:pt x="432" y="112"/>
                    <a:pt x="720" y="672"/>
                    <a:pt x="864" y="728"/>
                  </a:cubicBezTo>
                  <a:cubicBezTo>
                    <a:pt x="1008" y="784"/>
                    <a:pt x="1104" y="448"/>
                    <a:pt x="1152" y="3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7" name="Line 6"/>
          <p:cNvSpPr>
            <a:spLocks noChangeShapeType="1"/>
          </p:cNvSpPr>
          <p:nvPr/>
        </p:nvSpPr>
        <p:spPr bwMode="auto">
          <a:xfrm flipH="1">
            <a:off x="4800600" y="914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4108" name="Line 7"/>
          <p:cNvSpPr>
            <a:spLocks noChangeShapeType="1"/>
          </p:cNvSpPr>
          <p:nvPr/>
        </p:nvSpPr>
        <p:spPr bwMode="auto">
          <a:xfrm flipH="1">
            <a:off x="6858000" y="914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4109" name="Line 8"/>
          <p:cNvSpPr>
            <a:spLocks noChangeShapeType="1"/>
          </p:cNvSpPr>
          <p:nvPr/>
        </p:nvSpPr>
        <p:spPr bwMode="auto">
          <a:xfrm>
            <a:off x="4800600" y="914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4110" name="Line 9"/>
          <p:cNvSpPr>
            <a:spLocks noChangeShapeType="1"/>
          </p:cNvSpPr>
          <p:nvPr/>
        </p:nvSpPr>
        <p:spPr bwMode="auto">
          <a:xfrm>
            <a:off x="8534400" y="914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grpSp>
        <p:nvGrpSpPr>
          <p:cNvPr id="4111" name="Group 10"/>
          <p:cNvGrpSpPr>
            <a:grpSpLocks/>
          </p:cNvGrpSpPr>
          <p:nvPr/>
        </p:nvGrpSpPr>
        <p:grpSpPr bwMode="auto">
          <a:xfrm>
            <a:off x="5334000" y="2133600"/>
            <a:ext cx="381000" cy="609600"/>
            <a:chOff x="2880" y="2256"/>
            <a:chExt cx="460" cy="384"/>
          </a:xfrm>
        </p:grpSpPr>
        <p:sp>
          <p:nvSpPr>
            <p:cNvPr id="4133" name="Line 11"/>
            <p:cNvSpPr>
              <a:spLocks noChangeShapeType="1"/>
            </p:cNvSpPr>
            <p:nvPr/>
          </p:nvSpPr>
          <p:spPr bwMode="auto">
            <a:xfrm flipV="1">
              <a:off x="2880" y="2256"/>
              <a:ext cx="5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34" name="Line 12"/>
            <p:cNvSpPr>
              <a:spLocks noChangeShapeType="1"/>
            </p:cNvSpPr>
            <p:nvPr/>
          </p:nvSpPr>
          <p:spPr bwMode="auto">
            <a:xfrm flipH="1" flipV="1">
              <a:off x="2938" y="2256"/>
              <a:ext cx="115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35" name="Line 13"/>
            <p:cNvSpPr>
              <a:spLocks noChangeShapeType="1"/>
            </p:cNvSpPr>
            <p:nvPr/>
          </p:nvSpPr>
          <p:spPr bwMode="auto">
            <a:xfrm flipV="1">
              <a:off x="3053" y="2256"/>
              <a:ext cx="115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36" name="Line 14"/>
            <p:cNvSpPr>
              <a:spLocks noChangeShapeType="1"/>
            </p:cNvSpPr>
            <p:nvPr/>
          </p:nvSpPr>
          <p:spPr bwMode="auto">
            <a:xfrm flipH="1" flipV="1">
              <a:off x="3168" y="2256"/>
              <a:ext cx="115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37" name="Line 15"/>
            <p:cNvSpPr>
              <a:spLocks noChangeShapeType="1"/>
            </p:cNvSpPr>
            <p:nvPr/>
          </p:nvSpPr>
          <p:spPr bwMode="auto">
            <a:xfrm flipV="1">
              <a:off x="3282" y="2442"/>
              <a:ext cx="5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48006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8077200" y="2438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5334000" y="1524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R</a:t>
            </a:r>
          </a:p>
        </p:txBody>
      </p:sp>
      <p:grpSp>
        <p:nvGrpSpPr>
          <p:cNvPr id="4115" name="Group 28"/>
          <p:cNvGrpSpPr>
            <a:grpSpLocks/>
          </p:cNvGrpSpPr>
          <p:nvPr/>
        </p:nvGrpSpPr>
        <p:grpSpPr bwMode="auto">
          <a:xfrm>
            <a:off x="6553200" y="2057400"/>
            <a:ext cx="152400" cy="762000"/>
            <a:chOff x="2016" y="2592"/>
            <a:chExt cx="96" cy="480"/>
          </a:xfrm>
        </p:grpSpPr>
        <p:sp>
          <p:nvSpPr>
            <p:cNvPr id="4131" name="Line 29"/>
            <p:cNvSpPr>
              <a:spLocks noChangeShapeType="1"/>
            </p:cNvSpPr>
            <p:nvPr/>
          </p:nvSpPr>
          <p:spPr bwMode="auto">
            <a:xfrm>
              <a:off x="2016" y="2592"/>
              <a:ext cx="0" cy="4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32" name="Line 30"/>
            <p:cNvSpPr>
              <a:spLocks noChangeShapeType="1"/>
            </p:cNvSpPr>
            <p:nvPr/>
          </p:nvSpPr>
          <p:spPr bwMode="auto">
            <a:xfrm>
              <a:off x="2112" y="2592"/>
              <a:ext cx="0" cy="4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4116" name="Text Box 31"/>
          <p:cNvSpPr txBox="1">
            <a:spLocks noChangeArrowheads="1"/>
          </p:cNvSpPr>
          <p:nvPr/>
        </p:nvSpPr>
        <p:spPr bwMode="auto">
          <a:xfrm>
            <a:off x="6477000" y="1524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</a:t>
            </a:r>
          </a:p>
        </p:txBody>
      </p:sp>
      <p:sp>
        <p:nvSpPr>
          <p:cNvPr id="4117" name="Line 32"/>
          <p:cNvSpPr>
            <a:spLocks noChangeShapeType="1"/>
          </p:cNvSpPr>
          <p:nvPr/>
        </p:nvSpPr>
        <p:spPr bwMode="auto">
          <a:xfrm>
            <a:off x="5715000" y="2438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4118" name="Line 33"/>
          <p:cNvSpPr>
            <a:spLocks noChangeShapeType="1"/>
          </p:cNvSpPr>
          <p:nvPr/>
        </p:nvSpPr>
        <p:spPr bwMode="auto">
          <a:xfrm>
            <a:off x="6705600" y="2438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4119" name="Text Box 34"/>
          <p:cNvSpPr txBox="1">
            <a:spLocks noChangeArrowheads="1"/>
          </p:cNvSpPr>
          <p:nvPr/>
        </p:nvSpPr>
        <p:spPr bwMode="auto">
          <a:xfrm>
            <a:off x="7543800" y="1524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L</a:t>
            </a:r>
          </a:p>
        </p:txBody>
      </p:sp>
      <p:sp>
        <p:nvSpPr>
          <p:cNvPr id="4120" name="Text Box 35"/>
          <p:cNvSpPr txBox="1">
            <a:spLocks noChangeArrowheads="1"/>
          </p:cNvSpPr>
          <p:nvPr/>
        </p:nvSpPr>
        <p:spPr bwMode="auto">
          <a:xfrm>
            <a:off x="228600" y="87313"/>
            <a:ext cx="1133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CC"/>
                </a:solidFill>
              </a:rPr>
              <a:t>Example</a:t>
            </a:r>
          </a:p>
        </p:txBody>
      </p:sp>
      <p:sp>
        <p:nvSpPr>
          <p:cNvPr id="4121" name="Text Box 36"/>
          <p:cNvSpPr txBox="1">
            <a:spLocks noChangeArrowheads="1"/>
          </p:cNvSpPr>
          <p:nvPr/>
        </p:nvSpPr>
        <p:spPr bwMode="auto">
          <a:xfrm>
            <a:off x="4876800" y="381000"/>
            <a:ext cx="1350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cs typeface="Arial" charset="0"/>
              </a:rPr>
              <a:t>V</a:t>
            </a:r>
            <a:r>
              <a:rPr lang="en-US" sz="2000" b="1" baseline="-25000">
                <a:cs typeface="Arial" charset="0"/>
              </a:rPr>
              <a:t>S</a:t>
            </a:r>
            <a:r>
              <a:rPr lang="en-US" b="1"/>
              <a:t> = 110 V</a:t>
            </a:r>
          </a:p>
        </p:txBody>
      </p:sp>
      <p:sp>
        <p:nvSpPr>
          <p:cNvPr id="4122" name="Text Box 37"/>
          <p:cNvSpPr txBox="1">
            <a:spLocks noChangeArrowheads="1"/>
          </p:cNvSpPr>
          <p:nvPr/>
        </p:nvSpPr>
        <p:spPr bwMode="auto">
          <a:xfrm>
            <a:off x="6934200" y="457200"/>
            <a:ext cx="1363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f = 60 Hz</a:t>
            </a:r>
          </a:p>
        </p:txBody>
      </p:sp>
      <p:sp>
        <p:nvSpPr>
          <p:cNvPr id="4123" name="Text Box 38"/>
          <p:cNvSpPr txBox="1">
            <a:spLocks noChangeArrowheads="1"/>
          </p:cNvSpPr>
          <p:nvPr/>
        </p:nvSpPr>
        <p:spPr bwMode="auto">
          <a:xfrm>
            <a:off x="5181600" y="2895600"/>
            <a:ext cx="80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50 </a:t>
            </a:r>
            <a:r>
              <a:rPr lang="en-US" b="1">
                <a:latin typeface="Symbol" pitchFamily="80" charset="2"/>
              </a:rPr>
              <a:t>W</a:t>
            </a:r>
            <a:endParaRPr lang="en-US" b="1"/>
          </a:p>
        </p:txBody>
      </p:sp>
      <p:sp>
        <p:nvSpPr>
          <p:cNvPr id="4124" name="Text Box 39"/>
          <p:cNvSpPr txBox="1">
            <a:spLocks noChangeArrowheads="1"/>
          </p:cNvSpPr>
          <p:nvPr/>
        </p:nvSpPr>
        <p:spPr bwMode="auto">
          <a:xfrm>
            <a:off x="6248400" y="2895600"/>
            <a:ext cx="774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8 </a:t>
            </a:r>
            <a:r>
              <a:rPr lang="en-US" b="1">
                <a:latin typeface="Symbol" pitchFamily="80" charset="2"/>
              </a:rPr>
              <a:t>m</a:t>
            </a:r>
            <a:r>
              <a:rPr lang="en-US" b="1"/>
              <a:t>F</a:t>
            </a:r>
          </a:p>
        </p:txBody>
      </p:sp>
      <p:sp>
        <p:nvSpPr>
          <p:cNvPr id="4125" name="Text Box 40"/>
          <p:cNvSpPr txBox="1">
            <a:spLocks noChangeArrowheads="1"/>
          </p:cNvSpPr>
          <p:nvPr/>
        </p:nvSpPr>
        <p:spPr bwMode="auto">
          <a:xfrm>
            <a:off x="7467600" y="2819400"/>
            <a:ext cx="87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0.8 H</a:t>
            </a:r>
          </a:p>
        </p:txBody>
      </p:sp>
      <p:sp>
        <p:nvSpPr>
          <p:cNvPr id="4126" name="Text Box 41"/>
          <p:cNvSpPr txBox="1">
            <a:spLocks noChangeArrowheads="1"/>
          </p:cNvSpPr>
          <p:nvPr/>
        </p:nvSpPr>
        <p:spPr bwMode="auto">
          <a:xfrm>
            <a:off x="304800" y="457200"/>
            <a:ext cx="38639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lphaLcParenR"/>
            </a:pPr>
            <a:r>
              <a:rPr lang="en-US" sz="2400"/>
              <a:t>What is the impedance </a:t>
            </a:r>
          </a:p>
          <a:p>
            <a:pPr marL="457200" indent="-457200"/>
            <a:r>
              <a:rPr lang="en-US" sz="2400"/>
              <a:t>	of the circuit?</a:t>
            </a:r>
          </a:p>
        </p:txBody>
      </p:sp>
      <p:graphicFrame>
        <p:nvGraphicFramePr>
          <p:cNvPr id="20522" name="Object 2"/>
          <p:cNvGraphicFramePr>
            <a:graphicFrameLocks noChangeAspect="1"/>
          </p:cNvGraphicFramePr>
          <p:nvPr/>
        </p:nvGraphicFramePr>
        <p:xfrm>
          <a:off x="685800" y="5638800"/>
          <a:ext cx="68580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6" name="Equation" r:id="rId3" imgW="406080" imgH="393480" progId="Equation.3">
                  <p:embed/>
                </p:oleObj>
              </mc:Choice>
              <mc:Fallback>
                <p:oleObj name="Equation" r:id="rId3" imgW="40608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638800"/>
                        <a:ext cx="685800" cy="73501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CC3300"/>
                        </a:solidFill>
                        <a:prstDash val="sysDot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3" name="Object 3"/>
          <p:cNvGraphicFramePr>
            <a:graphicFrameLocks noChangeAspect="1"/>
          </p:cNvGraphicFramePr>
          <p:nvPr/>
        </p:nvGraphicFramePr>
        <p:xfrm>
          <a:off x="228600" y="1524000"/>
          <a:ext cx="29591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Equation" r:id="rId5" imgW="2958840" imgH="545760" progId="Equation.3">
                  <p:embed/>
                </p:oleObj>
              </mc:Choice>
              <mc:Fallback>
                <p:oleObj name="Equation" r:id="rId5" imgW="2958840" imgH="5457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0"/>
                        <a:ext cx="2959100" cy="54451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CC3300"/>
                        </a:solidFill>
                        <a:prstDash val="sysDot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4" name="Object 4"/>
          <p:cNvGraphicFramePr>
            <a:graphicFrameLocks noChangeAspect="1"/>
          </p:cNvGraphicFramePr>
          <p:nvPr/>
        </p:nvGraphicFramePr>
        <p:xfrm>
          <a:off x="228600" y="2362200"/>
          <a:ext cx="35052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Equation" r:id="rId7" imgW="3504960" imgH="939600" progId="Equation.3">
                  <p:embed/>
                </p:oleObj>
              </mc:Choice>
              <mc:Fallback>
                <p:oleObj name="Equation" r:id="rId7" imgW="350496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362200"/>
                        <a:ext cx="35052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CC33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5" name="Object 5"/>
          <p:cNvGraphicFramePr>
            <a:graphicFrameLocks noChangeAspect="1"/>
          </p:cNvGraphicFramePr>
          <p:nvPr/>
        </p:nvGraphicFramePr>
        <p:xfrm>
          <a:off x="228600" y="3479800"/>
          <a:ext cx="6910388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Equation" r:id="rId9" imgW="6908760" imgH="1015920" progId="Equation.3">
                  <p:embed/>
                </p:oleObj>
              </mc:Choice>
              <mc:Fallback>
                <p:oleObj name="Equation" r:id="rId9" imgW="6908760" imgH="10159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479800"/>
                        <a:ext cx="6910388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CC33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6" name="Object 6"/>
          <p:cNvGraphicFramePr>
            <a:graphicFrameLocks noChangeAspect="1"/>
          </p:cNvGraphicFramePr>
          <p:nvPr/>
        </p:nvGraphicFramePr>
        <p:xfrm>
          <a:off x="7391400" y="3886200"/>
          <a:ext cx="8763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" name="Equation" r:id="rId11" imgW="876240" imgH="279360" progId="Equation.3">
                  <p:embed/>
                </p:oleObj>
              </mc:Choice>
              <mc:Fallback>
                <p:oleObj name="Equation" r:id="rId11" imgW="876240" imgH="2793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3886200"/>
                        <a:ext cx="8763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CC33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7" name="Object 7"/>
          <p:cNvGraphicFramePr>
            <a:graphicFrameLocks noChangeAspect="1"/>
          </p:cNvGraphicFramePr>
          <p:nvPr/>
        </p:nvGraphicFramePr>
        <p:xfrm>
          <a:off x="1600200" y="5638800"/>
          <a:ext cx="10287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name="Equation" r:id="rId13" imgW="1028520" imgH="723600" progId="Equation.3">
                  <p:embed/>
                </p:oleObj>
              </mc:Choice>
              <mc:Fallback>
                <p:oleObj name="Equation" r:id="rId13" imgW="1028520" imgH="723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638800"/>
                        <a:ext cx="10287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CC33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8" name="Object 8"/>
          <p:cNvGraphicFramePr>
            <a:graphicFrameLocks noChangeAspect="1"/>
          </p:cNvGraphicFramePr>
          <p:nvPr/>
        </p:nvGraphicFramePr>
        <p:xfrm>
          <a:off x="2819400" y="5867400"/>
          <a:ext cx="927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Equation" r:id="rId15" imgW="927000" imgH="279360" progId="Equation.3">
                  <p:embed/>
                </p:oleObj>
              </mc:Choice>
              <mc:Fallback>
                <p:oleObj name="Equation" r:id="rId15" imgW="927000" imgH="2793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867400"/>
                        <a:ext cx="927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CC33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0" name="Text Box 50"/>
          <p:cNvSpPr txBox="1">
            <a:spLocks noChangeArrowheads="1"/>
          </p:cNvSpPr>
          <p:nvPr/>
        </p:nvSpPr>
        <p:spPr bwMode="auto">
          <a:xfrm>
            <a:off x="457200" y="4724400"/>
            <a:ext cx="35369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b) What is the current in </a:t>
            </a:r>
          </a:p>
          <a:p>
            <a:r>
              <a:rPr lang="en-US" sz="2400" dirty="0"/>
              <a:t>the circuit?</a:t>
            </a:r>
          </a:p>
        </p:txBody>
      </p:sp>
      <p:pic>
        <p:nvPicPr>
          <p:cNvPr id="4128" name="Picture 50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315200" y="21336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30" name="Rectangle 42"/>
          <p:cNvSpPr>
            <a:spLocks noChangeArrowheads="1"/>
          </p:cNvSpPr>
          <p:nvPr/>
        </p:nvSpPr>
        <p:spPr bwMode="auto">
          <a:xfrm>
            <a:off x="4572000" y="4724400"/>
            <a:ext cx="457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c) What is the phase angle   </a:t>
            </a:r>
          </a:p>
          <a:p>
            <a:r>
              <a:rPr lang="en-US" sz="2400" dirty="0"/>
              <a:t>    between </a:t>
            </a:r>
            <a:r>
              <a:rPr lang="en-US" sz="2400" b="1" dirty="0">
                <a:solidFill>
                  <a:srgbClr val="FF0000"/>
                </a:solidFill>
              </a:rPr>
              <a:t>V</a:t>
            </a:r>
            <a:r>
              <a:rPr lang="en-US" sz="2400" b="1" baseline="-25000" dirty="0">
                <a:solidFill>
                  <a:srgbClr val="FF0000"/>
                </a:solidFill>
              </a:rPr>
              <a:t>s</a:t>
            </a:r>
            <a:r>
              <a:rPr lang="en-US" sz="2400" dirty="0"/>
              <a:t> and </a:t>
            </a:r>
            <a:r>
              <a:rPr lang="en-US" sz="2400" b="1" dirty="0">
                <a:solidFill>
                  <a:srgbClr val="FF0000"/>
                </a:solidFill>
              </a:rPr>
              <a:t>I </a:t>
            </a:r>
            <a:r>
              <a:rPr lang="en-US" sz="2400" b="1" dirty="0"/>
              <a:t>?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endParaRPr lang="en-NZ" sz="2400" dirty="0"/>
          </a:p>
        </p:txBody>
      </p:sp>
      <p:graphicFrame>
        <p:nvGraphicFramePr>
          <p:cNvPr id="34822" name="Object 8"/>
          <p:cNvGraphicFramePr>
            <a:graphicFrameLocks noChangeAspect="1"/>
          </p:cNvGraphicFramePr>
          <p:nvPr/>
        </p:nvGraphicFramePr>
        <p:xfrm>
          <a:off x="4876800" y="5638800"/>
          <a:ext cx="21463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3" name="Equation" r:id="rId18" imgW="2145960" imgH="736560" progId="Equation.3">
                  <p:embed/>
                </p:oleObj>
              </mc:Choice>
              <mc:Fallback>
                <p:oleObj name="Equation" r:id="rId18" imgW="2145960" imgH="73656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638800"/>
                        <a:ext cx="2146300" cy="7620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CC3300"/>
                        </a:solidFill>
                        <a:prstDash val="sysDot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0" grpId="0"/>
      <p:bldP spid="41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C equ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3371"/>
            <a:ext cx="7166428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AC equat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956263"/>
            <a:ext cx="5943600" cy="343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138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5943600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00800" y="23622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N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Tweeter</a:t>
            </a:r>
            <a:endParaRPr lang="en-N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45826" y="3581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N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Woofer</a:t>
            </a:r>
            <a:endParaRPr lang="en-N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178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52" y="152400"/>
            <a:ext cx="8686800" cy="62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617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Oval 3"/>
          <p:cNvSpPr>
            <a:spLocks noChangeArrowheads="1"/>
          </p:cNvSpPr>
          <p:nvPr/>
        </p:nvSpPr>
        <p:spPr bwMode="auto">
          <a:xfrm>
            <a:off x="1905000" y="228600"/>
            <a:ext cx="609600" cy="609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Freeform 4"/>
          <p:cNvSpPr>
            <a:spLocks/>
          </p:cNvSpPr>
          <p:nvPr/>
        </p:nvSpPr>
        <p:spPr bwMode="auto">
          <a:xfrm>
            <a:off x="1992313" y="346075"/>
            <a:ext cx="457200" cy="381000"/>
          </a:xfrm>
          <a:custGeom>
            <a:avLst/>
            <a:gdLst>
              <a:gd name="T0" fmla="*/ 0 w 1152"/>
              <a:gd name="T1" fmla="*/ 2147483647 h 784"/>
              <a:gd name="T2" fmla="*/ 2147483647 w 1152"/>
              <a:gd name="T3" fmla="*/ 2147483647 h 784"/>
              <a:gd name="T4" fmla="*/ 2147483647 w 1152"/>
              <a:gd name="T5" fmla="*/ 2147483647 h 784"/>
              <a:gd name="T6" fmla="*/ 2147483647 w 1152"/>
              <a:gd name="T7" fmla="*/ 2147483647 h 784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784"/>
              <a:gd name="T14" fmla="*/ 1152 w 1152"/>
              <a:gd name="T15" fmla="*/ 784 h 7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784">
                <a:moveTo>
                  <a:pt x="0" y="392"/>
                </a:moveTo>
                <a:cubicBezTo>
                  <a:pt x="72" y="196"/>
                  <a:pt x="144" y="0"/>
                  <a:pt x="288" y="56"/>
                </a:cubicBezTo>
                <a:cubicBezTo>
                  <a:pt x="432" y="112"/>
                  <a:pt x="720" y="672"/>
                  <a:pt x="864" y="728"/>
                </a:cubicBezTo>
                <a:cubicBezTo>
                  <a:pt x="1008" y="784"/>
                  <a:pt x="1104" y="448"/>
                  <a:pt x="1152" y="392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Line 5"/>
          <p:cNvSpPr>
            <a:spLocks noChangeShapeType="1"/>
          </p:cNvSpPr>
          <p:nvPr/>
        </p:nvSpPr>
        <p:spPr bwMode="auto">
          <a:xfrm flipH="1">
            <a:off x="457200" y="533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037" name="Line 6"/>
          <p:cNvSpPr>
            <a:spLocks noChangeShapeType="1"/>
          </p:cNvSpPr>
          <p:nvPr/>
        </p:nvSpPr>
        <p:spPr bwMode="auto">
          <a:xfrm flipH="1">
            <a:off x="2514600" y="533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038" name="Line 7"/>
          <p:cNvSpPr>
            <a:spLocks noChangeShapeType="1"/>
          </p:cNvSpPr>
          <p:nvPr/>
        </p:nvSpPr>
        <p:spPr bwMode="auto">
          <a:xfrm>
            <a:off x="457200" y="533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039" name="Line 8"/>
          <p:cNvSpPr>
            <a:spLocks noChangeShapeType="1"/>
          </p:cNvSpPr>
          <p:nvPr/>
        </p:nvSpPr>
        <p:spPr bwMode="auto">
          <a:xfrm>
            <a:off x="4191000" y="533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grpSp>
        <p:nvGrpSpPr>
          <p:cNvPr id="1040" name="Group 63"/>
          <p:cNvGrpSpPr>
            <a:grpSpLocks/>
          </p:cNvGrpSpPr>
          <p:nvPr/>
        </p:nvGrpSpPr>
        <p:grpSpPr bwMode="auto">
          <a:xfrm>
            <a:off x="990600" y="1752600"/>
            <a:ext cx="381000" cy="609600"/>
            <a:chOff x="2880" y="2256"/>
            <a:chExt cx="460" cy="384"/>
          </a:xfrm>
        </p:grpSpPr>
        <p:sp>
          <p:nvSpPr>
            <p:cNvPr id="1104" name="Line 10"/>
            <p:cNvSpPr>
              <a:spLocks noChangeShapeType="1"/>
            </p:cNvSpPr>
            <p:nvPr/>
          </p:nvSpPr>
          <p:spPr bwMode="auto">
            <a:xfrm flipV="1">
              <a:off x="2880" y="2256"/>
              <a:ext cx="5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05" name="Line 11"/>
            <p:cNvSpPr>
              <a:spLocks noChangeShapeType="1"/>
            </p:cNvSpPr>
            <p:nvPr/>
          </p:nvSpPr>
          <p:spPr bwMode="auto">
            <a:xfrm flipH="1" flipV="1">
              <a:off x="2938" y="2256"/>
              <a:ext cx="115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06" name="Line 12"/>
            <p:cNvSpPr>
              <a:spLocks noChangeShapeType="1"/>
            </p:cNvSpPr>
            <p:nvPr/>
          </p:nvSpPr>
          <p:spPr bwMode="auto">
            <a:xfrm flipV="1">
              <a:off x="3053" y="2256"/>
              <a:ext cx="115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07" name="Line 13"/>
            <p:cNvSpPr>
              <a:spLocks noChangeShapeType="1"/>
            </p:cNvSpPr>
            <p:nvPr/>
          </p:nvSpPr>
          <p:spPr bwMode="auto">
            <a:xfrm flipH="1" flipV="1">
              <a:off x="3168" y="2256"/>
              <a:ext cx="115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08" name="Line 20"/>
            <p:cNvSpPr>
              <a:spLocks noChangeShapeType="1"/>
            </p:cNvSpPr>
            <p:nvPr/>
          </p:nvSpPr>
          <p:spPr bwMode="auto">
            <a:xfrm flipV="1">
              <a:off x="3282" y="2442"/>
              <a:ext cx="5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1041" name="Line 21"/>
          <p:cNvSpPr>
            <a:spLocks noChangeShapeType="1"/>
          </p:cNvSpPr>
          <p:nvPr/>
        </p:nvSpPr>
        <p:spPr bwMode="auto">
          <a:xfrm>
            <a:off x="457200" y="2057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042" name="Line 22"/>
          <p:cNvSpPr>
            <a:spLocks noChangeShapeType="1"/>
          </p:cNvSpPr>
          <p:nvPr/>
        </p:nvSpPr>
        <p:spPr bwMode="auto">
          <a:xfrm>
            <a:off x="37338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043" name="Text Box 23"/>
          <p:cNvSpPr txBox="1">
            <a:spLocks noChangeArrowheads="1"/>
          </p:cNvSpPr>
          <p:nvPr/>
        </p:nvSpPr>
        <p:spPr bwMode="auto">
          <a:xfrm>
            <a:off x="990600" y="1143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R</a:t>
            </a:r>
          </a:p>
        </p:txBody>
      </p:sp>
      <p:grpSp>
        <p:nvGrpSpPr>
          <p:cNvPr id="1044" name="Group 44"/>
          <p:cNvGrpSpPr>
            <a:grpSpLocks/>
          </p:cNvGrpSpPr>
          <p:nvPr/>
        </p:nvGrpSpPr>
        <p:grpSpPr bwMode="auto">
          <a:xfrm>
            <a:off x="2209800" y="1676400"/>
            <a:ext cx="152400" cy="762000"/>
            <a:chOff x="2016" y="2592"/>
            <a:chExt cx="96" cy="480"/>
          </a:xfrm>
        </p:grpSpPr>
        <p:sp>
          <p:nvSpPr>
            <p:cNvPr id="1102" name="Line 41"/>
            <p:cNvSpPr>
              <a:spLocks noChangeShapeType="1"/>
            </p:cNvSpPr>
            <p:nvPr/>
          </p:nvSpPr>
          <p:spPr bwMode="auto">
            <a:xfrm>
              <a:off x="2016" y="2592"/>
              <a:ext cx="0" cy="4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03" name="Line 42"/>
            <p:cNvSpPr>
              <a:spLocks noChangeShapeType="1"/>
            </p:cNvSpPr>
            <p:nvPr/>
          </p:nvSpPr>
          <p:spPr bwMode="auto">
            <a:xfrm>
              <a:off x="2112" y="2592"/>
              <a:ext cx="0" cy="4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1045" name="Text Box 43"/>
          <p:cNvSpPr txBox="1">
            <a:spLocks noChangeArrowheads="1"/>
          </p:cNvSpPr>
          <p:nvPr/>
        </p:nvSpPr>
        <p:spPr bwMode="auto">
          <a:xfrm>
            <a:off x="2133600" y="1143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</a:t>
            </a:r>
          </a:p>
        </p:txBody>
      </p:sp>
      <p:sp>
        <p:nvSpPr>
          <p:cNvPr id="1046" name="Line 64"/>
          <p:cNvSpPr>
            <a:spLocks noChangeShapeType="1"/>
          </p:cNvSpPr>
          <p:nvPr/>
        </p:nvSpPr>
        <p:spPr bwMode="auto">
          <a:xfrm>
            <a:off x="1371600" y="2057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047" name="Line 65"/>
          <p:cNvSpPr>
            <a:spLocks noChangeShapeType="1"/>
          </p:cNvSpPr>
          <p:nvPr/>
        </p:nvSpPr>
        <p:spPr bwMode="auto">
          <a:xfrm>
            <a:off x="2362200" y="2057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048" name="Text Box 66"/>
          <p:cNvSpPr txBox="1">
            <a:spLocks noChangeArrowheads="1"/>
          </p:cNvSpPr>
          <p:nvPr/>
        </p:nvSpPr>
        <p:spPr bwMode="auto">
          <a:xfrm>
            <a:off x="3200400" y="1143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L</a:t>
            </a:r>
          </a:p>
        </p:txBody>
      </p:sp>
      <p:sp>
        <p:nvSpPr>
          <p:cNvPr id="1049" name="Line 67"/>
          <p:cNvSpPr>
            <a:spLocks noChangeShapeType="1"/>
          </p:cNvSpPr>
          <p:nvPr/>
        </p:nvSpPr>
        <p:spPr bwMode="auto">
          <a:xfrm>
            <a:off x="457200" y="2209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050" name="Line 68"/>
          <p:cNvSpPr>
            <a:spLocks noChangeShapeType="1"/>
          </p:cNvSpPr>
          <p:nvPr/>
        </p:nvSpPr>
        <p:spPr bwMode="auto">
          <a:xfrm>
            <a:off x="4191000" y="2209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051" name="Line 69"/>
          <p:cNvSpPr>
            <a:spLocks noChangeShapeType="1"/>
          </p:cNvSpPr>
          <p:nvPr/>
        </p:nvSpPr>
        <p:spPr bwMode="auto">
          <a:xfrm>
            <a:off x="1752600" y="2209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052" name="Line 70"/>
          <p:cNvSpPr>
            <a:spLocks noChangeShapeType="1"/>
          </p:cNvSpPr>
          <p:nvPr/>
        </p:nvSpPr>
        <p:spPr bwMode="auto">
          <a:xfrm>
            <a:off x="2819400" y="2209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053" name="Line 71"/>
          <p:cNvSpPr>
            <a:spLocks noChangeShapeType="1"/>
          </p:cNvSpPr>
          <p:nvPr/>
        </p:nvSpPr>
        <p:spPr bwMode="auto">
          <a:xfrm>
            <a:off x="457200" y="2819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054" name="Line 72"/>
          <p:cNvSpPr>
            <a:spLocks noChangeShapeType="1"/>
          </p:cNvSpPr>
          <p:nvPr/>
        </p:nvSpPr>
        <p:spPr bwMode="auto">
          <a:xfrm>
            <a:off x="1752600" y="2819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055" name="Line 73"/>
          <p:cNvSpPr>
            <a:spLocks noChangeShapeType="1"/>
          </p:cNvSpPr>
          <p:nvPr/>
        </p:nvSpPr>
        <p:spPr bwMode="auto">
          <a:xfrm>
            <a:off x="2819400" y="2819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NZ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761341"/>
              </p:ext>
            </p:extLst>
          </p:nvPr>
        </p:nvGraphicFramePr>
        <p:xfrm>
          <a:off x="914400" y="2628900"/>
          <a:ext cx="4429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Equation" r:id="rId3" imgW="444240" imgH="393480" progId="Equation.3">
                  <p:embed/>
                </p:oleObj>
              </mc:Choice>
              <mc:Fallback>
                <p:oleObj name="Equation" r:id="rId3" imgW="44424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628900"/>
                        <a:ext cx="442913" cy="3921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525973"/>
              </p:ext>
            </p:extLst>
          </p:nvPr>
        </p:nvGraphicFramePr>
        <p:xfrm>
          <a:off x="2087563" y="2619375"/>
          <a:ext cx="4191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Equation" r:id="rId5" imgW="419040" imgH="393480" progId="Equation.3">
                  <p:embed/>
                </p:oleObj>
              </mc:Choice>
              <mc:Fallback>
                <p:oleObj name="Equation" r:id="rId5" imgW="41904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563" y="2619375"/>
                        <a:ext cx="419100" cy="3921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481857"/>
              </p:ext>
            </p:extLst>
          </p:nvPr>
        </p:nvGraphicFramePr>
        <p:xfrm>
          <a:off x="3249613" y="2609850"/>
          <a:ext cx="4191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Equation" r:id="rId7" imgW="419040" imgH="393480" progId="Equation.3">
                  <p:embed/>
                </p:oleObj>
              </mc:Choice>
              <mc:Fallback>
                <p:oleObj name="Equation" r:id="rId7" imgW="4190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9613" y="2609850"/>
                        <a:ext cx="419100" cy="3921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6" name="Line 78"/>
          <p:cNvSpPr>
            <a:spLocks noChangeShapeType="1"/>
          </p:cNvSpPr>
          <p:nvPr/>
        </p:nvSpPr>
        <p:spPr bwMode="auto">
          <a:xfrm>
            <a:off x="457200" y="35052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NZ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785416"/>
              </p:ext>
            </p:extLst>
          </p:nvPr>
        </p:nvGraphicFramePr>
        <p:xfrm>
          <a:off x="2057400" y="33528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Equation" r:id="rId9" imgW="266400" imgH="279360" progId="Equation.3">
                  <p:embed/>
                </p:oleObj>
              </mc:Choice>
              <mc:Fallback>
                <p:oleObj name="Equation" r:id="rId9" imgW="266400" imgH="279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52800"/>
                        <a:ext cx="265113" cy="279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79" name="Line 163"/>
          <p:cNvSpPr>
            <a:spLocks noChangeShapeType="1"/>
          </p:cNvSpPr>
          <p:nvPr/>
        </p:nvSpPr>
        <p:spPr bwMode="auto">
          <a:xfrm>
            <a:off x="6132513" y="0"/>
            <a:ext cx="0" cy="6858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9397" name="Line 181"/>
          <p:cNvSpPr>
            <a:spLocks noChangeShapeType="1"/>
          </p:cNvSpPr>
          <p:nvPr/>
        </p:nvSpPr>
        <p:spPr bwMode="auto">
          <a:xfrm>
            <a:off x="6629400" y="0"/>
            <a:ext cx="0" cy="6858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9398" name="Line 182"/>
          <p:cNvSpPr>
            <a:spLocks noChangeShapeType="1"/>
          </p:cNvSpPr>
          <p:nvPr/>
        </p:nvSpPr>
        <p:spPr bwMode="auto">
          <a:xfrm>
            <a:off x="7126288" y="0"/>
            <a:ext cx="0" cy="6858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9399" name="Line 183"/>
          <p:cNvSpPr>
            <a:spLocks noChangeShapeType="1"/>
          </p:cNvSpPr>
          <p:nvPr/>
        </p:nvSpPr>
        <p:spPr bwMode="auto">
          <a:xfrm>
            <a:off x="7543800" y="0"/>
            <a:ext cx="0" cy="6858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9400" name="Line 184"/>
          <p:cNvSpPr>
            <a:spLocks noChangeShapeType="1"/>
          </p:cNvSpPr>
          <p:nvPr/>
        </p:nvSpPr>
        <p:spPr bwMode="auto">
          <a:xfrm>
            <a:off x="8001000" y="0"/>
            <a:ext cx="0" cy="6858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grpSp>
        <p:nvGrpSpPr>
          <p:cNvPr id="4" name="Group 192"/>
          <p:cNvGrpSpPr>
            <a:grpSpLocks/>
          </p:cNvGrpSpPr>
          <p:nvPr/>
        </p:nvGrpSpPr>
        <p:grpSpPr bwMode="auto">
          <a:xfrm>
            <a:off x="5272088" y="1219200"/>
            <a:ext cx="4100512" cy="1219200"/>
            <a:chOff x="3321" y="768"/>
            <a:chExt cx="2583" cy="768"/>
          </a:xfrm>
        </p:grpSpPr>
        <p:grpSp>
          <p:nvGrpSpPr>
            <p:cNvPr id="1096" name="Group 136"/>
            <p:cNvGrpSpPr>
              <a:grpSpLocks/>
            </p:cNvGrpSpPr>
            <p:nvPr/>
          </p:nvGrpSpPr>
          <p:grpSpPr bwMode="auto">
            <a:xfrm>
              <a:off x="3600" y="768"/>
              <a:ext cx="1632" cy="768"/>
              <a:chOff x="3216" y="384"/>
              <a:chExt cx="1632" cy="768"/>
            </a:xfrm>
          </p:grpSpPr>
          <p:sp>
            <p:nvSpPr>
              <p:cNvPr id="1100" name="Line 137"/>
              <p:cNvSpPr>
                <a:spLocks noChangeShapeType="1"/>
              </p:cNvSpPr>
              <p:nvPr/>
            </p:nvSpPr>
            <p:spPr bwMode="auto">
              <a:xfrm>
                <a:off x="3216" y="384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01" name="Line 138"/>
              <p:cNvSpPr>
                <a:spLocks noChangeShapeType="1"/>
              </p:cNvSpPr>
              <p:nvPr/>
            </p:nvSpPr>
            <p:spPr bwMode="auto">
              <a:xfrm>
                <a:off x="3216" y="816"/>
                <a:ext cx="16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1097" name="Group 167"/>
            <p:cNvGrpSpPr>
              <a:grpSpLocks/>
            </p:cNvGrpSpPr>
            <p:nvPr/>
          </p:nvGrpSpPr>
          <p:grpSpPr bwMode="auto">
            <a:xfrm>
              <a:off x="3600" y="912"/>
              <a:ext cx="2304" cy="576"/>
              <a:chOff x="3600" y="816"/>
              <a:chExt cx="1152" cy="768"/>
            </a:xfrm>
          </p:grpSpPr>
          <p:sp>
            <p:nvSpPr>
              <p:cNvPr id="1098" name="Freeform 149"/>
              <p:cNvSpPr>
                <a:spLocks/>
              </p:cNvSpPr>
              <p:nvPr/>
            </p:nvSpPr>
            <p:spPr bwMode="auto">
              <a:xfrm>
                <a:off x="3600" y="816"/>
                <a:ext cx="576" cy="768"/>
              </a:xfrm>
              <a:custGeom>
                <a:avLst/>
                <a:gdLst>
                  <a:gd name="T0" fmla="*/ 0 w 960"/>
                  <a:gd name="T1" fmla="*/ 384 h 768"/>
                  <a:gd name="T2" fmla="*/ 1 w 960"/>
                  <a:gd name="T3" fmla="*/ 0 h 768"/>
                  <a:gd name="T4" fmla="*/ 3 w 960"/>
                  <a:gd name="T5" fmla="*/ 384 h 768"/>
                  <a:gd name="T6" fmla="*/ 4 w 960"/>
                  <a:gd name="T7" fmla="*/ 768 h 768"/>
                  <a:gd name="T8" fmla="*/ 6 w 960"/>
                  <a:gd name="T9" fmla="*/ 384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0"/>
                  <a:gd name="T16" fmla="*/ 0 h 768"/>
                  <a:gd name="T17" fmla="*/ 960 w 960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0" h="768">
                    <a:moveTo>
                      <a:pt x="0" y="384"/>
                    </a:moveTo>
                    <a:cubicBezTo>
                      <a:pt x="80" y="192"/>
                      <a:pt x="160" y="0"/>
                      <a:pt x="240" y="0"/>
                    </a:cubicBezTo>
                    <a:cubicBezTo>
                      <a:pt x="320" y="0"/>
                      <a:pt x="400" y="256"/>
                      <a:pt x="480" y="384"/>
                    </a:cubicBezTo>
                    <a:cubicBezTo>
                      <a:pt x="560" y="512"/>
                      <a:pt x="640" y="768"/>
                      <a:pt x="720" y="768"/>
                    </a:cubicBezTo>
                    <a:cubicBezTo>
                      <a:pt x="800" y="768"/>
                      <a:pt x="920" y="448"/>
                      <a:pt x="960" y="384"/>
                    </a:cubicBezTo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Freeform 150"/>
              <p:cNvSpPr>
                <a:spLocks/>
              </p:cNvSpPr>
              <p:nvPr/>
            </p:nvSpPr>
            <p:spPr bwMode="auto">
              <a:xfrm>
                <a:off x="4176" y="816"/>
                <a:ext cx="576" cy="768"/>
              </a:xfrm>
              <a:custGeom>
                <a:avLst/>
                <a:gdLst>
                  <a:gd name="T0" fmla="*/ 0 w 960"/>
                  <a:gd name="T1" fmla="*/ 384 h 768"/>
                  <a:gd name="T2" fmla="*/ 1 w 960"/>
                  <a:gd name="T3" fmla="*/ 0 h 768"/>
                  <a:gd name="T4" fmla="*/ 3 w 960"/>
                  <a:gd name="T5" fmla="*/ 384 h 768"/>
                  <a:gd name="T6" fmla="*/ 4 w 960"/>
                  <a:gd name="T7" fmla="*/ 768 h 768"/>
                  <a:gd name="T8" fmla="*/ 6 w 960"/>
                  <a:gd name="T9" fmla="*/ 384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0"/>
                  <a:gd name="T16" fmla="*/ 0 h 768"/>
                  <a:gd name="T17" fmla="*/ 960 w 960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0" h="768">
                    <a:moveTo>
                      <a:pt x="0" y="384"/>
                    </a:moveTo>
                    <a:cubicBezTo>
                      <a:pt x="80" y="192"/>
                      <a:pt x="160" y="0"/>
                      <a:pt x="240" y="0"/>
                    </a:cubicBezTo>
                    <a:cubicBezTo>
                      <a:pt x="320" y="0"/>
                      <a:pt x="400" y="256"/>
                      <a:pt x="480" y="384"/>
                    </a:cubicBezTo>
                    <a:cubicBezTo>
                      <a:pt x="560" y="512"/>
                      <a:pt x="640" y="768"/>
                      <a:pt x="720" y="768"/>
                    </a:cubicBezTo>
                    <a:cubicBezTo>
                      <a:pt x="800" y="768"/>
                      <a:pt x="920" y="448"/>
                      <a:pt x="960" y="384"/>
                    </a:cubicBezTo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1033" name="Object 9"/>
            <p:cNvGraphicFramePr>
              <a:graphicFrameLocks noChangeAspect="1"/>
            </p:cNvGraphicFramePr>
            <p:nvPr/>
          </p:nvGraphicFramePr>
          <p:xfrm>
            <a:off x="3321" y="1056"/>
            <a:ext cx="279" cy="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8" name="Equation" r:id="rId11" imgW="444240" imgH="393480" progId="Equation.3">
                    <p:embed/>
                  </p:oleObj>
                </mc:Choice>
                <mc:Fallback>
                  <p:oleObj name="Equation" r:id="rId11" imgW="444240" imgH="39348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1" y="1056"/>
                          <a:ext cx="279" cy="2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193"/>
          <p:cNvGrpSpPr>
            <a:grpSpLocks/>
          </p:cNvGrpSpPr>
          <p:nvPr/>
        </p:nvGrpSpPr>
        <p:grpSpPr bwMode="auto">
          <a:xfrm>
            <a:off x="5411788" y="0"/>
            <a:ext cx="3960812" cy="1143000"/>
            <a:chOff x="3409" y="0"/>
            <a:chExt cx="2495" cy="720"/>
          </a:xfrm>
        </p:grpSpPr>
        <p:grpSp>
          <p:nvGrpSpPr>
            <p:cNvPr id="1090" name="Group 166"/>
            <p:cNvGrpSpPr>
              <a:grpSpLocks/>
            </p:cNvGrpSpPr>
            <p:nvPr/>
          </p:nvGrpSpPr>
          <p:grpSpPr bwMode="auto">
            <a:xfrm>
              <a:off x="3600" y="240"/>
              <a:ext cx="2304" cy="384"/>
              <a:chOff x="3600" y="240"/>
              <a:chExt cx="1152" cy="384"/>
            </a:xfrm>
          </p:grpSpPr>
          <p:sp>
            <p:nvSpPr>
              <p:cNvPr id="1094" name="Freeform 119"/>
              <p:cNvSpPr>
                <a:spLocks/>
              </p:cNvSpPr>
              <p:nvPr/>
            </p:nvSpPr>
            <p:spPr bwMode="auto">
              <a:xfrm>
                <a:off x="3600" y="240"/>
                <a:ext cx="576" cy="384"/>
              </a:xfrm>
              <a:custGeom>
                <a:avLst/>
                <a:gdLst>
                  <a:gd name="T0" fmla="*/ 0 w 960"/>
                  <a:gd name="T1" fmla="*/ 1 h 768"/>
                  <a:gd name="T2" fmla="*/ 1 w 960"/>
                  <a:gd name="T3" fmla="*/ 0 h 768"/>
                  <a:gd name="T4" fmla="*/ 3 w 960"/>
                  <a:gd name="T5" fmla="*/ 1 h 768"/>
                  <a:gd name="T6" fmla="*/ 4 w 960"/>
                  <a:gd name="T7" fmla="*/ 1 h 768"/>
                  <a:gd name="T8" fmla="*/ 6 w 960"/>
                  <a:gd name="T9" fmla="*/ 1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0"/>
                  <a:gd name="T16" fmla="*/ 0 h 768"/>
                  <a:gd name="T17" fmla="*/ 960 w 960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0" h="768">
                    <a:moveTo>
                      <a:pt x="0" y="384"/>
                    </a:moveTo>
                    <a:cubicBezTo>
                      <a:pt x="80" y="192"/>
                      <a:pt x="160" y="0"/>
                      <a:pt x="240" y="0"/>
                    </a:cubicBezTo>
                    <a:cubicBezTo>
                      <a:pt x="320" y="0"/>
                      <a:pt x="400" y="256"/>
                      <a:pt x="480" y="384"/>
                    </a:cubicBezTo>
                    <a:cubicBezTo>
                      <a:pt x="560" y="512"/>
                      <a:pt x="640" y="768"/>
                      <a:pt x="720" y="768"/>
                    </a:cubicBezTo>
                    <a:cubicBezTo>
                      <a:pt x="800" y="768"/>
                      <a:pt x="920" y="448"/>
                      <a:pt x="960" y="384"/>
                    </a:cubicBezTo>
                  </a:path>
                </a:pathLst>
              </a:custGeom>
              <a:noFill/>
              <a:ln w="381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Freeform 120"/>
              <p:cNvSpPr>
                <a:spLocks/>
              </p:cNvSpPr>
              <p:nvPr/>
            </p:nvSpPr>
            <p:spPr bwMode="auto">
              <a:xfrm>
                <a:off x="4176" y="240"/>
                <a:ext cx="576" cy="384"/>
              </a:xfrm>
              <a:custGeom>
                <a:avLst/>
                <a:gdLst>
                  <a:gd name="T0" fmla="*/ 0 w 960"/>
                  <a:gd name="T1" fmla="*/ 1 h 768"/>
                  <a:gd name="T2" fmla="*/ 1 w 960"/>
                  <a:gd name="T3" fmla="*/ 0 h 768"/>
                  <a:gd name="T4" fmla="*/ 3 w 960"/>
                  <a:gd name="T5" fmla="*/ 1 h 768"/>
                  <a:gd name="T6" fmla="*/ 4 w 960"/>
                  <a:gd name="T7" fmla="*/ 1 h 768"/>
                  <a:gd name="T8" fmla="*/ 6 w 960"/>
                  <a:gd name="T9" fmla="*/ 1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0"/>
                  <a:gd name="T16" fmla="*/ 0 h 768"/>
                  <a:gd name="T17" fmla="*/ 960 w 960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0" h="768">
                    <a:moveTo>
                      <a:pt x="0" y="384"/>
                    </a:moveTo>
                    <a:cubicBezTo>
                      <a:pt x="80" y="192"/>
                      <a:pt x="160" y="0"/>
                      <a:pt x="240" y="0"/>
                    </a:cubicBezTo>
                    <a:cubicBezTo>
                      <a:pt x="320" y="0"/>
                      <a:pt x="400" y="256"/>
                      <a:pt x="480" y="384"/>
                    </a:cubicBezTo>
                    <a:cubicBezTo>
                      <a:pt x="560" y="512"/>
                      <a:pt x="640" y="768"/>
                      <a:pt x="720" y="768"/>
                    </a:cubicBezTo>
                    <a:cubicBezTo>
                      <a:pt x="800" y="768"/>
                      <a:pt x="920" y="448"/>
                      <a:pt x="960" y="384"/>
                    </a:cubicBezTo>
                  </a:path>
                </a:pathLst>
              </a:custGeom>
              <a:noFill/>
              <a:ln w="381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91" name="Line 122"/>
            <p:cNvSpPr>
              <a:spLocks noChangeShapeType="1"/>
            </p:cNvSpPr>
            <p:nvPr/>
          </p:nvSpPr>
          <p:spPr bwMode="auto">
            <a:xfrm>
              <a:off x="3600" y="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092" name="Line 123"/>
            <p:cNvSpPr>
              <a:spLocks noChangeShapeType="1"/>
            </p:cNvSpPr>
            <p:nvPr/>
          </p:nvSpPr>
          <p:spPr bwMode="auto">
            <a:xfrm>
              <a:off x="3600" y="432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093" name="Text Box 187"/>
            <p:cNvSpPr txBox="1">
              <a:spLocks noChangeArrowheads="1"/>
            </p:cNvSpPr>
            <p:nvPr/>
          </p:nvSpPr>
          <p:spPr bwMode="auto">
            <a:xfrm>
              <a:off x="3409" y="288"/>
              <a:ext cx="1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I</a:t>
              </a:r>
            </a:p>
          </p:txBody>
        </p:sp>
      </p:grpSp>
      <p:grpSp>
        <p:nvGrpSpPr>
          <p:cNvPr id="9" name="Group 199"/>
          <p:cNvGrpSpPr>
            <a:grpSpLocks/>
          </p:cNvGrpSpPr>
          <p:nvPr/>
        </p:nvGrpSpPr>
        <p:grpSpPr bwMode="auto">
          <a:xfrm>
            <a:off x="4343400" y="2514600"/>
            <a:ext cx="5486400" cy="1447800"/>
            <a:chOff x="2736" y="1584"/>
            <a:chExt cx="3456" cy="912"/>
          </a:xfrm>
        </p:grpSpPr>
        <p:sp>
          <p:nvSpPr>
            <p:cNvPr id="1083" name="Freeform 172"/>
            <p:cNvSpPr>
              <a:spLocks/>
            </p:cNvSpPr>
            <p:nvPr/>
          </p:nvSpPr>
          <p:spPr bwMode="auto">
            <a:xfrm>
              <a:off x="2736" y="1776"/>
              <a:ext cx="1152" cy="576"/>
            </a:xfrm>
            <a:custGeom>
              <a:avLst/>
              <a:gdLst>
                <a:gd name="T0" fmla="*/ 0 w 960"/>
                <a:gd name="T1" fmla="*/ 22 h 768"/>
                <a:gd name="T2" fmla="*/ 1489 w 960"/>
                <a:gd name="T3" fmla="*/ 0 h 768"/>
                <a:gd name="T4" fmla="*/ 2972 w 960"/>
                <a:gd name="T5" fmla="*/ 22 h 768"/>
                <a:gd name="T6" fmla="*/ 4458 w 960"/>
                <a:gd name="T7" fmla="*/ 43 h 768"/>
                <a:gd name="T8" fmla="*/ 5942 w 960"/>
                <a:gd name="T9" fmla="*/ 22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0"/>
                <a:gd name="T16" fmla="*/ 0 h 768"/>
                <a:gd name="T17" fmla="*/ 960 w 960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0" h="768">
                  <a:moveTo>
                    <a:pt x="0" y="384"/>
                  </a:moveTo>
                  <a:cubicBezTo>
                    <a:pt x="80" y="192"/>
                    <a:pt x="160" y="0"/>
                    <a:pt x="240" y="0"/>
                  </a:cubicBezTo>
                  <a:cubicBezTo>
                    <a:pt x="320" y="0"/>
                    <a:pt x="400" y="256"/>
                    <a:pt x="480" y="384"/>
                  </a:cubicBezTo>
                  <a:cubicBezTo>
                    <a:pt x="560" y="512"/>
                    <a:pt x="640" y="768"/>
                    <a:pt x="720" y="768"/>
                  </a:cubicBezTo>
                  <a:cubicBezTo>
                    <a:pt x="800" y="768"/>
                    <a:pt x="920" y="448"/>
                    <a:pt x="960" y="384"/>
                  </a:cubicBezTo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84" name="Group 139"/>
            <p:cNvGrpSpPr>
              <a:grpSpLocks/>
            </p:cNvGrpSpPr>
            <p:nvPr/>
          </p:nvGrpSpPr>
          <p:grpSpPr bwMode="auto">
            <a:xfrm>
              <a:off x="3600" y="1632"/>
              <a:ext cx="1632" cy="768"/>
              <a:chOff x="3216" y="384"/>
              <a:chExt cx="1632" cy="768"/>
            </a:xfrm>
          </p:grpSpPr>
          <p:sp>
            <p:nvSpPr>
              <p:cNvPr id="1088" name="Line 140"/>
              <p:cNvSpPr>
                <a:spLocks noChangeShapeType="1"/>
              </p:cNvSpPr>
              <p:nvPr/>
            </p:nvSpPr>
            <p:spPr bwMode="auto">
              <a:xfrm>
                <a:off x="3216" y="384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89" name="Line 141"/>
              <p:cNvSpPr>
                <a:spLocks noChangeShapeType="1"/>
              </p:cNvSpPr>
              <p:nvPr/>
            </p:nvSpPr>
            <p:spPr bwMode="auto">
              <a:xfrm>
                <a:off x="3216" y="816"/>
                <a:ext cx="16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1085" name="Freeform 173"/>
            <p:cNvSpPr>
              <a:spLocks/>
            </p:cNvSpPr>
            <p:nvPr/>
          </p:nvSpPr>
          <p:spPr bwMode="auto">
            <a:xfrm>
              <a:off x="3888" y="1776"/>
              <a:ext cx="1152" cy="576"/>
            </a:xfrm>
            <a:custGeom>
              <a:avLst/>
              <a:gdLst>
                <a:gd name="T0" fmla="*/ 0 w 960"/>
                <a:gd name="T1" fmla="*/ 22 h 768"/>
                <a:gd name="T2" fmla="*/ 1489 w 960"/>
                <a:gd name="T3" fmla="*/ 0 h 768"/>
                <a:gd name="T4" fmla="*/ 2972 w 960"/>
                <a:gd name="T5" fmla="*/ 22 h 768"/>
                <a:gd name="T6" fmla="*/ 4458 w 960"/>
                <a:gd name="T7" fmla="*/ 43 h 768"/>
                <a:gd name="T8" fmla="*/ 5942 w 960"/>
                <a:gd name="T9" fmla="*/ 22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0"/>
                <a:gd name="T16" fmla="*/ 0 h 768"/>
                <a:gd name="T17" fmla="*/ 960 w 960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0" h="768">
                  <a:moveTo>
                    <a:pt x="0" y="384"/>
                  </a:moveTo>
                  <a:cubicBezTo>
                    <a:pt x="80" y="192"/>
                    <a:pt x="160" y="0"/>
                    <a:pt x="240" y="0"/>
                  </a:cubicBezTo>
                  <a:cubicBezTo>
                    <a:pt x="320" y="0"/>
                    <a:pt x="400" y="256"/>
                    <a:pt x="480" y="384"/>
                  </a:cubicBezTo>
                  <a:cubicBezTo>
                    <a:pt x="560" y="512"/>
                    <a:pt x="640" y="768"/>
                    <a:pt x="720" y="768"/>
                  </a:cubicBezTo>
                  <a:cubicBezTo>
                    <a:pt x="800" y="768"/>
                    <a:pt x="920" y="448"/>
                    <a:pt x="960" y="384"/>
                  </a:cubicBezTo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" name="Freeform 180"/>
            <p:cNvSpPr>
              <a:spLocks/>
            </p:cNvSpPr>
            <p:nvPr/>
          </p:nvSpPr>
          <p:spPr bwMode="auto">
            <a:xfrm>
              <a:off x="5040" y="1776"/>
              <a:ext cx="1152" cy="576"/>
            </a:xfrm>
            <a:custGeom>
              <a:avLst/>
              <a:gdLst>
                <a:gd name="T0" fmla="*/ 0 w 960"/>
                <a:gd name="T1" fmla="*/ 22 h 768"/>
                <a:gd name="T2" fmla="*/ 1489 w 960"/>
                <a:gd name="T3" fmla="*/ 0 h 768"/>
                <a:gd name="T4" fmla="*/ 2972 w 960"/>
                <a:gd name="T5" fmla="*/ 22 h 768"/>
                <a:gd name="T6" fmla="*/ 4458 w 960"/>
                <a:gd name="T7" fmla="*/ 43 h 768"/>
                <a:gd name="T8" fmla="*/ 5942 w 960"/>
                <a:gd name="T9" fmla="*/ 22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0"/>
                <a:gd name="T16" fmla="*/ 0 h 768"/>
                <a:gd name="T17" fmla="*/ 960 w 960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0" h="768">
                  <a:moveTo>
                    <a:pt x="0" y="384"/>
                  </a:moveTo>
                  <a:cubicBezTo>
                    <a:pt x="80" y="192"/>
                    <a:pt x="160" y="0"/>
                    <a:pt x="240" y="0"/>
                  </a:cubicBezTo>
                  <a:cubicBezTo>
                    <a:pt x="320" y="0"/>
                    <a:pt x="400" y="256"/>
                    <a:pt x="480" y="384"/>
                  </a:cubicBezTo>
                  <a:cubicBezTo>
                    <a:pt x="560" y="512"/>
                    <a:pt x="640" y="768"/>
                    <a:pt x="720" y="768"/>
                  </a:cubicBezTo>
                  <a:cubicBezTo>
                    <a:pt x="800" y="768"/>
                    <a:pt x="920" y="448"/>
                    <a:pt x="960" y="384"/>
                  </a:cubicBezTo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" name="Rectangle 190"/>
            <p:cNvSpPr>
              <a:spLocks noChangeArrowheads="1"/>
            </p:cNvSpPr>
            <p:nvPr/>
          </p:nvSpPr>
          <p:spPr bwMode="auto">
            <a:xfrm>
              <a:off x="2736" y="1584"/>
              <a:ext cx="864" cy="9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32" name="Object 8"/>
            <p:cNvGraphicFramePr>
              <a:graphicFrameLocks noChangeAspect="1"/>
            </p:cNvGraphicFramePr>
            <p:nvPr/>
          </p:nvGraphicFramePr>
          <p:xfrm>
            <a:off x="3336" y="1920"/>
            <a:ext cx="264" cy="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9" name="Equation" r:id="rId12" imgW="419040" imgH="393480" progId="Equation.3">
                    <p:embed/>
                  </p:oleObj>
                </mc:Choice>
                <mc:Fallback>
                  <p:oleObj name="Equation" r:id="rId12" imgW="419040" imgH="39348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6" y="1920"/>
                          <a:ext cx="264" cy="2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 201"/>
          <p:cNvGrpSpPr>
            <a:grpSpLocks/>
          </p:cNvGrpSpPr>
          <p:nvPr/>
        </p:nvGrpSpPr>
        <p:grpSpPr bwMode="auto">
          <a:xfrm>
            <a:off x="5029200" y="4038600"/>
            <a:ext cx="3886200" cy="1371600"/>
            <a:chOff x="3168" y="2544"/>
            <a:chExt cx="2448" cy="864"/>
          </a:xfrm>
        </p:grpSpPr>
        <p:sp>
          <p:nvSpPr>
            <p:cNvPr id="1077" name="Line 144"/>
            <p:cNvSpPr>
              <a:spLocks noChangeShapeType="1"/>
            </p:cNvSpPr>
            <p:nvPr/>
          </p:nvSpPr>
          <p:spPr bwMode="auto">
            <a:xfrm>
              <a:off x="3600" y="2928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078" name="Line 143"/>
            <p:cNvSpPr>
              <a:spLocks noChangeShapeType="1"/>
            </p:cNvSpPr>
            <p:nvPr/>
          </p:nvSpPr>
          <p:spPr bwMode="auto">
            <a:xfrm>
              <a:off x="3600" y="2544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grpSp>
          <p:nvGrpSpPr>
            <p:cNvPr id="1079" name="Group 174"/>
            <p:cNvGrpSpPr>
              <a:grpSpLocks/>
            </p:cNvGrpSpPr>
            <p:nvPr/>
          </p:nvGrpSpPr>
          <p:grpSpPr bwMode="auto">
            <a:xfrm>
              <a:off x="3312" y="2640"/>
              <a:ext cx="2304" cy="576"/>
              <a:chOff x="3600" y="816"/>
              <a:chExt cx="1152" cy="768"/>
            </a:xfrm>
          </p:grpSpPr>
          <p:sp>
            <p:nvSpPr>
              <p:cNvPr id="1081" name="Freeform 175"/>
              <p:cNvSpPr>
                <a:spLocks/>
              </p:cNvSpPr>
              <p:nvPr/>
            </p:nvSpPr>
            <p:spPr bwMode="auto">
              <a:xfrm>
                <a:off x="3600" y="816"/>
                <a:ext cx="576" cy="768"/>
              </a:xfrm>
              <a:custGeom>
                <a:avLst/>
                <a:gdLst>
                  <a:gd name="T0" fmla="*/ 0 w 960"/>
                  <a:gd name="T1" fmla="*/ 384 h 768"/>
                  <a:gd name="T2" fmla="*/ 1 w 960"/>
                  <a:gd name="T3" fmla="*/ 0 h 768"/>
                  <a:gd name="T4" fmla="*/ 3 w 960"/>
                  <a:gd name="T5" fmla="*/ 384 h 768"/>
                  <a:gd name="T6" fmla="*/ 4 w 960"/>
                  <a:gd name="T7" fmla="*/ 768 h 768"/>
                  <a:gd name="T8" fmla="*/ 6 w 960"/>
                  <a:gd name="T9" fmla="*/ 384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0"/>
                  <a:gd name="T16" fmla="*/ 0 h 768"/>
                  <a:gd name="T17" fmla="*/ 960 w 960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0" h="768">
                    <a:moveTo>
                      <a:pt x="0" y="384"/>
                    </a:moveTo>
                    <a:cubicBezTo>
                      <a:pt x="80" y="192"/>
                      <a:pt x="160" y="0"/>
                      <a:pt x="240" y="0"/>
                    </a:cubicBezTo>
                    <a:cubicBezTo>
                      <a:pt x="320" y="0"/>
                      <a:pt x="400" y="256"/>
                      <a:pt x="480" y="384"/>
                    </a:cubicBezTo>
                    <a:cubicBezTo>
                      <a:pt x="560" y="512"/>
                      <a:pt x="640" y="768"/>
                      <a:pt x="720" y="768"/>
                    </a:cubicBezTo>
                    <a:cubicBezTo>
                      <a:pt x="800" y="768"/>
                      <a:pt x="920" y="448"/>
                      <a:pt x="960" y="384"/>
                    </a:cubicBezTo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Freeform 176"/>
              <p:cNvSpPr>
                <a:spLocks/>
              </p:cNvSpPr>
              <p:nvPr/>
            </p:nvSpPr>
            <p:spPr bwMode="auto">
              <a:xfrm>
                <a:off x="4176" y="816"/>
                <a:ext cx="576" cy="768"/>
              </a:xfrm>
              <a:custGeom>
                <a:avLst/>
                <a:gdLst>
                  <a:gd name="T0" fmla="*/ 0 w 960"/>
                  <a:gd name="T1" fmla="*/ 384 h 768"/>
                  <a:gd name="T2" fmla="*/ 1 w 960"/>
                  <a:gd name="T3" fmla="*/ 0 h 768"/>
                  <a:gd name="T4" fmla="*/ 3 w 960"/>
                  <a:gd name="T5" fmla="*/ 384 h 768"/>
                  <a:gd name="T6" fmla="*/ 4 w 960"/>
                  <a:gd name="T7" fmla="*/ 768 h 768"/>
                  <a:gd name="T8" fmla="*/ 6 w 960"/>
                  <a:gd name="T9" fmla="*/ 384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0"/>
                  <a:gd name="T16" fmla="*/ 0 h 768"/>
                  <a:gd name="T17" fmla="*/ 960 w 960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0" h="768">
                    <a:moveTo>
                      <a:pt x="0" y="384"/>
                    </a:moveTo>
                    <a:cubicBezTo>
                      <a:pt x="80" y="192"/>
                      <a:pt x="160" y="0"/>
                      <a:pt x="240" y="0"/>
                    </a:cubicBezTo>
                    <a:cubicBezTo>
                      <a:pt x="320" y="0"/>
                      <a:pt x="400" y="256"/>
                      <a:pt x="480" y="384"/>
                    </a:cubicBezTo>
                    <a:cubicBezTo>
                      <a:pt x="560" y="512"/>
                      <a:pt x="640" y="768"/>
                      <a:pt x="720" y="768"/>
                    </a:cubicBezTo>
                    <a:cubicBezTo>
                      <a:pt x="800" y="768"/>
                      <a:pt x="920" y="448"/>
                      <a:pt x="960" y="384"/>
                    </a:cubicBezTo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80" name="Rectangle 200"/>
            <p:cNvSpPr>
              <a:spLocks noChangeArrowheads="1"/>
            </p:cNvSpPr>
            <p:nvPr/>
          </p:nvSpPr>
          <p:spPr bwMode="auto">
            <a:xfrm>
              <a:off x="3168" y="2592"/>
              <a:ext cx="432" cy="48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31" name="Object 7"/>
            <p:cNvGraphicFramePr>
              <a:graphicFrameLocks noChangeAspect="1"/>
            </p:cNvGraphicFramePr>
            <p:nvPr/>
          </p:nvGraphicFramePr>
          <p:xfrm>
            <a:off x="3336" y="2832"/>
            <a:ext cx="264" cy="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0" name="Equation" r:id="rId13" imgW="419040" imgH="393480" progId="Equation.3">
                    <p:embed/>
                  </p:oleObj>
                </mc:Choice>
                <mc:Fallback>
                  <p:oleObj name="Equation" r:id="rId13" imgW="419040" imgH="39348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6" y="2832"/>
                          <a:ext cx="264" cy="2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203"/>
          <p:cNvGrpSpPr>
            <a:grpSpLocks/>
          </p:cNvGrpSpPr>
          <p:nvPr/>
        </p:nvGrpSpPr>
        <p:grpSpPr bwMode="auto">
          <a:xfrm>
            <a:off x="5257800" y="5638800"/>
            <a:ext cx="3886200" cy="1219200"/>
            <a:chOff x="3312" y="3552"/>
            <a:chExt cx="2448" cy="768"/>
          </a:xfrm>
        </p:grpSpPr>
        <p:grpSp>
          <p:nvGrpSpPr>
            <p:cNvPr id="1070" name="Group 145"/>
            <p:cNvGrpSpPr>
              <a:grpSpLocks/>
            </p:cNvGrpSpPr>
            <p:nvPr/>
          </p:nvGrpSpPr>
          <p:grpSpPr bwMode="auto">
            <a:xfrm>
              <a:off x="3600" y="3552"/>
              <a:ext cx="1632" cy="768"/>
              <a:chOff x="3216" y="384"/>
              <a:chExt cx="1632" cy="768"/>
            </a:xfrm>
          </p:grpSpPr>
          <p:sp>
            <p:nvSpPr>
              <p:cNvPr id="1075" name="Line 146"/>
              <p:cNvSpPr>
                <a:spLocks noChangeShapeType="1"/>
              </p:cNvSpPr>
              <p:nvPr/>
            </p:nvSpPr>
            <p:spPr bwMode="auto">
              <a:xfrm>
                <a:off x="3216" y="384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76" name="Line 147"/>
              <p:cNvSpPr>
                <a:spLocks noChangeShapeType="1"/>
              </p:cNvSpPr>
              <p:nvPr/>
            </p:nvSpPr>
            <p:spPr bwMode="auto">
              <a:xfrm>
                <a:off x="3216" y="816"/>
                <a:ext cx="16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1071" name="Group 177"/>
            <p:cNvGrpSpPr>
              <a:grpSpLocks/>
            </p:cNvGrpSpPr>
            <p:nvPr/>
          </p:nvGrpSpPr>
          <p:grpSpPr bwMode="auto">
            <a:xfrm>
              <a:off x="3456" y="3744"/>
              <a:ext cx="2304" cy="576"/>
              <a:chOff x="3600" y="816"/>
              <a:chExt cx="1152" cy="768"/>
            </a:xfrm>
          </p:grpSpPr>
          <p:sp>
            <p:nvSpPr>
              <p:cNvPr id="1073" name="Freeform 178"/>
              <p:cNvSpPr>
                <a:spLocks/>
              </p:cNvSpPr>
              <p:nvPr/>
            </p:nvSpPr>
            <p:spPr bwMode="auto">
              <a:xfrm>
                <a:off x="3600" y="816"/>
                <a:ext cx="576" cy="768"/>
              </a:xfrm>
              <a:custGeom>
                <a:avLst/>
                <a:gdLst>
                  <a:gd name="T0" fmla="*/ 0 w 960"/>
                  <a:gd name="T1" fmla="*/ 384 h 768"/>
                  <a:gd name="T2" fmla="*/ 1 w 960"/>
                  <a:gd name="T3" fmla="*/ 0 h 768"/>
                  <a:gd name="T4" fmla="*/ 3 w 960"/>
                  <a:gd name="T5" fmla="*/ 384 h 768"/>
                  <a:gd name="T6" fmla="*/ 4 w 960"/>
                  <a:gd name="T7" fmla="*/ 768 h 768"/>
                  <a:gd name="T8" fmla="*/ 6 w 960"/>
                  <a:gd name="T9" fmla="*/ 384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0"/>
                  <a:gd name="T16" fmla="*/ 0 h 768"/>
                  <a:gd name="T17" fmla="*/ 960 w 960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0" h="768">
                    <a:moveTo>
                      <a:pt x="0" y="384"/>
                    </a:moveTo>
                    <a:cubicBezTo>
                      <a:pt x="80" y="192"/>
                      <a:pt x="160" y="0"/>
                      <a:pt x="240" y="0"/>
                    </a:cubicBezTo>
                    <a:cubicBezTo>
                      <a:pt x="320" y="0"/>
                      <a:pt x="400" y="256"/>
                      <a:pt x="480" y="384"/>
                    </a:cubicBezTo>
                    <a:cubicBezTo>
                      <a:pt x="560" y="512"/>
                      <a:pt x="640" y="768"/>
                      <a:pt x="720" y="768"/>
                    </a:cubicBezTo>
                    <a:cubicBezTo>
                      <a:pt x="800" y="768"/>
                      <a:pt x="920" y="448"/>
                      <a:pt x="960" y="384"/>
                    </a:cubicBezTo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Freeform 179"/>
              <p:cNvSpPr>
                <a:spLocks/>
              </p:cNvSpPr>
              <p:nvPr/>
            </p:nvSpPr>
            <p:spPr bwMode="auto">
              <a:xfrm>
                <a:off x="4176" y="816"/>
                <a:ext cx="576" cy="768"/>
              </a:xfrm>
              <a:custGeom>
                <a:avLst/>
                <a:gdLst>
                  <a:gd name="T0" fmla="*/ 0 w 960"/>
                  <a:gd name="T1" fmla="*/ 384 h 768"/>
                  <a:gd name="T2" fmla="*/ 1 w 960"/>
                  <a:gd name="T3" fmla="*/ 0 h 768"/>
                  <a:gd name="T4" fmla="*/ 3 w 960"/>
                  <a:gd name="T5" fmla="*/ 384 h 768"/>
                  <a:gd name="T6" fmla="*/ 4 w 960"/>
                  <a:gd name="T7" fmla="*/ 768 h 768"/>
                  <a:gd name="T8" fmla="*/ 6 w 960"/>
                  <a:gd name="T9" fmla="*/ 384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0"/>
                  <a:gd name="T16" fmla="*/ 0 h 768"/>
                  <a:gd name="T17" fmla="*/ 960 w 960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0" h="768">
                    <a:moveTo>
                      <a:pt x="0" y="384"/>
                    </a:moveTo>
                    <a:cubicBezTo>
                      <a:pt x="80" y="192"/>
                      <a:pt x="160" y="0"/>
                      <a:pt x="240" y="0"/>
                    </a:cubicBezTo>
                    <a:cubicBezTo>
                      <a:pt x="320" y="0"/>
                      <a:pt x="400" y="256"/>
                      <a:pt x="480" y="384"/>
                    </a:cubicBezTo>
                    <a:cubicBezTo>
                      <a:pt x="560" y="512"/>
                      <a:pt x="640" y="768"/>
                      <a:pt x="720" y="768"/>
                    </a:cubicBezTo>
                    <a:cubicBezTo>
                      <a:pt x="800" y="768"/>
                      <a:pt x="920" y="448"/>
                      <a:pt x="960" y="384"/>
                    </a:cubicBezTo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72" name="Rectangle 202"/>
            <p:cNvSpPr>
              <a:spLocks noChangeArrowheads="1"/>
            </p:cNvSpPr>
            <p:nvPr/>
          </p:nvSpPr>
          <p:spPr bwMode="auto">
            <a:xfrm>
              <a:off x="3312" y="3696"/>
              <a:ext cx="288" cy="3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30" name="Object 6"/>
            <p:cNvGraphicFramePr>
              <a:graphicFrameLocks noChangeAspect="1"/>
            </p:cNvGraphicFramePr>
            <p:nvPr/>
          </p:nvGraphicFramePr>
          <p:xfrm>
            <a:off x="3433" y="3888"/>
            <a:ext cx="167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1" name="Equation" r:id="rId14" imgW="266400" imgH="279360" progId="Equation.3">
                    <p:embed/>
                  </p:oleObj>
                </mc:Choice>
                <mc:Fallback>
                  <p:oleObj name="Equation" r:id="rId14" imgW="266400" imgH="27936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3" y="3888"/>
                          <a:ext cx="167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67" name="Text Box 204"/>
          <p:cNvSpPr txBox="1">
            <a:spLocks noChangeArrowheads="1"/>
          </p:cNvSpPr>
          <p:nvPr/>
        </p:nvSpPr>
        <p:spPr bwMode="auto">
          <a:xfrm>
            <a:off x="1295400" y="-457200"/>
            <a:ext cx="1749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RLC circuit</a:t>
            </a:r>
          </a:p>
        </p:txBody>
      </p:sp>
      <p:pic>
        <p:nvPicPr>
          <p:cNvPr id="1068" name="Picture 5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48000" y="17526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" name="Line 5"/>
          <p:cNvSpPr>
            <a:spLocks noChangeShapeType="1"/>
          </p:cNvSpPr>
          <p:nvPr/>
        </p:nvSpPr>
        <p:spPr bwMode="auto">
          <a:xfrm flipV="1">
            <a:off x="2037499" y="3962400"/>
            <a:ext cx="0" cy="119914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 sz="2000"/>
          </a:p>
        </p:txBody>
      </p:sp>
      <p:sp>
        <p:nvSpPr>
          <p:cNvPr id="98" name="Line 7"/>
          <p:cNvSpPr>
            <a:spLocks noChangeShapeType="1"/>
          </p:cNvSpPr>
          <p:nvPr/>
        </p:nvSpPr>
        <p:spPr bwMode="auto">
          <a:xfrm>
            <a:off x="2037499" y="5181909"/>
            <a:ext cx="0" cy="899219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 sz="2000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2100103" y="4114800"/>
            <a:ext cx="4603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000" b="1" dirty="0">
                <a:solidFill>
                  <a:srgbClr val="FF0000"/>
                </a:solidFill>
              </a:rPr>
              <a:t>V</a:t>
            </a:r>
            <a:r>
              <a:rPr lang="en-NZ" sz="2000" b="1" baseline="-25000" dirty="0">
                <a:solidFill>
                  <a:srgbClr val="FF0000"/>
                </a:solidFill>
              </a:rPr>
              <a:t>L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037499" y="5031472"/>
            <a:ext cx="1500925" cy="400110"/>
            <a:chOff x="2037499" y="5031472"/>
            <a:chExt cx="1500925" cy="400110"/>
          </a:xfrm>
        </p:grpSpPr>
        <p:sp>
          <p:nvSpPr>
            <p:cNvPr id="97" name="Line 6"/>
            <p:cNvSpPr>
              <a:spLocks noChangeShapeType="1"/>
            </p:cNvSpPr>
            <p:nvPr/>
          </p:nvSpPr>
          <p:spPr bwMode="auto">
            <a:xfrm>
              <a:off x="2037499" y="5171729"/>
              <a:ext cx="990358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NZ" sz="2000"/>
            </a:p>
          </p:txBody>
        </p:sp>
        <p:sp>
          <p:nvSpPr>
            <p:cNvPr id="88" name="Text Box 10"/>
            <p:cNvSpPr txBox="1">
              <a:spLocks noChangeArrowheads="1"/>
            </p:cNvSpPr>
            <p:nvPr/>
          </p:nvSpPr>
          <p:spPr bwMode="auto">
            <a:xfrm>
              <a:off x="3058806" y="5031472"/>
              <a:ext cx="47961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000" b="1">
                  <a:solidFill>
                    <a:srgbClr val="FF0000"/>
                  </a:solidFill>
                </a:rPr>
                <a:t>V</a:t>
              </a:r>
              <a:r>
                <a:rPr lang="en-NZ" sz="2000" b="1" baseline="-25000">
                  <a:solidFill>
                    <a:srgbClr val="FF0000"/>
                  </a:solidFill>
                </a:rPr>
                <a:t>R</a:t>
              </a:r>
            </a:p>
          </p:txBody>
        </p:sp>
      </p:grpSp>
      <p:sp>
        <p:nvSpPr>
          <p:cNvPr id="89" name="Text Box 11"/>
          <p:cNvSpPr txBox="1">
            <a:spLocks noChangeArrowheads="1"/>
          </p:cNvSpPr>
          <p:nvPr/>
        </p:nvSpPr>
        <p:spPr bwMode="auto">
          <a:xfrm>
            <a:off x="2058777" y="5887710"/>
            <a:ext cx="4796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000" b="1">
                <a:solidFill>
                  <a:srgbClr val="FF0000"/>
                </a:solidFill>
              </a:rPr>
              <a:t>V</a:t>
            </a:r>
            <a:r>
              <a:rPr lang="en-NZ" sz="2000" b="1" baseline="-25000">
                <a:solidFill>
                  <a:srgbClr val="FF0000"/>
                </a:solidFill>
              </a:rPr>
              <a:t>C</a:t>
            </a:r>
          </a:p>
        </p:txBody>
      </p:sp>
      <p:grpSp>
        <p:nvGrpSpPr>
          <p:cNvPr id="90" name="Group 14"/>
          <p:cNvGrpSpPr>
            <a:grpSpLocks/>
          </p:cNvGrpSpPr>
          <p:nvPr/>
        </p:nvGrpSpPr>
        <p:grpSpPr bwMode="auto">
          <a:xfrm>
            <a:off x="2061678" y="5250903"/>
            <a:ext cx="591894" cy="461487"/>
            <a:chOff x="3374" y="2346"/>
            <a:chExt cx="612" cy="408"/>
          </a:xfrm>
        </p:grpSpPr>
        <p:sp>
          <p:nvSpPr>
            <p:cNvPr id="94" name="Line 12"/>
            <p:cNvSpPr>
              <a:spLocks noChangeShapeType="1"/>
            </p:cNvSpPr>
            <p:nvPr/>
          </p:nvSpPr>
          <p:spPr bwMode="auto">
            <a:xfrm>
              <a:off x="3374" y="2359"/>
              <a:ext cx="6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NZ" sz="2000"/>
            </a:p>
          </p:txBody>
        </p:sp>
        <p:sp>
          <p:nvSpPr>
            <p:cNvPr id="95" name="Text Box 13"/>
            <p:cNvSpPr txBox="1">
              <a:spLocks noChangeArrowheads="1"/>
            </p:cNvSpPr>
            <p:nvPr/>
          </p:nvSpPr>
          <p:spPr bwMode="auto">
            <a:xfrm>
              <a:off x="3635" y="2346"/>
              <a:ext cx="315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 i="1" dirty="0">
                  <a:solidFill>
                    <a:srgbClr val="FF0000"/>
                  </a:solidFill>
                  <a:latin typeface="Times New Roman" pitchFamily="18" charset="0"/>
                </a:rPr>
                <a:t>I</a:t>
              </a:r>
              <a:endParaRPr lang="en-NZ" sz="2400" b="1" i="1" baseline="-250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91" name="Freeform 15"/>
          <p:cNvSpPr>
            <a:spLocks/>
          </p:cNvSpPr>
          <p:nvPr/>
        </p:nvSpPr>
        <p:spPr bwMode="auto">
          <a:xfrm>
            <a:off x="1931113" y="4833531"/>
            <a:ext cx="359779" cy="617577"/>
          </a:xfrm>
          <a:custGeom>
            <a:avLst/>
            <a:gdLst>
              <a:gd name="T0" fmla="*/ 2147483647 w 372"/>
              <a:gd name="T1" fmla="*/ 2147483647 h 546"/>
              <a:gd name="T2" fmla="*/ 2147483647 w 372"/>
              <a:gd name="T3" fmla="*/ 2147483647 h 546"/>
              <a:gd name="T4" fmla="*/ 2147483647 w 372"/>
              <a:gd name="T5" fmla="*/ 2147483647 h 546"/>
              <a:gd name="T6" fmla="*/ 2147483647 w 372"/>
              <a:gd name="T7" fmla="*/ 2147483647 h 546"/>
              <a:gd name="T8" fmla="*/ 0 w 372"/>
              <a:gd name="T9" fmla="*/ 2147483647 h 5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2"/>
              <a:gd name="T16" fmla="*/ 0 h 546"/>
              <a:gd name="T17" fmla="*/ 372 w 372"/>
              <a:gd name="T18" fmla="*/ 546 h 5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2" h="546">
                <a:moveTo>
                  <a:pt x="28" y="546"/>
                </a:moveTo>
                <a:cubicBezTo>
                  <a:pt x="118" y="542"/>
                  <a:pt x="209" y="538"/>
                  <a:pt x="265" y="491"/>
                </a:cubicBezTo>
                <a:cubicBezTo>
                  <a:pt x="321" y="444"/>
                  <a:pt x="372" y="337"/>
                  <a:pt x="366" y="262"/>
                </a:cubicBezTo>
                <a:cubicBezTo>
                  <a:pt x="360" y="187"/>
                  <a:pt x="290" y="86"/>
                  <a:pt x="229" y="43"/>
                </a:cubicBezTo>
                <a:cubicBezTo>
                  <a:pt x="168" y="0"/>
                  <a:pt x="84" y="3"/>
                  <a:pt x="0" y="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92" name="Line 16"/>
          <p:cNvSpPr>
            <a:spLocks noChangeShapeType="1"/>
          </p:cNvSpPr>
          <p:nvPr/>
        </p:nvSpPr>
        <p:spPr bwMode="auto">
          <a:xfrm flipH="1">
            <a:off x="1905000" y="4840317"/>
            <a:ext cx="4448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 sz="2000"/>
          </a:p>
        </p:txBody>
      </p:sp>
      <p:sp>
        <p:nvSpPr>
          <p:cNvPr id="93" name="Text Box 17"/>
          <p:cNvSpPr txBox="1">
            <a:spLocks noChangeArrowheads="1"/>
          </p:cNvSpPr>
          <p:nvPr/>
        </p:nvSpPr>
        <p:spPr bwMode="auto">
          <a:xfrm>
            <a:off x="2200947" y="4729470"/>
            <a:ext cx="401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000" b="1">
                <a:cs typeface="Arial" charset="0"/>
              </a:rPr>
              <a:t>ω</a:t>
            </a:r>
            <a:endParaRPr lang="el-GR" sz="2000" b="1" baseline="-25000"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946" y="4140326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err="1" smtClean="0"/>
              <a:t>Phasor</a:t>
            </a:r>
            <a:endParaRPr lang="en-NZ" dirty="0" smtClean="0"/>
          </a:p>
          <a:p>
            <a:r>
              <a:rPr lang="en-NZ" dirty="0" smtClean="0"/>
              <a:t>Diagram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79" grpId="0" animBg="1"/>
      <p:bldP spid="9397" grpId="0" animBg="1"/>
      <p:bldP spid="9398" grpId="0" animBg="1"/>
      <p:bldP spid="9399" grpId="0" animBg="1"/>
      <p:bldP spid="9400" grpId="0" animBg="1"/>
      <p:bldP spid="96" grpId="0" animBg="1"/>
      <p:bldP spid="98" grpId="0" animBg="1"/>
      <p:bldP spid="87" grpId="0"/>
      <p:bldP spid="89" grpId="0"/>
      <p:bldP spid="91" grpId="0" animBg="1"/>
      <p:bldP spid="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762000"/>
            <a:ext cx="890746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1676400" y="5410200"/>
            <a:ext cx="6553200" cy="58477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See </a:t>
            </a:r>
            <a:r>
              <a:rPr lang="en-US" sz="3200" dirty="0" smtClean="0">
                <a:solidFill>
                  <a:srgbClr val="FF0000"/>
                </a:solidFill>
              </a:rPr>
              <a:t>6 RLC circuits applet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513263" cy="663575"/>
          </a:xfrm>
        </p:spPr>
        <p:txBody>
          <a:bodyPr/>
          <a:lstStyle/>
          <a:p>
            <a:pPr algn="l" eaLnBrk="1" hangingPunct="1"/>
            <a:r>
              <a:rPr lang="en-NZ" sz="2800" u="sng" smtClean="0"/>
              <a:t>LCR Circuit ~ Phasor Diagram</a:t>
            </a:r>
          </a:p>
        </p:txBody>
      </p:sp>
      <p:grpSp>
        <p:nvGrpSpPr>
          <p:cNvPr id="2054" name="Group 18"/>
          <p:cNvGrpSpPr>
            <a:grpSpLocks/>
          </p:cNvGrpSpPr>
          <p:nvPr/>
        </p:nvGrpSpPr>
        <p:grpSpPr bwMode="auto">
          <a:xfrm>
            <a:off x="4724400" y="304800"/>
            <a:ext cx="1425575" cy="2895600"/>
            <a:chOff x="1495425" y="1052513"/>
            <a:chExt cx="2339976" cy="4064001"/>
          </a:xfrm>
        </p:grpSpPr>
        <p:grpSp>
          <p:nvGrpSpPr>
            <p:cNvPr id="2" name="Group 8"/>
            <p:cNvGrpSpPr>
              <a:grpSpLocks/>
            </p:cNvGrpSpPr>
            <p:nvPr/>
          </p:nvGrpSpPr>
          <p:grpSpPr bwMode="auto">
            <a:xfrm>
              <a:off x="1712913" y="1089026"/>
              <a:ext cx="1625600" cy="3932238"/>
              <a:chOff x="1079" y="686"/>
              <a:chExt cx="1024" cy="2477"/>
            </a:xfrm>
          </p:grpSpPr>
          <p:sp>
            <p:nvSpPr>
              <p:cNvPr id="2086" name="Line 5"/>
              <p:cNvSpPr>
                <a:spLocks noChangeShapeType="1"/>
              </p:cNvSpPr>
              <p:nvPr/>
            </p:nvSpPr>
            <p:spPr bwMode="auto">
              <a:xfrm flipV="1">
                <a:off x="1079" y="686"/>
                <a:ext cx="9" cy="166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087" name="Line 6"/>
              <p:cNvSpPr>
                <a:spLocks noChangeShapeType="1"/>
              </p:cNvSpPr>
              <p:nvPr/>
            </p:nvSpPr>
            <p:spPr bwMode="auto">
              <a:xfrm>
                <a:off x="1079" y="2359"/>
                <a:ext cx="102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088" name="Line 7"/>
              <p:cNvSpPr>
                <a:spLocks noChangeShapeType="1"/>
              </p:cNvSpPr>
              <p:nvPr/>
            </p:nvSpPr>
            <p:spPr bwMode="auto">
              <a:xfrm>
                <a:off x="1079" y="2368"/>
                <a:ext cx="0" cy="79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NZ"/>
              </a:p>
            </p:txBody>
          </p:sp>
        </p:grpSp>
        <p:sp>
          <p:nvSpPr>
            <p:cNvPr id="2077" name="Text Box 9"/>
            <p:cNvSpPr txBox="1">
              <a:spLocks noChangeArrowheads="1"/>
            </p:cNvSpPr>
            <p:nvPr/>
          </p:nvSpPr>
          <p:spPr bwMode="auto">
            <a:xfrm>
              <a:off x="1793875" y="1052513"/>
              <a:ext cx="43021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b="1">
                  <a:solidFill>
                    <a:srgbClr val="FF0000"/>
                  </a:solidFill>
                </a:rPr>
                <a:t>V</a:t>
              </a:r>
              <a:r>
                <a:rPr lang="en-NZ" b="1" baseline="-25000">
                  <a:solidFill>
                    <a:srgbClr val="FF0000"/>
                  </a:solidFill>
                </a:rPr>
                <a:t>L</a:t>
              </a:r>
            </a:p>
          </p:txBody>
        </p:sp>
        <p:sp>
          <p:nvSpPr>
            <p:cNvPr id="2078" name="Text Box 10"/>
            <p:cNvSpPr txBox="1">
              <a:spLocks noChangeArrowheads="1"/>
            </p:cNvSpPr>
            <p:nvPr/>
          </p:nvSpPr>
          <p:spPr bwMode="auto">
            <a:xfrm>
              <a:off x="3389313" y="3548063"/>
              <a:ext cx="4460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b="1">
                  <a:solidFill>
                    <a:srgbClr val="FF0000"/>
                  </a:solidFill>
                </a:rPr>
                <a:t>V</a:t>
              </a:r>
              <a:r>
                <a:rPr lang="en-NZ" b="1" baseline="-25000">
                  <a:solidFill>
                    <a:srgbClr val="FF0000"/>
                  </a:solidFill>
                </a:rPr>
                <a:t>R</a:t>
              </a:r>
            </a:p>
          </p:txBody>
        </p:sp>
        <p:sp>
          <p:nvSpPr>
            <p:cNvPr id="2079" name="Text Box 11"/>
            <p:cNvSpPr txBox="1">
              <a:spLocks noChangeArrowheads="1"/>
            </p:cNvSpPr>
            <p:nvPr/>
          </p:nvSpPr>
          <p:spPr bwMode="auto">
            <a:xfrm>
              <a:off x="1747838" y="4749801"/>
              <a:ext cx="4460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b="1">
                  <a:solidFill>
                    <a:srgbClr val="FF0000"/>
                  </a:solidFill>
                </a:rPr>
                <a:t>V</a:t>
              </a:r>
              <a:r>
                <a:rPr lang="en-NZ" b="1" baseline="-25000">
                  <a:solidFill>
                    <a:srgbClr val="FF0000"/>
                  </a:solidFill>
                </a:rPr>
                <a:t>C</a:t>
              </a:r>
            </a:p>
          </p:txBody>
        </p:sp>
        <p:grpSp>
          <p:nvGrpSpPr>
            <p:cNvPr id="2080" name="Group 14"/>
            <p:cNvGrpSpPr>
              <a:grpSpLocks/>
            </p:cNvGrpSpPr>
            <p:nvPr/>
          </p:nvGrpSpPr>
          <p:grpSpPr bwMode="auto">
            <a:xfrm>
              <a:off x="1752600" y="3810000"/>
              <a:ext cx="971550" cy="366713"/>
              <a:chOff x="3374" y="2346"/>
              <a:chExt cx="612" cy="231"/>
            </a:xfrm>
          </p:grpSpPr>
          <p:sp>
            <p:nvSpPr>
              <p:cNvPr id="2084" name="Line 12"/>
              <p:cNvSpPr>
                <a:spLocks noChangeShapeType="1"/>
              </p:cNvSpPr>
              <p:nvPr/>
            </p:nvSpPr>
            <p:spPr bwMode="auto">
              <a:xfrm>
                <a:off x="3374" y="2359"/>
                <a:ext cx="6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085" name="Text Box 13"/>
              <p:cNvSpPr txBox="1">
                <a:spLocks noChangeArrowheads="1"/>
              </p:cNvSpPr>
              <p:nvPr/>
            </p:nvSpPr>
            <p:spPr bwMode="auto">
              <a:xfrm>
                <a:off x="3635" y="2346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b="1" i="1">
                    <a:solidFill>
                      <a:schemeClr val="accent2"/>
                    </a:solidFill>
                    <a:latin typeface="Times New Roman" pitchFamily="18" charset="0"/>
                  </a:rPr>
                  <a:t>I</a:t>
                </a:r>
                <a:endParaRPr lang="en-NZ" b="1" i="1" baseline="-25000">
                  <a:solidFill>
                    <a:schemeClr val="accent2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2081" name="Freeform 15"/>
            <p:cNvSpPr>
              <a:spLocks/>
            </p:cNvSpPr>
            <p:nvPr/>
          </p:nvSpPr>
          <p:spPr bwMode="auto">
            <a:xfrm>
              <a:off x="1538288" y="3270251"/>
              <a:ext cx="590550" cy="866775"/>
            </a:xfrm>
            <a:custGeom>
              <a:avLst/>
              <a:gdLst>
                <a:gd name="T0" fmla="*/ 2147483647 w 372"/>
                <a:gd name="T1" fmla="*/ 2147483647 h 546"/>
                <a:gd name="T2" fmla="*/ 2147483647 w 372"/>
                <a:gd name="T3" fmla="*/ 2147483647 h 546"/>
                <a:gd name="T4" fmla="*/ 2147483647 w 372"/>
                <a:gd name="T5" fmla="*/ 2147483647 h 546"/>
                <a:gd name="T6" fmla="*/ 2147483647 w 372"/>
                <a:gd name="T7" fmla="*/ 2147483647 h 546"/>
                <a:gd name="T8" fmla="*/ 0 w 372"/>
                <a:gd name="T9" fmla="*/ 2147483647 h 5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2"/>
                <a:gd name="T16" fmla="*/ 0 h 546"/>
                <a:gd name="T17" fmla="*/ 372 w 372"/>
                <a:gd name="T18" fmla="*/ 546 h 5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2" h="546">
                  <a:moveTo>
                    <a:pt x="28" y="546"/>
                  </a:moveTo>
                  <a:cubicBezTo>
                    <a:pt x="118" y="542"/>
                    <a:pt x="209" y="538"/>
                    <a:pt x="265" y="491"/>
                  </a:cubicBezTo>
                  <a:cubicBezTo>
                    <a:pt x="321" y="444"/>
                    <a:pt x="372" y="337"/>
                    <a:pt x="366" y="262"/>
                  </a:cubicBezTo>
                  <a:cubicBezTo>
                    <a:pt x="360" y="187"/>
                    <a:pt x="290" y="86"/>
                    <a:pt x="229" y="43"/>
                  </a:cubicBezTo>
                  <a:cubicBezTo>
                    <a:pt x="168" y="0"/>
                    <a:pt x="84" y="3"/>
                    <a:pt x="0" y="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Line 16"/>
            <p:cNvSpPr>
              <a:spLocks noChangeShapeType="1"/>
            </p:cNvSpPr>
            <p:nvPr/>
          </p:nvSpPr>
          <p:spPr bwMode="auto">
            <a:xfrm flipH="1">
              <a:off x="1495425" y="3279776"/>
              <a:ext cx="730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2083" name="Text Box 17"/>
            <p:cNvSpPr txBox="1">
              <a:spLocks noChangeArrowheads="1"/>
            </p:cNvSpPr>
            <p:nvPr/>
          </p:nvSpPr>
          <p:spPr bwMode="auto">
            <a:xfrm>
              <a:off x="1981200" y="3124200"/>
              <a:ext cx="3778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b="1">
                  <a:cs typeface="Arial" charset="0"/>
                </a:rPr>
                <a:t>ω</a:t>
              </a:r>
              <a:endParaRPr lang="el-GR" b="1" baseline="-25000">
                <a:cs typeface="Arial" charset="0"/>
              </a:endParaRPr>
            </a:p>
          </p:txBody>
        </p:sp>
      </p:grpSp>
      <p:sp>
        <p:nvSpPr>
          <p:cNvPr id="2055" name="Text Box 19"/>
          <p:cNvSpPr txBox="1">
            <a:spLocks noChangeArrowheads="1"/>
          </p:cNvSpPr>
          <p:nvPr/>
        </p:nvSpPr>
        <p:spPr bwMode="auto">
          <a:xfrm>
            <a:off x="381000" y="762000"/>
            <a:ext cx="33940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400" b="1">
                <a:solidFill>
                  <a:srgbClr val="FF0000"/>
                </a:solidFill>
              </a:rPr>
              <a:t>V</a:t>
            </a:r>
            <a:r>
              <a:rPr lang="en-NZ" sz="2400" b="1" baseline="-25000">
                <a:solidFill>
                  <a:srgbClr val="FF0000"/>
                </a:solidFill>
              </a:rPr>
              <a:t>R</a:t>
            </a:r>
            <a:r>
              <a:rPr lang="en-NZ" sz="2400"/>
              <a:t> and </a:t>
            </a:r>
            <a:r>
              <a:rPr lang="en-NZ" sz="2400" b="1" i="1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en-NZ" sz="2400"/>
              <a:t> are IN PHASE</a:t>
            </a:r>
          </a:p>
          <a:p>
            <a:endParaRPr lang="en-NZ" sz="2400"/>
          </a:p>
          <a:p>
            <a:r>
              <a:rPr lang="en-NZ" sz="2400" b="1">
                <a:solidFill>
                  <a:srgbClr val="FF0000"/>
                </a:solidFill>
              </a:rPr>
              <a:t>V</a:t>
            </a:r>
            <a:r>
              <a:rPr lang="en-NZ" sz="2400" b="1" baseline="-25000">
                <a:solidFill>
                  <a:srgbClr val="FF0000"/>
                </a:solidFill>
              </a:rPr>
              <a:t>L</a:t>
            </a:r>
            <a:r>
              <a:rPr lang="en-NZ" sz="2400"/>
              <a:t> Leads </a:t>
            </a:r>
            <a:r>
              <a:rPr lang="en-NZ" sz="2400" b="1" i="1">
                <a:solidFill>
                  <a:schemeClr val="accent2"/>
                </a:solidFill>
              </a:rPr>
              <a:t>I</a:t>
            </a:r>
            <a:r>
              <a:rPr lang="en-NZ" sz="2400"/>
              <a:t> by 90</a:t>
            </a:r>
            <a:r>
              <a:rPr lang="en-NZ" sz="2400" baseline="30000"/>
              <a:t>o</a:t>
            </a:r>
          </a:p>
          <a:p>
            <a:endParaRPr lang="en-NZ" sz="2400"/>
          </a:p>
          <a:p>
            <a:r>
              <a:rPr lang="en-NZ" sz="2400" b="1">
                <a:solidFill>
                  <a:srgbClr val="FF0000"/>
                </a:solidFill>
              </a:rPr>
              <a:t>V</a:t>
            </a:r>
            <a:r>
              <a:rPr lang="en-NZ" sz="2400" b="1" baseline="-25000">
                <a:solidFill>
                  <a:srgbClr val="FF0000"/>
                </a:solidFill>
              </a:rPr>
              <a:t>C</a:t>
            </a:r>
            <a:r>
              <a:rPr lang="en-NZ" sz="2400"/>
              <a:t> LAGS </a:t>
            </a:r>
            <a:r>
              <a:rPr lang="en-NZ" sz="2400" b="1" i="1">
                <a:solidFill>
                  <a:schemeClr val="accent2"/>
                </a:solidFill>
              </a:rPr>
              <a:t>I</a:t>
            </a:r>
            <a:r>
              <a:rPr lang="en-NZ" sz="2400"/>
              <a:t>  by 90</a:t>
            </a:r>
            <a:r>
              <a:rPr lang="en-NZ" sz="2400" baseline="30000"/>
              <a:t>o</a:t>
            </a:r>
          </a:p>
          <a:p>
            <a:endParaRPr lang="en-NZ" sz="2400"/>
          </a:p>
        </p:txBody>
      </p:sp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381000" y="3505200"/>
          <a:ext cx="305435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3" imgW="1549080" imgH="888840" progId="Equation.3">
                  <p:embed/>
                </p:oleObj>
              </mc:Choice>
              <mc:Fallback>
                <p:oleObj name="Equation" r:id="rId3" imgW="1549080" imgH="8888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505200"/>
                        <a:ext cx="3054350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flipV="1">
            <a:off x="7543800" y="5545138"/>
            <a:ext cx="5334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33400" y="5834679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Total reactance (X</a:t>
            </a:r>
            <a:r>
              <a:rPr lang="en-US" sz="2000" baseline="-25000" dirty="0"/>
              <a:t>T</a:t>
            </a:r>
            <a:r>
              <a:rPr lang="en-US" sz="2000" dirty="0"/>
              <a:t>) in the circuit is the </a:t>
            </a:r>
            <a:r>
              <a:rPr lang="en-US" sz="2000" b="1" dirty="0">
                <a:solidFill>
                  <a:srgbClr val="FF0000"/>
                </a:solidFill>
              </a:rPr>
              <a:t>difference</a:t>
            </a:r>
            <a:r>
              <a:rPr lang="en-US" sz="2000" dirty="0"/>
              <a:t> between X</a:t>
            </a:r>
            <a:r>
              <a:rPr lang="en-US" sz="2000" baseline="-25000" dirty="0"/>
              <a:t>L</a:t>
            </a:r>
            <a:r>
              <a:rPr lang="en-US" sz="2000" dirty="0"/>
              <a:t> and </a:t>
            </a:r>
            <a:r>
              <a:rPr lang="en-US" sz="2000" dirty="0" smtClean="0"/>
              <a:t>X</a:t>
            </a:r>
            <a:r>
              <a:rPr lang="en-US" sz="2000" baseline="-25000" dirty="0" smtClean="0"/>
              <a:t>C  </a:t>
            </a:r>
            <a:r>
              <a:rPr lang="en-US" sz="2000" dirty="0"/>
              <a:t>(</a:t>
            </a:r>
            <a:r>
              <a:rPr lang="en-US" sz="2000" dirty="0" smtClean="0"/>
              <a:t>X</a:t>
            </a:r>
            <a:r>
              <a:rPr lang="en-US" sz="2000" baseline="-25000" dirty="0" smtClean="0"/>
              <a:t>L </a:t>
            </a:r>
            <a:r>
              <a:rPr lang="en-US" sz="2000" dirty="0" smtClean="0"/>
              <a:t>–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X</a:t>
            </a:r>
            <a:r>
              <a:rPr lang="en-US" sz="2000" baseline="-25000" dirty="0" smtClean="0"/>
              <a:t>C   </a:t>
            </a:r>
            <a:r>
              <a:rPr lang="en-US" sz="2000" dirty="0" smtClean="0"/>
              <a:t>or   X</a:t>
            </a:r>
            <a:r>
              <a:rPr lang="en-US" sz="2000" baseline="-25000" dirty="0" smtClean="0"/>
              <a:t>C </a:t>
            </a:r>
            <a:r>
              <a:rPr lang="en-US" sz="2000" dirty="0"/>
              <a:t>–</a:t>
            </a:r>
            <a:r>
              <a:rPr lang="en-US" sz="2000" baseline="-25000" dirty="0"/>
              <a:t> </a:t>
            </a:r>
            <a:r>
              <a:rPr lang="en-US" sz="2000" dirty="0" smtClean="0"/>
              <a:t>X</a:t>
            </a:r>
            <a:r>
              <a:rPr lang="en-US" sz="2000" baseline="-25000" dirty="0" smtClean="0"/>
              <a:t>L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 </a:t>
            </a:r>
            <a:endParaRPr lang="en-US" sz="2000" dirty="0"/>
          </a:p>
        </p:txBody>
      </p:sp>
      <p:sp>
        <p:nvSpPr>
          <p:cNvPr id="35" name="Line 12"/>
          <p:cNvSpPr>
            <a:spLocks noChangeShapeType="1"/>
          </p:cNvSpPr>
          <p:nvPr/>
        </p:nvSpPr>
        <p:spPr bwMode="auto">
          <a:xfrm>
            <a:off x="6096000" y="4554538"/>
            <a:ext cx="1447800" cy="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 flipV="1">
            <a:off x="7489825" y="3679825"/>
            <a:ext cx="0" cy="874713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41" name="Line 14"/>
          <p:cNvSpPr>
            <a:spLocks noChangeShapeType="1"/>
          </p:cNvSpPr>
          <p:nvPr/>
        </p:nvSpPr>
        <p:spPr bwMode="auto">
          <a:xfrm flipV="1">
            <a:off x="6096000" y="3679825"/>
            <a:ext cx="1393825" cy="874713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NZ"/>
          </a:p>
        </p:txBody>
      </p:sp>
      <p:graphicFrame>
        <p:nvGraphicFramePr>
          <p:cNvPr id="43" name="Object 2"/>
          <p:cNvGraphicFramePr>
            <a:graphicFrameLocks noChangeAspect="1"/>
          </p:cNvGraphicFramePr>
          <p:nvPr/>
        </p:nvGraphicFramePr>
        <p:xfrm>
          <a:off x="6705600" y="4173538"/>
          <a:ext cx="190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5" imgW="190440" imgH="330120" progId="Equation.3">
                  <p:embed/>
                </p:oleObj>
              </mc:Choice>
              <mc:Fallback>
                <p:oleObj name="Equation" r:id="rId5" imgW="190440" imgH="3301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173538"/>
                        <a:ext cx="1905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6" name="Object 28"/>
          <p:cNvGraphicFramePr>
            <a:graphicFrameLocks noChangeAspect="1"/>
          </p:cNvGraphicFramePr>
          <p:nvPr/>
        </p:nvGraphicFramePr>
        <p:xfrm>
          <a:off x="4495800" y="4953000"/>
          <a:ext cx="4241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7" imgW="2120760" imgH="304560" progId="Equation.3">
                  <p:embed/>
                </p:oleObj>
              </mc:Choice>
              <mc:Fallback>
                <p:oleObj name="Equation" r:id="rId7" imgW="2120760" imgH="30456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953000"/>
                        <a:ext cx="42418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7620000" y="3944938"/>
            <a:ext cx="91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L</a:t>
            </a:r>
            <a:r>
              <a:rPr lang="en-US"/>
              <a:t>- X</a:t>
            </a:r>
            <a:r>
              <a:rPr lang="en-US" baseline="-25000"/>
              <a:t>C</a:t>
            </a:r>
          </a:p>
        </p:txBody>
      </p: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3733800" y="3048000"/>
            <a:ext cx="1450975" cy="2420938"/>
            <a:chOff x="3653692" y="3523422"/>
            <a:chExt cx="1451708" cy="2420178"/>
          </a:xfrm>
        </p:grpSpPr>
        <p:sp>
          <p:nvSpPr>
            <p:cNvPr id="2068" name="Line 3"/>
            <p:cNvSpPr>
              <a:spLocks noChangeShapeType="1"/>
            </p:cNvSpPr>
            <p:nvPr/>
          </p:nvSpPr>
          <p:spPr bwMode="auto">
            <a:xfrm>
              <a:off x="3653692" y="3523422"/>
              <a:ext cx="3908" cy="2420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069" name="Line 4"/>
            <p:cNvSpPr>
              <a:spLocks noChangeShapeType="1"/>
            </p:cNvSpPr>
            <p:nvPr/>
          </p:nvSpPr>
          <p:spPr bwMode="auto">
            <a:xfrm>
              <a:off x="3653692" y="5073926"/>
              <a:ext cx="13755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070" name="Line 5"/>
            <p:cNvSpPr>
              <a:spLocks noChangeShapeType="1"/>
            </p:cNvSpPr>
            <p:nvPr/>
          </p:nvSpPr>
          <p:spPr bwMode="auto">
            <a:xfrm flipV="1">
              <a:off x="3653692" y="3911048"/>
              <a:ext cx="0" cy="1162878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071" name="Line 6"/>
            <p:cNvSpPr>
              <a:spLocks noChangeShapeType="1"/>
            </p:cNvSpPr>
            <p:nvPr/>
          </p:nvSpPr>
          <p:spPr bwMode="auto">
            <a:xfrm flipV="1">
              <a:off x="3653692" y="5073926"/>
              <a:ext cx="0" cy="646043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072" name="Line 12"/>
            <p:cNvSpPr>
              <a:spLocks noChangeShapeType="1"/>
            </p:cNvSpPr>
            <p:nvPr/>
          </p:nvSpPr>
          <p:spPr bwMode="auto">
            <a:xfrm>
              <a:off x="3657600" y="5105400"/>
              <a:ext cx="1447800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073" name="TextBox 48"/>
            <p:cNvSpPr txBox="1">
              <a:spLocks noChangeArrowheads="1"/>
            </p:cNvSpPr>
            <p:nvPr/>
          </p:nvSpPr>
          <p:spPr bwMode="auto">
            <a:xfrm>
              <a:off x="3810000" y="39624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X</a:t>
              </a:r>
              <a:r>
                <a:rPr lang="en-US" baseline="-25000"/>
                <a:t>L</a:t>
              </a:r>
            </a:p>
          </p:txBody>
        </p:sp>
        <p:sp>
          <p:nvSpPr>
            <p:cNvPr id="2074" name="TextBox 49"/>
            <p:cNvSpPr txBox="1">
              <a:spLocks noChangeArrowheads="1"/>
            </p:cNvSpPr>
            <p:nvPr/>
          </p:nvSpPr>
          <p:spPr bwMode="auto">
            <a:xfrm>
              <a:off x="4267200" y="47244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R</a:t>
              </a:r>
              <a:endParaRPr lang="en-US" baseline="-25000"/>
            </a:p>
          </p:txBody>
        </p:sp>
        <p:sp>
          <p:nvSpPr>
            <p:cNvPr id="2075" name="TextBox 51"/>
            <p:cNvSpPr txBox="1">
              <a:spLocks noChangeArrowheads="1"/>
            </p:cNvSpPr>
            <p:nvPr/>
          </p:nvSpPr>
          <p:spPr bwMode="auto">
            <a:xfrm>
              <a:off x="3733800" y="54102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X</a:t>
              </a:r>
              <a:r>
                <a:rPr lang="en-US" baseline="-25000"/>
                <a:t>C</a:t>
              </a:r>
            </a:p>
          </p:txBody>
        </p:sp>
      </p:grp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629400" y="4554538"/>
            <a:ext cx="457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</a:t>
            </a:r>
            <a:endParaRPr lang="en-US" baseline="-25000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6248400" y="3640138"/>
            <a:ext cx="457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Z</a:t>
            </a:r>
            <a:endParaRPr lang="en-US" baseline="-25000"/>
          </a:p>
        </p:txBody>
      </p:sp>
      <p:pic>
        <p:nvPicPr>
          <p:cNvPr id="3" name="Picture 4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42025" y="212526"/>
            <a:ext cx="2895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5" grpId="0" animBg="1"/>
      <p:bldP spid="38" grpId="0" animBg="1"/>
      <p:bldP spid="41" grpId="0" animBg="1"/>
      <p:bldP spid="51" grpId="0"/>
      <p:bldP spid="54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114800" y="2362200"/>
          <a:ext cx="4695825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3" imgW="1726920" imgH="812520" progId="Equation.3">
                  <p:embed/>
                </p:oleObj>
              </mc:Choice>
              <mc:Fallback>
                <p:oleObj name="Equation" r:id="rId3" imgW="1726920" imgH="8125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362200"/>
                        <a:ext cx="4695825" cy="220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307386" y="1981200"/>
            <a:ext cx="3796302" cy="4016375"/>
            <a:chOff x="886" y="686"/>
            <a:chExt cx="1939" cy="1909"/>
          </a:xfrm>
        </p:grpSpPr>
        <p:grpSp>
          <p:nvGrpSpPr>
            <p:cNvPr id="3082" name="Group 24"/>
            <p:cNvGrpSpPr>
              <a:grpSpLocks/>
            </p:cNvGrpSpPr>
            <p:nvPr/>
          </p:nvGrpSpPr>
          <p:grpSpPr bwMode="auto">
            <a:xfrm>
              <a:off x="886" y="686"/>
              <a:ext cx="1939" cy="1704"/>
              <a:chOff x="886" y="686"/>
              <a:chExt cx="1939" cy="1704"/>
            </a:xfrm>
          </p:grpSpPr>
          <p:sp>
            <p:nvSpPr>
              <p:cNvPr id="3086" name="Line 6"/>
              <p:cNvSpPr>
                <a:spLocks noChangeShapeType="1"/>
              </p:cNvSpPr>
              <p:nvPr/>
            </p:nvSpPr>
            <p:spPr bwMode="auto">
              <a:xfrm flipV="1">
                <a:off x="1079" y="686"/>
                <a:ext cx="9" cy="166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87" name="Line 7"/>
              <p:cNvSpPr>
                <a:spLocks noChangeShapeType="1"/>
              </p:cNvSpPr>
              <p:nvPr/>
            </p:nvSpPr>
            <p:spPr bwMode="auto">
              <a:xfrm>
                <a:off x="1171" y="1509"/>
                <a:ext cx="102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88" name="Line 8"/>
              <p:cNvSpPr>
                <a:spLocks noChangeShapeType="1"/>
              </p:cNvSpPr>
              <p:nvPr/>
            </p:nvSpPr>
            <p:spPr bwMode="auto">
              <a:xfrm>
                <a:off x="1134" y="723"/>
                <a:ext cx="0" cy="79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89" name="Text Box 9"/>
              <p:cNvSpPr txBox="1">
                <a:spLocks noChangeArrowheads="1"/>
              </p:cNvSpPr>
              <p:nvPr/>
            </p:nvSpPr>
            <p:spPr bwMode="auto">
              <a:xfrm>
                <a:off x="886" y="782"/>
                <a:ext cx="27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b="1" dirty="0">
                    <a:solidFill>
                      <a:srgbClr val="FF0000"/>
                    </a:solidFill>
                  </a:rPr>
                  <a:t>V</a:t>
                </a:r>
                <a:r>
                  <a:rPr lang="en-NZ" b="1" baseline="-25000" dirty="0">
                    <a:solidFill>
                      <a:srgbClr val="FF0000"/>
                    </a:solidFill>
                  </a:rPr>
                  <a:t>L</a:t>
                </a:r>
              </a:p>
            </p:txBody>
          </p:sp>
          <p:sp>
            <p:nvSpPr>
              <p:cNvPr id="3090" name="Text Box 10"/>
              <p:cNvSpPr txBox="1">
                <a:spLocks noChangeArrowheads="1"/>
              </p:cNvSpPr>
              <p:nvPr/>
            </p:nvSpPr>
            <p:spPr bwMode="auto">
              <a:xfrm>
                <a:off x="1988" y="1247"/>
                <a:ext cx="2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b="1">
                    <a:solidFill>
                      <a:srgbClr val="FF0000"/>
                    </a:solidFill>
                  </a:rPr>
                  <a:t>V</a:t>
                </a:r>
                <a:r>
                  <a:rPr lang="en-NZ" b="1" baseline="-25000">
                    <a:solidFill>
                      <a:srgbClr val="FF0000"/>
                    </a:solidFill>
                  </a:rPr>
                  <a:t>R</a:t>
                </a:r>
              </a:p>
            </p:txBody>
          </p:sp>
          <p:sp>
            <p:nvSpPr>
              <p:cNvPr id="3091" name="Text Box 11"/>
              <p:cNvSpPr txBox="1">
                <a:spLocks noChangeArrowheads="1"/>
              </p:cNvSpPr>
              <p:nvPr/>
            </p:nvSpPr>
            <p:spPr bwMode="auto">
              <a:xfrm>
                <a:off x="1147" y="980"/>
                <a:ext cx="2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b="1">
                    <a:solidFill>
                      <a:srgbClr val="FF0000"/>
                    </a:solidFill>
                  </a:rPr>
                  <a:t>V</a:t>
                </a:r>
                <a:r>
                  <a:rPr lang="en-NZ" b="1" baseline="-25000">
                    <a:solidFill>
                      <a:srgbClr val="FF0000"/>
                    </a:solidFill>
                  </a:rPr>
                  <a:t>C</a:t>
                </a:r>
              </a:p>
            </p:txBody>
          </p:sp>
          <p:sp>
            <p:nvSpPr>
              <p:cNvPr id="3092" name="Text Box 18"/>
              <p:cNvSpPr txBox="1">
                <a:spLocks noChangeArrowheads="1"/>
              </p:cNvSpPr>
              <p:nvPr/>
            </p:nvSpPr>
            <p:spPr bwMode="auto">
              <a:xfrm>
                <a:off x="1832" y="1750"/>
                <a:ext cx="216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b="1">
                    <a:solidFill>
                      <a:srgbClr val="FF0000"/>
                    </a:solidFill>
                  </a:rPr>
                  <a:t>V</a:t>
                </a:r>
                <a:r>
                  <a:rPr lang="en-NZ" b="1" baseline="-25000">
                    <a:solidFill>
                      <a:srgbClr val="FF0000"/>
                    </a:solidFill>
                  </a:rPr>
                  <a:t>s</a:t>
                </a:r>
              </a:p>
            </p:txBody>
          </p:sp>
          <p:sp>
            <p:nvSpPr>
              <p:cNvPr id="3093" name="Text Box 19"/>
              <p:cNvSpPr txBox="1">
                <a:spLocks noChangeArrowheads="1"/>
              </p:cNvSpPr>
              <p:nvPr/>
            </p:nvSpPr>
            <p:spPr bwMode="auto">
              <a:xfrm>
                <a:off x="1272" y="2159"/>
                <a:ext cx="23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b="1">
                    <a:cs typeface="Arial" charset="0"/>
                  </a:rPr>
                  <a:t>Ф</a:t>
                </a:r>
                <a:endParaRPr lang="ru-RU" b="1" baseline="-25000">
                  <a:cs typeface="Arial" charset="0"/>
                </a:endParaRPr>
              </a:p>
            </p:txBody>
          </p:sp>
          <p:sp>
            <p:nvSpPr>
              <p:cNvPr id="3094" name="Line 20"/>
              <p:cNvSpPr>
                <a:spLocks noChangeShapeType="1"/>
              </p:cNvSpPr>
              <p:nvPr/>
            </p:nvSpPr>
            <p:spPr bwMode="auto">
              <a:xfrm>
                <a:off x="1070" y="2350"/>
                <a:ext cx="17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5" name="Line 21"/>
              <p:cNvSpPr>
                <a:spLocks noChangeShapeType="1"/>
              </p:cNvSpPr>
              <p:nvPr/>
            </p:nvSpPr>
            <p:spPr bwMode="auto">
              <a:xfrm>
                <a:off x="1070" y="2359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6" name="Line 22"/>
              <p:cNvSpPr>
                <a:spLocks noChangeShapeType="1"/>
              </p:cNvSpPr>
              <p:nvPr/>
            </p:nvSpPr>
            <p:spPr bwMode="auto">
              <a:xfrm flipV="1">
                <a:off x="1079" y="1545"/>
                <a:ext cx="1097" cy="7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7" name="Freeform 23"/>
              <p:cNvSpPr>
                <a:spLocks/>
              </p:cNvSpPr>
              <p:nvPr/>
            </p:nvSpPr>
            <p:spPr bwMode="auto">
              <a:xfrm>
                <a:off x="1463" y="2066"/>
                <a:ext cx="137" cy="284"/>
              </a:xfrm>
              <a:custGeom>
                <a:avLst/>
                <a:gdLst>
                  <a:gd name="T0" fmla="*/ 137 w 137"/>
                  <a:gd name="T1" fmla="*/ 284 h 284"/>
                  <a:gd name="T2" fmla="*/ 100 w 137"/>
                  <a:gd name="T3" fmla="*/ 119 h 284"/>
                  <a:gd name="T4" fmla="*/ 0 w 137"/>
                  <a:gd name="T5" fmla="*/ 0 h 284"/>
                  <a:gd name="T6" fmla="*/ 0 60000 65536"/>
                  <a:gd name="T7" fmla="*/ 0 60000 65536"/>
                  <a:gd name="T8" fmla="*/ 0 60000 65536"/>
                  <a:gd name="T9" fmla="*/ 0 w 137"/>
                  <a:gd name="T10" fmla="*/ 0 h 284"/>
                  <a:gd name="T11" fmla="*/ 137 w 137"/>
                  <a:gd name="T12" fmla="*/ 284 h 2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7" h="284">
                    <a:moveTo>
                      <a:pt x="137" y="284"/>
                    </a:moveTo>
                    <a:cubicBezTo>
                      <a:pt x="130" y="225"/>
                      <a:pt x="123" y="166"/>
                      <a:pt x="100" y="119"/>
                    </a:cubicBezTo>
                    <a:cubicBezTo>
                      <a:pt x="77" y="72"/>
                      <a:pt x="38" y="36"/>
                      <a:pt x="0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83" name="Group 28"/>
            <p:cNvGrpSpPr>
              <a:grpSpLocks/>
            </p:cNvGrpSpPr>
            <p:nvPr/>
          </p:nvGrpSpPr>
          <p:grpSpPr bwMode="auto">
            <a:xfrm>
              <a:off x="1097" y="2364"/>
              <a:ext cx="612" cy="231"/>
              <a:chOff x="3374" y="2346"/>
              <a:chExt cx="612" cy="231"/>
            </a:xfrm>
          </p:grpSpPr>
          <p:sp>
            <p:nvSpPr>
              <p:cNvPr id="3084" name="Line 29"/>
              <p:cNvSpPr>
                <a:spLocks noChangeShapeType="1"/>
              </p:cNvSpPr>
              <p:nvPr/>
            </p:nvSpPr>
            <p:spPr bwMode="auto">
              <a:xfrm>
                <a:off x="3374" y="2359"/>
                <a:ext cx="612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85" name="Text Box 30"/>
              <p:cNvSpPr txBox="1">
                <a:spLocks noChangeArrowheads="1"/>
              </p:cNvSpPr>
              <p:nvPr/>
            </p:nvSpPr>
            <p:spPr bwMode="auto">
              <a:xfrm>
                <a:off x="3635" y="2346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b="1" i="1">
                    <a:solidFill>
                      <a:schemeClr val="accent2"/>
                    </a:solidFill>
                    <a:latin typeface="Times New Roman" pitchFamily="18" charset="0"/>
                  </a:rPr>
                  <a:t>I</a:t>
                </a:r>
                <a:endParaRPr lang="en-NZ" b="1" i="1" baseline="-25000">
                  <a:solidFill>
                    <a:schemeClr val="accent2"/>
                  </a:solidFill>
                  <a:latin typeface="Times New Roman" pitchFamily="18" charset="0"/>
                </a:endParaRPr>
              </a:p>
            </p:txBody>
          </p:sp>
        </p:grpSp>
      </p:grp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962400" y="4495800"/>
          <a:ext cx="469741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5" imgW="1663560" imgH="431640" progId="Equation.3">
                  <p:embed/>
                </p:oleObj>
              </mc:Choice>
              <mc:Fallback>
                <p:oleObj name="Equation" r:id="rId5" imgW="166356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495800"/>
                        <a:ext cx="4697413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85800" y="381000"/>
            <a:ext cx="365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T </a:t>
            </a:r>
            <a:r>
              <a:rPr lang="en-US" sz="2800"/>
              <a:t>= X</a:t>
            </a:r>
            <a:r>
              <a:rPr lang="en-US" sz="2800" baseline="-25000"/>
              <a:t>L</a:t>
            </a:r>
            <a:r>
              <a:rPr lang="en-US" sz="2800"/>
              <a:t>- X</a:t>
            </a:r>
            <a:r>
              <a:rPr lang="en-US" sz="2800" baseline="-25000"/>
              <a:t>C   </a:t>
            </a:r>
            <a:r>
              <a:rPr lang="en-US" sz="2800"/>
              <a:t>ie X</a:t>
            </a:r>
            <a:r>
              <a:rPr lang="en-US" sz="2800" baseline="-25000"/>
              <a:t>L </a:t>
            </a:r>
            <a:r>
              <a:rPr lang="en-US" sz="2800"/>
              <a:t>&gt; X</a:t>
            </a:r>
            <a:r>
              <a:rPr lang="en-US" sz="2800" baseline="-25000"/>
              <a:t>C</a:t>
            </a:r>
            <a:r>
              <a:rPr lang="en-US" sz="2800"/>
              <a:t> 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62000" y="1143000"/>
            <a:ext cx="365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T </a:t>
            </a:r>
            <a:r>
              <a:rPr lang="en-US" sz="2800"/>
              <a:t>= X</a:t>
            </a:r>
            <a:r>
              <a:rPr lang="en-US" sz="2800" baseline="-25000"/>
              <a:t>C</a:t>
            </a:r>
            <a:r>
              <a:rPr lang="en-US" sz="2800"/>
              <a:t>- X</a:t>
            </a:r>
            <a:r>
              <a:rPr lang="en-US" sz="2800" baseline="-25000"/>
              <a:t>L   </a:t>
            </a:r>
            <a:r>
              <a:rPr lang="en-US" sz="2800"/>
              <a:t>ie X</a:t>
            </a:r>
            <a:r>
              <a:rPr lang="en-US" sz="2800" baseline="-25000"/>
              <a:t>C </a:t>
            </a:r>
            <a:r>
              <a:rPr lang="en-US" sz="2800"/>
              <a:t>&gt; X</a:t>
            </a:r>
            <a:r>
              <a:rPr lang="en-US" sz="2800" baseline="-25000"/>
              <a:t>L</a:t>
            </a:r>
            <a:r>
              <a:rPr lang="en-US" sz="2800"/>
              <a:t> 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667000" y="5715000"/>
            <a:ext cx="6781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 dirty="0"/>
              <a:t>Phase angle between </a:t>
            </a:r>
          </a:p>
          <a:p>
            <a:r>
              <a:rPr lang="en-NZ" sz="2400" dirty="0"/>
              <a:t>Voltage supply and </a:t>
            </a:r>
            <a:r>
              <a:rPr lang="en-NZ" sz="2400" dirty="0" smtClean="0"/>
              <a:t>Current (or V</a:t>
            </a:r>
            <a:r>
              <a:rPr lang="en-NZ" sz="2400" baseline="-25000" dirty="0" smtClean="0"/>
              <a:t>R</a:t>
            </a:r>
            <a:r>
              <a:rPr lang="en-NZ" sz="2400" dirty="0" smtClean="0"/>
              <a:t>)</a:t>
            </a:r>
            <a:endParaRPr lang="en-NZ" sz="2400" dirty="0"/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4419601" y="5562600"/>
            <a:ext cx="457200" cy="317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Box 24"/>
          <p:cNvSpPr txBox="1">
            <a:spLocks noChangeArrowheads="1"/>
          </p:cNvSpPr>
          <p:nvPr/>
        </p:nvSpPr>
        <p:spPr bwMode="auto">
          <a:xfrm>
            <a:off x="485128" y="5036371"/>
            <a:ext cx="5562600" cy="1230313"/>
          </a:xfrm>
          <a:prstGeom prst="rect">
            <a:avLst/>
          </a:prstGeom>
          <a:gradFill rotWithShape="1">
            <a:gsLst>
              <a:gs pos="0">
                <a:srgbClr val="FFECE2"/>
              </a:gs>
              <a:gs pos="64999">
                <a:srgbClr val="FFD0B8"/>
              </a:gs>
              <a:gs pos="100000">
                <a:srgbClr val="FFBD98"/>
              </a:gs>
            </a:gsLst>
            <a:lin ang="5400000" scaled="1"/>
          </a:gradFill>
          <a:ln w="9525">
            <a:solidFill>
              <a:srgbClr val="C07224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marL="342900" indent="-342900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>
              <a:spcAft>
                <a:spcPts val="1200"/>
              </a:spcAft>
              <a:buFont typeface="Arial" charset="0"/>
              <a:buAutoNum type="arabicPeriod"/>
            </a:pPr>
            <a:r>
              <a:rPr lang="en-US" altLang="en-US" sz="1800" smtClean="0">
                <a:solidFill>
                  <a:srgbClr val="000000"/>
                </a:solidFill>
              </a:rPr>
              <a:t>Calculate the reactance of the capacitor</a:t>
            </a:r>
          </a:p>
          <a:p>
            <a:pPr eaLnBrk="1" hangingPunct="1">
              <a:spcAft>
                <a:spcPts val="1200"/>
              </a:spcAft>
              <a:buFont typeface="Arial" charset="0"/>
              <a:buAutoNum type="arabicPeriod"/>
            </a:pPr>
            <a:r>
              <a:rPr lang="en-US" altLang="en-US" sz="1800" smtClean="0">
                <a:solidFill>
                  <a:srgbClr val="000000"/>
                </a:solidFill>
              </a:rPr>
              <a:t>Calculate the reactance of the inductor</a:t>
            </a:r>
          </a:p>
          <a:p>
            <a:pPr eaLnBrk="1" hangingPunct="1">
              <a:spcAft>
                <a:spcPts val="1200"/>
              </a:spcAft>
              <a:buFont typeface="Arial" charset="0"/>
              <a:buAutoNum type="arabicPeriod"/>
            </a:pPr>
            <a:r>
              <a:rPr lang="en-US" altLang="en-US" sz="1800" smtClean="0">
                <a:solidFill>
                  <a:srgbClr val="000000"/>
                </a:solidFill>
              </a:rPr>
              <a:t>Determine the impedance of the circuit</a:t>
            </a:r>
          </a:p>
        </p:txBody>
      </p:sp>
      <p:sp>
        <p:nvSpPr>
          <p:cNvPr id="15366" name="TextBox 29"/>
          <p:cNvSpPr txBox="1">
            <a:spLocks noChangeArrowheads="1"/>
          </p:cNvSpPr>
          <p:nvPr/>
        </p:nvSpPr>
        <p:spPr bwMode="auto">
          <a:xfrm>
            <a:off x="50800" y="63500"/>
            <a:ext cx="1657350" cy="3841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900">
                <a:solidFill>
                  <a:srgbClr val="660066"/>
                </a:solidFill>
                <a:ea typeface="ＭＳ Ｐゴシック" charset="-128"/>
                <a:cs typeface="ＭＳ Ｐゴシック" charset="-128"/>
              </a:rPr>
              <a:t>RCL Circuits</a:t>
            </a:r>
          </a:p>
        </p:txBody>
      </p:sp>
      <p:sp>
        <p:nvSpPr>
          <p:cNvPr id="15371" name="TextBox 109"/>
          <p:cNvSpPr txBox="1">
            <a:spLocks noChangeArrowheads="1"/>
          </p:cNvSpPr>
          <p:nvPr/>
        </p:nvSpPr>
        <p:spPr bwMode="auto">
          <a:xfrm>
            <a:off x="313390" y="3047234"/>
            <a:ext cx="4572000" cy="1200150"/>
          </a:xfrm>
          <a:prstGeom prst="rect">
            <a:avLst/>
          </a:prstGeom>
          <a:solidFill>
            <a:srgbClr val="F8FDD8"/>
          </a:solidFill>
          <a:ln w="9525">
            <a:solidFill>
              <a:srgbClr val="9E927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prstClr val="black"/>
                </a:solidFill>
              </a:rPr>
              <a:t>This LCR circuit has a 5.0 Ω resistor in series with a 250 µF capacitor and a 15 mH inductor.  The AC supply has a frequency of 50 Hz</a:t>
            </a: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3069" y="3093765"/>
            <a:ext cx="2075596" cy="33909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isometricOffAxis2Left">
              <a:rot lat="1080000" lon="1560000" rev="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4146331" y="598488"/>
            <a:ext cx="4524234" cy="2277296"/>
            <a:chOff x="5334000" y="0"/>
            <a:chExt cx="3810000" cy="1803400"/>
          </a:xfrm>
        </p:grpSpPr>
        <p:sp>
          <p:nvSpPr>
            <p:cNvPr id="53" name="Rounded Rectangle 52"/>
            <p:cNvSpPr/>
            <p:nvPr/>
          </p:nvSpPr>
          <p:spPr bwMode="auto">
            <a:xfrm>
              <a:off x="5334000" y="0"/>
              <a:ext cx="3810000" cy="18034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eaLnBrk="0" hangingPunct="0">
                <a:defRPr/>
              </a:pPr>
              <a:endParaRPr lang="en-US" sz="2000">
                <a:solidFill>
                  <a:prstClr val="black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pic>
          <p:nvPicPr>
            <p:cNvPr id="54" name="Picture 69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069723" y="304800"/>
              <a:ext cx="90759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15376" name="Picture 3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7211" y="177800"/>
              <a:ext cx="23872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7" name="Oval 10"/>
            <p:cNvSpPr>
              <a:spLocks noChangeAspect="1"/>
            </p:cNvSpPr>
            <p:nvPr/>
          </p:nvSpPr>
          <p:spPr bwMode="auto">
            <a:xfrm>
              <a:off x="7193267" y="698500"/>
              <a:ext cx="187358" cy="1460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endParaRPr lang="en-US" altLang="en-US" sz="2000" smtClean="0">
                <a:solidFill>
                  <a:prstClr val="black"/>
                </a:solidFill>
              </a:endParaRPr>
            </a:p>
          </p:txBody>
        </p:sp>
        <p:sp>
          <p:nvSpPr>
            <p:cNvPr id="15378" name="Oval 12"/>
            <p:cNvSpPr>
              <a:spLocks noChangeAspect="1"/>
            </p:cNvSpPr>
            <p:nvPr/>
          </p:nvSpPr>
          <p:spPr bwMode="auto">
            <a:xfrm>
              <a:off x="7380625" y="698500"/>
              <a:ext cx="187358" cy="1460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endParaRPr lang="en-US" altLang="en-US" sz="2000" smtClean="0">
                <a:solidFill>
                  <a:prstClr val="black"/>
                </a:solidFill>
              </a:endParaRPr>
            </a:p>
          </p:txBody>
        </p:sp>
        <p:sp>
          <p:nvSpPr>
            <p:cNvPr id="15379" name="Oval 10"/>
            <p:cNvSpPr>
              <a:spLocks noChangeAspect="1"/>
            </p:cNvSpPr>
            <p:nvPr/>
          </p:nvSpPr>
          <p:spPr bwMode="auto">
            <a:xfrm>
              <a:off x="7571159" y="698500"/>
              <a:ext cx="188945" cy="1460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endParaRPr lang="en-US" altLang="en-US" sz="2000" smtClean="0">
                <a:solidFill>
                  <a:prstClr val="black"/>
                </a:solidFill>
              </a:endParaRPr>
            </a:p>
          </p:txBody>
        </p:sp>
        <p:sp>
          <p:nvSpPr>
            <p:cNvPr id="15380" name="Oval 12"/>
            <p:cNvSpPr>
              <a:spLocks noChangeAspect="1"/>
            </p:cNvSpPr>
            <p:nvPr/>
          </p:nvSpPr>
          <p:spPr bwMode="auto">
            <a:xfrm>
              <a:off x="7758517" y="698500"/>
              <a:ext cx="188945" cy="1460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endParaRPr lang="en-US" altLang="en-US" sz="2000" smtClean="0">
                <a:solidFill>
                  <a:prstClr val="black"/>
                </a:solidFill>
              </a:endParaRPr>
            </a:p>
          </p:txBody>
        </p:sp>
        <p:sp>
          <p:nvSpPr>
            <p:cNvPr id="15381" name="Rectangle 26"/>
            <p:cNvSpPr>
              <a:spLocks noChangeArrowheads="1"/>
            </p:cNvSpPr>
            <p:nvPr/>
          </p:nvSpPr>
          <p:spPr bwMode="auto">
            <a:xfrm>
              <a:off x="7174214" y="769938"/>
              <a:ext cx="798653" cy="109537"/>
            </a:xfrm>
            <a:prstGeom prst="rect">
              <a:avLst/>
            </a:prstGeom>
            <a:solidFill>
              <a:srgbClr val="CCA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endParaRPr lang="en-US" altLang="en-US" sz="2000" smtClean="0">
                <a:solidFill>
                  <a:prstClr val="black"/>
                </a:solidFill>
              </a:endParaRPr>
            </a:p>
          </p:txBody>
        </p:sp>
        <p:cxnSp>
          <p:nvCxnSpPr>
            <p:cNvPr id="15382" name="Straight Connector 34"/>
            <p:cNvCxnSpPr>
              <a:cxnSpLocks noChangeShapeType="1"/>
            </p:cNvCxnSpPr>
            <p:nvPr/>
          </p:nvCxnSpPr>
          <p:spPr bwMode="auto">
            <a:xfrm>
              <a:off x="7191679" y="604838"/>
              <a:ext cx="771661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3" name="Straight Connector 35"/>
            <p:cNvCxnSpPr>
              <a:cxnSpLocks noChangeShapeType="1"/>
            </p:cNvCxnSpPr>
            <p:nvPr/>
          </p:nvCxnSpPr>
          <p:spPr bwMode="auto">
            <a:xfrm>
              <a:off x="7191679" y="638175"/>
              <a:ext cx="771661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4" name="Straight Connector 36"/>
            <p:cNvCxnSpPr>
              <a:cxnSpLocks noChangeShapeType="1"/>
            </p:cNvCxnSpPr>
            <p:nvPr/>
          </p:nvCxnSpPr>
          <p:spPr bwMode="auto">
            <a:xfrm>
              <a:off x="7191679" y="671513"/>
              <a:ext cx="771661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85" name="Line 333"/>
            <p:cNvSpPr>
              <a:spLocks noChangeShapeType="1"/>
            </p:cNvSpPr>
            <p:nvPr/>
          </p:nvSpPr>
          <p:spPr bwMode="auto">
            <a:xfrm flipH="1">
              <a:off x="7467953" y="1562100"/>
              <a:ext cx="14353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 sz="2000" smtClean="0">
                <a:solidFill>
                  <a:prstClr val="black"/>
                </a:solidFill>
                <a:latin typeface="Verdana" charset="0"/>
                <a:ea typeface="ＭＳ Ｐゴシック" charset="-128"/>
              </a:endParaRPr>
            </a:p>
          </p:txBody>
        </p:sp>
        <p:sp>
          <p:nvSpPr>
            <p:cNvPr id="15386" name="Line 397"/>
            <p:cNvSpPr>
              <a:spLocks noChangeShapeType="1"/>
            </p:cNvSpPr>
            <p:nvPr/>
          </p:nvSpPr>
          <p:spPr bwMode="auto">
            <a:xfrm flipH="1">
              <a:off x="5480051" y="1562100"/>
              <a:ext cx="1511567" cy="63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 sz="2000" smtClean="0">
                <a:solidFill>
                  <a:prstClr val="black"/>
                </a:solidFill>
                <a:latin typeface="Verdana" charset="0"/>
                <a:ea typeface="ＭＳ Ｐゴシック" charset="-128"/>
              </a:endParaRPr>
            </a:p>
          </p:txBody>
        </p:sp>
        <p:cxnSp>
          <p:nvCxnSpPr>
            <p:cNvPr id="15387" name="Straight Connector 43"/>
            <p:cNvCxnSpPr>
              <a:cxnSpLocks noChangeShapeType="1"/>
            </p:cNvCxnSpPr>
            <p:nvPr/>
          </p:nvCxnSpPr>
          <p:spPr bwMode="auto">
            <a:xfrm rot="5400000">
              <a:off x="5080798" y="1169194"/>
              <a:ext cx="8255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8" name="Straight Connector 44"/>
            <p:cNvCxnSpPr>
              <a:cxnSpLocks noChangeShapeType="1"/>
            </p:cNvCxnSpPr>
            <p:nvPr/>
          </p:nvCxnSpPr>
          <p:spPr bwMode="auto">
            <a:xfrm rot="5400000">
              <a:off x="8492143" y="1162050"/>
              <a:ext cx="811212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8" name="Rectangle 383"/>
            <p:cNvSpPr>
              <a:spLocks noChangeArrowheads="1"/>
            </p:cNvSpPr>
            <p:nvPr/>
          </p:nvSpPr>
          <p:spPr bwMode="auto">
            <a:xfrm>
              <a:off x="5981790" y="1443038"/>
              <a:ext cx="660517" cy="233362"/>
            </a:xfrm>
            <a:prstGeom prst="rect">
              <a:avLst/>
            </a:prstGeom>
            <a:solidFill>
              <a:srgbClr val="A6A6A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sz="2000">
                <a:solidFill>
                  <a:srgbClr val="660066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15392" name="Straight Connector 38"/>
            <p:cNvCxnSpPr>
              <a:cxnSpLocks noChangeShapeType="1"/>
            </p:cNvCxnSpPr>
            <p:nvPr/>
          </p:nvCxnSpPr>
          <p:spPr bwMode="auto">
            <a:xfrm>
              <a:off x="5473700" y="760413"/>
              <a:ext cx="774837" cy="15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93" name="Straight Connector 40"/>
            <p:cNvCxnSpPr>
              <a:cxnSpLocks noChangeShapeType="1"/>
            </p:cNvCxnSpPr>
            <p:nvPr/>
          </p:nvCxnSpPr>
          <p:spPr bwMode="auto">
            <a:xfrm>
              <a:off x="7931585" y="765175"/>
              <a:ext cx="981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94" name="Oval 51"/>
            <p:cNvSpPr>
              <a:spLocks noChangeArrowheads="1"/>
            </p:cNvSpPr>
            <p:nvPr/>
          </p:nvSpPr>
          <p:spPr bwMode="auto">
            <a:xfrm>
              <a:off x="6959863" y="1524000"/>
              <a:ext cx="76213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endParaRPr lang="en-US" altLang="en-US" sz="2000" smtClean="0">
                <a:solidFill>
                  <a:prstClr val="black"/>
                </a:solidFill>
              </a:endParaRPr>
            </a:p>
          </p:txBody>
        </p:sp>
        <p:sp>
          <p:nvSpPr>
            <p:cNvPr id="15395" name="Oval 52"/>
            <p:cNvSpPr>
              <a:spLocks noChangeArrowheads="1"/>
            </p:cNvSpPr>
            <p:nvPr/>
          </p:nvSpPr>
          <p:spPr bwMode="auto">
            <a:xfrm>
              <a:off x="7391739" y="1524000"/>
              <a:ext cx="76213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endParaRPr lang="en-US" altLang="en-US" sz="2000" smtClean="0">
                <a:solidFill>
                  <a:prstClr val="black"/>
                </a:solidFill>
              </a:endParaRPr>
            </a:p>
          </p:txBody>
        </p:sp>
        <p:cxnSp>
          <p:nvCxnSpPr>
            <p:cNvPr id="15396" name="Straight Connector 38"/>
            <p:cNvCxnSpPr>
              <a:cxnSpLocks noChangeShapeType="1"/>
            </p:cNvCxnSpPr>
            <p:nvPr/>
          </p:nvCxnSpPr>
          <p:spPr bwMode="auto">
            <a:xfrm>
              <a:off x="6388262" y="762000"/>
              <a:ext cx="800241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97" name="Line 330"/>
            <p:cNvSpPr>
              <a:spLocks noChangeShapeType="1"/>
            </p:cNvSpPr>
            <p:nvPr/>
          </p:nvSpPr>
          <p:spPr bwMode="auto">
            <a:xfrm flipH="1">
              <a:off x="6235835" y="533400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 sz="2000" smtClean="0">
                <a:solidFill>
                  <a:prstClr val="black"/>
                </a:solidFill>
                <a:latin typeface="Verdana" charset="0"/>
                <a:ea typeface="ＭＳ Ｐゴシック" charset="-128"/>
              </a:endParaRPr>
            </a:p>
          </p:txBody>
        </p:sp>
        <p:sp>
          <p:nvSpPr>
            <p:cNvPr id="15398" name="Line 332"/>
            <p:cNvSpPr>
              <a:spLocks noChangeShapeType="1"/>
            </p:cNvSpPr>
            <p:nvPr/>
          </p:nvSpPr>
          <p:spPr bwMode="auto">
            <a:xfrm>
              <a:off x="6400964" y="533400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 sz="2000" smtClean="0">
                <a:solidFill>
                  <a:prstClr val="black"/>
                </a:solidFill>
                <a:latin typeface="Verdana" charset="0"/>
                <a:ea typeface="ＭＳ Ｐゴシック" charset="-128"/>
              </a:endParaRPr>
            </a:p>
          </p:txBody>
        </p:sp>
        <p:sp>
          <p:nvSpPr>
            <p:cNvPr id="15399" name="TextBox 30"/>
            <p:cNvSpPr txBox="1">
              <a:spLocks noChangeArrowheads="1"/>
            </p:cNvSpPr>
            <p:nvPr/>
          </p:nvSpPr>
          <p:spPr bwMode="auto">
            <a:xfrm>
              <a:off x="7163099" y="330200"/>
              <a:ext cx="733287" cy="268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1600" smtClean="0">
                  <a:solidFill>
                    <a:prstClr val="black"/>
                  </a:solidFill>
                </a:rPr>
                <a:t>15 mH</a:t>
              </a:r>
            </a:p>
          </p:txBody>
        </p:sp>
        <p:sp>
          <p:nvSpPr>
            <p:cNvPr id="15400" name="TextBox 31"/>
            <p:cNvSpPr txBox="1">
              <a:spLocks noChangeArrowheads="1"/>
            </p:cNvSpPr>
            <p:nvPr/>
          </p:nvSpPr>
          <p:spPr bwMode="auto">
            <a:xfrm>
              <a:off x="5918279" y="266700"/>
              <a:ext cx="754886" cy="268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1600" smtClean="0">
                  <a:solidFill>
                    <a:prstClr val="black"/>
                  </a:solidFill>
                </a:rPr>
                <a:t>250 µF</a:t>
              </a:r>
            </a:p>
          </p:txBody>
        </p:sp>
        <p:sp>
          <p:nvSpPr>
            <p:cNvPr id="15401" name="TextBox 49"/>
            <p:cNvSpPr txBox="1">
              <a:spLocks noChangeArrowheads="1"/>
            </p:cNvSpPr>
            <p:nvPr/>
          </p:nvSpPr>
          <p:spPr bwMode="auto">
            <a:xfrm>
              <a:off x="5956385" y="1143000"/>
              <a:ext cx="640141" cy="268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1600" smtClean="0">
                  <a:solidFill>
                    <a:prstClr val="black"/>
                  </a:solidFill>
                </a:rPr>
                <a:t>5.0 Ω</a:t>
              </a:r>
            </a:p>
          </p:txBody>
        </p:sp>
        <p:sp>
          <p:nvSpPr>
            <p:cNvPr id="15402" name="TextBox 49"/>
            <p:cNvSpPr txBox="1">
              <a:spLocks noChangeArrowheads="1"/>
            </p:cNvSpPr>
            <p:nvPr/>
          </p:nvSpPr>
          <p:spPr bwMode="auto">
            <a:xfrm>
              <a:off x="6896352" y="1143000"/>
              <a:ext cx="654991" cy="268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1600" smtClean="0">
                  <a:solidFill>
                    <a:prstClr val="black"/>
                  </a:solidFill>
                </a:rPr>
                <a:t>50 Hz</a:t>
              </a:r>
            </a:p>
          </p:txBody>
        </p:sp>
        <p:pic>
          <p:nvPicPr>
            <p:cNvPr id="15403" name="Picture 7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9451" y="1397000"/>
              <a:ext cx="323850" cy="318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90488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Box 24"/>
          <p:cNvSpPr txBox="1">
            <a:spLocks noChangeArrowheads="1"/>
          </p:cNvSpPr>
          <p:nvPr/>
        </p:nvSpPr>
        <p:spPr bwMode="auto">
          <a:xfrm>
            <a:off x="177800" y="1879600"/>
            <a:ext cx="5283200" cy="369888"/>
          </a:xfrm>
          <a:prstGeom prst="rect">
            <a:avLst/>
          </a:prstGeom>
          <a:gradFill rotWithShape="1">
            <a:gsLst>
              <a:gs pos="0">
                <a:srgbClr val="FFECE2"/>
              </a:gs>
              <a:gs pos="64999">
                <a:srgbClr val="FFD0B8"/>
              </a:gs>
              <a:gs pos="100000">
                <a:srgbClr val="FFBD98"/>
              </a:gs>
            </a:gsLst>
            <a:lin ang="5400000" scaled="1"/>
          </a:gradFill>
          <a:ln w="9525">
            <a:solidFill>
              <a:srgbClr val="C07224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marL="342900" indent="-342900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>
              <a:spcAft>
                <a:spcPts val="1200"/>
              </a:spcAft>
              <a:buFont typeface="Arial" charset="0"/>
              <a:buAutoNum type="arabicPeriod"/>
            </a:pPr>
            <a:r>
              <a:rPr lang="en-US" altLang="en-US" sz="1800" smtClean="0">
                <a:solidFill>
                  <a:srgbClr val="000000"/>
                </a:solidFill>
              </a:rPr>
              <a:t>Calculate the reactance of the capacitor</a:t>
            </a:r>
          </a:p>
        </p:txBody>
      </p:sp>
      <p:sp>
        <p:nvSpPr>
          <p:cNvPr id="15366" name="TextBox 29"/>
          <p:cNvSpPr txBox="1">
            <a:spLocks noChangeArrowheads="1"/>
          </p:cNvSpPr>
          <p:nvPr/>
        </p:nvSpPr>
        <p:spPr bwMode="auto">
          <a:xfrm>
            <a:off x="50800" y="63500"/>
            <a:ext cx="1657350" cy="3841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900">
                <a:solidFill>
                  <a:srgbClr val="660066"/>
                </a:solidFill>
                <a:ea typeface="ＭＳ Ｐゴシック" charset="-128"/>
                <a:cs typeface="ＭＳ Ｐゴシック" charset="-128"/>
              </a:rPr>
              <a:t>RCL Circuits</a:t>
            </a:r>
          </a:p>
        </p:txBody>
      </p:sp>
      <p:sp>
        <p:nvSpPr>
          <p:cNvPr id="15371" name="TextBox 109"/>
          <p:cNvSpPr txBox="1">
            <a:spLocks noChangeArrowheads="1"/>
          </p:cNvSpPr>
          <p:nvPr/>
        </p:nvSpPr>
        <p:spPr bwMode="auto">
          <a:xfrm>
            <a:off x="50800" y="520700"/>
            <a:ext cx="4572000" cy="1200150"/>
          </a:xfrm>
          <a:prstGeom prst="rect">
            <a:avLst/>
          </a:prstGeom>
          <a:solidFill>
            <a:srgbClr val="F8FDD8"/>
          </a:solidFill>
          <a:ln w="9525">
            <a:solidFill>
              <a:srgbClr val="9E927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prstClr val="black"/>
                </a:solidFill>
              </a:rPr>
              <a:t>This LCR circuit has a 5.0 Ω resistor in series with a 250 µF capacitor and a 15 mH inductor.  The AC supply has a frequency of 50 Hz</a:t>
            </a: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1122" y="2032000"/>
            <a:ext cx="2075596" cy="33909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isometricOffAxis2Left">
              <a:rot lat="1080000" lon="1560000" rev="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8" name="TextBox 24"/>
          <p:cNvSpPr txBox="1">
            <a:spLocks noChangeArrowheads="1"/>
          </p:cNvSpPr>
          <p:nvPr/>
        </p:nvSpPr>
        <p:spPr bwMode="auto">
          <a:xfrm>
            <a:off x="3606800" y="2413000"/>
            <a:ext cx="3467100" cy="646113"/>
          </a:xfrm>
          <a:prstGeom prst="rect">
            <a:avLst/>
          </a:prstGeom>
          <a:gradFill rotWithShape="1">
            <a:gsLst>
              <a:gs pos="0">
                <a:srgbClr val="FFECE2"/>
              </a:gs>
              <a:gs pos="64999">
                <a:srgbClr val="FFD0B8"/>
              </a:gs>
              <a:gs pos="100000">
                <a:srgbClr val="FFBD98"/>
              </a:gs>
            </a:gsLst>
            <a:lin ang="5400000" scaled="1"/>
          </a:gradFill>
          <a:ln w="9525">
            <a:solidFill>
              <a:srgbClr val="C07224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marL="342900" indent="-342900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en-US" sz="1800" smtClean="0">
                <a:solidFill>
                  <a:srgbClr val="000000"/>
                </a:solidFill>
              </a:rPr>
              <a:t>2.	Calculate the reactance of the inductor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7450" y="3282951"/>
            <a:ext cx="3235856" cy="22415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isometricOffAxis1Right">
              <a:rot lat="1080000" lon="20040000" rev="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2355850"/>
            <a:ext cx="3651056" cy="4197350"/>
          </a:xfrm>
          <a:prstGeom prst="roundRect">
            <a:avLst>
              <a:gd name="adj" fmla="val 20348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isometricOffAxis1Right">
              <a:rot lat="1080000" lon="20040000" rev="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pSp>
        <p:nvGrpSpPr>
          <p:cNvPr id="16401" name="Group 49"/>
          <p:cNvGrpSpPr>
            <a:grpSpLocks/>
          </p:cNvGrpSpPr>
          <p:nvPr/>
        </p:nvGrpSpPr>
        <p:grpSpPr bwMode="auto">
          <a:xfrm>
            <a:off x="5219700" y="152400"/>
            <a:ext cx="3810000" cy="1803400"/>
            <a:chOff x="5334000" y="0"/>
            <a:chExt cx="3810000" cy="1803400"/>
          </a:xfrm>
        </p:grpSpPr>
        <p:sp>
          <p:nvSpPr>
            <p:cNvPr id="83" name="Rounded Rectangle 82"/>
            <p:cNvSpPr/>
            <p:nvPr/>
          </p:nvSpPr>
          <p:spPr bwMode="auto">
            <a:xfrm>
              <a:off x="5334000" y="0"/>
              <a:ext cx="3810000" cy="18034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eaLnBrk="0" hangingPunct="0">
                <a:defRPr/>
              </a:pPr>
              <a:endParaRPr lang="en-US" sz="1900">
                <a:solidFill>
                  <a:prstClr val="black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pic>
          <p:nvPicPr>
            <p:cNvPr id="84" name="Picture 69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8069723" y="304800"/>
              <a:ext cx="90759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16418" name="Picture 3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7211" y="177800"/>
              <a:ext cx="23872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19" name="Oval 10"/>
            <p:cNvSpPr>
              <a:spLocks noChangeAspect="1"/>
            </p:cNvSpPr>
            <p:nvPr/>
          </p:nvSpPr>
          <p:spPr bwMode="auto">
            <a:xfrm>
              <a:off x="7193267" y="698500"/>
              <a:ext cx="187358" cy="1460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endParaRPr lang="en-US" altLang="en-US" smtClean="0">
                <a:solidFill>
                  <a:prstClr val="black"/>
                </a:solidFill>
              </a:endParaRPr>
            </a:p>
          </p:txBody>
        </p:sp>
        <p:sp>
          <p:nvSpPr>
            <p:cNvPr id="16420" name="Oval 12"/>
            <p:cNvSpPr>
              <a:spLocks noChangeAspect="1"/>
            </p:cNvSpPr>
            <p:nvPr/>
          </p:nvSpPr>
          <p:spPr bwMode="auto">
            <a:xfrm>
              <a:off x="7380625" y="698500"/>
              <a:ext cx="187358" cy="1460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endParaRPr lang="en-US" altLang="en-US" smtClean="0">
                <a:solidFill>
                  <a:prstClr val="black"/>
                </a:solidFill>
              </a:endParaRPr>
            </a:p>
          </p:txBody>
        </p:sp>
        <p:sp>
          <p:nvSpPr>
            <p:cNvPr id="16421" name="Oval 10"/>
            <p:cNvSpPr>
              <a:spLocks noChangeAspect="1"/>
            </p:cNvSpPr>
            <p:nvPr/>
          </p:nvSpPr>
          <p:spPr bwMode="auto">
            <a:xfrm>
              <a:off x="7571159" y="698500"/>
              <a:ext cx="188945" cy="1460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endParaRPr lang="en-US" altLang="en-US" smtClean="0">
                <a:solidFill>
                  <a:prstClr val="black"/>
                </a:solidFill>
              </a:endParaRPr>
            </a:p>
          </p:txBody>
        </p:sp>
        <p:sp>
          <p:nvSpPr>
            <p:cNvPr id="16422" name="Oval 12"/>
            <p:cNvSpPr>
              <a:spLocks noChangeAspect="1"/>
            </p:cNvSpPr>
            <p:nvPr/>
          </p:nvSpPr>
          <p:spPr bwMode="auto">
            <a:xfrm>
              <a:off x="7758517" y="698500"/>
              <a:ext cx="188945" cy="1460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endParaRPr lang="en-US" altLang="en-US" smtClean="0">
                <a:solidFill>
                  <a:prstClr val="black"/>
                </a:solidFill>
              </a:endParaRPr>
            </a:p>
          </p:txBody>
        </p:sp>
        <p:sp>
          <p:nvSpPr>
            <p:cNvPr id="16423" name="Rectangle 26"/>
            <p:cNvSpPr>
              <a:spLocks noChangeArrowheads="1"/>
            </p:cNvSpPr>
            <p:nvPr/>
          </p:nvSpPr>
          <p:spPr bwMode="auto">
            <a:xfrm>
              <a:off x="7174214" y="769938"/>
              <a:ext cx="798653" cy="109537"/>
            </a:xfrm>
            <a:prstGeom prst="rect">
              <a:avLst/>
            </a:prstGeom>
            <a:solidFill>
              <a:srgbClr val="CCA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endParaRPr lang="en-US" altLang="en-US" smtClean="0">
                <a:solidFill>
                  <a:prstClr val="black"/>
                </a:solidFill>
              </a:endParaRPr>
            </a:p>
          </p:txBody>
        </p:sp>
        <p:cxnSp>
          <p:nvCxnSpPr>
            <p:cNvPr id="16424" name="Straight Connector 34"/>
            <p:cNvCxnSpPr>
              <a:cxnSpLocks noChangeShapeType="1"/>
            </p:cNvCxnSpPr>
            <p:nvPr/>
          </p:nvCxnSpPr>
          <p:spPr bwMode="auto">
            <a:xfrm>
              <a:off x="7191679" y="604838"/>
              <a:ext cx="771661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25" name="Straight Connector 35"/>
            <p:cNvCxnSpPr>
              <a:cxnSpLocks noChangeShapeType="1"/>
            </p:cNvCxnSpPr>
            <p:nvPr/>
          </p:nvCxnSpPr>
          <p:spPr bwMode="auto">
            <a:xfrm>
              <a:off x="7191679" y="638175"/>
              <a:ext cx="771661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26" name="Straight Connector 36"/>
            <p:cNvCxnSpPr>
              <a:cxnSpLocks noChangeShapeType="1"/>
            </p:cNvCxnSpPr>
            <p:nvPr/>
          </p:nvCxnSpPr>
          <p:spPr bwMode="auto">
            <a:xfrm>
              <a:off x="7191679" y="671513"/>
              <a:ext cx="771661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27" name="Line 333"/>
            <p:cNvSpPr>
              <a:spLocks noChangeShapeType="1"/>
            </p:cNvSpPr>
            <p:nvPr/>
          </p:nvSpPr>
          <p:spPr bwMode="auto">
            <a:xfrm flipH="1">
              <a:off x="7467953" y="1562100"/>
              <a:ext cx="14353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 sz="1900" smtClean="0">
                <a:solidFill>
                  <a:prstClr val="black"/>
                </a:solidFill>
                <a:latin typeface="Verdana" charset="0"/>
                <a:ea typeface="ＭＳ Ｐゴシック" charset="-128"/>
              </a:endParaRPr>
            </a:p>
          </p:txBody>
        </p:sp>
        <p:sp>
          <p:nvSpPr>
            <p:cNvPr id="16428" name="Line 397"/>
            <p:cNvSpPr>
              <a:spLocks noChangeShapeType="1"/>
            </p:cNvSpPr>
            <p:nvPr/>
          </p:nvSpPr>
          <p:spPr bwMode="auto">
            <a:xfrm flipH="1">
              <a:off x="5480051" y="1562100"/>
              <a:ext cx="1511567" cy="63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 sz="1900" smtClean="0">
                <a:solidFill>
                  <a:prstClr val="black"/>
                </a:solidFill>
                <a:latin typeface="Verdana" charset="0"/>
                <a:ea typeface="ＭＳ Ｐゴシック" charset="-128"/>
              </a:endParaRPr>
            </a:p>
          </p:txBody>
        </p:sp>
        <p:cxnSp>
          <p:nvCxnSpPr>
            <p:cNvPr id="16429" name="Straight Connector 43"/>
            <p:cNvCxnSpPr>
              <a:cxnSpLocks noChangeShapeType="1"/>
            </p:cNvCxnSpPr>
            <p:nvPr/>
          </p:nvCxnSpPr>
          <p:spPr bwMode="auto">
            <a:xfrm rot="5400000">
              <a:off x="5080798" y="1169194"/>
              <a:ext cx="8255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30" name="Straight Connector 44"/>
            <p:cNvCxnSpPr>
              <a:cxnSpLocks noChangeShapeType="1"/>
            </p:cNvCxnSpPr>
            <p:nvPr/>
          </p:nvCxnSpPr>
          <p:spPr bwMode="auto">
            <a:xfrm rot="5400000">
              <a:off x="8492143" y="1162050"/>
              <a:ext cx="811212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8" name="Rectangle 383"/>
            <p:cNvSpPr>
              <a:spLocks noChangeArrowheads="1"/>
            </p:cNvSpPr>
            <p:nvPr/>
          </p:nvSpPr>
          <p:spPr bwMode="auto">
            <a:xfrm>
              <a:off x="5981790" y="1443038"/>
              <a:ext cx="660517" cy="233362"/>
            </a:xfrm>
            <a:prstGeom prst="rect">
              <a:avLst/>
            </a:prstGeom>
            <a:solidFill>
              <a:srgbClr val="A6A6A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sz="1900">
                <a:solidFill>
                  <a:srgbClr val="660066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16434" name="Straight Connector 38"/>
            <p:cNvCxnSpPr>
              <a:cxnSpLocks noChangeShapeType="1"/>
            </p:cNvCxnSpPr>
            <p:nvPr/>
          </p:nvCxnSpPr>
          <p:spPr bwMode="auto">
            <a:xfrm>
              <a:off x="5473700" y="760413"/>
              <a:ext cx="774837" cy="15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35" name="Straight Connector 40"/>
            <p:cNvCxnSpPr>
              <a:cxnSpLocks noChangeShapeType="1"/>
            </p:cNvCxnSpPr>
            <p:nvPr/>
          </p:nvCxnSpPr>
          <p:spPr bwMode="auto">
            <a:xfrm>
              <a:off x="7931585" y="765175"/>
              <a:ext cx="981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36" name="Oval 51"/>
            <p:cNvSpPr>
              <a:spLocks noChangeArrowheads="1"/>
            </p:cNvSpPr>
            <p:nvPr/>
          </p:nvSpPr>
          <p:spPr bwMode="auto">
            <a:xfrm>
              <a:off x="6959863" y="1524000"/>
              <a:ext cx="76213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endParaRPr lang="en-US" altLang="en-US" smtClean="0">
                <a:solidFill>
                  <a:prstClr val="black"/>
                </a:solidFill>
              </a:endParaRPr>
            </a:p>
          </p:txBody>
        </p:sp>
        <p:sp>
          <p:nvSpPr>
            <p:cNvPr id="16437" name="Oval 52"/>
            <p:cNvSpPr>
              <a:spLocks noChangeArrowheads="1"/>
            </p:cNvSpPr>
            <p:nvPr/>
          </p:nvSpPr>
          <p:spPr bwMode="auto">
            <a:xfrm>
              <a:off x="7391739" y="1524000"/>
              <a:ext cx="76213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endParaRPr lang="en-US" altLang="en-US" smtClean="0">
                <a:solidFill>
                  <a:prstClr val="black"/>
                </a:solidFill>
              </a:endParaRPr>
            </a:p>
          </p:txBody>
        </p:sp>
        <p:cxnSp>
          <p:nvCxnSpPr>
            <p:cNvPr id="16438" name="Straight Connector 38"/>
            <p:cNvCxnSpPr>
              <a:cxnSpLocks noChangeShapeType="1"/>
            </p:cNvCxnSpPr>
            <p:nvPr/>
          </p:nvCxnSpPr>
          <p:spPr bwMode="auto">
            <a:xfrm>
              <a:off x="6388262" y="762000"/>
              <a:ext cx="800241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39" name="Line 330"/>
            <p:cNvSpPr>
              <a:spLocks noChangeShapeType="1"/>
            </p:cNvSpPr>
            <p:nvPr/>
          </p:nvSpPr>
          <p:spPr bwMode="auto">
            <a:xfrm flipH="1">
              <a:off x="6235835" y="533400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 sz="1900" smtClean="0">
                <a:solidFill>
                  <a:prstClr val="black"/>
                </a:solidFill>
                <a:latin typeface="Verdana" charset="0"/>
                <a:ea typeface="ＭＳ Ｐゴシック" charset="-128"/>
              </a:endParaRPr>
            </a:p>
          </p:txBody>
        </p:sp>
        <p:sp>
          <p:nvSpPr>
            <p:cNvPr id="16440" name="Line 332"/>
            <p:cNvSpPr>
              <a:spLocks noChangeShapeType="1"/>
            </p:cNvSpPr>
            <p:nvPr/>
          </p:nvSpPr>
          <p:spPr bwMode="auto">
            <a:xfrm>
              <a:off x="6400964" y="533400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 sz="1900" smtClean="0">
                <a:solidFill>
                  <a:prstClr val="black"/>
                </a:solidFill>
                <a:latin typeface="Verdana" charset="0"/>
                <a:ea typeface="ＭＳ Ｐゴシック" charset="-128"/>
              </a:endParaRPr>
            </a:p>
          </p:txBody>
        </p:sp>
        <p:sp>
          <p:nvSpPr>
            <p:cNvPr id="16441" name="TextBox 30"/>
            <p:cNvSpPr txBox="1">
              <a:spLocks noChangeArrowheads="1"/>
            </p:cNvSpPr>
            <p:nvPr/>
          </p:nvSpPr>
          <p:spPr bwMode="auto">
            <a:xfrm>
              <a:off x="7163099" y="330200"/>
              <a:ext cx="78560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1400" smtClean="0">
                  <a:solidFill>
                    <a:prstClr val="black"/>
                  </a:solidFill>
                </a:rPr>
                <a:t>15 mH</a:t>
              </a:r>
            </a:p>
          </p:txBody>
        </p:sp>
        <p:sp>
          <p:nvSpPr>
            <p:cNvPr id="16442" name="TextBox 31"/>
            <p:cNvSpPr txBox="1">
              <a:spLocks noChangeArrowheads="1"/>
            </p:cNvSpPr>
            <p:nvPr/>
          </p:nvSpPr>
          <p:spPr bwMode="auto">
            <a:xfrm>
              <a:off x="5918279" y="266700"/>
              <a:ext cx="81318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1400" smtClean="0">
                  <a:solidFill>
                    <a:prstClr val="black"/>
                  </a:solidFill>
                </a:rPr>
                <a:t>250 µF</a:t>
              </a:r>
            </a:p>
          </p:txBody>
        </p:sp>
        <p:sp>
          <p:nvSpPr>
            <p:cNvPr id="16443" name="TextBox 49"/>
            <p:cNvSpPr txBox="1">
              <a:spLocks noChangeArrowheads="1"/>
            </p:cNvSpPr>
            <p:nvPr/>
          </p:nvSpPr>
          <p:spPr bwMode="auto">
            <a:xfrm>
              <a:off x="5956385" y="1143000"/>
              <a:ext cx="68841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1400" smtClean="0">
                  <a:solidFill>
                    <a:prstClr val="black"/>
                  </a:solidFill>
                </a:rPr>
                <a:t>5.0 Ω</a:t>
              </a:r>
            </a:p>
          </p:txBody>
        </p:sp>
        <p:sp>
          <p:nvSpPr>
            <p:cNvPr id="16444" name="TextBox 49"/>
            <p:cNvSpPr txBox="1">
              <a:spLocks noChangeArrowheads="1"/>
            </p:cNvSpPr>
            <p:nvPr/>
          </p:nvSpPr>
          <p:spPr bwMode="auto">
            <a:xfrm>
              <a:off x="6896352" y="1143000"/>
              <a:ext cx="70530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1400" smtClean="0">
                  <a:solidFill>
                    <a:prstClr val="black"/>
                  </a:solidFill>
                </a:rPr>
                <a:t>50 Hz</a:t>
              </a:r>
            </a:p>
          </p:txBody>
        </p:sp>
        <p:pic>
          <p:nvPicPr>
            <p:cNvPr id="16445" name="Picture 10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9451" y="1397000"/>
              <a:ext cx="323850" cy="318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4" name="TextBox 53"/>
          <p:cNvSpPr txBox="1"/>
          <p:nvPr/>
        </p:nvSpPr>
        <p:spPr>
          <a:xfrm>
            <a:off x="5816600" y="5397500"/>
            <a:ext cx="1955800" cy="38472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900">
                <a:solidFill>
                  <a:prstClr val="black"/>
                </a:solidFill>
                <a:ea typeface="ＭＳ Ｐゴシック" charset="-128"/>
                <a:cs typeface="ＭＳ Ｐゴシック" charset="-128"/>
              </a:rPr>
              <a:t>correct sig.fig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727200" y="5549900"/>
            <a:ext cx="1079500" cy="58477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600">
                <a:solidFill>
                  <a:prstClr val="black"/>
                </a:solidFill>
                <a:ea typeface="ＭＳ Ｐゴシック" charset="-128"/>
                <a:cs typeface="ＭＳ Ｐゴシック" charset="-128"/>
              </a:rPr>
              <a:t>correct unit</a:t>
            </a:r>
          </a:p>
        </p:txBody>
      </p:sp>
    </p:spTree>
    <p:extLst>
      <p:ext uri="{BB962C8B-B14F-4D97-AF65-F5344CB8AC3E}">
        <p14:creationId xmlns:p14="http://schemas.microsoft.com/office/powerpoint/2010/main" val="27027103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ctangle 159"/>
          <p:cNvSpPr/>
          <p:nvPr/>
        </p:nvSpPr>
        <p:spPr bwMode="auto">
          <a:xfrm>
            <a:off x="2216150" y="1651001"/>
            <a:ext cx="2527300" cy="3530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1900">
              <a:solidFill>
                <a:prstClr val="black"/>
              </a:solidFill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8502" name="Straight Arrow Connector 79"/>
          <p:cNvCxnSpPr>
            <a:cxnSpLocks noChangeShapeType="1"/>
          </p:cNvCxnSpPr>
          <p:nvPr/>
        </p:nvCxnSpPr>
        <p:spPr bwMode="auto">
          <a:xfrm rot="5400000" flipH="1" flipV="1">
            <a:off x="-553244" y="1088232"/>
            <a:ext cx="1717675" cy="1588"/>
          </a:xfrm>
          <a:prstGeom prst="straightConnector1">
            <a:avLst/>
          </a:prstGeom>
          <a:noFill/>
          <a:ln w="28575">
            <a:solidFill>
              <a:srgbClr val="00009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03" name="Straight Arrow Connector 77"/>
          <p:cNvCxnSpPr>
            <a:cxnSpLocks noChangeShapeType="1"/>
          </p:cNvCxnSpPr>
          <p:nvPr/>
        </p:nvCxnSpPr>
        <p:spPr bwMode="auto">
          <a:xfrm rot="5400000">
            <a:off x="-2046287" y="4300538"/>
            <a:ext cx="4706937" cy="1587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1" name="Straight Connector 65"/>
          <p:cNvCxnSpPr>
            <a:cxnSpLocks noChangeShapeType="1"/>
          </p:cNvCxnSpPr>
          <p:nvPr/>
        </p:nvCxnSpPr>
        <p:spPr bwMode="auto">
          <a:xfrm rot="10800000">
            <a:off x="44450" y="1946275"/>
            <a:ext cx="1751013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4" name="Straight Arrow Connector 77"/>
          <p:cNvCxnSpPr>
            <a:cxnSpLocks noChangeShapeType="1"/>
          </p:cNvCxnSpPr>
          <p:nvPr/>
        </p:nvCxnSpPr>
        <p:spPr bwMode="auto">
          <a:xfrm>
            <a:off x="2635250" y="1981201"/>
            <a:ext cx="1841500" cy="1588"/>
          </a:xfrm>
          <a:prstGeom prst="straightConnector1">
            <a:avLst/>
          </a:prstGeom>
          <a:noFill/>
          <a:ln w="28575">
            <a:solidFill>
              <a:srgbClr val="8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55" name="Rectangle 78"/>
          <p:cNvSpPr>
            <a:spLocks noChangeArrowheads="1"/>
          </p:cNvSpPr>
          <p:nvPr/>
        </p:nvSpPr>
        <p:spPr bwMode="auto">
          <a:xfrm>
            <a:off x="2647950" y="1981201"/>
            <a:ext cx="1811338" cy="2965450"/>
          </a:xfrm>
          <a:prstGeom prst="rect">
            <a:avLst/>
          </a:prstGeom>
          <a:noFill/>
          <a:ln w="9525">
            <a:solidFill>
              <a:srgbClr val="8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endParaRPr lang="en-US" altLang="en-US" smtClean="0">
              <a:solidFill>
                <a:prstClr val="black"/>
              </a:solidFill>
            </a:endParaRPr>
          </a:p>
        </p:txBody>
      </p:sp>
      <p:cxnSp>
        <p:nvCxnSpPr>
          <p:cNvPr id="18456" name="Straight Arrow Connector 80"/>
          <p:cNvCxnSpPr>
            <a:cxnSpLocks noChangeShapeType="1"/>
          </p:cNvCxnSpPr>
          <p:nvPr/>
        </p:nvCxnSpPr>
        <p:spPr bwMode="auto">
          <a:xfrm rot="16200000" flipH="1">
            <a:off x="2091531" y="2542383"/>
            <a:ext cx="2941637" cy="1828800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61" name="TextBox 93"/>
          <p:cNvSpPr txBox="1">
            <a:spLocks noChangeArrowheads="1"/>
          </p:cNvSpPr>
          <p:nvPr/>
        </p:nvSpPr>
        <p:spPr bwMode="auto">
          <a:xfrm>
            <a:off x="381000" y="1181100"/>
            <a:ext cx="1151076" cy="307777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400" smtClean="0">
                <a:solidFill>
                  <a:srgbClr val="000000"/>
                </a:solidFill>
              </a:rPr>
              <a:t>X</a:t>
            </a:r>
            <a:r>
              <a:rPr lang="en-US" altLang="en-US" sz="1400" baseline="-25000" smtClean="0">
                <a:solidFill>
                  <a:srgbClr val="000000"/>
                </a:solidFill>
              </a:rPr>
              <a:t>L</a:t>
            </a:r>
            <a:r>
              <a:rPr lang="en-US" altLang="en-US" sz="1400" smtClean="0">
                <a:solidFill>
                  <a:srgbClr val="000000"/>
                </a:solidFill>
              </a:rPr>
              <a:t> = 4.7 Ω</a:t>
            </a:r>
          </a:p>
        </p:txBody>
      </p:sp>
      <p:sp>
        <p:nvSpPr>
          <p:cNvPr id="18462" name="TextBox 95"/>
          <p:cNvSpPr txBox="1">
            <a:spLocks noChangeArrowheads="1"/>
          </p:cNvSpPr>
          <p:nvPr/>
        </p:nvSpPr>
        <p:spPr bwMode="auto">
          <a:xfrm>
            <a:off x="381000" y="2984500"/>
            <a:ext cx="1102715" cy="307777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400" smtClean="0">
                <a:solidFill>
                  <a:srgbClr val="000000"/>
                </a:solidFill>
              </a:rPr>
              <a:t>X</a:t>
            </a:r>
            <a:r>
              <a:rPr lang="en-US" altLang="en-US" sz="1400" baseline="-25000" smtClean="0">
                <a:solidFill>
                  <a:srgbClr val="000000"/>
                </a:solidFill>
              </a:rPr>
              <a:t>C</a:t>
            </a:r>
            <a:r>
              <a:rPr lang="en-US" altLang="en-US" sz="1400" smtClean="0">
                <a:solidFill>
                  <a:srgbClr val="000000"/>
                </a:solidFill>
              </a:rPr>
              <a:t> = 13 Ω</a:t>
            </a:r>
          </a:p>
        </p:txBody>
      </p:sp>
      <p:sp>
        <p:nvSpPr>
          <p:cNvPr id="18464" name="TextBox 97"/>
          <p:cNvSpPr txBox="1">
            <a:spLocks noChangeArrowheads="1"/>
          </p:cNvSpPr>
          <p:nvPr/>
        </p:nvSpPr>
        <p:spPr bwMode="auto">
          <a:xfrm rot="16200000">
            <a:off x="2089150" y="3060701"/>
            <a:ext cx="688297" cy="307777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400" smtClean="0">
                <a:solidFill>
                  <a:srgbClr val="000000"/>
                </a:solidFill>
              </a:rPr>
              <a:t>8.3 Ω</a:t>
            </a:r>
          </a:p>
        </p:txBody>
      </p:sp>
      <p:sp>
        <p:nvSpPr>
          <p:cNvPr id="18469" name="TextBox 94"/>
          <p:cNvSpPr txBox="1">
            <a:spLocks noChangeArrowheads="1"/>
          </p:cNvSpPr>
          <p:nvPr/>
        </p:nvSpPr>
        <p:spPr bwMode="auto">
          <a:xfrm>
            <a:off x="3105150" y="1638301"/>
            <a:ext cx="688975" cy="307975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400" smtClean="0">
                <a:solidFill>
                  <a:srgbClr val="000000"/>
                </a:solidFill>
              </a:rPr>
              <a:t>5.0 Ω</a:t>
            </a: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3155950" y="3898901"/>
            <a:ext cx="688297" cy="307777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400" smtClean="0">
                <a:solidFill>
                  <a:srgbClr val="000000"/>
                </a:solidFill>
              </a:rPr>
              <a:t>9.7 Ω</a:t>
            </a:r>
          </a:p>
        </p:txBody>
      </p:sp>
      <p:cxnSp>
        <p:nvCxnSpPr>
          <p:cNvPr id="78" name="Straight Arrow Connector 89"/>
          <p:cNvCxnSpPr>
            <a:cxnSpLocks noChangeShapeType="1"/>
          </p:cNvCxnSpPr>
          <p:nvPr/>
        </p:nvCxnSpPr>
        <p:spPr bwMode="auto">
          <a:xfrm rot="5400000">
            <a:off x="2980531" y="3469483"/>
            <a:ext cx="2967037" cy="0"/>
          </a:xfrm>
          <a:prstGeom prst="straightConnector1">
            <a:avLst/>
          </a:prstGeom>
          <a:noFill/>
          <a:ln w="28575">
            <a:solidFill>
              <a:srgbClr val="008000"/>
            </a:solidFill>
            <a:prstDash val="lg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" name="Straight Arrow Connector 75"/>
          <p:cNvCxnSpPr>
            <a:cxnSpLocks noChangeShapeType="1"/>
          </p:cNvCxnSpPr>
          <p:nvPr/>
        </p:nvCxnSpPr>
        <p:spPr bwMode="auto">
          <a:xfrm>
            <a:off x="304800" y="1943100"/>
            <a:ext cx="1841500" cy="1588"/>
          </a:xfrm>
          <a:prstGeom prst="straightConnector1">
            <a:avLst/>
          </a:prstGeom>
          <a:noFill/>
          <a:ln w="28575">
            <a:solidFill>
              <a:srgbClr val="8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" name="TextBox 94"/>
          <p:cNvSpPr txBox="1">
            <a:spLocks noChangeArrowheads="1"/>
          </p:cNvSpPr>
          <p:nvPr/>
        </p:nvSpPr>
        <p:spPr bwMode="auto">
          <a:xfrm>
            <a:off x="698500" y="1993900"/>
            <a:ext cx="1085850" cy="307975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400" smtClean="0">
                <a:solidFill>
                  <a:srgbClr val="000000"/>
                </a:solidFill>
              </a:rPr>
              <a:t>R = 5.0 Ω</a:t>
            </a:r>
          </a:p>
        </p:txBody>
      </p:sp>
      <p:cxnSp>
        <p:nvCxnSpPr>
          <p:cNvPr id="138" name="Straight Arrow Connector 89"/>
          <p:cNvCxnSpPr>
            <a:cxnSpLocks noChangeShapeType="1"/>
          </p:cNvCxnSpPr>
          <p:nvPr/>
        </p:nvCxnSpPr>
        <p:spPr bwMode="auto">
          <a:xfrm rot="5400000">
            <a:off x="1151731" y="3469483"/>
            <a:ext cx="2986087" cy="635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61" name="Picture 16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3450" y="1338695"/>
            <a:ext cx="4083050" cy="4440086"/>
          </a:xfrm>
          <a:prstGeom prst="roundRect">
            <a:avLst>
              <a:gd name="adj" fmla="val 2930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HeroicExtremeLeftFacing" fov="4800000">
              <a:rot lat="486000" lon="2070000" rev="21426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cxnSp>
        <p:nvCxnSpPr>
          <p:cNvPr id="18457" name="Straight Connector 87"/>
          <p:cNvCxnSpPr>
            <a:cxnSpLocks noChangeShapeType="1"/>
          </p:cNvCxnSpPr>
          <p:nvPr/>
        </p:nvCxnSpPr>
        <p:spPr bwMode="auto">
          <a:xfrm rot="10800000" flipV="1">
            <a:off x="4348163" y="4572001"/>
            <a:ext cx="687387" cy="4349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66" name="Straight Connector 104"/>
          <p:cNvCxnSpPr>
            <a:cxnSpLocks noChangeShapeType="1"/>
          </p:cNvCxnSpPr>
          <p:nvPr/>
        </p:nvCxnSpPr>
        <p:spPr bwMode="auto">
          <a:xfrm rot="10800000" flipV="1">
            <a:off x="2438400" y="1695451"/>
            <a:ext cx="666750" cy="4127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TextBox 79"/>
          <p:cNvSpPr txBox="1"/>
          <p:nvPr/>
        </p:nvSpPr>
        <p:spPr>
          <a:xfrm>
            <a:off x="3778250" y="2565401"/>
            <a:ext cx="584200" cy="38472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900" dirty="0">
                <a:solidFill>
                  <a:prstClr val="black"/>
                </a:solidFill>
                <a:ea typeface="ＭＳ Ｐゴシック" charset="-128"/>
                <a:cs typeface="ＭＳ Ｐゴシック" charset="-128"/>
              </a:rPr>
              <a:t>OR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035550" y="704305"/>
            <a:ext cx="584200" cy="38472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900">
                <a:solidFill>
                  <a:prstClr val="black"/>
                </a:solidFill>
                <a:ea typeface="ＭＳ Ｐゴシック" charset="-128"/>
                <a:cs typeface="ＭＳ Ｐゴシック" charset="-128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3966942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8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8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30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3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30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3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30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30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30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43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3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81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Box 24"/>
          <p:cNvSpPr txBox="1">
            <a:spLocks noChangeArrowheads="1"/>
          </p:cNvSpPr>
          <p:nvPr/>
        </p:nvSpPr>
        <p:spPr bwMode="auto">
          <a:xfrm>
            <a:off x="203200" y="4787900"/>
            <a:ext cx="6718300" cy="10779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42900" indent="-342900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>
              <a:spcAft>
                <a:spcPts val="1200"/>
              </a:spcAft>
              <a:buFont typeface="Arial" charset="0"/>
              <a:buAutoNum type="arabicPeriod"/>
            </a:pPr>
            <a:r>
              <a:rPr lang="en-US" altLang="en-US" sz="1800" smtClean="0">
                <a:solidFill>
                  <a:srgbClr val="302C24"/>
                </a:solidFill>
              </a:rPr>
              <a:t>Determine the supply voltage Vs(rms)</a:t>
            </a:r>
          </a:p>
          <a:p>
            <a:pPr eaLnBrk="1" hangingPunct="1">
              <a:spcAft>
                <a:spcPts val="1200"/>
              </a:spcAft>
              <a:buFont typeface="Arial" charset="0"/>
              <a:buAutoNum type="arabicPeriod"/>
            </a:pPr>
            <a:r>
              <a:rPr lang="en-US" altLang="en-US" sz="1800" smtClean="0">
                <a:solidFill>
                  <a:srgbClr val="302C24"/>
                </a:solidFill>
              </a:rPr>
              <a:t>Determine the phase difference between the current and the supply voltage</a:t>
            </a:r>
          </a:p>
        </p:txBody>
      </p:sp>
      <p:sp>
        <p:nvSpPr>
          <p:cNvPr id="15366" name="TextBox 29"/>
          <p:cNvSpPr txBox="1">
            <a:spLocks noChangeArrowheads="1"/>
          </p:cNvSpPr>
          <p:nvPr/>
        </p:nvSpPr>
        <p:spPr bwMode="auto">
          <a:xfrm>
            <a:off x="50800" y="63500"/>
            <a:ext cx="1657350" cy="384175"/>
          </a:xfrm>
          <a:prstGeom prst="rect">
            <a:avLst/>
          </a:prstGeom>
          <a:gradFill rotWithShape="1">
            <a:gsLst>
              <a:gs pos="0">
                <a:srgbClr val="ABF1FF"/>
              </a:gs>
              <a:gs pos="100000">
                <a:srgbClr val="66BAC7"/>
              </a:gs>
            </a:gsLst>
            <a:lin ang="5400000"/>
          </a:gradFill>
          <a:ln w="9525">
            <a:solidFill>
              <a:srgbClr val="6CAFBA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900">
                <a:solidFill>
                  <a:srgbClr val="302C24"/>
                </a:solidFill>
                <a:latin typeface="Verdana"/>
                <a:ea typeface="ＭＳ Ｐゴシック" charset="-128"/>
                <a:cs typeface="ＭＳ Ｐゴシック" charset="-128"/>
              </a:rPr>
              <a:t>RCL Circuits</a:t>
            </a:r>
          </a:p>
        </p:txBody>
      </p:sp>
      <p:sp>
        <p:nvSpPr>
          <p:cNvPr id="15370" name="TextBox 109"/>
          <p:cNvSpPr txBox="1">
            <a:spLocks noChangeArrowheads="1"/>
          </p:cNvSpPr>
          <p:nvPr/>
        </p:nvSpPr>
        <p:spPr bwMode="auto">
          <a:xfrm>
            <a:off x="50800" y="546100"/>
            <a:ext cx="9093200" cy="1077913"/>
          </a:xfrm>
          <a:prstGeom prst="rect">
            <a:avLst/>
          </a:prstGeom>
          <a:solidFill>
            <a:srgbClr val="F8FDD8"/>
          </a:solidFill>
          <a:ln w="9525">
            <a:solidFill>
              <a:srgbClr val="75A859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en-US" sz="1800" smtClean="0">
                <a:solidFill>
                  <a:srgbClr val="302C24"/>
                </a:solidFill>
              </a:rPr>
              <a:t>This LCR circuit has a 5.0 Ω resistor in series with a 250 µF capacitor and a 15 mH inductor.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1800" smtClean="0">
                <a:solidFill>
                  <a:srgbClr val="302C24"/>
                </a:solidFill>
              </a:rPr>
              <a:t>The AC supply has a frequency of 50 Hz that provides a current I</a:t>
            </a:r>
            <a:r>
              <a:rPr lang="en-US" altLang="en-US" sz="1800" baseline="-25000" smtClean="0">
                <a:solidFill>
                  <a:srgbClr val="302C24"/>
                </a:solidFill>
              </a:rPr>
              <a:t>RMS</a:t>
            </a:r>
            <a:r>
              <a:rPr lang="en-US" altLang="en-US" sz="1800" smtClean="0">
                <a:solidFill>
                  <a:srgbClr val="302C24"/>
                </a:solidFill>
              </a:rPr>
              <a:t> = 1.2 A</a:t>
            </a:r>
          </a:p>
        </p:txBody>
      </p:sp>
      <p:sp>
        <p:nvSpPr>
          <p:cNvPr id="15371" name="TextBox 104"/>
          <p:cNvSpPr txBox="1">
            <a:spLocks noChangeArrowheads="1"/>
          </p:cNvSpPr>
          <p:nvPr/>
        </p:nvSpPr>
        <p:spPr bwMode="auto">
          <a:xfrm>
            <a:off x="88900" y="3670300"/>
            <a:ext cx="6946900" cy="646113"/>
          </a:xfrm>
          <a:prstGeom prst="rect">
            <a:avLst/>
          </a:prstGeom>
          <a:gradFill rotWithShape="1">
            <a:gsLst>
              <a:gs pos="0">
                <a:srgbClr val="E9FAFE"/>
              </a:gs>
              <a:gs pos="64999">
                <a:srgbClr val="C8F2FA"/>
              </a:gs>
              <a:gs pos="100000">
                <a:srgbClr val="B1EDF9"/>
              </a:gs>
            </a:gsLst>
            <a:lin ang="5400000" scaled="1"/>
          </a:gradFill>
          <a:ln w="9525">
            <a:solidFill>
              <a:srgbClr val="6CAFBA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srgbClr val="302C24"/>
                </a:solidFill>
              </a:rPr>
              <a:t>The reactance of the capacitor is 13 Ω, the inductor 4.7 Ω and the impedance of the circuit is 9.7 Ω</a:t>
            </a:r>
          </a:p>
        </p:txBody>
      </p:sp>
      <p:grpSp>
        <p:nvGrpSpPr>
          <p:cNvPr id="3" name="Group 77"/>
          <p:cNvGrpSpPr>
            <a:grpSpLocks/>
          </p:cNvGrpSpPr>
          <p:nvPr/>
        </p:nvGrpSpPr>
        <p:grpSpPr bwMode="auto">
          <a:xfrm>
            <a:off x="1943100" y="1739900"/>
            <a:ext cx="3810000" cy="1803400"/>
            <a:chOff x="1943100" y="1689100"/>
            <a:chExt cx="3810000" cy="1803400"/>
          </a:xfrm>
        </p:grpSpPr>
        <p:sp>
          <p:nvSpPr>
            <p:cNvPr id="47" name="Rounded Rectangle 46"/>
            <p:cNvSpPr/>
            <p:nvPr/>
          </p:nvSpPr>
          <p:spPr bwMode="auto">
            <a:xfrm>
              <a:off x="1943100" y="1689100"/>
              <a:ext cx="3810000" cy="18034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eaLnBrk="0" hangingPunct="0">
                <a:defRPr/>
              </a:pPr>
              <a:endParaRPr lang="en-US" sz="1900">
                <a:solidFill>
                  <a:srgbClr val="302C24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pic>
          <p:nvPicPr>
            <p:cNvPr id="49" name="Picture 69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78823" y="1993900"/>
              <a:ext cx="90759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15376" name="Picture 3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6311" y="1866900"/>
              <a:ext cx="23872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7" name="Oval 10"/>
            <p:cNvSpPr>
              <a:spLocks noChangeAspect="1"/>
            </p:cNvSpPr>
            <p:nvPr/>
          </p:nvSpPr>
          <p:spPr bwMode="auto">
            <a:xfrm>
              <a:off x="3802367" y="2387600"/>
              <a:ext cx="187358" cy="1460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endParaRPr lang="en-US" altLang="en-US" smtClean="0">
                <a:solidFill>
                  <a:srgbClr val="302C24"/>
                </a:solidFill>
              </a:endParaRPr>
            </a:p>
          </p:txBody>
        </p:sp>
        <p:sp>
          <p:nvSpPr>
            <p:cNvPr id="15378" name="Oval 12"/>
            <p:cNvSpPr>
              <a:spLocks noChangeAspect="1"/>
            </p:cNvSpPr>
            <p:nvPr/>
          </p:nvSpPr>
          <p:spPr bwMode="auto">
            <a:xfrm>
              <a:off x="3989725" y="2387600"/>
              <a:ext cx="187358" cy="1460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endParaRPr lang="en-US" altLang="en-US" smtClean="0">
                <a:solidFill>
                  <a:srgbClr val="302C24"/>
                </a:solidFill>
              </a:endParaRPr>
            </a:p>
          </p:txBody>
        </p:sp>
        <p:sp>
          <p:nvSpPr>
            <p:cNvPr id="15379" name="Oval 10"/>
            <p:cNvSpPr>
              <a:spLocks noChangeAspect="1"/>
            </p:cNvSpPr>
            <p:nvPr/>
          </p:nvSpPr>
          <p:spPr bwMode="auto">
            <a:xfrm>
              <a:off x="4180259" y="2387600"/>
              <a:ext cx="188945" cy="1460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endParaRPr lang="en-US" altLang="en-US" smtClean="0">
                <a:solidFill>
                  <a:srgbClr val="302C24"/>
                </a:solidFill>
              </a:endParaRPr>
            </a:p>
          </p:txBody>
        </p:sp>
        <p:sp>
          <p:nvSpPr>
            <p:cNvPr id="15380" name="Oval 12"/>
            <p:cNvSpPr>
              <a:spLocks noChangeAspect="1"/>
            </p:cNvSpPr>
            <p:nvPr/>
          </p:nvSpPr>
          <p:spPr bwMode="auto">
            <a:xfrm>
              <a:off x="4367617" y="2387600"/>
              <a:ext cx="188945" cy="1460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endParaRPr lang="en-US" altLang="en-US" smtClean="0">
                <a:solidFill>
                  <a:srgbClr val="302C24"/>
                </a:solidFill>
              </a:endParaRPr>
            </a:p>
          </p:txBody>
        </p:sp>
        <p:sp>
          <p:nvSpPr>
            <p:cNvPr id="55" name="Rectangle 26"/>
            <p:cNvSpPr>
              <a:spLocks noChangeArrowheads="1"/>
            </p:cNvSpPr>
            <p:nvPr/>
          </p:nvSpPr>
          <p:spPr bwMode="auto">
            <a:xfrm>
              <a:off x="3783013" y="2471738"/>
              <a:ext cx="798512" cy="10953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900">
                <a:solidFill>
                  <a:srgbClr val="302C24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15382" name="Straight Connector 34"/>
            <p:cNvCxnSpPr>
              <a:cxnSpLocks noChangeShapeType="1"/>
            </p:cNvCxnSpPr>
            <p:nvPr/>
          </p:nvCxnSpPr>
          <p:spPr bwMode="auto">
            <a:xfrm>
              <a:off x="3800779" y="2293938"/>
              <a:ext cx="771661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3" name="Straight Connector 35"/>
            <p:cNvCxnSpPr>
              <a:cxnSpLocks noChangeShapeType="1"/>
            </p:cNvCxnSpPr>
            <p:nvPr/>
          </p:nvCxnSpPr>
          <p:spPr bwMode="auto">
            <a:xfrm>
              <a:off x="3800779" y="2327275"/>
              <a:ext cx="771661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4" name="Straight Connector 36"/>
            <p:cNvCxnSpPr>
              <a:cxnSpLocks noChangeShapeType="1"/>
            </p:cNvCxnSpPr>
            <p:nvPr/>
          </p:nvCxnSpPr>
          <p:spPr bwMode="auto">
            <a:xfrm>
              <a:off x="3800779" y="2360613"/>
              <a:ext cx="771661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85" name="Line 333"/>
            <p:cNvSpPr>
              <a:spLocks noChangeShapeType="1"/>
            </p:cNvSpPr>
            <p:nvPr/>
          </p:nvSpPr>
          <p:spPr bwMode="auto">
            <a:xfrm flipH="1">
              <a:off x="4077053" y="3251200"/>
              <a:ext cx="14353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 sz="1900" smtClean="0">
                <a:solidFill>
                  <a:srgbClr val="302C24"/>
                </a:solidFill>
                <a:latin typeface="Verdana" charset="0"/>
                <a:ea typeface="ＭＳ Ｐゴシック" charset="-128"/>
              </a:endParaRPr>
            </a:p>
          </p:txBody>
        </p:sp>
        <p:sp>
          <p:nvSpPr>
            <p:cNvPr id="15386" name="Line 397"/>
            <p:cNvSpPr>
              <a:spLocks noChangeShapeType="1"/>
            </p:cNvSpPr>
            <p:nvPr/>
          </p:nvSpPr>
          <p:spPr bwMode="auto">
            <a:xfrm flipH="1">
              <a:off x="2089151" y="3251200"/>
              <a:ext cx="1511567" cy="63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 sz="1900" smtClean="0">
                <a:solidFill>
                  <a:srgbClr val="302C24"/>
                </a:solidFill>
                <a:latin typeface="Verdana" charset="0"/>
                <a:ea typeface="ＭＳ Ｐゴシック" charset="-128"/>
              </a:endParaRPr>
            </a:p>
          </p:txBody>
        </p:sp>
        <p:cxnSp>
          <p:nvCxnSpPr>
            <p:cNvPr id="15387" name="Straight Connector 43"/>
            <p:cNvCxnSpPr>
              <a:cxnSpLocks noChangeShapeType="1"/>
            </p:cNvCxnSpPr>
            <p:nvPr/>
          </p:nvCxnSpPr>
          <p:spPr bwMode="auto">
            <a:xfrm rot="5400000">
              <a:off x="1689898" y="2858294"/>
              <a:ext cx="8255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8" name="Straight Connector 44"/>
            <p:cNvCxnSpPr>
              <a:cxnSpLocks noChangeShapeType="1"/>
            </p:cNvCxnSpPr>
            <p:nvPr/>
          </p:nvCxnSpPr>
          <p:spPr bwMode="auto">
            <a:xfrm rot="5400000">
              <a:off x="5101243" y="2851150"/>
              <a:ext cx="811212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3" name="Rectangle 383"/>
            <p:cNvSpPr>
              <a:spLocks noChangeArrowheads="1"/>
            </p:cNvSpPr>
            <p:nvPr/>
          </p:nvSpPr>
          <p:spPr bwMode="auto">
            <a:xfrm>
              <a:off x="2590890" y="3132138"/>
              <a:ext cx="660517" cy="233362"/>
            </a:xfrm>
            <a:prstGeom prst="rect">
              <a:avLst/>
            </a:prstGeom>
            <a:solidFill>
              <a:srgbClr val="A6A6A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sz="1900">
                <a:solidFill>
                  <a:srgbClr val="660066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15392" name="Straight Connector 38"/>
            <p:cNvCxnSpPr>
              <a:cxnSpLocks noChangeShapeType="1"/>
            </p:cNvCxnSpPr>
            <p:nvPr/>
          </p:nvCxnSpPr>
          <p:spPr bwMode="auto">
            <a:xfrm>
              <a:off x="2082800" y="2449513"/>
              <a:ext cx="774837" cy="15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93" name="Straight Connector 40"/>
            <p:cNvCxnSpPr>
              <a:cxnSpLocks noChangeShapeType="1"/>
            </p:cNvCxnSpPr>
            <p:nvPr/>
          </p:nvCxnSpPr>
          <p:spPr bwMode="auto">
            <a:xfrm>
              <a:off x="4540685" y="2454275"/>
              <a:ext cx="981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94" name="Oval 51"/>
            <p:cNvSpPr>
              <a:spLocks noChangeArrowheads="1"/>
            </p:cNvSpPr>
            <p:nvPr/>
          </p:nvSpPr>
          <p:spPr bwMode="auto">
            <a:xfrm>
              <a:off x="3568963" y="3213100"/>
              <a:ext cx="76213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endParaRPr lang="en-US" altLang="en-US" smtClean="0">
                <a:solidFill>
                  <a:srgbClr val="302C24"/>
                </a:solidFill>
              </a:endParaRPr>
            </a:p>
          </p:txBody>
        </p:sp>
        <p:sp>
          <p:nvSpPr>
            <p:cNvPr id="15395" name="Oval 52"/>
            <p:cNvSpPr>
              <a:spLocks noChangeArrowheads="1"/>
            </p:cNvSpPr>
            <p:nvPr/>
          </p:nvSpPr>
          <p:spPr bwMode="auto">
            <a:xfrm>
              <a:off x="4000839" y="3213100"/>
              <a:ext cx="76213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endParaRPr lang="en-US" altLang="en-US" smtClean="0">
                <a:solidFill>
                  <a:srgbClr val="302C24"/>
                </a:solidFill>
              </a:endParaRPr>
            </a:p>
          </p:txBody>
        </p:sp>
        <p:cxnSp>
          <p:nvCxnSpPr>
            <p:cNvPr id="15396" name="Straight Connector 38"/>
            <p:cNvCxnSpPr>
              <a:cxnSpLocks noChangeShapeType="1"/>
            </p:cNvCxnSpPr>
            <p:nvPr/>
          </p:nvCxnSpPr>
          <p:spPr bwMode="auto">
            <a:xfrm>
              <a:off x="2997362" y="2451100"/>
              <a:ext cx="800241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97" name="Line 330"/>
            <p:cNvSpPr>
              <a:spLocks noChangeShapeType="1"/>
            </p:cNvSpPr>
            <p:nvPr/>
          </p:nvSpPr>
          <p:spPr bwMode="auto">
            <a:xfrm flipH="1">
              <a:off x="2844935" y="2222500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 sz="1900" smtClean="0">
                <a:solidFill>
                  <a:srgbClr val="302C24"/>
                </a:solidFill>
                <a:latin typeface="Verdana" charset="0"/>
                <a:ea typeface="ＭＳ Ｐゴシック" charset="-128"/>
              </a:endParaRPr>
            </a:p>
          </p:txBody>
        </p:sp>
        <p:sp>
          <p:nvSpPr>
            <p:cNvPr id="15398" name="Line 332"/>
            <p:cNvSpPr>
              <a:spLocks noChangeShapeType="1"/>
            </p:cNvSpPr>
            <p:nvPr/>
          </p:nvSpPr>
          <p:spPr bwMode="auto">
            <a:xfrm>
              <a:off x="3010064" y="2222500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 sz="1900" smtClean="0">
                <a:solidFill>
                  <a:srgbClr val="302C24"/>
                </a:solidFill>
                <a:latin typeface="Verdana" charset="0"/>
                <a:ea typeface="ＭＳ Ｐゴシック" charset="-128"/>
              </a:endParaRPr>
            </a:p>
          </p:txBody>
        </p:sp>
        <p:sp>
          <p:nvSpPr>
            <p:cNvPr id="15399" name="TextBox 30"/>
            <p:cNvSpPr txBox="1">
              <a:spLocks noChangeArrowheads="1"/>
            </p:cNvSpPr>
            <p:nvPr/>
          </p:nvSpPr>
          <p:spPr bwMode="auto">
            <a:xfrm>
              <a:off x="3772199" y="2019300"/>
              <a:ext cx="78560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1400" smtClean="0">
                  <a:solidFill>
                    <a:srgbClr val="302C24"/>
                  </a:solidFill>
                </a:rPr>
                <a:t>15 mH</a:t>
              </a:r>
            </a:p>
          </p:txBody>
        </p:sp>
        <p:sp>
          <p:nvSpPr>
            <p:cNvPr id="15400" name="TextBox 31"/>
            <p:cNvSpPr txBox="1">
              <a:spLocks noChangeArrowheads="1"/>
            </p:cNvSpPr>
            <p:nvPr/>
          </p:nvSpPr>
          <p:spPr bwMode="auto">
            <a:xfrm>
              <a:off x="2527379" y="1955800"/>
              <a:ext cx="81318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1400" smtClean="0">
                  <a:solidFill>
                    <a:srgbClr val="302C24"/>
                  </a:solidFill>
                </a:rPr>
                <a:t>250 µF</a:t>
              </a:r>
            </a:p>
          </p:txBody>
        </p:sp>
        <p:sp>
          <p:nvSpPr>
            <p:cNvPr id="15401" name="TextBox 49"/>
            <p:cNvSpPr txBox="1">
              <a:spLocks noChangeArrowheads="1"/>
            </p:cNvSpPr>
            <p:nvPr/>
          </p:nvSpPr>
          <p:spPr bwMode="auto">
            <a:xfrm>
              <a:off x="2565485" y="2832100"/>
              <a:ext cx="68841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1400" smtClean="0">
                  <a:solidFill>
                    <a:srgbClr val="302C24"/>
                  </a:solidFill>
                </a:rPr>
                <a:t>5.0 Ω</a:t>
              </a:r>
            </a:p>
          </p:txBody>
        </p:sp>
        <p:sp>
          <p:nvSpPr>
            <p:cNvPr id="15402" name="TextBox 49"/>
            <p:cNvSpPr txBox="1">
              <a:spLocks noChangeArrowheads="1"/>
            </p:cNvSpPr>
            <p:nvPr/>
          </p:nvSpPr>
          <p:spPr bwMode="auto">
            <a:xfrm>
              <a:off x="3505452" y="2832100"/>
              <a:ext cx="70530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1400" smtClean="0">
                  <a:solidFill>
                    <a:srgbClr val="302C24"/>
                  </a:solidFill>
                </a:rPr>
                <a:t>50 Hz</a:t>
              </a:r>
            </a:p>
          </p:txBody>
        </p:sp>
        <p:pic>
          <p:nvPicPr>
            <p:cNvPr id="15403" name="Picture 7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9132" y="3090333"/>
              <a:ext cx="343647" cy="31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0" name="Picture 7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7200" y="1663700"/>
            <a:ext cx="2265032" cy="35941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HeroicExtremeLeftFacing" fov="4800000">
              <a:rot lat="486000" lon="2070000" rev="21426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972643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ank Presentation">
  <a:themeElements>
    <a:clrScheme name="Saddle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C6B178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2963</TotalTime>
  <Words>512</Words>
  <Application>Microsoft Office PowerPoint</Application>
  <PresentationFormat>On-screen Show (4:3)</PresentationFormat>
  <Paragraphs>126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Office Theme</vt:lpstr>
      <vt:lpstr>Blank Presentation</vt:lpstr>
      <vt:lpstr>1_Blank Presentation</vt:lpstr>
      <vt:lpstr>Equation</vt:lpstr>
      <vt:lpstr>PowerPoint Presentation</vt:lpstr>
      <vt:lpstr>PowerPoint Presentation</vt:lpstr>
      <vt:lpstr>PowerPoint Presentation</vt:lpstr>
      <vt:lpstr>LCR Circuit ~ Phasor Diagram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Christine</dc:creator>
  <cp:lastModifiedBy>Stephen Anderson</cp:lastModifiedBy>
  <cp:revision>67</cp:revision>
  <dcterms:created xsi:type="dcterms:W3CDTF">2008-06-28T07:41:20Z</dcterms:created>
  <dcterms:modified xsi:type="dcterms:W3CDTF">2014-10-16T02:59:55Z</dcterms:modified>
</cp:coreProperties>
</file>