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99FF"/>
    <a:srgbClr val="008080"/>
    <a:srgbClr val="99FF99"/>
    <a:srgbClr val="FF0000"/>
    <a:srgbClr val="FF3300"/>
    <a:srgbClr val="FFFF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621" autoAdjust="0"/>
    <p:restoredTop sz="94660"/>
  </p:normalViewPr>
  <p:slideViewPr>
    <p:cSldViewPr snapToGrid="0">
      <p:cViewPr>
        <p:scale>
          <a:sx n="75" d="100"/>
          <a:sy n="75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D3F78-612F-465E-A191-34F0837CA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87EAB-0304-4B8E-BC86-9572822742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FC1E1-1323-4D2A-89E9-C9B521E45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ED7B2F-8EF9-489A-BE73-3B360AB3E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A3EB1-B417-4EC0-8A37-FA7ADA832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6950-4C5A-4B65-BFCE-C56819C82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FE2C5-B9EF-4F69-962E-E8FCB27EF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B4498-45A1-49AA-A26D-1E1D96879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ACF0-B184-432C-B28A-95FD529D8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66A45-77E8-4C12-A1C6-E37ABC81C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16320-B8BE-4422-BCB2-FF1065C26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BBA7F-C0A1-438C-877F-39DF9A008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9D3386-718A-49C4-96A7-45568BD908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95400" y="762000"/>
            <a:ext cx="6096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800" b="1">
                <a:latin typeface="Calibri" pitchFamily="34" charset="0"/>
              </a:rPr>
              <a:t>Deriving the equations of motion</a:t>
            </a:r>
            <a:endParaRPr lang="en-US" sz="4800" b="1">
              <a:latin typeface="Calibri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00200" y="2286000"/>
            <a:ext cx="5334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400">
                <a:latin typeface="Calibri" pitchFamily="34" charset="0"/>
              </a:rPr>
              <a:t>a graphical explanation of where they come from.</a:t>
            </a:r>
            <a:endParaRPr lang="en-US" sz="4400">
              <a:latin typeface="Calibri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676400" y="48768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>
                <a:latin typeface="Comic Sans MS" pitchFamily="66" charset="0"/>
              </a:rPr>
              <a:t>By J. Jaffrey at Long Bay College, NZ</a:t>
            </a:r>
            <a:endParaRPr lang="en-US" sz="2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NZ"/>
              <a:t>The 5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1789113"/>
                <a:gridCol w="4149725"/>
                <a:gridCol w="2290762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NZ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initial 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ms</a:t>
                      </a:r>
                      <a:r>
                        <a:rPr kumimoji="0" lang="en-NZ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NZ" sz="3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en-NZ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final 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ms</a:t>
                      </a:r>
                      <a:r>
                        <a:rPr kumimoji="0" lang="en-NZ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acceleration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ms</a:t>
                      </a:r>
                      <a:r>
                        <a:rPr kumimoji="0" lang="en-NZ" sz="3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N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708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Imagine you are cycling and reach a hill. You pedal and accelerate steadily down the hill.  You start at 4.0ms</a:t>
            </a:r>
            <a:r>
              <a:rPr lang="en-NZ" sz="2400" baseline="30000"/>
              <a:t>-1</a:t>
            </a:r>
            <a:r>
              <a:rPr lang="en-NZ" sz="2400"/>
              <a:t> and after 6.0s end up at 20ms</a:t>
            </a:r>
            <a:r>
              <a:rPr lang="en-NZ" sz="2400" baseline="30000"/>
              <a:t>-1</a:t>
            </a:r>
            <a:r>
              <a:rPr lang="en-NZ" sz="2400"/>
              <a:t>. </a:t>
            </a:r>
            <a:endParaRPr lang="en-US" sz="24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91057">
            <a:off x="5943600" y="1371600"/>
            <a:ext cx="228600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67515">
            <a:off x="1143000" y="1524000"/>
            <a:ext cx="218598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Initial velocity v</a:t>
            </a:r>
            <a:r>
              <a:rPr lang="en-NZ" sz="2400" baseline="-25000"/>
              <a:t>i </a:t>
            </a:r>
            <a:r>
              <a:rPr lang="en-NZ" sz="2400"/>
              <a:t>= 4.0ms</a:t>
            </a:r>
            <a:r>
              <a:rPr lang="en-NZ" sz="2400" baseline="30000"/>
              <a:t>-1</a:t>
            </a:r>
            <a:endParaRPr lang="en-US" sz="24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8600" y="4343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Final velocity v</a:t>
            </a:r>
            <a:r>
              <a:rPr lang="en-NZ" sz="2400" baseline="-25000"/>
              <a:t>f</a:t>
            </a:r>
            <a:r>
              <a:rPr lang="en-NZ" sz="2400"/>
              <a:t> = 20ms</a:t>
            </a:r>
            <a:r>
              <a:rPr lang="en-NZ" sz="2400" baseline="30000"/>
              <a:t>-1</a:t>
            </a:r>
            <a:endParaRPr lang="en-US" sz="24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7800" y="4876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Time t = 6.0s</a:t>
            </a:r>
            <a:endParaRPr lang="en-US" sz="24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86200" y="4114800"/>
            <a:ext cx="502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We can plot this motion on a graph with </a:t>
            </a:r>
            <a:r>
              <a:rPr lang="en-NZ" sz="2400" b="1" i="1"/>
              <a:t>velocity</a:t>
            </a:r>
            <a:r>
              <a:rPr lang="en-NZ" sz="2400"/>
              <a:t> on the vertical axis and </a:t>
            </a:r>
            <a:r>
              <a:rPr lang="en-NZ" sz="2400" b="1" i="1"/>
              <a:t>time</a:t>
            </a:r>
            <a:r>
              <a:rPr lang="en-NZ" sz="2400"/>
              <a:t> on the horizontal axis.</a:t>
            </a:r>
            <a:endParaRPr lang="en-US" sz="24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553200" y="59436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for next </a:t>
            </a:r>
            <a:r>
              <a:rPr lang="en-NZ" b="1">
                <a:solidFill>
                  <a:srgbClr val="FF0000"/>
                </a:solidFill>
                <a:cs typeface="Arial" charset="0"/>
              </a:rPr>
              <a:t>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9" grpId="0"/>
      <p:bldP spid="5130" grpId="0"/>
      <p:bldP spid="5131" grpId="0"/>
      <p:bldP spid="51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513513" y="5892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for next </a:t>
            </a:r>
            <a:r>
              <a:rPr lang="en-NZ" b="1">
                <a:solidFill>
                  <a:srgbClr val="FF0000"/>
                </a:solidFill>
                <a:cs typeface="Arial" charset="0"/>
              </a:rPr>
              <a:t>►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Initial velocity v</a:t>
            </a:r>
            <a:r>
              <a:rPr lang="en-NZ" baseline="-25000"/>
              <a:t>i </a:t>
            </a:r>
            <a:r>
              <a:rPr lang="en-NZ"/>
              <a:t>= 4.0ms</a:t>
            </a:r>
            <a:r>
              <a:rPr lang="en-NZ" baseline="30000"/>
              <a:t>-1</a:t>
            </a: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24200" y="2286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Final velocity v</a:t>
            </a:r>
            <a:r>
              <a:rPr lang="en-NZ" baseline="-25000"/>
              <a:t>f</a:t>
            </a:r>
            <a:r>
              <a:rPr lang="en-NZ"/>
              <a:t> = 20ms</a:t>
            </a:r>
            <a:r>
              <a:rPr lang="en-NZ" baseline="30000"/>
              <a:t>-1</a:t>
            </a:r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67400" y="228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Time t = 6.0s</a:t>
            </a:r>
            <a:endParaRPr lang="en-US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91057">
            <a:off x="7467600" y="228600"/>
            <a:ext cx="13716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1136650" y="4121150"/>
            <a:ext cx="4800600" cy="74613"/>
            <a:chOff x="716" y="2596"/>
            <a:chExt cx="3024" cy="47"/>
          </a:xfrm>
        </p:grpSpPr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716" y="259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1150" y="2597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1584" y="2599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2016" y="2597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449" y="2600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2878" y="2602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310" y="2599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1035050" y="812800"/>
            <a:ext cx="117475" cy="3298825"/>
            <a:chOff x="652" y="512"/>
            <a:chExt cx="74" cy="2078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721" y="512"/>
              <a:ext cx="3" cy="20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652" y="2160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660" y="1726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652" y="1294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657" y="861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4313" y="720725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v (ms</a:t>
            </a:r>
            <a:r>
              <a:rPr lang="en-NZ" baseline="30000"/>
              <a:t>-1</a:t>
            </a:r>
            <a:r>
              <a:rPr lang="en-NZ"/>
              <a:t>)</a:t>
            </a:r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720725" y="3240088"/>
            <a:ext cx="334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41350" y="2559050"/>
            <a:ext cx="427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10</a:t>
            </a:r>
            <a:endParaRPr lang="en-US" sz="160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30238" y="1878013"/>
            <a:ext cx="42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15</a:t>
            </a:r>
            <a:endParaRPr lang="en-US" sz="160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69925" y="1179513"/>
            <a:ext cx="519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20</a:t>
            </a:r>
            <a:endParaRPr lang="en-US" sz="1600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597525" y="4165600"/>
            <a:ext cx="68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 (s)</a:t>
            </a:r>
            <a:endParaRPr lang="en-US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884238" y="4014788"/>
            <a:ext cx="42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0</a:t>
            </a:r>
            <a:endParaRPr lang="en-US" sz="1600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674813" y="4175125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</a:t>
            </a:r>
            <a:endParaRPr lang="en-US" sz="1600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2376488" y="4157663"/>
            <a:ext cx="29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</a:t>
            </a:r>
            <a:endParaRPr lang="en-US" sz="1600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048000" y="4152900"/>
            <a:ext cx="27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3</a:t>
            </a:r>
            <a:endParaRPr lang="en-US" sz="1600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721100" y="4146550"/>
            <a:ext cx="273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4</a:t>
            </a:r>
            <a:endParaRPr lang="en-US" sz="1600"/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419600" y="4152900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111750" y="4140200"/>
            <a:ext cx="27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6</a:t>
            </a:r>
            <a:endParaRPr lang="en-US" sz="1600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V="1">
            <a:off x="1143000" y="1377950"/>
            <a:ext cx="4121150" cy="220345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254000" y="340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chemeClr val="accent2"/>
                </a:solidFill>
              </a:rPr>
              <a:t>v</a:t>
            </a:r>
            <a:r>
              <a:rPr lang="en-NZ" b="1" baseline="-25000">
                <a:solidFill>
                  <a:schemeClr val="accent2"/>
                </a:solidFill>
              </a:rPr>
              <a:t>i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66700" y="1168400"/>
            <a:ext cx="414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chemeClr val="accent2"/>
                </a:solidFill>
              </a:rPr>
              <a:t>v</a:t>
            </a:r>
            <a:r>
              <a:rPr lang="en-NZ" b="1" baseline="-25000">
                <a:solidFill>
                  <a:schemeClr val="accent2"/>
                </a:solidFill>
              </a:rPr>
              <a:t>f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984875" y="1655763"/>
            <a:ext cx="287496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Acceleration is the rate of change of velocity in ms</a:t>
            </a:r>
            <a:r>
              <a:rPr lang="en-NZ" baseline="30000"/>
              <a:t>-2</a:t>
            </a:r>
            <a:r>
              <a:rPr lang="en-NZ"/>
              <a:t>. This is given by </a:t>
            </a:r>
            <a:r>
              <a:rPr lang="en-NZ" b="1">
                <a:cs typeface="Arial" charset="0"/>
              </a:rPr>
              <a:t>∆v/∆t.</a:t>
            </a:r>
            <a:r>
              <a:rPr lang="en-NZ">
                <a:cs typeface="Arial" charset="0"/>
              </a:rPr>
              <a:t>   </a:t>
            </a:r>
            <a:r>
              <a:rPr lang="en-NZ" b="1">
                <a:cs typeface="Arial" charset="0"/>
              </a:rPr>
              <a:t>∆v=(v</a:t>
            </a:r>
            <a:r>
              <a:rPr lang="en-NZ" b="1" baseline="-25000">
                <a:cs typeface="Arial" charset="0"/>
              </a:rPr>
              <a:t>f</a:t>
            </a:r>
            <a:r>
              <a:rPr lang="en-NZ" b="1">
                <a:cs typeface="Arial" charset="0"/>
              </a:rPr>
              <a:t>-v</a:t>
            </a:r>
            <a:r>
              <a:rPr lang="en-NZ" b="1" baseline="-25000">
                <a:cs typeface="Arial" charset="0"/>
              </a:rPr>
              <a:t>i</a:t>
            </a:r>
            <a:r>
              <a:rPr lang="en-NZ" b="1">
                <a:cs typeface="Arial" charset="0"/>
              </a:rPr>
              <a:t>). </a:t>
            </a:r>
            <a:r>
              <a:rPr lang="en-NZ">
                <a:cs typeface="Arial" charset="0"/>
              </a:rPr>
              <a:t>So here:          </a:t>
            </a:r>
            <a:r>
              <a:rPr lang="en-NZ" b="1"/>
              <a:t>∆v=</a:t>
            </a:r>
            <a:r>
              <a:rPr lang="en-NZ">
                <a:cs typeface="Arial" charset="0"/>
              </a:rPr>
              <a:t> 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82563" y="4865688"/>
            <a:ext cx="2003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Average velocity:  </a:t>
            </a:r>
            <a:r>
              <a:rPr lang="en-NZ" b="1"/>
              <a:t>v</a:t>
            </a:r>
            <a:r>
              <a:rPr lang="en-NZ" b="1" baseline="-25000"/>
              <a:t>av</a:t>
            </a:r>
            <a:r>
              <a:rPr lang="en-NZ" b="1"/>
              <a:t> = </a:t>
            </a:r>
            <a:r>
              <a:rPr lang="en-US" b="1">
                <a:cs typeface="Arial" charset="0"/>
              </a:rPr>
              <a:t>½ (v</a:t>
            </a:r>
            <a:r>
              <a:rPr lang="en-US" b="1" baseline="-25000">
                <a:cs typeface="Arial" charset="0"/>
              </a:rPr>
              <a:t>i</a:t>
            </a:r>
            <a:r>
              <a:rPr lang="en-US" b="1">
                <a:cs typeface="Arial" charset="0"/>
              </a:rPr>
              <a:t> + v</a:t>
            </a:r>
            <a:r>
              <a:rPr lang="en-US" b="1" baseline="-25000">
                <a:cs typeface="Arial" charset="0"/>
              </a:rPr>
              <a:t>f</a:t>
            </a:r>
            <a:r>
              <a:rPr lang="en-US" b="1">
                <a:cs typeface="Arial" charset="0"/>
              </a:rPr>
              <a:t>) v</a:t>
            </a:r>
            <a:r>
              <a:rPr lang="en-US" b="1" baseline="-25000">
                <a:cs typeface="Arial" charset="0"/>
              </a:rPr>
              <a:t>av </a:t>
            </a:r>
            <a:r>
              <a:rPr lang="en-US" b="1">
                <a:cs typeface="Arial" charset="0"/>
              </a:rPr>
              <a:t>= 12ms</a:t>
            </a:r>
            <a:r>
              <a:rPr lang="en-US" b="1" baseline="30000">
                <a:cs typeface="Arial" charset="0"/>
              </a:rPr>
              <a:t>-1 </a:t>
            </a:r>
            <a:endParaRPr lang="en-US" b="1">
              <a:cs typeface="Arial" charset="0"/>
            </a:endParaRP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H="1">
            <a:off x="758825" y="2463800"/>
            <a:ext cx="3429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lg" len="lg"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47663" y="2246313"/>
            <a:ext cx="474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b="1">
                <a:solidFill>
                  <a:srgbClr val="FF3300"/>
                </a:solidFill>
              </a:rPr>
              <a:t>v</a:t>
            </a:r>
            <a:r>
              <a:rPr lang="en-NZ" sz="1600" b="1" baseline="-25000">
                <a:solidFill>
                  <a:srgbClr val="FF3300"/>
                </a:solidFill>
              </a:rPr>
              <a:t>av</a:t>
            </a:r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6472238" y="2754313"/>
            <a:ext cx="96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16ms</a:t>
            </a:r>
            <a:r>
              <a:rPr lang="en-NZ" b="1" baseline="30000"/>
              <a:t>-1</a:t>
            </a:r>
            <a:endParaRPr lang="en-US" b="1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 flipV="1">
            <a:off x="1155700" y="1365250"/>
            <a:ext cx="42799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 flipV="1">
            <a:off x="1174750" y="3581400"/>
            <a:ext cx="42799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 flipH="1">
            <a:off x="5372100" y="1358900"/>
            <a:ext cx="12700" cy="21971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Dot"/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314950" y="222885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cs typeface="Arial" charset="0"/>
              </a:rPr>
              <a:t>∆v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6297613" y="3138488"/>
            <a:ext cx="269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Acceleration </a:t>
            </a:r>
            <a:r>
              <a:rPr lang="en-NZ" b="1"/>
              <a:t>a=</a:t>
            </a:r>
            <a:r>
              <a:rPr lang="en-NZ" b="1">
                <a:cs typeface="Arial" charset="0"/>
              </a:rPr>
              <a:t>∆v/∆t  </a:t>
            </a:r>
            <a:r>
              <a:rPr lang="en-NZ">
                <a:cs typeface="Arial" charset="0"/>
              </a:rPr>
              <a:t>So now we have:  </a:t>
            </a:r>
            <a:r>
              <a:rPr lang="en-NZ" b="1">
                <a:cs typeface="Arial" charset="0"/>
              </a:rPr>
              <a:t>a=16/6</a:t>
            </a:r>
            <a:r>
              <a:rPr lang="en-NZ">
                <a:cs typeface="Arial" charset="0"/>
              </a:rPr>
              <a:t>                         </a:t>
            </a:r>
            <a:r>
              <a:rPr lang="en-NZ" b="1" u="sng">
                <a:cs typeface="Arial" charset="0"/>
              </a:rPr>
              <a:t>a= 2.7ms</a:t>
            </a:r>
            <a:r>
              <a:rPr lang="en-NZ" b="1" u="sng" baseline="30000">
                <a:cs typeface="Arial" charset="0"/>
              </a:rPr>
              <a:t>-2</a:t>
            </a:r>
            <a:r>
              <a:rPr lang="en-NZ" b="1">
                <a:cs typeface="Arial" charset="0"/>
              </a:rPr>
              <a:t> </a:t>
            </a:r>
            <a:r>
              <a:rPr lang="en-NZ">
                <a:cs typeface="Arial" charset="0"/>
              </a:rPr>
              <a:t>(2sf)</a:t>
            </a:r>
            <a:endParaRPr lang="en-NZ" b="1">
              <a:cs typeface="Arial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473200" y="4581525"/>
            <a:ext cx="47339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change in velocity </a:t>
            </a:r>
            <a:r>
              <a:rPr lang="en-NZ">
                <a:cs typeface="Arial" charset="0"/>
              </a:rPr>
              <a:t>∆v is given by the acceleration (change in v per second) multiplied by the time (number of seconds)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075363" y="4551363"/>
            <a:ext cx="1412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So </a:t>
            </a:r>
            <a:r>
              <a:rPr lang="en-NZ" b="1">
                <a:cs typeface="Arial" charset="0"/>
              </a:rPr>
              <a:t>∆v = at</a:t>
            </a:r>
            <a:endParaRPr lang="en-NZ">
              <a:cs typeface="Arial" charset="0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6186488" y="4918075"/>
            <a:ext cx="227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16/6 x 6 = 12ms</a:t>
            </a:r>
            <a:r>
              <a:rPr lang="en-NZ" b="1" baseline="30000"/>
              <a:t>-1</a:t>
            </a:r>
            <a:endParaRPr lang="en-US" b="1"/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6380163" y="5211763"/>
            <a:ext cx="1128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and</a:t>
            </a:r>
            <a:endParaRPr lang="en-US"/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6411913" y="5518150"/>
            <a:ext cx="1789112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 </a:t>
            </a:r>
            <a:r>
              <a:rPr lang="en-NZ" sz="2400" b="1"/>
              <a:t>= v</a:t>
            </a:r>
            <a:r>
              <a:rPr lang="en-NZ" sz="2400" b="1" baseline="-25000"/>
              <a:t>i</a:t>
            </a:r>
            <a:r>
              <a:rPr lang="en-NZ" sz="2400" b="1"/>
              <a:t> + at</a:t>
            </a:r>
            <a:endParaRPr lang="en-US" sz="2400" b="1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212725" y="4470400"/>
            <a:ext cx="3382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What is the average velocity?</a:t>
            </a:r>
            <a:endParaRPr lang="en-US"/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5303838" y="1422400"/>
            <a:ext cx="319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What is the acceleration?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2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2000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00"/>
                            </p:stCondLst>
                            <p:childTnLst>
                              <p:par>
                                <p:cTn id="181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10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000"/>
                            </p:stCondLst>
                            <p:childTnLst>
                              <p:par>
                                <p:cTn id="2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5185E-6 C -0.04653 0.04143 -0.09306 0.0831 -0.13663 0.09931 C -0.18021 0.11551 -0.22535 0.11227 -0.26111 0.09768 C -0.29688 0.0831 -0.32396 0.04745 -0.35104 0.01181 " pathEditMode="relative" ptsTypes="aaaA">
                                      <p:cBhvr>
                                        <p:cTn id="219" dur="2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1" grpId="0"/>
      <p:bldP spid="6168" grpId="0"/>
      <p:bldP spid="6169" grpId="0"/>
      <p:bldP spid="6170" grpId="0"/>
      <p:bldP spid="6171" grpId="0"/>
      <p:bldP spid="6172" grpId="0"/>
      <p:bldP spid="6173" grpId="0"/>
      <p:bldP spid="6174" grpId="0"/>
      <p:bldP spid="6175" grpId="0"/>
      <p:bldP spid="6177" grpId="0"/>
      <p:bldP spid="6178" grpId="0"/>
      <p:bldP spid="6179" grpId="0"/>
      <p:bldP spid="6180" grpId="0"/>
      <p:bldP spid="6181" grpId="0"/>
      <p:bldP spid="6182" grpId="0" animBg="1"/>
      <p:bldP spid="6183" grpId="0"/>
      <p:bldP spid="6184" grpId="0"/>
      <p:bldP spid="6185" grpId="0"/>
      <p:bldP spid="6186" grpId="0"/>
      <p:bldP spid="6186" grpId="1"/>
      <p:bldP spid="6187" grpId="0" animBg="1"/>
      <p:bldP spid="6188" grpId="0"/>
      <p:bldP spid="6189" grpId="0"/>
      <p:bldP spid="6189" grpId="1"/>
      <p:bldP spid="6190" grpId="0" animBg="1"/>
      <p:bldP spid="6191" grpId="0" animBg="1"/>
      <p:bldP spid="6192" grpId="0" animBg="1"/>
      <p:bldP spid="6193" grpId="0"/>
      <p:bldP spid="6194" grpId="0" build="allAtOnce"/>
      <p:bldP spid="6196" grpId="0"/>
      <p:bldP spid="6197" grpId="0"/>
      <p:bldP spid="6198" grpId="0"/>
      <p:bldP spid="6199" grpId="0"/>
      <p:bldP spid="6200" grpId="0" animBg="1"/>
      <p:bldP spid="6200" grpId="1" animBg="1"/>
      <p:bldP spid="6201" grpId="0"/>
      <p:bldP spid="6201" grpId="1"/>
      <p:bldP spid="6202" grpId="0"/>
      <p:bldP spid="620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1019175" y="2465388"/>
            <a:ext cx="4222750" cy="1625600"/>
          </a:xfrm>
          <a:prstGeom prst="rect">
            <a:avLst/>
          </a:prstGeom>
          <a:pattFill prst="wdDnDiag">
            <a:fgClr>
              <a:srgbClr val="99FF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488238" y="217488"/>
            <a:ext cx="1331912" cy="398462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 </a:t>
            </a:r>
            <a:r>
              <a:rPr lang="en-NZ" b="1"/>
              <a:t>= v</a:t>
            </a:r>
            <a:r>
              <a:rPr lang="en-NZ" b="1" baseline="-25000"/>
              <a:t>i</a:t>
            </a:r>
            <a:r>
              <a:rPr lang="en-NZ" b="1"/>
              <a:t> + at</a:t>
            </a:r>
            <a:endParaRPr lang="en-US" b="1"/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841375" y="496888"/>
            <a:ext cx="127000" cy="3638550"/>
            <a:chOff x="530" y="313"/>
            <a:chExt cx="80" cy="2292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 flipV="1">
              <a:off x="604" y="313"/>
              <a:ext cx="6" cy="22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535" y="2153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534" y="1696"/>
              <a:ext cx="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535" y="1249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530" y="796"/>
              <a:ext cx="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0963" y="19685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v (ms</a:t>
            </a:r>
            <a:r>
              <a:rPr lang="en-NZ" baseline="30000"/>
              <a:t>-1</a:t>
            </a:r>
            <a:r>
              <a:rPr lang="en-NZ"/>
              <a:t>)</a:t>
            </a:r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66738" y="3227388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" y="2509838"/>
            <a:ext cx="468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10</a:t>
            </a:r>
            <a:endParaRPr 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03238" y="1798638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15</a:t>
            </a:r>
            <a:endParaRPr 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76250" y="10922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20</a:t>
            </a:r>
            <a:endParaRPr lang="en-US" sz="1600"/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968375" y="4132263"/>
            <a:ext cx="4959350" cy="80962"/>
            <a:chOff x="610" y="2603"/>
            <a:chExt cx="3124" cy="51"/>
          </a:xfrm>
        </p:grpSpPr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V="1">
              <a:off x="610" y="2606"/>
              <a:ext cx="312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066" y="260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516" y="2604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1969" y="2608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2424" y="261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2880" y="2611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3334" y="261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39775" y="4068763"/>
            <a:ext cx="563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0</a:t>
            </a:r>
            <a:endParaRPr lang="en-US" sz="1600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531938" y="4181475"/>
            <a:ext cx="334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</a:t>
            </a:r>
            <a:endParaRPr lang="en-US" sz="1600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265363" y="4164013"/>
            <a:ext cx="447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</a:t>
            </a:r>
            <a:endParaRPr lang="en-US" sz="1600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981325" y="4160838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3</a:t>
            </a:r>
            <a:endParaRPr lang="en-US" sz="1600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676650" y="415925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4</a:t>
            </a:r>
            <a:endParaRPr lang="en-US" sz="1600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424363" y="4154488"/>
            <a:ext cx="376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5135563" y="4156075"/>
            <a:ext cx="385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6</a:t>
            </a:r>
            <a:endParaRPr lang="en-US" sz="1600"/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5597525" y="4149725"/>
            <a:ext cx="696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t (s)</a:t>
            </a:r>
            <a:endParaRPr lang="en-US" sz="1600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V="1">
            <a:off x="965200" y="1271588"/>
            <a:ext cx="4318000" cy="2293937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98475" y="4551363"/>
            <a:ext cx="4430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How far did she go in the 6.0 seconds?</a:t>
            </a:r>
            <a:endParaRPr lang="en-US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406400" y="4856163"/>
            <a:ext cx="5373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Displacement is average velocity multiplied by time so here:</a:t>
            </a:r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 flipH="1">
            <a:off x="611188" y="2417763"/>
            <a:ext cx="3429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lg" len="lg"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190500" y="2220913"/>
            <a:ext cx="474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b="1">
                <a:solidFill>
                  <a:srgbClr val="FF3300"/>
                </a:solidFill>
              </a:rPr>
              <a:t>v</a:t>
            </a:r>
            <a:r>
              <a:rPr lang="en-NZ" sz="1600" b="1" baseline="-25000">
                <a:solidFill>
                  <a:srgbClr val="FF3300"/>
                </a:solidFill>
              </a:rPr>
              <a:t>av</a:t>
            </a:r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352550" y="5373688"/>
            <a:ext cx="2071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½ (v</a:t>
            </a:r>
            <a:r>
              <a:rPr lang="en-NZ" b="1" baseline="-25000"/>
              <a:t>f</a:t>
            </a:r>
            <a:r>
              <a:rPr lang="en-NZ" b="1"/>
              <a:t> + v</a:t>
            </a:r>
            <a:r>
              <a:rPr lang="en-NZ" b="1" baseline="-25000"/>
              <a:t>i</a:t>
            </a:r>
            <a:r>
              <a:rPr lang="en-NZ" b="1"/>
              <a:t> )t</a:t>
            </a:r>
            <a:endParaRPr lang="en-US" b="1"/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350963" y="5659438"/>
            <a:ext cx="204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12 x 6</a:t>
            </a:r>
            <a:endParaRPr lang="en-US" b="1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544638" y="6015038"/>
            <a:ext cx="2022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 u="sng"/>
              <a:t>d = 72m</a:t>
            </a:r>
            <a:endParaRPr lang="en-US" b="1"/>
          </a:p>
        </p:txBody>
      </p:sp>
      <p:pic>
        <p:nvPicPr>
          <p:cNvPr id="9261" name="Picture 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91057">
            <a:off x="6405563" y="155575"/>
            <a:ext cx="7667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7102475" y="741363"/>
            <a:ext cx="1868488" cy="398462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½ (v</a:t>
            </a:r>
            <a:r>
              <a:rPr lang="en-NZ" b="1" baseline="-25000"/>
              <a:t>f</a:t>
            </a:r>
            <a:r>
              <a:rPr lang="en-NZ" b="1"/>
              <a:t> + v</a:t>
            </a:r>
            <a:r>
              <a:rPr lang="en-NZ" b="1" baseline="-25000"/>
              <a:t>i</a:t>
            </a:r>
            <a:r>
              <a:rPr lang="en-NZ" b="1"/>
              <a:t> )t</a:t>
            </a:r>
            <a:endParaRPr lang="en-US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5729288" y="1392238"/>
            <a:ext cx="34147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Can we calculate </a:t>
            </a:r>
            <a:r>
              <a:rPr lang="en-NZ" b="1"/>
              <a:t>d </a:t>
            </a:r>
            <a:r>
              <a:rPr lang="en-NZ"/>
              <a:t>another way?   Well yes there are other  ways of getting there:</a:t>
            </a:r>
            <a:endParaRPr lang="en-US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5911850" y="1503363"/>
            <a:ext cx="29162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If the cyclist had done a steady </a:t>
            </a:r>
            <a:r>
              <a:rPr lang="en-NZ" b="1"/>
              <a:t>v</a:t>
            </a:r>
            <a:r>
              <a:rPr lang="en-NZ" b="1" baseline="-25000"/>
              <a:t>i</a:t>
            </a:r>
            <a:r>
              <a:rPr lang="en-NZ" b="1"/>
              <a:t> (</a:t>
            </a:r>
            <a:r>
              <a:rPr lang="en-NZ"/>
              <a:t>4.0ms</a:t>
            </a:r>
            <a:r>
              <a:rPr lang="en-NZ" baseline="30000"/>
              <a:t>-1)</a:t>
            </a:r>
            <a:r>
              <a:rPr lang="en-NZ"/>
              <a:t> for        </a:t>
            </a:r>
            <a:r>
              <a:rPr lang="en-NZ" b="1"/>
              <a:t>t</a:t>
            </a:r>
            <a:r>
              <a:rPr lang="en-NZ"/>
              <a:t> (6.0s) then </a:t>
            </a:r>
            <a:r>
              <a:rPr lang="en-NZ" b="1"/>
              <a:t>d</a:t>
            </a:r>
            <a:r>
              <a:rPr lang="en-NZ"/>
              <a:t> would be:</a:t>
            </a:r>
            <a:endParaRPr lang="en-US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6735763" y="2366963"/>
            <a:ext cx="2052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24m</a:t>
            </a:r>
            <a:endParaRPr lang="en-US" b="1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965200" y="3556000"/>
            <a:ext cx="4337050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 flipV="1">
            <a:off x="5292725" y="3556000"/>
            <a:ext cx="0" cy="568325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985838" y="3560763"/>
            <a:ext cx="4287837" cy="555625"/>
          </a:xfrm>
          <a:prstGeom prst="rect">
            <a:avLst/>
          </a:prstGeom>
          <a:pattFill prst="wdUpDiag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2659063" y="3627438"/>
            <a:ext cx="487362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008080"/>
                </a:solidFill>
              </a:rPr>
              <a:t>v</a:t>
            </a:r>
            <a:r>
              <a:rPr lang="en-NZ" b="1" baseline="-25000">
                <a:solidFill>
                  <a:srgbClr val="008080"/>
                </a:solidFill>
              </a:rPr>
              <a:t>i</a:t>
            </a:r>
            <a:r>
              <a:rPr lang="en-NZ" b="1">
                <a:solidFill>
                  <a:srgbClr val="008080"/>
                </a:solidFill>
              </a:rPr>
              <a:t>t</a:t>
            </a:r>
            <a:endParaRPr lang="en-US" b="1">
              <a:solidFill>
                <a:srgbClr val="008080"/>
              </a:solidFill>
            </a:endParaRP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5422900" y="2613025"/>
            <a:ext cx="3587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distance covered because of the increase in velocity is the average extra velocity times </a:t>
            </a:r>
            <a:r>
              <a:rPr lang="en-NZ" b="1"/>
              <a:t>t</a:t>
            </a:r>
            <a:r>
              <a:rPr lang="en-NZ"/>
              <a:t> or:</a:t>
            </a:r>
            <a:endParaRPr lang="en-US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6581775" y="3486150"/>
            <a:ext cx="153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(½ x 16) x 6</a:t>
            </a:r>
            <a:endParaRPr lang="en-US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5299075" y="1274763"/>
            <a:ext cx="0" cy="227171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7366000" y="3779838"/>
            <a:ext cx="173038" cy="3413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7400925" y="4038600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at</a:t>
            </a:r>
            <a:endParaRPr lang="en-US" b="1"/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6950075" y="4033838"/>
            <a:ext cx="60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½ x</a:t>
            </a:r>
            <a:endParaRPr lang="en-US" b="1"/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654925" y="4032250"/>
            <a:ext cx="676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x t</a:t>
            </a:r>
            <a:endParaRPr lang="en-US" b="1"/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7537450" y="4302125"/>
            <a:ext cx="143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or  </a:t>
            </a:r>
            <a:r>
              <a:rPr lang="en-NZ" sz="2400" b="1"/>
              <a:t>½ at</a:t>
            </a:r>
            <a:r>
              <a:rPr lang="en-NZ" sz="2400" b="1" baseline="30000"/>
              <a:t>2</a:t>
            </a:r>
            <a:endParaRPr lang="en-US" sz="2400"/>
          </a:p>
        </p:txBody>
      </p:sp>
      <p:sp>
        <p:nvSpPr>
          <p:cNvPr id="9281" name="AutoShape 65"/>
          <p:cNvSpPr>
            <a:spLocks noChangeArrowheads="1"/>
          </p:cNvSpPr>
          <p:nvPr/>
        </p:nvSpPr>
        <p:spPr bwMode="auto">
          <a:xfrm rot="10800000" flipV="1">
            <a:off x="1087438" y="1312863"/>
            <a:ext cx="4168775" cy="2217737"/>
          </a:xfrm>
          <a:prstGeom prst="rtTriangle">
            <a:avLst/>
          </a:prstGeom>
          <a:pattFill prst="wdDnDiag">
            <a:fgClr>
              <a:srgbClr val="66FF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5116513" y="2100263"/>
            <a:ext cx="390525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>
                <a:solidFill>
                  <a:srgbClr val="FF3300"/>
                </a:solidFill>
              </a:rPr>
              <a:t>at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6329363" y="4652963"/>
            <a:ext cx="2601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This is the area of the triangle under the line.</a:t>
            </a:r>
            <a:endParaRPr lang="en-US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3302000" y="2609850"/>
            <a:ext cx="750888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½ at</a:t>
            </a:r>
            <a:r>
              <a:rPr lang="en-NZ" b="1" baseline="30000"/>
              <a:t>2</a:t>
            </a:r>
            <a:endParaRPr lang="en-US" b="1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7886700" y="3475038"/>
            <a:ext cx="108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= 48m</a:t>
            </a:r>
            <a:endParaRPr lang="en-US" sz="2400" b="1"/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4398963" y="5303838"/>
            <a:ext cx="3738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So the total distance travelled is:</a:t>
            </a:r>
            <a:endParaRPr lang="en-US"/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4165600" y="5668963"/>
            <a:ext cx="1189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v</a:t>
            </a:r>
            <a:r>
              <a:rPr lang="en-NZ" sz="2400" b="1" baseline="-25000"/>
              <a:t>i</a:t>
            </a:r>
            <a:r>
              <a:rPr lang="en-NZ" sz="2400" b="1"/>
              <a:t>t</a:t>
            </a:r>
            <a:endParaRPr lang="en-US" sz="2400" b="1"/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5129213" y="566102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+ ½ at</a:t>
            </a:r>
            <a:r>
              <a:rPr lang="en-NZ" sz="2400" b="1" baseline="30000"/>
              <a:t>2</a:t>
            </a:r>
            <a:endParaRPr lang="en-US" sz="2400" b="1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6329363" y="572135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= 24 + 48</a:t>
            </a:r>
            <a:endParaRPr lang="en-US" b="1"/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7472363" y="5670550"/>
            <a:ext cx="105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= 72m</a:t>
            </a:r>
            <a:endParaRPr lang="en-US" sz="2400" b="1"/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4195763" y="5618163"/>
            <a:ext cx="2155825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v</a:t>
            </a:r>
            <a:r>
              <a:rPr lang="en-NZ" sz="2400" b="1" baseline="-25000"/>
              <a:t>i</a:t>
            </a:r>
            <a:r>
              <a:rPr lang="en-NZ" sz="2400" b="1"/>
              <a:t>t + ½ at</a:t>
            </a:r>
            <a:r>
              <a:rPr lang="en-NZ" sz="2400" b="1" baseline="30000"/>
              <a:t>2</a:t>
            </a:r>
            <a:r>
              <a:rPr lang="en-NZ" sz="2400" b="1"/>
              <a:t> </a:t>
            </a:r>
            <a:endParaRPr lang="en-US" sz="2400" b="1"/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6400800" y="6299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for next </a:t>
            </a:r>
            <a:r>
              <a:rPr lang="en-NZ" b="1">
                <a:solidFill>
                  <a:srgbClr val="FF0000"/>
                </a:solidFill>
                <a:cs typeface="Arial" charset="0"/>
              </a:rPr>
              <a:t>►</a:t>
            </a:r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V="1">
            <a:off x="976313" y="2424113"/>
            <a:ext cx="4271962" cy="635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5280025" y="2463800"/>
            <a:ext cx="7938" cy="167640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3040063" y="2827338"/>
            <a:ext cx="1066800" cy="3921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006600"/>
                </a:solidFill>
              </a:rPr>
              <a:t>d = v</a:t>
            </a:r>
            <a:r>
              <a:rPr lang="en-NZ" b="1" baseline="-25000">
                <a:solidFill>
                  <a:srgbClr val="006600"/>
                </a:solidFill>
              </a:rPr>
              <a:t>av</a:t>
            </a:r>
            <a:r>
              <a:rPr lang="en-NZ" b="1">
                <a:solidFill>
                  <a:srgbClr val="006600"/>
                </a:solidFill>
              </a:rPr>
              <a:t>t</a:t>
            </a:r>
            <a:endParaRPr lang="en-US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20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10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9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"/>
                            </p:stCondLst>
                            <p:childTnLst>
                              <p:par>
                                <p:cTn id="17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1000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20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10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20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5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10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10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20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3000"/>
                                        <p:tgtEl>
                                          <p:spTgt spid="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000"/>
                            </p:stCondLst>
                            <p:childTnLst>
                              <p:par>
                                <p:cTn id="2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20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8000"/>
                            </p:stCondLst>
                            <p:childTnLst>
                              <p:par>
                                <p:cTn id="2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20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4800"/>
                            </p:stCondLst>
                            <p:childTnLst>
                              <p:par>
                                <p:cTn id="2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20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800"/>
                            </p:stCondLst>
                            <p:childTnLst>
                              <p:par>
                                <p:cTn id="2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8800"/>
                            </p:stCondLst>
                            <p:childTnLst>
                              <p:par>
                                <p:cTn id="27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76" dur="20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3" dur="10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8" dur="10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1" dur="2000" fill="hold"/>
                                        <p:tgtEl>
                                          <p:spTgt spid="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3" dur="2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01" dur="20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03" dur="2000" fill="hold"/>
                                        <p:tgtEl>
                                          <p:spTgt spid="9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1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000"/>
                            </p:stCondLst>
                            <p:childTnLst>
                              <p:par>
                                <p:cTn id="3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2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3000"/>
                            </p:stCondLst>
                            <p:childTnLst>
                              <p:par>
                                <p:cTn id="314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0"/>
                            </p:stCondLst>
                            <p:childTnLst>
                              <p:par>
                                <p:cTn id="32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324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8" dur="500"/>
                                        <p:tgtEl>
                                          <p:spTgt spid="9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1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500"/>
                            </p:stCondLst>
                            <p:childTnLst>
                              <p:par>
                                <p:cTn id="33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6" dur="2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20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4" grpId="0" animBg="1"/>
      <p:bldP spid="9294" grpId="1" animBg="1"/>
      <p:bldP spid="9220" grpId="0" animBg="1"/>
      <p:bldP spid="9229" grpId="0"/>
      <p:bldP spid="9229" grpId="1"/>
      <p:bldP spid="9231" grpId="0"/>
      <p:bldP spid="9232" grpId="0"/>
      <p:bldP spid="9233" grpId="0"/>
      <p:bldP spid="9234" grpId="0"/>
      <p:bldP spid="9244" grpId="0"/>
      <p:bldP spid="9245" grpId="0"/>
      <p:bldP spid="9246" grpId="0"/>
      <p:bldP spid="9247" grpId="0"/>
      <p:bldP spid="9248" grpId="0"/>
      <p:bldP spid="9249" grpId="0"/>
      <p:bldP spid="9250" grpId="0"/>
      <p:bldP spid="9251" grpId="0"/>
      <p:bldP spid="9252" grpId="0" animBg="1"/>
      <p:bldP spid="9253" grpId="0"/>
      <p:bldP spid="9253" grpId="1"/>
      <p:bldP spid="9254" grpId="0"/>
      <p:bldP spid="9255" grpId="0" animBg="1"/>
      <p:bldP spid="9256" grpId="0"/>
      <p:bldP spid="9257" grpId="0"/>
      <p:bldP spid="9258" grpId="0"/>
      <p:bldP spid="9259" grpId="0"/>
      <p:bldP spid="9259" grpId="1"/>
      <p:bldP spid="9259" grpId="2"/>
      <p:bldP spid="9262" grpId="0" animBg="1"/>
      <p:bldP spid="9263" grpId="0"/>
      <p:bldP spid="9263" grpId="1"/>
      <p:bldP spid="9265" grpId="0"/>
      <p:bldP spid="9266" grpId="0" build="allAtOnce"/>
      <p:bldP spid="9267" grpId="0" animBg="1"/>
      <p:bldP spid="9268" grpId="0" animBg="1"/>
      <p:bldP spid="9269" grpId="0" animBg="1"/>
      <p:bldP spid="9270" grpId="0" animBg="1"/>
      <p:bldP spid="9270" grpId="1" animBg="1"/>
      <p:bldP spid="9271" grpId="0"/>
      <p:bldP spid="9272" grpId="0"/>
      <p:bldP spid="9274" grpId="0" animBg="1"/>
      <p:bldP spid="9276" grpId="0" animBg="1"/>
      <p:bldP spid="9277" grpId="0"/>
      <p:bldP spid="9278" grpId="0"/>
      <p:bldP spid="9279" grpId="0"/>
      <p:bldP spid="9280" grpId="0"/>
      <p:bldP spid="9280" grpId="1"/>
      <p:bldP spid="9281" grpId="0" animBg="1"/>
      <p:bldP spid="9275" grpId="0" animBg="1"/>
      <p:bldP spid="9282" grpId="0"/>
      <p:bldP spid="9282" grpId="1"/>
      <p:bldP spid="9283" grpId="0" animBg="1"/>
      <p:bldP spid="9283" grpId="1" animBg="1"/>
      <p:bldP spid="9284" grpId="0"/>
      <p:bldP spid="9284" grpId="1"/>
      <p:bldP spid="9285" grpId="0"/>
      <p:bldP spid="9286" grpId="0"/>
      <p:bldP spid="9286" grpId="1"/>
      <p:bldP spid="9287" grpId="0"/>
      <p:bldP spid="9287" grpId="1"/>
      <p:bldP spid="9288" grpId="0"/>
      <p:bldP spid="9289" grpId="0"/>
      <p:bldP spid="9290" grpId="0" animBg="1"/>
      <p:bldP spid="9291" grpId="0"/>
      <p:bldP spid="9292" grpId="0" animBg="1"/>
      <p:bldP spid="9292" grpId="1" animBg="1"/>
      <p:bldP spid="9293" grpId="0" animBg="1"/>
      <p:bldP spid="9293" grpId="1" animBg="1"/>
      <p:bldP spid="9295" grpId="0" animBg="1"/>
      <p:bldP spid="929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Rectangle 52" descr="Wide downward diagonal"/>
          <p:cNvSpPr>
            <a:spLocks noChangeArrowheads="1"/>
          </p:cNvSpPr>
          <p:nvPr/>
        </p:nvSpPr>
        <p:spPr bwMode="auto">
          <a:xfrm>
            <a:off x="1016000" y="1300163"/>
            <a:ext cx="4235450" cy="2784475"/>
          </a:xfrm>
          <a:prstGeom prst="rect">
            <a:avLst/>
          </a:prstGeom>
          <a:pattFill prst="wdDnDiag">
            <a:fgClr>
              <a:srgbClr val="FF99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91057">
            <a:off x="6405563" y="155575"/>
            <a:ext cx="7667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488238" y="217488"/>
            <a:ext cx="1331912" cy="398462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 </a:t>
            </a:r>
            <a:r>
              <a:rPr lang="en-NZ" b="1"/>
              <a:t>= v</a:t>
            </a:r>
            <a:r>
              <a:rPr lang="en-NZ" b="1" baseline="-25000"/>
              <a:t>i</a:t>
            </a:r>
            <a:r>
              <a:rPr lang="en-NZ" b="1"/>
              <a:t> + at</a:t>
            </a:r>
            <a:endParaRPr lang="en-US" b="1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102475" y="741363"/>
            <a:ext cx="1868488" cy="398462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½ (v</a:t>
            </a:r>
            <a:r>
              <a:rPr lang="en-NZ" b="1" baseline="-25000"/>
              <a:t>f</a:t>
            </a:r>
            <a:r>
              <a:rPr lang="en-NZ" b="1"/>
              <a:t> + v</a:t>
            </a:r>
            <a:r>
              <a:rPr lang="en-NZ" b="1" baseline="-25000"/>
              <a:t>i</a:t>
            </a:r>
            <a:r>
              <a:rPr lang="en-NZ" b="1"/>
              <a:t> )t</a:t>
            </a: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213600" y="1277938"/>
            <a:ext cx="1719263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d = v</a:t>
            </a:r>
            <a:r>
              <a:rPr lang="en-NZ" b="1" baseline="-25000"/>
              <a:t>i</a:t>
            </a:r>
            <a:r>
              <a:rPr lang="en-NZ" b="1"/>
              <a:t>t + ½ at</a:t>
            </a:r>
            <a:r>
              <a:rPr lang="en-NZ" b="1" baseline="30000"/>
              <a:t>2</a:t>
            </a:r>
            <a:r>
              <a:rPr lang="en-NZ" sz="2400" b="1"/>
              <a:t> </a:t>
            </a:r>
            <a:endParaRPr lang="en-US" sz="2400" b="1"/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968375" y="4132263"/>
            <a:ext cx="4959350" cy="80962"/>
            <a:chOff x="610" y="2603"/>
            <a:chExt cx="3124" cy="51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V="1">
              <a:off x="610" y="2606"/>
              <a:ext cx="312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1066" y="260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516" y="2604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969" y="2608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2424" y="261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2880" y="2611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3334" y="2613"/>
              <a:ext cx="0" cy="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842963" y="512763"/>
            <a:ext cx="127000" cy="3638550"/>
            <a:chOff x="530" y="313"/>
            <a:chExt cx="80" cy="2292"/>
          </a:xfrm>
        </p:grpSpPr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H="1" flipV="1">
              <a:off x="604" y="313"/>
              <a:ext cx="6" cy="22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535" y="2153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534" y="1696"/>
              <a:ext cx="6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>
              <a:off x="535" y="1249"/>
              <a:ext cx="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530" y="796"/>
              <a:ext cx="7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84200" y="3265488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73075" y="2536825"/>
            <a:ext cx="468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10</a:t>
            </a:r>
            <a:endParaRPr lang="en-US" sz="1600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00063" y="1817688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15</a:t>
            </a:r>
            <a:endParaRPr lang="en-US" sz="1600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473075" y="11049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20</a:t>
            </a:r>
            <a:endParaRPr lang="en-US" sz="1600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623888" y="2500313"/>
            <a:ext cx="3429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lg" len="lg"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233363" y="2309813"/>
            <a:ext cx="474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b="1">
                <a:solidFill>
                  <a:srgbClr val="FF3300"/>
                </a:solidFill>
              </a:rPr>
              <a:t>v</a:t>
            </a:r>
            <a:r>
              <a:rPr lang="en-NZ" sz="1600" b="1" baseline="-25000">
                <a:solidFill>
                  <a:srgbClr val="FF3300"/>
                </a:solidFill>
              </a:rPr>
              <a:t>av</a:t>
            </a:r>
            <a:endParaRPr lang="en-US" sz="1600" b="1">
              <a:solidFill>
                <a:srgbClr val="FF3300"/>
              </a:solidFill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80963" y="19685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v (ms</a:t>
            </a:r>
            <a:r>
              <a:rPr lang="en-NZ" baseline="30000"/>
              <a:t>-1</a:t>
            </a:r>
            <a:r>
              <a:rPr lang="en-NZ"/>
              <a:t>)</a:t>
            </a:r>
            <a:endParaRPr lang="en-US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671513" y="4014788"/>
            <a:ext cx="365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0</a:t>
            </a:r>
            <a:endParaRPr lang="en-US" sz="1600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528763" y="4160838"/>
            <a:ext cx="288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1</a:t>
            </a:r>
            <a:endParaRPr lang="en-US" sz="1600"/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270125" y="4135438"/>
            <a:ext cx="250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2</a:t>
            </a:r>
            <a:endParaRPr lang="en-US" sz="1600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2976563" y="4140200"/>
            <a:ext cx="290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3</a:t>
            </a:r>
            <a:endParaRPr lang="en-US" sz="1600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689350" y="4140200"/>
            <a:ext cx="26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4</a:t>
            </a:r>
            <a:endParaRPr lang="en-US" sz="1600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4419600" y="4133850"/>
            <a:ext cx="239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5</a:t>
            </a:r>
            <a:endParaRPr lang="en-US" sz="1600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5151438" y="4140200"/>
            <a:ext cx="290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6</a:t>
            </a:r>
            <a:endParaRPr lang="en-US" sz="1600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575300" y="4154488"/>
            <a:ext cx="625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/>
              <a:t>t (s)</a:t>
            </a:r>
            <a:endParaRPr lang="en-US" sz="1600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 flipV="1">
            <a:off x="971550" y="1263650"/>
            <a:ext cx="4311650" cy="23050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395288" y="4521200"/>
            <a:ext cx="49291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 third way to calculate </a:t>
            </a:r>
            <a:r>
              <a:rPr lang="en-NZ" b="1"/>
              <a:t>d</a:t>
            </a:r>
            <a:r>
              <a:rPr lang="en-NZ"/>
              <a:t> is by looking at how far the cyclist might have gone in the 6.0s of </a:t>
            </a:r>
            <a:r>
              <a:rPr lang="en-NZ" b="1"/>
              <a:t>t</a:t>
            </a:r>
            <a:r>
              <a:rPr lang="en-NZ"/>
              <a:t> at the final velocity of 20ms</a:t>
            </a:r>
            <a:r>
              <a:rPr lang="en-NZ" baseline="30000"/>
              <a:t>-1</a:t>
            </a:r>
            <a:r>
              <a:rPr lang="en-NZ"/>
              <a:t> </a:t>
            </a:r>
            <a:r>
              <a:rPr lang="en-NZ" b="1"/>
              <a:t>v</a:t>
            </a:r>
            <a:r>
              <a:rPr lang="en-NZ" b="1" baseline="-25000"/>
              <a:t>f</a:t>
            </a:r>
            <a:endParaRPr lang="en-US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5689600" y="20828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At </a:t>
            </a:r>
            <a:r>
              <a:rPr lang="en-NZ" b="1"/>
              <a:t>v</a:t>
            </a:r>
            <a:r>
              <a:rPr lang="en-NZ" b="1" baseline="-25000"/>
              <a:t>f</a:t>
            </a:r>
            <a:r>
              <a:rPr lang="en-NZ" b="1"/>
              <a:t> </a:t>
            </a:r>
            <a:r>
              <a:rPr lang="en-NZ"/>
              <a:t>for </a:t>
            </a:r>
            <a:r>
              <a:rPr lang="en-NZ" b="1"/>
              <a:t> t</a:t>
            </a:r>
            <a:r>
              <a:rPr lang="en-NZ"/>
              <a:t> seconds the cyclist covers:</a:t>
            </a:r>
            <a:endParaRPr lang="en-US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6278563" y="2743200"/>
            <a:ext cx="195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20 x 6 = 120m</a:t>
            </a:r>
            <a:endParaRPr lang="en-US" b="1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965200" y="1255713"/>
            <a:ext cx="4318000" cy="6350"/>
          </a:xfrm>
          <a:prstGeom prst="line">
            <a:avLst/>
          </a:prstGeom>
          <a:noFill/>
          <a:ln w="1905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5283200" y="1257300"/>
            <a:ext cx="6350" cy="2876550"/>
          </a:xfrm>
          <a:prstGeom prst="line">
            <a:avLst/>
          </a:prstGeom>
          <a:noFill/>
          <a:ln w="19050">
            <a:solidFill>
              <a:srgbClr val="8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832475" y="3059113"/>
            <a:ext cx="253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This is the area of the rectangle on the graph</a:t>
            </a:r>
            <a:endParaRPr lang="en-US"/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011988" y="3597275"/>
            <a:ext cx="750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</a:t>
            </a:r>
            <a:r>
              <a:rPr lang="en-NZ" sz="2400" b="1"/>
              <a:t>t</a:t>
            </a:r>
            <a:endParaRPr lang="en-US" sz="2400" b="1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3375025" y="2620963"/>
            <a:ext cx="690563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>
                <a:solidFill>
                  <a:srgbClr val="9900FF"/>
                </a:solidFill>
              </a:rPr>
              <a:t>v</a:t>
            </a:r>
            <a:r>
              <a:rPr lang="en-NZ" sz="2400" b="1" baseline="-25000">
                <a:solidFill>
                  <a:srgbClr val="9900FF"/>
                </a:solidFill>
              </a:rPr>
              <a:t>f</a:t>
            </a:r>
            <a:r>
              <a:rPr lang="en-NZ" sz="2400" b="1">
                <a:solidFill>
                  <a:srgbClr val="9900FF"/>
                </a:solidFill>
              </a:rPr>
              <a:t>t </a:t>
            </a:r>
            <a:endParaRPr lang="en-US" sz="2400" b="1">
              <a:solidFill>
                <a:srgbClr val="9900FF"/>
              </a:solidFill>
            </a:endParaRP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6005513" y="3994150"/>
            <a:ext cx="31384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In fact the cyclist is slower so we must remove the area of the triangle between the line and the </a:t>
            </a:r>
            <a:r>
              <a:rPr lang="en-NZ" b="1"/>
              <a:t>v</a:t>
            </a:r>
            <a:r>
              <a:rPr lang="en-NZ"/>
              <a:t> axis:</a:t>
            </a:r>
            <a:endParaRPr lang="en-US"/>
          </a:p>
        </p:txBody>
      </p:sp>
      <p:sp>
        <p:nvSpPr>
          <p:cNvPr id="10296" name="AutoShape 56"/>
          <p:cNvSpPr>
            <a:spLocks noChangeArrowheads="1"/>
          </p:cNvSpPr>
          <p:nvPr/>
        </p:nvSpPr>
        <p:spPr bwMode="auto">
          <a:xfrm flipV="1">
            <a:off x="1014413" y="1289050"/>
            <a:ext cx="4206875" cy="2206625"/>
          </a:xfrm>
          <a:prstGeom prst="rtTriangle">
            <a:avLst/>
          </a:prstGeom>
          <a:pattFill prst="openDmnd">
            <a:fgClr>
              <a:srgbClr val="66FF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5934075" y="5111750"/>
            <a:ext cx="280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This is rather like the last formula and is given by:</a:t>
            </a:r>
            <a:endParaRPr lang="en-US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5953125" y="571976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½ at</a:t>
            </a:r>
            <a:r>
              <a:rPr lang="en-NZ" sz="2400" b="1" baseline="30000"/>
              <a:t>2</a:t>
            </a:r>
            <a:endParaRPr lang="en-US" sz="2400" b="1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477838" y="1260475"/>
            <a:ext cx="0" cy="21637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163513" y="2074863"/>
            <a:ext cx="49847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>
                <a:solidFill>
                  <a:srgbClr val="FF0000"/>
                </a:solidFill>
              </a:rPr>
              <a:t>at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965200" y="1076325"/>
            <a:ext cx="43084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2571750" y="660400"/>
            <a:ext cx="3651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>
                <a:solidFill>
                  <a:srgbClr val="FF0000"/>
                </a:solidFill>
              </a:rPr>
              <a:t>t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1758950" y="1706563"/>
            <a:ext cx="954088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>
                <a:solidFill>
                  <a:schemeClr val="accent2"/>
                </a:solidFill>
              </a:rPr>
              <a:t>½ at</a:t>
            </a:r>
            <a:r>
              <a:rPr lang="en-NZ" sz="2400" b="1" baseline="30000">
                <a:solidFill>
                  <a:schemeClr val="accent2"/>
                </a:solidFill>
              </a:rPr>
              <a:t>2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6765925" y="5770563"/>
            <a:ext cx="151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= ½ x 16 x 6</a:t>
            </a:r>
            <a:endParaRPr lang="en-US" b="1"/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7112000" y="6045200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= 48m</a:t>
            </a:r>
            <a:endParaRPr lang="en-US" sz="2400" b="1"/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590550" y="4652963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So </a:t>
            </a:r>
            <a:r>
              <a:rPr lang="en-NZ" sz="2400" b="1"/>
              <a:t> d = 120 – 48 = </a:t>
            </a:r>
            <a:r>
              <a:rPr lang="en-NZ" sz="2400" b="1" u="sng"/>
              <a:t>72m</a:t>
            </a:r>
            <a:endParaRPr lang="en-US" sz="2400" u="sng"/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662238" y="5172075"/>
            <a:ext cx="2355850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v</a:t>
            </a:r>
            <a:r>
              <a:rPr lang="en-NZ" sz="2400" b="1" baseline="-25000"/>
              <a:t>f</a:t>
            </a:r>
            <a:r>
              <a:rPr lang="en-NZ" sz="2400" b="1"/>
              <a:t>t – ½ at</a:t>
            </a:r>
            <a:r>
              <a:rPr lang="en-NZ" sz="2400" b="1" baseline="30000"/>
              <a:t>2</a:t>
            </a:r>
            <a:endParaRPr lang="en-US" sz="2400" b="1"/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6503988" y="6359525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for next </a:t>
            </a:r>
            <a:r>
              <a:rPr lang="en-NZ" b="1">
                <a:solidFill>
                  <a:srgbClr val="FF0000"/>
                </a:solidFill>
                <a:cs typeface="Arial" charset="0"/>
              </a:rPr>
              <a:t>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0" dur="1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8" dur="20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20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10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0"/>
                            </p:stCondLst>
                            <p:childTnLst>
                              <p:par>
                                <p:cTn id="18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8" dur="20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0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2000"/>
                                        <p:tgtEl>
                                          <p:spTgt spid="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900"/>
                            </p:stCondLst>
                            <p:childTnLst>
                              <p:par>
                                <p:cTn id="2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20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 animBg="1"/>
      <p:bldP spid="10245" grpId="0" animBg="1"/>
      <p:bldP spid="10246" grpId="0" animBg="1"/>
      <p:bldP spid="10247" grpId="0" animBg="1"/>
      <p:bldP spid="10268" grpId="0"/>
      <p:bldP spid="10269" grpId="0"/>
      <p:bldP spid="10270" grpId="0"/>
      <p:bldP spid="10271" grpId="0"/>
      <p:bldP spid="10272" grpId="0" animBg="1"/>
      <p:bldP spid="10272" grpId="1" animBg="1"/>
      <p:bldP spid="10273" grpId="0"/>
      <p:bldP spid="10273" grpId="1"/>
      <p:bldP spid="10274" grpId="0"/>
      <p:bldP spid="10274" grpId="1"/>
      <p:bldP spid="10275" grpId="0"/>
      <p:bldP spid="10276" grpId="0"/>
      <p:bldP spid="10277" grpId="0"/>
      <p:bldP spid="10278" grpId="0"/>
      <p:bldP spid="10279" grpId="0"/>
      <p:bldP spid="10280" grpId="0"/>
      <p:bldP spid="10281" grpId="0"/>
      <p:bldP spid="10282" grpId="0"/>
      <p:bldP spid="10283" grpId="0" animBg="1"/>
      <p:bldP spid="10284" grpId="0"/>
      <p:bldP spid="10284" grpId="1"/>
      <p:bldP spid="10285" grpId="0"/>
      <p:bldP spid="10286" grpId="0"/>
      <p:bldP spid="10288" grpId="0" animBg="1"/>
      <p:bldP spid="10289" grpId="0" animBg="1"/>
      <p:bldP spid="10290" grpId="0"/>
      <p:bldP spid="10291" grpId="0"/>
      <p:bldP spid="10293" grpId="0" animBg="1"/>
      <p:bldP spid="10294" grpId="0"/>
      <p:bldP spid="10296" grpId="0" animBg="1"/>
      <p:bldP spid="10297" grpId="0"/>
      <p:bldP spid="10298" grpId="0"/>
      <p:bldP spid="10299" grpId="0" animBg="1"/>
      <p:bldP spid="10300" grpId="0" animBg="1"/>
      <p:bldP spid="10301" grpId="0" animBg="1"/>
      <p:bldP spid="10303" grpId="0" animBg="1"/>
      <p:bldP spid="10304" grpId="0" animBg="1"/>
      <p:bldP spid="10305" grpId="0"/>
      <p:bldP spid="10306" grpId="0"/>
      <p:bldP spid="10308" grpId="0" animBg="1"/>
      <p:bldP spid="10308" grpId="1" animBg="1"/>
      <p:bldP spid="103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FFFF6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91057">
            <a:off x="7640638" y="358775"/>
            <a:ext cx="1189037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153275" y="1649413"/>
            <a:ext cx="1768475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 </a:t>
            </a:r>
            <a:r>
              <a:rPr lang="en-NZ" sz="2400" b="1"/>
              <a:t>= v</a:t>
            </a:r>
            <a:r>
              <a:rPr lang="en-NZ" sz="2400" b="1" baseline="-25000"/>
              <a:t>i</a:t>
            </a:r>
            <a:r>
              <a:rPr lang="en-NZ" sz="2400" b="1"/>
              <a:t> + at</a:t>
            </a:r>
            <a:endParaRPr lang="en-US" sz="2400" b="1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583363" y="2316163"/>
            <a:ext cx="2357437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½ (v</a:t>
            </a:r>
            <a:r>
              <a:rPr lang="en-NZ" sz="2400" b="1" baseline="-25000"/>
              <a:t>f</a:t>
            </a:r>
            <a:r>
              <a:rPr lang="en-NZ" sz="2400" b="1"/>
              <a:t> + v</a:t>
            </a:r>
            <a:r>
              <a:rPr lang="en-NZ" sz="2400" b="1" baseline="-25000"/>
              <a:t>i</a:t>
            </a:r>
            <a:r>
              <a:rPr lang="en-NZ" sz="2400" b="1"/>
              <a:t> )t</a:t>
            </a:r>
            <a:endParaRPr lang="en-US" sz="2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643688" y="3055938"/>
            <a:ext cx="2339975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v</a:t>
            </a:r>
            <a:r>
              <a:rPr lang="en-NZ" sz="2400" b="1" baseline="-25000"/>
              <a:t>i</a:t>
            </a:r>
            <a:r>
              <a:rPr lang="en-NZ" sz="2400" b="1"/>
              <a:t>t + ½ at</a:t>
            </a:r>
            <a:r>
              <a:rPr lang="en-NZ" sz="2400" b="1" baseline="30000"/>
              <a:t>2</a:t>
            </a:r>
            <a:r>
              <a:rPr lang="en-NZ" sz="2400" b="1"/>
              <a:t> </a:t>
            </a:r>
            <a:endParaRPr lang="en-US" sz="24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613525" y="3821113"/>
            <a:ext cx="2355850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d = v</a:t>
            </a:r>
            <a:r>
              <a:rPr lang="en-NZ" sz="2400" b="1" baseline="-25000"/>
              <a:t>f</a:t>
            </a:r>
            <a:r>
              <a:rPr lang="en-NZ" sz="2400" b="1"/>
              <a:t>t – ½ at</a:t>
            </a:r>
            <a:r>
              <a:rPr lang="en-NZ" sz="2400" b="1" baseline="30000"/>
              <a:t>2</a:t>
            </a:r>
            <a:endParaRPr lang="en-US" sz="2400" b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36525" y="1793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Initial velocity v</a:t>
            </a:r>
            <a:r>
              <a:rPr lang="en-NZ" baseline="-25000"/>
              <a:t>i </a:t>
            </a:r>
            <a:r>
              <a:rPr lang="en-NZ"/>
              <a:t>= 4.0ms</a:t>
            </a:r>
            <a:r>
              <a:rPr lang="en-NZ" baseline="30000"/>
              <a:t>-1</a:t>
            </a:r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787650" y="188913"/>
            <a:ext cx="358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Final velocity v</a:t>
            </a:r>
            <a:r>
              <a:rPr lang="en-NZ" baseline="-25000"/>
              <a:t>f</a:t>
            </a:r>
            <a:r>
              <a:rPr lang="en-NZ"/>
              <a:t> = 20ms</a:t>
            </a:r>
            <a:r>
              <a:rPr lang="en-NZ" baseline="30000"/>
              <a:t>-1</a:t>
            </a:r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449888" y="14763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Time t = 6.0s  d = 72m</a:t>
            </a:r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93688" y="650875"/>
            <a:ext cx="5192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The last equation cannot be shown easily from a graph. However it can be derived using algebra.</a:t>
            </a:r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62013" y="1443038"/>
            <a:ext cx="141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</a:t>
            </a:r>
            <a:r>
              <a:rPr lang="en-NZ" b="1"/>
              <a:t> = v</a:t>
            </a:r>
            <a:r>
              <a:rPr lang="en-NZ" b="1" baseline="-25000"/>
              <a:t>i</a:t>
            </a:r>
            <a:r>
              <a:rPr lang="en-NZ" b="1"/>
              <a:t> + at</a:t>
            </a:r>
            <a:endParaRPr lang="en-US" b="1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14563" y="1462088"/>
            <a:ext cx="2347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i="1">
                <a:solidFill>
                  <a:srgbClr val="9900FF"/>
                </a:solidFill>
              </a:rPr>
              <a:t>square both sides</a:t>
            </a:r>
            <a:endParaRPr lang="en-US" sz="1600" i="1">
              <a:solidFill>
                <a:srgbClr val="9900FF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82638" y="1889125"/>
            <a:ext cx="187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</a:t>
            </a:r>
            <a:r>
              <a:rPr lang="en-NZ" b="1" baseline="30000"/>
              <a:t>2 </a:t>
            </a:r>
            <a:r>
              <a:rPr lang="en-NZ" b="1"/>
              <a:t> = (v</a:t>
            </a:r>
            <a:r>
              <a:rPr lang="en-NZ" b="1" baseline="-25000"/>
              <a:t>i</a:t>
            </a:r>
            <a:r>
              <a:rPr lang="en-NZ" b="1"/>
              <a:t> +</a:t>
            </a:r>
            <a:r>
              <a:rPr lang="en-NZ" b="1" baseline="-25000"/>
              <a:t> </a:t>
            </a:r>
            <a:r>
              <a:rPr lang="en-NZ" b="1"/>
              <a:t>at)</a:t>
            </a:r>
            <a:r>
              <a:rPr lang="en-NZ" b="1" baseline="30000"/>
              <a:t>2</a:t>
            </a:r>
            <a:endParaRPr lang="en-US" b="1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509838" y="1919288"/>
            <a:ext cx="1055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i="1">
                <a:solidFill>
                  <a:srgbClr val="9900FF"/>
                </a:solidFill>
              </a:rPr>
              <a:t>expand</a:t>
            </a:r>
            <a:endParaRPr lang="en-US" sz="1600" i="1">
              <a:solidFill>
                <a:srgbClr val="9900FF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23913" y="2347913"/>
            <a:ext cx="2528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</a:t>
            </a:r>
            <a:r>
              <a:rPr lang="en-NZ" b="1" baseline="30000"/>
              <a:t>2</a:t>
            </a:r>
            <a:r>
              <a:rPr lang="en-NZ" b="1"/>
              <a:t> = v</a:t>
            </a:r>
            <a:r>
              <a:rPr lang="en-NZ" b="1" baseline="-25000"/>
              <a:t>i</a:t>
            </a:r>
            <a:r>
              <a:rPr lang="en-NZ" b="1" baseline="30000"/>
              <a:t>2</a:t>
            </a:r>
            <a:r>
              <a:rPr lang="en-NZ" b="1"/>
              <a:t> + 2v</a:t>
            </a:r>
            <a:r>
              <a:rPr lang="en-NZ" b="1" baseline="-25000"/>
              <a:t>i</a:t>
            </a:r>
            <a:r>
              <a:rPr lang="en-NZ" b="1"/>
              <a:t>at +a</a:t>
            </a:r>
            <a:r>
              <a:rPr lang="en-NZ" b="1" baseline="30000"/>
              <a:t>2</a:t>
            </a:r>
            <a:r>
              <a:rPr lang="en-NZ" b="1"/>
              <a:t>t</a:t>
            </a:r>
            <a:r>
              <a:rPr lang="en-NZ" b="1" baseline="30000"/>
              <a:t>2</a:t>
            </a:r>
            <a:endParaRPr lang="en-US" b="1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60725" y="2387600"/>
            <a:ext cx="1331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600" i="1">
                <a:solidFill>
                  <a:srgbClr val="9900FF"/>
                </a:solidFill>
              </a:rPr>
              <a:t>extract 2a</a:t>
            </a:r>
            <a:endParaRPr lang="en-US" sz="1600" i="1">
              <a:solidFill>
                <a:srgbClr val="9900FF"/>
              </a:solidFill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14388" y="2794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/>
              <a:t>v</a:t>
            </a:r>
            <a:r>
              <a:rPr lang="en-NZ" b="1" baseline="-25000"/>
              <a:t>f</a:t>
            </a:r>
            <a:r>
              <a:rPr lang="en-NZ" b="1" baseline="30000"/>
              <a:t>2 </a:t>
            </a:r>
            <a:r>
              <a:rPr lang="en-NZ" b="1"/>
              <a:t> = v</a:t>
            </a:r>
            <a:r>
              <a:rPr lang="en-NZ" b="1" baseline="-25000"/>
              <a:t>i</a:t>
            </a:r>
            <a:r>
              <a:rPr lang="en-NZ" b="1" baseline="30000"/>
              <a:t>2</a:t>
            </a:r>
            <a:r>
              <a:rPr lang="en-NZ" b="1"/>
              <a:t> + 2a ( v</a:t>
            </a:r>
            <a:r>
              <a:rPr lang="en-NZ" b="1" baseline="-25000"/>
              <a:t>i</a:t>
            </a:r>
            <a:r>
              <a:rPr lang="en-NZ" b="1"/>
              <a:t>t + ½ at</a:t>
            </a:r>
            <a:r>
              <a:rPr lang="en-NZ" b="1" baseline="30000"/>
              <a:t>2</a:t>
            </a:r>
            <a:r>
              <a:rPr lang="en-NZ" b="1"/>
              <a:t> )</a:t>
            </a:r>
            <a:endParaRPr lang="en-US" b="1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47688" y="3221038"/>
            <a:ext cx="383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i="1">
                <a:solidFill>
                  <a:srgbClr val="9900FF"/>
                </a:solidFill>
              </a:rPr>
              <a:t>But this term in brackets is simply </a:t>
            </a:r>
            <a:r>
              <a:rPr lang="en-NZ" sz="2400" b="1" i="1">
                <a:solidFill>
                  <a:srgbClr val="9900FF"/>
                </a:solidFill>
              </a:rPr>
              <a:t>d</a:t>
            </a:r>
            <a:endParaRPr lang="en-US" sz="2400" i="1">
              <a:solidFill>
                <a:srgbClr val="9900FF"/>
              </a:solidFill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65363" y="2681288"/>
            <a:ext cx="1535112" cy="650875"/>
          </a:xfrm>
          <a:prstGeom prst="ellipse">
            <a:avLst/>
          </a:prstGeom>
          <a:noFill/>
          <a:ln w="25400">
            <a:solidFill>
              <a:srgbClr val="99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 flipV="1">
            <a:off x="3819525" y="3038475"/>
            <a:ext cx="2773363" cy="2127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154863" y="1570038"/>
            <a:ext cx="1768475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 </a:t>
            </a:r>
            <a:r>
              <a:rPr lang="en-NZ" sz="2400" b="1"/>
              <a:t>= v</a:t>
            </a:r>
            <a:r>
              <a:rPr lang="en-NZ" sz="2400" b="1" baseline="-25000"/>
              <a:t>i</a:t>
            </a:r>
            <a:r>
              <a:rPr lang="en-NZ" sz="2400" b="1"/>
              <a:t> + at</a:t>
            </a:r>
            <a:endParaRPr lang="en-US" sz="2400" b="1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39763" y="3648075"/>
            <a:ext cx="3668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i="1">
                <a:solidFill>
                  <a:srgbClr val="9900FF"/>
                </a:solidFill>
              </a:rPr>
              <a:t>so simplifying we get our final equation of motion:</a:t>
            </a:r>
            <a:endParaRPr lang="en-US" i="1">
              <a:solidFill>
                <a:srgbClr val="9900FF"/>
              </a:solidFill>
            </a:endParaRP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93763" y="4348163"/>
            <a:ext cx="233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</a:t>
            </a:r>
            <a:r>
              <a:rPr lang="en-NZ" sz="2400" b="1" baseline="30000"/>
              <a:t>2 </a:t>
            </a:r>
            <a:r>
              <a:rPr lang="en-NZ" sz="2400" b="1"/>
              <a:t>= v</a:t>
            </a:r>
            <a:r>
              <a:rPr lang="en-NZ" sz="2400" b="1" baseline="-25000"/>
              <a:t>i</a:t>
            </a:r>
            <a:r>
              <a:rPr lang="en-NZ" sz="2400" b="1" baseline="30000"/>
              <a:t>2</a:t>
            </a:r>
            <a:r>
              <a:rPr lang="en-NZ" sz="2400" b="1"/>
              <a:t> + 2ad</a:t>
            </a:r>
            <a:endParaRPr lang="en-US" sz="2400" b="1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42088" y="4541838"/>
            <a:ext cx="2419350" cy="488950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 b="1"/>
              <a:t>v</a:t>
            </a:r>
            <a:r>
              <a:rPr lang="en-NZ" sz="2400" b="1" baseline="-25000"/>
              <a:t>f</a:t>
            </a:r>
            <a:r>
              <a:rPr lang="en-NZ" sz="2400" b="1" baseline="30000"/>
              <a:t>2</a:t>
            </a:r>
            <a:r>
              <a:rPr lang="en-NZ" sz="2400" b="1"/>
              <a:t> = v</a:t>
            </a:r>
            <a:r>
              <a:rPr lang="en-NZ" sz="2400" b="1" baseline="-25000"/>
              <a:t>i</a:t>
            </a:r>
            <a:r>
              <a:rPr lang="en-NZ" sz="2400" b="1" baseline="30000"/>
              <a:t>2</a:t>
            </a:r>
            <a:r>
              <a:rPr lang="en-NZ" sz="2400" b="1"/>
              <a:t> + 2ad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39763" y="5842000"/>
            <a:ext cx="539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We can check the units both sides are the same.</a:t>
            </a:r>
            <a:endParaRPr lang="en-US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87350" y="4908550"/>
            <a:ext cx="1006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(ms</a:t>
            </a:r>
            <a:r>
              <a:rPr lang="en-NZ" b="1" baseline="30000">
                <a:solidFill>
                  <a:srgbClr val="FF0000"/>
                </a:solidFill>
              </a:rPr>
              <a:t>-1</a:t>
            </a:r>
            <a:r>
              <a:rPr lang="en-NZ" b="1">
                <a:solidFill>
                  <a:srgbClr val="FF0000"/>
                </a:solidFill>
              </a:rPr>
              <a:t>)</a:t>
            </a:r>
            <a:r>
              <a:rPr lang="en-NZ" b="1" baseline="30000">
                <a:solidFill>
                  <a:srgbClr val="FF0000"/>
                </a:solidFill>
              </a:rPr>
              <a:t>2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728788" y="4906963"/>
            <a:ext cx="923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(ms</a:t>
            </a:r>
            <a:r>
              <a:rPr lang="en-NZ" b="1" baseline="30000">
                <a:solidFill>
                  <a:srgbClr val="FF0000"/>
                </a:solidFill>
              </a:rPr>
              <a:t>-1</a:t>
            </a:r>
            <a:r>
              <a:rPr lang="en-NZ" b="1">
                <a:solidFill>
                  <a:srgbClr val="FF0000"/>
                </a:solidFill>
              </a:rPr>
              <a:t>)</a:t>
            </a:r>
            <a:r>
              <a:rPr lang="en-NZ" b="1" baseline="30000">
                <a:solidFill>
                  <a:srgbClr val="FF0000"/>
                </a:solidFill>
              </a:rPr>
              <a:t>2</a:t>
            </a:r>
            <a:endParaRPr lang="en-US"/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51200" y="4673600"/>
            <a:ext cx="884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>
                <a:solidFill>
                  <a:srgbClr val="FF0000"/>
                </a:solidFill>
              </a:rPr>
              <a:t>ms</a:t>
            </a:r>
            <a:r>
              <a:rPr lang="en-NZ" baseline="30000">
                <a:solidFill>
                  <a:srgbClr val="FF0000"/>
                </a:solidFill>
              </a:rPr>
              <a:t>-2</a:t>
            </a:r>
            <a:r>
              <a:rPr lang="en-NZ">
                <a:solidFill>
                  <a:srgbClr val="FF0000"/>
                </a:solidFill>
              </a:rPr>
              <a:t>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H="1">
            <a:off x="854075" y="4784725"/>
            <a:ext cx="171450" cy="163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757363" y="4745038"/>
            <a:ext cx="304800" cy="2127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897188" y="4646613"/>
            <a:ext cx="417512" cy="1412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NZ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34963" y="5322888"/>
            <a:ext cx="2347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/>
              <a:t>All three terms give:</a:t>
            </a:r>
            <a:endParaRPr lang="en-US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632075" y="5089525"/>
            <a:ext cx="1230313" cy="550863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800">
                <a:solidFill>
                  <a:srgbClr val="FF0000"/>
                </a:solidFill>
              </a:rPr>
              <a:t>m</a:t>
            </a:r>
            <a:r>
              <a:rPr lang="en-NZ" sz="2800" baseline="30000">
                <a:solidFill>
                  <a:srgbClr val="FF0000"/>
                </a:solidFill>
              </a:rPr>
              <a:t>2</a:t>
            </a:r>
            <a:r>
              <a:rPr lang="en-NZ" sz="2800">
                <a:solidFill>
                  <a:srgbClr val="FF0000"/>
                </a:solidFill>
              </a:rPr>
              <a:t>s</a:t>
            </a:r>
            <a:r>
              <a:rPr lang="en-NZ" sz="2800" baseline="30000">
                <a:solidFill>
                  <a:srgbClr val="FF0000"/>
                </a:solidFill>
              </a:rPr>
              <a:t>-2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6605588" y="6238875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for next </a:t>
            </a:r>
            <a:r>
              <a:rPr lang="en-NZ" b="1">
                <a:solidFill>
                  <a:srgbClr val="FF0000"/>
                </a:solidFill>
                <a:cs typeface="Arial" charset="0"/>
              </a:rPr>
              <a:t>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C -0.0875 -0.00602 -0.17483 -0.01204 -0.28889 -0.0132 C -0.40295 -0.01435 -0.54375 -0.01088 -0.68438 -0.00741 " pathEditMode="relative" ptsTypes="aaA">
                                      <p:cBhvr>
                                        <p:cTn id="53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50"/>
                            </p:stCondLst>
                            <p:childTnLst>
                              <p:par>
                                <p:cTn id="61" presetID="9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5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35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1" dur="2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2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2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9" grpId="1" animBg="1"/>
      <p:bldP spid="11269" grpId="2" animBg="1"/>
      <p:bldP spid="11269" grpId="3" animBg="1"/>
      <p:bldP spid="11270" grpId="0" animBg="1"/>
      <p:bldP spid="11271" grpId="0" animBg="1"/>
      <p:bldP spid="11271" grpId="1" animBg="1"/>
      <p:bldP spid="11272" grpId="0" animBg="1"/>
      <p:bldP spid="11274" grpId="0"/>
      <p:bldP spid="11275" grpId="0"/>
      <p:bldP spid="11276" grpId="0"/>
      <p:bldP spid="11277" grpId="0"/>
      <p:bldP spid="11278" grpId="0"/>
      <p:bldP spid="11279" grpId="0"/>
      <p:bldP spid="11281" grpId="0"/>
      <p:bldP spid="11282" grpId="0"/>
      <p:bldP spid="11284" grpId="0"/>
      <p:bldP spid="11285" grpId="0"/>
      <p:bldP spid="11286" grpId="0" animBg="1"/>
      <p:bldP spid="11287" grpId="0" animBg="1"/>
      <p:bldP spid="11288" grpId="0" animBg="1"/>
      <p:bldP spid="11289" grpId="0"/>
      <p:bldP spid="11290" grpId="0"/>
      <p:bldP spid="11290" grpId="1"/>
      <p:bldP spid="11291" grpId="0" animBg="1"/>
      <p:bldP spid="11292" grpId="0"/>
      <p:bldP spid="11293" grpId="0"/>
      <p:bldP spid="11294" grpId="0"/>
      <p:bldP spid="11295" grpId="0"/>
      <p:bldP spid="11296" grpId="0" animBg="1"/>
      <p:bldP spid="11297" grpId="0" animBg="1"/>
      <p:bldP spid="11298" grpId="0" animBg="1"/>
      <p:bldP spid="11299" grpId="0"/>
      <p:bldP spid="11300" grpId="0" animBg="1"/>
      <p:bldP spid="11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The Equations of Motion</a:t>
            </a: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51113" y="1285875"/>
            <a:ext cx="3363912" cy="733425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000" b="1"/>
              <a:t>v</a:t>
            </a:r>
            <a:r>
              <a:rPr lang="en-NZ" sz="4000" b="1" baseline="-25000"/>
              <a:t>f </a:t>
            </a:r>
            <a:r>
              <a:rPr lang="en-NZ" sz="4000" b="1"/>
              <a:t>= v</a:t>
            </a:r>
            <a:r>
              <a:rPr lang="en-NZ" sz="4000" b="1" baseline="-25000"/>
              <a:t>i</a:t>
            </a:r>
            <a:r>
              <a:rPr lang="en-NZ" sz="4000" b="1"/>
              <a:t> + at</a:t>
            </a:r>
            <a:endParaRPr lang="en-US" sz="4000" b="1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03438" y="2233613"/>
            <a:ext cx="4348162" cy="733425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000" b="1"/>
              <a:t>d = ½ (v</a:t>
            </a:r>
            <a:r>
              <a:rPr lang="en-NZ" sz="4000" b="1" baseline="-25000"/>
              <a:t>f</a:t>
            </a:r>
            <a:r>
              <a:rPr lang="en-NZ" sz="4000" b="1"/>
              <a:t> + v</a:t>
            </a:r>
            <a:r>
              <a:rPr lang="en-NZ" sz="4000" b="1" baseline="-25000"/>
              <a:t>i</a:t>
            </a:r>
            <a:r>
              <a:rPr lang="en-NZ" sz="4000" b="1"/>
              <a:t> )t</a:t>
            </a:r>
            <a:endParaRPr lang="en-US" sz="40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03438" y="3240088"/>
            <a:ext cx="4381500" cy="733425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000" b="1"/>
              <a:t>d = v</a:t>
            </a:r>
            <a:r>
              <a:rPr lang="en-NZ" sz="4000" b="1" baseline="-25000"/>
              <a:t>i</a:t>
            </a:r>
            <a:r>
              <a:rPr lang="en-NZ" sz="4000" b="1"/>
              <a:t>t + ½ at</a:t>
            </a:r>
            <a:r>
              <a:rPr lang="en-NZ" sz="4000" b="1" baseline="30000"/>
              <a:t>2</a:t>
            </a:r>
            <a:r>
              <a:rPr lang="en-NZ" sz="2400" b="1"/>
              <a:t> </a:t>
            </a:r>
            <a:endParaRPr lang="en-US" sz="24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54238" y="4257675"/>
            <a:ext cx="4306887" cy="733425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000" b="1"/>
              <a:t>d = v</a:t>
            </a:r>
            <a:r>
              <a:rPr lang="en-NZ" sz="4000" b="1" baseline="-25000"/>
              <a:t>f</a:t>
            </a:r>
            <a:r>
              <a:rPr lang="en-NZ" sz="4000" b="1"/>
              <a:t>t – ½ at</a:t>
            </a:r>
            <a:r>
              <a:rPr lang="en-NZ" sz="4000" b="1" baseline="30000"/>
              <a:t>2</a:t>
            </a:r>
            <a:endParaRPr lang="en-US" sz="40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3450" y="5262563"/>
            <a:ext cx="4238625" cy="733425"/>
          </a:xfrm>
          <a:prstGeom prst="rect">
            <a:avLst/>
          </a:prstGeom>
          <a:solidFill>
            <a:srgbClr val="99FF99"/>
          </a:solidFill>
          <a:ln w="317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4000" b="1"/>
              <a:t>v</a:t>
            </a:r>
            <a:r>
              <a:rPr lang="en-NZ" sz="4000" b="1" baseline="-25000"/>
              <a:t>f</a:t>
            </a:r>
            <a:r>
              <a:rPr lang="en-NZ" sz="4000" b="1" baseline="30000"/>
              <a:t>2</a:t>
            </a:r>
            <a:r>
              <a:rPr lang="en-NZ" sz="4000" b="1"/>
              <a:t> = v</a:t>
            </a:r>
            <a:r>
              <a:rPr lang="en-NZ" sz="4000" b="1" baseline="-25000"/>
              <a:t>i</a:t>
            </a:r>
            <a:r>
              <a:rPr lang="en-NZ" sz="4000" b="1" baseline="30000"/>
              <a:t>2</a:t>
            </a:r>
            <a:r>
              <a:rPr lang="en-NZ" sz="4000" b="1"/>
              <a:t> + 2ad</a:t>
            </a:r>
            <a:endParaRPr lang="en-US" sz="40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759575" y="6350000"/>
            <a:ext cx="1766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b="1">
                <a:solidFill>
                  <a:srgbClr val="FF0000"/>
                </a:solidFill>
              </a:rPr>
              <a:t>Click to finish</a:t>
            </a:r>
            <a:endParaRPr lang="en-NZ" b="1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536222">
            <a:off x="7419976" y="233362"/>
            <a:ext cx="142716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"/>
                            </p:stCondLst>
                            <p:childTnLst>
                              <p:par>
                                <p:cTn id="4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"/>
                            </p:stCondLst>
                            <p:childTnLst>
                              <p:par>
                                <p:cTn id="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22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350"/>
                            </p:stCondLst>
                            <p:childTnLst>
                              <p:par>
                                <p:cTn id="60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300"/>
                            </p:stCondLst>
                            <p:childTnLst>
                              <p:par>
                                <p:cTn id="6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300"/>
                            </p:stCondLst>
                            <p:childTnLst>
                              <p:par>
                                <p:cTn id="73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27 4.07407E-6 C -0.10382 0.03842 -0.13819 0.07685 -0.13316 0.12754 C -0.12813 0.17824 -0.06962 0.24375 -0.03872 0.30347 C -0.00816 0.36342 0.05417 0.41967 0.05087 0.48588 C 0.04774 0.55208 -0.00486 0.62615 -0.05764 0.70046 " pathEditMode="relative" rAng="0" ptsTypes="aaaaA">
                                      <p:cBhvr>
                                        <p:cTn id="83" dur="3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3" grpId="0" animBg="1"/>
      <p:bldP spid="12293" grpId="1" animBg="1"/>
      <p:bldP spid="12294" grpId="0" animBg="1"/>
      <p:bldP spid="12294" grpId="1" animBg="1"/>
      <p:bldP spid="12295" grpId="0" animBg="1"/>
      <p:bldP spid="12295" grpId="1" animBg="1"/>
      <p:bldP spid="12296" grpId="0" animBg="1"/>
      <p:bldP spid="12296" grpId="1" animBg="1"/>
      <p:bldP spid="12297" grpId="0" animBg="1"/>
      <p:bldP spid="12297" grpId="1" animBg="1"/>
      <p:bldP spid="12297" grpId="2" animBg="1"/>
      <p:bldP spid="122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3D8073CC7114F92067285022179B6" ma:contentTypeVersion="0" ma:contentTypeDescription="Create a new document." ma:contentTypeScope="" ma:versionID="8a465a28d08847c4de8ade4ce2fe5c8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C95A93B-BD5D-4492-95B1-9741CDD415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1E37CE-318D-45A6-9F42-8E2DAC9D2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678376C-70A0-4C25-AC4B-A50D820A4C6F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828</Words>
  <Application>Microsoft PowerPoint</Application>
  <PresentationFormat>On-screen Show (4:3)</PresentationFormat>
  <Paragraphs>171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Default Design</vt:lpstr>
      <vt:lpstr>Slide 1</vt:lpstr>
      <vt:lpstr>The 5 Variables</vt:lpstr>
      <vt:lpstr>Slide 3</vt:lpstr>
      <vt:lpstr>Slide 4</vt:lpstr>
      <vt:lpstr>Slide 5</vt:lpstr>
      <vt:lpstr>Slide 6</vt:lpstr>
      <vt:lpstr>Slide 7</vt:lpstr>
      <vt:lpstr>The Equations of Motion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Ministry of Education</cp:lastModifiedBy>
  <cp:revision>15</cp:revision>
  <cp:lastPrinted>1601-01-01T00:00:00Z</cp:lastPrinted>
  <dcterms:created xsi:type="dcterms:W3CDTF">1601-01-01T00:00:00Z</dcterms:created>
  <dcterms:modified xsi:type="dcterms:W3CDTF">2009-11-17T23:59:03Z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