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3.xml" ContentType="application/vnd.openxmlformats-officedocument.presentationml.notesSlide+xml"/>
  <Override PartName="/ppt/embeddings/oleObject4.bin" ContentType="application/vnd.openxmlformats-officedocument.oleObject"/>
  <Override PartName="/ppt/notesSlides/notesSlide4.xml" ContentType="application/vnd.openxmlformats-officedocument.presentationml.notesSlide+xml"/>
  <Override PartName="/ppt/embeddings/Microsoft_Equation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5.bin" ContentType="application/vnd.openxmlformats-officedocument.oleObject"/>
  <Override PartName="/ppt/notesSlides/notesSlide8.xml" ContentType="application/vnd.openxmlformats-officedocument.presentationml.notesSlide+xml"/>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5" r:id="rId4"/>
  </p:sldMasterIdLst>
  <p:notesMasterIdLst>
    <p:notesMasterId r:id="rId29"/>
  </p:notesMasterIdLst>
  <p:sldIdLst>
    <p:sldId id="339" r:id="rId5"/>
    <p:sldId id="345" r:id="rId6"/>
    <p:sldId id="346" r:id="rId7"/>
    <p:sldId id="314" r:id="rId8"/>
    <p:sldId id="315" r:id="rId9"/>
    <p:sldId id="351" r:id="rId10"/>
    <p:sldId id="317" r:id="rId11"/>
    <p:sldId id="342" r:id="rId12"/>
    <p:sldId id="340" r:id="rId13"/>
    <p:sldId id="341" r:id="rId14"/>
    <p:sldId id="350" r:id="rId15"/>
    <p:sldId id="343" r:id="rId16"/>
    <p:sldId id="344" r:id="rId17"/>
    <p:sldId id="347" r:id="rId18"/>
    <p:sldId id="349" r:id="rId19"/>
    <p:sldId id="348" r:id="rId20"/>
    <p:sldId id="330" r:id="rId21"/>
    <p:sldId id="331" r:id="rId22"/>
    <p:sldId id="332" r:id="rId23"/>
    <p:sldId id="334" r:id="rId24"/>
    <p:sldId id="333" r:id="rId25"/>
    <p:sldId id="335" r:id="rId26"/>
    <p:sldId id="336" r:id="rId27"/>
    <p:sldId id="337" r:id="rId28"/>
  </p:sldIdLst>
  <p:sldSz cx="9144000" cy="6858000" type="screen4x3"/>
  <p:notesSz cx="6791325" cy="9923463"/>
  <p:defaultTextStyle>
    <a:defPPr>
      <a:defRPr lang="en-US"/>
    </a:defPPr>
    <a:lvl1pPr algn="l" rtl="0" fontAlgn="base">
      <a:spcBef>
        <a:spcPct val="0"/>
      </a:spcBef>
      <a:spcAft>
        <a:spcPct val="0"/>
      </a:spcAft>
      <a:defRPr sz="2400" b="1" kern="1200">
        <a:solidFill>
          <a:srgbClr val="CC3300"/>
        </a:solidFill>
        <a:latin typeface="Times New Roman" pitchFamily="18" charset="0"/>
        <a:ea typeface="+mn-ea"/>
        <a:cs typeface="+mn-cs"/>
      </a:defRPr>
    </a:lvl1pPr>
    <a:lvl2pPr marL="457200" algn="l" rtl="0" fontAlgn="base">
      <a:spcBef>
        <a:spcPct val="0"/>
      </a:spcBef>
      <a:spcAft>
        <a:spcPct val="0"/>
      </a:spcAft>
      <a:defRPr sz="2400" b="1" kern="1200">
        <a:solidFill>
          <a:srgbClr val="CC3300"/>
        </a:solidFill>
        <a:latin typeface="Times New Roman" pitchFamily="18" charset="0"/>
        <a:ea typeface="+mn-ea"/>
        <a:cs typeface="+mn-cs"/>
      </a:defRPr>
    </a:lvl2pPr>
    <a:lvl3pPr marL="914400" algn="l" rtl="0" fontAlgn="base">
      <a:spcBef>
        <a:spcPct val="0"/>
      </a:spcBef>
      <a:spcAft>
        <a:spcPct val="0"/>
      </a:spcAft>
      <a:defRPr sz="2400" b="1" kern="1200">
        <a:solidFill>
          <a:srgbClr val="CC3300"/>
        </a:solidFill>
        <a:latin typeface="Times New Roman" pitchFamily="18" charset="0"/>
        <a:ea typeface="+mn-ea"/>
        <a:cs typeface="+mn-cs"/>
      </a:defRPr>
    </a:lvl3pPr>
    <a:lvl4pPr marL="1371600" algn="l" rtl="0" fontAlgn="base">
      <a:spcBef>
        <a:spcPct val="0"/>
      </a:spcBef>
      <a:spcAft>
        <a:spcPct val="0"/>
      </a:spcAft>
      <a:defRPr sz="2400" b="1" kern="1200">
        <a:solidFill>
          <a:srgbClr val="CC3300"/>
        </a:solidFill>
        <a:latin typeface="Times New Roman" pitchFamily="18" charset="0"/>
        <a:ea typeface="+mn-ea"/>
        <a:cs typeface="+mn-cs"/>
      </a:defRPr>
    </a:lvl4pPr>
    <a:lvl5pPr marL="1828800" algn="l" rtl="0" fontAlgn="base">
      <a:spcBef>
        <a:spcPct val="0"/>
      </a:spcBef>
      <a:spcAft>
        <a:spcPct val="0"/>
      </a:spcAft>
      <a:defRPr sz="2400" b="1" kern="1200">
        <a:solidFill>
          <a:srgbClr val="CC3300"/>
        </a:solidFill>
        <a:latin typeface="Times New Roman" pitchFamily="18" charset="0"/>
        <a:ea typeface="+mn-ea"/>
        <a:cs typeface="+mn-cs"/>
      </a:defRPr>
    </a:lvl5pPr>
    <a:lvl6pPr marL="2286000" algn="l" defTabSz="914400" rtl="0" eaLnBrk="1" latinLnBrk="0" hangingPunct="1">
      <a:defRPr sz="2400" b="1" kern="1200">
        <a:solidFill>
          <a:srgbClr val="CC3300"/>
        </a:solidFill>
        <a:latin typeface="Times New Roman" pitchFamily="18" charset="0"/>
        <a:ea typeface="+mn-ea"/>
        <a:cs typeface="+mn-cs"/>
      </a:defRPr>
    </a:lvl6pPr>
    <a:lvl7pPr marL="2743200" algn="l" defTabSz="914400" rtl="0" eaLnBrk="1" latinLnBrk="0" hangingPunct="1">
      <a:defRPr sz="2400" b="1" kern="1200">
        <a:solidFill>
          <a:srgbClr val="CC3300"/>
        </a:solidFill>
        <a:latin typeface="Times New Roman" pitchFamily="18" charset="0"/>
        <a:ea typeface="+mn-ea"/>
        <a:cs typeface="+mn-cs"/>
      </a:defRPr>
    </a:lvl7pPr>
    <a:lvl8pPr marL="3200400" algn="l" defTabSz="914400" rtl="0" eaLnBrk="1" latinLnBrk="0" hangingPunct="1">
      <a:defRPr sz="2400" b="1" kern="1200">
        <a:solidFill>
          <a:srgbClr val="CC3300"/>
        </a:solidFill>
        <a:latin typeface="Times New Roman" pitchFamily="18" charset="0"/>
        <a:ea typeface="+mn-ea"/>
        <a:cs typeface="+mn-cs"/>
      </a:defRPr>
    </a:lvl8pPr>
    <a:lvl9pPr marL="3657600" algn="l" defTabSz="914400" rtl="0" eaLnBrk="1" latinLnBrk="0" hangingPunct="1">
      <a:defRPr sz="2400" b="1" kern="1200">
        <a:solidFill>
          <a:srgbClr val="CC33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03B"/>
    <a:srgbClr val="006600"/>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880" y="-688"/>
      </p:cViewPr>
      <p:guideLst>
        <p:guide orient="horz" pos="2160"/>
        <p:guide pos="2736"/>
      </p:guideLst>
    </p:cSldViewPr>
  </p:slid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defRPr>
            </a:lvl1pPr>
          </a:lstStyle>
          <a:p>
            <a:pPr>
              <a:defRPr/>
            </a:pPr>
            <a:endParaRPr lang="en-US"/>
          </a:p>
        </p:txBody>
      </p:sp>
      <p:sp>
        <p:nvSpPr>
          <p:cNvPr id="37891" name="Rectangle 3"/>
          <p:cNvSpPr>
            <a:spLocks noGrp="1" noChangeArrowheads="1"/>
          </p:cNvSpPr>
          <p:nvPr>
            <p:ph type="dt" idx="1"/>
          </p:nvPr>
        </p:nvSpPr>
        <p:spPr bwMode="auto">
          <a:xfrm>
            <a:off x="3848100"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915988" y="744538"/>
            <a:ext cx="4959350" cy="37211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04875" y="4713288"/>
            <a:ext cx="4981575"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9426575"/>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defRPr>
            </a:lvl1pPr>
          </a:lstStyle>
          <a:p>
            <a:pPr>
              <a:defRPr/>
            </a:pPr>
            <a:endParaRPr lang="en-US"/>
          </a:p>
        </p:txBody>
      </p:sp>
      <p:sp>
        <p:nvSpPr>
          <p:cNvPr id="37895" name="Rectangle 7"/>
          <p:cNvSpPr>
            <a:spLocks noGrp="1" noChangeArrowheads="1"/>
          </p:cNvSpPr>
          <p:nvPr>
            <p:ph type="sldNum" sz="quarter" idx="5"/>
          </p:nvPr>
        </p:nvSpPr>
        <p:spPr bwMode="auto">
          <a:xfrm>
            <a:off x="3848100" y="9426575"/>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defRPr>
            </a:lvl1pPr>
          </a:lstStyle>
          <a:p>
            <a:pPr>
              <a:defRPr/>
            </a:pPr>
            <a:fld id="{3DF7342B-472C-4ECF-9921-C56682F8EC6E}" type="slidenum">
              <a:rPr lang="en-US"/>
              <a:pPr>
                <a:defRPr/>
              </a:pPr>
              <a:t>‹#›</a:t>
            </a:fld>
            <a:endParaRPr lang="en-US"/>
          </a:p>
        </p:txBody>
      </p:sp>
    </p:spTree>
    <p:extLst>
      <p:ext uri="{BB962C8B-B14F-4D97-AF65-F5344CB8AC3E}">
        <p14:creationId xmlns:p14="http://schemas.microsoft.com/office/powerpoint/2010/main" val="1976780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p>
        </p:txBody>
      </p:sp>
      <p:sp>
        <p:nvSpPr>
          <p:cNvPr id="23556" name="Slide Number Placeholder 3"/>
          <p:cNvSpPr>
            <a:spLocks noGrp="1"/>
          </p:cNvSpPr>
          <p:nvPr>
            <p:ph type="sldNum" sz="quarter" idx="5"/>
          </p:nvPr>
        </p:nvSpPr>
        <p:spPr>
          <a:noFill/>
        </p:spPr>
        <p:txBody>
          <a:bodyPr/>
          <a:lstStyle/>
          <a:p>
            <a:fld id="{D59416FF-CA1B-4D62-B94F-230FAFF37F16}"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267D788-B40A-4FE1-88B1-B6343D7E1379}" type="slidenum">
              <a:rPr lang="en-NZ" altLang="en-US" smtClean="0">
                <a:solidFill>
                  <a:prstClr val="black"/>
                </a:solidFill>
              </a:rPr>
              <a:pPr/>
              <a:t>2</a:t>
            </a:fld>
            <a:endParaRPr lang="en-NZ" alt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678781E3-9D8B-46E3-AA4B-4193AA2D9CF5}"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90052ABA-B287-4131-B84C-F79E41604B01}"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C76EB5C0-DFFD-4209-8C74-065C9B533B30}"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50000"/>
              </a:spcBef>
            </a:pPr>
            <a:fld id="{E8C5CA73-DA3C-4891-8737-59F46B460C8C}" type="slidenum">
              <a:rPr kumimoji="0" lang="en-US" altLang="en-US" smtClean="0">
                <a:solidFill>
                  <a:prstClr val="black"/>
                </a:solidFill>
                <a:latin typeface="Verdana" pitchFamily="34" charset="0"/>
              </a:rPr>
              <a:pPr eaLnBrk="1" hangingPunct="1">
                <a:spcBef>
                  <a:spcPct val="50000"/>
                </a:spcBef>
              </a:pPr>
              <a:t>8</a:t>
            </a:fld>
            <a:endParaRPr kumimoji="0" lang="en-US" altLang="en-US" smtClean="0">
              <a:solidFill>
                <a:prstClr val="black"/>
              </a:solidFill>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ln/>
        </p:spPr>
      </p:sp>
      <p:sp>
        <p:nvSpPr>
          <p:cNvPr id="418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8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50000"/>
              </a:spcBef>
            </a:pPr>
            <a:fld id="{E5D5A549-4C8F-4148-A373-6BFCE722CF02}" type="slidenum">
              <a:rPr kumimoji="0" lang="en-US" altLang="en-US" smtClean="0">
                <a:solidFill>
                  <a:prstClr val="black"/>
                </a:solidFill>
                <a:latin typeface="Verdana" pitchFamily="34" charset="0"/>
              </a:rPr>
              <a:pPr eaLnBrk="1" hangingPunct="1">
                <a:spcBef>
                  <a:spcPct val="50000"/>
                </a:spcBef>
              </a:pPr>
              <a:t>10</a:t>
            </a:fld>
            <a:endParaRPr kumimoji="0" lang="en-US" altLang="en-US" smtClean="0">
              <a:solidFill>
                <a:prstClr val="black"/>
              </a:solidFill>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F723CE20-693F-44D7-9BE2-A1924B65A30A}" type="slidenum">
              <a:rPr lang="en-US" smtClean="0"/>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395306-B8E6-4C52-9323-08461FC1AD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E418AE-7265-4779-B0A6-8501C2BB5D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B40B94-E73F-4083-AAC0-429F763C81D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21/05/15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253511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21/05/15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552253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21/05/15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245893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514AD87B-EB2E-4AED-8A5F-454E3AF16839}" type="datetimeFigureOut">
              <a:rPr lang="en-NZ" smtClean="0">
                <a:solidFill>
                  <a:prstClr val="black">
                    <a:tint val="75000"/>
                  </a:prstClr>
                </a:solidFill>
              </a:rPr>
              <a:pPr/>
              <a:t>21/05/15</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569274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514AD87B-EB2E-4AED-8A5F-454E3AF16839}" type="datetimeFigureOut">
              <a:rPr lang="en-NZ" smtClean="0">
                <a:solidFill>
                  <a:prstClr val="black">
                    <a:tint val="75000"/>
                  </a:prstClr>
                </a:solidFill>
              </a:rPr>
              <a:pPr/>
              <a:t>21/05/15</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554880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514AD87B-EB2E-4AED-8A5F-454E3AF16839}" type="datetimeFigureOut">
              <a:rPr lang="en-NZ" smtClean="0">
                <a:solidFill>
                  <a:prstClr val="black">
                    <a:tint val="75000"/>
                  </a:prstClr>
                </a:solidFill>
              </a:rPr>
              <a:pPr/>
              <a:t>21/05/15</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584590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AD87B-EB2E-4AED-8A5F-454E3AF16839}" type="datetimeFigureOut">
              <a:rPr lang="en-NZ" smtClean="0">
                <a:solidFill>
                  <a:prstClr val="black">
                    <a:tint val="75000"/>
                  </a:prstClr>
                </a:solidFill>
              </a:rPr>
              <a:pPr/>
              <a:t>21/05/15</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797128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AD87B-EB2E-4AED-8A5F-454E3AF16839}" type="datetimeFigureOut">
              <a:rPr lang="en-NZ" smtClean="0">
                <a:solidFill>
                  <a:prstClr val="black">
                    <a:tint val="75000"/>
                  </a:prstClr>
                </a:solidFill>
              </a:rPr>
              <a:pPr/>
              <a:t>21/05/15</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83410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A5FE08-6495-4E45-9F6A-4E3264DF115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AD87B-EB2E-4AED-8A5F-454E3AF16839}" type="datetimeFigureOut">
              <a:rPr lang="en-NZ" smtClean="0">
                <a:solidFill>
                  <a:prstClr val="black">
                    <a:tint val="75000"/>
                  </a:prstClr>
                </a:solidFill>
              </a:rPr>
              <a:pPr/>
              <a:t>21/05/15</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995342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21/05/15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140423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21/05/15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482626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9D25A4-EA27-4D1C-803F-E75D6A3E67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5925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254816-7F23-4DB3-B041-F1EAE811F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5532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E9AA2C-ED47-49D4-BDD5-E8687BC7C9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380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E40ADF-30CC-4D3B-B058-28B3B090DD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885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F6AC67-FC33-4F9A-B15B-3669907371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7759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BCE05-B002-446C-86CF-20EEBF2111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410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9BB420-AB09-49A9-8F05-3BB45740C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058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C2BF3B-EE77-4F07-8ADC-630F5B98E9C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855F69-E95E-4168-B4C9-24D33F06CA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0324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613829-C83B-461B-ACE4-B1CB1BED4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9522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E3752F-92C8-4E02-893A-2CF4104BA3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4819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EA3AEB-08DC-4AB1-8F44-7BD8FA3F0A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5124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F7DA39-1CCE-48C5-AC1B-9524DAB879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3054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8E5D40-E9F8-4C09-A3B6-79F7D91736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9463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359CF6-D02A-4FD2-A48D-E04DF49E67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5157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1FD0A5-5706-47C3-8181-7340876D6A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7215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B5C98A-67F0-44E5-BCD4-672E0765CF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31741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7AAFF0-E6FA-4438-B270-277C2D36C6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013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3E7E68-2AC9-4652-B50D-501AACD116B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D6ADFF6-B2ED-47F5-ADE4-4D69E76F49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6503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FB2046-2CFD-46C4-A68F-6BC6C4E107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1977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F1F558-DF29-43ED-9034-4FEA273821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9378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018986-12D8-49D8-A38D-3EC5F60EF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3165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F2D98-FAB2-4A04-94D9-37E201C59F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2104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6F8C72-18CF-4342-A712-98565179E4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36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26D769-F90D-4457-9F4E-5AEBAD2F7F7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728C26-8085-44EA-9AA1-7B9D15F344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7BA97F-AFEE-4E2D-AAAB-224DA95EFC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7EFAF9-CAAD-462F-B25C-A7E21B09AB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9A8583-549C-4EC6-B5D8-BED1B0C1F1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chemeClr val="tx1"/>
                </a:solidFill>
              </a:defRPr>
            </a:lvl1pPr>
          </a:lstStyle>
          <a:p>
            <a:pPr>
              <a:defRPr/>
            </a:pPr>
            <a:fld id="{A87284D3-3C1E-4377-A430-57D72969F4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14AD87B-EB2E-4AED-8A5F-454E3AF16839}" type="datetimeFigureOut">
              <a:rPr lang="en-NZ" b="0" smtClean="0">
                <a:solidFill>
                  <a:prstClr val="black">
                    <a:tint val="75000"/>
                  </a:prstClr>
                </a:solidFill>
                <a:latin typeface="Calibri"/>
              </a:rPr>
              <a:pPr fontAlgn="auto">
                <a:spcBef>
                  <a:spcPts val="0"/>
                </a:spcBef>
                <a:spcAft>
                  <a:spcPts val="0"/>
                </a:spcAft>
              </a:pPr>
              <a:t>21/05/15</a:t>
            </a:fld>
            <a:endParaRPr lang="en-NZ"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NZ"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E01ABBA-9866-42A2-8FA2-09832526DD2E}" type="slidenum">
              <a:rPr lang="en-NZ" b="0" smtClean="0">
                <a:solidFill>
                  <a:prstClr val="black">
                    <a:tint val="75000"/>
                  </a:prstClr>
                </a:solidFill>
                <a:latin typeface="Calibri"/>
              </a:rPr>
              <a:pPr fontAlgn="auto">
                <a:spcBef>
                  <a:spcPts val="0"/>
                </a:spcBef>
                <a:spcAft>
                  <a:spcPts val="0"/>
                </a:spcAft>
              </a:pPr>
              <a:t>‹#›</a:t>
            </a:fld>
            <a:endParaRPr lang="en-NZ" b="0">
              <a:solidFill>
                <a:prstClr val="black">
                  <a:tint val="75000"/>
                </a:prstClr>
              </a:solidFill>
              <a:latin typeface="Calibri"/>
            </a:endParaRPr>
          </a:p>
        </p:txBody>
      </p:sp>
    </p:spTree>
    <p:extLst>
      <p:ext uri="{BB962C8B-B14F-4D97-AF65-F5344CB8AC3E}">
        <p14:creationId xmlns:p14="http://schemas.microsoft.com/office/powerpoint/2010/main" val="1974758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EC81DD1-C2D9-48AA-B778-C2B4BAAFAFE0}"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3424153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chemeClr val="tx1"/>
                </a:solidFill>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chemeClr val="tx1"/>
                </a:solidFill>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chemeClr val="tx1"/>
                </a:solidFill>
              </a:defRPr>
            </a:lvl1pPr>
          </a:lstStyle>
          <a:p>
            <a:pPr>
              <a:defRPr/>
            </a:pPr>
            <a:fld id="{C7B615C5-9743-4F7D-901C-BEB80BBC35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80658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2.jpe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oleObject5.bin"/><Relationship Id="rId5" Type="http://schemas.openxmlformats.org/officeDocument/2006/relationships/image" Target="../media/image4.w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7.png"/><Relationship Id="rId5" Type="http://schemas.openxmlformats.org/officeDocument/2006/relationships/hyperlink" Target="Yr%2013%20Angular%20Mech%20HW%20animations/4amiri_circ_motion2.dir" TargetMode="External"/><Relationship Id="rId6" Type="http://schemas.openxmlformats.org/officeDocument/2006/relationships/image" Target="../media/image18.png"/><Relationship Id="rId7" Type="http://schemas.openxmlformats.org/officeDocument/2006/relationships/oleObject" Target="../embeddings/oleObject6.bin"/><Relationship Id="rId8" Type="http://schemas.openxmlformats.org/officeDocument/2006/relationships/image" Target="../media/image4.w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wmf"/><Relationship Id="rId5" Type="http://schemas.openxmlformats.org/officeDocument/2006/relationships/oleObject" Target="../embeddings/oleObject3.bin"/><Relationship Id="rId6" Type="http://schemas.openxmlformats.org/officeDocument/2006/relationships/image" Target="../media/image4.wmf"/><Relationship Id="rId1" Type="http://schemas.openxmlformats.org/officeDocument/2006/relationships/vmlDrawing" Target="../drawings/vmlDrawing2.vml"/><Relationship Id="rId2"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4.bin"/><Relationship Id="rId5" Type="http://schemas.openxmlformats.org/officeDocument/2006/relationships/image" Target="../media/image3.w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oleObject" Target="../embeddings/Microsoft_Equation1.bin"/><Relationship Id="rId6"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9428"/>
            <a:ext cx="7056784" cy="679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31640" y="129406"/>
            <a:ext cx="5628464" cy="923330"/>
          </a:xfrm>
          <a:prstGeom prst="rect">
            <a:avLst/>
          </a:prstGeom>
          <a:noFill/>
        </p:spPr>
        <p:txBody>
          <a:bodyPr wrap="none">
            <a:spAutoFit/>
          </a:bodyPr>
          <a:lstStyle/>
          <a:p>
            <a:pPr algn="ctr">
              <a:defRPr/>
            </a:pPr>
            <a:r>
              <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Rotational Motion</a:t>
            </a:r>
          </a:p>
        </p:txBody>
      </p:sp>
      <p:sp>
        <p:nvSpPr>
          <p:cNvPr id="4" name="Freeform 3"/>
          <p:cNvSpPr>
            <a:spLocks noChangeArrowheads="1"/>
          </p:cNvSpPr>
          <p:nvPr/>
        </p:nvSpPr>
        <p:spPr bwMode="auto">
          <a:xfrm>
            <a:off x="539552" y="923330"/>
            <a:ext cx="8229600" cy="3441774"/>
          </a:xfrm>
          <a:custGeom>
            <a:avLst/>
            <a:gdLst>
              <a:gd name="T0" fmla="*/ 235527 w 8229600"/>
              <a:gd name="T1" fmla="*/ 18340 h 3066388"/>
              <a:gd name="T2" fmla="*/ 41564 w 8229600"/>
              <a:gd name="T3" fmla="*/ 1358992 h 3066388"/>
              <a:gd name="T4" fmla="*/ 13854 w 8229600"/>
              <a:gd name="T5" fmla="*/ 1773625 h 3066388"/>
              <a:gd name="T6" fmla="*/ 0 w 8229600"/>
              <a:gd name="T7" fmla="*/ 2589068 h 3066388"/>
              <a:gd name="T8" fmla="*/ 13854 w 8229600"/>
              <a:gd name="T9" fmla="*/ 2699637 h 3066388"/>
              <a:gd name="T10" fmla="*/ 27709 w 8229600"/>
              <a:gd name="T11" fmla="*/ 2754920 h 3066388"/>
              <a:gd name="T12" fmla="*/ 110836 w 8229600"/>
              <a:gd name="T13" fmla="*/ 2837849 h 3066388"/>
              <a:gd name="T14" fmla="*/ 166254 w 8229600"/>
              <a:gd name="T15" fmla="*/ 2851669 h 3066388"/>
              <a:gd name="T16" fmla="*/ 207818 w 8229600"/>
              <a:gd name="T17" fmla="*/ 2865488 h 3066388"/>
              <a:gd name="T18" fmla="*/ 346364 w 8229600"/>
              <a:gd name="T19" fmla="*/ 2962237 h 3066388"/>
              <a:gd name="T20" fmla="*/ 401782 w 8229600"/>
              <a:gd name="T21" fmla="*/ 2976057 h 3066388"/>
              <a:gd name="T22" fmla="*/ 512618 w 8229600"/>
              <a:gd name="T23" fmla="*/ 3017520 h 3066388"/>
              <a:gd name="T24" fmla="*/ 623454 w 8229600"/>
              <a:gd name="T25" fmla="*/ 3031340 h 3066388"/>
              <a:gd name="T26" fmla="*/ 983673 w 8229600"/>
              <a:gd name="T27" fmla="*/ 3058984 h 3066388"/>
              <a:gd name="T28" fmla="*/ 1870364 w 8229600"/>
              <a:gd name="T29" fmla="*/ 3045164 h 3066388"/>
              <a:gd name="T30" fmla="*/ 1925782 w 8229600"/>
              <a:gd name="T31" fmla="*/ 3031340 h 3066388"/>
              <a:gd name="T32" fmla="*/ 2078182 w 8229600"/>
              <a:gd name="T33" fmla="*/ 3003701 h 3066388"/>
              <a:gd name="T34" fmla="*/ 2812472 w 8229600"/>
              <a:gd name="T35" fmla="*/ 2989879 h 3066388"/>
              <a:gd name="T36" fmla="*/ 5985165 w 8229600"/>
              <a:gd name="T37" fmla="*/ 2948417 h 3066388"/>
              <a:gd name="T38" fmla="*/ 6192980 w 8229600"/>
              <a:gd name="T39" fmla="*/ 2920772 h 3066388"/>
              <a:gd name="T40" fmla="*/ 6317672 w 8229600"/>
              <a:gd name="T41" fmla="*/ 2906952 h 3066388"/>
              <a:gd name="T42" fmla="*/ 6511636 w 8229600"/>
              <a:gd name="T43" fmla="*/ 2879310 h 3066388"/>
              <a:gd name="T44" fmla="*/ 6608616 w 8229600"/>
              <a:gd name="T45" fmla="*/ 2865488 h 3066388"/>
              <a:gd name="T46" fmla="*/ 6691744 w 8229600"/>
              <a:gd name="T47" fmla="*/ 2851669 h 3066388"/>
              <a:gd name="T48" fmla="*/ 7190508 w 8229600"/>
              <a:gd name="T49" fmla="*/ 2837849 h 3066388"/>
              <a:gd name="T50" fmla="*/ 7287488 w 8229600"/>
              <a:gd name="T51" fmla="*/ 2810205 h 3066388"/>
              <a:gd name="T52" fmla="*/ 7495308 w 8229600"/>
              <a:gd name="T53" fmla="*/ 2782562 h 3066388"/>
              <a:gd name="T54" fmla="*/ 7606144 w 8229600"/>
              <a:gd name="T55" fmla="*/ 2754920 h 3066388"/>
              <a:gd name="T56" fmla="*/ 7703124 w 8229600"/>
              <a:gd name="T57" fmla="*/ 2741100 h 3066388"/>
              <a:gd name="T58" fmla="*/ 7786252 w 8229600"/>
              <a:gd name="T59" fmla="*/ 2727278 h 3066388"/>
              <a:gd name="T60" fmla="*/ 7841672 w 8229600"/>
              <a:gd name="T61" fmla="*/ 2713456 h 3066388"/>
              <a:gd name="T62" fmla="*/ 7910944 w 8229600"/>
              <a:gd name="T63" fmla="*/ 2699637 h 3066388"/>
              <a:gd name="T64" fmla="*/ 8035636 w 8229600"/>
              <a:gd name="T65" fmla="*/ 2671995 h 3066388"/>
              <a:gd name="T66" fmla="*/ 8146472 w 8229600"/>
              <a:gd name="T67" fmla="*/ 2575246 h 3066388"/>
              <a:gd name="T68" fmla="*/ 8174180 w 8229600"/>
              <a:gd name="T69" fmla="*/ 1884194 h 3066388"/>
              <a:gd name="T70" fmla="*/ 8188036 w 8229600"/>
              <a:gd name="T71" fmla="*/ 1801267 h 3066388"/>
              <a:gd name="T72" fmla="*/ 8215744 w 8229600"/>
              <a:gd name="T73" fmla="*/ 1276065 h 3066388"/>
              <a:gd name="T74" fmla="*/ 8229600 w 8229600"/>
              <a:gd name="T75" fmla="*/ 1234602 h 3066388"/>
              <a:gd name="T76" fmla="*/ 8215744 w 8229600"/>
              <a:gd name="T77" fmla="*/ 833790 h 3066388"/>
              <a:gd name="T78" fmla="*/ 8201888 w 8229600"/>
              <a:gd name="T79" fmla="*/ 778505 h 3066388"/>
              <a:gd name="T80" fmla="*/ 8174180 w 8229600"/>
              <a:gd name="T81" fmla="*/ 654113 h 3066388"/>
              <a:gd name="T82" fmla="*/ 8118764 w 8229600"/>
              <a:gd name="T83" fmla="*/ 571187 h 3066388"/>
              <a:gd name="T84" fmla="*/ 8091052 w 8229600"/>
              <a:gd name="T85" fmla="*/ 529726 h 3066388"/>
              <a:gd name="T86" fmla="*/ 8063344 w 8229600"/>
              <a:gd name="T87" fmla="*/ 474440 h 3066388"/>
              <a:gd name="T88" fmla="*/ 8035636 w 8229600"/>
              <a:gd name="T89" fmla="*/ 432977 h 3066388"/>
              <a:gd name="T90" fmla="*/ 7980216 w 8229600"/>
              <a:gd name="T91" fmla="*/ 322409 h 3066388"/>
              <a:gd name="T92" fmla="*/ 7938652 w 8229600"/>
              <a:gd name="T93" fmla="*/ 280945 h 3066388"/>
              <a:gd name="T94" fmla="*/ 7883236 w 8229600"/>
              <a:gd name="T95" fmla="*/ 198017 h 3066388"/>
              <a:gd name="T96" fmla="*/ 7786252 w 8229600"/>
              <a:gd name="T97" fmla="*/ 142735 h 3066388"/>
              <a:gd name="T98" fmla="*/ 7703124 w 8229600"/>
              <a:gd name="T99" fmla="*/ 73630 h 3066388"/>
              <a:gd name="T100" fmla="*/ 7550724 w 8229600"/>
              <a:gd name="T101" fmla="*/ 32163 h 3066388"/>
              <a:gd name="T102" fmla="*/ 7412180 w 8229600"/>
              <a:gd name="T103" fmla="*/ 4526 h 3066388"/>
              <a:gd name="T104" fmla="*/ 4197925 w 8229600"/>
              <a:gd name="T105" fmla="*/ 32163 h 3066388"/>
              <a:gd name="T106" fmla="*/ 3906982 w 8229600"/>
              <a:gd name="T107" fmla="*/ 59808 h 3066388"/>
              <a:gd name="T108" fmla="*/ 3560618 w 8229600"/>
              <a:gd name="T109" fmla="*/ 87453 h 3066388"/>
              <a:gd name="T110" fmla="*/ 2673926 w 8229600"/>
              <a:gd name="T111" fmla="*/ 115090 h 3066388"/>
              <a:gd name="T112" fmla="*/ 1524000 w 8229600"/>
              <a:gd name="T113" fmla="*/ 101268 h 3066388"/>
              <a:gd name="T114" fmla="*/ 1385454 w 8229600"/>
              <a:gd name="T115" fmla="*/ 87453 h 3066388"/>
              <a:gd name="T116" fmla="*/ 1316182 w 8229600"/>
              <a:gd name="T117" fmla="*/ 73630 h 3066388"/>
              <a:gd name="T118" fmla="*/ 1274618 w 8229600"/>
              <a:gd name="T119" fmla="*/ 59808 h 3066388"/>
              <a:gd name="T120" fmla="*/ 1108364 w 8229600"/>
              <a:gd name="T121" fmla="*/ 45985 h 3066388"/>
              <a:gd name="T122" fmla="*/ 346364 w 8229600"/>
              <a:gd name="T123" fmla="*/ 32163 h 3066388"/>
              <a:gd name="T124" fmla="*/ 166254 w 8229600"/>
              <a:gd name="T125" fmla="*/ 59808 h 3066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29600"/>
              <a:gd name="T190" fmla="*/ 0 h 3066388"/>
              <a:gd name="T191" fmla="*/ 8229600 w 8229600"/>
              <a:gd name="T192" fmla="*/ 3066388 h 30663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29600" h="3066388">
                <a:moveTo>
                  <a:pt x="235527" y="18388"/>
                </a:moveTo>
                <a:cubicBezTo>
                  <a:pt x="84289" y="472125"/>
                  <a:pt x="187855" y="152948"/>
                  <a:pt x="41564" y="1362279"/>
                </a:cubicBezTo>
                <a:cubicBezTo>
                  <a:pt x="24889" y="1500127"/>
                  <a:pt x="23091" y="1639370"/>
                  <a:pt x="13854" y="1777916"/>
                </a:cubicBezTo>
                <a:cubicBezTo>
                  <a:pt x="9236" y="2050389"/>
                  <a:pt x="0" y="2322822"/>
                  <a:pt x="0" y="2595334"/>
                </a:cubicBezTo>
                <a:cubicBezTo>
                  <a:pt x="0" y="2632567"/>
                  <a:pt x="7733" y="2669444"/>
                  <a:pt x="13854" y="2706170"/>
                </a:cubicBezTo>
                <a:cubicBezTo>
                  <a:pt x="16984" y="2724952"/>
                  <a:pt x="20208" y="2744086"/>
                  <a:pt x="27709" y="2761588"/>
                </a:cubicBezTo>
                <a:cubicBezTo>
                  <a:pt x="43050" y="2797384"/>
                  <a:pt x="77010" y="2827803"/>
                  <a:pt x="110836" y="2844716"/>
                </a:cubicBezTo>
                <a:cubicBezTo>
                  <a:pt x="127867" y="2853231"/>
                  <a:pt x="147945" y="2853339"/>
                  <a:pt x="166254" y="2858570"/>
                </a:cubicBezTo>
                <a:cubicBezTo>
                  <a:pt x="180296" y="2862582"/>
                  <a:pt x="193963" y="2867807"/>
                  <a:pt x="207818" y="2872425"/>
                </a:cubicBezTo>
                <a:cubicBezTo>
                  <a:pt x="262856" y="2927461"/>
                  <a:pt x="256798" y="2928694"/>
                  <a:pt x="346364" y="2969406"/>
                </a:cubicBezTo>
                <a:cubicBezTo>
                  <a:pt x="363698" y="2977285"/>
                  <a:pt x="383718" y="2977240"/>
                  <a:pt x="401782" y="2983261"/>
                </a:cubicBezTo>
                <a:cubicBezTo>
                  <a:pt x="410098" y="2986033"/>
                  <a:pt x="491219" y="3020934"/>
                  <a:pt x="512618" y="3024825"/>
                </a:cubicBezTo>
                <a:cubicBezTo>
                  <a:pt x="549250" y="3031485"/>
                  <a:pt x="586426" y="3034781"/>
                  <a:pt x="623454" y="3038679"/>
                </a:cubicBezTo>
                <a:cubicBezTo>
                  <a:pt x="762628" y="3053329"/>
                  <a:pt x="837064" y="3056615"/>
                  <a:pt x="983673" y="3066388"/>
                </a:cubicBezTo>
                <a:lnTo>
                  <a:pt x="1870364" y="3052534"/>
                </a:lnTo>
                <a:cubicBezTo>
                  <a:pt x="1889397" y="3051974"/>
                  <a:pt x="1907111" y="3042413"/>
                  <a:pt x="1925782" y="3038679"/>
                </a:cubicBezTo>
                <a:cubicBezTo>
                  <a:pt x="1976412" y="3028553"/>
                  <a:pt x="2026606" y="3013388"/>
                  <a:pt x="2078182" y="3010970"/>
                </a:cubicBezTo>
                <a:cubicBezTo>
                  <a:pt x="2322721" y="2999507"/>
                  <a:pt x="2567690" y="3000588"/>
                  <a:pt x="2812473" y="2997116"/>
                </a:cubicBezTo>
                <a:lnTo>
                  <a:pt x="5985164" y="2955552"/>
                </a:lnTo>
                <a:cubicBezTo>
                  <a:pt x="6415521" y="2907733"/>
                  <a:pt x="5882031" y="2969303"/>
                  <a:pt x="6192982" y="2927843"/>
                </a:cubicBezTo>
                <a:cubicBezTo>
                  <a:pt x="6234435" y="2922316"/>
                  <a:pt x="6276205" y="2919397"/>
                  <a:pt x="6317673" y="2913988"/>
                </a:cubicBezTo>
                <a:cubicBezTo>
                  <a:pt x="6382435" y="2905541"/>
                  <a:pt x="6446982" y="2895515"/>
                  <a:pt x="6511636" y="2886279"/>
                </a:cubicBezTo>
                <a:cubicBezTo>
                  <a:pt x="6543963" y="2881661"/>
                  <a:pt x="6576407" y="2877794"/>
                  <a:pt x="6608618" y="2872425"/>
                </a:cubicBezTo>
                <a:cubicBezTo>
                  <a:pt x="6636327" y="2867807"/>
                  <a:pt x="6663686" y="2859906"/>
                  <a:pt x="6691745" y="2858570"/>
                </a:cubicBezTo>
                <a:cubicBezTo>
                  <a:pt x="6857876" y="2850659"/>
                  <a:pt x="7024254" y="2849334"/>
                  <a:pt x="7190509" y="2844716"/>
                </a:cubicBezTo>
                <a:cubicBezTo>
                  <a:pt x="7222836" y="2835479"/>
                  <a:pt x="7254616" y="2824051"/>
                  <a:pt x="7287491" y="2817006"/>
                </a:cubicBezTo>
                <a:cubicBezTo>
                  <a:pt x="7357510" y="2802002"/>
                  <a:pt x="7424838" y="2802511"/>
                  <a:pt x="7495309" y="2789297"/>
                </a:cubicBezTo>
                <a:cubicBezTo>
                  <a:pt x="7532739" y="2782279"/>
                  <a:pt x="7568802" y="2769056"/>
                  <a:pt x="7606145" y="2761588"/>
                </a:cubicBezTo>
                <a:cubicBezTo>
                  <a:pt x="7638166" y="2755184"/>
                  <a:pt x="7670851" y="2752699"/>
                  <a:pt x="7703127" y="2747734"/>
                </a:cubicBezTo>
                <a:cubicBezTo>
                  <a:pt x="7730892" y="2743463"/>
                  <a:pt x="7758708" y="2739388"/>
                  <a:pt x="7786254" y="2733879"/>
                </a:cubicBezTo>
                <a:cubicBezTo>
                  <a:pt x="7804926" y="2730145"/>
                  <a:pt x="7823085" y="2724156"/>
                  <a:pt x="7841673" y="2720025"/>
                </a:cubicBezTo>
                <a:cubicBezTo>
                  <a:pt x="7864660" y="2714917"/>
                  <a:pt x="7887958" y="2711278"/>
                  <a:pt x="7910945" y="2706170"/>
                </a:cubicBezTo>
                <a:cubicBezTo>
                  <a:pt x="8087036" y="2667039"/>
                  <a:pt x="7826712" y="2720248"/>
                  <a:pt x="8035636" y="2678461"/>
                </a:cubicBezTo>
                <a:cubicBezTo>
                  <a:pt x="8132619" y="2613807"/>
                  <a:pt x="8100291" y="2650752"/>
                  <a:pt x="8146473" y="2581479"/>
                </a:cubicBezTo>
                <a:cubicBezTo>
                  <a:pt x="8152902" y="2330721"/>
                  <a:pt x="8146487" y="2124160"/>
                  <a:pt x="8174182" y="1888752"/>
                </a:cubicBezTo>
                <a:cubicBezTo>
                  <a:pt x="8177464" y="1860853"/>
                  <a:pt x="8183418" y="1833334"/>
                  <a:pt x="8188036" y="1805625"/>
                </a:cubicBezTo>
                <a:cubicBezTo>
                  <a:pt x="8195423" y="1554486"/>
                  <a:pt x="8164645" y="1458002"/>
                  <a:pt x="8215745" y="1279152"/>
                </a:cubicBezTo>
                <a:cubicBezTo>
                  <a:pt x="8219757" y="1265110"/>
                  <a:pt x="8224982" y="1251443"/>
                  <a:pt x="8229600" y="1237588"/>
                </a:cubicBezTo>
                <a:cubicBezTo>
                  <a:pt x="8224982" y="1103661"/>
                  <a:pt x="8223852" y="969568"/>
                  <a:pt x="8215745" y="835806"/>
                </a:cubicBezTo>
                <a:cubicBezTo>
                  <a:pt x="8214593" y="816800"/>
                  <a:pt x="8206022" y="798976"/>
                  <a:pt x="8201891" y="780388"/>
                </a:cubicBezTo>
                <a:cubicBezTo>
                  <a:pt x="8200143" y="772524"/>
                  <a:pt x="8180937" y="669207"/>
                  <a:pt x="8174182" y="655697"/>
                </a:cubicBezTo>
                <a:cubicBezTo>
                  <a:pt x="8159289" y="625911"/>
                  <a:pt x="8137237" y="600279"/>
                  <a:pt x="8118764" y="572570"/>
                </a:cubicBezTo>
                <a:cubicBezTo>
                  <a:pt x="8109527" y="558715"/>
                  <a:pt x="8098501" y="545899"/>
                  <a:pt x="8091054" y="531006"/>
                </a:cubicBezTo>
                <a:cubicBezTo>
                  <a:pt x="8081818" y="512533"/>
                  <a:pt x="8073592" y="493520"/>
                  <a:pt x="8063345" y="475588"/>
                </a:cubicBezTo>
                <a:cubicBezTo>
                  <a:pt x="8055084" y="461131"/>
                  <a:pt x="8043609" y="448643"/>
                  <a:pt x="8035636" y="434025"/>
                </a:cubicBezTo>
                <a:cubicBezTo>
                  <a:pt x="8015856" y="397762"/>
                  <a:pt x="8009426" y="352396"/>
                  <a:pt x="7980218" y="323188"/>
                </a:cubicBezTo>
                <a:cubicBezTo>
                  <a:pt x="7966363" y="309334"/>
                  <a:pt x="7950683" y="297091"/>
                  <a:pt x="7938654" y="281625"/>
                </a:cubicBezTo>
                <a:cubicBezTo>
                  <a:pt x="7918208" y="255338"/>
                  <a:pt x="7910945" y="216970"/>
                  <a:pt x="7883236" y="198497"/>
                </a:cubicBezTo>
                <a:cubicBezTo>
                  <a:pt x="7824488" y="159331"/>
                  <a:pt x="7856566" y="178234"/>
                  <a:pt x="7786254" y="143079"/>
                </a:cubicBezTo>
                <a:cubicBezTo>
                  <a:pt x="7760154" y="116979"/>
                  <a:pt x="7737845" y="89237"/>
                  <a:pt x="7703127" y="73806"/>
                </a:cubicBezTo>
                <a:cubicBezTo>
                  <a:pt x="7626695" y="39836"/>
                  <a:pt x="7625232" y="50869"/>
                  <a:pt x="7550727" y="32243"/>
                </a:cubicBezTo>
                <a:cubicBezTo>
                  <a:pt x="7421755" y="0"/>
                  <a:pt x="7649803" y="38479"/>
                  <a:pt x="7412182" y="4534"/>
                </a:cubicBezTo>
                <a:lnTo>
                  <a:pt x="4197927" y="32243"/>
                </a:lnTo>
                <a:cubicBezTo>
                  <a:pt x="3804543" y="37021"/>
                  <a:pt x="4122333" y="39111"/>
                  <a:pt x="3906982" y="59952"/>
                </a:cubicBezTo>
                <a:cubicBezTo>
                  <a:pt x="3791697" y="71109"/>
                  <a:pt x="3676073" y="78425"/>
                  <a:pt x="3560618" y="87661"/>
                </a:cubicBezTo>
                <a:cubicBezTo>
                  <a:pt x="3230283" y="153730"/>
                  <a:pt x="3443627" y="115370"/>
                  <a:pt x="2673927" y="115370"/>
                </a:cubicBezTo>
                <a:cubicBezTo>
                  <a:pt x="2290590" y="115370"/>
                  <a:pt x="1907309" y="106134"/>
                  <a:pt x="1524000" y="101516"/>
                </a:cubicBezTo>
                <a:cubicBezTo>
                  <a:pt x="1477818" y="96898"/>
                  <a:pt x="1431459" y="93795"/>
                  <a:pt x="1385454" y="87661"/>
                </a:cubicBezTo>
                <a:cubicBezTo>
                  <a:pt x="1362113" y="84549"/>
                  <a:pt x="1339027" y="79517"/>
                  <a:pt x="1316182" y="73806"/>
                </a:cubicBezTo>
                <a:cubicBezTo>
                  <a:pt x="1302014" y="70264"/>
                  <a:pt x="1289094" y="61882"/>
                  <a:pt x="1274618" y="59952"/>
                </a:cubicBezTo>
                <a:cubicBezTo>
                  <a:pt x="1219496" y="52602"/>
                  <a:pt x="1163949" y="47756"/>
                  <a:pt x="1108364" y="46097"/>
                </a:cubicBezTo>
                <a:cubicBezTo>
                  <a:pt x="854435" y="38517"/>
                  <a:pt x="600364" y="36861"/>
                  <a:pt x="346364" y="32243"/>
                </a:cubicBezTo>
                <a:cubicBezTo>
                  <a:pt x="173600" y="46639"/>
                  <a:pt x="219431" y="6775"/>
                  <a:pt x="166254" y="59952"/>
                </a:cubicBezTo>
              </a:path>
            </a:pathLst>
          </a:custGeom>
          <a:noFill/>
          <a:ln w="9525" algn="ctr">
            <a:solidFill>
              <a:schemeClr val="tx1"/>
            </a:solidFill>
            <a:round/>
            <a:headEnd/>
            <a:tailEnd/>
          </a:ln>
        </p:spPr>
        <p:txBody>
          <a:bodyPr/>
          <a:lstStyle/>
          <a:p>
            <a:pPr eaLnBrk="0" hangingPunct="0"/>
            <a:endParaRPr lang="en-NZ"/>
          </a:p>
        </p:txBody>
      </p:sp>
    </p:spTree>
    <p:extLst>
      <p:ext uri="{BB962C8B-B14F-4D97-AF65-F5344CB8AC3E}">
        <p14:creationId xmlns:p14="http://schemas.microsoft.com/office/powerpoint/2010/main" val="3528155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F09.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3400"/>
            <a:ext cx="7040563" cy="811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3958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4" name="Picture 13" descr="http://z.about.com/d/diving/1/0/_/1/-/-/1060184.jpg"/>
          <p:cNvPicPr>
            <a:picLocks noChangeAspect="1" noChangeArrowheads="1"/>
          </p:cNvPicPr>
          <p:nvPr/>
        </p:nvPicPr>
        <p:blipFill>
          <a:blip r:embed="rId2" cstate="print"/>
          <a:srcRect/>
          <a:stretch>
            <a:fillRect/>
          </a:stretch>
        </p:blipFill>
        <p:spPr bwMode="auto">
          <a:xfrm>
            <a:off x="358434" y="1117996"/>
            <a:ext cx="5905492" cy="3816424"/>
          </a:xfrm>
          <a:prstGeom prst="rect">
            <a:avLst/>
          </a:prstGeom>
          <a:noFill/>
        </p:spPr>
      </p:pic>
      <p:pic>
        <p:nvPicPr>
          <p:cNvPr id="5" name="Picture 9" descr="http://z.about.com/d/diving/1/0/b/1/-/-/1060143.jpg"/>
          <p:cNvPicPr>
            <a:picLocks noChangeAspect="1" noChangeArrowheads="1"/>
          </p:cNvPicPr>
          <p:nvPr/>
        </p:nvPicPr>
        <p:blipFill>
          <a:blip r:embed="rId3" cstate="print"/>
          <a:srcRect/>
          <a:stretch>
            <a:fillRect/>
          </a:stretch>
        </p:blipFill>
        <p:spPr bwMode="auto">
          <a:xfrm>
            <a:off x="6239489" y="908720"/>
            <a:ext cx="2899955" cy="4234976"/>
          </a:xfrm>
          <a:prstGeom prst="rect">
            <a:avLst/>
          </a:prstGeom>
          <a:noFill/>
        </p:spPr>
      </p:pic>
    </p:spTree>
    <p:extLst>
      <p:ext uri="{BB962C8B-B14F-4D97-AF65-F5344CB8AC3E}">
        <p14:creationId xmlns:p14="http://schemas.microsoft.com/office/powerpoint/2010/main" val="30803669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66079"/>
            <a:ext cx="8281322"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0852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306764"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7463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a:stretch>
            <a:fillRect/>
          </a:stretch>
        </p:blipFill>
        <p:spPr bwMode="auto">
          <a:xfrm>
            <a:off x="395536" y="1700808"/>
            <a:ext cx="5105400" cy="4914900"/>
          </a:xfrm>
          <a:prstGeom prst="rect">
            <a:avLst/>
          </a:prstGeom>
          <a:noFill/>
          <a:ln w="9525">
            <a:noFill/>
            <a:miter lim="800000"/>
            <a:headEnd/>
            <a:tailEnd/>
          </a:ln>
          <a:effectLst/>
        </p:spPr>
      </p:pic>
      <p:sp>
        <p:nvSpPr>
          <p:cNvPr id="3" name="Rectangle 2"/>
          <p:cNvSpPr/>
          <p:nvPr/>
        </p:nvSpPr>
        <p:spPr>
          <a:xfrm>
            <a:off x="6156535" y="5813553"/>
            <a:ext cx="2955489" cy="461665"/>
          </a:xfrm>
          <a:prstGeom prst="rect">
            <a:avLst/>
          </a:prstGeom>
        </p:spPr>
        <p:txBody>
          <a:bodyPr wrap="none">
            <a:spAutoFit/>
          </a:bodyPr>
          <a:lstStyle/>
          <a:p>
            <a:r>
              <a:rPr lang="en-NZ" dirty="0" smtClean="0"/>
              <a:t>See </a:t>
            </a:r>
            <a:r>
              <a:rPr lang="en-NZ" dirty="0" err="1" smtClean="0"/>
              <a:t>rotation_joe_ball</a:t>
            </a:r>
            <a:endParaRPr lang="en-NZ" dirty="0"/>
          </a:p>
        </p:txBody>
      </p:sp>
      <p:graphicFrame>
        <p:nvGraphicFramePr>
          <p:cNvPr id="2" name="Object 1"/>
          <p:cNvGraphicFramePr>
            <a:graphicFrameLocks noChangeAspect="1"/>
          </p:cNvGraphicFramePr>
          <p:nvPr>
            <p:extLst>
              <p:ext uri="{D42A27DB-BD31-4B8C-83A1-F6EECF244321}">
                <p14:modId xmlns:p14="http://schemas.microsoft.com/office/powerpoint/2010/main" val="2978952211"/>
              </p:ext>
            </p:extLst>
          </p:nvPr>
        </p:nvGraphicFramePr>
        <p:xfrm>
          <a:off x="899592" y="188640"/>
          <a:ext cx="7212012" cy="1368425"/>
        </p:xfrm>
        <a:graphic>
          <a:graphicData uri="http://schemas.openxmlformats.org/presentationml/2006/ole">
            <mc:AlternateContent xmlns:mc="http://schemas.openxmlformats.org/markup-compatibility/2006">
              <mc:Choice xmlns:v="urn:schemas-microsoft-com:vml" Requires="v">
                <p:oleObj spid="_x0000_s10248" name="Equation" r:id="rId4" imgW="825500" imgH="203200" progId="Equation.3">
                  <p:embed/>
                </p:oleObj>
              </mc:Choice>
              <mc:Fallback>
                <p:oleObj name="Equation" r:id="rId4" imgW="825500" imgH="203200" progId="Equation.3">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88640"/>
                        <a:ext cx="72120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51763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414" y="1484784"/>
            <a:ext cx="8280920" cy="2554545"/>
          </a:xfrm>
          <a:prstGeom prst="rect">
            <a:avLst/>
          </a:prstGeom>
          <a:noFill/>
        </p:spPr>
        <p:txBody>
          <a:bodyPr wrap="square" rtlCol="0">
            <a:spAutoFit/>
          </a:bodyPr>
          <a:lstStyle/>
          <a:p>
            <a:r>
              <a:rPr lang="en-NZ" sz="4000" dirty="0" smtClean="0"/>
              <a:t>Conservation of Momentum problems</a:t>
            </a:r>
          </a:p>
          <a:p>
            <a:endParaRPr lang="en-NZ" sz="4000" dirty="0"/>
          </a:p>
          <a:p>
            <a:r>
              <a:rPr lang="en-NZ" sz="4000" dirty="0" smtClean="0"/>
              <a:t>with worked solutions… </a:t>
            </a:r>
            <a:endParaRPr lang="en-NZ" sz="4000" dirty="0"/>
          </a:p>
        </p:txBody>
      </p:sp>
    </p:spTree>
    <p:extLst>
      <p:ext uri="{BB962C8B-B14F-4D97-AF65-F5344CB8AC3E}">
        <p14:creationId xmlns:p14="http://schemas.microsoft.com/office/powerpoint/2010/main" val="41169362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5750" y="1200150"/>
            <a:ext cx="8343900" cy="1938338"/>
          </a:xfrm>
          <a:prstGeom prst="rect">
            <a:avLst/>
          </a:prstGeom>
          <a:noFill/>
        </p:spPr>
        <p:txBody>
          <a:bodyPr>
            <a:spAutoFit/>
          </a:bodyPr>
          <a:lstStyle/>
          <a:p>
            <a:pPr>
              <a:defRPr/>
            </a:pPr>
            <a:r>
              <a:rPr lang="en-US" dirty="0">
                <a:solidFill>
                  <a:schemeClr val="tx1"/>
                </a:solidFill>
              </a:rPr>
              <a:t>Bubba and Betty-Sue go to the play-ground.  Bubba runs to the </a:t>
            </a:r>
            <a:r>
              <a:rPr lang="en-US" dirty="0" err="1">
                <a:solidFill>
                  <a:schemeClr val="tx1"/>
                </a:solidFill>
              </a:rPr>
              <a:t>spinny</a:t>
            </a:r>
            <a:r>
              <a:rPr lang="en-US" dirty="0">
                <a:solidFill>
                  <a:schemeClr val="tx1"/>
                </a:solidFill>
              </a:rPr>
              <a:t>-ride and jumps on at the edge.  The ride is at rest.  Bubba's mass is 81kg and he runs at 3.7m/s.  The spinning ride has a diameter of 3.3m.</a:t>
            </a:r>
            <a:endParaRPr lang="en-NZ" dirty="0">
              <a:solidFill>
                <a:schemeClr val="tx1"/>
              </a:solidFill>
            </a:endParaRPr>
          </a:p>
          <a:p>
            <a:pPr>
              <a:defRPr/>
            </a:pPr>
            <a:endParaRPr lang="en-US" kern="900" dirty="0">
              <a:solidFill>
                <a:schemeClr val="tx1"/>
              </a:solidFill>
            </a:endParaRPr>
          </a:p>
        </p:txBody>
      </p:sp>
      <p:sp>
        <p:nvSpPr>
          <p:cNvPr id="3075" name="Rectangle 13"/>
          <p:cNvSpPr>
            <a:spLocks noChangeArrowheads="1"/>
          </p:cNvSpPr>
          <p:nvPr/>
        </p:nvSpPr>
        <p:spPr bwMode="auto">
          <a:xfrm>
            <a:off x="228600" y="228600"/>
            <a:ext cx="4945063" cy="830263"/>
          </a:xfrm>
          <a:prstGeom prst="rect">
            <a:avLst/>
          </a:prstGeom>
          <a:noFill/>
          <a:ln w="9525">
            <a:noFill/>
            <a:miter lim="800000"/>
            <a:headEnd/>
            <a:tailEnd/>
          </a:ln>
        </p:spPr>
        <p:txBody>
          <a:bodyPr wrap="none">
            <a:spAutoFit/>
          </a:bodyPr>
          <a:lstStyle/>
          <a:p>
            <a:r>
              <a:rPr lang="en-US"/>
              <a:t>Linear Motion can provide Angular </a:t>
            </a:r>
          </a:p>
          <a:p>
            <a:r>
              <a:rPr lang="en-US"/>
              <a:t>Momentum,  example:</a:t>
            </a:r>
          </a:p>
        </p:txBody>
      </p:sp>
      <p:sp>
        <p:nvSpPr>
          <p:cNvPr id="13" name="TextBox 12"/>
          <p:cNvSpPr txBox="1"/>
          <p:nvPr/>
        </p:nvSpPr>
        <p:spPr>
          <a:xfrm>
            <a:off x="285750" y="2928938"/>
            <a:ext cx="6115050" cy="830262"/>
          </a:xfrm>
          <a:prstGeom prst="rect">
            <a:avLst/>
          </a:prstGeom>
          <a:noFill/>
        </p:spPr>
        <p:txBody>
          <a:bodyPr>
            <a:spAutoFit/>
          </a:bodyPr>
          <a:lstStyle/>
          <a:p>
            <a:pPr>
              <a:defRPr/>
            </a:pPr>
            <a:r>
              <a:rPr lang="en-GB" kern="900" dirty="0"/>
              <a:t>(a)  Calculate the angular momentum of the ride just after Bubba jumps on.</a:t>
            </a:r>
            <a:endParaRPr lang="en-US" kern="900" dirty="0"/>
          </a:p>
        </p:txBody>
      </p:sp>
      <p:pic>
        <p:nvPicPr>
          <p:cNvPr id="3079" name="Picture 7"/>
          <p:cNvPicPr>
            <a:picLocks noChangeAspect="1" noChangeArrowheads="1"/>
          </p:cNvPicPr>
          <p:nvPr/>
        </p:nvPicPr>
        <p:blipFill>
          <a:blip r:embed="rId4" cstate="print"/>
          <a:srcRect/>
          <a:stretch>
            <a:fillRect/>
          </a:stretch>
        </p:blipFill>
        <p:spPr bwMode="auto">
          <a:xfrm>
            <a:off x="357188" y="3857625"/>
            <a:ext cx="7437437" cy="1657350"/>
          </a:xfrm>
          <a:prstGeom prst="rect">
            <a:avLst/>
          </a:prstGeom>
          <a:noFill/>
          <a:ln w="9525">
            <a:noFill/>
            <a:miter lim="800000"/>
            <a:headEnd/>
            <a:tailEnd/>
          </a:ln>
        </p:spPr>
      </p:pic>
      <p:pic>
        <p:nvPicPr>
          <p:cNvPr id="3076" name="Picture 11">
            <a:hlinkClick r:id="rId5"/>
          </p:cNvPr>
          <p:cNvPicPr>
            <a:picLocks noChangeAspect="1" noChangeArrowheads="1"/>
          </p:cNvPicPr>
          <p:nvPr/>
        </p:nvPicPr>
        <p:blipFill>
          <a:blip r:embed="rId6" cstate="print"/>
          <a:srcRect l="5122" t="25061" r="63582" b="30469"/>
          <a:stretch>
            <a:fillRect/>
          </a:stretch>
        </p:blipFill>
        <p:spPr bwMode="auto">
          <a:xfrm>
            <a:off x="6800850" y="2743200"/>
            <a:ext cx="2057400" cy="1943100"/>
          </a:xfrm>
          <a:prstGeom prst="rect">
            <a:avLst/>
          </a:prstGeom>
          <a:noFill/>
          <a:ln w="9525">
            <a:noFill/>
            <a:miter lim="800000"/>
            <a:headEnd/>
            <a:tailEnd/>
          </a:ln>
        </p:spPr>
      </p:pic>
      <p:graphicFrame>
        <p:nvGraphicFramePr>
          <p:cNvPr id="7170" name="Object 27"/>
          <p:cNvGraphicFramePr>
            <a:graphicFrameLocks noChangeAspect="1"/>
          </p:cNvGraphicFramePr>
          <p:nvPr/>
        </p:nvGraphicFramePr>
        <p:xfrm>
          <a:off x="5257800" y="342900"/>
          <a:ext cx="3548063" cy="673100"/>
        </p:xfrm>
        <a:graphic>
          <a:graphicData uri="http://schemas.openxmlformats.org/presentationml/2006/ole">
            <mc:AlternateContent xmlns:mc="http://schemas.openxmlformats.org/markup-compatibility/2006">
              <mc:Choice xmlns:v="urn:schemas-microsoft-com:vml" Requires="v">
                <p:oleObj spid="_x0000_s11271" name="Equation" r:id="rId7" imgW="825480" imgH="203040" progId="Equation.3">
                  <p:embed/>
                </p:oleObj>
              </mc:Choice>
              <mc:Fallback>
                <p:oleObj name="Equation" r:id="rId7" imgW="82548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342900"/>
                        <a:ext cx="3548063"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106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linds(horizontal)">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9"/>
                                        </p:tgtEl>
                                        <p:attrNameLst>
                                          <p:attrName>style.visibility</p:attrName>
                                        </p:attrNameLst>
                                      </p:cBhvr>
                                      <p:to>
                                        <p:strVal val="visible"/>
                                      </p:to>
                                    </p:set>
                                    <p:animEffect transition="in" filter="blinds(horizontal)">
                                      <p:cBhvr>
                                        <p:cTn id="27"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75"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285750" y="285750"/>
            <a:ext cx="8572500" cy="2678113"/>
          </a:xfrm>
          <a:prstGeom prst="rect">
            <a:avLst/>
          </a:prstGeom>
          <a:noFill/>
          <a:ln w="9525">
            <a:noFill/>
            <a:miter lim="800000"/>
            <a:headEnd/>
            <a:tailEnd/>
          </a:ln>
        </p:spPr>
        <p:txBody>
          <a:bodyPr>
            <a:spAutoFit/>
          </a:bodyPr>
          <a:lstStyle/>
          <a:p>
            <a:r>
              <a:rPr lang="en-US">
                <a:solidFill>
                  <a:schemeClr val="tx1"/>
                </a:solidFill>
              </a:rPr>
              <a:t>Next to the playground is an iced-over pond.  Betty-Sue has brought her ice-skates and goes out and starts to spin while staying in the same place.  In this orientation her rotational inertia is 0.064kgm</a:t>
            </a:r>
            <a:r>
              <a:rPr lang="en-US" baseline="30000">
                <a:solidFill>
                  <a:schemeClr val="tx1"/>
                </a:solidFill>
              </a:rPr>
              <a:t>2</a:t>
            </a:r>
            <a:r>
              <a:rPr lang="en-US">
                <a:solidFill>
                  <a:schemeClr val="tx1"/>
                </a:solidFill>
              </a:rPr>
              <a:t>, her mass is 59kg and she is spinning at 39rpm.</a:t>
            </a:r>
            <a:endParaRPr lang="en-NZ">
              <a:solidFill>
                <a:schemeClr val="tx1"/>
              </a:solidFill>
            </a:endParaRPr>
          </a:p>
          <a:p>
            <a:r>
              <a:rPr lang="en-US">
                <a:solidFill>
                  <a:schemeClr val="tx1"/>
                </a:solidFill>
              </a:rPr>
              <a:t>(</a:t>
            </a:r>
            <a:r>
              <a:rPr lang="en-US">
                <a:solidFill>
                  <a:srgbClr val="C00000"/>
                </a:solidFill>
              </a:rPr>
              <a:t>b) Calculate her angular momentum.</a:t>
            </a:r>
            <a:endParaRPr lang="en-NZ">
              <a:solidFill>
                <a:srgbClr val="C00000"/>
              </a:solidFill>
            </a:endParaRPr>
          </a:p>
          <a:p>
            <a:endParaRPr lang="en-NZ"/>
          </a:p>
        </p:txBody>
      </p:sp>
      <p:pic>
        <p:nvPicPr>
          <p:cNvPr id="58370" name="Picture 2"/>
          <p:cNvPicPr>
            <a:picLocks noChangeAspect="1" noChangeArrowheads="1"/>
          </p:cNvPicPr>
          <p:nvPr/>
        </p:nvPicPr>
        <p:blipFill>
          <a:blip r:embed="rId2" cstate="print"/>
          <a:srcRect/>
          <a:stretch>
            <a:fillRect/>
          </a:stretch>
        </p:blipFill>
        <p:spPr bwMode="auto">
          <a:xfrm>
            <a:off x="642938" y="2857500"/>
            <a:ext cx="7429500" cy="1428750"/>
          </a:xfrm>
          <a:prstGeom prst="rect">
            <a:avLst/>
          </a:prstGeom>
          <a:noFill/>
          <a:ln w="9525">
            <a:noFill/>
            <a:miter lim="800000"/>
            <a:headEnd/>
            <a:tailEnd/>
          </a:ln>
        </p:spPr>
      </p:pic>
      <p:sp>
        <p:nvSpPr>
          <p:cNvPr id="5" name="TextBox 4"/>
          <p:cNvSpPr txBox="1">
            <a:spLocks noChangeArrowheads="1"/>
          </p:cNvSpPr>
          <p:nvPr/>
        </p:nvSpPr>
        <p:spPr bwMode="auto">
          <a:xfrm>
            <a:off x="357188" y="4357688"/>
            <a:ext cx="8786812" cy="1200150"/>
          </a:xfrm>
          <a:prstGeom prst="rect">
            <a:avLst/>
          </a:prstGeom>
          <a:noFill/>
          <a:ln w="9525">
            <a:noFill/>
            <a:miter lim="800000"/>
            <a:headEnd/>
            <a:tailEnd/>
          </a:ln>
        </p:spPr>
        <p:txBody>
          <a:bodyPr>
            <a:spAutoFit/>
          </a:bodyPr>
          <a:lstStyle/>
          <a:p>
            <a:r>
              <a:rPr lang="en-US"/>
              <a:t>(c) She then brings her arms inwards (towards her body). </a:t>
            </a:r>
          </a:p>
          <a:p>
            <a:r>
              <a:rPr lang="en-US"/>
              <a:t> Explain what happens and why.  </a:t>
            </a:r>
            <a:endParaRPr lang="en-NZ"/>
          </a:p>
          <a:p>
            <a:endParaRPr lang="en-NZ"/>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linds(horizontal)">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285750" y="357188"/>
            <a:ext cx="8858250" cy="1200150"/>
          </a:xfrm>
          <a:prstGeom prst="rect">
            <a:avLst/>
          </a:prstGeom>
          <a:noFill/>
          <a:ln w="9525">
            <a:noFill/>
            <a:miter lim="800000"/>
            <a:headEnd/>
            <a:tailEnd/>
          </a:ln>
        </p:spPr>
        <p:txBody>
          <a:bodyPr>
            <a:spAutoFit/>
          </a:bodyPr>
          <a:lstStyle/>
          <a:p>
            <a:r>
              <a:rPr lang="en-US"/>
              <a:t>(c) She then brings her arms inwards (towards her body).  </a:t>
            </a:r>
          </a:p>
          <a:p>
            <a:r>
              <a:rPr lang="en-US"/>
              <a:t>Explain what happens and why.  </a:t>
            </a:r>
            <a:endParaRPr lang="en-NZ"/>
          </a:p>
          <a:p>
            <a:endParaRPr lang="en-NZ"/>
          </a:p>
        </p:txBody>
      </p:sp>
      <p:sp>
        <p:nvSpPr>
          <p:cNvPr id="3" name="TextBox 2"/>
          <p:cNvSpPr txBox="1">
            <a:spLocks noChangeArrowheads="1"/>
          </p:cNvSpPr>
          <p:nvPr/>
        </p:nvSpPr>
        <p:spPr bwMode="auto">
          <a:xfrm>
            <a:off x="500063" y="1357313"/>
            <a:ext cx="8143875" cy="3416300"/>
          </a:xfrm>
          <a:prstGeom prst="rect">
            <a:avLst/>
          </a:prstGeom>
          <a:noFill/>
          <a:ln w="9525">
            <a:noFill/>
            <a:miter lim="800000"/>
            <a:headEnd/>
            <a:tailEnd/>
          </a:ln>
        </p:spPr>
        <p:txBody>
          <a:bodyPr>
            <a:spAutoFit/>
          </a:bodyPr>
          <a:lstStyle/>
          <a:p>
            <a:pPr>
              <a:buFont typeface="Arial" charset="0"/>
              <a:buChar char="•"/>
            </a:pPr>
            <a:r>
              <a:rPr lang="en-GB">
                <a:solidFill>
                  <a:schemeClr val="tx1"/>
                </a:solidFill>
              </a:rPr>
              <a:t>As she brings her arms towards her chest she will speed up.</a:t>
            </a:r>
          </a:p>
          <a:p>
            <a:pPr>
              <a:buFont typeface="Arial" charset="0"/>
              <a:buChar char="•"/>
            </a:pPr>
            <a:endParaRPr lang="en-NZ">
              <a:solidFill>
                <a:schemeClr val="tx1"/>
              </a:solidFill>
            </a:endParaRPr>
          </a:p>
          <a:p>
            <a:pPr>
              <a:buFont typeface="Arial" charset="0"/>
              <a:buChar char="•"/>
            </a:pPr>
            <a:r>
              <a:rPr lang="en-GB">
                <a:solidFill>
                  <a:schemeClr val="tx1"/>
                </a:solidFill>
              </a:rPr>
              <a:t> Since more or her mass as near the centre of the spin, she has decreased her rotational inertia.</a:t>
            </a:r>
            <a:endParaRPr lang="en-NZ">
              <a:solidFill>
                <a:schemeClr val="tx1"/>
              </a:solidFill>
            </a:endParaRPr>
          </a:p>
          <a:p>
            <a:endParaRPr lang="en-NZ">
              <a:solidFill>
                <a:schemeClr val="tx1"/>
              </a:solidFill>
            </a:endParaRPr>
          </a:p>
          <a:p>
            <a:pPr>
              <a:buFont typeface="Arial" charset="0"/>
              <a:buChar char="•"/>
            </a:pPr>
            <a:r>
              <a:rPr lang="en-GB">
                <a:solidFill>
                  <a:schemeClr val="tx1"/>
                </a:solidFill>
              </a:rPr>
              <a:t>Since the angular momentum is conserved, assuming no external torque from friction, the L = Iω with arms out must equal L = Iω with arms in.</a:t>
            </a:r>
            <a:endParaRPr lang="en-NZ">
              <a:solidFill>
                <a:schemeClr val="tx1"/>
              </a:solidFill>
            </a:endParaRPr>
          </a:p>
          <a:p>
            <a:endParaRPr lang="en-NZ">
              <a:solidFill>
                <a:schemeClr val="tx1"/>
              </a:solidFill>
            </a:endParaRPr>
          </a:p>
        </p:txBody>
      </p:sp>
      <p:sp>
        <p:nvSpPr>
          <p:cNvPr id="4" name="TextBox 3"/>
          <p:cNvSpPr txBox="1">
            <a:spLocks noChangeArrowheads="1"/>
          </p:cNvSpPr>
          <p:nvPr/>
        </p:nvSpPr>
        <p:spPr bwMode="auto">
          <a:xfrm>
            <a:off x="285750" y="4572000"/>
            <a:ext cx="8286750" cy="830263"/>
          </a:xfrm>
          <a:prstGeom prst="rect">
            <a:avLst/>
          </a:prstGeom>
          <a:noFill/>
          <a:ln w="9525">
            <a:noFill/>
            <a:miter lim="800000"/>
            <a:headEnd/>
            <a:tailEnd/>
          </a:ln>
        </p:spPr>
        <p:txBody>
          <a:bodyPr>
            <a:spAutoFit/>
          </a:bodyPr>
          <a:lstStyle/>
          <a:p>
            <a:r>
              <a:rPr lang="en-US"/>
              <a:t>(d) Her new rotational inertia is 0.014kgm</a:t>
            </a:r>
            <a:r>
              <a:rPr lang="en-US" baseline="30000"/>
              <a:t>2</a:t>
            </a:r>
            <a:r>
              <a:rPr lang="en-US"/>
              <a:t>.</a:t>
            </a:r>
            <a:r>
              <a:rPr lang="en-US" baseline="30000"/>
              <a:t> </a:t>
            </a:r>
            <a:r>
              <a:rPr lang="en-US"/>
              <a:t>Calculate her new angular velocity</a:t>
            </a:r>
            <a:endParaRPr lang="en-NZ"/>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357188" y="428625"/>
            <a:ext cx="8286750" cy="830263"/>
          </a:xfrm>
          <a:prstGeom prst="rect">
            <a:avLst/>
          </a:prstGeom>
          <a:noFill/>
          <a:ln w="9525">
            <a:noFill/>
            <a:miter lim="800000"/>
            <a:headEnd/>
            <a:tailEnd/>
          </a:ln>
        </p:spPr>
        <p:txBody>
          <a:bodyPr>
            <a:spAutoFit/>
          </a:bodyPr>
          <a:lstStyle/>
          <a:p>
            <a:r>
              <a:rPr lang="en-US"/>
              <a:t>(d) Her new rotational inertia is 0.014kgm</a:t>
            </a:r>
            <a:r>
              <a:rPr lang="en-US" baseline="30000"/>
              <a:t>2</a:t>
            </a:r>
            <a:r>
              <a:rPr lang="en-US"/>
              <a:t>.</a:t>
            </a:r>
            <a:r>
              <a:rPr lang="en-US" baseline="30000"/>
              <a:t> </a:t>
            </a:r>
            <a:r>
              <a:rPr lang="en-US"/>
              <a:t>Calculate her new angular velocity.</a:t>
            </a:r>
            <a:endParaRPr lang="en-NZ"/>
          </a:p>
        </p:txBody>
      </p:sp>
      <p:pic>
        <p:nvPicPr>
          <p:cNvPr id="70658" name="Picture 2"/>
          <p:cNvPicPr>
            <a:picLocks noChangeAspect="1" noChangeArrowheads="1"/>
          </p:cNvPicPr>
          <p:nvPr/>
        </p:nvPicPr>
        <p:blipFill>
          <a:blip r:embed="rId2" cstate="print"/>
          <a:srcRect/>
          <a:stretch>
            <a:fillRect/>
          </a:stretch>
        </p:blipFill>
        <p:spPr bwMode="auto">
          <a:xfrm>
            <a:off x="642938" y="1428750"/>
            <a:ext cx="7429500" cy="28241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515227" y="620688"/>
            <a:ext cx="7772400" cy="1143000"/>
          </a:xfrm>
          <a:prstGeom prst="rect">
            <a:avLst/>
          </a:prstGeom>
          <a:noFill/>
          <a:ln w="9525">
            <a:noFill/>
            <a:miter lim="800000"/>
            <a:headEnd/>
            <a:tailEnd/>
          </a:ln>
        </p:spPr>
        <p:txBody>
          <a:bodyPr anchor="ctr">
            <a:normAutofit fontScale="97500"/>
          </a:bodyPr>
          <a:lstStyle/>
          <a:p>
            <a:pPr algn="ctr" eaLnBrk="0" fontAlgn="auto" hangingPunct="0">
              <a:spcAft>
                <a:spcPts val="0"/>
              </a:spcAft>
              <a:defRPr/>
            </a:pPr>
            <a:r>
              <a:rPr lang="en-NZ" sz="4400" kern="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Arial"/>
                <a:ea typeface="+mj-ea"/>
                <a:cs typeface="+mj-cs"/>
              </a:rPr>
              <a:t>Conservation of Momentum</a:t>
            </a:r>
          </a:p>
        </p:txBody>
      </p:sp>
      <p:graphicFrame>
        <p:nvGraphicFramePr>
          <p:cNvPr id="5" name="Object 7"/>
          <p:cNvGraphicFramePr>
            <a:graphicFrameLocks noChangeAspect="1"/>
          </p:cNvGraphicFramePr>
          <p:nvPr>
            <p:extLst>
              <p:ext uri="{D42A27DB-BD31-4B8C-83A1-F6EECF244321}">
                <p14:modId xmlns:p14="http://schemas.microsoft.com/office/powerpoint/2010/main" val="1078922021"/>
              </p:ext>
            </p:extLst>
          </p:nvPr>
        </p:nvGraphicFramePr>
        <p:xfrm>
          <a:off x="1581943" y="1765246"/>
          <a:ext cx="5840413" cy="1081087"/>
        </p:xfrm>
        <a:graphic>
          <a:graphicData uri="http://schemas.openxmlformats.org/presentationml/2006/ole">
            <mc:AlternateContent xmlns:mc="http://schemas.openxmlformats.org/markup-compatibility/2006">
              <mc:Choice xmlns:v="urn:schemas-microsoft-com:vml" Requires="v">
                <p:oleObj spid="_x0000_s8200" name="Equation" r:id="rId4" imgW="1295446" imgH="180855" progId="Equation.3">
                  <p:embed/>
                </p:oleObj>
              </mc:Choice>
              <mc:Fallback>
                <p:oleObj name="Equation" r:id="rId4" imgW="1295446" imgH="18085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943" y="1765246"/>
                        <a:ext cx="58404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1"/>
          <p:cNvSpPr txBox="1">
            <a:spLocks noChangeArrowheads="1"/>
          </p:cNvSpPr>
          <p:nvPr/>
        </p:nvSpPr>
        <p:spPr bwMode="auto">
          <a:xfrm>
            <a:off x="479425" y="4583113"/>
            <a:ext cx="8153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hangingPunct="0">
              <a:spcBef>
                <a:spcPct val="0"/>
              </a:spcBef>
              <a:buFontTx/>
              <a:buNone/>
            </a:pPr>
            <a:r>
              <a:rPr lang="en-NZ" altLang="en-US" sz="2400" b="0" dirty="0">
                <a:solidFill>
                  <a:srgbClr val="000000"/>
                </a:solidFill>
                <a:latin typeface="Verdana" pitchFamily="34" charset="0"/>
              </a:rPr>
              <a:t>If a system has </a:t>
            </a:r>
            <a:r>
              <a:rPr lang="en-NZ" altLang="en-US" sz="2400" dirty="0">
                <a:solidFill>
                  <a:srgbClr val="000000"/>
                </a:solidFill>
                <a:latin typeface="Verdana" pitchFamily="34" charset="0"/>
              </a:rPr>
              <a:t>no external forces </a:t>
            </a:r>
            <a:r>
              <a:rPr lang="en-NZ" altLang="en-US" sz="2400" b="0" dirty="0">
                <a:solidFill>
                  <a:srgbClr val="000000"/>
                </a:solidFill>
                <a:latin typeface="Verdana" pitchFamily="34" charset="0"/>
              </a:rPr>
              <a:t>acting on it (</a:t>
            </a:r>
            <a:r>
              <a:rPr lang="en-NZ" altLang="en-US" sz="2400" b="0" dirty="0" err="1">
                <a:solidFill>
                  <a:srgbClr val="000000"/>
                </a:solidFill>
                <a:latin typeface="Verdana" pitchFamily="34" charset="0"/>
              </a:rPr>
              <a:t>eg</a:t>
            </a:r>
            <a:r>
              <a:rPr lang="en-NZ" altLang="en-US" sz="2400" b="0" dirty="0">
                <a:solidFill>
                  <a:srgbClr val="000000"/>
                </a:solidFill>
                <a:latin typeface="Verdana" pitchFamily="34" charset="0"/>
              </a:rPr>
              <a:t> no friction), then the system is </a:t>
            </a:r>
            <a:r>
              <a:rPr lang="en-NZ" altLang="en-US" sz="2400" dirty="0">
                <a:solidFill>
                  <a:srgbClr val="000000"/>
                </a:solidFill>
                <a:latin typeface="Verdana" pitchFamily="34" charset="0"/>
              </a:rPr>
              <a:t>isolated.</a:t>
            </a:r>
            <a:r>
              <a:rPr lang="en-NZ" altLang="en-US" sz="2400" b="0" dirty="0">
                <a:solidFill>
                  <a:srgbClr val="000000"/>
                </a:solidFill>
                <a:latin typeface="Verdana" pitchFamily="34" charset="0"/>
              </a:rPr>
              <a:t>  </a:t>
            </a:r>
            <a:endParaRPr lang="en-NZ" altLang="en-US" sz="2400" b="0" dirty="0" smtClean="0">
              <a:solidFill>
                <a:srgbClr val="000000"/>
              </a:solidFill>
              <a:latin typeface="Verdana" pitchFamily="34" charset="0"/>
            </a:endParaRPr>
          </a:p>
          <a:p>
            <a:pPr eaLnBrk="0" hangingPunct="0">
              <a:spcBef>
                <a:spcPct val="0"/>
              </a:spcBef>
              <a:buFontTx/>
              <a:buNone/>
            </a:pPr>
            <a:r>
              <a:rPr lang="en-NZ" altLang="en-US" sz="2400" b="0" dirty="0" smtClean="0">
                <a:solidFill>
                  <a:srgbClr val="000000"/>
                </a:solidFill>
                <a:latin typeface="Verdana" pitchFamily="34" charset="0"/>
              </a:rPr>
              <a:t>Total </a:t>
            </a:r>
            <a:r>
              <a:rPr lang="en-NZ" altLang="en-US" sz="2400" b="0" dirty="0">
                <a:solidFill>
                  <a:srgbClr val="000000"/>
                </a:solidFill>
                <a:latin typeface="Verdana" pitchFamily="34" charset="0"/>
              </a:rPr>
              <a:t>momentum in  an isolated system is said to be </a:t>
            </a:r>
            <a:r>
              <a:rPr lang="en-NZ" altLang="en-US" sz="2400" dirty="0">
                <a:solidFill>
                  <a:srgbClr val="FF0000"/>
                </a:solidFill>
                <a:latin typeface="Verdana" pitchFamily="34" charset="0"/>
              </a:rPr>
              <a:t>conserved</a:t>
            </a:r>
            <a:r>
              <a:rPr lang="en-NZ" altLang="en-US" sz="2400" b="0" dirty="0">
                <a:solidFill>
                  <a:srgbClr val="000000"/>
                </a:solidFill>
                <a:latin typeface="Verdana" pitchFamily="34" charset="0"/>
              </a:rPr>
              <a:t>. </a:t>
            </a:r>
          </a:p>
        </p:txBody>
      </p:sp>
      <p:sp>
        <p:nvSpPr>
          <p:cNvPr id="11" name="TextBox 2"/>
          <p:cNvSpPr txBox="1">
            <a:spLocks noChangeArrowheads="1"/>
          </p:cNvSpPr>
          <p:nvPr/>
        </p:nvSpPr>
        <p:spPr bwMode="auto">
          <a:xfrm>
            <a:off x="465138" y="339725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hangingPunct="0">
              <a:spcBef>
                <a:spcPct val="0"/>
              </a:spcBef>
              <a:buFontTx/>
              <a:buNone/>
            </a:pPr>
            <a:r>
              <a:rPr lang="en-NZ" altLang="en-US" sz="2400" b="0">
                <a:solidFill>
                  <a:srgbClr val="000000"/>
                </a:solidFill>
                <a:latin typeface="Verdana" pitchFamily="34" charset="0"/>
              </a:rPr>
              <a:t>A </a:t>
            </a:r>
            <a:r>
              <a:rPr lang="en-NZ" altLang="en-US" sz="2400">
                <a:solidFill>
                  <a:srgbClr val="000000"/>
                </a:solidFill>
                <a:latin typeface="Verdana" pitchFamily="34" charset="0"/>
              </a:rPr>
              <a:t>system</a:t>
            </a:r>
            <a:r>
              <a:rPr lang="en-NZ" altLang="en-US" sz="2400" b="0">
                <a:solidFill>
                  <a:srgbClr val="000000"/>
                </a:solidFill>
                <a:latin typeface="Verdana" pitchFamily="34" charset="0"/>
              </a:rPr>
              <a:t> is a pair or group of objects that are interacting in some way.</a:t>
            </a:r>
          </a:p>
        </p:txBody>
      </p:sp>
      <p:sp>
        <p:nvSpPr>
          <p:cNvPr id="2" name="Rectangle 1"/>
          <p:cNvSpPr/>
          <p:nvPr/>
        </p:nvSpPr>
        <p:spPr>
          <a:xfrm>
            <a:off x="7832422" y="-99392"/>
            <a:ext cx="12458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Y12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7271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C:\Documents and Settings\an\My Documents\OGHS Physics\Year 13\3.4  Mechanical Systems 90521\Homework\Set 2 Ang Mech HW Files\Yr 13 Angular Mech HW animations\5BwrightBros2PropSpin.gif"/>
          <p:cNvPicPr>
            <a:picLocks noChangeAspect="1" noChangeArrowheads="1" noCrop="1"/>
          </p:cNvPicPr>
          <p:nvPr/>
        </p:nvPicPr>
        <p:blipFill>
          <a:blip r:embed="rId2" cstate="print"/>
          <a:srcRect/>
          <a:stretch>
            <a:fillRect/>
          </a:stretch>
        </p:blipFill>
        <p:spPr bwMode="auto">
          <a:xfrm>
            <a:off x="714375" y="500063"/>
            <a:ext cx="7691438" cy="57864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357188" y="285750"/>
            <a:ext cx="8501062" cy="1938338"/>
          </a:xfrm>
          <a:prstGeom prst="rect">
            <a:avLst/>
          </a:prstGeom>
          <a:noFill/>
          <a:ln w="9525">
            <a:noFill/>
            <a:miter lim="800000"/>
            <a:headEnd/>
            <a:tailEnd/>
          </a:ln>
        </p:spPr>
        <p:txBody>
          <a:bodyPr>
            <a:spAutoFit/>
          </a:bodyPr>
          <a:lstStyle/>
          <a:p>
            <a:r>
              <a:rPr lang="en-US"/>
              <a:t>Bubba has a model airplane.  Each set of propellers has a rotational inertia of 0.0018kgm</a:t>
            </a:r>
            <a:r>
              <a:rPr lang="en-US" baseline="30000"/>
              <a:t>2</a:t>
            </a:r>
            <a:r>
              <a:rPr lang="en-US"/>
              <a:t> and are spinning at ~1800 rpm.</a:t>
            </a:r>
          </a:p>
          <a:p>
            <a:r>
              <a:rPr lang="en-US"/>
              <a:t>(e) Explain to Bubba why each propeller spins opposite directions.</a:t>
            </a:r>
            <a:endParaRPr lang="en-NZ"/>
          </a:p>
          <a:p>
            <a:endParaRPr lang="en-NZ"/>
          </a:p>
        </p:txBody>
      </p:sp>
      <p:sp>
        <p:nvSpPr>
          <p:cNvPr id="7" name="TextBox 6"/>
          <p:cNvSpPr txBox="1">
            <a:spLocks noChangeArrowheads="1"/>
          </p:cNvSpPr>
          <p:nvPr/>
        </p:nvSpPr>
        <p:spPr bwMode="auto">
          <a:xfrm>
            <a:off x="357188" y="1833563"/>
            <a:ext cx="8215312" cy="4524375"/>
          </a:xfrm>
          <a:prstGeom prst="rect">
            <a:avLst/>
          </a:prstGeom>
          <a:noFill/>
          <a:ln w="9525">
            <a:noFill/>
            <a:miter lim="800000"/>
            <a:headEnd/>
            <a:tailEnd/>
          </a:ln>
        </p:spPr>
        <p:txBody>
          <a:bodyPr>
            <a:spAutoFit/>
          </a:bodyPr>
          <a:lstStyle/>
          <a:p>
            <a:pPr>
              <a:buFont typeface="Arial" charset="0"/>
              <a:buChar char="•"/>
            </a:pPr>
            <a:r>
              <a:rPr lang="en-GB">
                <a:solidFill>
                  <a:schemeClr val="tx1"/>
                </a:solidFill>
              </a:rPr>
              <a:t>If there was only one propeller the body of the airplane would try to rotate in the opposite direction as the propeller because of the conservation of angular momentum, L.  </a:t>
            </a:r>
            <a:endParaRPr lang="en-NZ">
              <a:solidFill>
                <a:schemeClr val="tx1"/>
              </a:solidFill>
            </a:endParaRPr>
          </a:p>
          <a:p>
            <a:pPr>
              <a:buFont typeface="Arial" charset="0"/>
              <a:buChar char="•"/>
            </a:pPr>
            <a:endParaRPr lang="en-NZ">
              <a:solidFill>
                <a:schemeClr val="tx1"/>
              </a:solidFill>
            </a:endParaRPr>
          </a:p>
          <a:p>
            <a:pPr>
              <a:buFont typeface="Arial" charset="0"/>
              <a:buChar char="•"/>
            </a:pPr>
            <a:r>
              <a:rPr lang="en-GB">
                <a:solidFill>
                  <a:schemeClr val="tx1"/>
                </a:solidFill>
              </a:rPr>
              <a:t>Each propeller spins in opposite circles so that they cancel out their angular momentum, L, and the body of the airplane does not have any torque and does not try to spin.</a:t>
            </a:r>
            <a:endParaRPr lang="en-NZ">
              <a:solidFill>
                <a:schemeClr val="tx1"/>
              </a:solidFill>
            </a:endParaRPr>
          </a:p>
          <a:p>
            <a:pPr>
              <a:buFont typeface="Arial" charset="0"/>
              <a:buChar char="•"/>
            </a:pPr>
            <a:endParaRPr lang="en-NZ">
              <a:solidFill>
                <a:schemeClr val="tx1"/>
              </a:solidFill>
            </a:endParaRPr>
          </a:p>
          <a:p>
            <a:pPr>
              <a:buFont typeface="Arial" charset="0"/>
              <a:buChar char="•"/>
            </a:pPr>
            <a:r>
              <a:rPr lang="en-GB">
                <a:solidFill>
                  <a:schemeClr val="tx1"/>
                </a:solidFill>
              </a:rPr>
              <a:t>This cancelling out of each propellers angular momentum assumes each propeller has identical rotational inertia, I and angular velocity, ω.</a:t>
            </a:r>
            <a:endParaRPr lang="en-NZ">
              <a:solidFill>
                <a:schemeClr val="tx1"/>
              </a:solidFill>
            </a:endParaRPr>
          </a:p>
          <a:p>
            <a:pPr>
              <a:buFont typeface="Arial" charset="0"/>
              <a:buChar char="•"/>
            </a:pPr>
            <a:endParaRPr lang="en-NZ">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357188" y="285750"/>
            <a:ext cx="8215312" cy="1570038"/>
          </a:xfrm>
          <a:prstGeom prst="rect">
            <a:avLst/>
          </a:prstGeom>
          <a:noFill/>
          <a:ln w="9525">
            <a:noFill/>
            <a:miter lim="800000"/>
            <a:headEnd/>
            <a:tailEnd/>
          </a:ln>
        </p:spPr>
        <p:txBody>
          <a:bodyPr>
            <a:spAutoFit/>
          </a:bodyPr>
          <a:lstStyle/>
          <a:p>
            <a:r>
              <a:rPr lang="en-US"/>
              <a:t>(f) Calculate the total angular momentum of both propellers if the left propeller spins at 1848rpm clockwise while the right propeller spins at 1735rpm anticlockwise?</a:t>
            </a:r>
            <a:endParaRPr lang="en-NZ"/>
          </a:p>
          <a:p>
            <a:endParaRPr lang="en-NZ"/>
          </a:p>
        </p:txBody>
      </p:sp>
      <p:pic>
        <p:nvPicPr>
          <p:cNvPr id="73732" name="Picture 4"/>
          <p:cNvPicPr>
            <a:picLocks noChangeAspect="1" noChangeArrowheads="1"/>
          </p:cNvPicPr>
          <p:nvPr/>
        </p:nvPicPr>
        <p:blipFill>
          <a:blip r:embed="rId2" cstate="print"/>
          <a:srcRect/>
          <a:stretch>
            <a:fillRect/>
          </a:stretch>
        </p:blipFill>
        <p:spPr bwMode="auto">
          <a:xfrm>
            <a:off x="285750" y="1643063"/>
            <a:ext cx="8582025" cy="3209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blinds(horizontal)">
                                      <p:cBhvr>
                                        <p:cTn id="7"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357188" y="285750"/>
            <a:ext cx="8358187" cy="1938338"/>
          </a:xfrm>
          <a:prstGeom prst="rect">
            <a:avLst/>
          </a:prstGeom>
          <a:noFill/>
          <a:ln w="9525">
            <a:noFill/>
            <a:miter lim="800000"/>
            <a:headEnd/>
            <a:tailEnd/>
          </a:ln>
        </p:spPr>
        <p:txBody>
          <a:bodyPr>
            <a:spAutoFit/>
          </a:bodyPr>
          <a:lstStyle/>
          <a:p>
            <a:r>
              <a:rPr lang="en-US"/>
              <a:t>(g) If it takes 1.45s for the propellers to reach a speed of 1840rpm starting from rest, calculate the </a:t>
            </a:r>
            <a:r>
              <a:rPr lang="en-US">
                <a:solidFill>
                  <a:schemeClr val="tx1"/>
                </a:solidFill>
              </a:rPr>
              <a:t>angular displacement</a:t>
            </a:r>
            <a:r>
              <a:rPr lang="en-US"/>
              <a:t> and the </a:t>
            </a:r>
            <a:r>
              <a:rPr lang="en-US">
                <a:solidFill>
                  <a:schemeClr val="tx1"/>
                </a:solidFill>
              </a:rPr>
              <a:t>angular acceleration </a:t>
            </a:r>
            <a:r>
              <a:rPr lang="en-US"/>
              <a:t>of a single propeller.</a:t>
            </a:r>
            <a:endParaRPr lang="en-NZ"/>
          </a:p>
          <a:p>
            <a:endParaRPr lang="en-NZ"/>
          </a:p>
        </p:txBody>
      </p:sp>
      <p:pic>
        <p:nvPicPr>
          <p:cNvPr id="75778" name="Picture 2"/>
          <p:cNvPicPr>
            <a:picLocks noChangeAspect="1" noChangeArrowheads="1"/>
          </p:cNvPicPr>
          <p:nvPr/>
        </p:nvPicPr>
        <p:blipFill>
          <a:blip r:embed="rId2" cstate="print"/>
          <a:srcRect/>
          <a:stretch>
            <a:fillRect/>
          </a:stretch>
        </p:blipFill>
        <p:spPr bwMode="auto">
          <a:xfrm>
            <a:off x="500063" y="1928813"/>
            <a:ext cx="8224837" cy="1928812"/>
          </a:xfrm>
          <a:prstGeom prst="rect">
            <a:avLst/>
          </a:prstGeom>
          <a:noFill/>
          <a:ln w="9525">
            <a:noFill/>
            <a:miter lim="800000"/>
            <a:headEnd/>
            <a:tailEnd/>
          </a:ln>
        </p:spPr>
      </p:pic>
      <p:pic>
        <p:nvPicPr>
          <p:cNvPr id="75779" name="Picture 3"/>
          <p:cNvPicPr>
            <a:picLocks noChangeAspect="1" noChangeArrowheads="1"/>
          </p:cNvPicPr>
          <p:nvPr/>
        </p:nvPicPr>
        <p:blipFill>
          <a:blip r:embed="rId3" cstate="print"/>
          <a:srcRect/>
          <a:stretch>
            <a:fillRect/>
          </a:stretch>
        </p:blipFill>
        <p:spPr bwMode="auto">
          <a:xfrm>
            <a:off x="409575" y="3857625"/>
            <a:ext cx="8734425" cy="1847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linds(horizontal)">
                                      <p:cBhvr>
                                        <p:cTn id="7" dur="500"/>
                                        <p:tgtEl>
                                          <p:spTgt spid="757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5779"/>
                                        </p:tgtEl>
                                        <p:attrNameLst>
                                          <p:attrName>style.visibility</p:attrName>
                                        </p:attrNameLst>
                                      </p:cBhvr>
                                      <p:to>
                                        <p:strVal val="visible"/>
                                      </p:to>
                                    </p:set>
                                    <p:animEffect transition="in" filter="blinds(horizontal)">
                                      <p:cBhvr>
                                        <p:cTn id="12"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500063" y="428625"/>
            <a:ext cx="7786687" cy="1570038"/>
          </a:xfrm>
          <a:prstGeom prst="rect">
            <a:avLst/>
          </a:prstGeom>
          <a:noFill/>
          <a:ln w="9525">
            <a:noFill/>
            <a:miter lim="800000"/>
            <a:headEnd/>
            <a:tailEnd/>
          </a:ln>
        </p:spPr>
        <p:txBody>
          <a:bodyPr>
            <a:spAutoFit/>
          </a:bodyPr>
          <a:lstStyle/>
          <a:p>
            <a:r>
              <a:rPr lang="en-US"/>
              <a:t>(h) If each blade on the propeller is 12.5cm long, calculate the linear velocity of the tip of each blade while at this 1840rpm.</a:t>
            </a:r>
            <a:endParaRPr lang="en-NZ"/>
          </a:p>
          <a:p>
            <a:endParaRPr lang="en-NZ"/>
          </a:p>
        </p:txBody>
      </p:sp>
      <p:pic>
        <p:nvPicPr>
          <p:cNvPr id="76802" name="Picture 2"/>
          <p:cNvPicPr>
            <a:picLocks noChangeAspect="1" noChangeArrowheads="1"/>
          </p:cNvPicPr>
          <p:nvPr/>
        </p:nvPicPr>
        <p:blipFill>
          <a:blip r:embed="rId2" cstate="print"/>
          <a:srcRect/>
          <a:stretch>
            <a:fillRect/>
          </a:stretch>
        </p:blipFill>
        <p:spPr bwMode="auto">
          <a:xfrm>
            <a:off x="357188" y="2143125"/>
            <a:ext cx="8086725" cy="1143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linds(horizontal)">
                                      <p:cBhvr>
                                        <p:cTn id="7"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70589" y="643097"/>
            <a:ext cx="8515350" cy="609600"/>
          </a:xfrm>
          <a:prstGeom prst="rect">
            <a:avLst/>
          </a:prstGeom>
        </p:spPr>
        <p:txBody>
          <a:bodyPr/>
          <a:lstStyle/>
          <a:p>
            <a:pPr>
              <a:defRPr/>
            </a:pPr>
            <a:r>
              <a:rPr lang="en-US" sz="3600" kern="0" dirty="0">
                <a:solidFill>
                  <a:srgbClr val="808080">
                    <a:lumMod val="50000"/>
                  </a:srgbClr>
                </a:solidFill>
                <a:latin typeface="Times New Roman"/>
                <a:ea typeface="+mj-ea"/>
                <a:cs typeface="+mj-cs"/>
              </a:rPr>
              <a:t>Angular Momentum   (L)    unit: kgm</a:t>
            </a:r>
            <a:r>
              <a:rPr lang="en-US" sz="3600" kern="0" baseline="30000" dirty="0">
                <a:solidFill>
                  <a:srgbClr val="808080">
                    <a:lumMod val="50000"/>
                  </a:srgbClr>
                </a:solidFill>
                <a:latin typeface="Times New Roman"/>
                <a:ea typeface="+mj-ea"/>
                <a:cs typeface="+mj-cs"/>
              </a:rPr>
              <a:t>2</a:t>
            </a:r>
            <a:r>
              <a:rPr lang="en-US" sz="3600" kern="0" dirty="0">
                <a:solidFill>
                  <a:srgbClr val="808080">
                    <a:lumMod val="50000"/>
                  </a:srgbClr>
                </a:solidFill>
                <a:latin typeface="Times New Roman"/>
                <a:ea typeface="+mj-ea"/>
                <a:cs typeface="+mj-cs"/>
              </a:rPr>
              <a:t>s</a:t>
            </a:r>
            <a:r>
              <a:rPr lang="en-US" sz="3600" kern="0" baseline="30000" dirty="0">
                <a:solidFill>
                  <a:srgbClr val="808080">
                    <a:lumMod val="50000"/>
                  </a:srgbClr>
                </a:solidFill>
                <a:latin typeface="Times New Roman"/>
                <a:ea typeface="+mj-ea"/>
                <a:cs typeface="+mj-cs"/>
              </a:rPr>
              <a:t>-1</a:t>
            </a:r>
          </a:p>
        </p:txBody>
      </p:sp>
      <p:graphicFrame>
        <p:nvGraphicFramePr>
          <p:cNvPr id="7" name="Object 27"/>
          <p:cNvGraphicFramePr>
            <a:graphicFrameLocks noChangeAspect="1"/>
          </p:cNvGraphicFramePr>
          <p:nvPr>
            <p:extLst>
              <p:ext uri="{D42A27DB-BD31-4B8C-83A1-F6EECF244321}">
                <p14:modId xmlns:p14="http://schemas.microsoft.com/office/powerpoint/2010/main" val="2742792837"/>
              </p:ext>
            </p:extLst>
          </p:nvPr>
        </p:nvGraphicFramePr>
        <p:xfrm>
          <a:off x="1719369" y="2607690"/>
          <a:ext cx="5384712" cy="1613397"/>
        </p:xfrm>
        <a:graphic>
          <a:graphicData uri="http://schemas.openxmlformats.org/presentationml/2006/ole">
            <mc:AlternateContent xmlns:mc="http://schemas.openxmlformats.org/markup-compatibility/2006">
              <mc:Choice xmlns:v="urn:schemas-microsoft-com:vml" Requires="v">
                <p:oleObj spid="_x0000_s9228" name="Equation" r:id="rId3" imgW="457200" imgH="177480" progId="Equation.3">
                  <p:embed/>
                </p:oleObj>
              </mc:Choice>
              <mc:Fallback>
                <p:oleObj name="Equation" r:id="rId3" imgW="4572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369" y="2607690"/>
                        <a:ext cx="5384712" cy="1613397"/>
                      </a:xfrm>
                      <a:prstGeom prst="rect">
                        <a:avLst/>
                      </a:prstGeom>
                      <a:noFill/>
                      <a:extLst/>
                    </p:spPr>
                  </p:pic>
                </p:oleObj>
              </mc:Fallback>
            </mc:AlternateContent>
          </a:graphicData>
        </a:graphic>
      </p:graphicFrame>
      <p:sp>
        <p:nvSpPr>
          <p:cNvPr id="8" name="TextBox 9"/>
          <p:cNvSpPr txBox="1">
            <a:spLocks noChangeArrowheads="1"/>
          </p:cNvSpPr>
          <p:nvPr/>
        </p:nvSpPr>
        <p:spPr bwMode="auto">
          <a:xfrm>
            <a:off x="539552" y="1683471"/>
            <a:ext cx="8001000" cy="58477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FF0000"/>
                </a:solidFill>
                <a:effectLst/>
                <a:uLnTx/>
                <a:uFillTx/>
              </a:rPr>
              <a:t>Any rotating object has angular momentum…  </a:t>
            </a:r>
          </a:p>
        </p:txBody>
      </p:sp>
      <p:graphicFrame>
        <p:nvGraphicFramePr>
          <p:cNvPr id="9" name="Object 23"/>
          <p:cNvGraphicFramePr>
            <a:graphicFrameLocks noChangeAspect="1"/>
          </p:cNvGraphicFramePr>
          <p:nvPr>
            <p:extLst>
              <p:ext uri="{D42A27DB-BD31-4B8C-83A1-F6EECF244321}">
                <p14:modId xmlns:p14="http://schemas.microsoft.com/office/powerpoint/2010/main" val="3029061911"/>
              </p:ext>
            </p:extLst>
          </p:nvPr>
        </p:nvGraphicFramePr>
        <p:xfrm>
          <a:off x="1259632" y="4725144"/>
          <a:ext cx="7210667" cy="1368152"/>
        </p:xfrm>
        <a:graphic>
          <a:graphicData uri="http://schemas.openxmlformats.org/presentationml/2006/ole">
            <mc:AlternateContent xmlns:mc="http://schemas.openxmlformats.org/markup-compatibility/2006">
              <mc:Choice xmlns:v="urn:schemas-microsoft-com:vml" Requires="v">
                <p:oleObj spid="_x0000_s9229" name="Equation" r:id="rId5" imgW="825480" imgH="203040" progId="Equation.3">
                  <p:embed/>
                </p:oleObj>
              </mc:Choice>
              <mc:Fallback>
                <p:oleObj name="Equation" r:id="rId5" imgW="82548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4725144"/>
                        <a:ext cx="7210667" cy="1368152"/>
                      </a:xfrm>
                      <a:prstGeom prst="rect">
                        <a:avLst/>
                      </a:prstGeom>
                      <a:noFill/>
                      <a:extLst/>
                    </p:spPr>
                  </p:pic>
                </p:oleObj>
              </mc:Fallback>
            </mc:AlternateContent>
          </a:graphicData>
        </a:graphic>
      </p:graphicFrame>
    </p:spTree>
    <p:extLst>
      <p:ext uri="{BB962C8B-B14F-4D97-AF65-F5344CB8AC3E}">
        <p14:creationId xmlns:p14="http://schemas.microsoft.com/office/powerpoint/2010/main" val="3968377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129369111"/>
              </p:ext>
            </p:extLst>
          </p:nvPr>
        </p:nvGraphicFramePr>
        <p:xfrm>
          <a:off x="1168810" y="2264829"/>
          <a:ext cx="7643866" cy="4426969"/>
        </p:xfrm>
        <a:graphic>
          <a:graphicData uri="http://schemas.openxmlformats.org/drawingml/2006/table">
            <a:tbl>
              <a:tblPr/>
              <a:tblGrid>
                <a:gridCol w="3821933"/>
                <a:gridCol w="3821933"/>
              </a:tblGrid>
              <a:tr h="79098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Comic Sans MS" pitchFamily="66" charset="0"/>
                        </a:rPr>
                        <a:t>Angular Momentum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Comic Sans MS" pitchFamily="66" charset="0"/>
                        </a:rPr>
                        <a:t>Linear momentum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912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Comic Sans MS" pitchFamily="66" charset="0"/>
                        </a:rPr>
                        <a:t>L = </a:t>
                      </a:r>
                      <a:r>
                        <a:rPr kumimoji="0" lang="en-US" sz="2800" b="0" i="0" u="none" strike="noStrike" cap="none" normalizeH="0" baseline="0" dirty="0" err="1" smtClean="0">
                          <a:ln>
                            <a:noFill/>
                          </a:ln>
                          <a:solidFill>
                            <a:schemeClr val="tx1"/>
                          </a:solidFill>
                          <a:effectLst/>
                          <a:latin typeface="Comic Sans MS" pitchFamily="66" charset="0"/>
                        </a:rPr>
                        <a:t>I</a:t>
                      </a:r>
                      <a:r>
                        <a:rPr kumimoji="0" lang="en-US" sz="2800" b="0" i="0" u="none" strike="noStrike" cap="none" normalizeH="0" baseline="0" dirty="0" err="1" smtClean="0">
                          <a:ln>
                            <a:noFill/>
                          </a:ln>
                          <a:solidFill>
                            <a:schemeClr val="tx1"/>
                          </a:solidFill>
                          <a:effectLst/>
                          <a:latin typeface="Symbol" pitchFamily="18" charset="2"/>
                        </a:rPr>
                        <a:t>w</a:t>
                      </a:r>
                      <a:endParaRPr kumimoji="0" lang="en-US" sz="2800" b="0" i="0" u="none" strike="noStrike" cap="none" normalizeH="0" baseline="0" dirty="0" smtClean="0">
                        <a:ln>
                          <a:noFill/>
                        </a:ln>
                        <a:solidFill>
                          <a:schemeClr val="tx1"/>
                        </a:solidFill>
                        <a:effectLst/>
                        <a:latin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Comic Sans MS" pitchFamily="66" charset="0"/>
                        </a:rPr>
                        <a:t>P = </a:t>
                      </a:r>
                      <a:r>
                        <a:rPr kumimoji="0" lang="en-US" sz="2800" b="0" i="0" u="none" strike="noStrike" cap="none" normalizeH="0" baseline="0" dirty="0" err="1" smtClean="0">
                          <a:ln>
                            <a:noFill/>
                          </a:ln>
                          <a:solidFill>
                            <a:schemeClr val="tx1"/>
                          </a:solidFill>
                          <a:effectLst/>
                          <a:latin typeface="Comic Sans MS" pitchFamily="66" charset="0"/>
                        </a:rPr>
                        <a:t>mv</a:t>
                      </a: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98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Symbol" pitchFamily="18" charset="2"/>
                        </a:rPr>
                        <a:t>D</a:t>
                      </a:r>
                      <a:r>
                        <a:rPr kumimoji="0" lang="en-US" sz="2800" b="0" i="0" u="none" strike="noStrike" cap="none" normalizeH="0" baseline="0" dirty="0" smtClean="0">
                          <a:ln>
                            <a:noFill/>
                          </a:ln>
                          <a:solidFill>
                            <a:schemeClr val="tx1"/>
                          </a:solidFill>
                          <a:effectLst/>
                          <a:latin typeface="Comic Sans MS" pitchFamily="66" charset="0"/>
                        </a:rPr>
                        <a:t>L </a:t>
                      </a:r>
                      <a:r>
                        <a:rPr kumimoji="0" lang="en-US" sz="2800" b="0" i="0" u="none" strike="noStrike" cap="none" normalizeH="0" baseline="0" dirty="0" smtClean="0">
                          <a:ln>
                            <a:noFill/>
                          </a:ln>
                          <a:solidFill>
                            <a:schemeClr val="tx1"/>
                          </a:solidFill>
                          <a:effectLst/>
                          <a:latin typeface="Comic Sans MS" pitchFamily="66" charset="0"/>
                        </a:rPr>
                        <a:t>= </a:t>
                      </a:r>
                      <a:r>
                        <a:rPr kumimoji="0" lang="en-US" sz="2800" b="0" i="0" u="none" strike="noStrike" cap="none" normalizeH="0" baseline="0" dirty="0" smtClean="0">
                          <a:ln>
                            <a:noFill/>
                          </a:ln>
                          <a:solidFill>
                            <a:schemeClr val="tx1"/>
                          </a:solidFill>
                          <a:effectLst/>
                          <a:latin typeface="Symbol" pitchFamily="18" charset="2"/>
                        </a:rPr>
                        <a:t>t </a:t>
                      </a:r>
                      <a:r>
                        <a:rPr kumimoji="0" lang="en-US" sz="2800" b="0" i="0" u="none" strike="noStrike" cap="none" normalizeH="0" baseline="0" dirty="0" err="1" smtClean="0">
                          <a:ln>
                            <a:noFill/>
                          </a:ln>
                          <a:solidFill>
                            <a:schemeClr val="tx1"/>
                          </a:solidFill>
                          <a:effectLst/>
                          <a:latin typeface="Symbol" pitchFamily="18" charset="2"/>
                        </a:rPr>
                        <a:t>D</a:t>
                      </a:r>
                      <a:r>
                        <a:rPr kumimoji="0" lang="en-US" sz="2800" b="0" i="0" u="none" strike="noStrike" cap="none" normalizeH="0" baseline="0" dirty="0" err="1" smtClean="0">
                          <a:ln>
                            <a:noFill/>
                          </a:ln>
                          <a:solidFill>
                            <a:schemeClr val="tx1"/>
                          </a:solidFill>
                          <a:effectLst/>
                          <a:latin typeface="Comic Sans MS" pitchFamily="66" charset="0"/>
                        </a:rPr>
                        <a:t>t</a:t>
                      </a: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Symbol" pitchFamily="18" charset="2"/>
                        </a:rPr>
                        <a:t>D</a:t>
                      </a:r>
                      <a:r>
                        <a:rPr kumimoji="0" lang="en-US" sz="2800" b="0" i="0" u="none" strike="noStrike" cap="none" normalizeH="0" baseline="0" dirty="0" smtClean="0">
                          <a:ln>
                            <a:noFill/>
                          </a:ln>
                          <a:solidFill>
                            <a:schemeClr val="tx1"/>
                          </a:solidFill>
                          <a:effectLst/>
                          <a:latin typeface="Comic Sans MS" pitchFamily="66" charset="0"/>
                        </a:rPr>
                        <a:t>P </a:t>
                      </a:r>
                      <a:r>
                        <a:rPr kumimoji="0" lang="en-US" sz="2800" b="0" i="0" u="none" strike="noStrike" cap="none" normalizeH="0" baseline="0" dirty="0" smtClean="0">
                          <a:ln>
                            <a:noFill/>
                          </a:ln>
                          <a:solidFill>
                            <a:schemeClr val="tx1"/>
                          </a:solidFill>
                          <a:effectLst/>
                          <a:latin typeface="Comic Sans MS" pitchFamily="66" charset="0"/>
                        </a:rPr>
                        <a:t>= </a:t>
                      </a:r>
                      <a:r>
                        <a:rPr kumimoji="0" lang="en-US" sz="2800" b="0" i="0" u="none" strike="noStrike" cap="none" normalizeH="0" baseline="0" dirty="0" err="1" smtClean="0">
                          <a:ln>
                            <a:noFill/>
                          </a:ln>
                          <a:solidFill>
                            <a:schemeClr val="tx1"/>
                          </a:solidFill>
                          <a:effectLst/>
                          <a:latin typeface="Comic Sans MS" pitchFamily="66" charset="0"/>
                        </a:rPr>
                        <a:t>F</a:t>
                      </a:r>
                      <a:r>
                        <a:rPr kumimoji="0" lang="en-US" sz="2800" b="0" i="0" u="none" strike="noStrike" cap="none" normalizeH="0" baseline="0" dirty="0" err="1" smtClean="0">
                          <a:ln>
                            <a:noFill/>
                          </a:ln>
                          <a:solidFill>
                            <a:schemeClr val="tx1"/>
                          </a:solidFill>
                          <a:effectLst/>
                          <a:latin typeface="Symbol" pitchFamily="18" charset="2"/>
                        </a:rPr>
                        <a:t>D</a:t>
                      </a:r>
                      <a:r>
                        <a:rPr kumimoji="0" lang="en-US" sz="2800" b="0" i="0" u="none" strike="noStrike" cap="none" normalizeH="0" baseline="0" dirty="0" err="1" smtClean="0">
                          <a:ln>
                            <a:noFill/>
                          </a:ln>
                          <a:solidFill>
                            <a:schemeClr val="tx1"/>
                          </a:solidFill>
                          <a:effectLst/>
                          <a:latin typeface="Comic Sans MS" pitchFamily="66" charset="0"/>
                        </a:rPr>
                        <a:t>t</a:t>
                      </a: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339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rgbClr val="FF0000"/>
                          </a:solidFill>
                          <a:effectLst/>
                          <a:latin typeface="Comic Sans MS" pitchFamily="66" charset="0"/>
                        </a:rPr>
                        <a:t>Conservation of L</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2800" b="0" i="0" u="none" strike="noStrike" cap="none" normalizeH="0" baseline="0" dirty="0" smtClean="0">
                          <a:ln>
                            <a:noFill/>
                          </a:ln>
                          <a:solidFill>
                            <a:srgbClr val="FF0000"/>
                          </a:solidFill>
                          <a:effectLst/>
                          <a:latin typeface="Arial" pitchFamily="34" charset="0"/>
                          <a:cs typeface="Arial" pitchFamily="34" charset="0"/>
                        </a:rPr>
                        <a:t>Σ</a:t>
                      </a:r>
                      <a:r>
                        <a:rPr kumimoji="0" lang="en-NZ" sz="2800" b="0" i="0" u="none" strike="noStrike" cap="none" normalizeH="0" baseline="0" dirty="0" smtClean="0">
                          <a:ln>
                            <a:noFill/>
                          </a:ln>
                          <a:solidFill>
                            <a:srgbClr val="FF0000"/>
                          </a:solidFill>
                          <a:effectLst/>
                          <a:latin typeface="Arial" pitchFamily="34" charset="0"/>
                          <a:cs typeface="Arial" pitchFamily="34" charset="0"/>
                        </a:rPr>
                        <a:t>L</a:t>
                      </a:r>
                      <a:r>
                        <a:rPr kumimoji="0" lang="en-NZ" sz="2800" b="0" i="0" u="none" strike="noStrike" cap="none" normalizeH="0" baseline="-25000" dirty="0" smtClean="0">
                          <a:ln>
                            <a:noFill/>
                          </a:ln>
                          <a:solidFill>
                            <a:srgbClr val="FF0000"/>
                          </a:solidFill>
                          <a:effectLst/>
                          <a:latin typeface="Arial" pitchFamily="34" charset="0"/>
                          <a:cs typeface="Arial" pitchFamily="34" charset="0"/>
                        </a:rPr>
                        <a:t>before </a:t>
                      </a:r>
                      <a:r>
                        <a:rPr kumimoji="0" lang="en-NZ" sz="2800" b="0" i="0" u="none" strike="noStrike" cap="none" normalizeH="0" baseline="0" dirty="0" smtClean="0">
                          <a:ln>
                            <a:noFill/>
                          </a:ln>
                          <a:solidFill>
                            <a:srgbClr val="FF0000"/>
                          </a:solidFill>
                          <a:effectLst/>
                          <a:latin typeface="Arial" pitchFamily="34" charset="0"/>
                          <a:cs typeface="Arial" pitchFamily="34" charset="0"/>
                        </a:rPr>
                        <a:t>=</a:t>
                      </a:r>
                      <a:r>
                        <a:rPr kumimoji="0" lang="en-NZ" sz="2800" b="0" i="0" u="none" strike="noStrike" cap="none" normalizeH="0" baseline="-25000" dirty="0" smtClean="0">
                          <a:ln>
                            <a:noFill/>
                          </a:ln>
                          <a:solidFill>
                            <a:srgbClr val="FF0000"/>
                          </a:solidFill>
                          <a:effectLst/>
                          <a:latin typeface="Arial" pitchFamily="34" charset="0"/>
                          <a:cs typeface="Arial" pitchFamily="34" charset="0"/>
                        </a:rPr>
                        <a:t> </a:t>
                      </a:r>
                      <a:r>
                        <a:rPr kumimoji="0" lang="el-GR" sz="2800" b="0" i="0" u="none" strike="noStrike" cap="none" normalizeH="0" baseline="0" dirty="0" smtClean="0">
                          <a:ln>
                            <a:noFill/>
                          </a:ln>
                          <a:solidFill>
                            <a:srgbClr val="FF0000"/>
                          </a:solidFill>
                          <a:effectLst/>
                          <a:latin typeface="Arial" pitchFamily="34" charset="0"/>
                          <a:cs typeface="Arial" pitchFamily="34" charset="0"/>
                        </a:rPr>
                        <a:t>Σ</a:t>
                      </a:r>
                      <a:r>
                        <a:rPr kumimoji="0" lang="en-NZ" sz="2800" b="0" i="0" u="none" strike="noStrike" cap="none" normalizeH="0" baseline="0" dirty="0" smtClean="0">
                          <a:ln>
                            <a:noFill/>
                          </a:ln>
                          <a:solidFill>
                            <a:srgbClr val="FF0000"/>
                          </a:solidFill>
                          <a:effectLst/>
                          <a:latin typeface="Arial" pitchFamily="34" charset="0"/>
                          <a:cs typeface="Arial" pitchFamily="34" charset="0"/>
                        </a:rPr>
                        <a:t>L</a:t>
                      </a:r>
                      <a:r>
                        <a:rPr kumimoji="0" lang="en-NZ" sz="2800" b="0" i="0" u="none" strike="noStrike" cap="none" normalizeH="0" baseline="-25000" dirty="0" smtClean="0">
                          <a:ln>
                            <a:noFill/>
                          </a:ln>
                          <a:solidFill>
                            <a:srgbClr val="FF0000"/>
                          </a:solidFill>
                          <a:effectLst/>
                          <a:latin typeface="Arial" pitchFamily="34" charset="0"/>
                          <a:cs typeface="Arial" pitchFamily="34" charset="0"/>
                        </a:rPr>
                        <a:t>after</a:t>
                      </a:r>
                      <a:endParaRPr kumimoji="0" lang="en-US" sz="2800" b="0" i="0" u="none" strike="noStrike" cap="none" normalizeH="0" baseline="-25000" dirty="0" smtClean="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rPr>
                        <a:t>(if no net outside torques</a:t>
                      </a:r>
                      <a:r>
                        <a:rPr kumimoji="0" lang="en-US" sz="2000" b="0" i="0" u="none" strike="noStrike" cap="none" normalizeH="0" baseline="0" dirty="0" smtClean="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1000" b="0" i="0" u="none" strike="noStrike" cap="none" normalizeH="0" baseline="0" dirty="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rgbClr val="FF0000"/>
                          </a:solidFill>
                          <a:effectLst/>
                          <a:latin typeface="Comic Sans MS" pitchFamily="66" charset="0"/>
                        </a:rPr>
                        <a:t>Conservation of P</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defRPr/>
                      </a:pPr>
                      <a:r>
                        <a:rPr kumimoji="0" lang="el-GR" sz="2800" b="0" i="0" u="none" strike="noStrike" cap="none" normalizeH="0" baseline="0" dirty="0" smtClean="0">
                          <a:ln>
                            <a:noFill/>
                          </a:ln>
                          <a:solidFill>
                            <a:srgbClr val="FF0000"/>
                          </a:solidFill>
                          <a:effectLst/>
                          <a:latin typeface="Arial" pitchFamily="34" charset="0"/>
                          <a:cs typeface="Arial" pitchFamily="34" charset="0"/>
                        </a:rPr>
                        <a:t>Σ</a:t>
                      </a:r>
                      <a:r>
                        <a:rPr kumimoji="0" lang="en-NZ" sz="2800" b="0" i="0" u="none" strike="noStrike" cap="none" normalizeH="0" baseline="0" dirty="0" err="1" smtClean="0">
                          <a:ln>
                            <a:noFill/>
                          </a:ln>
                          <a:solidFill>
                            <a:srgbClr val="FF0000"/>
                          </a:solidFill>
                          <a:effectLst/>
                          <a:latin typeface="Arial" pitchFamily="34" charset="0"/>
                          <a:cs typeface="Arial" pitchFamily="34" charset="0"/>
                        </a:rPr>
                        <a:t>P</a:t>
                      </a:r>
                      <a:r>
                        <a:rPr kumimoji="0" lang="en-NZ" sz="2800" b="0" i="0" u="none" strike="noStrike" cap="none" normalizeH="0" baseline="-25000" dirty="0" err="1" smtClean="0">
                          <a:ln>
                            <a:noFill/>
                          </a:ln>
                          <a:solidFill>
                            <a:srgbClr val="FF0000"/>
                          </a:solidFill>
                          <a:effectLst/>
                          <a:latin typeface="Arial" pitchFamily="34" charset="0"/>
                          <a:cs typeface="Arial" pitchFamily="34" charset="0"/>
                        </a:rPr>
                        <a:t>before</a:t>
                      </a:r>
                      <a:r>
                        <a:rPr kumimoji="0" lang="en-NZ" sz="2800" b="0" i="0" u="none" strike="noStrike" cap="none" normalizeH="0" baseline="-25000" dirty="0" smtClean="0">
                          <a:ln>
                            <a:noFill/>
                          </a:ln>
                          <a:solidFill>
                            <a:srgbClr val="FF0000"/>
                          </a:solidFill>
                          <a:effectLst/>
                          <a:latin typeface="Arial" pitchFamily="34" charset="0"/>
                          <a:cs typeface="Arial" pitchFamily="34" charset="0"/>
                        </a:rPr>
                        <a:t> </a:t>
                      </a:r>
                      <a:r>
                        <a:rPr kumimoji="0" lang="en-NZ" sz="2800" b="0" i="0" u="none" strike="noStrike" cap="none" normalizeH="0" baseline="0" dirty="0" smtClean="0">
                          <a:ln>
                            <a:noFill/>
                          </a:ln>
                          <a:solidFill>
                            <a:srgbClr val="FF0000"/>
                          </a:solidFill>
                          <a:effectLst/>
                          <a:latin typeface="Arial" pitchFamily="34" charset="0"/>
                          <a:cs typeface="Arial" pitchFamily="34" charset="0"/>
                        </a:rPr>
                        <a:t>=</a:t>
                      </a:r>
                      <a:r>
                        <a:rPr kumimoji="0" lang="en-NZ" sz="2800" b="0" i="0" u="none" strike="noStrike" cap="none" normalizeH="0" baseline="-25000" dirty="0" smtClean="0">
                          <a:ln>
                            <a:noFill/>
                          </a:ln>
                          <a:solidFill>
                            <a:srgbClr val="FF0000"/>
                          </a:solidFill>
                          <a:effectLst/>
                          <a:latin typeface="Arial" pitchFamily="34" charset="0"/>
                          <a:cs typeface="Arial" pitchFamily="34" charset="0"/>
                        </a:rPr>
                        <a:t> </a:t>
                      </a:r>
                      <a:r>
                        <a:rPr kumimoji="0" lang="el-GR" sz="2800" b="0" i="0" u="none" strike="noStrike" cap="none" normalizeH="0" baseline="0" dirty="0" smtClean="0">
                          <a:ln>
                            <a:noFill/>
                          </a:ln>
                          <a:solidFill>
                            <a:srgbClr val="FF0000"/>
                          </a:solidFill>
                          <a:effectLst/>
                          <a:latin typeface="Arial" pitchFamily="34" charset="0"/>
                          <a:cs typeface="Arial" pitchFamily="34" charset="0"/>
                        </a:rPr>
                        <a:t>Σ</a:t>
                      </a:r>
                      <a:r>
                        <a:rPr kumimoji="0" lang="en-NZ" sz="2800" b="0" i="0" u="none" strike="noStrike" cap="none" normalizeH="0" baseline="0" dirty="0" err="1" smtClean="0">
                          <a:ln>
                            <a:noFill/>
                          </a:ln>
                          <a:solidFill>
                            <a:srgbClr val="FF0000"/>
                          </a:solidFill>
                          <a:effectLst/>
                          <a:latin typeface="Arial" pitchFamily="34" charset="0"/>
                          <a:cs typeface="Arial" pitchFamily="34" charset="0"/>
                        </a:rPr>
                        <a:t>P</a:t>
                      </a:r>
                      <a:r>
                        <a:rPr kumimoji="0" lang="en-NZ" sz="2800" b="0" i="0" u="none" strike="noStrike" cap="none" normalizeH="0" baseline="-25000" dirty="0" err="1" smtClean="0">
                          <a:ln>
                            <a:noFill/>
                          </a:ln>
                          <a:solidFill>
                            <a:srgbClr val="FF0000"/>
                          </a:solidFill>
                          <a:effectLst/>
                          <a:latin typeface="Arial" pitchFamily="34" charset="0"/>
                          <a:cs typeface="Arial" pitchFamily="34" charset="0"/>
                        </a:rPr>
                        <a:t>after</a:t>
                      </a:r>
                      <a:endParaRPr kumimoji="0" lang="en-US" sz="2800" b="0" i="0" u="none" strike="noStrike" cap="none" normalizeH="0" baseline="-25000" dirty="0" smtClean="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rPr>
                        <a:t>(if no net outside forces</a:t>
                      </a:r>
                      <a:r>
                        <a:rPr kumimoji="0" lang="en-US" sz="2000" b="0" i="0" u="none" strike="noStrike" cap="none" normalizeH="0" baseline="0" dirty="0" smtClean="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26" name="Object 27"/>
          <p:cNvGraphicFramePr>
            <a:graphicFrameLocks noChangeAspect="1"/>
          </p:cNvGraphicFramePr>
          <p:nvPr>
            <p:extLst>
              <p:ext uri="{D42A27DB-BD31-4B8C-83A1-F6EECF244321}">
                <p14:modId xmlns:p14="http://schemas.microsoft.com/office/powerpoint/2010/main" val="365791794"/>
              </p:ext>
            </p:extLst>
          </p:nvPr>
        </p:nvGraphicFramePr>
        <p:xfrm>
          <a:off x="3419872" y="1052736"/>
          <a:ext cx="3814762" cy="1143000"/>
        </p:xfrm>
        <a:graphic>
          <a:graphicData uri="http://schemas.openxmlformats.org/presentationml/2006/ole">
            <mc:AlternateContent xmlns:mc="http://schemas.openxmlformats.org/markup-compatibility/2006">
              <mc:Choice xmlns:v="urn:schemas-microsoft-com:vml" Requires="v">
                <p:oleObj spid="_x0000_s6165" name="Equation" r:id="rId4" imgW="457200" imgH="177480" progId="Equation.3">
                  <p:embed/>
                </p:oleObj>
              </mc:Choice>
              <mc:Fallback>
                <p:oleObj name="Equation" r:id="rId4" imgW="457200" imgH="177480" progId="Equation.3">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1052736"/>
                        <a:ext cx="381476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9" name="TextBox 9"/>
          <p:cNvSpPr txBox="1">
            <a:spLocks noChangeArrowheads="1"/>
          </p:cNvSpPr>
          <p:nvPr/>
        </p:nvSpPr>
        <p:spPr bwMode="auto">
          <a:xfrm>
            <a:off x="1149198" y="548680"/>
            <a:ext cx="8001000" cy="461963"/>
          </a:xfrm>
          <a:prstGeom prst="rect">
            <a:avLst/>
          </a:prstGeom>
          <a:noFill/>
          <a:ln w="9525">
            <a:noFill/>
            <a:miter lim="800000"/>
            <a:headEnd/>
            <a:tailEnd/>
          </a:ln>
        </p:spPr>
        <p:txBody>
          <a:bodyPr>
            <a:spAutoFit/>
          </a:bodyPr>
          <a:lstStyle/>
          <a:p>
            <a:r>
              <a:rPr lang="en-US">
                <a:latin typeface="Calibri" panose="020F0502020204030204" pitchFamily="34" charset="0"/>
                <a:cs typeface="Calibri" panose="020F0502020204030204" pitchFamily="34" charset="0"/>
              </a:rPr>
              <a:t>Any rotating object has angular momentum…  </a:t>
            </a:r>
          </a:p>
        </p:txBody>
      </p:sp>
      <p:sp>
        <p:nvSpPr>
          <p:cNvPr id="10" name="TextBox 9"/>
          <p:cNvSpPr txBox="1">
            <a:spLocks noChangeArrowheads="1"/>
          </p:cNvSpPr>
          <p:nvPr/>
        </p:nvSpPr>
        <p:spPr bwMode="auto">
          <a:xfrm rot="16200000">
            <a:off x="-403210" y="3241501"/>
            <a:ext cx="2343150" cy="461963"/>
          </a:xfrm>
          <a:prstGeom prst="rect">
            <a:avLst/>
          </a:prstGeom>
          <a:noFill/>
          <a:ln w="9525">
            <a:noFill/>
            <a:miter lim="800000"/>
            <a:headEnd/>
            <a:tailEnd/>
          </a:ln>
        </p:spPr>
        <p:txBody>
          <a:bodyPr>
            <a:spAutoFit/>
          </a:bodyPr>
          <a:lstStyle/>
          <a:p>
            <a:r>
              <a:rPr lang="en-NZ" dirty="0">
                <a:latin typeface="Calibri" panose="020F0502020204030204" pitchFamily="34" charset="0"/>
                <a:cs typeface="Calibri" panose="020F0502020204030204" pitchFamily="34" charset="0"/>
              </a:rPr>
              <a:t>Compare…</a:t>
            </a:r>
          </a:p>
        </p:txBody>
      </p:sp>
      <p:sp>
        <p:nvSpPr>
          <p:cNvPr id="2" name="TextBox 1"/>
          <p:cNvSpPr txBox="1"/>
          <p:nvPr/>
        </p:nvSpPr>
        <p:spPr>
          <a:xfrm>
            <a:off x="1403648" y="6093296"/>
            <a:ext cx="3456384" cy="461665"/>
          </a:xfrm>
          <a:prstGeom prst="rect">
            <a:avLst/>
          </a:prstGeom>
          <a:noFill/>
        </p:spPr>
        <p:txBody>
          <a:bodyPr wrap="square" rtlCol="0">
            <a:spAutoFit/>
          </a:bodyPr>
          <a:lstStyle/>
          <a:p>
            <a:r>
              <a:rPr lang="en-NZ" dirty="0" err="1" smtClean="0">
                <a:latin typeface="Calibri" panose="020F0502020204030204" pitchFamily="34" charset="0"/>
                <a:cs typeface="Calibri" panose="020F0502020204030204" pitchFamily="34" charset="0"/>
              </a:rPr>
              <a:t>Eg</a:t>
            </a:r>
            <a:r>
              <a:rPr lang="en-NZ" dirty="0" smtClean="0">
                <a:latin typeface="Calibri" panose="020F0502020204030204" pitchFamily="34" charset="0"/>
                <a:cs typeface="Calibri" panose="020F0502020204030204" pitchFamily="34" charset="0"/>
              </a:rPr>
              <a:t> “friction torques”</a:t>
            </a:r>
            <a:endParaRPr lang="en-NZ" dirty="0">
              <a:latin typeface="Calibri" panose="020F0502020204030204" pitchFamily="34" charset="0"/>
              <a:cs typeface="Calibri" panose="020F0502020204030204" pitchFamily="34" charset="0"/>
            </a:endParaRPr>
          </a:p>
        </p:txBody>
      </p:sp>
      <p:sp>
        <p:nvSpPr>
          <p:cNvPr id="11" name="TextBox 10"/>
          <p:cNvSpPr txBox="1"/>
          <p:nvPr/>
        </p:nvSpPr>
        <p:spPr>
          <a:xfrm>
            <a:off x="5292080" y="6093296"/>
            <a:ext cx="3456384" cy="461665"/>
          </a:xfrm>
          <a:prstGeom prst="rect">
            <a:avLst/>
          </a:prstGeom>
          <a:noFill/>
        </p:spPr>
        <p:txBody>
          <a:bodyPr wrap="square" rtlCol="0">
            <a:spAutoFit/>
          </a:bodyPr>
          <a:lstStyle/>
          <a:p>
            <a:r>
              <a:rPr lang="en-NZ" dirty="0" err="1" smtClean="0">
                <a:latin typeface="Calibri" panose="020F0502020204030204" pitchFamily="34" charset="0"/>
                <a:cs typeface="Calibri" panose="020F0502020204030204" pitchFamily="34" charset="0"/>
              </a:rPr>
              <a:t>Eg</a:t>
            </a:r>
            <a:r>
              <a:rPr lang="en-NZ" dirty="0" smtClean="0">
                <a:latin typeface="Calibri" panose="020F0502020204030204" pitchFamily="34" charset="0"/>
                <a:cs typeface="Calibri" panose="020F0502020204030204" pitchFamily="34" charset="0"/>
              </a:rPr>
              <a:t> “friction forces”</a:t>
            </a:r>
            <a:endParaRPr lang="en-NZ" dirty="0">
              <a:latin typeface="Calibri" panose="020F0502020204030204" pitchFamily="34" charset="0"/>
              <a:cs typeface="Calibri" panose="020F0502020204030204"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
                                        </p:tgtEl>
                                        <p:attrNameLst>
                                          <p:attrName>style.visibility</p:attrName>
                                        </p:attrNameLst>
                                      </p:cBhvr>
                                      <p:to>
                                        <p:strVal val="visible"/>
                                      </p:to>
                                    </p:set>
                                    <p:animEffect transition="in" filter="blinds(horizontal)">
                                      <p:cBhvr>
                                        <p:cTn id="7" dur="500"/>
                                        <p:tgtEl>
                                          <p:spTgt spid="10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 grpId="0"/>
      <p:bldP spid="10" grpId="0"/>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738386"/>
            <a:ext cx="8115300" cy="830263"/>
          </a:xfrm>
          <a:prstGeom prst="rect">
            <a:avLst/>
          </a:prstGeom>
          <a:noFill/>
          <a:ln w="9525">
            <a:noFill/>
            <a:miter lim="800000"/>
            <a:headEnd/>
            <a:tailEnd/>
          </a:ln>
        </p:spPr>
        <p:txBody>
          <a:bodyPr>
            <a:spAutoFit/>
          </a:bodyPr>
          <a:lstStyle/>
          <a:p>
            <a:r>
              <a:rPr lang="en-US" dirty="0"/>
              <a:t>What is the angular momentum of a 20 g, 11.8 cm compact disc spinning at 500 rpm? (use I = ½mr</a:t>
            </a:r>
            <a:r>
              <a:rPr lang="en-US" baseline="30000" dirty="0"/>
              <a:t>2</a:t>
            </a:r>
            <a:r>
              <a:rPr lang="en-US" dirty="0"/>
              <a:t>)</a:t>
            </a:r>
          </a:p>
        </p:txBody>
      </p:sp>
      <p:sp>
        <p:nvSpPr>
          <p:cNvPr id="3" name="TextBox 2"/>
          <p:cNvSpPr txBox="1">
            <a:spLocks noChangeArrowheads="1"/>
          </p:cNvSpPr>
          <p:nvPr/>
        </p:nvSpPr>
        <p:spPr bwMode="auto">
          <a:xfrm>
            <a:off x="400050" y="1652786"/>
            <a:ext cx="4343400" cy="1200150"/>
          </a:xfrm>
          <a:prstGeom prst="rect">
            <a:avLst/>
          </a:prstGeom>
          <a:noFill/>
          <a:ln w="9525">
            <a:noFill/>
            <a:miter lim="800000"/>
            <a:headEnd/>
            <a:tailEnd/>
          </a:ln>
        </p:spPr>
        <p:txBody>
          <a:bodyPr>
            <a:spAutoFit/>
          </a:bodyPr>
          <a:lstStyle/>
          <a:p>
            <a:r>
              <a:rPr lang="nn-NO" dirty="0">
                <a:solidFill>
                  <a:schemeClr val="tx1"/>
                </a:solidFill>
              </a:rPr>
              <a:t>m = 0.020 kg</a:t>
            </a:r>
          </a:p>
          <a:p>
            <a:r>
              <a:rPr lang="pt-BR" dirty="0" err="1">
                <a:solidFill>
                  <a:schemeClr val="tx1"/>
                </a:solidFill>
              </a:rPr>
              <a:t>r</a:t>
            </a:r>
            <a:r>
              <a:rPr lang="pt-BR" dirty="0">
                <a:solidFill>
                  <a:schemeClr val="tx1"/>
                </a:solidFill>
              </a:rPr>
              <a:t> = 0.059 m</a:t>
            </a:r>
          </a:p>
          <a:p>
            <a:r>
              <a:rPr lang="sv-SE" dirty="0" err="1">
                <a:solidFill>
                  <a:schemeClr val="tx1"/>
                </a:solidFill>
              </a:rPr>
              <a:t>ω</a:t>
            </a:r>
            <a:r>
              <a:rPr lang="sv-SE" dirty="0">
                <a:solidFill>
                  <a:schemeClr val="tx1"/>
                </a:solidFill>
              </a:rPr>
              <a:t> = 500 rev/min  </a:t>
            </a:r>
            <a:r>
              <a:rPr lang="el-GR" dirty="0">
                <a:solidFill>
                  <a:schemeClr val="tx1"/>
                </a:solidFill>
              </a:rPr>
              <a:t>= 52.4 </a:t>
            </a:r>
            <a:r>
              <a:rPr lang="en-US" dirty="0">
                <a:solidFill>
                  <a:schemeClr val="tx1"/>
                </a:solidFill>
              </a:rPr>
              <a:t>rad/s</a:t>
            </a:r>
          </a:p>
        </p:txBody>
      </p:sp>
      <p:sp>
        <p:nvSpPr>
          <p:cNvPr id="4" name="Rectangle 3"/>
          <p:cNvSpPr>
            <a:spLocks noChangeArrowheads="1"/>
          </p:cNvSpPr>
          <p:nvPr/>
        </p:nvSpPr>
        <p:spPr bwMode="auto">
          <a:xfrm>
            <a:off x="4743450" y="1652786"/>
            <a:ext cx="4572000" cy="1200150"/>
          </a:xfrm>
          <a:prstGeom prst="rect">
            <a:avLst/>
          </a:prstGeom>
          <a:noFill/>
          <a:ln w="9525">
            <a:noFill/>
            <a:miter lim="800000"/>
            <a:headEnd/>
            <a:tailEnd/>
          </a:ln>
        </p:spPr>
        <p:txBody>
          <a:bodyPr>
            <a:spAutoFit/>
          </a:bodyPr>
          <a:lstStyle/>
          <a:p>
            <a:r>
              <a:rPr lang="en-US">
                <a:solidFill>
                  <a:schemeClr val="tx1"/>
                </a:solidFill>
              </a:rPr>
              <a:t>L = I</a:t>
            </a:r>
            <a:r>
              <a:rPr lang="el-GR">
                <a:solidFill>
                  <a:schemeClr val="tx1"/>
                </a:solidFill>
              </a:rPr>
              <a:t>ω = (1/2)</a:t>
            </a:r>
            <a:r>
              <a:rPr lang="en-US">
                <a:solidFill>
                  <a:schemeClr val="tx1"/>
                </a:solidFill>
              </a:rPr>
              <a:t>mr</a:t>
            </a:r>
            <a:r>
              <a:rPr lang="en-US" baseline="30000">
                <a:solidFill>
                  <a:schemeClr val="tx1"/>
                </a:solidFill>
              </a:rPr>
              <a:t>2</a:t>
            </a:r>
            <a:r>
              <a:rPr lang="el-GR">
                <a:solidFill>
                  <a:schemeClr val="tx1"/>
                </a:solidFill>
              </a:rPr>
              <a:t>ω</a:t>
            </a:r>
          </a:p>
          <a:p>
            <a:r>
              <a:rPr lang="nn-NO">
                <a:solidFill>
                  <a:schemeClr val="tx1"/>
                </a:solidFill>
              </a:rPr>
              <a:t>L = (1/2) 0.020 (0.059)</a:t>
            </a:r>
            <a:r>
              <a:rPr lang="nn-NO" baseline="30000">
                <a:solidFill>
                  <a:schemeClr val="tx1"/>
                </a:solidFill>
              </a:rPr>
              <a:t>2</a:t>
            </a:r>
            <a:r>
              <a:rPr lang="nn-NO">
                <a:solidFill>
                  <a:schemeClr val="tx1"/>
                </a:solidFill>
              </a:rPr>
              <a:t> · 52.4</a:t>
            </a:r>
          </a:p>
          <a:p>
            <a:r>
              <a:rPr lang="en-US">
                <a:solidFill>
                  <a:schemeClr val="tx1"/>
                </a:solidFill>
              </a:rPr>
              <a:t>L = 0.0018 kg·m</a:t>
            </a:r>
            <a:r>
              <a:rPr lang="en-US" baseline="30000">
                <a:solidFill>
                  <a:schemeClr val="tx1"/>
                </a:solidFill>
              </a:rPr>
              <a:t>2</a:t>
            </a:r>
            <a:r>
              <a:rPr lang="en-US">
                <a:solidFill>
                  <a:schemeClr val="tx1"/>
                </a:solidFill>
              </a:rPr>
              <a:t>s</a:t>
            </a:r>
            <a:r>
              <a:rPr lang="en-US" baseline="30000">
                <a:solidFill>
                  <a:schemeClr val="tx1"/>
                </a:solidFill>
              </a:rPr>
              <a:t>-1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 y="332656"/>
            <a:ext cx="6684271"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191" y="1124744"/>
            <a:ext cx="23622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27"/>
          <p:cNvGraphicFramePr>
            <a:graphicFrameLocks noChangeAspect="1"/>
          </p:cNvGraphicFramePr>
          <p:nvPr>
            <p:extLst>
              <p:ext uri="{D42A27DB-BD31-4B8C-83A1-F6EECF244321}">
                <p14:modId xmlns:p14="http://schemas.microsoft.com/office/powerpoint/2010/main" val="310095214"/>
              </p:ext>
            </p:extLst>
          </p:nvPr>
        </p:nvGraphicFramePr>
        <p:xfrm>
          <a:off x="2987824" y="4797152"/>
          <a:ext cx="2952328" cy="1441314"/>
        </p:xfrm>
        <a:graphic>
          <a:graphicData uri="http://schemas.openxmlformats.org/presentationml/2006/ole">
            <mc:AlternateContent xmlns:mc="http://schemas.openxmlformats.org/markup-compatibility/2006">
              <mc:Choice xmlns:v="urn:schemas-microsoft-com:vml" Requires="v">
                <p:oleObj spid="_x0000_s1026" name="Equation" r:id="rId5" imgW="622300" imgH="393700" progId="Equation.3">
                  <p:embed/>
                </p:oleObj>
              </mc:Choice>
              <mc:Fallback>
                <p:oleObj name="Equation" r:id="rId5" imgW="622300" imgH="393700" progId="Equation.3">
                  <p:embed/>
                  <p:pic>
                    <p:nvPicPr>
                      <p:cNvPr id="0" name=""/>
                      <p:cNvPicPr>
                        <a:picLocks noChangeAspect="1" noChangeArrowheads="1"/>
                      </p:cNvPicPr>
                      <p:nvPr/>
                    </p:nvPicPr>
                    <p:blipFill>
                      <a:blip r:embed="rId6"/>
                      <a:srcRect/>
                      <a:stretch>
                        <a:fillRect/>
                      </a:stretch>
                    </p:blipFill>
                    <p:spPr bwMode="auto">
                      <a:xfrm>
                        <a:off x="2987824" y="4797152"/>
                        <a:ext cx="2952328" cy="1441314"/>
                      </a:xfrm>
                      <a:prstGeom prst="rect">
                        <a:avLst/>
                      </a:prstGeom>
                      <a:noFill/>
                      <a:extLst/>
                    </p:spPr>
                  </p:pic>
                </p:oleObj>
              </mc:Fallback>
            </mc:AlternateContent>
          </a:graphicData>
        </a:graphic>
      </p:graphicFrame>
    </p:spTree>
    <p:extLst>
      <p:ext uri="{BB962C8B-B14F-4D97-AF65-F5344CB8AC3E}">
        <p14:creationId xmlns:p14="http://schemas.microsoft.com/office/powerpoint/2010/main" val="1093580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400050" y="1657350"/>
            <a:ext cx="3705225" cy="3400425"/>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4800600" y="1943100"/>
            <a:ext cx="3390900" cy="2876550"/>
          </a:xfrm>
          <a:prstGeom prst="rect">
            <a:avLst/>
          </a:prstGeom>
          <a:noFill/>
          <a:ln w="9525">
            <a:noFill/>
            <a:miter lim="800000"/>
            <a:headEnd/>
            <a:tailEnd/>
          </a:ln>
        </p:spPr>
      </p:pic>
      <p:sp>
        <p:nvSpPr>
          <p:cNvPr id="21508" name="TextBox 4"/>
          <p:cNvSpPr txBox="1">
            <a:spLocks noChangeArrowheads="1"/>
          </p:cNvSpPr>
          <p:nvPr/>
        </p:nvSpPr>
        <p:spPr bwMode="auto">
          <a:xfrm>
            <a:off x="514350" y="5314950"/>
            <a:ext cx="7086600" cy="584200"/>
          </a:xfrm>
          <a:prstGeom prst="rect">
            <a:avLst/>
          </a:prstGeom>
          <a:noFill/>
          <a:ln w="9525">
            <a:noFill/>
            <a:miter lim="800000"/>
            <a:headEnd/>
            <a:tailEnd/>
          </a:ln>
        </p:spPr>
        <p:txBody>
          <a:bodyPr>
            <a:spAutoFit/>
          </a:bodyPr>
          <a:lstStyle/>
          <a:p>
            <a:r>
              <a:rPr lang="en-NZ" sz="3200"/>
              <a:t>See merry go round Applet</a:t>
            </a:r>
          </a:p>
        </p:txBody>
      </p:sp>
      <p:sp>
        <p:nvSpPr>
          <p:cNvPr id="2" name="Rectangle 1"/>
          <p:cNvSpPr/>
          <p:nvPr/>
        </p:nvSpPr>
        <p:spPr>
          <a:xfrm>
            <a:off x="658294" y="548680"/>
            <a:ext cx="7125669" cy="769441"/>
          </a:xfrm>
          <a:prstGeom prst="rect">
            <a:avLst/>
          </a:prstGeom>
        </p:spPr>
        <p:txBody>
          <a:bodyPr wrap="none">
            <a:spAutoFit/>
          </a:bodyPr>
          <a:lstStyle/>
          <a:p>
            <a:r>
              <a:rPr lang="en-NZ" sz="4400" dirty="0"/>
              <a:t>Conservation of Momentum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F11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46138"/>
            <a:ext cx="6248400" cy="59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1809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35634" y="733742"/>
            <a:ext cx="6560526" cy="5791835"/>
            <a:chOff x="2935" y="2070"/>
            <a:chExt cx="10331" cy="9121"/>
          </a:xfrm>
        </p:grpSpPr>
        <p:grpSp>
          <p:nvGrpSpPr>
            <p:cNvPr id="3" name="Group 3"/>
            <p:cNvGrpSpPr>
              <a:grpSpLocks/>
            </p:cNvGrpSpPr>
            <p:nvPr/>
          </p:nvGrpSpPr>
          <p:grpSpPr bwMode="auto">
            <a:xfrm>
              <a:off x="2935" y="2070"/>
              <a:ext cx="10331" cy="9121"/>
              <a:chOff x="2935" y="2070"/>
              <a:chExt cx="10331" cy="9121"/>
            </a:xfrm>
          </p:grpSpPr>
          <p:grpSp>
            <p:nvGrpSpPr>
              <p:cNvPr id="4" name="Group 4"/>
              <p:cNvGrpSpPr>
                <a:grpSpLocks/>
              </p:cNvGrpSpPr>
              <p:nvPr/>
            </p:nvGrpSpPr>
            <p:grpSpPr bwMode="auto">
              <a:xfrm>
                <a:off x="9065" y="3495"/>
                <a:ext cx="3492" cy="760"/>
                <a:chOff x="8735" y="3930"/>
                <a:chExt cx="3492" cy="760"/>
              </a:xfrm>
            </p:grpSpPr>
            <p:sp>
              <p:nvSpPr>
                <p:cNvPr id="216" name="Freeform 5"/>
                <p:cNvSpPr>
                  <a:spLocks/>
                </p:cNvSpPr>
                <p:nvPr/>
              </p:nvSpPr>
              <p:spPr bwMode="auto">
                <a:xfrm>
                  <a:off x="8760" y="4160"/>
                  <a:ext cx="3467" cy="530"/>
                </a:xfrm>
                <a:custGeom>
                  <a:avLst/>
                  <a:gdLst>
                    <a:gd name="T0" fmla="*/ 295 w 2097"/>
                    <a:gd name="T1" fmla="*/ 0 h 895"/>
                    <a:gd name="T2" fmla="*/ 130 w 2097"/>
                    <a:gd name="T3" fmla="*/ 120 h 895"/>
                    <a:gd name="T4" fmla="*/ 25 w 2097"/>
                    <a:gd name="T5" fmla="*/ 330 h 895"/>
                    <a:gd name="T6" fmla="*/ 70 w 2097"/>
                    <a:gd name="T7" fmla="*/ 660 h 895"/>
                    <a:gd name="T8" fmla="*/ 445 w 2097"/>
                    <a:gd name="T9" fmla="*/ 855 h 895"/>
                    <a:gd name="T10" fmla="*/ 1300 w 2097"/>
                    <a:gd name="T11" fmla="*/ 885 h 895"/>
                    <a:gd name="T12" fmla="*/ 1750 w 2097"/>
                    <a:gd name="T13" fmla="*/ 795 h 895"/>
                    <a:gd name="T14" fmla="*/ 1990 w 2097"/>
                    <a:gd name="T15" fmla="*/ 615 h 895"/>
                    <a:gd name="T16" fmla="*/ 2095 w 2097"/>
                    <a:gd name="T17" fmla="*/ 330 h 895"/>
                    <a:gd name="T18" fmla="*/ 2005 w 2097"/>
                    <a:gd name="T19" fmla="*/ 165 h 895"/>
                    <a:gd name="T20" fmla="*/ 1855 w 2097"/>
                    <a:gd name="T21" fmla="*/ 7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7" h="895">
                      <a:moveTo>
                        <a:pt x="295" y="0"/>
                      </a:moveTo>
                      <a:cubicBezTo>
                        <a:pt x="235" y="32"/>
                        <a:pt x="175" y="65"/>
                        <a:pt x="130" y="120"/>
                      </a:cubicBezTo>
                      <a:cubicBezTo>
                        <a:pt x="85" y="175"/>
                        <a:pt x="35" y="240"/>
                        <a:pt x="25" y="330"/>
                      </a:cubicBezTo>
                      <a:cubicBezTo>
                        <a:pt x="15" y="420"/>
                        <a:pt x="0" y="573"/>
                        <a:pt x="70" y="660"/>
                      </a:cubicBezTo>
                      <a:cubicBezTo>
                        <a:pt x="140" y="747"/>
                        <a:pt x="240" y="817"/>
                        <a:pt x="445" y="855"/>
                      </a:cubicBezTo>
                      <a:cubicBezTo>
                        <a:pt x="650" y="893"/>
                        <a:pt x="1083" y="895"/>
                        <a:pt x="1300" y="885"/>
                      </a:cubicBezTo>
                      <a:cubicBezTo>
                        <a:pt x="1517" y="875"/>
                        <a:pt x="1635" y="840"/>
                        <a:pt x="1750" y="795"/>
                      </a:cubicBezTo>
                      <a:cubicBezTo>
                        <a:pt x="1865" y="750"/>
                        <a:pt x="1933" y="692"/>
                        <a:pt x="1990" y="615"/>
                      </a:cubicBezTo>
                      <a:cubicBezTo>
                        <a:pt x="2047" y="538"/>
                        <a:pt x="2093" y="405"/>
                        <a:pt x="2095" y="330"/>
                      </a:cubicBezTo>
                      <a:cubicBezTo>
                        <a:pt x="2097" y="255"/>
                        <a:pt x="2045" y="207"/>
                        <a:pt x="2005" y="165"/>
                      </a:cubicBezTo>
                      <a:cubicBezTo>
                        <a:pt x="1965" y="123"/>
                        <a:pt x="1910" y="99"/>
                        <a:pt x="1855" y="75"/>
                      </a:cubicBezTo>
                    </a:path>
                  </a:pathLst>
                </a:custGeom>
                <a:noFill/>
                <a:ln w="952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17" name="Freeform 6"/>
                <p:cNvSpPr>
                  <a:spLocks/>
                </p:cNvSpPr>
                <p:nvPr/>
              </p:nvSpPr>
              <p:spPr bwMode="auto">
                <a:xfrm>
                  <a:off x="8735" y="3930"/>
                  <a:ext cx="3467" cy="530"/>
                </a:xfrm>
                <a:custGeom>
                  <a:avLst/>
                  <a:gdLst>
                    <a:gd name="T0" fmla="*/ 295 w 2097"/>
                    <a:gd name="T1" fmla="*/ 0 h 895"/>
                    <a:gd name="T2" fmla="*/ 130 w 2097"/>
                    <a:gd name="T3" fmla="*/ 120 h 895"/>
                    <a:gd name="T4" fmla="*/ 25 w 2097"/>
                    <a:gd name="T5" fmla="*/ 330 h 895"/>
                    <a:gd name="T6" fmla="*/ 70 w 2097"/>
                    <a:gd name="T7" fmla="*/ 660 h 895"/>
                    <a:gd name="T8" fmla="*/ 445 w 2097"/>
                    <a:gd name="T9" fmla="*/ 855 h 895"/>
                    <a:gd name="T10" fmla="*/ 1300 w 2097"/>
                    <a:gd name="T11" fmla="*/ 885 h 895"/>
                    <a:gd name="T12" fmla="*/ 1750 w 2097"/>
                    <a:gd name="T13" fmla="*/ 795 h 895"/>
                    <a:gd name="T14" fmla="*/ 1990 w 2097"/>
                    <a:gd name="T15" fmla="*/ 615 h 895"/>
                    <a:gd name="T16" fmla="*/ 2095 w 2097"/>
                    <a:gd name="T17" fmla="*/ 330 h 895"/>
                    <a:gd name="T18" fmla="*/ 2005 w 2097"/>
                    <a:gd name="T19" fmla="*/ 165 h 895"/>
                    <a:gd name="T20" fmla="*/ 1855 w 2097"/>
                    <a:gd name="T21" fmla="*/ 7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7" h="895">
                      <a:moveTo>
                        <a:pt x="295" y="0"/>
                      </a:moveTo>
                      <a:cubicBezTo>
                        <a:pt x="235" y="32"/>
                        <a:pt x="175" y="65"/>
                        <a:pt x="130" y="120"/>
                      </a:cubicBezTo>
                      <a:cubicBezTo>
                        <a:pt x="85" y="175"/>
                        <a:pt x="35" y="240"/>
                        <a:pt x="25" y="330"/>
                      </a:cubicBezTo>
                      <a:cubicBezTo>
                        <a:pt x="15" y="420"/>
                        <a:pt x="0" y="573"/>
                        <a:pt x="70" y="660"/>
                      </a:cubicBezTo>
                      <a:cubicBezTo>
                        <a:pt x="140" y="747"/>
                        <a:pt x="240" y="817"/>
                        <a:pt x="445" y="855"/>
                      </a:cubicBezTo>
                      <a:cubicBezTo>
                        <a:pt x="650" y="893"/>
                        <a:pt x="1083" y="895"/>
                        <a:pt x="1300" y="885"/>
                      </a:cubicBezTo>
                      <a:cubicBezTo>
                        <a:pt x="1517" y="875"/>
                        <a:pt x="1635" y="840"/>
                        <a:pt x="1750" y="795"/>
                      </a:cubicBezTo>
                      <a:cubicBezTo>
                        <a:pt x="1865" y="750"/>
                        <a:pt x="1933" y="692"/>
                        <a:pt x="1990" y="615"/>
                      </a:cubicBezTo>
                      <a:cubicBezTo>
                        <a:pt x="2047" y="538"/>
                        <a:pt x="2093" y="405"/>
                        <a:pt x="2095" y="330"/>
                      </a:cubicBezTo>
                      <a:cubicBezTo>
                        <a:pt x="2097" y="255"/>
                        <a:pt x="2045" y="207"/>
                        <a:pt x="2005" y="165"/>
                      </a:cubicBezTo>
                      <a:cubicBezTo>
                        <a:pt x="1965" y="123"/>
                        <a:pt x="1910" y="99"/>
                        <a:pt x="1855" y="7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5" name="Group 7"/>
              <p:cNvGrpSpPr>
                <a:grpSpLocks/>
              </p:cNvGrpSpPr>
              <p:nvPr/>
            </p:nvGrpSpPr>
            <p:grpSpPr bwMode="auto">
              <a:xfrm>
                <a:off x="2935" y="2070"/>
                <a:ext cx="10331" cy="9121"/>
                <a:chOff x="2935" y="2070"/>
                <a:chExt cx="10331" cy="9121"/>
              </a:xfrm>
            </p:grpSpPr>
            <p:grpSp>
              <p:nvGrpSpPr>
                <p:cNvPr id="6" name="Group 8"/>
                <p:cNvGrpSpPr>
                  <a:grpSpLocks/>
                </p:cNvGrpSpPr>
                <p:nvPr/>
              </p:nvGrpSpPr>
              <p:grpSpPr bwMode="auto">
                <a:xfrm>
                  <a:off x="7578" y="3247"/>
                  <a:ext cx="665" cy="713"/>
                  <a:chOff x="6550" y="3127"/>
                  <a:chExt cx="665" cy="713"/>
                </a:xfrm>
              </p:grpSpPr>
              <p:sp>
                <p:nvSpPr>
                  <p:cNvPr id="203" name="Oval 9"/>
                  <p:cNvSpPr>
                    <a:spLocks noChangeArrowheads="1"/>
                  </p:cNvSpPr>
                  <p:nvPr/>
                </p:nvSpPr>
                <p:spPr bwMode="auto">
                  <a:xfrm>
                    <a:off x="6550" y="3127"/>
                    <a:ext cx="560" cy="588"/>
                  </a:xfrm>
                  <a:prstGeom prst="ellipse">
                    <a:avLst/>
                  </a:prstGeom>
                  <a:solidFill>
                    <a:srgbClr val="0000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04" name="Freeform 10"/>
                  <p:cNvSpPr>
                    <a:spLocks/>
                  </p:cNvSpPr>
                  <p:nvPr/>
                </p:nvSpPr>
                <p:spPr bwMode="auto">
                  <a:xfrm flipH="1">
                    <a:off x="6565" y="3307"/>
                    <a:ext cx="210" cy="190"/>
                  </a:xfrm>
                  <a:custGeom>
                    <a:avLst/>
                    <a:gdLst>
                      <a:gd name="T0" fmla="*/ 210 w 210"/>
                      <a:gd name="T1" fmla="*/ 10 h 190"/>
                      <a:gd name="T2" fmla="*/ 40 w 210"/>
                      <a:gd name="T3" fmla="*/ 0 h 190"/>
                      <a:gd name="T4" fmla="*/ 0 w 210"/>
                      <a:gd name="T5" fmla="*/ 120 h 190"/>
                      <a:gd name="T6" fmla="*/ 30 w 210"/>
                      <a:gd name="T7" fmla="*/ 180 h 190"/>
                      <a:gd name="T8" fmla="*/ 210 w 210"/>
                      <a:gd name="T9" fmla="*/ 190 h 190"/>
                      <a:gd name="T10" fmla="*/ 210 w 210"/>
                      <a:gd name="T11" fmla="*/ 10 h 190"/>
                    </a:gdLst>
                    <a:ahLst/>
                    <a:cxnLst>
                      <a:cxn ang="0">
                        <a:pos x="T0" y="T1"/>
                      </a:cxn>
                      <a:cxn ang="0">
                        <a:pos x="T2" y="T3"/>
                      </a:cxn>
                      <a:cxn ang="0">
                        <a:pos x="T4" y="T5"/>
                      </a:cxn>
                      <a:cxn ang="0">
                        <a:pos x="T6" y="T7"/>
                      </a:cxn>
                      <a:cxn ang="0">
                        <a:pos x="T8" y="T9"/>
                      </a:cxn>
                      <a:cxn ang="0">
                        <a:pos x="T10" y="T11"/>
                      </a:cxn>
                    </a:cxnLst>
                    <a:rect l="0" t="0" r="r" b="b"/>
                    <a:pathLst>
                      <a:path w="210" h="190">
                        <a:moveTo>
                          <a:pt x="210" y="10"/>
                        </a:moveTo>
                        <a:lnTo>
                          <a:pt x="40" y="0"/>
                        </a:lnTo>
                        <a:lnTo>
                          <a:pt x="0" y="120"/>
                        </a:lnTo>
                        <a:lnTo>
                          <a:pt x="30" y="180"/>
                        </a:lnTo>
                        <a:lnTo>
                          <a:pt x="210" y="190"/>
                        </a:lnTo>
                        <a:lnTo>
                          <a:pt x="210" y="10"/>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05" name="Oval 11"/>
                  <p:cNvSpPr>
                    <a:spLocks noChangeArrowheads="1"/>
                  </p:cNvSpPr>
                  <p:nvPr/>
                </p:nvSpPr>
                <p:spPr bwMode="auto">
                  <a:xfrm>
                    <a:off x="6655" y="3247"/>
                    <a:ext cx="560" cy="588"/>
                  </a:xfrm>
                  <a:prstGeom prst="ellipse">
                    <a:avLst/>
                  </a:prstGeom>
                  <a:solidFill>
                    <a:srgbClr val="0000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nvGrpSpPr>
                  <p:cNvPr id="206" name="Group 12"/>
                  <p:cNvGrpSpPr>
                    <a:grpSpLocks/>
                  </p:cNvGrpSpPr>
                  <p:nvPr/>
                </p:nvGrpSpPr>
                <p:grpSpPr bwMode="auto">
                  <a:xfrm>
                    <a:off x="6713" y="3525"/>
                    <a:ext cx="477" cy="315"/>
                    <a:chOff x="6728" y="3968"/>
                    <a:chExt cx="477" cy="315"/>
                  </a:xfrm>
                </p:grpSpPr>
                <p:sp>
                  <p:nvSpPr>
                    <p:cNvPr id="207" name="Freeform 13"/>
                    <p:cNvSpPr>
                      <a:spLocks/>
                    </p:cNvSpPr>
                    <p:nvPr/>
                  </p:nvSpPr>
                  <p:spPr bwMode="auto">
                    <a:xfrm>
                      <a:off x="7170" y="3968"/>
                      <a:ext cx="35" cy="172"/>
                    </a:xfrm>
                    <a:custGeom>
                      <a:avLst/>
                      <a:gdLst>
                        <a:gd name="T0" fmla="*/ 23 w 35"/>
                        <a:gd name="T1" fmla="*/ 0 h 172"/>
                        <a:gd name="T2" fmla="*/ 15 w 35"/>
                        <a:gd name="T3" fmla="*/ 112 h 172"/>
                        <a:gd name="T4" fmla="*/ 0 w 35"/>
                        <a:gd name="T5" fmla="*/ 172 h 172"/>
                      </a:gdLst>
                      <a:ahLst/>
                      <a:cxnLst>
                        <a:cxn ang="0">
                          <a:pos x="T0" y="T1"/>
                        </a:cxn>
                        <a:cxn ang="0">
                          <a:pos x="T2" y="T3"/>
                        </a:cxn>
                        <a:cxn ang="0">
                          <a:pos x="T4" y="T5"/>
                        </a:cxn>
                      </a:cxnLst>
                      <a:rect l="0" t="0" r="r" b="b"/>
                      <a:pathLst>
                        <a:path w="35" h="172">
                          <a:moveTo>
                            <a:pt x="23" y="0"/>
                          </a:moveTo>
                          <a:cubicBezTo>
                            <a:pt x="35" y="38"/>
                            <a:pt x="26" y="74"/>
                            <a:pt x="15" y="112"/>
                          </a:cubicBezTo>
                          <a:cubicBezTo>
                            <a:pt x="9" y="132"/>
                            <a:pt x="0" y="172"/>
                            <a:pt x="0" y="17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08" name="Freeform 14"/>
                    <p:cNvSpPr>
                      <a:spLocks/>
                    </p:cNvSpPr>
                    <p:nvPr/>
                  </p:nvSpPr>
                  <p:spPr bwMode="auto">
                    <a:xfrm>
                      <a:off x="7028" y="4103"/>
                      <a:ext cx="52" cy="165"/>
                    </a:xfrm>
                    <a:custGeom>
                      <a:avLst/>
                      <a:gdLst>
                        <a:gd name="T0" fmla="*/ 52 w 52"/>
                        <a:gd name="T1" fmla="*/ 0 h 165"/>
                        <a:gd name="T2" fmla="*/ 22 w 52"/>
                        <a:gd name="T3" fmla="*/ 112 h 165"/>
                        <a:gd name="T4" fmla="*/ 0 w 52"/>
                        <a:gd name="T5" fmla="*/ 165 h 165"/>
                      </a:gdLst>
                      <a:ahLst/>
                      <a:cxnLst>
                        <a:cxn ang="0">
                          <a:pos x="T0" y="T1"/>
                        </a:cxn>
                        <a:cxn ang="0">
                          <a:pos x="T2" y="T3"/>
                        </a:cxn>
                        <a:cxn ang="0">
                          <a:pos x="T4" y="T5"/>
                        </a:cxn>
                      </a:cxnLst>
                      <a:rect l="0" t="0" r="r" b="b"/>
                      <a:pathLst>
                        <a:path w="52" h="165">
                          <a:moveTo>
                            <a:pt x="52" y="0"/>
                          </a:moveTo>
                          <a:cubicBezTo>
                            <a:pt x="46" y="42"/>
                            <a:pt x="46" y="77"/>
                            <a:pt x="22" y="112"/>
                          </a:cubicBezTo>
                          <a:cubicBezTo>
                            <a:pt x="16" y="131"/>
                            <a:pt x="13" y="150"/>
                            <a:pt x="0" y="165"/>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09" name="Freeform 15"/>
                    <p:cNvSpPr>
                      <a:spLocks/>
                    </p:cNvSpPr>
                    <p:nvPr/>
                  </p:nvSpPr>
                  <p:spPr bwMode="auto">
                    <a:xfrm>
                      <a:off x="6960" y="4133"/>
                      <a:ext cx="83" cy="150"/>
                    </a:xfrm>
                    <a:custGeom>
                      <a:avLst/>
                      <a:gdLst>
                        <a:gd name="T0" fmla="*/ 83 w 83"/>
                        <a:gd name="T1" fmla="*/ 0 h 150"/>
                        <a:gd name="T2" fmla="*/ 0 w 83"/>
                        <a:gd name="T3" fmla="*/ 150 h 150"/>
                      </a:gdLst>
                      <a:ahLst/>
                      <a:cxnLst>
                        <a:cxn ang="0">
                          <a:pos x="T0" y="T1"/>
                        </a:cxn>
                        <a:cxn ang="0">
                          <a:pos x="T2" y="T3"/>
                        </a:cxn>
                      </a:cxnLst>
                      <a:rect l="0" t="0" r="r" b="b"/>
                      <a:pathLst>
                        <a:path w="83" h="150">
                          <a:moveTo>
                            <a:pt x="83" y="0"/>
                          </a:moveTo>
                          <a:cubicBezTo>
                            <a:pt x="68" y="55"/>
                            <a:pt x="40" y="110"/>
                            <a:pt x="0" y="150"/>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10" name="Freeform 16"/>
                    <p:cNvSpPr>
                      <a:spLocks/>
                    </p:cNvSpPr>
                    <p:nvPr/>
                  </p:nvSpPr>
                  <p:spPr bwMode="auto">
                    <a:xfrm>
                      <a:off x="6908" y="4155"/>
                      <a:ext cx="90" cy="113"/>
                    </a:xfrm>
                    <a:custGeom>
                      <a:avLst/>
                      <a:gdLst>
                        <a:gd name="T0" fmla="*/ 90 w 90"/>
                        <a:gd name="T1" fmla="*/ 0 h 113"/>
                        <a:gd name="T2" fmla="*/ 45 w 90"/>
                        <a:gd name="T3" fmla="*/ 68 h 113"/>
                        <a:gd name="T4" fmla="*/ 0 w 90"/>
                        <a:gd name="T5" fmla="*/ 113 h 113"/>
                      </a:gdLst>
                      <a:ahLst/>
                      <a:cxnLst>
                        <a:cxn ang="0">
                          <a:pos x="T0" y="T1"/>
                        </a:cxn>
                        <a:cxn ang="0">
                          <a:pos x="T2" y="T3"/>
                        </a:cxn>
                        <a:cxn ang="0">
                          <a:pos x="T4" y="T5"/>
                        </a:cxn>
                      </a:cxnLst>
                      <a:rect l="0" t="0" r="r" b="b"/>
                      <a:pathLst>
                        <a:path w="90" h="113">
                          <a:moveTo>
                            <a:pt x="90" y="0"/>
                          </a:moveTo>
                          <a:cubicBezTo>
                            <a:pt x="63" y="27"/>
                            <a:pt x="68" y="42"/>
                            <a:pt x="45" y="68"/>
                          </a:cubicBezTo>
                          <a:cubicBezTo>
                            <a:pt x="31" y="84"/>
                            <a:pt x="0" y="113"/>
                            <a:pt x="0" y="11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11" name="Freeform 17"/>
                    <p:cNvSpPr>
                      <a:spLocks/>
                    </p:cNvSpPr>
                    <p:nvPr/>
                  </p:nvSpPr>
                  <p:spPr bwMode="auto">
                    <a:xfrm>
                      <a:off x="6824" y="4148"/>
                      <a:ext cx="128" cy="119"/>
                    </a:xfrm>
                    <a:custGeom>
                      <a:avLst/>
                      <a:gdLst>
                        <a:gd name="T0" fmla="*/ 98 w 98"/>
                        <a:gd name="T1" fmla="*/ 0 h 112"/>
                        <a:gd name="T2" fmla="*/ 0 w 98"/>
                        <a:gd name="T3" fmla="*/ 112 h 112"/>
                      </a:gdLst>
                      <a:ahLst/>
                      <a:cxnLst>
                        <a:cxn ang="0">
                          <a:pos x="T0" y="T1"/>
                        </a:cxn>
                        <a:cxn ang="0">
                          <a:pos x="T2" y="T3"/>
                        </a:cxn>
                      </a:cxnLst>
                      <a:rect l="0" t="0" r="r" b="b"/>
                      <a:pathLst>
                        <a:path w="98" h="112">
                          <a:moveTo>
                            <a:pt x="98" y="0"/>
                          </a:moveTo>
                          <a:cubicBezTo>
                            <a:pt x="88" y="37"/>
                            <a:pt x="43" y="112"/>
                            <a:pt x="0" y="11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12" name="Freeform 18"/>
                    <p:cNvSpPr>
                      <a:spLocks/>
                    </p:cNvSpPr>
                    <p:nvPr/>
                  </p:nvSpPr>
                  <p:spPr bwMode="auto">
                    <a:xfrm>
                      <a:off x="6803" y="4163"/>
                      <a:ext cx="97" cy="68"/>
                    </a:xfrm>
                    <a:custGeom>
                      <a:avLst/>
                      <a:gdLst>
                        <a:gd name="T0" fmla="*/ 97 w 97"/>
                        <a:gd name="T1" fmla="*/ 0 h 68"/>
                        <a:gd name="T2" fmla="*/ 30 w 97"/>
                        <a:gd name="T3" fmla="*/ 52 h 68"/>
                        <a:gd name="T4" fmla="*/ 0 w 97"/>
                        <a:gd name="T5" fmla="*/ 67 h 68"/>
                      </a:gdLst>
                      <a:ahLst/>
                      <a:cxnLst>
                        <a:cxn ang="0">
                          <a:pos x="T0" y="T1"/>
                        </a:cxn>
                        <a:cxn ang="0">
                          <a:pos x="T2" y="T3"/>
                        </a:cxn>
                        <a:cxn ang="0">
                          <a:pos x="T4" y="T5"/>
                        </a:cxn>
                      </a:cxnLst>
                      <a:rect l="0" t="0" r="r" b="b"/>
                      <a:pathLst>
                        <a:path w="97" h="68">
                          <a:moveTo>
                            <a:pt x="97" y="0"/>
                          </a:moveTo>
                          <a:cubicBezTo>
                            <a:pt x="67" y="30"/>
                            <a:pt x="73" y="42"/>
                            <a:pt x="30" y="52"/>
                          </a:cubicBezTo>
                          <a:cubicBezTo>
                            <a:pt x="5" y="68"/>
                            <a:pt x="16" y="67"/>
                            <a:pt x="0" y="67"/>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13" name="Freeform 19"/>
                    <p:cNvSpPr>
                      <a:spLocks/>
                    </p:cNvSpPr>
                    <p:nvPr/>
                  </p:nvSpPr>
                  <p:spPr bwMode="auto">
                    <a:xfrm>
                      <a:off x="6773" y="4148"/>
                      <a:ext cx="67" cy="52"/>
                    </a:xfrm>
                    <a:custGeom>
                      <a:avLst/>
                      <a:gdLst>
                        <a:gd name="T0" fmla="*/ 67 w 67"/>
                        <a:gd name="T1" fmla="*/ 0 h 52"/>
                        <a:gd name="T2" fmla="*/ 0 w 67"/>
                        <a:gd name="T3" fmla="*/ 52 h 52"/>
                      </a:gdLst>
                      <a:ahLst/>
                      <a:cxnLst>
                        <a:cxn ang="0">
                          <a:pos x="T0" y="T1"/>
                        </a:cxn>
                        <a:cxn ang="0">
                          <a:pos x="T2" y="T3"/>
                        </a:cxn>
                      </a:cxnLst>
                      <a:rect l="0" t="0" r="r" b="b"/>
                      <a:pathLst>
                        <a:path w="67" h="52">
                          <a:moveTo>
                            <a:pt x="67" y="0"/>
                          </a:moveTo>
                          <a:cubicBezTo>
                            <a:pt x="49" y="26"/>
                            <a:pt x="35" y="52"/>
                            <a:pt x="0" y="5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14" name="Freeform 20"/>
                    <p:cNvSpPr>
                      <a:spLocks/>
                    </p:cNvSpPr>
                    <p:nvPr/>
                  </p:nvSpPr>
                  <p:spPr bwMode="auto">
                    <a:xfrm>
                      <a:off x="6743" y="4140"/>
                      <a:ext cx="52" cy="31"/>
                    </a:xfrm>
                    <a:custGeom>
                      <a:avLst/>
                      <a:gdLst>
                        <a:gd name="T0" fmla="*/ 52 w 52"/>
                        <a:gd name="T1" fmla="*/ 0 h 31"/>
                        <a:gd name="T2" fmla="*/ 0 w 52"/>
                        <a:gd name="T3" fmla="*/ 30 h 31"/>
                      </a:gdLst>
                      <a:ahLst/>
                      <a:cxnLst>
                        <a:cxn ang="0">
                          <a:pos x="T0" y="T1"/>
                        </a:cxn>
                        <a:cxn ang="0">
                          <a:pos x="T2" y="T3"/>
                        </a:cxn>
                      </a:cxnLst>
                      <a:rect l="0" t="0" r="r" b="b"/>
                      <a:pathLst>
                        <a:path w="52" h="31">
                          <a:moveTo>
                            <a:pt x="52" y="0"/>
                          </a:moveTo>
                          <a:cubicBezTo>
                            <a:pt x="5" y="31"/>
                            <a:pt x="25" y="30"/>
                            <a:pt x="0" y="30"/>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15" name="Freeform 21"/>
                    <p:cNvSpPr>
                      <a:spLocks/>
                    </p:cNvSpPr>
                    <p:nvPr/>
                  </p:nvSpPr>
                  <p:spPr bwMode="auto">
                    <a:xfrm>
                      <a:off x="6728" y="4110"/>
                      <a:ext cx="37" cy="23"/>
                    </a:xfrm>
                    <a:custGeom>
                      <a:avLst/>
                      <a:gdLst>
                        <a:gd name="T0" fmla="*/ 37 w 37"/>
                        <a:gd name="T1" fmla="*/ 0 h 23"/>
                        <a:gd name="T2" fmla="*/ 0 w 37"/>
                        <a:gd name="T3" fmla="*/ 23 h 23"/>
                      </a:gdLst>
                      <a:ahLst/>
                      <a:cxnLst>
                        <a:cxn ang="0">
                          <a:pos x="T0" y="T1"/>
                        </a:cxn>
                        <a:cxn ang="0">
                          <a:pos x="T2" y="T3"/>
                        </a:cxn>
                      </a:cxnLst>
                      <a:rect l="0" t="0" r="r" b="b"/>
                      <a:pathLst>
                        <a:path w="37" h="23">
                          <a:moveTo>
                            <a:pt x="37" y="0"/>
                          </a:moveTo>
                          <a:cubicBezTo>
                            <a:pt x="17" y="3"/>
                            <a:pt x="0" y="23"/>
                            <a:pt x="0" y="2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grpSp>
            <p:sp>
              <p:nvSpPr>
                <p:cNvPr id="7" name="Freeform 22"/>
                <p:cNvSpPr>
                  <a:spLocks/>
                </p:cNvSpPr>
                <p:nvPr/>
              </p:nvSpPr>
              <p:spPr bwMode="auto">
                <a:xfrm>
                  <a:off x="8123" y="3697"/>
                  <a:ext cx="61" cy="173"/>
                </a:xfrm>
                <a:custGeom>
                  <a:avLst/>
                  <a:gdLst>
                    <a:gd name="T0" fmla="*/ 45 w 61"/>
                    <a:gd name="T1" fmla="*/ 0 h 173"/>
                    <a:gd name="T2" fmla="*/ 38 w 61"/>
                    <a:gd name="T3" fmla="*/ 143 h 173"/>
                    <a:gd name="T4" fmla="*/ 23 w 61"/>
                    <a:gd name="T5" fmla="*/ 165 h 173"/>
                    <a:gd name="T6" fmla="*/ 0 w 61"/>
                    <a:gd name="T7" fmla="*/ 173 h 173"/>
                  </a:gdLst>
                  <a:ahLst/>
                  <a:cxnLst>
                    <a:cxn ang="0">
                      <a:pos x="T0" y="T1"/>
                    </a:cxn>
                    <a:cxn ang="0">
                      <a:pos x="T2" y="T3"/>
                    </a:cxn>
                    <a:cxn ang="0">
                      <a:pos x="T4" y="T5"/>
                    </a:cxn>
                    <a:cxn ang="0">
                      <a:pos x="T6" y="T7"/>
                    </a:cxn>
                  </a:cxnLst>
                  <a:rect l="0" t="0" r="r" b="b"/>
                  <a:pathLst>
                    <a:path w="61" h="173">
                      <a:moveTo>
                        <a:pt x="45" y="0"/>
                      </a:moveTo>
                      <a:cubicBezTo>
                        <a:pt x="61" y="45"/>
                        <a:pt x="59" y="100"/>
                        <a:pt x="38" y="143"/>
                      </a:cubicBezTo>
                      <a:cubicBezTo>
                        <a:pt x="34" y="151"/>
                        <a:pt x="30" y="160"/>
                        <a:pt x="23" y="165"/>
                      </a:cubicBezTo>
                      <a:cubicBezTo>
                        <a:pt x="17" y="170"/>
                        <a:pt x="0" y="173"/>
                        <a:pt x="0" y="17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8" name="Freeform 23"/>
                <p:cNvSpPr>
                  <a:spLocks/>
                </p:cNvSpPr>
                <p:nvPr/>
              </p:nvSpPr>
              <p:spPr bwMode="auto">
                <a:xfrm>
                  <a:off x="8086" y="3735"/>
                  <a:ext cx="52" cy="195"/>
                </a:xfrm>
                <a:custGeom>
                  <a:avLst/>
                  <a:gdLst>
                    <a:gd name="T0" fmla="*/ 52 w 52"/>
                    <a:gd name="T1" fmla="*/ 0 h 195"/>
                    <a:gd name="T2" fmla="*/ 0 w 52"/>
                    <a:gd name="T3" fmla="*/ 195 h 195"/>
                  </a:gdLst>
                  <a:ahLst/>
                  <a:cxnLst>
                    <a:cxn ang="0">
                      <a:pos x="T0" y="T1"/>
                    </a:cxn>
                    <a:cxn ang="0">
                      <a:pos x="T2" y="T3"/>
                    </a:cxn>
                  </a:cxnLst>
                  <a:rect l="0" t="0" r="r" b="b"/>
                  <a:pathLst>
                    <a:path w="52" h="195">
                      <a:moveTo>
                        <a:pt x="52" y="0"/>
                      </a:moveTo>
                      <a:cubicBezTo>
                        <a:pt x="45" y="93"/>
                        <a:pt x="36" y="117"/>
                        <a:pt x="0" y="195"/>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nvGrpSpPr>
                <p:cNvPr id="9" name="Group 24"/>
                <p:cNvGrpSpPr>
                  <a:grpSpLocks/>
                </p:cNvGrpSpPr>
                <p:nvPr/>
              </p:nvGrpSpPr>
              <p:grpSpPr bwMode="auto">
                <a:xfrm>
                  <a:off x="3590" y="2540"/>
                  <a:ext cx="3990" cy="5920"/>
                  <a:chOff x="2600" y="2855"/>
                  <a:chExt cx="3990" cy="5920"/>
                </a:xfrm>
              </p:grpSpPr>
              <p:grpSp>
                <p:nvGrpSpPr>
                  <p:cNvPr id="153" name="Group 25"/>
                  <p:cNvGrpSpPr>
                    <a:grpSpLocks/>
                  </p:cNvGrpSpPr>
                  <p:nvPr/>
                </p:nvGrpSpPr>
                <p:grpSpPr bwMode="auto">
                  <a:xfrm>
                    <a:off x="2600" y="2855"/>
                    <a:ext cx="3990" cy="5920"/>
                    <a:chOff x="2600" y="2855"/>
                    <a:chExt cx="3990" cy="5920"/>
                  </a:xfrm>
                </p:grpSpPr>
                <p:grpSp>
                  <p:nvGrpSpPr>
                    <p:cNvPr id="164" name="Group 26"/>
                    <p:cNvGrpSpPr>
                      <a:grpSpLocks/>
                    </p:cNvGrpSpPr>
                    <p:nvPr/>
                  </p:nvGrpSpPr>
                  <p:grpSpPr bwMode="auto">
                    <a:xfrm>
                      <a:off x="2600" y="2855"/>
                      <a:ext cx="3990" cy="5920"/>
                      <a:chOff x="2600" y="2855"/>
                      <a:chExt cx="3990" cy="5920"/>
                    </a:xfrm>
                  </p:grpSpPr>
                  <p:grpSp>
                    <p:nvGrpSpPr>
                      <p:cNvPr id="167" name="Group 27"/>
                      <p:cNvGrpSpPr>
                        <a:grpSpLocks/>
                      </p:cNvGrpSpPr>
                      <p:nvPr/>
                    </p:nvGrpSpPr>
                    <p:grpSpPr bwMode="auto">
                      <a:xfrm>
                        <a:off x="3013" y="7785"/>
                        <a:ext cx="3104" cy="990"/>
                        <a:chOff x="3013" y="7785"/>
                        <a:chExt cx="3104" cy="990"/>
                      </a:xfrm>
                    </p:grpSpPr>
                    <p:sp>
                      <p:nvSpPr>
                        <p:cNvPr id="200" name="Freeform 28"/>
                        <p:cNvSpPr>
                          <a:spLocks/>
                        </p:cNvSpPr>
                        <p:nvPr/>
                      </p:nvSpPr>
                      <p:spPr bwMode="auto">
                        <a:xfrm>
                          <a:off x="3128" y="8347"/>
                          <a:ext cx="540" cy="428"/>
                        </a:xfrm>
                        <a:custGeom>
                          <a:avLst/>
                          <a:gdLst>
                            <a:gd name="T0" fmla="*/ 315 w 540"/>
                            <a:gd name="T1" fmla="*/ 0 h 428"/>
                            <a:gd name="T2" fmla="*/ 203 w 540"/>
                            <a:gd name="T3" fmla="*/ 53 h 428"/>
                            <a:gd name="T4" fmla="*/ 60 w 540"/>
                            <a:gd name="T5" fmla="*/ 188 h 428"/>
                            <a:gd name="T6" fmla="*/ 0 w 540"/>
                            <a:gd name="T7" fmla="*/ 315 h 428"/>
                            <a:gd name="T8" fmla="*/ 8 w 540"/>
                            <a:gd name="T9" fmla="*/ 398 h 428"/>
                            <a:gd name="T10" fmla="*/ 68 w 540"/>
                            <a:gd name="T11" fmla="*/ 428 h 428"/>
                            <a:gd name="T12" fmla="*/ 158 w 540"/>
                            <a:gd name="T13" fmla="*/ 420 h 428"/>
                            <a:gd name="T14" fmla="*/ 218 w 540"/>
                            <a:gd name="T15" fmla="*/ 390 h 428"/>
                            <a:gd name="T16" fmla="*/ 255 w 540"/>
                            <a:gd name="T17" fmla="*/ 270 h 428"/>
                            <a:gd name="T18" fmla="*/ 398 w 540"/>
                            <a:gd name="T19" fmla="*/ 150 h 428"/>
                            <a:gd name="T20" fmla="*/ 540 w 540"/>
                            <a:gd name="T21" fmla="*/ 6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428">
                              <a:moveTo>
                                <a:pt x="315" y="0"/>
                              </a:moveTo>
                              <a:lnTo>
                                <a:pt x="203" y="53"/>
                              </a:lnTo>
                              <a:lnTo>
                                <a:pt x="60" y="188"/>
                              </a:lnTo>
                              <a:lnTo>
                                <a:pt x="0" y="315"/>
                              </a:lnTo>
                              <a:lnTo>
                                <a:pt x="8" y="398"/>
                              </a:lnTo>
                              <a:lnTo>
                                <a:pt x="68" y="428"/>
                              </a:lnTo>
                              <a:lnTo>
                                <a:pt x="158" y="420"/>
                              </a:lnTo>
                              <a:lnTo>
                                <a:pt x="218" y="390"/>
                              </a:lnTo>
                              <a:lnTo>
                                <a:pt x="255" y="270"/>
                              </a:lnTo>
                              <a:lnTo>
                                <a:pt x="398" y="150"/>
                              </a:lnTo>
                              <a:lnTo>
                                <a:pt x="540" y="68"/>
                              </a:lnTo>
                            </a:path>
                          </a:pathLst>
                        </a:custGeom>
                        <a:solidFill>
                          <a:srgbClr val="FFFF99"/>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01" name="Freeform 29"/>
                        <p:cNvSpPr>
                          <a:spLocks/>
                        </p:cNvSpPr>
                        <p:nvPr/>
                      </p:nvSpPr>
                      <p:spPr bwMode="auto">
                        <a:xfrm flipH="1">
                          <a:off x="5528" y="8332"/>
                          <a:ext cx="540" cy="428"/>
                        </a:xfrm>
                        <a:custGeom>
                          <a:avLst/>
                          <a:gdLst>
                            <a:gd name="T0" fmla="*/ 315 w 540"/>
                            <a:gd name="T1" fmla="*/ 0 h 428"/>
                            <a:gd name="T2" fmla="*/ 203 w 540"/>
                            <a:gd name="T3" fmla="*/ 53 h 428"/>
                            <a:gd name="T4" fmla="*/ 60 w 540"/>
                            <a:gd name="T5" fmla="*/ 188 h 428"/>
                            <a:gd name="T6" fmla="*/ 0 w 540"/>
                            <a:gd name="T7" fmla="*/ 315 h 428"/>
                            <a:gd name="T8" fmla="*/ 8 w 540"/>
                            <a:gd name="T9" fmla="*/ 398 h 428"/>
                            <a:gd name="T10" fmla="*/ 68 w 540"/>
                            <a:gd name="T11" fmla="*/ 428 h 428"/>
                            <a:gd name="T12" fmla="*/ 158 w 540"/>
                            <a:gd name="T13" fmla="*/ 420 h 428"/>
                            <a:gd name="T14" fmla="*/ 218 w 540"/>
                            <a:gd name="T15" fmla="*/ 390 h 428"/>
                            <a:gd name="T16" fmla="*/ 255 w 540"/>
                            <a:gd name="T17" fmla="*/ 270 h 428"/>
                            <a:gd name="T18" fmla="*/ 398 w 540"/>
                            <a:gd name="T19" fmla="*/ 150 h 428"/>
                            <a:gd name="T20" fmla="*/ 540 w 540"/>
                            <a:gd name="T21" fmla="*/ 6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428">
                              <a:moveTo>
                                <a:pt x="315" y="0"/>
                              </a:moveTo>
                              <a:lnTo>
                                <a:pt x="203" y="53"/>
                              </a:lnTo>
                              <a:lnTo>
                                <a:pt x="60" y="188"/>
                              </a:lnTo>
                              <a:lnTo>
                                <a:pt x="0" y="315"/>
                              </a:lnTo>
                              <a:lnTo>
                                <a:pt x="8" y="398"/>
                              </a:lnTo>
                              <a:lnTo>
                                <a:pt x="68" y="428"/>
                              </a:lnTo>
                              <a:lnTo>
                                <a:pt x="158" y="420"/>
                              </a:lnTo>
                              <a:lnTo>
                                <a:pt x="218" y="390"/>
                              </a:lnTo>
                              <a:lnTo>
                                <a:pt x="255" y="270"/>
                              </a:lnTo>
                              <a:lnTo>
                                <a:pt x="398" y="150"/>
                              </a:lnTo>
                              <a:lnTo>
                                <a:pt x="540" y="68"/>
                              </a:lnTo>
                            </a:path>
                          </a:pathLst>
                        </a:custGeom>
                        <a:solidFill>
                          <a:srgbClr val="FFFF99"/>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02" name="Freeform 30"/>
                        <p:cNvSpPr>
                          <a:spLocks/>
                        </p:cNvSpPr>
                        <p:nvPr/>
                      </p:nvSpPr>
                      <p:spPr bwMode="auto">
                        <a:xfrm>
                          <a:off x="3013" y="7785"/>
                          <a:ext cx="3104" cy="720"/>
                        </a:xfrm>
                        <a:custGeom>
                          <a:avLst/>
                          <a:gdLst>
                            <a:gd name="T0" fmla="*/ 10 w 3104"/>
                            <a:gd name="T1" fmla="*/ 0 h 720"/>
                            <a:gd name="T2" fmla="*/ 10 w 3104"/>
                            <a:gd name="T3" fmla="*/ 218 h 720"/>
                            <a:gd name="T4" fmla="*/ 70 w 3104"/>
                            <a:gd name="T5" fmla="*/ 345 h 720"/>
                            <a:gd name="T6" fmla="*/ 317 w 3104"/>
                            <a:gd name="T7" fmla="*/ 518 h 720"/>
                            <a:gd name="T8" fmla="*/ 827 w 3104"/>
                            <a:gd name="T9" fmla="*/ 660 h 720"/>
                            <a:gd name="T10" fmla="*/ 1397 w 3104"/>
                            <a:gd name="T11" fmla="*/ 713 h 720"/>
                            <a:gd name="T12" fmla="*/ 1930 w 3104"/>
                            <a:gd name="T13" fmla="*/ 705 h 720"/>
                            <a:gd name="T14" fmla="*/ 2365 w 3104"/>
                            <a:gd name="T15" fmla="*/ 645 h 720"/>
                            <a:gd name="T16" fmla="*/ 2657 w 3104"/>
                            <a:gd name="T17" fmla="*/ 570 h 720"/>
                            <a:gd name="T18" fmla="*/ 2965 w 3104"/>
                            <a:gd name="T19" fmla="*/ 398 h 720"/>
                            <a:gd name="T20" fmla="*/ 3085 w 3104"/>
                            <a:gd name="T21" fmla="*/ 225 h 720"/>
                            <a:gd name="T22" fmla="*/ 3077 w 3104"/>
                            <a:gd name="T23" fmla="*/ 1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4" h="720">
                              <a:moveTo>
                                <a:pt x="10" y="0"/>
                              </a:moveTo>
                              <a:cubicBezTo>
                                <a:pt x="5" y="80"/>
                                <a:pt x="0" y="161"/>
                                <a:pt x="10" y="218"/>
                              </a:cubicBezTo>
                              <a:cubicBezTo>
                                <a:pt x="20" y="275"/>
                                <a:pt x="19" y="295"/>
                                <a:pt x="70" y="345"/>
                              </a:cubicBezTo>
                              <a:cubicBezTo>
                                <a:pt x="121" y="395"/>
                                <a:pt x="191" y="465"/>
                                <a:pt x="317" y="518"/>
                              </a:cubicBezTo>
                              <a:cubicBezTo>
                                <a:pt x="443" y="571"/>
                                <a:pt x="647" y="628"/>
                                <a:pt x="827" y="660"/>
                              </a:cubicBezTo>
                              <a:cubicBezTo>
                                <a:pt x="1007" y="692"/>
                                <a:pt x="1213" y="706"/>
                                <a:pt x="1397" y="713"/>
                              </a:cubicBezTo>
                              <a:cubicBezTo>
                                <a:pt x="1581" y="720"/>
                                <a:pt x="1769" y="716"/>
                                <a:pt x="1930" y="705"/>
                              </a:cubicBezTo>
                              <a:cubicBezTo>
                                <a:pt x="2091" y="694"/>
                                <a:pt x="2244" y="667"/>
                                <a:pt x="2365" y="645"/>
                              </a:cubicBezTo>
                              <a:cubicBezTo>
                                <a:pt x="2486" y="623"/>
                                <a:pt x="2557" y="611"/>
                                <a:pt x="2657" y="570"/>
                              </a:cubicBezTo>
                              <a:cubicBezTo>
                                <a:pt x="2757" y="529"/>
                                <a:pt x="2894" y="455"/>
                                <a:pt x="2965" y="398"/>
                              </a:cubicBezTo>
                              <a:cubicBezTo>
                                <a:pt x="3036" y="341"/>
                                <a:pt x="3066" y="289"/>
                                <a:pt x="3085" y="225"/>
                              </a:cubicBezTo>
                              <a:cubicBezTo>
                                <a:pt x="3104" y="161"/>
                                <a:pt x="3079" y="59"/>
                                <a:pt x="3077" y="15"/>
                              </a:cubicBezTo>
                            </a:path>
                          </a:pathLst>
                        </a:custGeom>
                        <a:solidFill>
                          <a:srgbClr val="FFFF99"/>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grpSp>
                    <p:nvGrpSpPr>
                      <p:cNvPr id="168" name="Group 31"/>
                      <p:cNvGrpSpPr>
                        <a:grpSpLocks/>
                      </p:cNvGrpSpPr>
                      <p:nvPr/>
                    </p:nvGrpSpPr>
                    <p:grpSpPr bwMode="auto">
                      <a:xfrm>
                        <a:off x="3963" y="2855"/>
                        <a:ext cx="1032" cy="1090"/>
                        <a:chOff x="3963" y="2855"/>
                        <a:chExt cx="1032" cy="1090"/>
                      </a:xfrm>
                    </p:grpSpPr>
                    <p:grpSp>
                      <p:nvGrpSpPr>
                        <p:cNvPr id="187" name="Group 32"/>
                        <p:cNvGrpSpPr>
                          <a:grpSpLocks/>
                        </p:cNvGrpSpPr>
                        <p:nvPr/>
                      </p:nvGrpSpPr>
                      <p:grpSpPr bwMode="auto">
                        <a:xfrm>
                          <a:off x="3963" y="2855"/>
                          <a:ext cx="1032" cy="1090"/>
                          <a:chOff x="3963" y="2855"/>
                          <a:chExt cx="1032" cy="1090"/>
                        </a:xfrm>
                      </p:grpSpPr>
                      <p:grpSp>
                        <p:nvGrpSpPr>
                          <p:cNvPr id="191" name="Group 33"/>
                          <p:cNvGrpSpPr>
                            <a:grpSpLocks/>
                          </p:cNvGrpSpPr>
                          <p:nvPr/>
                        </p:nvGrpSpPr>
                        <p:grpSpPr bwMode="auto">
                          <a:xfrm>
                            <a:off x="4050" y="2895"/>
                            <a:ext cx="945" cy="1050"/>
                            <a:chOff x="4050" y="2895"/>
                            <a:chExt cx="945" cy="1050"/>
                          </a:xfrm>
                        </p:grpSpPr>
                        <p:sp>
                          <p:nvSpPr>
                            <p:cNvPr id="193" name="Oval 34"/>
                            <p:cNvSpPr>
                              <a:spLocks noChangeArrowheads="1"/>
                            </p:cNvSpPr>
                            <p:nvPr/>
                          </p:nvSpPr>
                          <p:spPr bwMode="auto">
                            <a:xfrm rot="-1388923">
                              <a:off x="4050" y="2895"/>
                              <a:ext cx="945" cy="105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94" name="Freeform 35"/>
                            <p:cNvSpPr>
                              <a:spLocks/>
                            </p:cNvSpPr>
                            <p:nvPr/>
                          </p:nvSpPr>
                          <p:spPr bwMode="auto">
                            <a:xfrm>
                              <a:off x="4425" y="3300"/>
                              <a:ext cx="457" cy="365"/>
                            </a:xfrm>
                            <a:custGeom>
                              <a:avLst/>
                              <a:gdLst>
                                <a:gd name="T0" fmla="*/ 0 w 457"/>
                                <a:gd name="T1" fmla="*/ 285 h 365"/>
                                <a:gd name="T2" fmla="*/ 135 w 457"/>
                                <a:gd name="T3" fmla="*/ 360 h 365"/>
                                <a:gd name="T4" fmla="*/ 300 w 457"/>
                                <a:gd name="T5" fmla="*/ 315 h 365"/>
                                <a:gd name="T6" fmla="*/ 405 w 457"/>
                                <a:gd name="T7" fmla="*/ 225 h 365"/>
                                <a:gd name="T8" fmla="*/ 450 w 457"/>
                                <a:gd name="T9" fmla="*/ 135 h 365"/>
                                <a:gd name="T10" fmla="*/ 450 w 457"/>
                                <a:gd name="T11" fmla="*/ 0 h 365"/>
                              </a:gdLst>
                              <a:ahLst/>
                              <a:cxnLst>
                                <a:cxn ang="0">
                                  <a:pos x="T0" y="T1"/>
                                </a:cxn>
                                <a:cxn ang="0">
                                  <a:pos x="T2" y="T3"/>
                                </a:cxn>
                                <a:cxn ang="0">
                                  <a:pos x="T4" y="T5"/>
                                </a:cxn>
                                <a:cxn ang="0">
                                  <a:pos x="T6" y="T7"/>
                                </a:cxn>
                                <a:cxn ang="0">
                                  <a:pos x="T8" y="T9"/>
                                </a:cxn>
                                <a:cxn ang="0">
                                  <a:pos x="T10" y="T11"/>
                                </a:cxn>
                              </a:cxnLst>
                              <a:rect l="0" t="0" r="r" b="b"/>
                              <a:pathLst>
                                <a:path w="457" h="365">
                                  <a:moveTo>
                                    <a:pt x="0" y="285"/>
                                  </a:moveTo>
                                  <a:cubicBezTo>
                                    <a:pt x="42" y="320"/>
                                    <a:pt x="85" y="355"/>
                                    <a:pt x="135" y="360"/>
                                  </a:cubicBezTo>
                                  <a:cubicBezTo>
                                    <a:pt x="185" y="365"/>
                                    <a:pt x="255" y="338"/>
                                    <a:pt x="300" y="315"/>
                                  </a:cubicBezTo>
                                  <a:cubicBezTo>
                                    <a:pt x="345" y="292"/>
                                    <a:pt x="380" y="255"/>
                                    <a:pt x="405" y="225"/>
                                  </a:cubicBezTo>
                                  <a:cubicBezTo>
                                    <a:pt x="430" y="195"/>
                                    <a:pt x="443" y="172"/>
                                    <a:pt x="450" y="135"/>
                                  </a:cubicBezTo>
                                  <a:cubicBezTo>
                                    <a:pt x="457" y="98"/>
                                    <a:pt x="450" y="28"/>
                                    <a:pt x="45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95" name="Freeform 36"/>
                            <p:cNvSpPr>
                              <a:spLocks/>
                            </p:cNvSpPr>
                            <p:nvPr/>
                          </p:nvSpPr>
                          <p:spPr bwMode="auto">
                            <a:xfrm>
                              <a:off x="4365" y="3270"/>
                              <a:ext cx="150" cy="63"/>
                            </a:xfrm>
                            <a:custGeom>
                              <a:avLst/>
                              <a:gdLst>
                                <a:gd name="T0" fmla="*/ 0 w 150"/>
                                <a:gd name="T1" fmla="*/ 60 h 63"/>
                                <a:gd name="T2" fmla="*/ 98 w 150"/>
                                <a:gd name="T3" fmla="*/ 53 h 63"/>
                                <a:gd name="T4" fmla="*/ 150 w 150"/>
                                <a:gd name="T5" fmla="*/ 0 h 63"/>
                              </a:gdLst>
                              <a:ahLst/>
                              <a:cxnLst>
                                <a:cxn ang="0">
                                  <a:pos x="T0" y="T1"/>
                                </a:cxn>
                                <a:cxn ang="0">
                                  <a:pos x="T2" y="T3"/>
                                </a:cxn>
                                <a:cxn ang="0">
                                  <a:pos x="T4" y="T5"/>
                                </a:cxn>
                              </a:cxnLst>
                              <a:rect l="0" t="0" r="r" b="b"/>
                              <a:pathLst>
                                <a:path w="150" h="63">
                                  <a:moveTo>
                                    <a:pt x="0" y="60"/>
                                  </a:moveTo>
                                  <a:cubicBezTo>
                                    <a:pt x="16" y="59"/>
                                    <a:pt x="73" y="63"/>
                                    <a:pt x="98" y="53"/>
                                  </a:cubicBezTo>
                                  <a:cubicBezTo>
                                    <a:pt x="123" y="43"/>
                                    <a:pt x="139" y="11"/>
                                    <a:pt x="15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96" name="Freeform 37"/>
                            <p:cNvSpPr>
                              <a:spLocks/>
                            </p:cNvSpPr>
                            <p:nvPr/>
                          </p:nvSpPr>
                          <p:spPr bwMode="auto">
                            <a:xfrm>
                              <a:off x="4582" y="3173"/>
                              <a:ext cx="150" cy="63"/>
                            </a:xfrm>
                            <a:custGeom>
                              <a:avLst/>
                              <a:gdLst>
                                <a:gd name="T0" fmla="*/ 0 w 150"/>
                                <a:gd name="T1" fmla="*/ 60 h 63"/>
                                <a:gd name="T2" fmla="*/ 98 w 150"/>
                                <a:gd name="T3" fmla="*/ 53 h 63"/>
                                <a:gd name="T4" fmla="*/ 150 w 150"/>
                                <a:gd name="T5" fmla="*/ 0 h 63"/>
                              </a:gdLst>
                              <a:ahLst/>
                              <a:cxnLst>
                                <a:cxn ang="0">
                                  <a:pos x="T0" y="T1"/>
                                </a:cxn>
                                <a:cxn ang="0">
                                  <a:pos x="T2" y="T3"/>
                                </a:cxn>
                                <a:cxn ang="0">
                                  <a:pos x="T4" y="T5"/>
                                </a:cxn>
                              </a:cxnLst>
                              <a:rect l="0" t="0" r="r" b="b"/>
                              <a:pathLst>
                                <a:path w="150" h="63">
                                  <a:moveTo>
                                    <a:pt x="0" y="60"/>
                                  </a:moveTo>
                                  <a:cubicBezTo>
                                    <a:pt x="16" y="59"/>
                                    <a:pt x="73" y="63"/>
                                    <a:pt x="98" y="53"/>
                                  </a:cubicBezTo>
                                  <a:cubicBezTo>
                                    <a:pt x="123" y="43"/>
                                    <a:pt x="139" y="11"/>
                                    <a:pt x="15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97" name="Freeform 38"/>
                            <p:cNvSpPr>
                              <a:spLocks/>
                            </p:cNvSpPr>
                            <p:nvPr/>
                          </p:nvSpPr>
                          <p:spPr bwMode="auto">
                            <a:xfrm>
                              <a:off x="4575" y="3263"/>
                              <a:ext cx="153" cy="180"/>
                            </a:xfrm>
                            <a:custGeom>
                              <a:avLst/>
                              <a:gdLst>
                                <a:gd name="T0" fmla="*/ 0 w 153"/>
                                <a:gd name="T1" fmla="*/ 0 h 180"/>
                                <a:gd name="T2" fmla="*/ 75 w 153"/>
                                <a:gd name="T3" fmla="*/ 67 h 180"/>
                                <a:gd name="T4" fmla="*/ 143 w 153"/>
                                <a:gd name="T5" fmla="*/ 112 h 180"/>
                                <a:gd name="T6" fmla="*/ 135 w 153"/>
                                <a:gd name="T7" fmla="*/ 165 h 180"/>
                                <a:gd name="T8" fmla="*/ 83 w 153"/>
                                <a:gd name="T9" fmla="*/ 180 h 180"/>
                              </a:gdLst>
                              <a:ahLst/>
                              <a:cxnLst>
                                <a:cxn ang="0">
                                  <a:pos x="T0" y="T1"/>
                                </a:cxn>
                                <a:cxn ang="0">
                                  <a:pos x="T2" y="T3"/>
                                </a:cxn>
                                <a:cxn ang="0">
                                  <a:pos x="T4" y="T5"/>
                                </a:cxn>
                                <a:cxn ang="0">
                                  <a:pos x="T6" y="T7"/>
                                </a:cxn>
                                <a:cxn ang="0">
                                  <a:pos x="T8" y="T9"/>
                                </a:cxn>
                              </a:cxnLst>
                              <a:rect l="0" t="0" r="r" b="b"/>
                              <a:pathLst>
                                <a:path w="153" h="180">
                                  <a:moveTo>
                                    <a:pt x="0" y="0"/>
                                  </a:moveTo>
                                  <a:cubicBezTo>
                                    <a:pt x="25" y="24"/>
                                    <a:pt x="51" y="48"/>
                                    <a:pt x="75" y="67"/>
                                  </a:cubicBezTo>
                                  <a:cubicBezTo>
                                    <a:pt x="99" y="86"/>
                                    <a:pt x="133" y="96"/>
                                    <a:pt x="143" y="112"/>
                                  </a:cubicBezTo>
                                  <a:cubicBezTo>
                                    <a:pt x="153" y="128"/>
                                    <a:pt x="145" y="154"/>
                                    <a:pt x="135" y="165"/>
                                  </a:cubicBezTo>
                                  <a:cubicBezTo>
                                    <a:pt x="125" y="176"/>
                                    <a:pt x="104" y="178"/>
                                    <a:pt x="83"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98" name="Freeform 39"/>
                            <p:cNvSpPr>
                              <a:spLocks/>
                            </p:cNvSpPr>
                            <p:nvPr/>
                          </p:nvSpPr>
                          <p:spPr bwMode="auto">
                            <a:xfrm>
                              <a:off x="4493" y="3495"/>
                              <a:ext cx="157" cy="16"/>
                            </a:xfrm>
                            <a:custGeom>
                              <a:avLst/>
                              <a:gdLst>
                                <a:gd name="T0" fmla="*/ 0 w 157"/>
                                <a:gd name="T1" fmla="*/ 8 h 16"/>
                                <a:gd name="T2" fmla="*/ 105 w 157"/>
                                <a:gd name="T3" fmla="*/ 15 h 16"/>
                                <a:gd name="T4" fmla="*/ 157 w 157"/>
                                <a:gd name="T5" fmla="*/ 0 h 16"/>
                              </a:gdLst>
                              <a:ahLst/>
                              <a:cxnLst>
                                <a:cxn ang="0">
                                  <a:pos x="T0" y="T1"/>
                                </a:cxn>
                                <a:cxn ang="0">
                                  <a:pos x="T2" y="T3"/>
                                </a:cxn>
                                <a:cxn ang="0">
                                  <a:pos x="T4" y="T5"/>
                                </a:cxn>
                              </a:cxnLst>
                              <a:rect l="0" t="0" r="r" b="b"/>
                              <a:pathLst>
                                <a:path w="157" h="16">
                                  <a:moveTo>
                                    <a:pt x="0" y="8"/>
                                  </a:moveTo>
                                  <a:cubicBezTo>
                                    <a:pt x="39" y="12"/>
                                    <a:pt x="79" y="16"/>
                                    <a:pt x="105" y="15"/>
                                  </a:cubicBezTo>
                                  <a:cubicBezTo>
                                    <a:pt x="131" y="14"/>
                                    <a:pt x="146" y="5"/>
                                    <a:pt x="157"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99" name="Freeform 40"/>
                            <p:cNvSpPr>
                              <a:spLocks/>
                            </p:cNvSpPr>
                            <p:nvPr/>
                          </p:nvSpPr>
                          <p:spPr bwMode="auto">
                            <a:xfrm>
                              <a:off x="4747" y="3308"/>
                              <a:ext cx="71" cy="128"/>
                            </a:xfrm>
                            <a:custGeom>
                              <a:avLst/>
                              <a:gdLst>
                                <a:gd name="T0" fmla="*/ 0 w 71"/>
                                <a:gd name="T1" fmla="*/ 128 h 128"/>
                                <a:gd name="T2" fmla="*/ 60 w 71"/>
                                <a:gd name="T3" fmla="*/ 60 h 128"/>
                                <a:gd name="T4" fmla="*/ 68 w 71"/>
                                <a:gd name="T5" fmla="*/ 0 h 128"/>
                              </a:gdLst>
                              <a:ahLst/>
                              <a:cxnLst>
                                <a:cxn ang="0">
                                  <a:pos x="T0" y="T1"/>
                                </a:cxn>
                                <a:cxn ang="0">
                                  <a:pos x="T2" y="T3"/>
                                </a:cxn>
                                <a:cxn ang="0">
                                  <a:pos x="T4" y="T5"/>
                                </a:cxn>
                              </a:cxnLst>
                              <a:rect l="0" t="0" r="r" b="b"/>
                              <a:pathLst>
                                <a:path w="71" h="128">
                                  <a:moveTo>
                                    <a:pt x="0" y="128"/>
                                  </a:moveTo>
                                  <a:cubicBezTo>
                                    <a:pt x="24" y="104"/>
                                    <a:pt x="49" y="81"/>
                                    <a:pt x="60" y="60"/>
                                  </a:cubicBezTo>
                                  <a:cubicBezTo>
                                    <a:pt x="71" y="39"/>
                                    <a:pt x="69" y="19"/>
                                    <a:pt x="68"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192" name="Freeform 41"/>
                          <p:cNvSpPr>
                            <a:spLocks/>
                          </p:cNvSpPr>
                          <p:nvPr/>
                        </p:nvSpPr>
                        <p:spPr bwMode="auto">
                          <a:xfrm>
                            <a:off x="3963" y="2855"/>
                            <a:ext cx="729" cy="646"/>
                          </a:xfrm>
                          <a:custGeom>
                            <a:avLst/>
                            <a:gdLst>
                              <a:gd name="T0" fmla="*/ 530 w 729"/>
                              <a:gd name="T1" fmla="*/ 93 h 646"/>
                              <a:gd name="T2" fmla="*/ 650 w 729"/>
                              <a:gd name="T3" fmla="*/ 108 h 646"/>
                              <a:gd name="T4" fmla="*/ 620 w 729"/>
                              <a:gd name="T5" fmla="*/ 70 h 646"/>
                              <a:gd name="T6" fmla="*/ 492 w 729"/>
                              <a:gd name="T7" fmla="*/ 93 h 646"/>
                              <a:gd name="T8" fmla="*/ 470 w 729"/>
                              <a:gd name="T9" fmla="*/ 48 h 646"/>
                              <a:gd name="T10" fmla="*/ 410 w 729"/>
                              <a:gd name="T11" fmla="*/ 130 h 646"/>
                              <a:gd name="T12" fmla="*/ 462 w 729"/>
                              <a:gd name="T13" fmla="*/ 108 h 646"/>
                              <a:gd name="T14" fmla="*/ 320 w 729"/>
                              <a:gd name="T15" fmla="*/ 93 h 646"/>
                              <a:gd name="T16" fmla="*/ 282 w 729"/>
                              <a:gd name="T17" fmla="*/ 100 h 646"/>
                              <a:gd name="T18" fmla="*/ 282 w 729"/>
                              <a:gd name="T19" fmla="*/ 115 h 646"/>
                              <a:gd name="T20" fmla="*/ 327 w 729"/>
                              <a:gd name="T21" fmla="*/ 153 h 646"/>
                              <a:gd name="T22" fmla="*/ 275 w 729"/>
                              <a:gd name="T23" fmla="*/ 85 h 646"/>
                              <a:gd name="T24" fmla="*/ 222 w 729"/>
                              <a:gd name="T25" fmla="*/ 160 h 646"/>
                              <a:gd name="T26" fmla="*/ 207 w 729"/>
                              <a:gd name="T27" fmla="*/ 168 h 646"/>
                              <a:gd name="T28" fmla="*/ 162 w 729"/>
                              <a:gd name="T29" fmla="*/ 250 h 646"/>
                              <a:gd name="T30" fmla="*/ 215 w 729"/>
                              <a:gd name="T31" fmla="*/ 265 h 646"/>
                              <a:gd name="T32" fmla="*/ 222 w 729"/>
                              <a:gd name="T33" fmla="*/ 258 h 646"/>
                              <a:gd name="T34" fmla="*/ 237 w 729"/>
                              <a:gd name="T35" fmla="*/ 303 h 646"/>
                              <a:gd name="T36" fmla="*/ 192 w 729"/>
                              <a:gd name="T37" fmla="*/ 363 h 646"/>
                              <a:gd name="T38" fmla="*/ 170 w 729"/>
                              <a:gd name="T39" fmla="*/ 355 h 646"/>
                              <a:gd name="T40" fmla="*/ 147 w 729"/>
                              <a:gd name="T41" fmla="*/ 415 h 646"/>
                              <a:gd name="T42" fmla="*/ 140 w 729"/>
                              <a:gd name="T43" fmla="*/ 543 h 646"/>
                              <a:gd name="T44" fmla="*/ 162 w 729"/>
                              <a:gd name="T45" fmla="*/ 610 h 646"/>
                              <a:gd name="T46" fmla="*/ 207 w 729"/>
                              <a:gd name="T47" fmla="*/ 573 h 646"/>
                              <a:gd name="T48" fmla="*/ 170 w 729"/>
                              <a:gd name="T49" fmla="*/ 618 h 646"/>
                              <a:gd name="T50" fmla="*/ 72 w 729"/>
                              <a:gd name="T51" fmla="*/ 618 h 646"/>
                              <a:gd name="T52" fmla="*/ 42 w 729"/>
                              <a:gd name="T53" fmla="*/ 573 h 646"/>
                              <a:gd name="T54" fmla="*/ 72 w 729"/>
                              <a:gd name="T55" fmla="*/ 580 h 646"/>
                              <a:gd name="T56" fmla="*/ 50 w 729"/>
                              <a:gd name="T57" fmla="*/ 498 h 646"/>
                              <a:gd name="T58" fmla="*/ 65 w 729"/>
                              <a:gd name="T59" fmla="*/ 415 h 646"/>
                              <a:gd name="T60" fmla="*/ 102 w 729"/>
                              <a:gd name="T61" fmla="*/ 363 h 646"/>
                              <a:gd name="T62" fmla="*/ 65 w 729"/>
                              <a:gd name="T63" fmla="*/ 340 h 646"/>
                              <a:gd name="T64" fmla="*/ 132 w 729"/>
                              <a:gd name="T65" fmla="*/ 258 h 646"/>
                              <a:gd name="T66" fmla="*/ 192 w 729"/>
                              <a:gd name="T67" fmla="*/ 175 h 646"/>
                              <a:gd name="T68" fmla="*/ 140 w 729"/>
                              <a:gd name="T69" fmla="*/ 213 h 646"/>
                              <a:gd name="T70" fmla="*/ 215 w 729"/>
                              <a:gd name="T71" fmla="*/ 115 h 646"/>
                              <a:gd name="T72" fmla="*/ 447 w 729"/>
                              <a:gd name="T73" fmla="*/ 70 h 646"/>
                              <a:gd name="T74" fmla="*/ 402 w 729"/>
                              <a:gd name="T75" fmla="*/ 33 h 646"/>
                              <a:gd name="T76" fmla="*/ 515 w 729"/>
                              <a:gd name="T77" fmla="*/ 25 h 646"/>
                              <a:gd name="T78" fmla="*/ 605 w 729"/>
                              <a:gd name="T79" fmla="*/ 63 h 646"/>
                              <a:gd name="T80" fmla="*/ 627 w 729"/>
                              <a:gd name="T81" fmla="*/ 63 h 646"/>
                              <a:gd name="T82" fmla="*/ 395 w 729"/>
                              <a:gd name="T83" fmla="*/ 55 h 646"/>
                              <a:gd name="T84" fmla="*/ 402 w 729"/>
                              <a:gd name="T85" fmla="*/ 123 h 646"/>
                              <a:gd name="T86" fmla="*/ 290 w 729"/>
                              <a:gd name="T87" fmla="*/ 175 h 646"/>
                              <a:gd name="T88" fmla="*/ 252 w 729"/>
                              <a:gd name="T89" fmla="*/ 280 h 646"/>
                              <a:gd name="T90" fmla="*/ 185 w 729"/>
                              <a:gd name="T91" fmla="*/ 295 h 646"/>
                              <a:gd name="T92" fmla="*/ 200 w 729"/>
                              <a:gd name="T93" fmla="*/ 333 h 646"/>
                              <a:gd name="T94" fmla="*/ 132 w 729"/>
                              <a:gd name="T95" fmla="*/ 483 h 646"/>
                              <a:gd name="T96" fmla="*/ 170 w 729"/>
                              <a:gd name="T97" fmla="*/ 430 h 646"/>
                              <a:gd name="T98" fmla="*/ 147 w 729"/>
                              <a:gd name="T99" fmla="*/ 415 h 646"/>
                              <a:gd name="T100" fmla="*/ 132 w 729"/>
                              <a:gd name="T101" fmla="*/ 303 h 646"/>
                              <a:gd name="T102" fmla="*/ 140 w 729"/>
                              <a:gd name="T103" fmla="*/ 325 h 646"/>
                              <a:gd name="T104" fmla="*/ 80 w 729"/>
                              <a:gd name="T105" fmla="*/ 318 h 646"/>
                              <a:gd name="T106" fmla="*/ 80 w 729"/>
                              <a:gd name="T107" fmla="*/ 393 h 646"/>
                              <a:gd name="T108" fmla="*/ 102 w 729"/>
                              <a:gd name="T109" fmla="*/ 49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9" h="646">
                                <a:moveTo>
                                  <a:pt x="575" y="48"/>
                                </a:moveTo>
                                <a:cubicBezTo>
                                  <a:pt x="545" y="18"/>
                                  <a:pt x="545" y="0"/>
                                  <a:pt x="507" y="25"/>
                                </a:cubicBezTo>
                                <a:cubicBezTo>
                                  <a:pt x="513" y="73"/>
                                  <a:pt x="504" y="119"/>
                                  <a:pt x="560" y="100"/>
                                </a:cubicBezTo>
                                <a:cubicBezTo>
                                  <a:pt x="571" y="64"/>
                                  <a:pt x="563" y="51"/>
                                  <a:pt x="537" y="25"/>
                                </a:cubicBezTo>
                                <a:cubicBezTo>
                                  <a:pt x="494" y="41"/>
                                  <a:pt x="482" y="76"/>
                                  <a:pt x="530" y="93"/>
                                </a:cubicBezTo>
                                <a:cubicBezTo>
                                  <a:pt x="542" y="90"/>
                                  <a:pt x="560" y="95"/>
                                  <a:pt x="567" y="85"/>
                                </a:cubicBezTo>
                                <a:cubicBezTo>
                                  <a:pt x="574" y="75"/>
                                  <a:pt x="569" y="57"/>
                                  <a:pt x="560" y="48"/>
                                </a:cubicBezTo>
                                <a:cubicBezTo>
                                  <a:pt x="554" y="42"/>
                                  <a:pt x="555" y="63"/>
                                  <a:pt x="552" y="70"/>
                                </a:cubicBezTo>
                                <a:cubicBezTo>
                                  <a:pt x="588" y="93"/>
                                  <a:pt x="562" y="80"/>
                                  <a:pt x="605" y="93"/>
                                </a:cubicBezTo>
                                <a:cubicBezTo>
                                  <a:pt x="620" y="98"/>
                                  <a:pt x="650" y="108"/>
                                  <a:pt x="650" y="108"/>
                                </a:cubicBezTo>
                                <a:cubicBezTo>
                                  <a:pt x="642" y="47"/>
                                  <a:pt x="649" y="43"/>
                                  <a:pt x="597" y="25"/>
                                </a:cubicBezTo>
                                <a:cubicBezTo>
                                  <a:pt x="592" y="33"/>
                                  <a:pt x="580" y="39"/>
                                  <a:pt x="582" y="48"/>
                                </a:cubicBezTo>
                                <a:cubicBezTo>
                                  <a:pt x="588" y="71"/>
                                  <a:pt x="640" y="44"/>
                                  <a:pt x="620" y="25"/>
                                </a:cubicBezTo>
                                <a:cubicBezTo>
                                  <a:pt x="611" y="16"/>
                                  <a:pt x="595" y="30"/>
                                  <a:pt x="582" y="33"/>
                                </a:cubicBezTo>
                                <a:cubicBezTo>
                                  <a:pt x="566" y="83"/>
                                  <a:pt x="571" y="80"/>
                                  <a:pt x="620" y="70"/>
                                </a:cubicBezTo>
                                <a:cubicBezTo>
                                  <a:pt x="611" y="27"/>
                                  <a:pt x="606" y="24"/>
                                  <a:pt x="567" y="10"/>
                                </a:cubicBezTo>
                                <a:cubicBezTo>
                                  <a:pt x="543" y="43"/>
                                  <a:pt x="513" y="73"/>
                                  <a:pt x="567" y="93"/>
                                </a:cubicBezTo>
                                <a:cubicBezTo>
                                  <a:pt x="574" y="91"/>
                                  <a:pt x="610" y="80"/>
                                  <a:pt x="612" y="70"/>
                                </a:cubicBezTo>
                                <a:cubicBezTo>
                                  <a:pt x="618" y="32"/>
                                  <a:pt x="559" y="23"/>
                                  <a:pt x="537" y="18"/>
                                </a:cubicBezTo>
                                <a:cubicBezTo>
                                  <a:pt x="512" y="43"/>
                                  <a:pt x="501" y="58"/>
                                  <a:pt x="492" y="93"/>
                                </a:cubicBezTo>
                                <a:cubicBezTo>
                                  <a:pt x="509" y="139"/>
                                  <a:pt x="533" y="120"/>
                                  <a:pt x="545" y="85"/>
                                </a:cubicBezTo>
                                <a:cubicBezTo>
                                  <a:pt x="521" y="50"/>
                                  <a:pt x="494" y="35"/>
                                  <a:pt x="455" y="25"/>
                                </a:cubicBezTo>
                                <a:cubicBezTo>
                                  <a:pt x="412" y="68"/>
                                  <a:pt x="428" y="91"/>
                                  <a:pt x="477" y="115"/>
                                </a:cubicBezTo>
                                <a:cubicBezTo>
                                  <a:pt x="487" y="113"/>
                                  <a:pt x="502" y="117"/>
                                  <a:pt x="507" y="108"/>
                                </a:cubicBezTo>
                                <a:cubicBezTo>
                                  <a:pt x="523" y="76"/>
                                  <a:pt x="486" y="60"/>
                                  <a:pt x="470" y="48"/>
                                </a:cubicBezTo>
                                <a:cubicBezTo>
                                  <a:pt x="459" y="51"/>
                                  <a:pt x="427" y="56"/>
                                  <a:pt x="432" y="78"/>
                                </a:cubicBezTo>
                                <a:cubicBezTo>
                                  <a:pt x="434" y="87"/>
                                  <a:pt x="447" y="88"/>
                                  <a:pt x="455" y="93"/>
                                </a:cubicBezTo>
                                <a:cubicBezTo>
                                  <a:pt x="459" y="81"/>
                                  <a:pt x="476" y="48"/>
                                  <a:pt x="440" y="48"/>
                                </a:cubicBezTo>
                                <a:cubicBezTo>
                                  <a:pt x="429" y="48"/>
                                  <a:pt x="425" y="63"/>
                                  <a:pt x="417" y="70"/>
                                </a:cubicBezTo>
                                <a:cubicBezTo>
                                  <a:pt x="413" y="77"/>
                                  <a:pt x="384" y="119"/>
                                  <a:pt x="410" y="130"/>
                                </a:cubicBezTo>
                                <a:cubicBezTo>
                                  <a:pt x="424" y="136"/>
                                  <a:pt x="440" y="125"/>
                                  <a:pt x="455" y="123"/>
                                </a:cubicBezTo>
                                <a:cubicBezTo>
                                  <a:pt x="460" y="115"/>
                                  <a:pt x="470" y="109"/>
                                  <a:pt x="470" y="100"/>
                                </a:cubicBezTo>
                                <a:cubicBezTo>
                                  <a:pt x="470" y="69"/>
                                  <a:pt x="417" y="53"/>
                                  <a:pt x="395" y="48"/>
                                </a:cubicBezTo>
                                <a:cubicBezTo>
                                  <a:pt x="334" y="67"/>
                                  <a:pt x="378" y="99"/>
                                  <a:pt x="410" y="115"/>
                                </a:cubicBezTo>
                                <a:cubicBezTo>
                                  <a:pt x="427" y="113"/>
                                  <a:pt x="450" y="120"/>
                                  <a:pt x="462" y="108"/>
                                </a:cubicBezTo>
                                <a:cubicBezTo>
                                  <a:pt x="493" y="77"/>
                                  <a:pt x="417" y="45"/>
                                  <a:pt x="402" y="40"/>
                                </a:cubicBezTo>
                                <a:cubicBezTo>
                                  <a:pt x="376" y="58"/>
                                  <a:pt x="349" y="71"/>
                                  <a:pt x="395" y="85"/>
                                </a:cubicBezTo>
                                <a:cubicBezTo>
                                  <a:pt x="400" y="78"/>
                                  <a:pt x="412" y="72"/>
                                  <a:pt x="410" y="63"/>
                                </a:cubicBezTo>
                                <a:cubicBezTo>
                                  <a:pt x="402" y="16"/>
                                  <a:pt x="358" y="53"/>
                                  <a:pt x="342" y="63"/>
                                </a:cubicBezTo>
                                <a:cubicBezTo>
                                  <a:pt x="335" y="73"/>
                                  <a:pt x="320" y="81"/>
                                  <a:pt x="320" y="93"/>
                                </a:cubicBezTo>
                                <a:cubicBezTo>
                                  <a:pt x="320" y="102"/>
                                  <a:pt x="333" y="107"/>
                                  <a:pt x="342" y="108"/>
                                </a:cubicBezTo>
                                <a:cubicBezTo>
                                  <a:pt x="365" y="110"/>
                                  <a:pt x="387" y="103"/>
                                  <a:pt x="410" y="100"/>
                                </a:cubicBezTo>
                                <a:cubicBezTo>
                                  <a:pt x="401" y="66"/>
                                  <a:pt x="394" y="53"/>
                                  <a:pt x="365" y="33"/>
                                </a:cubicBezTo>
                                <a:cubicBezTo>
                                  <a:pt x="342" y="35"/>
                                  <a:pt x="319" y="33"/>
                                  <a:pt x="297" y="40"/>
                                </a:cubicBezTo>
                                <a:cubicBezTo>
                                  <a:pt x="271" y="49"/>
                                  <a:pt x="268" y="80"/>
                                  <a:pt x="282" y="100"/>
                                </a:cubicBezTo>
                                <a:cubicBezTo>
                                  <a:pt x="298" y="123"/>
                                  <a:pt x="365" y="127"/>
                                  <a:pt x="387" y="130"/>
                                </a:cubicBezTo>
                                <a:cubicBezTo>
                                  <a:pt x="400" y="128"/>
                                  <a:pt x="416" y="132"/>
                                  <a:pt x="425" y="123"/>
                                </a:cubicBezTo>
                                <a:cubicBezTo>
                                  <a:pt x="431" y="117"/>
                                  <a:pt x="422" y="107"/>
                                  <a:pt x="417" y="100"/>
                                </a:cubicBezTo>
                                <a:cubicBezTo>
                                  <a:pt x="397" y="73"/>
                                  <a:pt x="373" y="57"/>
                                  <a:pt x="342" y="48"/>
                                </a:cubicBezTo>
                                <a:cubicBezTo>
                                  <a:pt x="294" y="68"/>
                                  <a:pt x="299" y="69"/>
                                  <a:pt x="282" y="115"/>
                                </a:cubicBezTo>
                                <a:cubicBezTo>
                                  <a:pt x="290" y="120"/>
                                  <a:pt x="296" y="129"/>
                                  <a:pt x="305" y="130"/>
                                </a:cubicBezTo>
                                <a:cubicBezTo>
                                  <a:pt x="334" y="133"/>
                                  <a:pt x="378" y="127"/>
                                  <a:pt x="342" y="85"/>
                                </a:cubicBezTo>
                                <a:cubicBezTo>
                                  <a:pt x="335" y="77"/>
                                  <a:pt x="322" y="80"/>
                                  <a:pt x="312" y="78"/>
                                </a:cubicBezTo>
                                <a:cubicBezTo>
                                  <a:pt x="282" y="88"/>
                                  <a:pt x="269" y="96"/>
                                  <a:pt x="252" y="123"/>
                                </a:cubicBezTo>
                                <a:cubicBezTo>
                                  <a:pt x="266" y="175"/>
                                  <a:pt x="275" y="161"/>
                                  <a:pt x="327" y="153"/>
                                </a:cubicBezTo>
                                <a:cubicBezTo>
                                  <a:pt x="318" y="106"/>
                                  <a:pt x="327" y="88"/>
                                  <a:pt x="275" y="100"/>
                                </a:cubicBezTo>
                                <a:cubicBezTo>
                                  <a:pt x="271" y="106"/>
                                  <a:pt x="243" y="147"/>
                                  <a:pt x="245" y="153"/>
                                </a:cubicBezTo>
                                <a:cubicBezTo>
                                  <a:pt x="249" y="164"/>
                                  <a:pt x="265" y="163"/>
                                  <a:pt x="275" y="168"/>
                                </a:cubicBezTo>
                                <a:cubicBezTo>
                                  <a:pt x="292" y="165"/>
                                  <a:pt x="316" y="174"/>
                                  <a:pt x="327" y="160"/>
                                </a:cubicBezTo>
                                <a:cubicBezTo>
                                  <a:pt x="360" y="116"/>
                                  <a:pt x="299" y="94"/>
                                  <a:pt x="275" y="85"/>
                                </a:cubicBezTo>
                                <a:cubicBezTo>
                                  <a:pt x="237" y="95"/>
                                  <a:pt x="229" y="113"/>
                                  <a:pt x="207" y="145"/>
                                </a:cubicBezTo>
                                <a:cubicBezTo>
                                  <a:pt x="220" y="183"/>
                                  <a:pt x="232" y="170"/>
                                  <a:pt x="267" y="183"/>
                                </a:cubicBezTo>
                                <a:cubicBezTo>
                                  <a:pt x="282" y="180"/>
                                  <a:pt x="301" y="186"/>
                                  <a:pt x="312" y="175"/>
                                </a:cubicBezTo>
                                <a:cubicBezTo>
                                  <a:pt x="338" y="149"/>
                                  <a:pt x="270" y="126"/>
                                  <a:pt x="260" y="123"/>
                                </a:cubicBezTo>
                                <a:cubicBezTo>
                                  <a:pt x="224" y="134"/>
                                  <a:pt x="244" y="122"/>
                                  <a:pt x="222" y="160"/>
                                </a:cubicBezTo>
                                <a:cubicBezTo>
                                  <a:pt x="217" y="168"/>
                                  <a:pt x="199" y="179"/>
                                  <a:pt x="207" y="183"/>
                                </a:cubicBezTo>
                                <a:cubicBezTo>
                                  <a:pt x="221" y="190"/>
                                  <a:pt x="237" y="178"/>
                                  <a:pt x="252" y="175"/>
                                </a:cubicBezTo>
                                <a:cubicBezTo>
                                  <a:pt x="241" y="128"/>
                                  <a:pt x="234" y="126"/>
                                  <a:pt x="200" y="160"/>
                                </a:cubicBezTo>
                                <a:cubicBezTo>
                                  <a:pt x="182" y="213"/>
                                  <a:pt x="240" y="188"/>
                                  <a:pt x="275" y="183"/>
                                </a:cubicBezTo>
                                <a:cubicBezTo>
                                  <a:pt x="247" y="155"/>
                                  <a:pt x="241" y="146"/>
                                  <a:pt x="207" y="168"/>
                                </a:cubicBezTo>
                                <a:cubicBezTo>
                                  <a:pt x="171" y="222"/>
                                  <a:pt x="161" y="205"/>
                                  <a:pt x="207" y="228"/>
                                </a:cubicBezTo>
                                <a:cubicBezTo>
                                  <a:pt x="225" y="225"/>
                                  <a:pt x="246" y="231"/>
                                  <a:pt x="260" y="220"/>
                                </a:cubicBezTo>
                                <a:cubicBezTo>
                                  <a:pt x="267" y="215"/>
                                  <a:pt x="253" y="201"/>
                                  <a:pt x="245" y="198"/>
                                </a:cubicBezTo>
                                <a:cubicBezTo>
                                  <a:pt x="235" y="195"/>
                                  <a:pt x="225" y="203"/>
                                  <a:pt x="215" y="205"/>
                                </a:cubicBezTo>
                                <a:cubicBezTo>
                                  <a:pt x="215" y="205"/>
                                  <a:pt x="162" y="244"/>
                                  <a:pt x="162" y="250"/>
                                </a:cubicBezTo>
                                <a:cubicBezTo>
                                  <a:pt x="162" y="259"/>
                                  <a:pt x="202" y="271"/>
                                  <a:pt x="207" y="273"/>
                                </a:cubicBezTo>
                                <a:cubicBezTo>
                                  <a:pt x="225" y="270"/>
                                  <a:pt x="246" y="277"/>
                                  <a:pt x="260" y="265"/>
                                </a:cubicBezTo>
                                <a:cubicBezTo>
                                  <a:pt x="276" y="252"/>
                                  <a:pt x="233" y="216"/>
                                  <a:pt x="230" y="213"/>
                                </a:cubicBezTo>
                                <a:cubicBezTo>
                                  <a:pt x="172" y="221"/>
                                  <a:pt x="154" y="212"/>
                                  <a:pt x="170" y="273"/>
                                </a:cubicBezTo>
                                <a:cubicBezTo>
                                  <a:pt x="185" y="270"/>
                                  <a:pt x="203" y="275"/>
                                  <a:pt x="215" y="265"/>
                                </a:cubicBezTo>
                                <a:cubicBezTo>
                                  <a:pt x="221" y="260"/>
                                  <a:pt x="213" y="248"/>
                                  <a:pt x="207" y="243"/>
                                </a:cubicBezTo>
                                <a:cubicBezTo>
                                  <a:pt x="199" y="237"/>
                                  <a:pt x="187" y="238"/>
                                  <a:pt x="177" y="235"/>
                                </a:cubicBezTo>
                                <a:cubicBezTo>
                                  <a:pt x="167" y="243"/>
                                  <a:pt x="147" y="245"/>
                                  <a:pt x="147" y="258"/>
                                </a:cubicBezTo>
                                <a:cubicBezTo>
                                  <a:pt x="147" y="269"/>
                                  <a:pt x="166" y="273"/>
                                  <a:pt x="177" y="273"/>
                                </a:cubicBezTo>
                                <a:cubicBezTo>
                                  <a:pt x="193" y="273"/>
                                  <a:pt x="207" y="263"/>
                                  <a:pt x="222" y="258"/>
                                </a:cubicBezTo>
                                <a:cubicBezTo>
                                  <a:pt x="212" y="255"/>
                                  <a:pt x="201" y="245"/>
                                  <a:pt x="192" y="250"/>
                                </a:cubicBezTo>
                                <a:cubicBezTo>
                                  <a:pt x="140" y="276"/>
                                  <a:pt x="191" y="285"/>
                                  <a:pt x="200" y="288"/>
                                </a:cubicBezTo>
                                <a:cubicBezTo>
                                  <a:pt x="201" y="286"/>
                                  <a:pt x="223" y="237"/>
                                  <a:pt x="185" y="250"/>
                                </a:cubicBezTo>
                                <a:cubicBezTo>
                                  <a:pt x="173" y="254"/>
                                  <a:pt x="170" y="270"/>
                                  <a:pt x="162" y="280"/>
                                </a:cubicBezTo>
                                <a:cubicBezTo>
                                  <a:pt x="184" y="314"/>
                                  <a:pt x="199" y="312"/>
                                  <a:pt x="237" y="303"/>
                                </a:cubicBezTo>
                                <a:cubicBezTo>
                                  <a:pt x="228" y="263"/>
                                  <a:pt x="225" y="246"/>
                                  <a:pt x="185" y="273"/>
                                </a:cubicBezTo>
                                <a:cubicBezTo>
                                  <a:pt x="180" y="288"/>
                                  <a:pt x="161" y="317"/>
                                  <a:pt x="207" y="310"/>
                                </a:cubicBezTo>
                                <a:cubicBezTo>
                                  <a:pt x="216" y="309"/>
                                  <a:pt x="217" y="295"/>
                                  <a:pt x="222" y="288"/>
                                </a:cubicBezTo>
                                <a:cubicBezTo>
                                  <a:pt x="212" y="245"/>
                                  <a:pt x="208" y="239"/>
                                  <a:pt x="170" y="265"/>
                                </a:cubicBezTo>
                                <a:cubicBezTo>
                                  <a:pt x="159" y="305"/>
                                  <a:pt x="155" y="338"/>
                                  <a:pt x="192" y="363"/>
                                </a:cubicBezTo>
                                <a:cubicBezTo>
                                  <a:pt x="207" y="360"/>
                                  <a:pt x="228" y="367"/>
                                  <a:pt x="237" y="355"/>
                                </a:cubicBezTo>
                                <a:cubicBezTo>
                                  <a:pt x="254" y="333"/>
                                  <a:pt x="195" y="312"/>
                                  <a:pt x="192" y="310"/>
                                </a:cubicBezTo>
                                <a:cubicBezTo>
                                  <a:pt x="163" y="321"/>
                                  <a:pt x="147" y="333"/>
                                  <a:pt x="125" y="355"/>
                                </a:cubicBezTo>
                                <a:cubicBezTo>
                                  <a:pt x="132" y="360"/>
                                  <a:pt x="138" y="370"/>
                                  <a:pt x="147" y="370"/>
                                </a:cubicBezTo>
                                <a:cubicBezTo>
                                  <a:pt x="156" y="370"/>
                                  <a:pt x="179" y="355"/>
                                  <a:pt x="170" y="355"/>
                                </a:cubicBezTo>
                                <a:cubicBezTo>
                                  <a:pt x="159" y="355"/>
                                  <a:pt x="150" y="365"/>
                                  <a:pt x="140" y="370"/>
                                </a:cubicBezTo>
                                <a:cubicBezTo>
                                  <a:pt x="142" y="383"/>
                                  <a:pt x="138" y="399"/>
                                  <a:pt x="147" y="408"/>
                                </a:cubicBezTo>
                                <a:cubicBezTo>
                                  <a:pt x="153" y="414"/>
                                  <a:pt x="168" y="408"/>
                                  <a:pt x="170" y="400"/>
                                </a:cubicBezTo>
                                <a:cubicBezTo>
                                  <a:pt x="172" y="391"/>
                                  <a:pt x="160" y="385"/>
                                  <a:pt x="155" y="378"/>
                                </a:cubicBezTo>
                                <a:cubicBezTo>
                                  <a:pt x="126" y="387"/>
                                  <a:pt x="102" y="401"/>
                                  <a:pt x="147" y="415"/>
                                </a:cubicBezTo>
                                <a:cubicBezTo>
                                  <a:pt x="141" y="446"/>
                                  <a:pt x="135" y="475"/>
                                  <a:pt x="125" y="505"/>
                                </a:cubicBezTo>
                                <a:cubicBezTo>
                                  <a:pt x="127" y="515"/>
                                  <a:pt x="124" y="528"/>
                                  <a:pt x="132" y="535"/>
                                </a:cubicBezTo>
                                <a:cubicBezTo>
                                  <a:pt x="144" y="545"/>
                                  <a:pt x="177" y="550"/>
                                  <a:pt x="177" y="550"/>
                                </a:cubicBezTo>
                                <a:cubicBezTo>
                                  <a:pt x="178" y="548"/>
                                  <a:pt x="204" y="499"/>
                                  <a:pt x="162" y="513"/>
                                </a:cubicBezTo>
                                <a:cubicBezTo>
                                  <a:pt x="150" y="517"/>
                                  <a:pt x="147" y="533"/>
                                  <a:pt x="140" y="543"/>
                                </a:cubicBezTo>
                                <a:cubicBezTo>
                                  <a:pt x="142" y="553"/>
                                  <a:pt x="141" y="565"/>
                                  <a:pt x="147" y="573"/>
                                </a:cubicBezTo>
                                <a:cubicBezTo>
                                  <a:pt x="152" y="579"/>
                                  <a:pt x="166" y="587"/>
                                  <a:pt x="170" y="580"/>
                                </a:cubicBezTo>
                                <a:cubicBezTo>
                                  <a:pt x="176" y="571"/>
                                  <a:pt x="165" y="560"/>
                                  <a:pt x="162" y="550"/>
                                </a:cubicBezTo>
                                <a:cubicBezTo>
                                  <a:pt x="126" y="563"/>
                                  <a:pt x="142" y="549"/>
                                  <a:pt x="155" y="580"/>
                                </a:cubicBezTo>
                                <a:cubicBezTo>
                                  <a:pt x="159" y="589"/>
                                  <a:pt x="154" y="603"/>
                                  <a:pt x="162" y="610"/>
                                </a:cubicBezTo>
                                <a:cubicBezTo>
                                  <a:pt x="174" y="620"/>
                                  <a:pt x="207" y="625"/>
                                  <a:pt x="207" y="625"/>
                                </a:cubicBezTo>
                                <a:cubicBezTo>
                                  <a:pt x="253" y="611"/>
                                  <a:pt x="226" y="598"/>
                                  <a:pt x="200" y="580"/>
                                </a:cubicBezTo>
                                <a:cubicBezTo>
                                  <a:pt x="192" y="583"/>
                                  <a:pt x="177" y="580"/>
                                  <a:pt x="177" y="588"/>
                                </a:cubicBezTo>
                                <a:cubicBezTo>
                                  <a:pt x="177" y="596"/>
                                  <a:pt x="193" y="599"/>
                                  <a:pt x="200" y="595"/>
                                </a:cubicBezTo>
                                <a:cubicBezTo>
                                  <a:pt x="207" y="592"/>
                                  <a:pt x="205" y="580"/>
                                  <a:pt x="207" y="573"/>
                                </a:cubicBezTo>
                                <a:cubicBezTo>
                                  <a:pt x="200" y="568"/>
                                  <a:pt x="194" y="557"/>
                                  <a:pt x="185" y="558"/>
                                </a:cubicBezTo>
                                <a:cubicBezTo>
                                  <a:pt x="160" y="562"/>
                                  <a:pt x="154" y="594"/>
                                  <a:pt x="170" y="610"/>
                                </a:cubicBezTo>
                                <a:cubicBezTo>
                                  <a:pt x="172" y="612"/>
                                  <a:pt x="228" y="624"/>
                                  <a:pt x="230" y="625"/>
                                </a:cubicBezTo>
                                <a:cubicBezTo>
                                  <a:pt x="190" y="565"/>
                                  <a:pt x="213" y="586"/>
                                  <a:pt x="155" y="565"/>
                                </a:cubicBezTo>
                                <a:cubicBezTo>
                                  <a:pt x="120" y="600"/>
                                  <a:pt x="123" y="605"/>
                                  <a:pt x="170" y="618"/>
                                </a:cubicBezTo>
                                <a:cubicBezTo>
                                  <a:pt x="149" y="585"/>
                                  <a:pt x="140" y="586"/>
                                  <a:pt x="102" y="595"/>
                                </a:cubicBezTo>
                                <a:cubicBezTo>
                                  <a:pt x="97" y="603"/>
                                  <a:pt x="84" y="609"/>
                                  <a:pt x="87" y="618"/>
                                </a:cubicBezTo>
                                <a:cubicBezTo>
                                  <a:pt x="98" y="646"/>
                                  <a:pt x="151" y="627"/>
                                  <a:pt x="162" y="625"/>
                                </a:cubicBezTo>
                                <a:cubicBezTo>
                                  <a:pt x="140" y="580"/>
                                  <a:pt x="134" y="584"/>
                                  <a:pt x="87" y="595"/>
                                </a:cubicBezTo>
                                <a:cubicBezTo>
                                  <a:pt x="82" y="603"/>
                                  <a:pt x="69" y="609"/>
                                  <a:pt x="72" y="618"/>
                                </a:cubicBezTo>
                                <a:cubicBezTo>
                                  <a:pt x="76" y="628"/>
                                  <a:pt x="91" y="637"/>
                                  <a:pt x="102" y="633"/>
                                </a:cubicBezTo>
                                <a:cubicBezTo>
                                  <a:pt x="113" y="629"/>
                                  <a:pt x="112" y="613"/>
                                  <a:pt x="117" y="603"/>
                                </a:cubicBezTo>
                                <a:cubicBezTo>
                                  <a:pt x="106" y="566"/>
                                  <a:pt x="94" y="563"/>
                                  <a:pt x="57" y="573"/>
                                </a:cubicBezTo>
                                <a:cubicBezTo>
                                  <a:pt x="55" y="565"/>
                                  <a:pt x="58" y="550"/>
                                  <a:pt x="50" y="550"/>
                                </a:cubicBezTo>
                                <a:cubicBezTo>
                                  <a:pt x="42" y="550"/>
                                  <a:pt x="38" y="566"/>
                                  <a:pt x="42" y="573"/>
                                </a:cubicBezTo>
                                <a:cubicBezTo>
                                  <a:pt x="46" y="580"/>
                                  <a:pt x="57" y="578"/>
                                  <a:pt x="65" y="580"/>
                                </a:cubicBezTo>
                                <a:cubicBezTo>
                                  <a:pt x="80" y="578"/>
                                  <a:pt x="101" y="585"/>
                                  <a:pt x="110" y="573"/>
                                </a:cubicBezTo>
                                <a:lnTo>
                                  <a:pt x="72" y="520"/>
                                </a:lnTo>
                                <a:cubicBezTo>
                                  <a:pt x="72" y="520"/>
                                  <a:pt x="65" y="543"/>
                                  <a:pt x="65" y="543"/>
                                </a:cubicBezTo>
                                <a:cubicBezTo>
                                  <a:pt x="67" y="555"/>
                                  <a:pt x="61" y="575"/>
                                  <a:pt x="72" y="580"/>
                                </a:cubicBezTo>
                                <a:cubicBezTo>
                                  <a:pt x="81" y="584"/>
                                  <a:pt x="83" y="560"/>
                                  <a:pt x="80" y="550"/>
                                </a:cubicBezTo>
                                <a:cubicBezTo>
                                  <a:pt x="77" y="538"/>
                                  <a:pt x="0" y="496"/>
                                  <a:pt x="57" y="535"/>
                                </a:cubicBezTo>
                                <a:cubicBezTo>
                                  <a:pt x="67" y="530"/>
                                  <a:pt x="84" y="531"/>
                                  <a:pt x="87" y="520"/>
                                </a:cubicBezTo>
                                <a:cubicBezTo>
                                  <a:pt x="116" y="427"/>
                                  <a:pt x="80" y="460"/>
                                  <a:pt x="57" y="475"/>
                                </a:cubicBezTo>
                                <a:cubicBezTo>
                                  <a:pt x="55" y="483"/>
                                  <a:pt x="44" y="492"/>
                                  <a:pt x="50" y="498"/>
                                </a:cubicBezTo>
                                <a:cubicBezTo>
                                  <a:pt x="56" y="504"/>
                                  <a:pt x="70" y="498"/>
                                  <a:pt x="72" y="490"/>
                                </a:cubicBezTo>
                                <a:cubicBezTo>
                                  <a:pt x="76" y="475"/>
                                  <a:pt x="67" y="460"/>
                                  <a:pt x="65" y="445"/>
                                </a:cubicBezTo>
                                <a:cubicBezTo>
                                  <a:pt x="20" y="474"/>
                                  <a:pt x="34" y="494"/>
                                  <a:pt x="80" y="505"/>
                                </a:cubicBezTo>
                                <a:cubicBezTo>
                                  <a:pt x="87" y="500"/>
                                  <a:pt x="101" y="499"/>
                                  <a:pt x="102" y="490"/>
                                </a:cubicBezTo>
                                <a:cubicBezTo>
                                  <a:pt x="105" y="463"/>
                                  <a:pt x="79" y="434"/>
                                  <a:pt x="65" y="415"/>
                                </a:cubicBezTo>
                                <a:cubicBezTo>
                                  <a:pt x="55" y="418"/>
                                  <a:pt x="41" y="415"/>
                                  <a:pt x="35" y="423"/>
                                </a:cubicBezTo>
                                <a:cubicBezTo>
                                  <a:pt x="30" y="429"/>
                                  <a:pt x="34" y="445"/>
                                  <a:pt x="42" y="445"/>
                                </a:cubicBezTo>
                                <a:cubicBezTo>
                                  <a:pt x="53" y="445"/>
                                  <a:pt x="57" y="430"/>
                                  <a:pt x="65" y="423"/>
                                </a:cubicBezTo>
                                <a:cubicBezTo>
                                  <a:pt x="70" y="407"/>
                                  <a:pt x="84" y="395"/>
                                  <a:pt x="87" y="378"/>
                                </a:cubicBezTo>
                                <a:cubicBezTo>
                                  <a:pt x="92" y="349"/>
                                  <a:pt x="60" y="334"/>
                                  <a:pt x="102" y="363"/>
                                </a:cubicBezTo>
                                <a:cubicBezTo>
                                  <a:pt x="104" y="360"/>
                                  <a:pt x="140" y="317"/>
                                  <a:pt x="110" y="310"/>
                                </a:cubicBezTo>
                                <a:cubicBezTo>
                                  <a:pt x="99" y="308"/>
                                  <a:pt x="95" y="325"/>
                                  <a:pt x="87" y="333"/>
                                </a:cubicBezTo>
                                <a:cubicBezTo>
                                  <a:pt x="88" y="336"/>
                                  <a:pt x="102" y="393"/>
                                  <a:pt x="110" y="333"/>
                                </a:cubicBezTo>
                                <a:cubicBezTo>
                                  <a:pt x="111" y="323"/>
                                  <a:pt x="105" y="313"/>
                                  <a:pt x="102" y="303"/>
                                </a:cubicBezTo>
                                <a:cubicBezTo>
                                  <a:pt x="84" y="312"/>
                                  <a:pt x="51" y="322"/>
                                  <a:pt x="65" y="340"/>
                                </a:cubicBezTo>
                                <a:cubicBezTo>
                                  <a:pt x="71" y="348"/>
                                  <a:pt x="85" y="345"/>
                                  <a:pt x="95" y="348"/>
                                </a:cubicBezTo>
                                <a:cubicBezTo>
                                  <a:pt x="113" y="320"/>
                                  <a:pt x="131" y="200"/>
                                  <a:pt x="87" y="265"/>
                                </a:cubicBezTo>
                                <a:cubicBezTo>
                                  <a:pt x="95" y="270"/>
                                  <a:pt x="101" y="279"/>
                                  <a:pt x="110" y="280"/>
                                </a:cubicBezTo>
                                <a:cubicBezTo>
                                  <a:pt x="159" y="287"/>
                                  <a:pt x="142" y="253"/>
                                  <a:pt x="110" y="243"/>
                                </a:cubicBezTo>
                                <a:cubicBezTo>
                                  <a:pt x="107" y="252"/>
                                  <a:pt x="84" y="296"/>
                                  <a:pt x="132" y="258"/>
                                </a:cubicBezTo>
                                <a:cubicBezTo>
                                  <a:pt x="138" y="253"/>
                                  <a:pt x="137" y="243"/>
                                  <a:pt x="140" y="235"/>
                                </a:cubicBezTo>
                                <a:cubicBezTo>
                                  <a:pt x="137" y="225"/>
                                  <a:pt x="142" y="208"/>
                                  <a:pt x="132" y="205"/>
                                </a:cubicBezTo>
                                <a:cubicBezTo>
                                  <a:pt x="123" y="202"/>
                                  <a:pt x="115" y="219"/>
                                  <a:pt x="117" y="228"/>
                                </a:cubicBezTo>
                                <a:cubicBezTo>
                                  <a:pt x="119" y="236"/>
                                  <a:pt x="132" y="233"/>
                                  <a:pt x="140" y="235"/>
                                </a:cubicBezTo>
                                <a:cubicBezTo>
                                  <a:pt x="181" y="226"/>
                                  <a:pt x="183" y="215"/>
                                  <a:pt x="192" y="175"/>
                                </a:cubicBezTo>
                                <a:cubicBezTo>
                                  <a:pt x="182" y="144"/>
                                  <a:pt x="189" y="134"/>
                                  <a:pt x="207" y="108"/>
                                </a:cubicBezTo>
                                <a:cubicBezTo>
                                  <a:pt x="194" y="149"/>
                                  <a:pt x="169" y="161"/>
                                  <a:pt x="140" y="190"/>
                                </a:cubicBezTo>
                                <a:cubicBezTo>
                                  <a:pt x="124" y="237"/>
                                  <a:pt x="146" y="237"/>
                                  <a:pt x="185" y="228"/>
                                </a:cubicBezTo>
                                <a:cubicBezTo>
                                  <a:pt x="180" y="218"/>
                                  <a:pt x="181" y="202"/>
                                  <a:pt x="170" y="198"/>
                                </a:cubicBezTo>
                                <a:cubicBezTo>
                                  <a:pt x="159" y="194"/>
                                  <a:pt x="144" y="202"/>
                                  <a:pt x="140" y="213"/>
                                </a:cubicBezTo>
                                <a:cubicBezTo>
                                  <a:pt x="137" y="220"/>
                                  <a:pt x="155" y="218"/>
                                  <a:pt x="162" y="220"/>
                                </a:cubicBezTo>
                                <a:cubicBezTo>
                                  <a:pt x="174" y="214"/>
                                  <a:pt x="214" y="195"/>
                                  <a:pt x="215" y="190"/>
                                </a:cubicBezTo>
                                <a:cubicBezTo>
                                  <a:pt x="219" y="171"/>
                                  <a:pt x="195" y="67"/>
                                  <a:pt x="215" y="160"/>
                                </a:cubicBezTo>
                                <a:cubicBezTo>
                                  <a:pt x="217" y="153"/>
                                  <a:pt x="222" y="146"/>
                                  <a:pt x="222" y="138"/>
                                </a:cubicBezTo>
                                <a:cubicBezTo>
                                  <a:pt x="222" y="130"/>
                                  <a:pt x="208" y="119"/>
                                  <a:pt x="215" y="115"/>
                                </a:cubicBezTo>
                                <a:cubicBezTo>
                                  <a:pt x="223" y="111"/>
                                  <a:pt x="229" y="126"/>
                                  <a:pt x="237" y="130"/>
                                </a:cubicBezTo>
                                <a:cubicBezTo>
                                  <a:pt x="246" y="134"/>
                                  <a:pt x="257" y="135"/>
                                  <a:pt x="267" y="138"/>
                                </a:cubicBezTo>
                                <a:cubicBezTo>
                                  <a:pt x="312" y="131"/>
                                  <a:pt x="334" y="136"/>
                                  <a:pt x="350" y="93"/>
                                </a:cubicBezTo>
                                <a:cubicBezTo>
                                  <a:pt x="383" y="103"/>
                                  <a:pt x="455" y="158"/>
                                  <a:pt x="432" y="93"/>
                                </a:cubicBezTo>
                                <a:cubicBezTo>
                                  <a:pt x="437" y="85"/>
                                  <a:pt x="440" y="76"/>
                                  <a:pt x="447" y="70"/>
                                </a:cubicBezTo>
                                <a:cubicBezTo>
                                  <a:pt x="453" y="65"/>
                                  <a:pt x="462" y="63"/>
                                  <a:pt x="470" y="63"/>
                                </a:cubicBezTo>
                                <a:cubicBezTo>
                                  <a:pt x="480" y="63"/>
                                  <a:pt x="510" y="70"/>
                                  <a:pt x="500" y="70"/>
                                </a:cubicBezTo>
                                <a:cubicBezTo>
                                  <a:pt x="485" y="70"/>
                                  <a:pt x="470" y="65"/>
                                  <a:pt x="455" y="63"/>
                                </a:cubicBezTo>
                                <a:cubicBezTo>
                                  <a:pt x="452" y="55"/>
                                  <a:pt x="447" y="40"/>
                                  <a:pt x="447" y="40"/>
                                </a:cubicBezTo>
                                <a:cubicBezTo>
                                  <a:pt x="432" y="38"/>
                                  <a:pt x="415" y="41"/>
                                  <a:pt x="402" y="33"/>
                                </a:cubicBezTo>
                                <a:cubicBezTo>
                                  <a:pt x="395" y="29"/>
                                  <a:pt x="388" y="14"/>
                                  <a:pt x="395" y="10"/>
                                </a:cubicBezTo>
                                <a:cubicBezTo>
                                  <a:pt x="406" y="4"/>
                                  <a:pt x="420" y="15"/>
                                  <a:pt x="432" y="18"/>
                                </a:cubicBezTo>
                                <a:cubicBezTo>
                                  <a:pt x="437" y="25"/>
                                  <a:pt x="451" y="32"/>
                                  <a:pt x="447" y="40"/>
                                </a:cubicBezTo>
                                <a:cubicBezTo>
                                  <a:pt x="438" y="59"/>
                                  <a:pt x="396" y="43"/>
                                  <a:pt x="387" y="40"/>
                                </a:cubicBezTo>
                                <a:cubicBezTo>
                                  <a:pt x="433" y="29"/>
                                  <a:pt x="474" y="52"/>
                                  <a:pt x="515" y="25"/>
                                </a:cubicBezTo>
                                <a:cubicBezTo>
                                  <a:pt x="527" y="28"/>
                                  <a:pt x="545" y="23"/>
                                  <a:pt x="552" y="33"/>
                                </a:cubicBezTo>
                                <a:cubicBezTo>
                                  <a:pt x="566" y="52"/>
                                  <a:pt x="499" y="67"/>
                                  <a:pt x="560" y="48"/>
                                </a:cubicBezTo>
                                <a:cubicBezTo>
                                  <a:pt x="575" y="53"/>
                                  <a:pt x="595" y="57"/>
                                  <a:pt x="605" y="70"/>
                                </a:cubicBezTo>
                                <a:cubicBezTo>
                                  <a:pt x="635" y="108"/>
                                  <a:pt x="599" y="88"/>
                                  <a:pt x="590" y="85"/>
                                </a:cubicBezTo>
                                <a:cubicBezTo>
                                  <a:pt x="595" y="78"/>
                                  <a:pt x="596" y="64"/>
                                  <a:pt x="605" y="63"/>
                                </a:cubicBezTo>
                                <a:cubicBezTo>
                                  <a:pt x="704" y="54"/>
                                  <a:pt x="663" y="96"/>
                                  <a:pt x="627" y="108"/>
                                </a:cubicBezTo>
                                <a:cubicBezTo>
                                  <a:pt x="614" y="65"/>
                                  <a:pt x="634" y="75"/>
                                  <a:pt x="665" y="85"/>
                                </a:cubicBezTo>
                                <a:cubicBezTo>
                                  <a:pt x="729" y="129"/>
                                  <a:pt x="618" y="101"/>
                                  <a:pt x="612" y="100"/>
                                </a:cubicBezTo>
                                <a:cubicBezTo>
                                  <a:pt x="626" y="62"/>
                                  <a:pt x="629" y="55"/>
                                  <a:pt x="665" y="78"/>
                                </a:cubicBezTo>
                                <a:cubicBezTo>
                                  <a:pt x="640" y="94"/>
                                  <a:pt x="612" y="111"/>
                                  <a:pt x="627" y="63"/>
                                </a:cubicBezTo>
                                <a:cubicBezTo>
                                  <a:pt x="655" y="140"/>
                                  <a:pt x="578" y="96"/>
                                  <a:pt x="537" y="85"/>
                                </a:cubicBezTo>
                                <a:cubicBezTo>
                                  <a:pt x="530" y="80"/>
                                  <a:pt x="515" y="79"/>
                                  <a:pt x="515" y="70"/>
                                </a:cubicBezTo>
                                <a:cubicBezTo>
                                  <a:pt x="515" y="62"/>
                                  <a:pt x="537" y="70"/>
                                  <a:pt x="537" y="78"/>
                                </a:cubicBezTo>
                                <a:cubicBezTo>
                                  <a:pt x="537" y="86"/>
                                  <a:pt x="522" y="83"/>
                                  <a:pt x="515" y="85"/>
                                </a:cubicBezTo>
                                <a:cubicBezTo>
                                  <a:pt x="466" y="80"/>
                                  <a:pt x="434" y="82"/>
                                  <a:pt x="395" y="55"/>
                                </a:cubicBezTo>
                                <a:cubicBezTo>
                                  <a:pt x="404" y="52"/>
                                  <a:pt x="438" y="34"/>
                                  <a:pt x="432" y="70"/>
                                </a:cubicBezTo>
                                <a:cubicBezTo>
                                  <a:pt x="428" y="95"/>
                                  <a:pt x="396" y="96"/>
                                  <a:pt x="380" y="100"/>
                                </a:cubicBezTo>
                                <a:cubicBezTo>
                                  <a:pt x="377" y="93"/>
                                  <a:pt x="365" y="81"/>
                                  <a:pt x="372" y="78"/>
                                </a:cubicBezTo>
                                <a:cubicBezTo>
                                  <a:pt x="380" y="74"/>
                                  <a:pt x="390" y="85"/>
                                  <a:pt x="395" y="93"/>
                                </a:cubicBezTo>
                                <a:cubicBezTo>
                                  <a:pt x="401" y="102"/>
                                  <a:pt x="400" y="113"/>
                                  <a:pt x="402" y="123"/>
                                </a:cubicBezTo>
                                <a:cubicBezTo>
                                  <a:pt x="387" y="170"/>
                                  <a:pt x="366" y="159"/>
                                  <a:pt x="320" y="153"/>
                                </a:cubicBezTo>
                                <a:cubicBezTo>
                                  <a:pt x="317" y="143"/>
                                  <a:pt x="303" y="129"/>
                                  <a:pt x="312" y="123"/>
                                </a:cubicBezTo>
                                <a:cubicBezTo>
                                  <a:pt x="329" y="112"/>
                                  <a:pt x="363" y="165"/>
                                  <a:pt x="365" y="168"/>
                                </a:cubicBezTo>
                                <a:cubicBezTo>
                                  <a:pt x="318" y="179"/>
                                  <a:pt x="248" y="203"/>
                                  <a:pt x="230" y="145"/>
                                </a:cubicBezTo>
                                <a:cubicBezTo>
                                  <a:pt x="263" y="134"/>
                                  <a:pt x="271" y="148"/>
                                  <a:pt x="290" y="175"/>
                                </a:cubicBezTo>
                                <a:cubicBezTo>
                                  <a:pt x="259" y="223"/>
                                  <a:pt x="266" y="222"/>
                                  <a:pt x="207" y="213"/>
                                </a:cubicBezTo>
                                <a:cubicBezTo>
                                  <a:pt x="243" y="190"/>
                                  <a:pt x="246" y="197"/>
                                  <a:pt x="260" y="235"/>
                                </a:cubicBezTo>
                                <a:cubicBezTo>
                                  <a:pt x="258" y="242"/>
                                  <a:pt x="254" y="315"/>
                                  <a:pt x="215" y="295"/>
                                </a:cubicBezTo>
                                <a:cubicBezTo>
                                  <a:pt x="205" y="290"/>
                                  <a:pt x="205" y="275"/>
                                  <a:pt x="200" y="265"/>
                                </a:cubicBezTo>
                                <a:cubicBezTo>
                                  <a:pt x="216" y="215"/>
                                  <a:pt x="236" y="256"/>
                                  <a:pt x="252" y="280"/>
                                </a:cubicBezTo>
                                <a:cubicBezTo>
                                  <a:pt x="218" y="297"/>
                                  <a:pt x="205" y="303"/>
                                  <a:pt x="192" y="265"/>
                                </a:cubicBezTo>
                                <a:cubicBezTo>
                                  <a:pt x="195" y="258"/>
                                  <a:pt x="192" y="243"/>
                                  <a:pt x="200" y="243"/>
                                </a:cubicBezTo>
                                <a:cubicBezTo>
                                  <a:pt x="210" y="243"/>
                                  <a:pt x="227" y="301"/>
                                  <a:pt x="230" y="310"/>
                                </a:cubicBezTo>
                                <a:cubicBezTo>
                                  <a:pt x="218" y="318"/>
                                  <a:pt x="194" y="341"/>
                                  <a:pt x="177" y="318"/>
                                </a:cubicBezTo>
                                <a:cubicBezTo>
                                  <a:pt x="172" y="311"/>
                                  <a:pt x="182" y="303"/>
                                  <a:pt x="185" y="295"/>
                                </a:cubicBezTo>
                                <a:cubicBezTo>
                                  <a:pt x="200" y="298"/>
                                  <a:pt x="217" y="295"/>
                                  <a:pt x="230" y="303"/>
                                </a:cubicBezTo>
                                <a:cubicBezTo>
                                  <a:pt x="250" y="316"/>
                                  <a:pt x="248" y="354"/>
                                  <a:pt x="237" y="370"/>
                                </a:cubicBezTo>
                                <a:cubicBezTo>
                                  <a:pt x="233" y="376"/>
                                  <a:pt x="222" y="375"/>
                                  <a:pt x="215" y="378"/>
                                </a:cubicBezTo>
                                <a:cubicBezTo>
                                  <a:pt x="178" y="368"/>
                                  <a:pt x="165" y="356"/>
                                  <a:pt x="177" y="318"/>
                                </a:cubicBezTo>
                                <a:cubicBezTo>
                                  <a:pt x="185" y="323"/>
                                  <a:pt x="194" y="326"/>
                                  <a:pt x="200" y="333"/>
                                </a:cubicBezTo>
                                <a:cubicBezTo>
                                  <a:pt x="212" y="347"/>
                                  <a:pt x="230" y="378"/>
                                  <a:pt x="230" y="378"/>
                                </a:cubicBezTo>
                                <a:cubicBezTo>
                                  <a:pt x="197" y="400"/>
                                  <a:pt x="195" y="414"/>
                                  <a:pt x="170" y="378"/>
                                </a:cubicBezTo>
                                <a:cubicBezTo>
                                  <a:pt x="188" y="303"/>
                                  <a:pt x="196" y="389"/>
                                  <a:pt x="200" y="408"/>
                                </a:cubicBezTo>
                                <a:cubicBezTo>
                                  <a:pt x="184" y="452"/>
                                  <a:pt x="172" y="427"/>
                                  <a:pt x="155" y="400"/>
                                </a:cubicBezTo>
                                <a:cubicBezTo>
                                  <a:pt x="166" y="435"/>
                                  <a:pt x="194" y="502"/>
                                  <a:pt x="132" y="483"/>
                                </a:cubicBezTo>
                                <a:cubicBezTo>
                                  <a:pt x="135" y="468"/>
                                  <a:pt x="134" y="452"/>
                                  <a:pt x="140" y="438"/>
                                </a:cubicBezTo>
                                <a:cubicBezTo>
                                  <a:pt x="144" y="428"/>
                                  <a:pt x="153" y="410"/>
                                  <a:pt x="162" y="415"/>
                                </a:cubicBezTo>
                                <a:cubicBezTo>
                                  <a:pt x="176" y="423"/>
                                  <a:pt x="177" y="460"/>
                                  <a:pt x="177" y="460"/>
                                </a:cubicBezTo>
                                <a:cubicBezTo>
                                  <a:pt x="144" y="483"/>
                                  <a:pt x="137" y="473"/>
                                  <a:pt x="110" y="445"/>
                                </a:cubicBezTo>
                                <a:cubicBezTo>
                                  <a:pt x="84" y="375"/>
                                  <a:pt x="147" y="423"/>
                                  <a:pt x="170" y="430"/>
                                </a:cubicBezTo>
                                <a:cubicBezTo>
                                  <a:pt x="135" y="453"/>
                                  <a:pt x="123" y="449"/>
                                  <a:pt x="110" y="408"/>
                                </a:cubicBezTo>
                                <a:cubicBezTo>
                                  <a:pt x="112" y="390"/>
                                  <a:pt x="107" y="370"/>
                                  <a:pt x="117" y="355"/>
                                </a:cubicBezTo>
                                <a:cubicBezTo>
                                  <a:pt x="122" y="348"/>
                                  <a:pt x="134" y="357"/>
                                  <a:pt x="140" y="363"/>
                                </a:cubicBezTo>
                                <a:cubicBezTo>
                                  <a:pt x="148" y="371"/>
                                  <a:pt x="150" y="383"/>
                                  <a:pt x="155" y="393"/>
                                </a:cubicBezTo>
                                <a:cubicBezTo>
                                  <a:pt x="152" y="400"/>
                                  <a:pt x="155" y="413"/>
                                  <a:pt x="147" y="415"/>
                                </a:cubicBezTo>
                                <a:cubicBezTo>
                                  <a:pt x="127" y="420"/>
                                  <a:pt x="120" y="387"/>
                                  <a:pt x="117" y="378"/>
                                </a:cubicBezTo>
                                <a:cubicBezTo>
                                  <a:pt x="130" y="340"/>
                                  <a:pt x="138" y="335"/>
                                  <a:pt x="162" y="370"/>
                                </a:cubicBezTo>
                                <a:cubicBezTo>
                                  <a:pt x="160" y="378"/>
                                  <a:pt x="162" y="389"/>
                                  <a:pt x="155" y="393"/>
                                </a:cubicBezTo>
                                <a:cubicBezTo>
                                  <a:pt x="132" y="405"/>
                                  <a:pt x="128" y="372"/>
                                  <a:pt x="125" y="363"/>
                                </a:cubicBezTo>
                                <a:cubicBezTo>
                                  <a:pt x="127" y="343"/>
                                  <a:pt x="120" y="319"/>
                                  <a:pt x="132" y="303"/>
                                </a:cubicBezTo>
                                <a:cubicBezTo>
                                  <a:pt x="139" y="295"/>
                                  <a:pt x="155" y="314"/>
                                  <a:pt x="155" y="325"/>
                                </a:cubicBezTo>
                                <a:cubicBezTo>
                                  <a:pt x="155" y="334"/>
                                  <a:pt x="140" y="335"/>
                                  <a:pt x="132" y="340"/>
                                </a:cubicBezTo>
                                <a:cubicBezTo>
                                  <a:pt x="125" y="330"/>
                                  <a:pt x="110" y="322"/>
                                  <a:pt x="110" y="310"/>
                                </a:cubicBezTo>
                                <a:cubicBezTo>
                                  <a:pt x="110" y="302"/>
                                  <a:pt x="125" y="300"/>
                                  <a:pt x="132" y="303"/>
                                </a:cubicBezTo>
                                <a:cubicBezTo>
                                  <a:pt x="139" y="306"/>
                                  <a:pt x="137" y="318"/>
                                  <a:pt x="140" y="325"/>
                                </a:cubicBezTo>
                                <a:cubicBezTo>
                                  <a:pt x="137" y="335"/>
                                  <a:pt x="140" y="349"/>
                                  <a:pt x="132" y="355"/>
                                </a:cubicBezTo>
                                <a:cubicBezTo>
                                  <a:pt x="110" y="372"/>
                                  <a:pt x="106" y="334"/>
                                  <a:pt x="102" y="318"/>
                                </a:cubicBezTo>
                                <a:cubicBezTo>
                                  <a:pt x="100" y="340"/>
                                  <a:pt x="106" y="366"/>
                                  <a:pt x="95" y="385"/>
                                </a:cubicBezTo>
                                <a:cubicBezTo>
                                  <a:pt x="90" y="393"/>
                                  <a:pt x="74" y="379"/>
                                  <a:pt x="72" y="370"/>
                                </a:cubicBezTo>
                                <a:cubicBezTo>
                                  <a:pt x="68" y="353"/>
                                  <a:pt x="77" y="335"/>
                                  <a:pt x="80" y="318"/>
                                </a:cubicBezTo>
                                <a:cubicBezTo>
                                  <a:pt x="92" y="342"/>
                                  <a:pt x="121" y="390"/>
                                  <a:pt x="65" y="370"/>
                                </a:cubicBezTo>
                                <a:cubicBezTo>
                                  <a:pt x="60" y="363"/>
                                  <a:pt x="52" y="357"/>
                                  <a:pt x="50" y="348"/>
                                </a:cubicBezTo>
                                <a:cubicBezTo>
                                  <a:pt x="49" y="340"/>
                                  <a:pt x="50" y="321"/>
                                  <a:pt x="57" y="325"/>
                                </a:cubicBezTo>
                                <a:cubicBezTo>
                                  <a:pt x="72" y="334"/>
                                  <a:pt x="87" y="370"/>
                                  <a:pt x="87" y="370"/>
                                </a:cubicBezTo>
                                <a:cubicBezTo>
                                  <a:pt x="85" y="378"/>
                                  <a:pt x="87" y="390"/>
                                  <a:pt x="80" y="393"/>
                                </a:cubicBezTo>
                                <a:cubicBezTo>
                                  <a:pt x="33" y="412"/>
                                  <a:pt x="54" y="373"/>
                                  <a:pt x="57" y="363"/>
                                </a:cubicBezTo>
                                <a:cubicBezTo>
                                  <a:pt x="100" y="391"/>
                                  <a:pt x="99" y="420"/>
                                  <a:pt x="50" y="438"/>
                                </a:cubicBezTo>
                                <a:cubicBezTo>
                                  <a:pt x="52" y="430"/>
                                  <a:pt x="49" y="415"/>
                                  <a:pt x="57" y="415"/>
                                </a:cubicBezTo>
                                <a:cubicBezTo>
                                  <a:pt x="79" y="415"/>
                                  <a:pt x="87" y="475"/>
                                  <a:pt x="87" y="475"/>
                                </a:cubicBezTo>
                                <a:cubicBezTo>
                                  <a:pt x="103" y="500"/>
                                  <a:pt x="102" y="507"/>
                                  <a:pt x="102" y="49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188" name="Freeform 42"/>
                        <p:cNvSpPr>
                          <a:spLocks/>
                        </p:cNvSpPr>
                        <p:nvPr/>
                      </p:nvSpPr>
                      <p:spPr bwMode="auto">
                        <a:xfrm>
                          <a:off x="3997" y="3482"/>
                          <a:ext cx="127" cy="171"/>
                        </a:xfrm>
                        <a:custGeom>
                          <a:avLst/>
                          <a:gdLst>
                            <a:gd name="T0" fmla="*/ 169 w 184"/>
                            <a:gd name="T1" fmla="*/ 51 h 204"/>
                            <a:gd name="T2" fmla="*/ 131 w 184"/>
                            <a:gd name="T3" fmla="*/ 21 h 204"/>
                            <a:gd name="T4" fmla="*/ 49 w 184"/>
                            <a:gd name="T5" fmla="*/ 6 h 204"/>
                            <a:gd name="T6" fmla="*/ 4 w 184"/>
                            <a:gd name="T7" fmla="*/ 58 h 204"/>
                            <a:gd name="T8" fmla="*/ 26 w 184"/>
                            <a:gd name="T9" fmla="*/ 163 h 204"/>
                            <a:gd name="T10" fmla="*/ 94 w 184"/>
                            <a:gd name="T11" fmla="*/ 201 h 204"/>
                            <a:gd name="T12" fmla="*/ 184 w 184"/>
                            <a:gd name="T13" fmla="*/ 178 h 204"/>
                          </a:gdLst>
                          <a:ahLst/>
                          <a:cxnLst>
                            <a:cxn ang="0">
                              <a:pos x="T0" y="T1"/>
                            </a:cxn>
                            <a:cxn ang="0">
                              <a:pos x="T2" y="T3"/>
                            </a:cxn>
                            <a:cxn ang="0">
                              <a:pos x="T4" y="T5"/>
                            </a:cxn>
                            <a:cxn ang="0">
                              <a:pos x="T6" y="T7"/>
                            </a:cxn>
                            <a:cxn ang="0">
                              <a:pos x="T8" y="T9"/>
                            </a:cxn>
                            <a:cxn ang="0">
                              <a:pos x="T10" y="T11"/>
                            </a:cxn>
                            <a:cxn ang="0">
                              <a:pos x="T12" y="T13"/>
                            </a:cxn>
                          </a:cxnLst>
                          <a:rect l="0" t="0" r="r" b="b"/>
                          <a:pathLst>
                            <a:path w="184" h="204">
                              <a:moveTo>
                                <a:pt x="169" y="51"/>
                              </a:moveTo>
                              <a:cubicBezTo>
                                <a:pt x="160" y="39"/>
                                <a:pt x="151" y="28"/>
                                <a:pt x="131" y="21"/>
                              </a:cubicBezTo>
                              <a:cubicBezTo>
                                <a:pt x="111" y="14"/>
                                <a:pt x="70" y="0"/>
                                <a:pt x="49" y="6"/>
                              </a:cubicBezTo>
                              <a:cubicBezTo>
                                <a:pt x="28" y="12"/>
                                <a:pt x="8" y="32"/>
                                <a:pt x="4" y="58"/>
                              </a:cubicBezTo>
                              <a:cubicBezTo>
                                <a:pt x="0" y="84"/>
                                <a:pt x="11" y="139"/>
                                <a:pt x="26" y="163"/>
                              </a:cubicBezTo>
                              <a:cubicBezTo>
                                <a:pt x="41" y="187"/>
                                <a:pt x="68" y="198"/>
                                <a:pt x="94" y="201"/>
                              </a:cubicBezTo>
                              <a:cubicBezTo>
                                <a:pt x="120" y="204"/>
                                <a:pt x="152" y="191"/>
                                <a:pt x="184" y="178"/>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89" name="Freeform 43"/>
                        <p:cNvSpPr>
                          <a:spLocks/>
                        </p:cNvSpPr>
                        <p:nvPr/>
                      </p:nvSpPr>
                      <p:spPr bwMode="auto">
                        <a:xfrm>
                          <a:off x="4038" y="3495"/>
                          <a:ext cx="74" cy="146"/>
                        </a:xfrm>
                        <a:custGeom>
                          <a:avLst/>
                          <a:gdLst>
                            <a:gd name="T0" fmla="*/ 42 w 108"/>
                            <a:gd name="T1" fmla="*/ 3 h 174"/>
                            <a:gd name="T2" fmla="*/ 0 w 108"/>
                            <a:gd name="T3" fmla="*/ 0 h 174"/>
                            <a:gd name="T4" fmla="*/ 33 w 108"/>
                            <a:gd name="T5" fmla="*/ 162 h 174"/>
                            <a:gd name="T6" fmla="*/ 69 w 108"/>
                            <a:gd name="T7" fmla="*/ 174 h 174"/>
                            <a:gd name="T8" fmla="*/ 108 w 108"/>
                            <a:gd name="T9" fmla="*/ 159 h 174"/>
                            <a:gd name="T10" fmla="*/ 42 w 108"/>
                            <a:gd name="T11" fmla="*/ 3 h 174"/>
                          </a:gdLst>
                          <a:ahLst/>
                          <a:cxnLst>
                            <a:cxn ang="0">
                              <a:pos x="T0" y="T1"/>
                            </a:cxn>
                            <a:cxn ang="0">
                              <a:pos x="T2" y="T3"/>
                            </a:cxn>
                            <a:cxn ang="0">
                              <a:pos x="T4" y="T5"/>
                            </a:cxn>
                            <a:cxn ang="0">
                              <a:pos x="T6" y="T7"/>
                            </a:cxn>
                            <a:cxn ang="0">
                              <a:pos x="T8" y="T9"/>
                            </a:cxn>
                            <a:cxn ang="0">
                              <a:pos x="T10" y="T11"/>
                            </a:cxn>
                          </a:cxnLst>
                          <a:rect l="0" t="0" r="r" b="b"/>
                          <a:pathLst>
                            <a:path w="108" h="174">
                              <a:moveTo>
                                <a:pt x="42" y="3"/>
                              </a:moveTo>
                              <a:lnTo>
                                <a:pt x="0" y="0"/>
                              </a:lnTo>
                              <a:lnTo>
                                <a:pt x="33" y="162"/>
                              </a:lnTo>
                              <a:lnTo>
                                <a:pt x="69" y="174"/>
                              </a:lnTo>
                              <a:lnTo>
                                <a:pt x="108" y="159"/>
                              </a:lnTo>
                              <a:lnTo>
                                <a:pt x="42" y="3"/>
                              </a:lnTo>
                              <a:close/>
                            </a:path>
                          </a:pathLst>
                        </a:custGeom>
                        <a:solidFill>
                          <a:srgbClr val="FFFFFF"/>
                        </a:solidFill>
                        <a:ln>
                          <a:noFill/>
                        </a:ln>
                        <a:extLst>
                          <a:ext uri="{91240B29-F687-4f45-9708-019B960494DF}">
                            <a14:hiddenLine xmlns:a14="http://schemas.microsoft.com/office/drawing/2010/main" w="19050" cmpd="sng">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0" name="Freeform 44"/>
                        <p:cNvSpPr>
                          <a:spLocks/>
                        </p:cNvSpPr>
                        <p:nvPr/>
                      </p:nvSpPr>
                      <p:spPr bwMode="auto">
                        <a:xfrm>
                          <a:off x="4043" y="3532"/>
                          <a:ext cx="31" cy="71"/>
                        </a:xfrm>
                        <a:custGeom>
                          <a:avLst/>
                          <a:gdLst>
                            <a:gd name="T0" fmla="*/ 31 w 31"/>
                            <a:gd name="T1" fmla="*/ 5 h 71"/>
                            <a:gd name="T2" fmla="*/ 4 w 31"/>
                            <a:gd name="T3" fmla="*/ 8 h 71"/>
                            <a:gd name="T4" fmla="*/ 4 w 31"/>
                            <a:gd name="T5" fmla="*/ 56 h 71"/>
                            <a:gd name="T6" fmla="*/ 28 w 31"/>
                            <a:gd name="T7" fmla="*/ 71 h 71"/>
                          </a:gdLst>
                          <a:ahLst/>
                          <a:cxnLst>
                            <a:cxn ang="0">
                              <a:pos x="T0" y="T1"/>
                            </a:cxn>
                            <a:cxn ang="0">
                              <a:pos x="T2" y="T3"/>
                            </a:cxn>
                            <a:cxn ang="0">
                              <a:pos x="T4" y="T5"/>
                            </a:cxn>
                            <a:cxn ang="0">
                              <a:pos x="T6" y="T7"/>
                            </a:cxn>
                          </a:cxnLst>
                          <a:rect l="0" t="0" r="r" b="b"/>
                          <a:pathLst>
                            <a:path w="31" h="71">
                              <a:moveTo>
                                <a:pt x="31" y="5"/>
                              </a:moveTo>
                              <a:cubicBezTo>
                                <a:pt x="19" y="2"/>
                                <a:pt x="8" y="0"/>
                                <a:pt x="4" y="8"/>
                              </a:cubicBezTo>
                              <a:cubicBezTo>
                                <a:pt x="0" y="16"/>
                                <a:pt x="0" y="46"/>
                                <a:pt x="4" y="56"/>
                              </a:cubicBezTo>
                              <a:cubicBezTo>
                                <a:pt x="8" y="66"/>
                                <a:pt x="18" y="68"/>
                                <a:pt x="28" y="71"/>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169" name="Group 45"/>
                      <p:cNvGrpSpPr>
                        <a:grpSpLocks/>
                      </p:cNvGrpSpPr>
                      <p:nvPr/>
                    </p:nvGrpSpPr>
                    <p:grpSpPr bwMode="auto">
                      <a:xfrm>
                        <a:off x="2600" y="3640"/>
                        <a:ext cx="3990" cy="1520"/>
                        <a:chOff x="2600" y="3640"/>
                        <a:chExt cx="3990" cy="1520"/>
                      </a:xfrm>
                    </p:grpSpPr>
                    <p:sp>
                      <p:nvSpPr>
                        <p:cNvPr id="179" name="Freeform 46"/>
                        <p:cNvSpPr>
                          <a:spLocks/>
                        </p:cNvSpPr>
                        <p:nvPr/>
                      </p:nvSpPr>
                      <p:spPr bwMode="auto">
                        <a:xfrm>
                          <a:off x="4170" y="3780"/>
                          <a:ext cx="420" cy="323"/>
                        </a:xfrm>
                        <a:custGeom>
                          <a:avLst/>
                          <a:gdLst>
                            <a:gd name="T0" fmla="*/ 0 w 420"/>
                            <a:gd name="T1" fmla="*/ 0 h 323"/>
                            <a:gd name="T2" fmla="*/ 45 w 420"/>
                            <a:gd name="T3" fmla="*/ 180 h 323"/>
                            <a:gd name="T4" fmla="*/ 195 w 420"/>
                            <a:gd name="T5" fmla="*/ 285 h 323"/>
                            <a:gd name="T6" fmla="*/ 330 w 420"/>
                            <a:gd name="T7" fmla="*/ 300 h 323"/>
                            <a:gd name="T8" fmla="*/ 420 w 420"/>
                            <a:gd name="T9" fmla="*/ 150 h 323"/>
                          </a:gdLst>
                          <a:ahLst/>
                          <a:cxnLst>
                            <a:cxn ang="0">
                              <a:pos x="T0" y="T1"/>
                            </a:cxn>
                            <a:cxn ang="0">
                              <a:pos x="T2" y="T3"/>
                            </a:cxn>
                            <a:cxn ang="0">
                              <a:pos x="T4" y="T5"/>
                            </a:cxn>
                            <a:cxn ang="0">
                              <a:pos x="T6" y="T7"/>
                            </a:cxn>
                            <a:cxn ang="0">
                              <a:pos x="T8" y="T9"/>
                            </a:cxn>
                          </a:cxnLst>
                          <a:rect l="0" t="0" r="r" b="b"/>
                          <a:pathLst>
                            <a:path w="420" h="323">
                              <a:moveTo>
                                <a:pt x="0" y="0"/>
                              </a:moveTo>
                              <a:cubicBezTo>
                                <a:pt x="6" y="66"/>
                                <a:pt x="12" y="132"/>
                                <a:pt x="45" y="180"/>
                              </a:cubicBezTo>
                              <a:cubicBezTo>
                                <a:pt x="78" y="228"/>
                                <a:pt x="148" y="265"/>
                                <a:pt x="195" y="285"/>
                              </a:cubicBezTo>
                              <a:cubicBezTo>
                                <a:pt x="242" y="305"/>
                                <a:pt x="292" y="323"/>
                                <a:pt x="330" y="300"/>
                              </a:cubicBezTo>
                              <a:cubicBezTo>
                                <a:pt x="368" y="277"/>
                                <a:pt x="401" y="181"/>
                                <a:pt x="420" y="15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80" name="Freeform 47"/>
                        <p:cNvSpPr>
                          <a:spLocks/>
                        </p:cNvSpPr>
                        <p:nvPr/>
                      </p:nvSpPr>
                      <p:spPr bwMode="auto">
                        <a:xfrm>
                          <a:off x="4650" y="3675"/>
                          <a:ext cx="405" cy="407"/>
                        </a:xfrm>
                        <a:custGeom>
                          <a:avLst/>
                          <a:gdLst>
                            <a:gd name="T0" fmla="*/ 0 w 405"/>
                            <a:gd name="T1" fmla="*/ 255 h 407"/>
                            <a:gd name="T2" fmla="*/ 75 w 405"/>
                            <a:gd name="T3" fmla="*/ 375 h 407"/>
                            <a:gd name="T4" fmla="*/ 180 w 405"/>
                            <a:gd name="T5" fmla="*/ 375 h 407"/>
                            <a:gd name="T6" fmla="*/ 375 w 405"/>
                            <a:gd name="T7" fmla="*/ 180 h 407"/>
                            <a:gd name="T8" fmla="*/ 360 w 405"/>
                            <a:gd name="T9" fmla="*/ 0 h 407"/>
                          </a:gdLst>
                          <a:ahLst/>
                          <a:cxnLst>
                            <a:cxn ang="0">
                              <a:pos x="T0" y="T1"/>
                            </a:cxn>
                            <a:cxn ang="0">
                              <a:pos x="T2" y="T3"/>
                            </a:cxn>
                            <a:cxn ang="0">
                              <a:pos x="T4" y="T5"/>
                            </a:cxn>
                            <a:cxn ang="0">
                              <a:pos x="T6" y="T7"/>
                            </a:cxn>
                            <a:cxn ang="0">
                              <a:pos x="T8" y="T9"/>
                            </a:cxn>
                          </a:cxnLst>
                          <a:rect l="0" t="0" r="r" b="b"/>
                          <a:pathLst>
                            <a:path w="405" h="407">
                              <a:moveTo>
                                <a:pt x="0" y="255"/>
                              </a:moveTo>
                              <a:cubicBezTo>
                                <a:pt x="22" y="305"/>
                                <a:pt x="45" y="355"/>
                                <a:pt x="75" y="375"/>
                              </a:cubicBezTo>
                              <a:cubicBezTo>
                                <a:pt x="105" y="395"/>
                                <a:pt x="130" y="407"/>
                                <a:pt x="180" y="375"/>
                              </a:cubicBezTo>
                              <a:cubicBezTo>
                                <a:pt x="230" y="343"/>
                                <a:pt x="345" y="242"/>
                                <a:pt x="375" y="180"/>
                              </a:cubicBezTo>
                              <a:cubicBezTo>
                                <a:pt x="405" y="118"/>
                                <a:pt x="382" y="59"/>
                                <a:pt x="36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81" name="Freeform 48"/>
                        <p:cNvSpPr>
                          <a:spLocks/>
                        </p:cNvSpPr>
                        <p:nvPr/>
                      </p:nvSpPr>
                      <p:spPr bwMode="auto">
                        <a:xfrm>
                          <a:off x="2600" y="3640"/>
                          <a:ext cx="3990" cy="1520"/>
                        </a:xfrm>
                        <a:custGeom>
                          <a:avLst/>
                          <a:gdLst>
                            <a:gd name="T0" fmla="*/ 2370 w 3990"/>
                            <a:gd name="T1" fmla="*/ 0 h 1520"/>
                            <a:gd name="T2" fmla="*/ 2500 w 3990"/>
                            <a:gd name="T3" fmla="*/ 80 h 1520"/>
                            <a:gd name="T4" fmla="*/ 3180 w 3990"/>
                            <a:gd name="T5" fmla="*/ 130 h 1520"/>
                            <a:gd name="T6" fmla="*/ 3970 w 3990"/>
                            <a:gd name="T7" fmla="*/ 100 h 1520"/>
                            <a:gd name="T8" fmla="*/ 3990 w 3990"/>
                            <a:gd name="T9" fmla="*/ 320 h 1520"/>
                            <a:gd name="T10" fmla="*/ 3880 w 3990"/>
                            <a:gd name="T11" fmla="*/ 350 h 1520"/>
                            <a:gd name="T12" fmla="*/ 3400 w 3990"/>
                            <a:gd name="T13" fmla="*/ 418 h 1520"/>
                            <a:gd name="T14" fmla="*/ 2913 w 3990"/>
                            <a:gd name="T15" fmla="*/ 410 h 1520"/>
                            <a:gd name="T16" fmla="*/ 2643 w 3990"/>
                            <a:gd name="T17" fmla="*/ 380 h 1520"/>
                            <a:gd name="T18" fmla="*/ 2680 w 3990"/>
                            <a:gd name="T19" fmla="*/ 710 h 1520"/>
                            <a:gd name="T20" fmla="*/ 2680 w 3990"/>
                            <a:gd name="T21" fmla="*/ 1198 h 1520"/>
                            <a:gd name="T22" fmla="*/ 2630 w 3990"/>
                            <a:gd name="T23" fmla="*/ 1470 h 1520"/>
                            <a:gd name="T24" fmla="*/ 2470 w 3990"/>
                            <a:gd name="T25" fmla="*/ 1480 h 1520"/>
                            <a:gd name="T26" fmla="*/ 2160 w 3990"/>
                            <a:gd name="T27" fmla="*/ 1520 h 1520"/>
                            <a:gd name="T28" fmla="*/ 1910 w 3990"/>
                            <a:gd name="T29" fmla="*/ 1510 h 1520"/>
                            <a:gd name="T30" fmla="*/ 1730 w 3990"/>
                            <a:gd name="T31" fmla="*/ 1490 h 1520"/>
                            <a:gd name="T32" fmla="*/ 1530 w 3990"/>
                            <a:gd name="T33" fmla="*/ 1430 h 1520"/>
                            <a:gd name="T34" fmla="*/ 1380 w 3990"/>
                            <a:gd name="T35" fmla="*/ 1380 h 1520"/>
                            <a:gd name="T36" fmla="*/ 1360 w 3990"/>
                            <a:gd name="T37" fmla="*/ 1138 h 1520"/>
                            <a:gd name="T38" fmla="*/ 1360 w 3990"/>
                            <a:gd name="T39" fmla="*/ 673 h 1520"/>
                            <a:gd name="T40" fmla="*/ 1375 w 3990"/>
                            <a:gd name="T41" fmla="*/ 410 h 1520"/>
                            <a:gd name="T42" fmla="*/ 955 w 3990"/>
                            <a:gd name="T43" fmla="*/ 433 h 1520"/>
                            <a:gd name="T44" fmla="*/ 655 w 3990"/>
                            <a:gd name="T45" fmla="*/ 425 h 1520"/>
                            <a:gd name="T46" fmla="*/ 0 w 3990"/>
                            <a:gd name="T47" fmla="*/ 370 h 1520"/>
                            <a:gd name="T48" fmla="*/ 10 w 3990"/>
                            <a:gd name="T49" fmla="*/ 140 h 1520"/>
                            <a:gd name="T50" fmla="*/ 560 w 3990"/>
                            <a:gd name="T51" fmla="*/ 130 h 1520"/>
                            <a:gd name="T52" fmla="*/ 1240 w 3990"/>
                            <a:gd name="T53" fmla="*/ 130 h 1520"/>
                            <a:gd name="T54" fmla="*/ 1570 w 3990"/>
                            <a:gd name="T55" fmla="*/ 14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90" h="1520">
                              <a:moveTo>
                                <a:pt x="2370" y="0"/>
                              </a:moveTo>
                              <a:lnTo>
                                <a:pt x="2500" y="80"/>
                              </a:lnTo>
                              <a:lnTo>
                                <a:pt x="3180" y="130"/>
                              </a:lnTo>
                              <a:lnTo>
                                <a:pt x="3970" y="100"/>
                              </a:lnTo>
                              <a:lnTo>
                                <a:pt x="3990" y="320"/>
                              </a:lnTo>
                              <a:lnTo>
                                <a:pt x="3880" y="350"/>
                              </a:lnTo>
                              <a:lnTo>
                                <a:pt x="3400" y="418"/>
                              </a:lnTo>
                              <a:lnTo>
                                <a:pt x="2913" y="410"/>
                              </a:lnTo>
                              <a:lnTo>
                                <a:pt x="2643" y="380"/>
                              </a:lnTo>
                              <a:lnTo>
                                <a:pt x="2680" y="710"/>
                              </a:lnTo>
                              <a:lnTo>
                                <a:pt x="2680" y="1198"/>
                              </a:lnTo>
                              <a:lnTo>
                                <a:pt x="2630" y="1470"/>
                              </a:lnTo>
                              <a:lnTo>
                                <a:pt x="2470" y="1480"/>
                              </a:lnTo>
                              <a:lnTo>
                                <a:pt x="2160" y="1520"/>
                              </a:lnTo>
                              <a:lnTo>
                                <a:pt x="1910" y="1510"/>
                              </a:lnTo>
                              <a:lnTo>
                                <a:pt x="1730" y="1490"/>
                              </a:lnTo>
                              <a:lnTo>
                                <a:pt x="1530" y="1430"/>
                              </a:lnTo>
                              <a:lnTo>
                                <a:pt x="1380" y="1380"/>
                              </a:lnTo>
                              <a:lnTo>
                                <a:pt x="1360" y="1138"/>
                              </a:lnTo>
                              <a:lnTo>
                                <a:pt x="1360" y="673"/>
                              </a:lnTo>
                              <a:lnTo>
                                <a:pt x="1375" y="410"/>
                              </a:lnTo>
                              <a:lnTo>
                                <a:pt x="955" y="433"/>
                              </a:lnTo>
                              <a:lnTo>
                                <a:pt x="655" y="425"/>
                              </a:lnTo>
                              <a:lnTo>
                                <a:pt x="0" y="370"/>
                              </a:lnTo>
                              <a:lnTo>
                                <a:pt x="10" y="140"/>
                              </a:lnTo>
                              <a:lnTo>
                                <a:pt x="560" y="130"/>
                              </a:lnTo>
                              <a:lnTo>
                                <a:pt x="1240" y="130"/>
                              </a:lnTo>
                              <a:lnTo>
                                <a:pt x="1570" y="14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182" name="Group 49"/>
                        <p:cNvGrpSpPr>
                          <a:grpSpLocks/>
                        </p:cNvGrpSpPr>
                        <p:nvPr/>
                      </p:nvGrpSpPr>
                      <p:grpSpPr bwMode="auto">
                        <a:xfrm>
                          <a:off x="4478" y="3960"/>
                          <a:ext cx="285" cy="938"/>
                          <a:chOff x="4478" y="3960"/>
                          <a:chExt cx="285" cy="938"/>
                        </a:xfrm>
                      </p:grpSpPr>
                      <p:sp>
                        <p:nvSpPr>
                          <p:cNvPr id="185" name="Freeform 50"/>
                          <p:cNvSpPr>
                            <a:spLocks/>
                          </p:cNvSpPr>
                          <p:nvPr/>
                        </p:nvSpPr>
                        <p:spPr bwMode="auto">
                          <a:xfrm>
                            <a:off x="4478" y="4058"/>
                            <a:ext cx="285" cy="840"/>
                          </a:xfrm>
                          <a:custGeom>
                            <a:avLst/>
                            <a:gdLst>
                              <a:gd name="T0" fmla="*/ 45 w 285"/>
                              <a:gd name="T1" fmla="*/ 30 h 840"/>
                              <a:gd name="T2" fmla="*/ 0 w 285"/>
                              <a:gd name="T3" fmla="*/ 630 h 840"/>
                              <a:gd name="T4" fmla="*/ 37 w 285"/>
                              <a:gd name="T5" fmla="*/ 757 h 840"/>
                              <a:gd name="T6" fmla="*/ 142 w 285"/>
                              <a:gd name="T7" fmla="*/ 840 h 840"/>
                              <a:gd name="T8" fmla="*/ 232 w 285"/>
                              <a:gd name="T9" fmla="*/ 780 h 840"/>
                              <a:gd name="T10" fmla="*/ 285 w 285"/>
                              <a:gd name="T11" fmla="*/ 630 h 840"/>
                              <a:gd name="T12" fmla="*/ 255 w 285"/>
                              <a:gd name="T13" fmla="*/ 0 h 840"/>
                            </a:gdLst>
                            <a:ahLst/>
                            <a:cxnLst>
                              <a:cxn ang="0">
                                <a:pos x="T0" y="T1"/>
                              </a:cxn>
                              <a:cxn ang="0">
                                <a:pos x="T2" y="T3"/>
                              </a:cxn>
                              <a:cxn ang="0">
                                <a:pos x="T4" y="T5"/>
                              </a:cxn>
                              <a:cxn ang="0">
                                <a:pos x="T6" y="T7"/>
                              </a:cxn>
                              <a:cxn ang="0">
                                <a:pos x="T8" y="T9"/>
                              </a:cxn>
                              <a:cxn ang="0">
                                <a:pos x="T10" y="T11"/>
                              </a:cxn>
                              <a:cxn ang="0">
                                <a:pos x="T12" y="T13"/>
                              </a:cxn>
                            </a:cxnLst>
                            <a:rect l="0" t="0" r="r" b="b"/>
                            <a:pathLst>
                              <a:path w="285" h="840">
                                <a:moveTo>
                                  <a:pt x="45" y="30"/>
                                </a:moveTo>
                                <a:lnTo>
                                  <a:pt x="0" y="630"/>
                                </a:lnTo>
                                <a:lnTo>
                                  <a:pt x="37" y="757"/>
                                </a:lnTo>
                                <a:lnTo>
                                  <a:pt x="142" y="840"/>
                                </a:lnTo>
                                <a:lnTo>
                                  <a:pt x="232" y="780"/>
                                </a:lnTo>
                                <a:lnTo>
                                  <a:pt x="285" y="630"/>
                                </a:lnTo>
                                <a:lnTo>
                                  <a:pt x="255" y="0"/>
                                </a:lnTo>
                              </a:path>
                            </a:pathLst>
                          </a:custGeom>
                          <a:solidFill>
                            <a:srgbClr val="0000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86" name="Freeform 51"/>
                          <p:cNvSpPr>
                            <a:spLocks/>
                          </p:cNvSpPr>
                          <p:nvPr/>
                        </p:nvSpPr>
                        <p:spPr bwMode="auto">
                          <a:xfrm>
                            <a:off x="4515" y="3960"/>
                            <a:ext cx="225" cy="150"/>
                          </a:xfrm>
                          <a:custGeom>
                            <a:avLst/>
                            <a:gdLst>
                              <a:gd name="T0" fmla="*/ 45 w 225"/>
                              <a:gd name="T1" fmla="*/ 0 h 150"/>
                              <a:gd name="T2" fmla="*/ 150 w 225"/>
                              <a:gd name="T3" fmla="*/ 0 h 150"/>
                              <a:gd name="T4" fmla="*/ 225 w 225"/>
                              <a:gd name="T5" fmla="*/ 105 h 150"/>
                              <a:gd name="T6" fmla="*/ 188 w 225"/>
                              <a:gd name="T7" fmla="*/ 143 h 150"/>
                              <a:gd name="T8" fmla="*/ 68 w 225"/>
                              <a:gd name="T9" fmla="*/ 150 h 150"/>
                              <a:gd name="T10" fmla="*/ 0 w 225"/>
                              <a:gd name="T11" fmla="*/ 128 h 150"/>
                              <a:gd name="T12" fmla="*/ 45 w 225"/>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225" h="150">
                                <a:moveTo>
                                  <a:pt x="45" y="0"/>
                                </a:moveTo>
                                <a:lnTo>
                                  <a:pt x="150" y="0"/>
                                </a:lnTo>
                                <a:lnTo>
                                  <a:pt x="225" y="105"/>
                                </a:lnTo>
                                <a:lnTo>
                                  <a:pt x="188" y="143"/>
                                </a:lnTo>
                                <a:lnTo>
                                  <a:pt x="68" y="150"/>
                                </a:lnTo>
                                <a:lnTo>
                                  <a:pt x="0" y="128"/>
                                </a:lnTo>
                                <a:lnTo>
                                  <a:pt x="45" y="0"/>
                                </a:lnTo>
                                <a:close/>
                              </a:path>
                            </a:pathLst>
                          </a:custGeom>
                          <a:solidFill>
                            <a:srgbClr val="0000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183" name="Freeform 52"/>
                        <p:cNvSpPr>
                          <a:spLocks/>
                        </p:cNvSpPr>
                        <p:nvPr/>
                      </p:nvSpPr>
                      <p:spPr bwMode="auto">
                        <a:xfrm>
                          <a:off x="4043" y="3773"/>
                          <a:ext cx="337" cy="1350"/>
                        </a:xfrm>
                        <a:custGeom>
                          <a:avLst/>
                          <a:gdLst>
                            <a:gd name="T0" fmla="*/ 0 w 337"/>
                            <a:gd name="T1" fmla="*/ 15 h 1350"/>
                            <a:gd name="T2" fmla="*/ 120 w 337"/>
                            <a:gd name="T3" fmla="*/ 15 h 1350"/>
                            <a:gd name="T4" fmla="*/ 142 w 337"/>
                            <a:gd name="T5" fmla="*/ 382 h 1350"/>
                            <a:gd name="T6" fmla="*/ 165 w 337"/>
                            <a:gd name="T7" fmla="*/ 735 h 1350"/>
                            <a:gd name="T8" fmla="*/ 165 w 337"/>
                            <a:gd name="T9" fmla="*/ 1042 h 1350"/>
                            <a:gd name="T10" fmla="*/ 232 w 337"/>
                            <a:gd name="T11" fmla="*/ 1177 h 1350"/>
                            <a:gd name="T12" fmla="*/ 337 w 337"/>
                            <a:gd name="T13" fmla="*/ 1350 h 1350"/>
                            <a:gd name="T14" fmla="*/ 225 w 337"/>
                            <a:gd name="T15" fmla="*/ 1320 h 1350"/>
                            <a:gd name="T16" fmla="*/ 210 w 337"/>
                            <a:gd name="T17" fmla="*/ 1267 h 1350"/>
                            <a:gd name="T18" fmla="*/ 187 w 337"/>
                            <a:gd name="T19" fmla="*/ 1237 h 1350"/>
                            <a:gd name="T20" fmla="*/ 142 w 337"/>
                            <a:gd name="T21" fmla="*/ 1185 h 1350"/>
                            <a:gd name="T22" fmla="*/ 105 w 337"/>
                            <a:gd name="T23" fmla="*/ 1222 h 1350"/>
                            <a:gd name="T24" fmla="*/ 90 w 337"/>
                            <a:gd name="T25" fmla="*/ 1290 h 1350"/>
                            <a:gd name="T26" fmla="*/ 15 w 337"/>
                            <a:gd name="T27" fmla="*/ 1252 h 1350"/>
                            <a:gd name="T28" fmla="*/ 52 w 337"/>
                            <a:gd name="T29" fmla="*/ 1147 h 1350"/>
                            <a:gd name="T30" fmla="*/ 67 w 337"/>
                            <a:gd name="T31" fmla="*/ 810 h 1350"/>
                            <a:gd name="T32" fmla="*/ 67 w 337"/>
                            <a:gd name="T33" fmla="*/ 547 h 1350"/>
                            <a:gd name="T34" fmla="*/ 45 w 337"/>
                            <a:gd name="T35" fmla="*/ 225 h 1350"/>
                            <a:gd name="T36" fmla="*/ 45 w 337"/>
                            <a:gd name="T37" fmla="*/ 0 h 1350"/>
                            <a:gd name="T38" fmla="*/ 135 w 337"/>
                            <a:gd name="T39"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7" h="1350">
                              <a:moveTo>
                                <a:pt x="0" y="15"/>
                              </a:moveTo>
                              <a:lnTo>
                                <a:pt x="120" y="15"/>
                              </a:lnTo>
                              <a:lnTo>
                                <a:pt x="142" y="382"/>
                              </a:lnTo>
                              <a:lnTo>
                                <a:pt x="165" y="735"/>
                              </a:lnTo>
                              <a:lnTo>
                                <a:pt x="165" y="1042"/>
                              </a:lnTo>
                              <a:lnTo>
                                <a:pt x="232" y="1177"/>
                              </a:lnTo>
                              <a:lnTo>
                                <a:pt x="337" y="1350"/>
                              </a:lnTo>
                              <a:lnTo>
                                <a:pt x="225" y="1320"/>
                              </a:lnTo>
                              <a:lnTo>
                                <a:pt x="210" y="1267"/>
                              </a:lnTo>
                              <a:lnTo>
                                <a:pt x="187" y="1237"/>
                              </a:lnTo>
                              <a:lnTo>
                                <a:pt x="142" y="1185"/>
                              </a:lnTo>
                              <a:lnTo>
                                <a:pt x="105" y="1222"/>
                              </a:lnTo>
                              <a:lnTo>
                                <a:pt x="90" y="1290"/>
                              </a:lnTo>
                              <a:lnTo>
                                <a:pt x="15" y="1252"/>
                              </a:lnTo>
                              <a:lnTo>
                                <a:pt x="52" y="1147"/>
                              </a:lnTo>
                              <a:lnTo>
                                <a:pt x="67" y="810"/>
                              </a:lnTo>
                              <a:lnTo>
                                <a:pt x="67" y="547"/>
                              </a:lnTo>
                              <a:lnTo>
                                <a:pt x="45" y="225"/>
                              </a:lnTo>
                              <a:lnTo>
                                <a:pt x="45" y="0"/>
                              </a:lnTo>
                              <a:lnTo>
                                <a:pt x="135" y="0"/>
                              </a:lnTo>
                            </a:path>
                          </a:pathLst>
                        </a:custGeom>
                        <a:solidFill>
                          <a:srgbClr val="0000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84" name="Freeform 53"/>
                        <p:cNvSpPr>
                          <a:spLocks/>
                        </p:cNvSpPr>
                        <p:nvPr/>
                      </p:nvSpPr>
                      <p:spPr bwMode="auto">
                        <a:xfrm>
                          <a:off x="4860" y="3720"/>
                          <a:ext cx="369" cy="1418"/>
                        </a:xfrm>
                        <a:custGeom>
                          <a:avLst/>
                          <a:gdLst>
                            <a:gd name="T0" fmla="*/ 369 w 369"/>
                            <a:gd name="T1" fmla="*/ 15 h 1418"/>
                            <a:gd name="T2" fmla="*/ 249 w 369"/>
                            <a:gd name="T3" fmla="*/ 15 h 1418"/>
                            <a:gd name="T4" fmla="*/ 227 w 369"/>
                            <a:gd name="T5" fmla="*/ 382 h 1418"/>
                            <a:gd name="T6" fmla="*/ 204 w 369"/>
                            <a:gd name="T7" fmla="*/ 735 h 1418"/>
                            <a:gd name="T8" fmla="*/ 204 w 369"/>
                            <a:gd name="T9" fmla="*/ 1042 h 1418"/>
                            <a:gd name="T10" fmla="*/ 137 w 369"/>
                            <a:gd name="T11" fmla="*/ 1177 h 1418"/>
                            <a:gd name="T12" fmla="*/ 0 w 369"/>
                            <a:gd name="T13" fmla="*/ 1418 h 1418"/>
                            <a:gd name="T14" fmla="*/ 120 w 369"/>
                            <a:gd name="T15" fmla="*/ 1403 h 1418"/>
                            <a:gd name="T16" fmla="*/ 143 w 369"/>
                            <a:gd name="T17" fmla="*/ 1350 h 1418"/>
                            <a:gd name="T18" fmla="*/ 180 w 369"/>
                            <a:gd name="T19" fmla="*/ 1290 h 1418"/>
                            <a:gd name="T20" fmla="*/ 225 w 369"/>
                            <a:gd name="T21" fmla="*/ 1238 h 1418"/>
                            <a:gd name="T22" fmla="*/ 255 w 369"/>
                            <a:gd name="T23" fmla="*/ 1313 h 1418"/>
                            <a:gd name="T24" fmla="*/ 270 w 369"/>
                            <a:gd name="T25" fmla="*/ 1403 h 1418"/>
                            <a:gd name="T26" fmla="*/ 345 w 369"/>
                            <a:gd name="T27" fmla="*/ 1373 h 1418"/>
                            <a:gd name="T28" fmla="*/ 308 w 369"/>
                            <a:gd name="T29" fmla="*/ 1253 h 1418"/>
                            <a:gd name="T30" fmla="*/ 293 w 369"/>
                            <a:gd name="T31" fmla="*/ 1148 h 1418"/>
                            <a:gd name="T32" fmla="*/ 302 w 369"/>
                            <a:gd name="T33" fmla="*/ 810 h 1418"/>
                            <a:gd name="T34" fmla="*/ 302 w 369"/>
                            <a:gd name="T35" fmla="*/ 547 h 1418"/>
                            <a:gd name="T36" fmla="*/ 324 w 369"/>
                            <a:gd name="T37" fmla="*/ 225 h 1418"/>
                            <a:gd name="T38" fmla="*/ 324 w 369"/>
                            <a:gd name="T39" fmla="*/ 0 h 1418"/>
                            <a:gd name="T40" fmla="*/ 234 w 369"/>
                            <a:gd name="T41" fmla="*/ 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9" h="1418">
                              <a:moveTo>
                                <a:pt x="369" y="15"/>
                              </a:moveTo>
                              <a:lnTo>
                                <a:pt x="249" y="15"/>
                              </a:lnTo>
                              <a:lnTo>
                                <a:pt x="227" y="382"/>
                              </a:lnTo>
                              <a:lnTo>
                                <a:pt x="204" y="735"/>
                              </a:lnTo>
                              <a:lnTo>
                                <a:pt x="204" y="1042"/>
                              </a:lnTo>
                              <a:lnTo>
                                <a:pt x="137" y="1177"/>
                              </a:lnTo>
                              <a:lnTo>
                                <a:pt x="0" y="1418"/>
                              </a:lnTo>
                              <a:lnTo>
                                <a:pt x="120" y="1403"/>
                              </a:lnTo>
                              <a:lnTo>
                                <a:pt x="143" y="1350"/>
                              </a:lnTo>
                              <a:lnTo>
                                <a:pt x="180" y="1290"/>
                              </a:lnTo>
                              <a:lnTo>
                                <a:pt x="225" y="1238"/>
                              </a:lnTo>
                              <a:lnTo>
                                <a:pt x="255" y="1313"/>
                              </a:lnTo>
                              <a:lnTo>
                                <a:pt x="270" y="1403"/>
                              </a:lnTo>
                              <a:lnTo>
                                <a:pt x="345" y="1373"/>
                              </a:lnTo>
                              <a:lnTo>
                                <a:pt x="308" y="1253"/>
                              </a:lnTo>
                              <a:lnTo>
                                <a:pt x="293" y="1148"/>
                              </a:lnTo>
                              <a:lnTo>
                                <a:pt x="302" y="810"/>
                              </a:lnTo>
                              <a:lnTo>
                                <a:pt x="302" y="547"/>
                              </a:lnTo>
                              <a:lnTo>
                                <a:pt x="324" y="225"/>
                              </a:lnTo>
                              <a:lnTo>
                                <a:pt x="324" y="0"/>
                              </a:lnTo>
                              <a:lnTo>
                                <a:pt x="234" y="0"/>
                              </a:lnTo>
                            </a:path>
                          </a:pathLst>
                        </a:custGeom>
                        <a:solidFill>
                          <a:srgbClr val="0000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170" name="Oval 54"/>
                      <p:cNvSpPr>
                        <a:spLocks noChangeArrowheads="1"/>
                      </p:cNvSpPr>
                      <p:nvPr/>
                    </p:nvSpPr>
                    <p:spPr bwMode="auto">
                      <a:xfrm>
                        <a:off x="3030" y="7275"/>
                        <a:ext cx="3060" cy="1005"/>
                      </a:xfrm>
                      <a:prstGeom prst="ellipse">
                        <a:avLst/>
                      </a:prstGeom>
                      <a:solidFill>
                        <a:srgbClr val="FFFF99"/>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nvGrpSpPr>
                      <p:cNvPr id="171" name="Group 55"/>
                      <p:cNvGrpSpPr>
                        <a:grpSpLocks/>
                      </p:cNvGrpSpPr>
                      <p:nvPr/>
                    </p:nvGrpSpPr>
                    <p:grpSpPr bwMode="auto">
                      <a:xfrm>
                        <a:off x="3533" y="5024"/>
                        <a:ext cx="2004" cy="2836"/>
                        <a:chOff x="3533" y="5024"/>
                        <a:chExt cx="2004" cy="2836"/>
                      </a:xfrm>
                    </p:grpSpPr>
                    <p:grpSp>
                      <p:nvGrpSpPr>
                        <p:cNvPr id="172" name="Group 56"/>
                        <p:cNvGrpSpPr>
                          <a:grpSpLocks/>
                        </p:cNvGrpSpPr>
                        <p:nvPr/>
                      </p:nvGrpSpPr>
                      <p:grpSpPr bwMode="auto">
                        <a:xfrm flipH="1">
                          <a:off x="4622" y="7289"/>
                          <a:ext cx="915" cy="540"/>
                          <a:chOff x="3533" y="7320"/>
                          <a:chExt cx="915" cy="540"/>
                        </a:xfrm>
                      </p:grpSpPr>
                      <p:sp>
                        <p:nvSpPr>
                          <p:cNvPr id="177" name="Freeform 57"/>
                          <p:cNvSpPr>
                            <a:spLocks/>
                          </p:cNvSpPr>
                          <p:nvPr/>
                        </p:nvSpPr>
                        <p:spPr bwMode="auto">
                          <a:xfrm>
                            <a:off x="3533" y="7320"/>
                            <a:ext cx="915" cy="540"/>
                          </a:xfrm>
                          <a:custGeom>
                            <a:avLst/>
                            <a:gdLst>
                              <a:gd name="T0" fmla="*/ 525 w 915"/>
                              <a:gd name="T1" fmla="*/ 83 h 540"/>
                              <a:gd name="T2" fmla="*/ 510 w 915"/>
                              <a:gd name="T3" fmla="*/ 128 h 540"/>
                              <a:gd name="T4" fmla="*/ 427 w 915"/>
                              <a:gd name="T5" fmla="*/ 180 h 540"/>
                              <a:gd name="T6" fmla="*/ 172 w 915"/>
                              <a:gd name="T7" fmla="*/ 263 h 540"/>
                              <a:gd name="T8" fmla="*/ 60 w 915"/>
                              <a:gd name="T9" fmla="*/ 315 h 540"/>
                              <a:gd name="T10" fmla="*/ 7 w 915"/>
                              <a:gd name="T11" fmla="*/ 383 h 540"/>
                              <a:gd name="T12" fmla="*/ 0 w 915"/>
                              <a:gd name="T13" fmla="*/ 450 h 540"/>
                              <a:gd name="T14" fmla="*/ 52 w 915"/>
                              <a:gd name="T15" fmla="*/ 518 h 540"/>
                              <a:gd name="T16" fmla="*/ 187 w 915"/>
                              <a:gd name="T17" fmla="*/ 540 h 540"/>
                              <a:gd name="T18" fmla="*/ 495 w 915"/>
                              <a:gd name="T19" fmla="*/ 473 h 540"/>
                              <a:gd name="T20" fmla="*/ 697 w 915"/>
                              <a:gd name="T21" fmla="*/ 330 h 540"/>
                              <a:gd name="T22" fmla="*/ 877 w 915"/>
                              <a:gd name="T23" fmla="*/ 270 h 540"/>
                              <a:gd name="T24" fmla="*/ 915 w 915"/>
                              <a:gd name="T25" fmla="*/ 173 h 540"/>
                              <a:gd name="T26" fmla="*/ 907 w 915"/>
                              <a:gd name="T27" fmla="*/ 75 h 540"/>
                              <a:gd name="T28" fmla="*/ 862 w 915"/>
                              <a:gd name="T29" fmla="*/ 0 h 540"/>
                              <a:gd name="T30" fmla="*/ 765 w 915"/>
                              <a:gd name="T31" fmla="*/ 30 h 540"/>
                              <a:gd name="T32" fmla="*/ 637 w 915"/>
                              <a:gd name="T33" fmla="*/ 75 h 540"/>
                              <a:gd name="T34" fmla="*/ 525 w 915"/>
                              <a:gd name="T35" fmla="*/ 8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5" h="540">
                                <a:moveTo>
                                  <a:pt x="525" y="83"/>
                                </a:moveTo>
                                <a:lnTo>
                                  <a:pt x="510" y="128"/>
                                </a:lnTo>
                                <a:lnTo>
                                  <a:pt x="427" y="180"/>
                                </a:lnTo>
                                <a:lnTo>
                                  <a:pt x="172" y="263"/>
                                </a:lnTo>
                                <a:lnTo>
                                  <a:pt x="60" y="315"/>
                                </a:lnTo>
                                <a:lnTo>
                                  <a:pt x="7" y="383"/>
                                </a:lnTo>
                                <a:lnTo>
                                  <a:pt x="0" y="450"/>
                                </a:lnTo>
                                <a:lnTo>
                                  <a:pt x="52" y="518"/>
                                </a:lnTo>
                                <a:lnTo>
                                  <a:pt x="187" y="540"/>
                                </a:lnTo>
                                <a:lnTo>
                                  <a:pt x="495" y="473"/>
                                </a:lnTo>
                                <a:lnTo>
                                  <a:pt x="697" y="330"/>
                                </a:lnTo>
                                <a:lnTo>
                                  <a:pt x="877" y="270"/>
                                </a:lnTo>
                                <a:lnTo>
                                  <a:pt x="915" y="173"/>
                                </a:lnTo>
                                <a:lnTo>
                                  <a:pt x="907" y="75"/>
                                </a:lnTo>
                                <a:lnTo>
                                  <a:pt x="862" y="0"/>
                                </a:lnTo>
                                <a:lnTo>
                                  <a:pt x="765" y="30"/>
                                </a:lnTo>
                                <a:lnTo>
                                  <a:pt x="637" y="75"/>
                                </a:lnTo>
                                <a:lnTo>
                                  <a:pt x="525" y="83"/>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78" name="Freeform 58"/>
                          <p:cNvSpPr>
                            <a:spLocks/>
                          </p:cNvSpPr>
                          <p:nvPr/>
                        </p:nvSpPr>
                        <p:spPr bwMode="auto">
                          <a:xfrm>
                            <a:off x="4207" y="7530"/>
                            <a:ext cx="233" cy="150"/>
                          </a:xfrm>
                          <a:custGeom>
                            <a:avLst/>
                            <a:gdLst>
                              <a:gd name="T0" fmla="*/ 0 w 233"/>
                              <a:gd name="T1" fmla="*/ 128 h 150"/>
                              <a:gd name="T2" fmla="*/ 1 w 233"/>
                              <a:gd name="T3" fmla="*/ 150 h 150"/>
                              <a:gd name="T4" fmla="*/ 166 w 233"/>
                              <a:gd name="T5" fmla="*/ 98 h 150"/>
                              <a:gd name="T6" fmla="*/ 226 w 233"/>
                              <a:gd name="T7" fmla="*/ 60 h 150"/>
                              <a:gd name="T8" fmla="*/ 233 w 233"/>
                              <a:gd name="T9" fmla="*/ 0 h 150"/>
                              <a:gd name="T10" fmla="*/ 180 w 233"/>
                              <a:gd name="T11" fmla="*/ 53 h 150"/>
                              <a:gd name="T12" fmla="*/ 105 w 233"/>
                              <a:gd name="T13" fmla="*/ 90 h 150"/>
                              <a:gd name="T14" fmla="*/ 0 w 233"/>
                              <a:gd name="T15" fmla="*/ 128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50">
                                <a:moveTo>
                                  <a:pt x="0" y="128"/>
                                </a:moveTo>
                                <a:lnTo>
                                  <a:pt x="1" y="150"/>
                                </a:lnTo>
                                <a:lnTo>
                                  <a:pt x="166" y="98"/>
                                </a:lnTo>
                                <a:lnTo>
                                  <a:pt x="226" y="60"/>
                                </a:lnTo>
                                <a:lnTo>
                                  <a:pt x="233" y="0"/>
                                </a:lnTo>
                                <a:lnTo>
                                  <a:pt x="180" y="53"/>
                                </a:lnTo>
                                <a:lnTo>
                                  <a:pt x="105" y="90"/>
                                </a:lnTo>
                                <a:lnTo>
                                  <a:pt x="0" y="128"/>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173" name="Freeform 59"/>
                        <p:cNvSpPr>
                          <a:spLocks/>
                        </p:cNvSpPr>
                        <p:nvPr/>
                      </p:nvSpPr>
                      <p:spPr bwMode="auto">
                        <a:xfrm>
                          <a:off x="3885" y="5024"/>
                          <a:ext cx="1358" cy="2370"/>
                        </a:xfrm>
                        <a:custGeom>
                          <a:avLst/>
                          <a:gdLst>
                            <a:gd name="T0" fmla="*/ 98 w 1358"/>
                            <a:gd name="T1" fmla="*/ 0 h 2370"/>
                            <a:gd name="T2" fmla="*/ 285 w 1358"/>
                            <a:gd name="T3" fmla="*/ 75 h 2370"/>
                            <a:gd name="T4" fmla="*/ 540 w 1358"/>
                            <a:gd name="T5" fmla="*/ 120 h 2370"/>
                            <a:gd name="T6" fmla="*/ 833 w 1358"/>
                            <a:gd name="T7" fmla="*/ 135 h 2370"/>
                            <a:gd name="T8" fmla="*/ 1065 w 1358"/>
                            <a:gd name="T9" fmla="*/ 120 h 2370"/>
                            <a:gd name="T10" fmla="*/ 1223 w 1358"/>
                            <a:gd name="T11" fmla="*/ 90 h 2370"/>
                            <a:gd name="T12" fmla="*/ 1313 w 1358"/>
                            <a:gd name="T13" fmla="*/ 90 h 2370"/>
                            <a:gd name="T14" fmla="*/ 1358 w 1358"/>
                            <a:gd name="T15" fmla="*/ 143 h 2370"/>
                            <a:gd name="T16" fmla="*/ 1358 w 1358"/>
                            <a:gd name="T17" fmla="*/ 413 h 2370"/>
                            <a:gd name="T18" fmla="*/ 1358 w 1358"/>
                            <a:gd name="T19" fmla="*/ 1110 h 2370"/>
                            <a:gd name="T20" fmla="*/ 1335 w 1358"/>
                            <a:gd name="T21" fmla="*/ 1620 h 2370"/>
                            <a:gd name="T22" fmla="*/ 1305 w 1358"/>
                            <a:gd name="T23" fmla="*/ 2070 h 2370"/>
                            <a:gd name="T24" fmla="*/ 1298 w 1358"/>
                            <a:gd name="T25" fmla="*/ 2295 h 2370"/>
                            <a:gd name="T26" fmla="*/ 1185 w 1358"/>
                            <a:gd name="T27" fmla="*/ 2333 h 2370"/>
                            <a:gd name="T28" fmla="*/ 953 w 1358"/>
                            <a:gd name="T29" fmla="*/ 2333 h 2370"/>
                            <a:gd name="T30" fmla="*/ 825 w 1358"/>
                            <a:gd name="T31" fmla="*/ 2295 h 2370"/>
                            <a:gd name="T32" fmla="*/ 735 w 1358"/>
                            <a:gd name="T33" fmla="*/ 2228 h 2370"/>
                            <a:gd name="T34" fmla="*/ 735 w 1358"/>
                            <a:gd name="T35" fmla="*/ 1905 h 2370"/>
                            <a:gd name="T36" fmla="*/ 735 w 1358"/>
                            <a:gd name="T37" fmla="*/ 1290 h 2370"/>
                            <a:gd name="T38" fmla="*/ 743 w 1358"/>
                            <a:gd name="T39" fmla="*/ 900 h 2370"/>
                            <a:gd name="T40" fmla="*/ 705 w 1358"/>
                            <a:gd name="T41" fmla="*/ 773 h 2370"/>
                            <a:gd name="T42" fmla="*/ 653 w 1358"/>
                            <a:gd name="T43" fmla="*/ 885 h 2370"/>
                            <a:gd name="T44" fmla="*/ 623 w 1358"/>
                            <a:gd name="T45" fmla="*/ 1200 h 2370"/>
                            <a:gd name="T46" fmla="*/ 608 w 1358"/>
                            <a:gd name="T47" fmla="*/ 1613 h 2370"/>
                            <a:gd name="T48" fmla="*/ 585 w 1358"/>
                            <a:gd name="T49" fmla="*/ 1958 h 2370"/>
                            <a:gd name="T50" fmla="*/ 578 w 1358"/>
                            <a:gd name="T51" fmla="*/ 2228 h 2370"/>
                            <a:gd name="T52" fmla="*/ 450 w 1358"/>
                            <a:gd name="T53" fmla="*/ 2310 h 2370"/>
                            <a:gd name="T54" fmla="*/ 285 w 1358"/>
                            <a:gd name="T55" fmla="*/ 2355 h 2370"/>
                            <a:gd name="T56" fmla="*/ 128 w 1358"/>
                            <a:gd name="T57" fmla="*/ 2370 h 2370"/>
                            <a:gd name="T58" fmla="*/ 30 w 1358"/>
                            <a:gd name="T59" fmla="*/ 2340 h 2370"/>
                            <a:gd name="T60" fmla="*/ 0 w 1358"/>
                            <a:gd name="T61" fmla="*/ 1688 h 2370"/>
                            <a:gd name="T62" fmla="*/ 0 w 1358"/>
                            <a:gd name="T63" fmla="*/ 1005 h 2370"/>
                            <a:gd name="T64" fmla="*/ 23 w 1358"/>
                            <a:gd name="T65" fmla="*/ 563 h 2370"/>
                            <a:gd name="T66" fmla="*/ 38 w 1358"/>
                            <a:gd name="T67" fmla="*/ 188 h 2370"/>
                            <a:gd name="T68" fmla="*/ 60 w 1358"/>
                            <a:gd name="T69" fmla="*/ 68 h 2370"/>
                            <a:gd name="T70" fmla="*/ 98 w 1358"/>
                            <a:gd name="T71"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8" h="2370">
                              <a:moveTo>
                                <a:pt x="98" y="0"/>
                              </a:moveTo>
                              <a:lnTo>
                                <a:pt x="285" y="75"/>
                              </a:lnTo>
                              <a:lnTo>
                                <a:pt x="540" y="120"/>
                              </a:lnTo>
                              <a:lnTo>
                                <a:pt x="833" y="135"/>
                              </a:lnTo>
                              <a:lnTo>
                                <a:pt x="1065" y="120"/>
                              </a:lnTo>
                              <a:lnTo>
                                <a:pt x="1223" y="90"/>
                              </a:lnTo>
                              <a:lnTo>
                                <a:pt x="1313" y="90"/>
                              </a:lnTo>
                              <a:lnTo>
                                <a:pt x="1358" y="143"/>
                              </a:lnTo>
                              <a:lnTo>
                                <a:pt x="1358" y="413"/>
                              </a:lnTo>
                              <a:lnTo>
                                <a:pt x="1358" y="1110"/>
                              </a:lnTo>
                              <a:lnTo>
                                <a:pt x="1335" y="1620"/>
                              </a:lnTo>
                              <a:lnTo>
                                <a:pt x="1305" y="2070"/>
                              </a:lnTo>
                              <a:lnTo>
                                <a:pt x="1298" y="2295"/>
                              </a:lnTo>
                              <a:lnTo>
                                <a:pt x="1185" y="2333"/>
                              </a:lnTo>
                              <a:lnTo>
                                <a:pt x="953" y="2333"/>
                              </a:lnTo>
                              <a:lnTo>
                                <a:pt x="825" y="2295"/>
                              </a:lnTo>
                              <a:lnTo>
                                <a:pt x="735" y="2228"/>
                              </a:lnTo>
                              <a:lnTo>
                                <a:pt x="735" y="1905"/>
                              </a:lnTo>
                              <a:lnTo>
                                <a:pt x="735" y="1290"/>
                              </a:lnTo>
                              <a:lnTo>
                                <a:pt x="743" y="900"/>
                              </a:lnTo>
                              <a:lnTo>
                                <a:pt x="705" y="773"/>
                              </a:lnTo>
                              <a:lnTo>
                                <a:pt x="653" y="885"/>
                              </a:lnTo>
                              <a:lnTo>
                                <a:pt x="623" y="1200"/>
                              </a:lnTo>
                              <a:lnTo>
                                <a:pt x="608" y="1613"/>
                              </a:lnTo>
                              <a:lnTo>
                                <a:pt x="585" y="1958"/>
                              </a:lnTo>
                              <a:lnTo>
                                <a:pt x="578" y="2228"/>
                              </a:lnTo>
                              <a:lnTo>
                                <a:pt x="450" y="2310"/>
                              </a:lnTo>
                              <a:lnTo>
                                <a:pt x="285" y="2355"/>
                              </a:lnTo>
                              <a:lnTo>
                                <a:pt x="128" y="2370"/>
                              </a:lnTo>
                              <a:lnTo>
                                <a:pt x="30" y="2340"/>
                              </a:lnTo>
                              <a:lnTo>
                                <a:pt x="0" y="1688"/>
                              </a:lnTo>
                              <a:lnTo>
                                <a:pt x="0" y="1005"/>
                              </a:lnTo>
                              <a:lnTo>
                                <a:pt x="23" y="563"/>
                              </a:lnTo>
                              <a:lnTo>
                                <a:pt x="38" y="188"/>
                              </a:lnTo>
                              <a:lnTo>
                                <a:pt x="60" y="68"/>
                              </a:lnTo>
                              <a:lnTo>
                                <a:pt x="98" y="0"/>
                              </a:lnTo>
                              <a:close/>
                            </a:path>
                          </a:pathLst>
                        </a:custGeom>
                        <a:solidFill>
                          <a:srgbClr val="FF0000"/>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nvGrpSpPr>
                        <p:cNvPr id="174" name="Group 60"/>
                        <p:cNvGrpSpPr>
                          <a:grpSpLocks/>
                        </p:cNvGrpSpPr>
                        <p:nvPr/>
                      </p:nvGrpSpPr>
                      <p:grpSpPr bwMode="auto">
                        <a:xfrm>
                          <a:off x="3533" y="7320"/>
                          <a:ext cx="915" cy="540"/>
                          <a:chOff x="3533" y="7320"/>
                          <a:chExt cx="915" cy="540"/>
                        </a:xfrm>
                      </p:grpSpPr>
                      <p:sp>
                        <p:nvSpPr>
                          <p:cNvPr id="175" name="Freeform 61"/>
                          <p:cNvSpPr>
                            <a:spLocks/>
                          </p:cNvSpPr>
                          <p:nvPr/>
                        </p:nvSpPr>
                        <p:spPr bwMode="auto">
                          <a:xfrm>
                            <a:off x="3533" y="7320"/>
                            <a:ext cx="915" cy="540"/>
                          </a:xfrm>
                          <a:custGeom>
                            <a:avLst/>
                            <a:gdLst>
                              <a:gd name="T0" fmla="*/ 525 w 915"/>
                              <a:gd name="T1" fmla="*/ 83 h 540"/>
                              <a:gd name="T2" fmla="*/ 510 w 915"/>
                              <a:gd name="T3" fmla="*/ 128 h 540"/>
                              <a:gd name="T4" fmla="*/ 427 w 915"/>
                              <a:gd name="T5" fmla="*/ 180 h 540"/>
                              <a:gd name="T6" fmla="*/ 172 w 915"/>
                              <a:gd name="T7" fmla="*/ 263 h 540"/>
                              <a:gd name="T8" fmla="*/ 60 w 915"/>
                              <a:gd name="T9" fmla="*/ 315 h 540"/>
                              <a:gd name="T10" fmla="*/ 7 w 915"/>
                              <a:gd name="T11" fmla="*/ 383 h 540"/>
                              <a:gd name="T12" fmla="*/ 0 w 915"/>
                              <a:gd name="T13" fmla="*/ 450 h 540"/>
                              <a:gd name="T14" fmla="*/ 52 w 915"/>
                              <a:gd name="T15" fmla="*/ 518 h 540"/>
                              <a:gd name="T16" fmla="*/ 187 w 915"/>
                              <a:gd name="T17" fmla="*/ 540 h 540"/>
                              <a:gd name="T18" fmla="*/ 495 w 915"/>
                              <a:gd name="T19" fmla="*/ 473 h 540"/>
                              <a:gd name="T20" fmla="*/ 697 w 915"/>
                              <a:gd name="T21" fmla="*/ 330 h 540"/>
                              <a:gd name="T22" fmla="*/ 877 w 915"/>
                              <a:gd name="T23" fmla="*/ 270 h 540"/>
                              <a:gd name="T24" fmla="*/ 915 w 915"/>
                              <a:gd name="T25" fmla="*/ 173 h 540"/>
                              <a:gd name="T26" fmla="*/ 907 w 915"/>
                              <a:gd name="T27" fmla="*/ 75 h 540"/>
                              <a:gd name="T28" fmla="*/ 862 w 915"/>
                              <a:gd name="T29" fmla="*/ 0 h 540"/>
                              <a:gd name="T30" fmla="*/ 765 w 915"/>
                              <a:gd name="T31" fmla="*/ 30 h 540"/>
                              <a:gd name="T32" fmla="*/ 637 w 915"/>
                              <a:gd name="T33" fmla="*/ 75 h 540"/>
                              <a:gd name="T34" fmla="*/ 525 w 915"/>
                              <a:gd name="T35" fmla="*/ 8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5" h="540">
                                <a:moveTo>
                                  <a:pt x="525" y="83"/>
                                </a:moveTo>
                                <a:lnTo>
                                  <a:pt x="510" y="128"/>
                                </a:lnTo>
                                <a:lnTo>
                                  <a:pt x="427" y="180"/>
                                </a:lnTo>
                                <a:lnTo>
                                  <a:pt x="172" y="263"/>
                                </a:lnTo>
                                <a:lnTo>
                                  <a:pt x="60" y="315"/>
                                </a:lnTo>
                                <a:lnTo>
                                  <a:pt x="7" y="383"/>
                                </a:lnTo>
                                <a:lnTo>
                                  <a:pt x="0" y="450"/>
                                </a:lnTo>
                                <a:lnTo>
                                  <a:pt x="52" y="518"/>
                                </a:lnTo>
                                <a:lnTo>
                                  <a:pt x="187" y="540"/>
                                </a:lnTo>
                                <a:lnTo>
                                  <a:pt x="495" y="473"/>
                                </a:lnTo>
                                <a:lnTo>
                                  <a:pt x="697" y="330"/>
                                </a:lnTo>
                                <a:lnTo>
                                  <a:pt x="877" y="270"/>
                                </a:lnTo>
                                <a:lnTo>
                                  <a:pt x="915" y="173"/>
                                </a:lnTo>
                                <a:lnTo>
                                  <a:pt x="907" y="75"/>
                                </a:lnTo>
                                <a:lnTo>
                                  <a:pt x="862" y="0"/>
                                </a:lnTo>
                                <a:lnTo>
                                  <a:pt x="765" y="30"/>
                                </a:lnTo>
                                <a:lnTo>
                                  <a:pt x="637" y="75"/>
                                </a:lnTo>
                                <a:lnTo>
                                  <a:pt x="525" y="83"/>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76" name="Freeform 62"/>
                          <p:cNvSpPr>
                            <a:spLocks/>
                          </p:cNvSpPr>
                          <p:nvPr/>
                        </p:nvSpPr>
                        <p:spPr bwMode="auto">
                          <a:xfrm>
                            <a:off x="4207" y="7530"/>
                            <a:ext cx="233" cy="150"/>
                          </a:xfrm>
                          <a:custGeom>
                            <a:avLst/>
                            <a:gdLst>
                              <a:gd name="T0" fmla="*/ 0 w 233"/>
                              <a:gd name="T1" fmla="*/ 128 h 150"/>
                              <a:gd name="T2" fmla="*/ 1 w 233"/>
                              <a:gd name="T3" fmla="*/ 150 h 150"/>
                              <a:gd name="T4" fmla="*/ 166 w 233"/>
                              <a:gd name="T5" fmla="*/ 98 h 150"/>
                              <a:gd name="T6" fmla="*/ 226 w 233"/>
                              <a:gd name="T7" fmla="*/ 60 h 150"/>
                              <a:gd name="T8" fmla="*/ 233 w 233"/>
                              <a:gd name="T9" fmla="*/ 0 h 150"/>
                              <a:gd name="T10" fmla="*/ 180 w 233"/>
                              <a:gd name="T11" fmla="*/ 53 h 150"/>
                              <a:gd name="T12" fmla="*/ 105 w 233"/>
                              <a:gd name="T13" fmla="*/ 90 h 150"/>
                              <a:gd name="T14" fmla="*/ 0 w 233"/>
                              <a:gd name="T15" fmla="*/ 128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50">
                                <a:moveTo>
                                  <a:pt x="0" y="128"/>
                                </a:moveTo>
                                <a:lnTo>
                                  <a:pt x="1" y="150"/>
                                </a:lnTo>
                                <a:lnTo>
                                  <a:pt x="166" y="98"/>
                                </a:lnTo>
                                <a:lnTo>
                                  <a:pt x="226" y="60"/>
                                </a:lnTo>
                                <a:lnTo>
                                  <a:pt x="233" y="0"/>
                                </a:lnTo>
                                <a:lnTo>
                                  <a:pt x="180" y="53"/>
                                </a:lnTo>
                                <a:lnTo>
                                  <a:pt x="105" y="90"/>
                                </a:lnTo>
                                <a:lnTo>
                                  <a:pt x="0" y="128"/>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grpSp>
                </p:grpSp>
                <p:sp>
                  <p:nvSpPr>
                    <p:cNvPr id="165" name="Freeform 63"/>
                    <p:cNvSpPr>
                      <a:spLocks/>
                    </p:cNvSpPr>
                    <p:nvPr/>
                  </p:nvSpPr>
                  <p:spPr bwMode="auto">
                    <a:xfrm>
                      <a:off x="4650" y="4890"/>
                      <a:ext cx="30" cy="270"/>
                    </a:xfrm>
                    <a:custGeom>
                      <a:avLst/>
                      <a:gdLst>
                        <a:gd name="T0" fmla="*/ 15 w 30"/>
                        <a:gd name="T1" fmla="*/ 0 h 270"/>
                        <a:gd name="T2" fmla="*/ 30 w 30"/>
                        <a:gd name="T3" fmla="*/ 180 h 270"/>
                        <a:gd name="T4" fmla="*/ 0 w 30"/>
                        <a:gd name="T5" fmla="*/ 270 h 270"/>
                      </a:gdLst>
                      <a:ahLst/>
                      <a:cxnLst>
                        <a:cxn ang="0">
                          <a:pos x="T0" y="T1"/>
                        </a:cxn>
                        <a:cxn ang="0">
                          <a:pos x="T2" y="T3"/>
                        </a:cxn>
                        <a:cxn ang="0">
                          <a:pos x="T4" y="T5"/>
                        </a:cxn>
                      </a:cxnLst>
                      <a:rect l="0" t="0" r="r" b="b"/>
                      <a:pathLst>
                        <a:path w="30" h="270">
                          <a:moveTo>
                            <a:pt x="15" y="0"/>
                          </a:moveTo>
                          <a:lnTo>
                            <a:pt x="30" y="180"/>
                          </a:lnTo>
                          <a:lnTo>
                            <a:pt x="0" y="2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6" name="Oval 64"/>
                    <p:cNvSpPr>
                      <a:spLocks noChangeArrowheads="1"/>
                    </p:cNvSpPr>
                    <p:nvPr/>
                  </p:nvSpPr>
                  <p:spPr bwMode="auto">
                    <a:xfrm>
                      <a:off x="4545" y="4992"/>
                      <a:ext cx="90" cy="7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grpSp>
                <p:nvGrpSpPr>
                  <p:cNvPr id="154" name="Group 65"/>
                  <p:cNvGrpSpPr>
                    <a:grpSpLocks/>
                  </p:cNvGrpSpPr>
                  <p:nvPr/>
                </p:nvGrpSpPr>
                <p:grpSpPr bwMode="auto">
                  <a:xfrm>
                    <a:off x="3060" y="7875"/>
                    <a:ext cx="150" cy="375"/>
                    <a:chOff x="3060" y="7875"/>
                    <a:chExt cx="150" cy="375"/>
                  </a:xfrm>
                </p:grpSpPr>
                <p:sp>
                  <p:nvSpPr>
                    <p:cNvPr id="160" name="Line 66"/>
                    <p:cNvSpPr>
                      <a:spLocks noChangeShapeType="1"/>
                    </p:cNvSpPr>
                    <p:nvPr/>
                  </p:nvSpPr>
                  <p:spPr bwMode="auto">
                    <a:xfrm>
                      <a:off x="3060" y="7875"/>
                      <a:ext cx="1" cy="2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1" name="Freeform 67"/>
                    <p:cNvSpPr>
                      <a:spLocks/>
                    </p:cNvSpPr>
                    <p:nvPr/>
                  </p:nvSpPr>
                  <p:spPr bwMode="auto">
                    <a:xfrm>
                      <a:off x="3098" y="7943"/>
                      <a:ext cx="7" cy="210"/>
                    </a:xfrm>
                    <a:custGeom>
                      <a:avLst/>
                      <a:gdLst>
                        <a:gd name="T0" fmla="*/ 0 w 7"/>
                        <a:gd name="T1" fmla="*/ 0 h 210"/>
                        <a:gd name="T2" fmla="*/ 7 w 7"/>
                        <a:gd name="T3" fmla="*/ 112 h 210"/>
                        <a:gd name="T4" fmla="*/ 7 w 7"/>
                        <a:gd name="T5" fmla="*/ 210 h 210"/>
                      </a:gdLst>
                      <a:ahLst/>
                      <a:cxnLst>
                        <a:cxn ang="0">
                          <a:pos x="T0" y="T1"/>
                        </a:cxn>
                        <a:cxn ang="0">
                          <a:pos x="T2" y="T3"/>
                        </a:cxn>
                        <a:cxn ang="0">
                          <a:pos x="T4" y="T5"/>
                        </a:cxn>
                      </a:cxnLst>
                      <a:rect l="0" t="0" r="r" b="b"/>
                      <a:pathLst>
                        <a:path w="7" h="210">
                          <a:moveTo>
                            <a:pt x="0" y="0"/>
                          </a:moveTo>
                          <a:lnTo>
                            <a:pt x="7" y="112"/>
                          </a:lnTo>
                          <a:lnTo>
                            <a:pt x="7"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2" name="Freeform 68"/>
                    <p:cNvSpPr>
                      <a:spLocks/>
                    </p:cNvSpPr>
                    <p:nvPr/>
                  </p:nvSpPr>
                  <p:spPr bwMode="auto">
                    <a:xfrm>
                      <a:off x="3150" y="7980"/>
                      <a:ext cx="15" cy="225"/>
                    </a:xfrm>
                    <a:custGeom>
                      <a:avLst/>
                      <a:gdLst>
                        <a:gd name="T0" fmla="*/ 0 w 15"/>
                        <a:gd name="T1" fmla="*/ 0 h 225"/>
                        <a:gd name="T2" fmla="*/ 0 w 15"/>
                        <a:gd name="T3" fmla="*/ 135 h 225"/>
                        <a:gd name="T4" fmla="*/ 15 w 15"/>
                        <a:gd name="T5" fmla="*/ 225 h 225"/>
                      </a:gdLst>
                      <a:ahLst/>
                      <a:cxnLst>
                        <a:cxn ang="0">
                          <a:pos x="T0" y="T1"/>
                        </a:cxn>
                        <a:cxn ang="0">
                          <a:pos x="T2" y="T3"/>
                        </a:cxn>
                        <a:cxn ang="0">
                          <a:pos x="T4" y="T5"/>
                        </a:cxn>
                      </a:cxnLst>
                      <a:rect l="0" t="0" r="r" b="b"/>
                      <a:pathLst>
                        <a:path w="15" h="225">
                          <a:moveTo>
                            <a:pt x="0" y="0"/>
                          </a:moveTo>
                          <a:lnTo>
                            <a:pt x="0" y="135"/>
                          </a:lnTo>
                          <a:lnTo>
                            <a:pt x="15" y="22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3" name="Freeform 69"/>
                    <p:cNvSpPr>
                      <a:spLocks/>
                    </p:cNvSpPr>
                    <p:nvPr/>
                  </p:nvSpPr>
                  <p:spPr bwMode="auto">
                    <a:xfrm>
                      <a:off x="3203" y="8018"/>
                      <a:ext cx="7" cy="232"/>
                    </a:xfrm>
                    <a:custGeom>
                      <a:avLst/>
                      <a:gdLst>
                        <a:gd name="T0" fmla="*/ 7 w 7"/>
                        <a:gd name="T1" fmla="*/ 0 h 232"/>
                        <a:gd name="T2" fmla="*/ 0 w 7"/>
                        <a:gd name="T3" fmla="*/ 120 h 232"/>
                        <a:gd name="T4" fmla="*/ 0 w 7"/>
                        <a:gd name="T5" fmla="*/ 232 h 232"/>
                      </a:gdLst>
                      <a:ahLst/>
                      <a:cxnLst>
                        <a:cxn ang="0">
                          <a:pos x="T0" y="T1"/>
                        </a:cxn>
                        <a:cxn ang="0">
                          <a:pos x="T2" y="T3"/>
                        </a:cxn>
                        <a:cxn ang="0">
                          <a:pos x="T4" y="T5"/>
                        </a:cxn>
                      </a:cxnLst>
                      <a:rect l="0" t="0" r="r" b="b"/>
                      <a:pathLst>
                        <a:path w="7" h="232">
                          <a:moveTo>
                            <a:pt x="7" y="0"/>
                          </a:moveTo>
                          <a:lnTo>
                            <a:pt x="0" y="120"/>
                          </a:lnTo>
                          <a:lnTo>
                            <a:pt x="0" y="23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nvGrpSpPr>
                  <p:cNvPr id="155" name="Group 70"/>
                  <p:cNvGrpSpPr>
                    <a:grpSpLocks/>
                  </p:cNvGrpSpPr>
                  <p:nvPr/>
                </p:nvGrpSpPr>
                <p:grpSpPr bwMode="auto">
                  <a:xfrm flipH="1">
                    <a:off x="5917" y="7875"/>
                    <a:ext cx="150" cy="375"/>
                    <a:chOff x="3060" y="7875"/>
                    <a:chExt cx="150" cy="375"/>
                  </a:xfrm>
                </p:grpSpPr>
                <p:sp>
                  <p:nvSpPr>
                    <p:cNvPr id="156" name="Line 71"/>
                    <p:cNvSpPr>
                      <a:spLocks noChangeShapeType="1"/>
                    </p:cNvSpPr>
                    <p:nvPr/>
                  </p:nvSpPr>
                  <p:spPr bwMode="auto">
                    <a:xfrm>
                      <a:off x="3060" y="7875"/>
                      <a:ext cx="1" cy="2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57" name="Freeform 72"/>
                    <p:cNvSpPr>
                      <a:spLocks/>
                    </p:cNvSpPr>
                    <p:nvPr/>
                  </p:nvSpPr>
                  <p:spPr bwMode="auto">
                    <a:xfrm>
                      <a:off x="3098" y="7943"/>
                      <a:ext cx="7" cy="210"/>
                    </a:xfrm>
                    <a:custGeom>
                      <a:avLst/>
                      <a:gdLst>
                        <a:gd name="T0" fmla="*/ 0 w 7"/>
                        <a:gd name="T1" fmla="*/ 0 h 210"/>
                        <a:gd name="T2" fmla="*/ 7 w 7"/>
                        <a:gd name="T3" fmla="*/ 112 h 210"/>
                        <a:gd name="T4" fmla="*/ 7 w 7"/>
                        <a:gd name="T5" fmla="*/ 210 h 210"/>
                      </a:gdLst>
                      <a:ahLst/>
                      <a:cxnLst>
                        <a:cxn ang="0">
                          <a:pos x="T0" y="T1"/>
                        </a:cxn>
                        <a:cxn ang="0">
                          <a:pos x="T2" y="T3"/>
                        </a:cxn>
                        <a:cxn ang="0">
                          <a:pos x="T4" y="T5"/>
                        </a:cxn>
                      </a:cxnLst>
                      <a:rect l="0" t="0" r="r" b="b"/>
                      <a:pathLst>
                        <a:path w="7" h="210">
                          <a:moveTo>
                            <a:pt x="0" y="0"/>
                          </a:moveTo>
                          <a:lnTo>
                            <a:pt x="7" y="112"/>
                          </a:lnTo>
                          <a:lnTo>
                            <a:pt x="7"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58" name="Freeform 73"/>
                    <p:cNvSpPr>
                      <a:spLocks/>
                    </p:cNvSpPr>
                    <p:nvPr/>
                  </p:nvSpPr>
                  <p:spPr bwMode="auto">
                    <a:xfrm>
                      <a:off x="3150" y="7980"/>
                      <a:ext cx="15" cy="225"/>
                    </a:xfrm>
                    <a:custGeom>
                      <a:avLst/>
                      <a:gdLst>
                        <a:gd name="T0" fmla="*/ 0 w 15"/>
                        <a:gd name="T1" fmla="*/ 0 h 225"/>
                        <a:gd name="T2" fmla="*/ 0 w 15"/>
                        <a:gd name="T3" fmla="*/ 135 h 225"/>
                        <a:gd name="T4" fmla="*/ 15 w 15"/>
                        <a:gd name="T5" fmla="*/ 225 h 225"/>
                      </a:gdLst>
                      <a:ahLst/>
                      <a:cxnLst>
                        <a:cxn ang="0">
                          <a:pos x="T0" y="T1"/>
                        </a:cxn>
                        <a:cxn ang="0">
                          <a:pos x="T2" y="T3"/>
                        </a:cxn>
                        <a:cxn ang="0">
                          <a:pos x="T4" y="T5"/>
                        </a:cxn>
                      </a:cxnLst>
                      <a:rect l="0" t="0" r="r" b="b"/>
                      <a:pathLst>
                        <a:path w="15" h="225">
                          <a:moveTo>
                            <a:pt x="0" y="0"/>
                          </a:moveTo>
                          <a:lnTo>
                            <a:pt x="0" y="135"/>
                          </a:lnTo>
                          <a:lnTo>
                            <a:pt x="15" y="22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59" name="Freeform 74"/>
                    <p:cNvSpPr>
                      <a:spLocks/>
                    </p:cNvSpPr>
                    <p:nvPr/>
                  </p:nvSpPr>
                  <p:spPr bwMode="auto">
                    <a:xfrm>
                      <a:off x="3203" y="8018"/>
                      <a:ext cx="7" cy="232"/>
                    </a:xfrm>
                    <a:custGeom>
                      <a:avLst/>
                      <a:gdLst>
                        <a:gd name="T0" fmla="*/ 7 w 7"/>
                        <a:gd name="T1" fmla="*/ 0 h 232"/>
                        <a:gd name="T2" fmla="*/ 0 w 7"/>
                        <a:gd name="T3" fmla="*/ 120 h 232"/>
                        <a:gd name="T4" fmla="*/ 0 w 7"/>
                        <a:gd name="T5" fmla="*/ 232 h 232"/>
                      </a:gdLst>
                      <a:ahLst/>
                      <a:cxnLst>
                        <a:cxn ang="0">
                          <a:pos x="T0" y="T1"/>
                        </a:cxn>
                        <a:cxn ang="0">
                          <a:pos x="T2" y="T3"/>
                        </a:cxn>
                        <a:cxn ang="0">
                          <a:pos x="T4" y="T5"/>
                        </a:cxn>
                      </a:cxnLst>
                      <a:rect l="0" t="0" r="r" b="b"/>
                      <a:pathLst>
                        <a:path w="7" h="232">
                          <a:moveTo>
                            <a:pt x="7" y="0"/>
                          </a:moveTo>
                          <a:lnTo>
                            <a:pt x="0" y="120"/>
                          </a:lnTo>
                          <a:lnTo>
                            <a:pt x="0" y="23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grpSp>
            <p:grpSp>
              <p:nvGrpSpPr>
                <p:cNvPr id="10" name="Group 75"/>
                <p:cNvGrpSpPr>
                  <a:grpSpLocks/>
                </p:cNvGrpSpPr>
                <p:nvPr/>
              </p:nvGrpSpPr>
              <p:grpSpPr bwMode="auto">
                <a:xfrm flipH="1">
                  <a:off x="2935" y="3300"/>
                  <a:ext cx="665" cy="713"/>
                  <a:chOff x="6550" y="3127"/>
                  <a:chExt cx="665" cy="713"/>
                </a:xfrm>
              </p:grpSpPr>
              <p:grpSp>
                <p:nvGrpSpPr>
                  <p:cNvPr id="137" name="Group 76"/>
                  <p:cNvGrpSpPr>
                    <a:grpSpLocks/>
                  </p:cNvGrpSpPr>
                  <p:nvPr/>
                </p:nvGrpSpPr>
                <p:grpSpPr bwMode="auto">
                  <a:xfrm>
                    <a:off x="6550" y="3127"/>
                    <a:ext cx="665" cy="713"/>
                    <a:chOff x="6550" y="3127"/>
                    <a:chExt cx="665" cy="713"/>
                  </a:xfrm>
                </p:grpSpPr>
                <p:sp>
                  <p:nvSpPr>
                    <p:cNvPr id="140" name="Oval 77"/>
                    <p:cNvSpPr>
                      <a:spLocks noChangeArrowheads="1"/>
                    </p:cNvSpPr>
                    <p:nvPr/>
                  </p:nvSpPr>
                  <p:spPr bwMode="auto">
                    <a:xfrm>
                      <a:off x="6550" y="3127"/>
                      <a:ext cx="560" cy="588"/>
                    </a:xfrm>
                    <a:prstGeom prst="ellipse">
                      <a:avLst/>
                    </a:prstGeom>
                    <a:solidFill>
                      <a:srgbClr val="0000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41" name="Freeform 78"/>
                    <p:cNvSpPr>
                      <a:spLocks/>
                    </p:cNvSpPr>
                    <p:nvPr/>
                  </p:nvSpPr>
                  <p:spPr bwMode="auto">
                    <a:xfrm flipH="1">
                      <a:off x="6565" y="3307"/>
                      <a:ext cx="210" cy="190"/>
                    </a:xfrm>
                    <a:custGeom>
                      <a:avLst/>
                      <a:gdLst>
                        <a:gd name="T0" fmla="*/ 210 w 210"/>
                        <a:gd name="T1" fmla="*/ 10 h 190"/>
                        <a:gd name="T2" fmla="*/ 40 w 210"/>
                        <a:gd name="T3" fmla="*/ 0 h 190"/>
                        <a:gd name="T4" fmla="*/ 0 w 210"/>
                        <a:gd name="T5" fmla="*/ 120 h 190"/>
                        <a:gd name="T6" fmla="*/ 30 w 210"/>
                        <a:gd name="T7" fmla="*/ 180 h 190"/>
                        <a:gd name="T8" fmla="*/ 210 w 210"/>
                        <a:gd name="T9" fmla="*/ 190 h 190"/>
                        <a:gd name="T10" fmla="*/ 210 w 210"/>
                        <a:gd name="T11" fmla="*/ 10 h 190"/>
                      </a:gdLst>
                      <a:ahLst/>
                      <a:cxnLst>
                        <a:cxn ang="0">
                          <a:pos x="T0" y="T1"/>
                        </a:cxn>
                        <a:cxn ang="0">
                          <a:pos x="T2" y="T3"/>
                        </a:cxn>
                        <a:cxn ang="0">
                          <a:pos x="T4" y="T5"/>
                        </a:cxn>
                        <a:cxn ang="0">
                          <a:pos x="T6" y="T7"/>
                        </a:cxn>
                        <a:cxn ang="0">
                          <a:pos x="T8" y="T9"/>
                        </a:cxn>
                        <a:cxn ang="0">
                          <a:pos x="T10" y="T11"/>
                        </a:cxn>
                      </a:cxnLst>
                      <a:rect l="0" t="0" r="r" b="b"/>
                      <a:pathLst>
                        <a:path w="210" h="190">
                          <a:moveTo>
                            <a:pt x="210" y="10"/>
                          </a:moveTo>
                          <a:lnTo>
                            <a:pt x="40" y="0"/>
                          </a:lnTo>
                          <a:lnTo>
                            <a:pt x="0" y="120"/>
                          </a:lnTo>
                          <a:lnTo>
                            <a:pt x="30" y="180"/>
                          </a:lnTo>
                          <a:lnTo>
                            <a:pt x="210" y="190"/>
                          </a:lnTo>
                          <a:lnTo>
                            <a:pt x="210" y="10"/>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42" name="Oval 79"/>
                    <p:cNvSpPr>
                      <a:spLocks noChangeArrowheads="1"/>
                    </p:cNvSpPr>
                    <p:nvPr/>
                  </p:nvSpPr>
                  <p:spPr bwMode="auto">
                    <a:xfrm>
                      <a:off x="6655" y="3247"/>
                      <a:ext cx="560" cy="588"/>
                    </a:xfrm>
                    <a:prstGeom prst="ellipse">
                      <a:avLst/>
                    </a:prstGeom>
                    <a:solidFill>
                      <a:srgbClr val="0000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nvGrpSpPr>
                    <p:cNvPr id="143" name="Group 80"/>
                    <p:cNvGrpSpPr>
                      <a:grpSpLocks/>
                    </p:cNvGrpSpPr>
                    <p:nvPr/>
                  </p:nvGrpSpPr>
                  <p:grpSpPr bwMode="auto">
                    <a:xfrm>
                      <a:off x="6713" y="3525"/>
                      <a:ext cx="477" cy="315"/>
                      <a:chOff x="6728" y="3968"/>
                      <a:chExt cx="477" cy="315"/>
                    </a:xfrm>
                  </p:grpSpPr>
                  <p:sp>
                    <p:nvSpPr>
                      <p:cNvPr id="144" name="Freeform 81"/>
                      <p:cNvSpPr>
                        <a:spLocks/>
                      </p:cNvSpPr>
                      <p:nvPr/>
                    </p:nvSpPr>
                    <p:spPr bwMode="auto">
                      <a:xfrm>
                        <a:off x="7170" y="3968"/>
                        <a:ext cx="35" cy="172"/>
                      </a:xfrm>
                      <a:custGeom>
                        <a:avLst/>
                        <a:gdLst>
                          <a:gd name="T0" fmla="*/ 23 w 35"/>
                          <a:gd name="T1" fmla="*/ 0 h 172"/>
                          <a:gd name="T2" fmla="*/ 15 w 35"/>
                          <a:gd name="T3" fmla="*/ 112 h 172"/>
                          <a:gd name="T4" fmla="*/ 0 w 35"/>
                          <a:gd name="T5" fmla="*/ 172 h 172"/>
                        </a:gdLst>
                        <a:ahLst/>
                        <a:cxnLst>
                          <a:cxn ang="0">
                            <a:pos x="T0" y="T1"/>
                          </a:cxn>
                          <a:cxn ang="0">
                            <a:pos x="T2" y="T3"/>
                          </a:cxn>
                          <a:cxn ang="0">
                            <a:pos x="T4" y="T5"/>
                          </a:cxn>
                        </a:cxnLst>
                        <a:rect l="0" t="0" r="r" b="b"/>
                        <a:pathLst>
                          <a:path w="35" h="172">
                            <a:moveTo>
                              <a:pt x="23" y="0"/>
                            </a:moveTo>
                            <a:cubicBezTo>
                              <a:pt x="35" y="38"/>
                              <a:pt x="26" y="74"/>
                              <a:pt x="15" y="112"/>
                            </a:cubicBezTo>
                            <a:cubicBezTo>
                              <a:pt x="9" y="132"/>
                              <a:pt x="0" y="172"/>
                              <a:pt x="0" y="17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45" name="Freeform 82"/>
                      <p:cNvSpPr>
                        <a:spLocks/>
                      </p:cNvSpPr>
                      <p:nvPr/>
                    </p:nvSpPr>
                    <p:spPr bwMode="auto">
                      <a:xfrm>
                        <a:off x="7028" y="4103"/>
                        <a:ext cx="52" cy="165"/>
                      </a:xfrm>
                      <a:custGeom>
                        <a:avLst/>
                        <a:gdLst>
                          <a:gd name="T0" fmla="*/ 52 w 52"/>
                          <a:gd name="T1" fmla="*/ 0 h 165"/>
                          <a:gd name="T2" fmla="*/ 22 w 52"/>
                          <a:gd name="T3" fmla="*/ 112 h 165"/>
                          <a:gd name="T4" fmla="*/ 0 w 52"/>
                          <a:gd name="T5" fmla="*/ 165 h 165"/>
                        </a:gdLst>
                        <a:ahLst/>
                        <a:cxnLst>
                          <a:cxn ang="0">
                            <a:pos x="T0" y="T1"/>
                          </a:cxn>
                          <a:cxn ang="0">
                            <a:pos x="T2" y="T3"/>
                          </a:cxn>
                          <a:cxn ang="0">
                            <a:pos x="T4" y="T5"/>
                          </a:cxn>
                        </a:cxnLst>
                        <a:rect l="0" t="0" r="r" b="b"/>
                        <a:pathLst>
                          <a:path w="52" h="165">
                            <a:moveTo>
                              <a:pt x="52" y="0"/>
                            </a:moveTo>
                            <a:cubicBezTo>
                              <a:pt x="46" y="42"/>
                              <a:pt x="46" y="77"/>
                              <a:pt x="22" y="112"/>
                            </a:cubicBezTo>
                            <a:cubicBezTo>
                              <a:pt x="16" y="131"/>
                              <a:pt x="13" y="150"/>
                              <a:pt x="0" y="165"/>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46" name="Freeform 83"/>
                      <p:cNvSpPr>
                        <a:spLocks/>
                      </p:cNvSpPr>
                      <p:nvPr/>
                    </p:nvSpPr>
                    <p:spPr bwMode="auto">
                      <a:xfrm>
                        <a:off x="6960" y="4133"/>
                        <a:ext cx="83" cy="150"/>
                      </a:xfrm>
                      <a:custGeom>
                        <a:avLst/>
                        <a:gdLst>
                          <a:gd name="T0" fmla="*/ 83 w 83"/>
                          <a:gd name="T1" fmla="*/ 0 h 150"/>
                          <a:gd name="T2" fmla="*/ 0 w 83"/>
                          <a:gd name="T3" fmla="*/ 150 h 150"/>
                        </a:gdLst>
                        <a:ahLst/>
                        <a:cxnLst>
                          <a:cxn ang="0">
                            <a:pos x="T0" y="T1"/>
                          </a:cxn>
                          <a:cxn ang="0">
                            <a:pos x="T2" y="T3"/>
                          </a:cxn>
                        </a:cxnLst>
                        <a:rect l="0" t="0" r="r" b="b"/>
                        <a:pathLst>
                          <a:path w="83" h="150">
                            <a:moveTo>
                              <a:pt x="83" y="0"/>
                            </a:moveTo>
                            <a:cubicBezTo>
                              <a:pt x="68" y="55"/>
                              <a:pt x="40" y="110"/>
                              <a:pt x="0" y="150"/>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47" name="Freeform 84"/>
                      <p:cNvSpPr>
                        <a:spLocks/>
                      </p:cNvSpPr>
                      <p:nvPr/>
                    </p:nvSpPr>
                    <p:spPr bwMode="auto">
                      <a:xfrm>
                        <a:off x="6908" y="4155"/>
                        <a:ext cx="90" cy="113"/>
                      </a:xfrm>
                      <a:custGeom>
                        <a:avLst/>
                        <a:gdLst>
                          <a:gd name="T0" fmla="*/ 90 w 90"/>
                          <a:gd name="T1" fmla="*/ 0 h 113"/>
                          <a:gd name="T2" fmla="*/ 45 w 90"/>
                          <a:gd name="T3" fmla="*/ 68 h 113"/>
                          <a:gd name="T4" fmla="*/ 0 w 90"/>
                          <a:gd name="T5" fmla="*/ 113 h 113"/>
                        </a:gdLst>
                        <a:ahLst/>
                        <a:cxnLst>
                          <a:cxn ang="0">
                            <a:pos x="T0" y="T1"/>
                          </a:cxn>
                          <a:cxn ang="0">
                            <a:pos x="T2" y="T3"/>
                          </a:cxn>
                          <a:cxn ang="0">
                            <a:pos x="T4" y="T5"/>
                          </a:cxn>
                        </a:cxnLst>
                        <a:rect l="0" t="0" r="r" b="b"/>
                        <a:pathLst>
                          <a:path w="90" h="113">
                            <a:moveTo>
                              <a:pt x="90" y="0"/>
                            </a:moveTo>
                            <a:cubicBezTo>
                              <a:pt x="63" y="27"/>
                              <a:pt x="68" y="42"/>
                              <a:pt x="45" y="68"/>
                            </a:cubicBezTo>
                            <a:cubicBezTo>
                              <a:pt x="31" y="84"/>
                              <a:pt x="0" y="113"/>
                              <a:pt x="0" y="11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48" name="Freeform 85"/>
                      <p:cNvSpPr>
                        <a:spLocks/>
                      </p:cNvSpPr>
                      <p:nvPr/>
                    </p:nvSpPr>
                    <p:spPr bwMode="auto">
                      <a:xfrm>
                        <a:off x="6824" y="4148"/>
                        <a:ext cx="128" cy="119"/>
                      </a:xfrm>
                      <a:custGeom>
                        <a:avLst/>
                        <a:gdLst>
                          <a:gd name="T0" fmla="*/ 98 w 98"/>
                          <a:gd name="T1" fmla="*/ 0 h 112"/>
                          <a:gd name="T2" fmla="*/ 0 w 98"/>
                          <a:gd name="T3" fmla="*/ 112 h 112"/>
                        </a:gdLst>
                        <a:ahLst/>
                        <a:cxnLst>
                          <a:cxn ang="0">
                            <a:pos x="T0" y="T1"/>
                          </a:cxn>
                          <a:cxn ang="0">
                            <a:pos x="T2" y="T3"/>
                          </a:cxn>
                        </a:cxnLst>
                        <a:rect l="0" t="0" r="r" b="b"/>
                        <a:pathLst>
                          <a:path w="98" h="112">
                            <a:moveTo>
                              <a:pt x="98" y="0"/>
                            </a:moveTo>
                            <a:cubicBezTo>
                              <a:pt x="88" y="37"/>
                              <a:pt x="43" y="112"/>
                              <a:pt x="0" y="11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49" name="Freeform 86"/>
                      <p:cNvSpPr>
                        <a:spLocks/>
                      </p:cNvSpPr>
                      <p:nvPr/>
                    </p:nvSpPr>
                    <p:spPr bwMode="auto">
                      <a:xfrm>
                        <a:off x="6803" y="4163"/>
                        <a:ext cx="97" cy="68"/>
                      </a:xfrm>
                      <a:custGeom>
                        <a:avLst/>
                        <a:gdLst>
                          <a:gd name="T0" fmla="*/ 97 w 97"/>
                          <a:gd name="T1" fmla="*/ 0 h 68"/>
                          <a:gd name="T2" fmla="*/ 30 w 97"/>
                          <a:gd name="T3" fmla="*/ 52 h 68"/>
                          <a:gd name="T4" fmla="*/ 0 w 97"/>
                          <a:gd name="T5" fmla="*/ 67 h 68"/>
                        </a:gdLst>
                        <a:ahLst/>
                        <a:cxnLst>
                          <a:cxn ang="0">
                            <a:pos x="T0" y="T1"/>
                          </a:cxn>
                          <a:cxn ang="0">
                            <a:pos x="T2" y="T3"/>
                          </a:cxn>
                          <a:cxn ang="0">
                            <a:pos x="T4" y="T5"/>
                          </a:cxn>
                        </a:cxnLst>
                        <a:rect l="0" t="0" r="r" b="b"/>
                        <a:pathLst>
                          <a:path w="97" h="68">
                            <a:moveTo>
                              <a:pt x="97" y="0"/>
                            </a:moveTo>
                            <a:cubicBezTo>
                              <a:pt x="67" y="30"/>
                              <a:pt x="73" y="42"/>
                              <a:pt x="30" y="52"/>
                            </a:cubicBezTo>
                            <a:cubicBezTo>
                              <a:pt x="5" y="68"/>
                              <a:pt x="16" y="67"/>
                              <a:pt x="0" y="67"/>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50" name="Freeform 87"/>
                      <p:cNvSpPr>
                        <a:spLocks/>
                      </p:cNvSpPr>
                      <p:nvPr/>
                    </p:nvSpPr>
                    <p:spPr bwMode="auto">
                      <a:xfrm>
                        <a:off x="6773" y="4148"/>
                        <a:ext cx="67" cy="52"/>
                      </a:xfrm>
                      <a:custGeom>
                        <a:avLst/>
                        <a:gdLst>
                          <a:gd name="T0" fmla="*/ 67 w 67"/>
                          <a:gd name="T1" fmla="*/ 0 h 52"/>
                          <a:gd name="T2" fmla="*/ 0 w 67"/>
                          <a:gd name="T3" fmla="*/ 52 h 52"/>
                        </a:gdLst>
                        <a:ahLst/>
                        <a:cxnLst>
                          <a:cxn ang="0">
                            <a:pos x="T0" y="T1"/>
                          </a:cxn>
                          <a:cxn ang="0">
                            <a:pos x="T2" y="T3"/>
                          </a:cxn>
                        </a:cxnLst>
                        <a:rect l="0" t="0" r="r" b="b"/>
                        <a:pathLst>
                          <a:path w="67" h="52">
                            <a:moveTo>
                              <a:pt x="67" y="0"/>
                            </a:moveTo>
                            <a:cubicBezTo>
                              <a:pt x="49" y="26"/>
                              <a:pt x="35" y="52"/>
                              <a:pt x="0" y="5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51" name="Freeform 88"/>
                      <p:cNvSpPr>
                        <a:spLocks/>
                      </p:cNvSpPr>
                      <p:nvPr/>
                    </p:nvSpPr>
                    <p:spPr bwMode="auto">
                      <a:xfrm>
                        <a:off x="6743" y="4140"/>
                        <a:ext cx="52" cy="31"/>
                      </a:xfrm>
                      <a:custGeom>
                        <a:avLst/>
                        <a:gdLst>
                          <a:gd name="T0" fmla="*/ 52 w 52"/>
                          <a:gd name="T1" fmla="*/ 0 h 31"/>
                          <a:gd name="T2" fmla="*/ 0 w 52"/>
                          <a:gd name="T3" fmla="*/ 30 h 31"/>
                        </a:gdLst>
                        <a:ahLst/>
                        <a:cxnLst>
                          <a:cxn ang="0">
                            <a:pos x="T0" y="T1"/>
                          </a:cxn>
                          <a:cxn ang="0">
                            <a:pos x="T2" y="T3"/>
                          </a:cxn>
                        </a:cxnLst>
                        <a:rect l="0" t="0" r="r" b="b"/>
                        <a:pathLst>
                          <a:path w="52" h="31">
                            <a:moveTo>
                              <a:pt x="52" y="0"/>
                            </a:moveTo>
                            <a:cubicBezTo>
                              <a:pt x="5" y="31"/>
                              <a:pt x="25" y="30"/>
                              <a:pt x="0" y="30"/>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52" name="Freeform 89"/>
                      <p:cNvSpPr>
                        <a:spLocks/>
                      </p:cNvSpPr>
                      <p:nvPr/>
                    </p:nvSpPr>
                    <p:spPr bwMode="auto">
                      <a:xfrm>
                        <a:off x="6728" y="4110"/>
                        <a:ext cx="37" cy="23"/>
                      </a:xfrm>
                      <a:custGeom>
                        <a:avLst/>
                        <a:gdLst>
                          <a:gd name="T0" fmla="*/ 37 w 37"/>
                          <a:gd name="T1" fmla="*/ 0 h 23"/>
                          <a:gd name="T2" fmla="*/ 0 w 37"/>
                          <a:gd name="T3" fmla="*/ 23 h 23"/>
                        </a:gdLst>
                        <a:ahLst/>
                        <a:cxnLst>
                          <a:cxn ang="0">
                            <a:pos x="T0" y="T1"/>
                          </a:cxn>
                          <a:cxn ang="0">
                            <a:pos x="T2" y="T3"/>
                          </a:cxn>
                        </a:cxnLst>
                        <a:rect l="0" t="0" r="r" b="b"/>
                        <a:pathLst>
                          <a:path w="37" h="23">
                            <a:moveTo>
                              <a:pt x="37" y="0"/>
                            </a:moveTo>
                            <a:cubicBezTo>
                              <a:pt x="17" y="3"/>
                              <a:pt x="0" y="23"/>
                              <a:pt x="0" y="2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grpSp>
              <p:sp>
                <p:nvSpPr>
                  <p:cNvPr id="138" name="Freeform 90"/>
                  <p:cNvSpPr>
                    <a:spLocks/>
                  </p:cNvSpPr>
                  <p:nvPr/>
                </p:nvSpPr>
                <p:spPr bwMode="auto">
                  <a:xfrm>
                    <a:off x="7095" y="3577"/>
                    <a:ext cx="61" cy="173"/>
                  </a:xfrm>
                  <a:custGeom>
                    <a:avLst/>
                    <a:gdLst>
                      <a:gd name="T0" fmla="*/ 45 w 61"/>
                      <a:gd name="T1" fmla="*/ 0 h 173"/>
                      <a:gd name="T2" fmla="*/ 38 w 61"/>
                      <a:gd name="T3" fmla="*/ 143 h 173"/>
                      <a:gd name="T4" fmla="*/ 23 w 61"/>
                      <a:gd name="T5" fmla="*/ 165 h 173"/>
                      <a:gd name="T6" fmla="*/ 0 w 61"/>
                      <a:gd name="T7" fmla="*/ 173 h 173"/>
                    </a:gdLst>
                    <a:ahLst/>
                    <a:cxnLst>
                      <a:cxn ang="0">
                        <a:pos x="T0" y="T1"/>
                      </a:cxn>
                      <a:cxn ang="0">
                        <a:pos x="T2" y="T3"/>
                      </a:cxn>
                      <a:cxn ang="0">
                        <a:pos x="T4" y="T5"/>
                      </a:cxn>
                      <a:cxn ang="0">
                        <a:pos x="T6" y="T7"/>
                      </a:cxn>
                    </a:cxnLst>
                    <a:rect l="0" t="0" r="r" b="b"/>
                    <a:pathLst>
                      <a:path w="61" h="173">
                        <a:moveTo>
                          <a:pt x="45" y="0"/>
                        </a:moveTo>
                        <a:cubicBezTo>
                          <a:pt x="61" y="45"/>
                          <a:pt x="59" y="100"/>
                          <a:pt x="38" y="143"/>
                        </a:cubicBezTo>
                        <a:cubicBezTo>
                          <a:pt x="34" y="151"/>
                          <a:pt x="30" y="160"/>
                          <a:pt x="23" y="165"/>
                        </a:cubicBezTo>
                        <a:cubicBezTo>
                          <a:pt x="17" y="170"/>
                          <a:pt x="0" y="173"/>
                          <a:pt x="0" y="17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39" name="Freeform 91"/>
                  <p:cNvSpPr>
                    <a:spLocks/>
                  </p:cNvSpPr>
                  <p:nvPr/>
                </p:nvSpPr>
                <p:spPr bwMode="auto">
                  <a:xfrm>
                    <a:off x="7058" y="3615"/>
                    <a:ext cx="52" cy="195"/>
                  </a:xfrm>
                  <a:custGeom>
                    <a:avLst/>
                    <a:gdLst>
                      <a:gd name="T0" fmla="*/ 52 w 52"/>
                      <a:gd name="T1" fmla="*/ 0 h 195"/>
                      <a:gd name="T2" fmla="*/ 0 w 52"/>
                      <a:gd name="T3" fmla="*/ 195 h 195"/>
                    </a:gdLst>
                    <a:ahLst/>
                    <a:cxnLst>
                      <a:cxn ang="0">
                        <a:pos x="T0" y="T1"/>
                      </a:cxn>
                      <a:cxn ang="0">
                        <a:pos x="T2" y="T3"/>
                      </a:cxn>
                    </a:cxnLst>
                    <a:rect l="0" t="0" r="r" b="b"/>
                    <a:pathLst>
                      <a:path w="52" h="195">
                        <a:moveTo>
                          <a:pt x="52" y="0"/>
                        </a:moveTo>
                        <a:cubicBezTo>
                          <a:pt x="45" y="93"/>
                          <a:pt x="36" y="117"/>
                          <a:pt x="0" y="195"/>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11" name="Freeform 92"/>
                <p:cNvSpPr>
                  <a:spLocks/>
                </p:cNvSpPr>
                <p:nvPr/>
              </p:nvSpPr>
              <p:spPr bwMode="auto">
                <a:xfrm>
                  <a:off x="4475" y="5580"/>
                  <a:ext cx="2097" cy="415"/>
                </a:xfrm>
                <a:custGeom>
                  <a:avLst/>
                  <a:gdLst>
                    <a:gd name="T0" fmla="*/ 295 w 2097"/>
                    <a:gd name="T1" fmla="*/ 0 h 895"/>
                    <a:gd name="T2" fmla="*/ 130 w 2097"/>
                    <a:gd name="T3" fmla="*/ 120 h 895"/>
                    <a:gd name="T4" fmla="*/ 25 w 2097"/>
                    <a:gd name="T5" fmla="*/ 330 h 895"/>
                    <a:gd name="T6" fmla="*/ 70 w 2097"/>
                    <a:gd name="T7" fmla="*/ 660 h 895"/>
                    <a:gd name="T8" fmla="*/ 445 w 2097"/>
                    <a:gd name="T9" fmla="*/ 855 h 895"/>
                    <a:gd name="T10" fmla="*/ 1300 w 2097"/>
                    <a:gd name="T11" fmla="*/ 885 h 895"/>
                    <a:gd name="T12" fmla="*/ 1750 w 2097"/>
                    <a:gd name="T13" fmla="*/ 795 h 895"/>
                    <a:gd name="T14" fmla="*/ 1990 w 2097"/>
                    <a:gd name="T15" fmla="*/ 615 h 895"/>
                    <a:gd name="T16" fmla="*/ 2095 w 2097"/>
                    <a:gd name="T17" fmla="*/ 330 h 895"/>
                    <a:gd name="T18" fmla="*/ 2005 w 2097"/>
                    <a:gd name="T19" fmla="*/ 165 h 895"/>
                    <a:gd name="T20" fmla="*/ 1855 w 2097"/>
                    <a:gd name="T21" fmla="*/ 7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7" h="895">
                      <a:moveTo>
                        <a:pt x="295" y="0"/>
                      </a:moveTo>
                      <a:cubicBezTo>
                        <a:pt x="235" y="32"/>
                        <a:pt x="175" y="65"/>
                        <a:pt x="130" y="120"/>
                      </a:cubicBezTo>
                      <a:cubicBezTo>
                        <a:pt x="85" y="175"/>
                        <a:pt x="35" y="240"/>
                        <a:pt x="25" y="330"/>
                      </a:cubicBezTo>
                      <a:cubicBezTo>
                        <a:pt x="15" y="420"/>
                        <a:pt x="0" y="573"/>
                        <a:pt x="70" y="660"/>
                      </a:cubicBezTo>
                      <a:cubicBezTo>
                        <a:pt x="140" y="747"/>
                        <a:pt x="240" y="817"/>
                        <a:pt x="445" y="855"/>
                      </a:cubicBezTo>
                      <a:cubicBezTo>
                        <a:pt x="650" y="893"/>
                        <a:pt x="1083" y="895"/>
                        <a:pt x="1300" y="885"/>
                      </a:cubicBezTo>
                      <a:cubicBezTo>
                        <a:pt x="1517" y="875"/>
                        <a:pt x="1635" y="840"/>
                        <a:pt x="1750" y="795"/>
                      </a:cubicBezTo>
                      <a:cubicBezTo>
                        <a:pt x="1865" y="750"/>
                        <a:pt x="1933" y="692"/>
                        <a:pt x="1990" y="615"/>
                      </a:cubicBezTo>
                      <a:cubicBezTo>
                        <a:pt x="2047" y="538"/>
                        <a:pt x="2093" y="405"/>
                        <a:pt x="2095" y="330"/>
                      </a:cubicBezTo>
                      <a:cubicBezTo>
                        <a:pt x="2097" y="255"/>
                        <a:pt x="2045" y="207"/>
                        <a:pt x="2005" y="165"/>
                      </a:cubicBezTo>
                      <a:cubicBezTo>
                        <a:pt x="1965" y="123"/>
                        <a:pt x="1910" y="99"/>
                        <a:pt x="1855" y="7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12" name="Group 93"/>
                <p:cNvGrpSpPr>
                  <a:grpSpLocks/>
                </p:cNvGrpSpPr>
                <p:nvPr/>
              </p:nvGrpSpPr>
              <p:grpSpPr bwMode="auto">
                <a:xfrm>
                  <a:off x="9268" y="2070"/>
                  <a:ext cx="3104" cy="6375"/>
                  <a:chOff x="8803" y="2505"/>
                  <a:chExt cx="3104" cy="6375"/>
                </a:xfrm>
              </p:grpSpPr>
              <p:sp>
                <p:nvSpPr>
                  <p:cNvPr id="26" name="Freeform 94"/>
                  <p:cNvSpPr>
                    <a:spLocks/>
                  </p:cNvSpPr>
                  <p:nvPr/>
                </p:nvSpPr>
                <p:spPr bwMode="auto">
                  <a:xfrm>
                    <a:off x="10440" y="4995"/>
                    <a:ext cx="30" cy="270"/>
                  </a:xfrm>
                  <a:custGeom>
                    <a:avLst/>
                    <a:gdLst>
                      <a:gd name="T0" fmla="*/ 15 w 30"/>
                      <a:gd name="T1" fmla="*/ 0 h 270"/>
                      <a:gd name="T2" fmla="*/ 30 w 30"/>
                      <a:gd name="T3" fmla="*/ 180 h 270"/>
                      <a:gd name="T4" fmla="*/ 0 w 30"/>
                      <a:gd name="T5" fmla="*/ 270 h 270"/>
                    </a:gdLst>
                    <a:ahLst/>
                    <a:cxnLst>
                      <a:cxn ang="0">
                        <a:pos x="T0" y="T1"/>
                      </a:cxn>
                      <a:cxn ang="0">
                        <a:pos x="T2" y="T3"/>
                      </a:cxn>
                      <a:cxn ang="0">
                        <a:pos x="T4" y="T5"/>
                      </a:cxn>
                    </a:cxnLst>
                    <a:rect l="0" t="0" r="r" b="b"/>
                    <a:pathLst>
                      <a:path w="30" h="270">
                        <a:moveTo>
                          <a:pt x="15" y="0"/>
                        </a:moveTo>
                        <a:lnTo>
                          <a:pt x="30" y="180"/>
                        </a:lnTo>
                        <a:lnTo>
                          <a:pt x="0" y="27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7" name="Freeform 95"/>
                  <p:cNvSpPr>
                    <a:spLocks/>
                  </p:cNvSpPr>
                  <p:nvPr/>
                </p:nvSpPr>
                <p:spPr bwMode="auto">
                  <a:xfrm rot="-1029723">
                    <a:off x="10901" y="4426"/>
                    <a:ext cx="210" cy="190"/>
                  </a:xfrm>
                  <a:custGeom>
                    <a:avLst/>
                    <a:gdLst>
                      <a:gd name="T0" fmla="*/ 210 w 210"/>
                      <a:gd name="T1" fmla="*/ 10 h 190"/>
                      <a:gd name="T2" fmla="*/ 40 w 210"/>
                      <a:gd name="T3" fmla="*/ 0 h 190"/>
                      <a:gd name="T4" fmla="*/ 0 w 210"/>
                      <a:gd name="T5" fmla="*/ 120 h 190"/>
                      <a:gd name="T6" fmla="*/ 30 w 210"/>
                      <a:gd name="T7" fmla="*/ 180 h 190"/>
                      <a:gd name="T8" fmla="*/ 210 w 210"/>
                      <a:gd name="T9" fmla="*/ 190 h 190"/>
                      <a:gd name="T10" fmla="*/ 210 w 210"/>
                      <a:gd name="T11" fmla="*/ 10 h 190"/>
                    </a:gdLst>
                    <a:ahLst/>
                    <a:cxnLst>
                      <a:cxn ang="0">
                        <a:pos x="T0" y="T1"/>
                      </a:cxn>
                      <a:cxn ang="0">
                        <a:pos x="T2" y="T3"/>
                      </a:cxn>
                      <a:cxn ang="0">
                        <a:pos x="T4" y="T5"/>
                      </a:cxn>
                      <a:cxn ang="0">
                        <a:pos x="T6" y="T7"/>
                      </a:cxn>
                      <a:cxn ang="0">
                        <a:pos x="T8" y="T9"/>
                      </a:cxn>
                      <a:cxn ang="0">
                        <a:pos x="T10" y="T11"/>
                      </a:cxn>
                    </a:cxnLst>
                    <a:rect l="0" t="0" r="r" b="b"/>
                    <a:pathLst>
                      <a:path w="210" h="190">
                        <a:moveTo>
                          <a:pt x="210" y="10"/>
                        </a:moveTo>
                        <a:lnTo>
                          <a:pt x="40" y="0"/>
                        </a:lnTo>
                        <a:lnTo>
                          <a:pt x="0" y="120"/>
                        </a:lnTo>
                        <a:lnTo>
                          <a:pt x="30" y="180"/>
                        </a:lnTo>
                        <a:lnTo>
                          <a:pt x="210" y="190"/>
                        </a:lnTo>
                        <a:lnTo>
                          <a:pt x="210" y="10"/>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8" name="Freeform 96"/>
                  <p:cNvSpPr>
                    <a:spLocks/>
                  </p:cNvSpPr>
                  <p:nvPr/>
                </p:nvSpPr>
                <p:spPr bwMode="auto">
                  <a:xfrm>
                    <a:off x="10650" y="3825"/>
                    <a:ext cx="369" cy="1418"/>
                  </a:xfrm>
                  <a:custGeom>
                    <a:avLst/>
                    <a:gdLst>
                      <a:gd name="T0" fmla="*/ 369 w 369"/>
                      <a:gd name="T1" fmla="*/ 15 h 1418"/>
                      <a:gd name="T2" fmla="*/ 249 w 369"/>
                      <a:gd name="T3" fmla="*/ 15 h 1418"/>
                      <a:gd name="T4" fmla="*/ 227 w 369"/>
                      <a:gd name="T5" fmla="*/ 382 h 1418"/>
                      <a:gd name="T6" fmla="*/ 204 w 369"/>
                      <a:gd name="T7" fmla="*/ 735 h 1418"/>
                      <a:gd name="T8" fmla="*/ 204 w 369"/>
                      <a:gd name="T9" fmla="*/ 1042 h 1418"/>
                      <a:gd name="T10" fmla="*/ 137 w 369"/>
                      <a:gd name="T11" fmla="*/ 1177 h 1418"/>
                      <a:gd name="T12" fmla="*/ 0 w 369"/>
                      <a:gd name="T13" fmla="*/ 1418 h 1418"/>
                      <a:gd name="T14" fmla="*/ 120 w 369"/>
                      <a:gd name="T15" fmla="*/ 1403 h 1418"/>
                      <a:gd name="T16" fmla="*/ 143 w 369"/>
                      <a:gd name="T17" fmla="*/ 1350 h 1418"/>
                      <a:gd name="T18" fmla="*/ 180 w 369"/>
                      <a:gd name="T19" fmla="*/ 1290 h 1418"/>
                      <a:gd name="T20" fmla="*/ 225 w 369"/>
                      <a:gd name="T21" fmla="*/ 1238 h 1418"/>
                      <a:gd name="T22" fmla="*/ 255 w 369"/>
                      <a:gd name="T23" fmla="*/ 1313 h 1418"/>
                      <a:gd name="T24" fmla="*/ 270 w 369"/>
                      <a:gd name="T25" fmla="*/ 1403 h 1418"/>
                      <a:gd name="T26" fmla="*/ 345 w 369"/>
                      <a:gd name="T27" fmla="*/ 1373 h 1418"/>
                      <a:gd name="T28" fmla="*/ 308 w 369"/>
                      <a:gd name="T29" fmla="*/ 1253 h 1418"/>
                      <a:gd name="T30" fmla="*/ 293 w 369"/>
                      <a:gd name="T31" fmla="*/ 1148 h 1418"/>
                      <a:gd name="T32" fmla="*/ 302 w 369"/>
                      <a:gd name="T33" fmla="*/ 810 h 1418"/>
                      <a:gd name="T34" fmla="*/ 302 w 369"/>
                      <a:gd name="T35" fmla="*/ 547 h 1418"/>
                      <a:gd name="T36" fmla="*/ 324 w 369"/>
                      <a:gd name="T37" fmla="*/ 225 h 1418"/>
                      <a:gd name="T38" fmla="*/ 324 w 369"/>
                      <a:gd name="T39" fmla="*/ 0 h 1418"/>
                      <a:gd name="T40" fmla="*/ 234 w 369"/>
                      <a:gd name="T41" fmla="*/ 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9" h="1418">
                        <a:moveTo>
                          <a:pt x="369" y="15"/>
                        </a:moveTo>
                        <a:lnTo>
                          <a:pt x="249" y="15"/>
                        </a:lnTo>
                        <a:lnTo>
                          <a:pt x="227" y="382"/>
                        </a:lnTo>
                        <a:lnTo>
                          <a:pt x="204" y="735"/>
                        </a:lnTo>
                        <a:lnTo>
                          <a:pt x="204" y="1042"/>
                        </a:lnTo>
                        <a:lnTo>
                          <a:pt x="137" y="1177"/>
                        </a:lnTo>
                        <a:lnTo>
                          <a:pt x="0" y="1418"/>
                        </a:lnTo>
                        <a:lnTo>
                          <a:pt x="120" y="1403"/>
                        </a:lnTo>
                        <a:lnTo>
                          <a:pt x="143" y="1350"/>
                        </a:lnTo>
                        <a:lnTo>
                          <a:pt x="180" y="1290"/>
                        </a:lnTo>
                        <a:lnTo>
                          <a:pt x="225" y="1238"/>
                        </a:lnTo>
                        <a:lnTo>
                          <a:pt x="255" y="1313"/>
                        </a:lnTo>
                        <a:lnTo>
                          <a:pt x="270" y="1403"/>
                        </a:lnTo>
                        <a:lnTo>
                          <a:pt x="345" y="1373"/>
                        </a:lnTo>
                        <a:lnTo>
                          <a:pt x="308" y="1253"/>
                        </a:lnTo>
                        <a:lnTo>
                          <a:pt x="293" y="1148"/>
                        </a:lnTo>
                        <a:lnTo>
                          <a:pt x="302" y="810"/>
                        </a:lnTo>
                        <a:lnTo>
                          <a:pt x="302" y="547"/>
                        </a:lnTo>
                        <a:lnTo>
                          <a:pt x="324" y="225"/>
                        </a:lnTo>
                        <a:lnTo>
                          <a:pt x="324" y="0"/>
                        </a:lnTo>
                        <a:lnTo>
                          <a:pt x="234" y="0"/>
                        </a:lnTo>
                      </a:path>
                    </a:pathLst>
                  </a:custGeom>
                  <a:solidFill>
                    <a:srgbClr val="0000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29" name="Freeform 97"/>
                  <p:cNvSpPr>
                    <a:spLocks/>
                  </p:cNvSpPr>
                  <p:nvPr/>
                </p:nvSpPr>
                <p:spPr bwMode="auto">
                  <a:xfrm>
                    <a:off x="10268" y="4163"/>
                    <a:ext cx="285" cy="840"/>
                  </a:xfrm>
                  <a:custGeom>
                    <a:avLst/>
                    <a:gdLst>
                      <a:gd name="T0" fmla="*/ 45 w 285"/>
                      <a:gd name="T1" fmla="*/ 30 h 840"/>
                      <a:gd name="T2" fmla="*/ 0 w 285"/>
                      <a:gd name="T3" fmla="*/ 630 h 840"/>
                      <a:gd name="T4" fmla="*/ 37 w 285"/>
                      <a:gd name="T5" fmla="*/ 757 h 840"/>
                      <a:gd name="T6" fmla="*/ 142 w 285"/>
                      <a:gd name="T7" fmla="*/ 840 h 840"/>
                      <a:gd name="T8" fmla="*/ 232 w 285"/>
                      <a:gd name="T9" fmla="*/ 780 h 840"/>
                      <a:gd name="T10" fmla="*/ 285 w 285"/>
                      <a:gd name="T11" fmla="*/ 630 h 840"/>
                      <a:gd name="T12" fmla="*/ 255 w 285"/>
                      <a:gd name="T13" fmla="*/ 0 h 840"/>
                    </a:gdLst>
                    <a:ahLst/>
                    <a:cxnLst>
                      <a:cxn ang="0">
                        <a:pos x="T0" y="T1"/>
                      </a:cxn>
                      <a:cxn ang="0">
                        <a:pos x="T2" y="T3"/>
                      </a:cxn>
                      <a:cxn ang="0">
                        <a:pos x="T4" y="T5"/>
                      </a:cxn>
                      <a:cxn ang="0">
                        <a:pos x="T6" y="T7"/>
                      </a:cxn>
                      <a:cxn ang="0">
                        <a:pos x="T8" y="T9"/>
                      </a:cxn>
                      <a:cxn ang="0">
                        <a:pos x="T10" y="T11"/>
                      </a:cxn>
                      <a:cxn ang="0">
                        <a:pos x="T12" y="T13"/>
                      </a:cxn>
                    </a:cxnLst>
                    <a:rect l="0" t="0" r="r" b="b"/>
                    <a:pathLst>
                      <a:path w="285" h="840">
                        <a:moveTo>
                          <a:pt x="45" y="30"/>
                        </a:moveTo>
                        <a:lnTo>
                          <a:pt x="0" y="630"/>
                        </a:lnTo>
                        <a:lnTo>
                          <a:pt x="37" y="757"/>
                        </a:lnTo>
                        <a:lnTo>
                          <a:pt x="142" y="840"/>
                        </a:lnTo>
                        <a:lnTo>
                          <a:pt x="232" y="780"/>
                        </a:lnTo>
                        <a:lnTo>
                          <a:pt x="285" y="630"/>
                        </a:lnTo>
                        <a:lnTo>
                          <a:pt x="255" y="0"/>
                        </a:lnTo>
                      </a:path>
                    </a:pathLst>
                  </a:custGeom>
                  <a:solidFill>
                    <a:srgbClr val="0000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30" name="Freeform 98"/>
                  <p:cNvSpPr>
                    <a:spLocks/>
                  </p:cNvSpPr>
                  <p:nvPr/>
                </p:nvSpPr>
                <p:spPr bwMode="auto">
                  <a:xfrm>
                    <a:off x="10305" y="4065"/>
                    <a:ext cx="225" cy="150"/>
                  </a:xfrm>
                  <a:custGeom>
                    <a:avLst/>
                    <a:gdLst>
                      <a:gd name="T0" fmla="*/ 45 w 225"/>
                      <a:gd name="T1" fmla="*/ 0 h 150"/>
                      <a:gd name="T2" fmla="*/ 150 w 225"/>
                      <a:gd name="T3" fmla="*/ 0 h 150"/>
                      <a:gd name="T4" fmla="*/ 225 w 225"/>
                      <a:gd name="T5" fmla="*/ 105 h 150"/>
                      <a:gd name="T6" fmla="*/ 188 w 225"/>
                      <a:gd name="T7" fmla="*/ 143 h 150"/>
                      <a:gd name="T8" fmla="*/ 68 w 225"/>
                      <a:gd name="T9" fmla="*/ 150 h 150"/>
                      <a:gd name="T10" fmla="*/ 0 w 225"/>
                      <a:gd name="T11" fmla="*/ 128 h 150"/>
                      <a:gd name="T12" fmla="*/ 45 w 225"/>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225" h="150">
                        <a:moveTo>
                          <a:pt x="45" y="0"/>
                        </a:moveTo>
                        <a:lnTo>
                          <a:pt x="150" y="0"/>
                        </a:lnTo>
                        <a:lnTo>
                          <a:pt x="225" y="105"/>
                        </a:lnTo>
                        <a:lnTo>
                          <a:pt x="188" y="143"/>
                        </a:lnTo>
                        <a:lnTo>
                          <a:pt x="68" y="150"/>
                        </a:lnTo>
                        <a:lnTo>
                          <a:pt x="0" y="128"/>
                        </a:lnTo>
                        <a:lnTo>
                          <a:pt x="45" y="0"/>
                        </a:lnTo>
                        <a:close/>
                      </a:path>
                    </a:pathLst>
                  </a:custGeom>
                  <a:solidFill>
                    <a:srgbClr val="0000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31" name="Oval 99"/>
                  <p:cNvSpPr>
                    <a:spLocks noChangeArrowheads="1"/>
                  </p:cNvSpPr>
                  <p:nvPr/>
                </p:nvSpPr>
                <p:spPr bwMode="auto">
                  <a:xfrm>
                    <a:off x="10335" y="5097"/>
                    <a:ext cx="90" cy="7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32" name="Oval 100"/>
                  <p:cNvSpPr>
                    <a:spLocks noChangeArrowheads="1"/>
                  </p:cNvSpPr>
                  <p:nvPr/>
                </p:nvSpPr>
                <p:spPr bwMode="auto">
                  <a:xfrm rot="20570277" flipH="1">
                    <a:off x="10579" y="4292"/>
                    <a:ext cx="560" cy="588"/>
                  </a:xfrm>
                  <a:prstGeom prst="ellipse">
                    <a:avLst/>
                  </a:prstGeom>
                  <a:solidFill>
                    <a:srgbClr val="0000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nvGrpSpPr>
                  <p:cNvPr id="33" name="Group 101"/>
                  <p:cNvGrpSpPr>
                    <a:grpSpLocks/>
                  </p:cNvGrpSpPr>
                  <p:nvPr/>
                </p:nvGrpSpPr>
                <p:grpSpPr bwMode="auto">
                  <a:xfrm>
                    <a:off x="10713" y="4492"/>
                    <a:ext cx="560" cy="593"/>
                    <a:chOff x="11403" y="2632"/>
                    <a:chExt cx="560" cy="593"/>
                  </a:xfrm>
                </p:grpSpPr>
                <p:sp>
                  <p:nvSpPr>
                    <p:cNvPr id="124" name="Oval 102"/>
                    <p:cNvSpPr>
                      <a:spLocks noChangeArrowheads="1"/>
                    </p:cNvSpPr>
                    <p:nvPr/>
                  </p:nvSpPr>
                  <p:spPr bwMode="auto">
                    <a:xfrm>
                      <a:off x="11403" y="2632"/>
                      <a:ext cx="560" cy="588"/>
                    </a:xfrm>
                    <a:prstGeom prst="ellipse">
                      <a:avLst/>
                    </a:prstGeom>
                    <a:solidFill>
                      <a:srgbClr val="0000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nvGrpSpPr>
                    <p:cNvPr id="125" name="Group 103"/>
                    <p:cNvGrpSpPr>
                      <a:grpSpLocks/>
                    </p:cNvGrpSpPr>
                    <p:nvPr/>
                  </p:nvGrpSpPr>
                  <p:grpSpPr bwMode="auto">
                    <a:xfrm>
                      <a:off x="11461" y="2910"/>
                      <a:ext cx="477" cy="315"/>
                      <a:chOff x="6728" y="3968"/>
                      <a:chExt cx="477" cy="315"/>
                    </a:xfrm>
                  </p:grpSpPr>
                  <p:sp>
                    <p:nvSpPr>
                      <p:cNvPr id="128" name="Freeform 104"/>
                      <p:cNvSpPr>
                        <a:spLocks/>
                      </p:cNvSpPr>
                      <p:nvPr/>
                    </p:nvSpPr>
                    <p:spPr bwMode="auto">
                      <a:xfrm>
                        <a:off x="7170" y="3968"/>
                        <a:ext cx="35" cy="172"/>
                      </a:xfrm>
                      <a:custGeom>
                        <a:avLst/>
                        <a:gdLst>
                          <a:gd name="T0" fmla="*/ 23 w 35"/>
                          <a:gd name="T1" fmla="*/ 0 h 172"/>
                          <a:gd name="T2" fmla="*/ 15 w 35"/>
                          <a:gd name="T3" fmla="*/ 112 h 172"/>
                          <a:gd name="T4" fmla="*/ 0 w 35"/>
                          <a:gd name="T5" fmla="*/ 172 h 172"/>
                        </a:gdLst>
                        <a:ahLst/>
                        <a:cxnLst>
                          <a:cxn ang="0">
                            <a:pos x="T0" y="T1"/>
                          </a:cxn>
                          <a:cxn ang="0">
                            <a:pos x="T2" y="T3"/>
                          </a:cxn>
                          <a:cxn ang="0">
                            <a:pos x="T4" y="T5"/>
                          </a:cxn>
                        </a:cxnLst>
                        <a:rect l="0" t="0" r="r" b="b"/>
                        <a:pathLst>
                          <a:path w="35" h="172">
                            <a:moveTo>
                              <a:pt x="23" y="0"/>
                            </a:moveTo>
                            <a:cubicBezTo>
                              <a:pt x="35" y="38"/>
                              <a:pt x="26" y="74"/>
                              <a:pt x="15" y="112"/>
                            </a:cubicBezTo>
                            <a:cubicBezTo>
                              <a:pt x="9" y="132"/>
                              <a:pt x="0" y="172"/>
                              <a:pt x="0" y="17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29" name="Freeform 105"/>
                      <p:cNvSpPr>
                        <a:spLocks/>
                      </p:cNvSpPr>
                      <p:nvPr/>
                    </p:nvSpPr>
                    <p:spPr bwMode="auto">
                      <a:xfrm>
                        <a:off x="7028" y="4103"/>
                        <a:ext cx="52" cy="165"/>
                      </a:xfrm>
                      <a:custGeom>
                        <a:avLst/>
                        <a:gdLst>
                          <a:gd name="T0" fmla="*/ 52 w 52"/>
                          <a:gd name="T1" fmla="*/ 0 h 165"/>
                          <a:gd name="T2" fmla="*/ 22 w 52"/>
                          <a:gd name="T3" fmla="*/ 112 h 165"/>
                          <a:gd name="T4" fmla="*/ 0 w 52"/>
                          <a:gd name="T5" fmla="*/ 165 h 165"/>
                        </a:gdLst>
                        <a:ahLst/>
                        <a:cxnLst>
                          <a:cxn ang="0">
                            <a:pos x="T0" y="T1"/>
                          </a:cxn>
                          <a:cxn ang="0">
                            <a:pos x="T2" y="T3"/>
                          </a:cxn>
                          <a:cxn ang="0">
                            <a:pos x="T4" y="T5"/>
                          </a:cxn>
                        </a:cxnLst>
                        <a:rect l="0" t="0" r="r" b="b"/>
                        <a:pathLst>
                          <a:path w="52" h="165">
                            <a:moveTo>
                              <a:pt x="52" y="0"/>
                            </a:moveTo>
                            <a:cubicBezTo>
                              <a:pt x="46" y="42"/>
                              <a:pt x="46" y="77"/>
                              <a:pt x="22" y="112"/>
                            </a:cubicBezTo>
                            <a:cubicBezTo>
                              <a:pt x="16" y="131"/>
                              <a:pt x="13" y="150"/>
                              <a:pt x="0" y="165"/>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30" name="Freeform 106"/>
                      <p:cNvSpPr>
                        <a:spLocks/>
                      </p:cNvSpPr>
                      <p:nvPr/>
                    </p:nvSpPr>
                    <p:spPr bwMode="auto">
                      <a:xfrm>
                        <a:off x="6960" y="4133"/>
                        <a:ext cx="83" cy="150"/>
                      </a:xfrm>
                      <a:custGeom>
                        <a:avLst/>
                        <a:gdLst>
                          <a:gd name="T0" fmla="*/ 83 w 83"/>
                          <a:gd name="T1" fmla="*/ 0 h 150"/>
                          <a:gd name="T2" fmla="*/ 0 w 83"/>
                          <a:gd name="T3" fmla="*/ 150 h 150"/>
                        </a:gdLst>
                        <a:ahLst/>
                        <a:cxnLst>
                          <a:cxn ang="0">
                            <a:pos x="T0" y="T1"/>
                          </a:cxn>
                          <a:cxn ang="0">
                            <a:pos x="T2" y="T3"/>
                          </a:cxn>
                        </a:cxnLst>
                        <a:rect l="0" t="0" r="r" b="b"/>
                        <a:pathLst>
                          <a:path w="83" h="150">
                            <a:moveTo>
                              <a:pt x="83" y="0"/>
                            </a:moveTo>
                            <a:cubicBezTo>
                              <a:pt x="68" y="55"/>
                              <a:pt x="40" y="110"/>
                              <a:pt x="0" y="150"/>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31" name="Freeform 107"/>
                      <p:cNvSpPr>
                        <a:spLocks/>
                      </p:cNvSpPr>
                      <p:nvPr/>
                    </p:nvSpPr>
                    <p:spPr bwMode="auto">
                      <a:xfrm>
                        <a:off x="6908" y="4155"/>
                        <a:ext cx="90" cy="113"/>
                      </a:xfrm>
                      <a:custGeom>
                        <a:avLst/>
                        <a:gdLst>
                          <a:gd name="T0" fmla="*/ 90 w 90"/>
                          <a:gd name="T1" fmla="*/ 0 h 113"/>
                          <a:gd name="T2" fmla="*/ 45 w 90"/>
                          <a:gd name="T3" fmla="*/ 68 h 113"/>
                          <a:gd name="T4" fmla="*/ 0 w 90"/>
                          <a:gd name="T5" fmla="*/ 113 h 113"/>
                        </a:gdLst>
                        <a:ahLst/>
                        <a:cxnLst>
                          <a:cxn ang="0">
                            <a:pos x="T0" y="T1"/>
                          </a:cxn>
                          <a:cxn ang="0">
                            <a:pos x="T2" y="T3"/>
                          </a:cxn>
                          <a:cxn ang="0">
                            <a:pos x="T4" y="T5"/>
                          </a:cxn>
                        </a:cxnLst>
                        <a:rect l="0" t="0" r="r" b="b"/>
                        <a:pathLst>
                          <a:path w="90" h="113">
                            <a:moveTo>
                              <a:pt x="90" y="0"/>
                            </a:moveTo>
                            <a:cubicBezTo>
                              <a:pt x="63" y="27"/>
                              <a:pt x="68" y="42"/>
                              <a:pt x="45" y="68"/>
                            </a:cubicBezTo>
                            <a:cubicBezTo>
                              <a:pt x="31" y="84"/>
                              <a:pt x="0" y="113"/>
                              <a:pt x="0" y="11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32" name="Freeform 108"/>
                      <p:cNvSpPr>
                        <a:spLocks/>
                      </p:cNvSpPr>
                      <p:nvPr/>
                    </p:nvSpPr>
                    <p:spPr bwMode="auto">
                      <a:xfrm>
                        <a:off x="6824" y="4148"/>
                        <a:ext cx="128" cy="119"/>
                      </a:xfrm>
                      <a:custGeom>
                        <a:avLst/>
                        <a:gdLst>
                          <a:gd name="T0" fmla="*/ 98 w 98"/>
                          <a:gd name="T1" fmla="*/ 0 h 112"/>
                          <a:gd name="T2" fmla="*/ 0 w 98"/>
                          <a:gd name="T3" fmla="*/ 112 h 112"/>
                        </a:gdLst>
                        <a:ahLst/>
                        <a:cxnLst>
                          <a:cxn ang="0">
                            <a:pos x="T0" y="T1"/>
                          </a:cxn>
                          <a:cxn ang="0">
                            <a:pos x="T2" y="T3"/>
                          </a:cxn>
                        </a:cxnLst>
                        <a:rect l="0" t="0" r="r" b="b"/>
                        <a:pathLst>
                          <a:path w="98" h="112">
                            <a:moveTo>
                              <a:pt x="98" y="0"/>
                            </a:moveTo>
                            <a:cubicBezTo>
                              <a:pt x="88" y="37"/>
                              <a:pt x="43" y="112"/>
                              <a:pt x="0" y="11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33" name="Freeform 109"/>
                      <p:cNvSpPr>
                        <a:spLocks/>
                      </p:cNvSpPr>
                      <p:nvPr/>
                    </p:nvSpPr>
                    <p:spPr bwMode="auto">
                      <a:xfrm>
                        <a:off x="6803" y="4163"/>
                        <a:ext cx="97" cy="68"/>
                      </a:xfrm>
                      <a:custGeom>
                        <a:avLst/>
                        <a:gdLst>
                          <a:gd name="T0" fmla="*/ 97 w 97"/>
                          <a:gd name="T1" fmla="*/ 0 h 68"/>
                          <a:gd name="T2" fmla="*/ 30 w 97"/>
                          <a:gd name="T3" fmla="*/ 52 h 68"/>
                          <a:gd name="T4" fmla="*/ 0 w 97"/>
                          <a:gd name="T5" fmla="*/ 67 h 68"/>
                        </a:gdLst>
                        <a:ahLst/>
                        <a:cxnLst>
                          <a:cxn ang="0">
                            <a:pos x="T0" y="T1"/>
                          </a:cxn>
                          <a:cxn ang="0">
                            <a:pos x="T2" y="T3"/>
                          </a:cxn>
                          <a:cxn ang="0">
                            <a:pos x="T4" y="T5"/>
                          </a:cxn>
                        </a:cxnLst>
                        <a:rect l="0" t="0" r="r" b="b"/>
                        <a:pathLst>
                          <a:path w="97" h="68">
                            <a:moveTo>
                              <a:pt x="97" y="0"/>
                            </a:moveTo>
                            <a:cubicBezTo>
                              <a:pt x="67" y="30"/>
                              <a:pt x="73" y="42"/>
                              <a:pt x="30" y="52"/>
                            </a:cubicBezTo>
                            <a:cubicBezTo>
                              <a:pt x="5" y="68"/>
                              <a:pt x="16" y="67"/>
                              <a:pt x="0" y="67"/>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34" name="Freeform 110"/>
                      <p:cNvSpPr>
                        <a:spLocks/>
                      </p:cNvSpPr>
                      <p:nvPr/>
                    </p:nvSpPr>
                    <p:spPr bwMode="auto">
                      <a:xfrm>
                        <a:off x="6773" y="4148"/>
                        <a:ext cx="67" cy="52"/>
                      </a:xfrm>
                      <a:custGeom>
                        <a:avLst/>
                        <a:gdLst>
                          <a:gd name="T0" fmla="*/ 67 w 67"/>
                          <a:gd name="T1" fmla="*/ 0 h 52"/>
                          <a:gd name="T2" fmla="*/ 0 w 67"/>
                          <a:gd name="T3" fmla="*/ 52 h 52"/>
                        </a:gdLst>
                        <a:ahLst/>
                        <a:cxnLst>
                          <a:cxn ang="0">
                            <a:pos x="T0" y="T1"/>
                          </a:cxn>
                          <a:cxn ang="0">
                            <a:pos x="T2" y="T3"/>
                          </a:cxn>
                        </a:cxnLst>
                        <a:rect l="0" t="0" r="r" b="b"/>
                        <a:pathLst>
                          <a:path w="67" h="52">
                            <a:moveTo>
                              <a:pt x="67" y="0"/>
                            </a:moveTo>
                            <a:cubicBezTo>
                              <a:pt x="49" y="26"/>
                              <a:pt x="35" y="52"/>
                              <a:pt x="0" y="5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35" name="Freeform 111"/>
                      <p:cNvSpPr>
                        <a:spLocks/>
                      </p:cNvSpPr>
                      <p:nvPr/>
                    </p:nvSpPr>
                    <p:spPr bwMode="auto">
                      <a:xfrm>
                        <a:off x="6743" y="4140"/>
                        <a:ext cx="52" cy="31"/>
                      </a:xfrm>
                      <a:custGeom>
                        <a:avLst/>
                        <a:gdLst>
                          <a:gd name="T0" fmla="*/ 52 w 52"/>
                          <a:gd name="T1" fmla="*/ 0 h 31"/>
                          <a:gd name="T2" fmla="*/ 0 w 52"/>
                          <a:gd name="T3" fmla="*/ 30 h 31"/>
                        </a:gdLst>
                        <a:ahLst/>
                        <a:cxnLst>
                          <a:cxn ang="0">
                            <a:pos x="T0" y="T1"/>
                          </a:cxn>
                          <a:cxn ang="0">
                            <a:pos x="T2" y="T3"/>
                          </a:cxn>
                        </a:cxnLst>
                        <a:rect l="0" t="0" r="r" b="b"/>
                        <a:pathLst>
                          <a:path w="52" h="31">
                            <a:moveTo>
                              <a:pt x="52" y="0"/>
                            </a:moveTo>
                            <a:cubicBezTo>
                              <a:pt x="5" y="31"/>
                              <a:pt x="25" y="30"/>
                              <a:pt x="0" y="30"/>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36" name="Freeform 112"/>
                      <p:cNvSpPr>
                        <a:spLocks/>
                      </p:cNvSpPr>
                      <p:nvPr/>
                    </p:nvSpPr>
                    <p:spPr bwMode="auto">
                      <a:xfrm>
                        <a:off x="6728" y="4110"/>
                        <a:ext cx="37" cy="23"/>
                      </a:xfrm>
                      <a:custGeom>
                        <a:avLst/>
                        <a:gdLst>
                          <a:gd name="T0" fmla="*/ 37 w 37"/>
                          <a:gd name="T1" fmla="*/ 0 h 23"/>
                          <a:gd name="T2" fmla="*/ 0 w 37"/>
                          <a:gd name="T3" fmla="*/ 23 h 23"/>
                        </a:gdLst>
                        <a:ahLst/>
                        <a:cxnLst>
                          <a:cxn ang="0">
                            <a:pos x="T0" y="T1"/>
                          </a:cxn>
                          <a:cxn ang="0">
                            <a:pos x="T2" y="T3"/>
                          </a:cxn>
                        </a:cxnLst>
                        <a:rect l="0" t="0" r="r" b="b"/>
                        <a:pathLst>
                          <a:path w="37" h="23">
                            <a:moveTo>
                              <a:pt x="37" y="0"/>
                            </a:moveTo>
                            <a:cubicBezTo>
                              <a:pt x="17" y="3"/>
                              <a:pt x="0" y="23"/>
                              <a:pt x="0" y="2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126" name="Freeform 113"/>
                    <p:cNvSpPr>
                      <a:spLocks/>
                    </p:cNvSpPr>
                    <p:nvPr/>
                  </p:nvSpPr>
                  <p:spPr bwMode="auto">
                    <a:xfrm>
                      <a:off x="11843" y="2962"/>
                      <a:ext cx="61" cy="173"/>
                    </a:xfrm>
                    <a:custGeom>
                      <a:avLst/>
                      <a:gdLst>
                        <a:gd name="T0" fmla="*/ 45 w 61"/>
                        <a:gd name="T1" fmla="*/ 0 h 173"/>
                        <a:gd name="T2" fmla="*/ 38 w 61"/>
                        <a:gd name="T3" fmla="*/ 143 h 173"/>
                        <a:gd name="T4" fmla="*/ 23 w 61"/>
                        <a:gd name="T5" fmla="*/ 165 h 173"/>
                        <a:gd name="T6" fmla="*/ 0 w 61"/>
                        <a:gd name="T7" fmla="*/ 173 h 173"/>
                      </a:gdLst>
                      <a:ahLst/>
                      <a:cxnLst>
                        <a:cxn ang="0">
                          <a:pos x="T0" y="T1"/>
                        </a:cxn>
                        <a:cxn ang="0">
                          <a:pos x="T2" y="T3"/>
                        </a:cxn>
                        <a:cxn ang="0">
                          <a:pos x="T4" y="T5"/>
                        </a:cxn>
                        <a:cxn ang="0">
                          <a:pos x="T6" y="T7"/>
                        </a:cxn>
                      </a:cxnLst>
                      <a:rect l="0" t="0" r="r" b="b"/>
                      <a:pathLst>
                        <a:path w="61" h="173">
                          <a:moveTo>
                            <a:pt x="45" y="0"/>
                          </a:moveTo>
                          <a:cubicBezTo>
                            <a:pt x="61" y="45"/>
                            <a:pt x="59" y="100"/>
                            <a:pt x="38" y="143"/>
                          </a:cubicBezTo>
                          <a:cubicBezTo>
                            <a:pt x="34" y="151"/>
                            <a:pt x="30" y="160"/>
                            <a:pt x="23" y="165"/>
                          </a:cubicBezTo>
                          <a:cubicBezTo>
                            <a:pt x="17" y="170"/>
                            <a:pt x="0" y="173"/>
                            <a:pt x="0" y="17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27" name="Freeform 114"/>
                    <p:cNvSpPr>
                      <a:spLocks/>
                    </p:cNvSpPr>
                    <p:nvPr/>
                  </p:nvSpPr>
                  <p:spPr bwMode="auto">
                    <a:xfrm>
                      <a:off x="11806" y="3000"/>
                      <a:ext cx="52" cy="195"/>
                    </a:xfrm>
                    <a:custGeom>
                      <a:avLst/>
                      <a:gdLst>
                        <a:gd name="T0" fmla="*/ 52 w 52"/>
                        <a:gd name="T1" fmla="*/ 0 h 195"/>
                        <a:gd name="T2" fmla="*/ 0 w 52"/>
                        <a:gd name="T3" fmla="*/ 195 h 195"/>
                      </a:gdLst>
                      <a:ahLst/>
                      <a:cxnLst>
                        <a:cxn ang="0">
                          <a:pos x="T0" y="T1"/>
                        </a:cxn>
                        <a:cxn ang="0">
                          <a:pos x="T2" y="T3"/>
                        </a:cxn>
                      </a:cxnLst>
                      <a:rect l="0" t="0" r="r" b="b"/>
                      <a:pathLst>
                        <a:path w="52" h="195">
                          <a:moveTo>
                            <a:pt x="52" y="0"/>
                          </a:moveTo>
                          <a:cubicBezTo>
                            <a:pt x="45" y="93"/>
                            <a:pt x="36" y="117"/>
                            <a:pt x="0" y="195"/>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grpSp>
                <p:nvGrpSpPr>
                  <p:cNvPr id="34" name="Group 115"/>
                  <p:cNvGrpSpPr>
                    <a:grpSpLocks/>
                  </p:cNvGrpSpPr>
                  <p:nvPr/>
                </p:nvGrpSpPr>
                <p:grpSpPr bwMode="auto">
                  <a:xfrm>
                    <a:off x="9543" y="4507"/>
                    <a:ext cx="560" cy="593"/>
                    <a:chOff x="11403" y="2632"/>
                    <a:chExt cx="560" cy="593"/>
                  </a:xfrm>
                </p:grpSpPr>
                <p:sp>
                  <p:nvSpPr>
                    <p:cNvPr id="111" name="Oval 116"/>
                    <p:cNvSpPr>
                      <a:spLocks noChangeArrowheads="1"/>
                    </p:cNvSpPr>
                    <p:nvPr/>
                  </p:nvSpPr>
                  <p:spPr bwMode="auto">
                    <a:xfrm>
                      <a:off x="11403" y="2632"/>
                      <a:ext cx="560" cy="588"/>
                    </a:xfrm>
                    <a:prstGeom prst="ellipse">
                      <a:avLst/>
                    </a:prstGeom>
                    <a:solidFill>
                      <a:srgbClr val="0000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nvGrpSpPr>
                    <p:cNvPr id="112" name="Group 117"/>
                    <p:cNvGrpSpPr>
                      <a:grpSpLocks/>
                    </p:cNvGrpSpPr>
                    <p:nvPr/>
                  </p:nvGrpSpPr>
                  <p:grpSpPr bwMode="auto">
                    <a:xfrm>
                      <a:off x="11461" y="2910"/>
                      <a:ext cx="477" cy="315"/>
                      <a:chOff x="6728" y="3968"/>
                      <a:chExt cx="477" cy="315"/>
                    </a:xfrm>
                  </p:grpSpPr>
                  <p:sp>
                    <p:nvSpPr>
                      <p:cNvPr id="115" name="Freeform 118"/>
                      <p:cNvSpPr>
                        <a:spLocks/>
                      </p:cNvSpPr>
                      <p:nvPr/>
                    </p:nvSpPr>
                    <p:spPr bwMode="auto">
                      <a:xfrm>
                        <a:off x="7170" y="3968"/>
                        <a:ext cx="35" cy="172"/>
                      </a:xfrm>
                      <a:custGeom>
                        <a:avLst/>
                        <a:gdLst>
                          <a:gd name="T0" fmla="*/ 23 w 35"/>
                          <a:gd name="T1" fmla="*/ 0 h 172"/>
                          <a:gd name="T2" fmla="*/ 15 w 35"/>
                          <a:gd name="T3" fmla="*/ 112 h 172"/>
                          <a:gd name="T4" fmla="*/ 0 w 35"/>
                          <a:gd name="T5" fmla="*/ 172 h 172"/>
                        </a:gdLst>
                        <a:ahLst/>
                        <a:cxnLst>
                          <a:cxn ang="0">
                            <a:pos x="T0" y="T1"/>
                          </a:cxn>
                          <a:cxn ang="0">
                            <a:pos x="T2" y="T3"/>
                          </a:cxn>
                          <a:cxn ang="0">
                            <a:pos x="T4" y="T5"/>
                          </a:cxn>
                        </a:cxnLst>
                        <a:rect l="0" t="0" r="r" b="b"/>
                        <a:pathLst>
                          <a:path w="35" h="172">
                            <a:moveTo>
                              <a:pt x="23" y="0"/>
                            </a:moveTo>
                            <a:cubicBezTo>
                              <a:pt x="35" y="38"/>
                              <a:pt x="26" y="74"/>
                              <a:pt x="15" y="112"/>
                            </a:cubicBezTo>
                            <a:cubicBezTo>
                              <a:pt x="9" y="132"/>
                              <a:pt x="0" y="172"/>
                              <a:pt x="0" y="17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16" name="Freeform 119"/>
                      <p:cNvSpPr>
                        <a:spLocks/>
                      </p:cNvSpPr>
                      <p:nvPr/>
                    </p:nvSpPr>
                    <p:spPr bwMode="auto">
                      <a:xfrm>
                        <a:off x="7028" y="4103"/>
                        <a:ext cx="52" cy="165"/>
                      </a:xfrm>
                      <a:custGeom>
                        <a:avLst/>
                        <a:gdLst>
                          <a:gd name="T0" fmla="*/ 52 w 52"/>
                          <a:gd name="T1" fmla="*/ 0 h 165"/>
                          <a:gd name="T2" fmla="*/ 22 w 52"/>
                          <a:gd name="T3" fmla="*/ 112 h 165"/>
                          <a:gd name="T4" fmla="*/ 0 w 52"/>
                          <a:gd name="T5" fmla="*/ 165 h 165"/>
                        </a:gdLst>
                        <a:ahLst/>
                        <a:cxnLst>
                          <a:cxn ang="0">
                            <a:pos x="T0" y="T1"/>
                          </a:cxn>
                          <a:cxn ang="0">
                            <a:pos x="T2" y="T3"/>
                          </a:cxn>
                          <a:cxn ang="0">
                            <a:pos x="T4" y="T5"/>
                          </a:cxn>
                        </a:cxnLst>
                        <a:rect l="0" t="0" r="r" b="b"/>
                        <a:pathLst>
                          <a:path w="52" h="165">
                            <a:moveTo>
                              <a:pt x="52" y="0"/>
                            </a:moveTo>
                            <a:cubicBezTo>
                              <a:pt x="46" y="42"/>
                              <a:pt x="46" y="77"/>
                              <a:pt x="22" y="112"/>
                            </a:cubicBezTo>
                            <a:cubicBezTo>
                              <a:pt x="16" y="131"/>
                              <a:pt x="13" y="150"/>
                              <a:pt x="0" y="165"/>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17" name="Freeform 120"/>
                      <p:cNvSpPr>
                        <a:spLocks/>
                      </p:cNvSpPr>
                      <p:nvPr/>
                    </p:nvSpPr>
                    <p:spPr bwMode="auto">
                      <a:xfrm>
                        <a:off x="6960" y="4133"/>
                        <a:ext cx="83" cy="150"/>
                      </a:xfrm>
                      <a:custGeom>
                        <a:avLst/>
                        <a:gdLst>
                          <a:gd name="T0" fmla="*/ 83 w 83"/>
                          <a:gd name="T1" fmla="*/ 0 h 150"/>
                          <a:gd name="T2" fmla="*/ 0 w 83"/>
                          <a:gd name="T3" fmla="*/ 150 h 150"/>
                        </a:gdLst>
                        <a:ahLst/>
                        <a:cxnLst>
                          <a:cxn ang="0">
                            <a:pos x="T0" y="T1"/>
                          </a:cxn>
                          <a:cxn ang="0">
                            <a:pos x="T2" y="T3"/>
                          </a:cxn>
                        </a:cxnLst>
                        <a:rect l="0" t="0" r="r" b="b"/>
                        <a:pathLst>
                          <a:path w="83" h="150">
                            <a:moveTo>
                              <a:pt x="83" y="0"/>
                            </a:moveTo>
                            <a:cubicBezTo>
                              <a:pt x="68" y="55"/>
                              <a:pt x="40" y="110"/>
                              <a:pt x="0" y="150"/>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18" name="Freeform 121"/>
                      <p:cNvSpPr>
                        <a:spLocks/>
                      </p:cNvSpPr>
                      <p:nvPr/>
                    </p:nvSpPr>
                    <p:spPr bwMode="auto">
                      <a:xfrm>
                        <a:off x="6908" y="4155"/>
                        <a:ext cx="90" cy="113"/>
                      </a:xfrm>
                      <a:custGeom>
                        <a:avLst/>
                        <a:gdLst>
                          <a:gd name="T0" fmla="*/ 90 w 90"/>
                          <a:gd name="T1" fmla="*/ 0 h 113"/>
                          <a:gd name="T2" fmla="*/ 45 w 90"/>
                          <a:gd name="T3" fmla="*/ 68 h 113"/>
                          <a:gd name="T4" fmla="*/ 0 w 90"/>
                          <a:gd name="T5" fmla="*/ 113 h 113"/>
                        </a:gdLst>
                        <a:ahLst/>
                        <a:cxnLst>
                          <a:cxn ang="0">
                            <a:pos x="T0" y="T1"/>
                          </a:cxn>
                          <a:cxn ang="0">
                            <a:pos x="T2" y="T3"/>
                          </a:cxn>
                          <a:cxn ang="0">
                            <a:pos x="T4" y="T5"/>
                          </a:cxn>
                        </a:cxnLst>
                        <a:rect l="0" t="0" r="r" b="b"/>
                        <a:pathLst>
                          <a:path w="90" h="113">
                            <a:moveTo>
                              <a:pt x="90" y="0"/>
                            </a:moveTo>
                            <a:cubicBezTo>
                              <a:pt x="63" y="27"/>
                              <a:pt x="68" y="42"/>
                              <a:pt x="45" y="68"/>
                            </a:cubicBezTo>
                            <a:cubicBezTo>
                              <a:pt x="31" y="84"/>
                              <a:pt x="0" y="113"/>
                              <a:pt x="0" y="11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19" name="Freeform 122"/>
                      <p:cNvSpPr>
                        <a:spLocks/>
                      </p:cNvSpPr>
                      <p:nvPr/>
                    </p:nvSpPr>
                    <p:spPr bwMode="auto">
                      <a:xfrm>
                        <a:off x="6824" y="4148"/>
                        <a:ext cx="128" cy="119"/>
                      </a:xfrm>
                      <a:custGeom>
                        <a:avLst/>
                        <a:gdLst>
                          <a:gd name="T0" fmla="*/ 98 w 98"/>
                          <a:gd name="T1" fmla="*/ 0 h 112"/>
                          <a:gd name="T2" fmla="*/ 0 w 98"/>
                          <a:gd name="T3" fmla="*/ 112 h 112"/>
                        </a:gdLst>
                        <a:ahLst/>
                        <a:cxnLst>
                          <a:cxn ang="0">
                            <a:pos x="T0" y="T1"/>
                          </a:cxn>
                          <a:cxn ang="0">
                            <a:pos x="T2" y="T3"/>
                          </a:cxn>
                        </a:cxnLst>
                        <a:rect l="0" t="0" r="r" b="b"/>
                        <a:pathLst>
                          <a:path w="98" h="112">
                            <a:moveTo>
                              <a:pt x="98" y="0"/>
                            </a:moveTo>
                            <a:cubicBezTo>
                              <a:pt x="88" y="37"/>
                              <a:pt x="43" y="112"/>
                              <a:pt x="0" y="11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20" name="Freeform 123"/>
                      <p:cNvSpPr>
                        <a:spLocks/>
                      </p:cNvSpPr>
                      <p:nvPr/>
                    </p:nvSpPr>
                    <p:spPr bwMode="auto">
                      <a:xfrm>
                        <a:off x="6803" y="4163"/>
                        <a:ext cx="97" cy="68"/>
                      </a:xfrm>
                      <a:custGeom>
                        <a:avLst/>
                        <a:gdLst>
                          <a:gd name="T0" fmla="*/ 97 w 97"/>
                          <a:gd name="T1" fmla="*/ 0 h 68"/>
                          <a:gd name="T2" fmla="*/ 30 w 97"/>
                          <a:gd name="T3" fmla="*/ 52 h 68"/>
                          <a:gd name="T4" fmla="*/ 0 w 97"/>
                          <a:gd name="T5" fmla="*/ 67 h 68"/>
                        </a:gdLst>
                        <a:ahLst/>
                        <a:cxnLst>
                          <a:cxn ang="0">
                            <a:pos x="T0" y="T1"/>
                          </a:cxn>
                          <a:cxn ang="0">
                            <a:pos x="T2" y="T3"/>
                          </a:cxn>
                          <a:cxn ang="0">
                            <a:pos x="T4" y="T5"/>
                          </a:cxn>
                        </a:cxnLst>
                        <a:rect l="0" t="0" r="r" b="b"/>
                        <a:pathLst>
                          <a:path w="97" h="68">
                            <a:moveTo>
                              <a:pt x="97" y="0"/>
                            </a:moveTo>
                            <a:cubicBezTo>
                              <a:pt x="67" y="30"/>
                              <a:pt x="73" y="42"/>
                              <a:pt x="30" y="52"/>
                            </a:cubicBezTo>
                            <a:cubicBezTo>
                              <a:pt x="5" y="68"/>
                              <a:pt x="16" y="67"/>
                              <a:pt x="0" y="67"/>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21" name="Freeform 124"/>
                      <p:cNvSpPr>
                        <a:spLocks/>
                      </p:cNvSpPr>
                      <p:nvPr/>
                    </p:nvSpPr>
                    <p:spPr bwMode="auto">
                      <a:xfrm>
                        <a:off x="6773" y="4148"/>
                        <a:ext cx="67" cy="52"/>
                      </a:xfrm>
                      <a:custGeom>
                        <a:avLst/>
                        <a:gdLst>
                          <a:gd name="T0" fmla="*/ 67 w 67"/>
                          <a:gd name="T1" fmla="*/ 0 h 52"/>
                          <a:gd name="T2" fmla="*/ 0 w 67"/>
                          <a:gd name="T3" fmla="*/ 52 h 52"/>
                        </a:gdLst>
                        <a:ahLst/>
                        <a:cxnLst>
                          <a:cxn ang="0">
                            <a:pos x="T0" y="T1"/>
                          </a:cxn>
                          <a:cxn ang="0">
                            <a:pos x="T2" y="T3"/>
                          </a:cxn>
                        </a:cxnLst>
                        <a:rect l="0" t="0" r="r" b="b"/>
                        <a:pathLst>
                          <a:path w="67" h="52">
                            <a:moveTo>
                              <a:pt x="67" y="0"/>
                            </a:moveTo>
                            <a:cubicBezTo>
                              <a:pt x="49" y="26"/>
                              <a:pt x="35" y="52"/>
                              <a:pt x="0" y="5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22" name="Freeform 125"/>
                      <p:cNvSpPr>
                        <a:spLocks/>
                      </p:cNvSpPr>
                      <p:nvPr/>
                    </p:nvSpPr>
                    <p:spPr bwMode="auto">
                      <a:xfrm>
                        <a:off x="6743" y="4140"/>
                        <a:ext cx="52" cy="31"/>
                      </a:xfrm>
                      <a:custGeom>
                        <a:avLst/>
                        <a:gdLst>
                          <a:gd name="T0" fmla="*/ 52 w 52"/>
                          <a:gd name="T1" fmla="*/ 0 h 31"/>
                          <a:gd name="T2" fmla="*/ 0 w 52"/>
                          <a:gd name="T3" fmla="*/ 30 h 31"/>
                        </a:gdLst>
                        <a:ahLst/>
                        <a:cxnLst>
                          <a:cxn ang="0">
                            <a:pos x="T0" y="T1"/>
                          </a:cxn>
                          <a:cxn ang="0">
                            <a:pos x="T2" y="T3"/>
                          </a:cxn>
                        </a:cxnLst>
                        <a:rect l="0" t="0" r="r" b="b"/>
                        <a:pathLst>
                          <a:path w="52" h="31">
                            <a:moveTo>
                              <a:pt x="52" y="0"/>
                            </a:moveTo>
                            <a:cubicBezTo>
                              <a:pt x="5" y="31"/>
                              <a:pt x="25" y="30"/>
                              <a:pt x="0" y="30"/>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23" name="Freeform 126"/>
                      <p:cNvSpPr>
                        <a:spLocks/>
                      </p:cNvSpPr>
                      <p:nvPr/>
                    </p:nvSpPr>
                    <p:spPr bwMode="auto">
                      <a:xfrm>
                        <a:off x="6728" y="4110"/>
                        <a:ext cx="37" cy="23"/>
                      </a:xfrm>
                      <a:custGeom>
                        <a:avLst/>
                        <a:gdLst>
                          <a:gd name="T0" fmla="*/ 37 w 37"/>
                          <a:gd name="T1" fmla="*/ 0 h 23"/>
                          <a:gd name="T2" fmla="*/ 0 w 37"/>
                          <a:gd name="T3" fmla="*/ 23 h 23"/>
                        </a:gdLst>
                        <a:ahLst/>
                        <a:cxnLst>
                          <a:cxn ang="0">
                            <a:pos x="T0" y="T1"/>
                          </a:cxn>
                          <a:cxn ang="0">
                            <a:pos x="T2" y="T3"/>
                          </a:cxn>
                        </a:cxnLst>
                        <a:rect l="0" t="0" r="r" b="b"/>
                        <a:pathLst>
                          <a:path w="37" h="23">
                            <a:moveTo>
                              <a:pt x="37" y="0"/>
                            </a:moveTo>
                            <a:cubicBezTo>
                              <a:pt x="17" y="3"/>
                              <a:pt x="0" y="23"/>
                              <a:pt x="0" y="2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113" name="Freeform 127"/>
                    <p:cNvSpPr>
                      <a:spLocks/>
                    </p:cNvSpPr>
                    <p:nvPr/>
                  </p:nvSpPr>
                  <p:spPr bwMode="auto">
                    <a:xfrm>
                      <a:off x="11843" y="2962"/>
                      <a:ext cx="61" cy="173"/>
                    </a:xfrm>
                    <a:custGeom>
                      <a:avLst/>
                      <a:gdLst>
                        <a:gd name="T0" fmla="*/ 45 w 61"/>
                        <a:gd name="T1" fmla="*/ 0 h 173"/>
                        <a:gd name="T2" fmla="*/ 38 w 61"/>
                        <a:gd name="T3" fmla="*/ 143 h 173"/>
                        <a:gd name="T4" fmla="*/ 23 w 61"/>
                        <a:gd name="T5" fmla="*/ 165 h 173"/>
                        <a:gd name="T6" fmla="*/ 0 w 61"/>
                        <a:gd name="T7" fmla="*/ 173 h 173"/>
                      </a:gdLst>
                      <a:ahLst/>
                      <a:cxnLst>
                        <a:cxn ang="0">
                          <a:pos x="T0" y="T1"/>
                        </a:cxn>
                        <a:cxn ang="0">
                          <a:pos x="T2" y="T3"/>
                        </a:cxn>
                        <a:cxn ang="0">
                          <a:pos x="T4" y="T5"/>
                        </a:cxn>
                        <a:cxn ang="0">
                          <a:pos x="T6" y="T7"/>
                        </a:cxn>
                      </a:cxnLst>
                      <a:rect l="0" t="0" r="r" b="b"/>
                      <a:pathLst>
                        <a:path w="61" h="173">
                          <a:moveTo>
                            <a:pt x="45" y="0"/>
                          </a:moveTo>
                          <a:cubicBezTo>
                            <a:pt x="61" y="45"/>
                            <a:pt x="59" y="100"/>
                            <a:pt x="38" y="143"/>
                          </a:cubicBezTo>
                          <a:cubicBezTo>
                            <a:pt x="34" y="151"/>
                            <a:pt x="30" y="160"/>
                            <a:pt x="23" y="165"/>
                          </a:cubicBezTo>
                          <a:cubicBezTo>
                            <a:pt x="17" y="170"/>
                            <a:pt x="0" y="173"/>
                            <a:pt x="0" y="17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14" name="Freeform 128"/>
                    <p:cNvSpPr>
                      <a:spLocks/>
                    </p:cNvSpPr>
                    <p:nvPr/>
                  </p:nvSpPr>
                  <p:spPr bwMode="auto">
                    <a:xfrm>
                      <a:off x="11806" y="3000"/>
                      <a:ext cx="52" cy="195"/>
                    </a:xfrm>
                    <a:custGeom>
                      <a:avLst/>
                      <a:gdLst>
                        <a:gd name="T0" fmla="*/ 52 w 52"/>
                        <a:gd name="T1" fmla="*/ 0 h 195"/>
                        <a:gd name="T2" fmla="*/ 0 w 52"/>
                        <a:gd name="T3" fmla="*/ 195 h 195"/>
                      </a:gdLst>
                      <a:ahLst/>
                      <a:cxnLst>
                        <a:cxn ang="0">
                          <a:pos x="T0" y="T1"/>
                        </a:cxn>
                        <a:cxn ang="0">
                          <a:pos x="T2" y="T3"/>
                        </a:cxn>
                      </a:cxnLst>
                      <a:rect l="0" t="0" r="r" b="b"/>
                      <a:pathLst>
                        <a:path w="52" h="195">
                          <a:moveTo>
                            <a:pt x="52" y="0"/>
                          </a:moveTo>
                          <a:cubicBezTo>
                            <a:pt x="45" y="93"/>
                            <a:pt x="36" y="117"/>
                            <a:pt x="0" y="195"/>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35" name="Oval 129"/>
                  <p:cNvSpPr>
                    <a:spLocks noChangeArrowheads="1"/>
                  </p:cNvSpPr>
                  <p:nvPr/>
                </p:nvSpPr>
                <p:spPr bwMode="auto">
                  <a:xfrm rot="1090654">
                    <a:off x="9700" y="4283"/>
                    <a:ext cx="560" cy="588"/>
                  </a:xfrm>
                  <a:prstGeom prst="ellipse">
                    <a:avLst/>
                  </a:prstGeom>
                  <a:solidFill>
                    <a:srgbClr val="0000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nvGrpSpPr>
                  <p:cNvPr id="36" name="Group 130"/>
                  <p:cNvGrpSpPr>
                    <a:grpSpLocks/>
                  </p:cNvGrpSpPr>
                  <p:nvPr/>
                </p:nvGrpSpPr>
                <p:grpSpPr bwMode="auto">
                  <a:xfrm>
                    <a:off x="8803" y="7380"/>
                    <a:ext cx="3104" cy="1500"/>
                    <a:chOff x="8323" y="7215"/>
                    <a:chExt cx="3104" cy="1500"/>
                  </a:xfrm>
                </p:grpSpPr>
                <p:sp>
                  <p:nvSpPr>
                    <p:cNvPr id="107" name="Freeform 131"/>
                    <p:cNvSpPr>
                      <a:spLocks/>
                    </p:cNvSpPr>
                    <p:nvPr/>
                  </p:nvSpPr>
                  <p:spPr bwMode="auto">
                    <a:xfrm>
                      <a:off x="8438" y="8287"/>
                      <a:ext cx="540" cy="428"/>
                    </a:xfrm>
                    <a:custGeom>
                      <a:avLst/>
                      <a:gdLst>
                        <a:gd name="T0" fmla="*/ 315 w 540"/>
                        <a:gd name="T1" fmla="*/ 0 h 428"/>
                        <a:gd name="T2" fmla="*/ 203 w 540"/>
                        <a:gd name="T3" fmla="*/ 53 h 428"/>
                        <a:gd name="T4" fmla="*/ 60 w 540"/>
                        <a:gd name="T5" fmla="*/ 188 h 428"/>
                        <a:gd name="T6" fmla="*/ 0 w 540"/>
                        <a:gd name="T7" fmla="*/ 315 h 428"/>
                        <a:gd name="T8" fmla="*/ 8 w 540"/>
                        <a:gd name="T9" fmla="*/ 398 h 428"/>
                        <a:gd name="T10" fmla="*/ 68 w 540"/>
                        <a:gd name="T11" fmla="*/ 428 h 428"/>
                        <a:gd name="T12" fmla="*/ 158 w 540"/>
                        <a:gd name="T13" fmla="*/ 420 h 428"/>
                        <a:gd name="T14" fmla="*/ 218 w 540"/>
                        <a:gd name="T15" fmla="*/ 390 h 428"/>
                        <a:gd name="T16" fmla="*/ 255 w 540"/>
                        <a:gd name="T17" fmla="*/ 270 h 428"/>
                        <a:gd name="T18" fmla="*/ 398 w 540"/>
                        <a:gd name="T19" fmla="*/ 150 h 428"/>
                        <a:gd name="T20" fmla="*/ 540 w 540"/>
                        <a:gd name="T21" fmla="*/ 6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428">
                          <a:moveTo>
                            <a:pt x="315" y="0"/>
                          </a:moveTo>
                          <a:lnTo>
                            <a:pt x="203" y="53"/>
                          </a:lnTo>
                          <a:lnTo>
                            <a:pt x="60" y="188"/>
                          </a:lnTo>
                          <a:lnTo>
                            <a:pt x="0" y="315"/>
                          </a:lnTo>
                          <a:lnTo>
                            <a:pt x="8" y="398"/>
                          </a:lnTo>
                          <a:lnTo>
                            <a:pt x="68" y="428"/>
                          </a:lnTo>
                          <a:lnTo>
                            <a:pt x="158" y="420"/>
                          </a:lnTo>
                          <a:lnTo>
                            <a:pt x="218" y="390"/>
                          </a:lnTo>
                          <a:lnTo>
                            <a:pt x="255" y="270"/>
                          </a:lnTo>
                          <a:lnTo>
                            <a:pt x="398" y="150"/>
                          </a:lnTo>
                          <a:lnTo>
                            <a:pt x="540" y="68"/>
                          </a:lnTo>
                        </a:path>
                      </a:pathLst>
                    </a:custGeom>
                    <a:solidFill>
                      <a:srgbClr val="FFFF99"/>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08" name="Freeform 132"/>
                    <p:cNvSpPr>
                      <a:spLocks/>
                    </p:cNvSpPr>
                    <p:nvPr/>
                  </p:nvSpPr>
                  <p:spPr bwMode="auto">
                    <a:xfrm flipH="1">
                      <a:off x="10838" y="8272"/>
                      <a:ext cx="540" cy="428"/>
                    </a:xfrm>
                    <a:custGeom>
                      <a:avLst/>
                      <a:gdLst>
                        <a:gd name="T0" fmla="*/ 315 w 540"/>
                        <a:gd name="T1" fmla="*/ 0 h 428"/>
                        <a:gd name="T2" fmla="*/ 203 w 540"/>
                        <a:gd name="T3" fmla="*/ 53 h 428"/>
                        <a:gd name="T4" fmla="*/ 60 w 540"/>
                        <a:gd name="T5" fmla="*/ 188 h 428"/>
                        <a:gd name="T6" fmla="*/ 0 w 540"/>
                        <a:gd name="T7" fmla="*/ 315 h 428"/>
                        <a:gd name="T8" fmla="*/ 8 w 540"/>
                        <a:gd name="T9" fmla="*/ 398 h 428"/>
                        <a:gd name="T10" fmla="*/ 68 w 540"/>
                        <a:gd name="T11" fmla="*/ 428 h 428"/>
                        <a:gd name="T12" fmla="*/ 158 w 540"/>
                        <a:gd name="T13" fmla="*/ 420 h 428"/>
                        <a:gd name="T14" fmla="*/ 218 w 540"/>
                        <a:gd name="T15" fmla="*/ 390 h 428"/>
                        <a:gd name="T16" fmla="*/ 255 w 540"/>
                        <a:gd name="T17" fmla="*/ 270 h 428"/>
                        <a:gd name="T18" fmla="*/ 398 w 540"/>
                        <a:gd name="T19" fmla="*/ 150 h 428"/>
                        <a:gd name="T20" fmla="*/ 540 w 540"/>
                        <a:gd name="T21" fmla="*/ 6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428">
                          <a:moveTo>
                            <a:pt x="315" y="0"/>
                          </a:moveTo>
                          <a:lnTo>
                            <a:pt x="203" y="53"/>
                          </a:lnTo>
                          <a:lnTo>
                            <a:pt x="60" y="188"/>
                          </a:lnTo>
                          <a:lnTo>
                            <a:pt x="0" y="315"/>
                          </a:lnTo>
                          <a:lnTo>
                            <a:pt x="8" y="398"/>
                          </a:lnTo>
                          <a:lnTo>
                            <a:pt x="68" y="428"/>
                          </a:lnTo>
                          <a:lnTo>
                            <a:pt x="158" y="420"/>
                          </a:lnTo>
                          <a:lnTo>
                            <a:pt x="218" y="390"/>
                          </a:lnTo>
                          <a:lnTo>
                            <a:pt x="255" y="270"/>
                          </a:lnTo>
                          <a:lnTo>
                            <a:pt x="398" y="150"/>
                          </a:lnTo>
                          <a:lnTo>
                            <a:pt x="540" y="68"/>
                          </a:lnTo>
                        </a:path>
                      </a:pathLst>
                    </a:custGeom>
                    <a:solidFill>
                      <a:srgbClr val="FFFF99"/>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09" name="Freeform 133"/>
                    <p:cNvSpPr>
                      <a:spLocks/>
                    </p:cNvSpPr>
                    <p:nvPr/>
                  </p:nvSpPr>
                  <p:spPr bwMode="auto">
                    <a:xfrm>
                      <a:off x="8323" y="7725"/>
                      <a:ext cx="3104" cy="720"/>
                    </a:xfrm>
                    <a:custGeom>
                      <a:avLst/>
                      <a:gdLst>
                        <a:gd name="T0" fmla="*/ 10 w 3104"/>
                        <a:gd name="T1" fmla="*/ 0 h 720"/>
                        <a:gd name="T2" fmla="*/ 10 w 3104"/>
                        <a:gd name="T3" fmla="*/ 218 h 720"/>
                        <a:gd name="T4" fmla="*/ 70 w 3104"/>
                        <a:gd name="T5" fmla="*/ 345 h 720"/>
                        <a:gd name="T6" fmla="*/ 317 w 3104"/>
                        <a:gd name="T7" fmla="*/ 518 h 720"/>
                        <a:gd name="T8" fmla="*/ 827 w 3104"/>
                        <a:gd name="T9" fmla="*/ 660 h 720"/>
                        <a:gd name="T10" fmla="*/ 1397 w 3104"/>
                        <a:gd name="T11" fmla="*/ 713 h 720"/>
                        <a:gd name="T12" fmla="*/ 1930 w 3104"/>
                        <a:gd name="T13" fmla="*/ 705 h 720"/>
                        <a:gd name="T14" fmla="*/ 2365 w 3104"/>
                        <a:gd name="T15" fmla="*/ 645 h 720"/>
                        <a:gd name="T16" fmla="*/ 2657 w 3104"/>
                        <a:gd name="T17" fmla="*/ 570 h 720"/>
                        <a:gd name="T18" fmla="*/ 2965 w 3104"/>
                        <a:gd name="T19" fmla="*/ 398 h 720"/>
                        <a:gd name="T20" fmla="*/ 3085 w 3104"/>
                        <a:gd name="T21" fmla="*/ 225 h 720"/>
                        <a:gd name="T22" fmla="*/ 3077 w 3104"/>
                        <a:gd name="T23" fmla="*/ 1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4" h="720">
                          <a:moveTo>
                            <a:pt x="10" y="0"/>
                          </a:moveTo>
                          <a:cubicBezTo>
                            <a:pt x="5" y="80"/>
                            <a:pt x="0" y="161"/>
                            <a:pt x="10" y="218"/>
                          </a:cubicBezTo>
                          <a:cubicBezTo>
                            <a:pt x="20" y="275"/>
                            <a:pt x="19" y="295"/>
                            <a:pt x="70" y="345"/>
                          </a:cubicBezTo>
                          <a:cubicBezTo>
                            <a:pt x="121" y="395"/>
                            <a:pt x="191" y="465"/>
                            <a:pt x="317" y="518"/>
                          </a:cubicBezTo>
                          <a:cubicBezTo>
                            <a:pt x="443" y="571"/>
                            <a:pt x="647" y="628"/>
                            <a:pt x="827" y="660"/>
                          </a:cubicBezTo>
                          <a:cubicBezTo>
                            <a:pt x="1007" y="692"/>
                            <a:pt x="1213" y="706"/>
                            <a:pt x="1397" y="713"/>
                          </a:cubicBezTo>
                          <a:cubicBezTo>
                            <a:pt x="1581" y="720"/>
                            <a:pt x="1769" y="716"/>
                            <a:pt x="1930" y="705"/>
                          </a:cubicBezTo>
                          <a:cubicBezTo>
                            <a:pt x="2091" y="694"/>
                            <a:pt x="2244" y="667"/>
                            <a:pt x="2365" y="645"/>
                          </a:cubicBezTo>
                          <a:cubicBezTo>
                            <a:pt x="2486" y="623"/>
                            <a:pt x="2557" y="611"/>
                            <a:pt x="2657" y="570"/>
                          </a:cubicBezTo>
                          <a:cubicBezTo>
                            <a:pt x="2757" y="529"/>
                            <a:pt x="2894" y="455"/>
                            <a:pt x="2965" y="398"/>
                          </a:cubicBezTo>
                          <a:cubicBezTo>
                            <a:pt x="3036" y="341"/>
                            <a:pt x="3066" y="289"/>
                            <a:pt x="3085" y="225"/>
                          </a:cubicBezTo>
                          <a:cubicBezTo>
                            <a:pt x="3104" y="161"/>
                            <a:pt x="3079" y="59"/>
                            <a:pt x="3077" y="15"/>
                          </a:cubicBezTo>
                        </a:path>
                      </a:pathLst>
                    </a:custGeom>
                    <a:solidFill>
                      <a:srgbClr val="FFFF99"/>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10" name="Oval 134"/>
                    <p:cNvSpPr>
                      <a:spLocks noChangeArrowheads="1"/>
                    </p:cNvSpPr>
                    <p:nvPr/>
                  </p:nvSpPr>
                  <p:spPr bwMode="auto">
                    <a:xfrm>
                      <a:off x="8340" y="7215"/>
                      <a:ext cx="3060" cy="1005"/>
                    </a:xfrm>
                    <a:prstGeom prst="ellipse">
                      <a:avLst/>
                    </a:prstGeom>
                    <a:solidFill>
                      <a:srgbClr val="FFFF99"/>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grpSp>
                <p:nvGrpSpPr>
                  <p:cNvPr id="37" name="Group 135"/>
                  <p:cNvGrpSpPr>
                    <a:grpSpLocks/>
                  </p:cNvGrpSpPr>
                  <p:nvPr/>
                </p:nvGrpSpPr>
                <p:grpSpPr bwMode="auto">
                  <a:xfrm>
                    <a:off x="9675" y="5129"/>
                    <a:ext cx="1358" cy="2370"/>
                    <a:chOff x="9195" y="4964"/>
                    <a:chExt cx="1358" cy="2370"/>
                  </a:xfrm>
                </p:grpSpPr>
                <p:sp>
                  <p:nvSpPr>
                    <p:cNvPr id="105" name="Freeform 136"/>
                    <p:cNvSpPr>
                      <a:spLocks/>
                    </p:cNvSpPr>
                    <p:nvPr/>
                  </p:nvSpPr>
                  <p:spPr bwMode="auto">
                    <a:xfrm>
                      <a:off x="9195" y="4964"/>
                      <a:ext cx="1358" cy="2370"/>
                    </a:xfrm>
                    <a:custGeom>
                      <a:avLst/>
                      <a:gdLst>
                        <a:gd name="T0" fmla="*/ 98 w 1358"/>
                        <a:gd name="T1" fmla="*/ 0 h 2370"/>
                        <a:gd name="T2" fmla="*/ 285 w 1358"/>
                        <a:gd name="T3" fmla="*/ 75 h 2370"/>
                        <a:gd name="T4" fmla="*/ 540 w 1358"/>
                        <a:gd name="T5" fmla="*/ 120 h 2370"/>
                        <a:gd name="T6" fmla="*/ 833 w 1358"/>
                        <a:gd name="T7" fmla="*/ 135 h 2370"/>
                        <a:gd name="T8" fmla="*/ 1065 w 1358"/>
                        <a:gd name="T9" fmla="*/ 120 h 2370"/>
                        <a:gd name="T10" fmla="*/ 1223 w 1358"/>
                        <a:gd name="T11" fmla="*/ 90 h 2370"/>
                        <a:gd name="T12" fmla="*/ 1313 w 1358"/>
                        <a:gd name="T13" fmla="*/ 90 h 2370"/>
                        <a:gd name="T14" fmla="*/ 1358 w 1358"/>
                        <a:gd name="T15" fmla="*/ 143 h 2370"/>
                        <a:gd name="T16" fmla="*/ 1358 w 1358"/>
                        <a:gd name="T17" fmla="*/ 413 h 2370"/>
                        <a:gd name="T18" fmla="*/ 1358 w 1358"/>
                        <a:gd name="T19" fmla="*/ 1110 h 2370"/>
                        <a:gd name="T20" fmla="*/ 1335 w 1358"/>
                        <a:gd name="T21" fmla="*/ 1620 h 2370"/>
                        <a:gd name="T22" fmla="*/ 1305 w 1358"/>
                        <a:gd name="T23" fmla="*/ 2070 h 2370"/>
                        <a:gd name="T24" fmla="*/ 1298 w 1358"/>
                        <a:gd name="T25" fmla="*/ 2295 h 2370"/>
                        <a:gd name="T26" fmla="*/ 1185 w 1358"/>
                        <a:gd name="T27" fmla="*/ 2333 h 2370"/>
                        <a:gd name="T28" fmla="*/ 953 w 1358"/>
                        <a:gd name="T29" fmla="*/ 2333 h 2370"/>
                        <a:gd name="T30" fmla="*/ 825 w 1358"/>
                        <a:gd name="T31" fmla="*/ 2295 h 2370"/>
                        <a:gd name="T32" fmla="*/ 735 w 1358"/>
                        <a:gd name="T33" fmla="*/ 2228 h 2370"/>
                        <a:gd name="T34" fmla="*/ 735 w 1358"/>
                        <a:gd name="T35" fmla="*/ 1905 h 2370"/>
                        <a:gd name="T36" fmla="*/ 735 w 1358"/>
                        <a:gd name="T37" fmla="*/ 1290 h 2370"/>
                        <a:gd name="T38" fmla="*/ 743 w 1358"/>
                        <a:gd name="T39" fmla="*/ 900 h 2370"/>
                        <a:gd name="T40" fmla="*/ 705 w 1358"/>
                        <a:gd name="T41" fmla="*/ 773 h 2370"/>
                        <a:gd name="T42" fmla="*/ 653 w 1358"/>
                        <a:gd name="T43" fmla="*/ 885 h 2370"/>
                        <a:gd name="T44" fmla="*/ 623 w 1358"/>
                        <a:gd name="T45" fmla="*/ 1200 h 2370"/>
                        <a:gd name="T46" fmla="*/ 608 w 1358"/>
                        <a:gd name="T47" fmla="*/ 1613 h 2370"/>
                        <a:gd name="T48" fmla="*/ 585 w 1358"/>
                        <a:gd name="T49" fmla="*/ 1958 h 2370"/>
                        <a:gd name="T50" fmla="*/ 578 w 1358"/>
                        <a:gd name="T51" fmla="*/ 2228 h 2370"/>
                        <a:gd name="T52" fmla="*/ 450 w 1358"/>
                        <a:gd name="T53" fmla="*/ 2310 h 2370"/>
                        <a:gd name="T54" fmla="*/ 285 w 1358"/>
                        <a:gd name="T55" fmla="*/ 2355 h 2370"/>
                        <a:gd name="T56" fmla="*/ 128 w 1358"/>
                        <a:gd name="T57" fmla="*/ 2370 h 2370"/>
                        <a:gd name="T58" fmla="*/ 30 w 1358"/>
                        <a:gd name="T59" fmla="*/ 2340 h 2370"/>
                        <a:gd name="T60" fmla="*/ 0 w 1358"/>
                        <a:gd name="T61" fmla="*/ 1688 h 2370"/>
                        <a:gd name="T62" fmla="*/ 0 w 1358"/>
                        <a:gd name="T63" fmla="*/ 1005 h 2370"/>
                        <a:gd name="T64" fmla="*/ 23 w 1358"/>
                        <a:gd name="T65" fmla="*/ 563 h 2370"/>
                        <a:gd name="T66" fmla="*/ 38 w 1358"/>
                        <a:gd name="T67" fmla="*/ 188 h 2370"/>
                        <a:gd name="T68" fmla="*/ 60 w 1358"/>
                        <a:gd name="T69" fmla="*/ 68 h 2370"/>
                        <a:gd name="T70" fmla="*/ 98 w 1358"/>
                        <a:gd name="T71"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8" h="2370">
                          <a:moveTo>
                            <a:pt x="98" y="0"/>
                          </a:moveTo>
                          <a:lnTo>
                            <a:pt x="285" y="75"/>
                          </a:lnTo>
                          <a:lnTo>
                            <a:pt x="540" y="120"/>
                          </a:lnTo>
                          <a:lnTo>
                            <a:pt x="833" y="135"/>
                          </a:lnTo>
                          <a:lnTo>
                            <a:pt x="1065" y="120"/>
                          </a:lnTo>
                          <a:lnTo>
                            <a:pt x="1223" y="90"/>
                          </a:lnTo>
                          <a:lnTo>
                            <a:pt x="1313" y="90"/>
                          </a:lnTo>
                          <a:lnTo>
                            <a:pt x="1358" y="143"/>
                          </a:lnTo>
                          <a:lnTo>
                            <a:pt x="1358" y="413"/>
                          </a:lnTo>
                          <a:lnTo>
                            <a:pt x="1358" y="1110"/>
                          </a:lnTo>
                          <a:lnTo>
                            <a:pt x="1335" y="1620"/>
                          </a:lnTo>
                          <a:lnTo>
                            <a:pt x="1305" y="2070"/>
                          </a:lnTo>
                          <a:lnTo>
                            <a:pt x="1298" y="2295"/>
                          </a:lnTo>
                          <a:lnTo>
                            <a:pt x="1185" y="2333"/>
                          </a:lnTo>
                          <a:lnTo>
                            <a:pt x="953" y="2333"/>
                          </a:lnTo>
                          <a:lnTo>
                            <a:pt x="825" y="2295"/>
                          </a:lnTo>
                          <a:lnTo>
                            <a:pt x="735" y="2228"/>
                          </a:lnTo>
                          <a:lnTo>
                            <a:pt x="735" y="1905"/>
                          </a:lnTo>
                          <a:lnTo>
                            <a:pt x="735" y="1290"/>
                          </a:lnTo>
                          <a:lnTo>
                            <a:pt x="743" y="900"/>
                          </a:lnTo>
                          <a:lnTo>
                            <a:pt x="705" y="773"/>
                          </a:lnTo>
                          <a:lnTo>
                            <a:pt x="653" y="885"/>
                          </a:lnTo>
                          <a:lnTo>
                            <a:pt x="623" y="1200"/>
                          </a:lnTo>
                          <a:lnTo>
                            <a:pt x="608" y="1613"/>
                          </a:lnTo>
                          <a:lnTo>
                            <a:pt x="585" y="1958"/>
                          </a:lnTo>
                          <a:lnTo>
                            <a:pt x="578" y="2228"/>
                          </a:lnTo>
                          <a:lnTo>
                            <a:pt x="450" y="2310"/>
                          </a:lnTo>
                          <a:lnTo>
                            <a:pt x="285" y="2355"/>
                          </a:lnTo>
                          <a:lnTo>
                            <a:pt x="128" y="2370"/>
                          </a:lnTo>
                          <a:lnTo>
                            <a:pt x="30" y="2340"/>
                          </a:lnTo>
                          <a:lnTo>
                            <a:pt x="0" y="1688"/>
                          </a:lnTo>
                          <a:lnTo>
                            <a:pt x="0" y="1005"/>
                          </a:lnTo>
                          <a:lnTo>
                            <a:pt x="23" y="563"/>
                          </a:lnTo>
                          <a:lnTo>
                            <a:pt x="38" y="188"/>
                          </a:lnTo>
                          <a:lnTo>
                            <a:pt x="60" y="68"/>
                          </a:lnTo>
                          <a:lnTo>
                            <a:pt x="98" y="0"/>
                          </a:lnTo>
                          <a:close/>
                        </a:path>
                      </a:pathLst>
                    </a:custGeom>
                    <a:solidFill>
                      <a:srgbClr val="FF0000"/>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06" name="Freeform 137"/>
                    <p:cNvSpPr>
                      <a:spLocks/>
                    </p:cNvSpPr>
                    <p:nvPr/>
                  </p:nvSpPr>
                  <p:spPr bwMode="auto">
                    <a:xfrm>
                      <a:off x="10320" y="5130"/>
                      <a:ext cx="180" cy="2160"/>
                    </a:xfrm>
                    <a:custGeom>
                      <a:avLst/>
                      <a:gdLst>
                        <a:gd name="T0" fmla="*/ 90 w 180"/>
                        <a:gd name="T1" fmla="*/ 0 h 2160"/>
                        <a:gd name="T2" fmla="*/ 180 w 180"/>
                        <a:gd name="T3" fmla="*/ 15 h 2160"/>
                        <a:gd name="T4" fmla="*/ 165 w 180"/>
                        <a:gd name="T5" fmla="*/ 495 h 2160"/>
                        <a:gd name="T6" fmla="*/ 165 w 180"/>
                        <a:gd name="T7" fmla="*/ 1125 h 2160"/>
                        <a:gd name="T8" fmla="*/ 120 w 180"/>
                        <a:gd name="T9" fmla="*/ 1875 h 2160"/>
                        <a:gd name="T10" fmla="*/ 90 w 180"/>
                        <a:gd name="T11" fmla="*/ 2145 h 2160"/>
                        <a:gd name="T12" fmla="*/ 0 w 180"/>
                        <a:gd name="T13" fmla="*/ 2160 h 2160"/>
                      </a:gdLst>
                      <a:ahLst/>
                      <a:cxnLst>
                        <a:cxn ang="0">
                          <a:pos x="T0" y="T1"/>
                        </a:cxn>
                        <a:cxn ang="0">
                          <a:pos x="T2" y="T3"/>
                        </a:cxn>
                        <a:cxn ang="0">
                          <a:pos x="T4" y="T5"/>
                        </a:cxn>
                        <a:cxn ang="0">
                          <a:pos x="T6" y="T7"/>
                        </a:cxn>
                        <a:cxn ang="0">
                          <a:pos x="T8" y="T9"/>
                        </a:cxn>
                        <a:cxn ang="0">
                          <a:pos x="T10" y="T11"/>
                        </a:cxn>
                        <a:cxn ang="0">
                          <a:pos x="T12" y="T13"/>
                        </a:cxn>
                      </a:cxnLst>
                      <a:rect l="0" t="0" r="r" b="b"/>
                      <a:pathLst>
                        <a:path w="180" h="2160">
                          <a:moveTo>
                            <a:pt x="90" y="0"/>
                          </a:moveTo>
                          <a:lnTo>
                            <a:pt x="180" y="15"/>
                          </a:lnTo>
                          <a:lnTo>
                            <a:pt x="165" y="495"/>
                          </a:lnTo>
                          <a:lnTo>
                            <a:pt x="165" y="1125"/>
                          </a:lnTo>
                          <a:lnTo>
                            <a:pt x="120" y="1875"/>
                          </a:lnTo>
                          <a:lnTo>
                            <a:pt x="90" y="2145"/>
                          </a:lnTo>
                          <a:lnTo>
                            <a:pt x="0" y="2160"/>
                          </a:lnTo>
                        </a:path>
                      </a:pathLst>
                    </a:cu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grpSp>
                <p:nvGrpSpPr>
                  <p:cNvPr id="38" name="Group 138"/>
                  <p:cNvGrpSpPr>
                    <a:grpSpLocks/>
                  </p:cNvGrpSpPr>
                  <p:nvPr/>
                </p:nvGrpSpPr>
                <p:grpSpPr bwMode="auto">
                  <a:xfrm>
                    <a:off x="9770" y="2505"/>
                    <a:ext cx="1197" cy="385"/>
                    <a:chOff x="8795" y="5835"/>
                    <a:chExt cx="2112" cy="595"/>
                  </a:xfrm>
                </p:grpSpPr>
                <p:sp>
                  <p:nvSpPr>
                    <p:cNvPr id="103" name="Freeform 139"/>
                    <p:cNvSpPr>
                      <a:spLocks/>
                    </p:cNvSpPr>
                    <p:nvPr/>
                  </p:nvSpPr>
                  <p:spPr bwMode="auto">
                    <a:xfrm>
                      <a:off x="8795" y="5835"/>
                      <a:ext cx="2097" cy="415"/>
                    </a:xfrm>
                    <a:custGeom>
                      <a:avLst/>
                      <a:gdLst>
                        <a:gd name="T0" fmla="*/ 295 w 2097"/>
                        <a:gd name="T1" fmla="*/ 0 h 895"/>
                        <a:gd name="T2" fmla="*/ 130 w 2097"/>
                        <a:gd name="T3" fmla="*/ 120 h 895"/>
                        <a:gd name="T4" fmla="*/ 25 w 2097"/>
                        <a:gd name="T5" fmla="*/ 330 h 895"/>
                        <a:gd name="T6" fmla="*/ 70 w 2097"/>
                        <a:gd name="T7" fmla="*/ 660 h 895"/>
                        <a:gd name="T8" fmla="*/ 445 w 2097"/>
                        <a:gd name="T9" fmla="*/ 855 h 895"/>
                        <a:gd name="T10" fmla="*/ 1300 w 2097"/>
                        <a:gd name="T11" fmla="*/ 885 h 895"/>
                        <a:gd name="T12" fmla="*/ 1750 w 2097"/>
                        <a:gd name="T13" fmla="*/ 795 h 895"/>
                        <a:gd name="T14" fmla="*/ 1990 w 2097"/>
                        <a:gd name="T15" fmla="*/ 615 h 895"/>
                        <a:gd name="T16" fmla="*/ 2095 w 2097"/>
                        <a:gd name="T17" fmla="*/ 330 h 895"/>
                        <a:gd name="T18" fmla="*/ 2005 w 2097"/>
                        <a:gd name="T19" fmla="*/ 165 h 895"/>
                        <a:gd name="T20" fmla="*/ 1855 w 2097"/>
                        <a:gd name="T21" fmla="*/ 7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7" h="895">
                          <a:moveTo>
                            <a:pt x="295" y="0"/>
                          </a:moveTo>
                          <a:cubicBezTo>
                            <a:pt x="235" y="32"/>
                            <a:pt x="175" y="65"/>
                            <a:pt x="130" y="120"/>
                          </a:cubicBezTo>
                          <a:cubicBezTo>
                            <a:pt x="85" y="175"/>
                            <a:pt x="35" y="240"/>
                            <a:pt x="25" y="330"/>
                          </a:cubicBezTo>
                          <a:cubicBezTo>
                            <a:pt x="15" y="420"/>
                            <a:pt x="0" y="573"/>
                            <a:pt x="70" y="660"/>
                          </a:cubicBezTo>
                          <a:cubicBezTo>
                            <a:pt x="140" y="747"/>
                            <a:pt x="240" y="817"/>
                            <a:pt x="445" y="855"/>
                          </a:cubicBezTo>
                          <a:cubicBezTo>
                            <a:pt x="650" y="893"/>
                            <a:pt x="1083" y="895"/>
                            <a:pt x="1300" y="885"/>
                          </a:cubicBezTo>
                          <a:cubicBezTo>
                            <a:pt x="1517" y="875"/>
                            <a:pt x="1635" y="840"/>
                            <a:pt x="1750" y="795"/>
                          </a:cubicBezTo>
                          <a:cubicBezTo>
                            <a:pt x="1865" y="750"/>
                            <a:pt x="1933" y="692"/>
                            <a:pt x="1990" y="615"/>
                          </a:cubicBezTo>
                          <a:cubicBezTo>
                            <a:pt x="2047" y="538"/>
                            <a:pt x="2093" y="405"/>
                            <a:pt x="2095" y="330"/>
                          </a:cubicBezTo>
                          <a:cubicBezTo>
                            <a:pt x="2097" y="255"/>
                            <a:pt x="2045" y="207"/>
                            <a:pt x="2005" y="165"/>
                          </a:cubicBezTo>
                          <a:cubicBezTo>
                            <a:pt x="1965" y="123"/>
                            <a:pt x="1910" y="99"/>
                            <a:pt x="1855" y="7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04" name="Freeform 140"/>
                    <p:cNvSpPr>
                      <a:spLocks/>
                    </p:cNvSpPr>
                    <p:nvPr/>
                  </p:nvSpPr>
                  <p:spPr bwMode="auto">
                    <a:xfrm>
                      <a:off x="8810" y="6015"/>
                      <a:ext cx="2097" cy="415"/>
                    </a:xfrm>
                    <a:custGeom>
                      <a:avLst/>
                      <a:gdLst>
                        <a:gd name="T0" fmla="*/ 295 w 2097"/>
                        <a:gd name="T1" fmla="*/ 0 h 895"/>
                        <a:gd name="T2" fmla="*/ 130 w 2097"/>
                        <a:gd name="T3" fmla="*/ 120 h 895"/>
                        <a:gd name="T4" fmla="*/ 25 w 2097"/>
                        <a:gd name="T5" fmla="*/ 330 h 895"/>
                        <a:gd name="T6" fmla="*/ 70 w 2097"/>
                        <a:gd name="T7" fmla="*/ 660 h 895"/>
                        <a:gd name="T8" fmla="*/ 445 w 2097"/>
                        <a:gd name="T9" fmla="*/ 855 h 895"/>
                        <a:gd name="T10" fmla="*/ 1300 w 2097"/>
                        <a:gd name="T11" fmla="*/ 885 h 895"/>
                        <a:gd name="T12" fmla="*/ 1750 w 2097"/>
                        <a:gd name="T13" fmla="*/ 795 h 895"/>
                        <a:gd name="T14" fmla="*/ 1990 w 2097"/>
                        <a:gd name="T15" fmla="*/ 615 h 895"/>
                        <a:gd name="T16" fmla="*/ 2095 w 2097"/>
                        <a:gd name="T17" fmla="*/ 330 h 895"/>
                        <a:gd name="T18" fmla="*/ 2005 w 2097"/>
                        <a:gd name="T19" fmla="*/ 165 h 895"/>
                        <a:gd name="T20" fmla="*/ 1855 w 2097"/>
                        <a:gd name="T21" fmla="*/ 7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7" h="895">
                          <a:moveTo>
                            <a:pt x="295" y="0"/>
                          </a:moveTo>
                          <a:cubicBezTo>
                            <a:pt x="235" y="32"/>
                            <a:pt x="175" y="65"/>
                            <a:pt x="130" y="120"/>
                          </a:cubicBezTo>
                          <a:cubicBezTo>
                            <a:pt x="85" y="175"/>
                            <a:pt x="35" y="240"/>
                            <a:pt x="25" y="330"/>
                          </a:cubicBezTo>
                          <a:cubicBezTo>
                            <a:pt x="15" y="420"/>
                            <a:pt x="0" y="573"/>
                            <a:pt x="70" y="660"/>
                          </a:cubicBezTo>
                          <a:cubicBezTo>
                            <a:pt x="140" y="747"/>
                            <a:pt x="240" y="817"/>
                            <a:pt x="445" y="855"/>
                          </a:cubicBezTo>
                          <a:cubicBezTo>
                            <a:pt x="650" y="893"/>
                            <a:pt x="1083" y="895"/>
                            <a:pt x="1300" y="885"/>
                          </a:cubicBezTo>
                          <a:cubicBezTo>
                            <a:pt x="1517" y="875"/>
                            <a:pt x="1635" y="840"/>
                            <a:pt x="1750" y="795"/>
                          </a:cubicBezTo>
                          <a:cubicBezTo>
                            <a:pt x="1865" y="750"/>
                            <a:pt x="1933" y="692"/>
                            <a:pt x="1990" y="615"/>
                          </a:cubicBezTo>
                          <a:cubicBezTo>
                            <a:pt x="2047" y="538"/>
                            <a:pt x="2093" y="405"/>
                            <a:pt x="2095" y="330"/>
                          </a:cubicBezTo>
                          <a:cubicBezTo>
                            <a:pt x="2097" y="255"/>
                            <a:pt x="2045" y="207"/>
                            <a:pt x="2005" y="165"/>
                          </a:cubicBezTo>
                          <a:cubicBezTo>
                            <a:pt x="1965" y="123"/>
                            <a:pt x="1910" y="99"/>
                            <a:pt x="1855" y="75"/>
                          </a:cubicBezTo>
                        </a:path>
                      </a:pathLst>
                    </a:custGeom>
                    <a:noFill/>
                    <a:ln w="952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39" name="Freeform 141"/>
                  <p:cNvSpPr>
                    <a:spLocks/>
                  </p:cNvSpPr>
                  <p:nvPr/>
                </p:nvSpPr>
                <p:spPr bwMode="auto">
                  <a:xfrm>
                    <a:off x="9833" y="3878"/>
                    <a:ext cx="337" cy="1350"/>
                  </a:xfrm>
                  <a:custGeom>
                    <a:avLst/>
                    <a:gdLst>
                      <a:gd name="T0" fmla="*/ 0 w 337"/>
                      <a:gd name="T1" fmla="*/ 15 h 1350"/>
                      <a:gd name="T2" fmla="*/ 120 w 337"/>
                      <a:gd name="T3" fmla="*/ 15 h 1350"/>
                      <a:gd name="T4" fmla="*/ 142 w 337"/>
                      <a:gd name="T5" fmla="*/ 382 h 1350"/>
                      <a:gd name="T6" fmla="*/ 165 w 337"/>
                      <a:gd name="T7" fmla="*/ 735 h 1350"/>
                      <a:gd name="T8" fmla="*/ 165 w 337"/>
                      <a:gd name="T9" fmla="*/ 1042 h 1350"/>
                      <a:gd name="T10" fmla="*/ 232 w 337"/>
                      <a:gd name="T11" fmla="*/ 1177 h 1350"/>
                      <a:gd name="T12" fmla="*/ 337 w 337"/>
                      <a:gd name="T13" fmla="*/ 1350 h 1350"/>
                      <a:gd name="T14" fmla="*/ 225 w 337"/>
                      <a:gd name="T15" fmla="*/ 1320 h 1350"/>
                      <a:gd name="T16" fmla="*/ 210 w 337"/>
                      <a:gd name="T17" fmla="*/ 1267 h 1350"/>
                      <a:gd name="T18" fmla="*/ 187 w 337"/>
                      <a:gd name="T19" fmla="*/ 1237 h 1350"/>
                      <a:gd name="T20" fmla="*/ 142 w 337"/>
                      <a:gd name="T21" fmla="*/ 1185 h 1350"/>
                      <a:gd name="T22" fmla="*/ 105 w 337"/>
                      <a:gd name="T23" fmla="*/ 1222 h 1350"/>
                      <a:gd name="T24" fmla="*/ 90 w 337"/>
                      <a:gd name="T25" fmla="*/ 1290 h 1350"/>
                      <a:gd name="T26" fmla="*/ 15 w 337"/>
                      <a:gd name="T27" fmla="*/ 1252 h 1350"/>
                      <a:gd name="T28" fmla="*/ 52 w 337"/>
                      <a:gd name="T29" fmla="*/ 1147 h 1350"/>
                      <a:gd name="T30" fmla="*/ 67 w 337"/>
                      <a:gd name="T31" fmla="*/ 810 h 1350"/>
                      <a:gd name="T32" fmla="*/ 67 w 337"/>
                      <a:gd name="T33" fmla="*/ 547 h 1350"/>
                      <a:gd name="T34" fmla="*/ 45 w 337"/>
                      <a:gd name="T35" fmla="*/ 225 h 1350"/>
                      <a:gd name="T36" fmla="*/ 45 w 337"/>
                      <a:gd name="T37" fmla="*/ 0 h 1350"/>
                      <a:gd name="T38" fmla="*/ 135 w 337"/>
                      <a:gd name="T39"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7" h="1350">
                        <a:moveTo>
                          <a:pt x="0" y="15"/>
                        </a:moveTo>
                        <a:lnTo>
                          <a:pt x="120" y="15"/>
                        </a:lnTo>
                        <a:lnTo>
                          <a:pt x="142" y="382"/>
                        </a:lnTo>
                        <a:lnTo>
                          <a:pt x="165" y="735"/>
                        </a:lnTo>
                        <a:lnTo>
                          <a:pt x="165" y="1042"/>
                        </a:lnTo>
                        <a:lnTo>
                          <a:pt x="232" y="1177"/>
                        </a:lnTo>
                        <a:lnTo>
                          <a:pt x="337" y="1350"/>
                        </a:lnTo>
                        <a:lnTo>
                          <a:pt x="225" y="1320"/>
                        </a:lnTo>
                        <a:lnTo>
                          <a:pt x="210" y="1267"/>
                        </a:lnTo>
                        <a:lnTo>
                          <a:pt x="187" y="1237"/>
                        </a:lnTo>
                        <a:lnTo>
                          <a:pt x="142" y="1185"/>
                        </a:lnTo>
                        <a:lnTo>
                          <a:pt x="105" y="1222"/>
                        </a:lnTo>
                        <a:lnTo>
                          <a:pt x="90" y="1290"/>
                        </a:lnTo>
                        <a:lnTo>
                          <a:pt x="15" y="1252"/>
                        </a:lnTo>
                        <a:lnTo>
                          <a:pt x="52" y="1147"/>
                        </a:lnTo>
                        <a:lnTo>
                          <a:pt x="67" y="810"/>
                        </a:lnTo>
                        <a:lnTo>
                          <a:pt x="67" y="547"/>
                        </a:lnTo>
                        <a:lnTo>
                          <a:pt x="45" y="225"/>
                        </a:lnTo>
                        <a:lnTo>
                          <a:pt x="45" y="0"/>
                        </a:lnTo>
                        <a:lnTo>
                          <a:pt x="135" y="0"/>
                        </a:lnTo>
                      </a:path>
                    </a:pathLst>
                  </a:custGeom>
                  <a:solidFill>
                    <a:srgbClr val="0000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nvGrpSpPr>
                  <p:cNvPr id="40" name="Group 142"/>
                  <p:cNvGrpSpPr>
                    <a:grpSpLocks/>
                  </p:cNvGrpSpPr>
                  <p:nvPr/>
                </p:nvGrpSpPr>
                <p:grpSpPr bwMode="auto">
                  <a:xfrm flipH="1">
                    <a:off x="10412" y="7394"/>
                    <a:ext cx="915" cy="540"/>
                    <a:chOff x="3533" y="7320"/>
                    <a:chExt cx="915" cy="540"/>
                  </a:xfrm>
                </p:grpSpPr>
                <p:sp>
                  <p:nvSpPr>
                    <p:cNvPr id="101" name="Freeform 143"/>
                    <p:cNvSpPr>
                      <a:spLocks/>
                    </p:cNvSpPr>
                    <p:nvPr/>
                  </p:nvSpPr>
                  <p:spPr bwMode="auto">
                    <a:xfrm>
                      <a:off x="3533" y="7320"/>
                      <a:ext cx="915" cy="540"/>
                    </a:xfrm>
                    <a:custGeom>
                      <a:avLst/>
                      <a:gdLst>
                        <a:gd name="T0" fmla="*/ 525 w 915"/>
                        <a:gd name="T1" fmla="*/ 83 h 540"/>
                        <a:gd name="T2" fmla="*/ 510 w 915"/>
                        <a:gd name="T3" fmla="*/ 128 h 540"/>
                        <a:gd name="T4" fmla="*/ 427 w 915"/>
                        <a:gd name="T5" fmla="*/ 180 h 540"/>
                        <a:gd name="T6" fmla="*/ 172 w 915"/>
                        <a:gd name="T7" fmla="*/ 263 h 540"/>
                        <a:gd name="T8" fmla="*/ 60 w 915"/>
                        <a:gd name="T9" fmla="*/ 315 h 540"/>
                        <a:gd name="T10" fmla="*/ 7 w 915"/>
                        <a:gd name="T11" fmla="*/ 383 h 540"/>
                        <a:gd name="T12" fmla="*/ 0 w 915"/>
                        <a:gd name="T13" fmla="*/ 450 h 540"/>
                        <a:gd name="T14" fmla="*/ 52 w 915"/>
                        <a:gd name="T15" fmla="*/ 518 h 540"/>
                        <a:gd name="T16" fmla="*/ 187 w 915"/>
                        <a:gd name="T17" fmla="*/ 540 h 540"/>
                        <a:gd name="T18" fmla="*/ 495 w 915"/>
                        <a:gd name="T19" fmla="*/ 473 h 540"/>
                        <a:gd name="T20" fmla="*/ 697 w 915"/>
                        <a:gd name="T21" fmla="*/ 330 h 540"/>
                        <a:gd name="T22" fmla="*/ 877 w 915"/>
                        <a:gd name="T23" fmla="*/ 270 h 540"/>
                        <a:gd name="T24" fmla="*/ 915 w 915"/>
                        <a:gd name="T25" fmla="*/ 173 h 540"/>
                        <a:gd name="T26" fmla="*/ 907 w 915"/>
                        <a:gd name="T27" fmla="*/ 75 h 540"/>
                        <a:gd name="T28" fmla="*/ 862 w 915"/>
                        <a:gd name="T29" fmla="*/ 0 h 540"/>
                        <a:gd name="T30" fmla="*/ 765 w 915"/>
                        <a:gd name="T31" fmla="*/ 30 h 540"/>
                        <a:gd name="T32" fmla="*/ 637 w 915"/>
                        <a:gd name="T33" fmla="*/ 75 h 540"/>
                        <a:gd name="T34" fmla="*/ 525 w 915"/>
                        <a:gd name="T35" fmla="*/ 8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5" h="540">
                          <a:moveTo>
                            <a:pt x="525" y="83"/>
                          </a:moveTo>
                          <a:lnTo>
                            <a:pt x="510" y="128"/>
                          </a:lnTo>
                          <a:lnTo>
                            <a:pt x="427" y="180"/>
                          </a:lnTo>
                          <a:lnTo>
                            <a:pt x="172" y="263"/>
                          </a:lnTo>
                          <a:lnTo>
                            <a:pt x="60" y="315"/>
                          </a:lnTo>
                          <a:lnTo>
                            <a:pt x="7" y="383"/>
                          </a:lnTo>
                          <a:lnTo>
                            <a:pt x="0" y="450"/>
                          </a:lnTo>
                          <a:lnTo>
                            <a:pt x="52" y="518"/>
                          </a:lnTo>
                          <a:lnTo>
                            <a:pt x="187" y="540"/>
                          </a:lnTo>
                          <a:lnTo>
                            <a:pt x="495" y="473"/>
                          </a:lnTo>
                          <a:lnTo>
                            <a:pt x="697" y="330"/>
                          </a:lnTo>
                          <a:lnTo>
                            <a:pt x="877" y="270"/>
                          </a:lnTo>
                          <a:lnTo>
                            <a:pt x="915" y="173"/>
                          </a:lnTo>
                          <a:lnTo>
                            <a:pt x="907" y="75"/>
                          </a:lnTo>
                          <a:lnTo>
                            <a:pt x="862" y="0"/>
                          </a:lnTo>
                          <a:lnTo>
                            <a:pt x="765" y="30"/>
                          </a:lnTo>
                          <a:lnTo>
                            <a:pt x="637" y="75"/>
                          </a:lnTo>
                          <a:lnTo>
                            <a:pt x="525" y="83"/>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02" name="Freeform 144"/>
                    <p:cNvSpPr>
                      <a:spLocks/>
                    </p:cNvSpPr>
                    <p:nvPr/>
                  </p:nvSpPr>
                  <p:spPr bwMode="auto">
                    <a:xfrm>
                      <a:off x="4207" y="7530"/>
                      <a:ext cx="233" cy="150"/>
                    </a:xfrm>
                    <a:custGeom>
                      <a:avLst/>
                      <a:gdLst>
                        <a:gd name="T0" fmla="*/ 0 w 233"/>
                        <a:gd name="T1" fmla="*/ 128 h 150"/>
                        <a:gd name="T2" fmla="*/ 1 w 233"/>
                        <a:gd name="T3" fmla="*/ 150 h 150"/>
                        <a:gd name="T4" fmla="*/ 166 w 233"/>
                        <a:gd name="T5" fmla="*/ 98 h 150"/>
                        <a:gd name="T6" fmla="*/ 226 w 233"/>
                        <a:gd name="T7" fmla="*/ 60 h 150"/>
                        <a:gd name="T8" fmla="*/ 233 w 233"/>
                        <a:gd name="T9" fmla="*/ 0 h 150"/>
                        <a:gd name="T10" fmla="*/ 180 w 233"/>
                        <a:gd name="T11" fmla="*/ 53 h 150"/>
                        <a:gd name="T12" fmla="*/ 105 w 233"/>
                        <a:gd name="T13" fmla="*/ 90 h 150"/>
                        <a:gd name="T14" fmla="*/ 0 w 233"/>
                        <a:gd name="T15" fmla="*/ 128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50">
                          <a:moveTo>
                            <a:pt x="0" y="128"/>
                          </a:moveTo>
                          <a:lnTo>
                            <a:pt x="1" y="150"/>
                          </a:lnTo>
                          <a:lnTo>
                            <a:pt x="166" y="98"/>
                          </a:lnTo>
                          <a:lnTo>
                            <a:pt x="226" y="60"/>
                          </a:lnTo>
                          <a:lnTo>
                            <a:pt x="233" y="0"/>
                          </a:lnTo>
                          <a:lnTo>
                            <a:pt x="180" y="53"/>
                          </a:lnTo>
                          <a:lnTo>
                            <a:pt x="105" y="90"/>
                          </a:lnTo>
                          <a:lnTo>
                            <a:pt x="0" y="128"/>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grpSp>
                <p:nvGrpSpPr>
                  <p:cNvPr id="41" name="Group 145"/>
                  <p:cNvGrpSpPr>
                    <a:grpSpLocks/>
                  </p:cNvGrpSpPr>
                  <p:nvPr/>
                </p:nvGrpSpPr>
                <p:grpSpPr bwMode="auto">
                  <a:xfrm>
                    <a:off x="9323" y="7425"/>
                    <a:ext cx="915" cy="540"/>
                    <a:chOff x="3533" y="7320"/>
                    <a:chExt cx="915" cy="540"/>
                  </a:xfrm>
                </p:grpSpPr>
                <p:sp>
                  <p:nvSpPr>
                    <p:cNvPr id="99" name="Freeform 146"/>
                    <p:cNvSpPr>
                      <a:spLocks/>
                    </p:cNvSpPr>
                    <p:nvPr/>
                  </p:nvSpPr>
                  <p:spPr bwMode="auto">
                    <a:xfrm>
                      <a:off x="3533" y="7320"/>
                      <a:ext cx="915" cy="540"/>
                    </a:xfrm>
                    <a:custGeom>
                      <a:avLst/>
                      <a:gdLst>
                        <a:gd name="T0" fmla="*/ 525 w 915"/>
                        <a:gd name="T1" fmla="*/ 83 h 540"/>
                        <a:gd name="T2" fmla="*/ 510 w 915"/>
                        <a:gd name="T3" fmla="*/ 128 h 540"/>
                        <a:gd name="T4" fmla="*/ 427 w 915"/>
                        <a:gd name="T5" fmla="*/ 180 h 540"/>
                        <a:gd name="T6" fmla="*/ 172 w 915"/>
                        <a:gd name="T7" fmla="*/ 263 h 540"/>
                        <a:gd name="T8" fmla="*/ 60 w 915"/>
                        <a:gd name="T9" fmla="*/ 315 h 540"/>
                        <a:gd name="T10" fmla="*/ 7 w 915"/>
                        <a:gd name="T11" fmla="*/ 383 h 540"/>
                        <a:gd name="T12" fmla="*/ 0 w 915"/>
                        <a:gd name="T13" fmla="*/ 450 h 540"/>
                        <a:gd name="T14" fmla="*/ 52 w 915"/>
                        <a:gd name="T15" fmla="*/ 518 h 540"/>
                        <a:gd name="T16" fmla="*/ 187 w 915"/>
                        <a:gd name="T17" fmla="*/ 540 h 540"/>
                        <a:gd name="T18" fmla="*/ 495 w 915"/>
                        <a:gd name="T19" fmla="*/ 473 h 540"/>
                        <a:gd name="T20" fmla="*/ 697 w 915"/>
                        <a:gd name="T21" fmla="*/ 330 h 540"/>
                        <a:gd name="T22" fmla="*/ 877 w 915"/>
                        <a:gd name="T23" fmla="*/ 270 h 540"/>
                        <a:gd name="T24" fmla="*/ 915 w 915"/>
                        <a:gd name="T25" fmla="*/ 173 h 540"/>
                        <a:gd name="T26" fmla="*/ 907 w 915"/>
                        <a:gd name="T27" fmla="*/ 75 h 540"/>
                        <a:gd name="T28" fmla="*/ 862 w 915"/>
                        <a:gd name="T29" fmla="*/ 0 h 540"/>
                        <a:gd name="T30" fmla="*/ 765 w 915"/>
                        <a:gd name="T31" fmla="*/ 30 h 540"/>
                        <a:gd name="T32" fmla="*/ 637 w 915"/>
                        <a:gd name="T33" fmla="*/ 75 h 540"/>
                        <a:gd name="T34" fmla="*/ 525 w 915"/>
                        <a:gd name="T35" fmla="*/ 8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5" h="540">
                          <a:moveTo>
                            <a:pt x="525" y="83"/>
                          </a:moveTo>
                          <a:lnTo>
                            <a:pt x="510" y="128"/>
                          </a:lnTo>
                          <a:lnTo>
                            <a:pt x="427" y="180"/>
                          </a:lnTo>
                          <a:lnTo>
                            <a:pt x="172" y="263"/>
                          </a:lnTo>
                          <a:lnTo>
                            <a:pt x="60" y="315"/>
                          </a:lnTo>
                          <a:lnTo>
                            <a:pt x="7" y="383"/>
                          </a:lnTo>
                          <a:lnTo>
                            <a:pt x="0" y="450"/>
                          </a:lnTo>
                          <a:lnTo>
                            <a:pt x="52" y="518"/>
                          </a:lnTo>
                          <a:lnTo>
                            <a:pt x="187" y="540"/>
                          </a:lnTo>
                          <a:lnTo>
                            <a:pt x="495" y="473"/>
                          </a:lnTo>
                          <a:lnTo>
                            <a:pt x="697" y="330"/>
                          </a:lnTo>
                          <a:lnTo>
                            <a:pt x="877" y="270"/>
                          </a:lnTo>
                          <a:lnTo>
                            <a:pt x="915" y="173"/>
                          </a:lnTo>
                          <a:lnTo>
                            <a:pt x="907" y="75"/>
                          </a:lnTo>
                          <a:lnTo>
                            <a:pt x="862" y="0"/>
                          </a:lnTo>
                          <a:lnTo>
                            <a:pt x="765" y="30"/>
                          </a:lnTo>
                          <a:lnTo>
                            <a:pt x="637" y="75"/>
                          </a:lnTo>
                          <a:lnTo>
                            <a:pt x="525" y="83"/>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100" name="Freeform 147"/>
                    <p:cNvSpPr>
                      <a:spLocks/>
                    </p:cNvSpPr>
                    <p:nvPr/>
                  </p:nvSpPr>
                  <p:spPr bwMode="auto">
                    <a:xfrm>
                      <a:off x="4207" y="7530"/>
                      <a:ext cx="233" cy="150"/>
                    </a:xfrm>
                    <a:custGeom>
                      <a:avLst/>
                      <a:gdLst>
                        <a:gd name="T0" fmla="*/ 0 w 233"/>
                        <a:gd name="T1" fmla="*/ 128 h 150"/>
                        <a:gd name="T2" fmla="*/ 1 w 233"/>
                        <a:gd name="T3" fmla="*/ 150 h 150"/>
                        <a:gd name="T4" fmla="*/ 166 w 233"/>
                        <a:gd name="T5" fmla="*/ 98 h 150"/>
                        <a:gd name="T6" fmla="*/ 226 w 233"/>
                        <a:gd name="T7" fmla="*/ 60 h 150"/>
                        <a:gd name="T8" fmla="*/ 233 w 233"/>
                        <a:gd name="T9" fmla="*/ 0 h 150"/>
                        <a:gd name="T10" fmla="*/ 180 w 233"/>
                        <a:gd name="T11" fmla="*/ 53 h 150"/>
                        <a:gd name="T12" fmla="*/ 105 w 233"/>
                        <a:gd name="T13" fmla="*/ 90 h 150"/>
                        <a:gd name="T14" fmla="*/ 0 w 233"/>
                        <a:gd name="T15" fmla="*/ 128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50">
                          <a:moveTo>
                            <a:pt x="0" y="128"/>
                          </a:moveTo>
                          <a:lnTo>
                            <a:pt x="1" y="150"/>
                          </a:lnTo>
                          <a:lnTo>
                            <a:pt x="166" y="98"/>
                          </a:lnTo>
                          <a:lnTo>
                            <a:pt x="226" y="60"/>
                          </a:lnTo>
                          <a:lnTo>
                            <a:pt x="233" y="0"/>
                          </a:lnTo>
                          <a:lnTo>
                            <a:pt x="180" y="53"/>
                          </a:lnTo>
                          <a:lnTo>
                            <a:pt x="105" y="90"/>
                          </a:lnTo>
                          <a:lnTo>
                            <a:pt x="0" y="128"/>
                          </a:lnTo>
                          <a:close/>
                        </a:path>
                      </a:pathLst>
                    </a:custGeom>
                    <a:solidFill>
                      <a:srgbClr val="FFFFFF"/>
                    </a:solidFill>
                    <a:ln w="1905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42" name="Freeform 148"/>
                  <p:cNvSpPr>
                    <a:spLocks/>
                  </p:cNvSpPr>
                  <p:nvPr/>
                </p:nvSpPr>
                <p:spPr bwMode="auto">
                  <a:xfrm>
                    <a:off x="9225" y="3745"/>
                    <a:ext cx="2340" cy="1520"/>
                  </a:xfrm>
                  <a:custGeom>
                    <a:avLst/>
                    <a:gdLst>
                      <a:gd name="T0" fmla="*/ 1535 w 2340"/>
                      <a:gd name="T1" fmla="*/ 0 h 1520"/>
                      <a:gd name="T2" fmla="*/ 1665 w 2340"/>
                      <a:gd name="T3" fmla="*/ 80 h 1520"/>
                      <a:gd name="T4" fmla="*/ 2025 w 2340"/>
                      <a:gd name="T5" fmla="*/ 125 h 1520"/>
                      <a:gd name="T6" fmla="*/ 2250 w 2340"/>
                      <a:gd name="T7" fmla="*/ 185 h 1520"/>
                      <a:gd name="T8" fmla="*/ 2340 w 2340"/>
                      <a:gd name="T9" fmla="*/ 260 h 1520"/>
                      <a:gd name="T10" fmla="*/ 2340 w 2340"/>
                      <a:gd name="T11" fmla="*/ 395 h 1520"/>
                      <a:gd name="T12" fmla="*/ 2325 w 2340"/>
                      <a:gd name="T13" fmla="*/ 440 h 1520"/>
                      <a:gd name="T14" fmla="*/ 2265 w 2340"/>
                      <a:gd name="T15" fmla="*/ 530 h 1520"/>
                      <a:gd name="T16" fmla="*/ 2085 w 2340"/>
                      <a:gd name="T17" fmla="*/ 710 h 1520"/>
                      <a:gd name="T18" fmla="*/ 1710 w 2340"/>
                      <a:gd name="T19" fmla="*/ 905 h 1520"/>
                      <a:gd name="T20" fmla="*/ 1635 w 2340"/>
                      <a:gd name="T21" fmla="*/ 695 h 1520"/>
                      <a:gd name="T22" fmla="*/ 1785 w 2340"/>
                      <a:gd name="T23" fmla="*/ 605 h 1520"/>
                      <a:gd name="T24" fmla="*/ 1808 w 2340"/>
                      <a:gd name="T25" fmla="*/ 380 h 1520"/>
                      <a:gd name="T26" fmla="*/ 1845 w 2340"/>
                      <a:gd name="T27" fmla="*/ 710 h 1520"/>
                      <a:gd name="T28" fmla="*/ 1845 w 2340"/>
                      <a:gd name="T29" fmla="*/ 1198 h 1520"/>
                      <a:gd name="T30" fmla="*/ 1795 w 2340"/>
                      <a:gd name="T31" fmla="*/ 1470 h 1520"/>
                      <a:gd name="T32" fmla="*/ 1635 w 2340"/>
                      <a:gd name="T33" fmla="*/ 1480 h 1520"/>
                      <a:gd name="T34" fmla="*/ 1325 w 2340"/>
                      <a:gd name="T35" fmla="*/ 1520 h 1520"/>
                      <a:gd name="T36" fmla="*/ 1075 w 2340"/>
                      <a:gd name="T37" fmla="*/ 1510 h 1520"/>
                      <a:gd name="T38" fmla="*/ 895 w 2340"/>
                      <a:gd name="T39" fmla="*/ 1490 h 1520"/>
                      <a:gd name="T40" fmla="*/ 695 w 2340"/>
                      <a:gd name="T41" fmla="*/ 1430 h 1520"/>
                      <a:gd name="T42" fmla="*/ 545 w 2340"/>
                      <a:gd name="T43" fmla="*/ 1380 h 1520"/>
                      <a:gd name="T44" fmla="*/ 525 w 2340"/>
                      <a:gd name="T45" fmla="*/ 1138 h 1520"/>
                      <a:gd name="T46" fmla="*/ 540 w 2340"/>
                      <a:gd name="T47" fmla="*/ 620 h 1520"/>
                      <a:gd name="T48" fmla="*/ 375 w 2340"/>
                      <a:gd name="T49" fmla="*/ 440 h 1520"/>
                      <a:gd name="T50" fmla="*/ 420 w 2340"/>
                      <a:gd name="T51" fmla="*/ 545 h 1520"/>
                      <a:gd name="T52" fmla="*/ 540 w 2340"/>
                      <a:gd name="T53" fmla="*/ 635 h 1520"/>
                      <a:gd name="T54" fmla="*/ 525 w 2340"/>
                      <a:gd name="T55" fmla="*/ 800 h 1520"/>
                      <a:gd name="T56" fmla="*/ 570 w 2340"/>
                      <a:gd name="T57" fmla="*/ 950 h 1520"/>
                      <a:gd name="T58" fmla="*/ 810 w 2340"/>
                      <a:gd name="T59" fmla="*/ 1100 h 1520"/>
                      <a:gd name="T60" fmla="*/ 240 w 2340"/>
                      <a:gd name="T61" fmla="*/ 710 h 1520"/>
                      <a:gd name="T62" fmla="*/ 45 w 2340"/>
                      <a:gd name="T63" fmla="*/ 530 h 1520"/>
                      <a:gd name="T64" fmla="*/ 0 w 2340"/>
                      <a:gd name="T65" fmla="*/ 410 h 1520"/>
                      <a:gd name="T66" fmla="*/ 60 w 2340"/>
                      <a:gd name="T67" fmla="*/ 245 h 1520"/>
                      <a:gd name="T68" fmla="*/ 225 w 2340"/>
                      <a:gd name="T69" fmla="*/ 170 h 1520"/>
                      <a:gd name="T70" fmla="*/ 405 w 2340"/>
                      <a:gd name="T71" fmla="*/ 130 h 1520"/>
                      <a:gd name="T72" fmla="*/ 735 w 2340"/>
                      <a:gd name="T73" fmla="*/ 14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40" h="1520">
                        <a:moveTo>
                          <a:pt x="1535" y="0"/>
                        </a:moveTo>
                        <a:lnTo>
                          <a:pt x="1665" y="80"/>
                        </a:lnTo>
                        <a:lnTo>
                          <a:pt x="2025" y="125"/>
                        </a:lnTo>
                        <a:lnTo>
                          <a:pt x="2250" y="185"/>
                        </a:lnTo>
                        <a:lnTo>
                          <a:pt x="2340" y="260"/>
                        </a:lnTo>
                        <a:lnTo>
                          <a:pt x="2340" y="395"/>
                        </a:lnTo>
                        <a:lnTo>
                          <a:pt x="2325" y="440"/>
                        </a:lnTo>
                        <a:lnTo>
                          <a:pt x="2265" y="530"/>
                        </a:lnTo>
                        <a:lnTo>
                          <a:pt x="2085" y="710"/>
                        </a:lnTo>
                        <a:lnTo>
                          <a:pt x="1710" y="905"/>
                        </a:lnTo>
                        <a:lnTo>
                          <a:pt x="1635" y="695"/>
                        </a:lnTo>
                        <a:lnTo>
                          <a:pt x="1785" y="605"/>
                        </a:lnTo>
                        <a:lnTo>
                          <a:pt x="1808" y="380"/>
                        </a:lnTo>
                        <a:lnTo>
                          <a:pt x="1845" y="710"/>
                        </a:lnTo>
                        <a:lnTo>
                          <a:pt x="1845" y="1198"/>
                        </a:lnTo>
                        <a:lnTo>
                          <a:pt x="1795" y="1470"/>
                        </a:lnTo>
                        <a:lnTo>
                          <a:pt x="1635" y="1480"/>
                        </a:lnTo>
                        <a:lnTo>
                          <a:pt x="1325" y="1520"/>
                        </a:lnTo>
                        <a:lnTo>
                          <a:pt x="1075" y="1510"/>
                        </a:lnTo>
                        <a:lnTo>
                          <a:pt x="895" y="1490"/>
                        </a:lnTo>
                        <a:lnTo>
                          <a:pt x="695" y="1430"/>
                        </a:lnTo>
                        <a:lnTo>
                          <a:pt x="545" y="1380"/>
                        </a:lnTo>
                        <a:lnTo>
                          <a:pt x="525" y="1138"/>
                        </a:lnTo>
                        <a:lnTo>
                          <a:pt x="540" y="620"/>
                        </a:lnTo>
                        <a:lnTo>
                          <a:pt x="375" y="440"/>
                        </a:lnTo>
                        <a:lnTo>
                          <a:pt x="420" y="545"/>
                        </a:lnTo>
                        <a:lnTo>
                          <a:pt x="540" y="635"/>
                        </a:lnTo>
                        <a:lnTo>
                          <a:pt x="525" y="800"/>
                        </a:lnTo>
                        <a:lnTo>
                          <a:pt x="570" y="950"/>
                        </a:lnTo>
                        <a:lnTo>
                          <a:pt x="810" y="1100"/>
                        </a:lnTo>
                        <a:lnTo>
                          <a:pt x="240" y="710"/>
                        </a:lnTo>
                        <a:lnTo>
                          <a:pt x="45" y="530"/>
                        </a:lnTo>
                        <a:lnTo>
                          <a:pt x="0" y="410"/>
                        </a:lnTo>
                        <a:lnTo>
                          <a:pt x="60" y="245"/>
                        </a:lnTo>
                        <a:lnTo>
                          <a:pt x="225" y="170"/>
                        </a:lnTo>
                        <a:lnTo>
                          <a:pt x="405" y="130"/>
                        </a:lnTo>
                        <a:lnTo>
                          <a:pt x="735" y="14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3" name="Oval 149"/>
                  <p:cNvSpPr>
                    <a:spLocks noChangeArrowheads="1"/>
                  </p:cNvSpPr>
                  <p:nvPr/>
                </p:nvSpPr>
                <p:spPr bwMode="auto">
                  <a:xfrm rot="1090654">
                    <a:off x="9762" y="4430"/>
                    <a:ext cx="560" cy="588"/>
                  </a:xfrm>
                  <a:prstGeom prst="ellipse">
                    <a:avLst/>
                  </a:prstGeom>
                  <a:solidFill>
                    <a:srgbClr val="0000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44" name="Oval 150"/>
                  <p:cNvSpPr>
                    <a:spLocks noChangeArrowheads="1"/>
                  </p:cNvSpPr>
                  <p:nvPr/>
                </p:nvSpPr>
                <p:spPr bwMode="auto">
                  <a:xfrm rot="20570277" flipH="1">
                    <a:off x="10514" y="4438"/>
                    <a:ext cx="560" cy="588"/>
                  </a:xfrm>
                  <a:prstGeom prst="ellipse">
                    <a:avLst/>
                  </a:prstGeom>
                  <a:solidFill>
                    <a:srgbClr val="0000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45" name="Oval 151"/>
                  <p:cNvSpPr>
                    <a:spLocks noChangeArrowheads="1"/>
                  </p:cNvSpPr>
                  <p:nvPr/>
                </p:nvSpPr>
                <p:spPr bwMode="auto">
                  <a:xfrm rot="-1388923">
                    <a:off x="9840" y="3000"/>
                    <a:ext cx="945" cy="105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46" name="Freeform 152"/>
                  <p:cNvSpPr>
                    <a:spLocks/>
                  </p:cNvSpPr>
                  <p:nvPr/>
                </p:nvSpPr>
                <p:spPr bwMode="auto">
                  <a:xfrm>
                    <a:off x="9865" y="2928"/>
                    <a:ext cx="847" cy="452"/>
                  </a:xfrm>
                  <a:custGeom>
                    <a:avLst/>
                    <a:gdLst>
                      <a:gd name="T0" fmla="*/ 685 w 847"/>
                      <a:gd name="T1" fmla="*/ 223 h 452"/>
                      <a:gd name="T2" fmla="*/ 771 w 847"/>
                      <a:gd name="T3" fmla="*/ 308 h 452"/>
                      <a:gd name="T4" fmla="*/ 771 w 847"/>
                      <a:gd name="T5" fmla="*/ 259 h 452"/>
                      <a:gd name="T6" fmla="*/ 655 w 847"/>
                      <a:gd name="T7" fmla="*/ 200 h 452"/>
                      <a:gd name="T8" fmla="*/ 664 w 847"/>
                      <a:gd name="T9" fmla="*/ 151 h 452"/>
                      <a:gd name="T10" fmla="*/ 567 w 847"/>
                      <a:gd name="T11" fmla="*/ 180 h 452"/>
                      <a:gd name="T12" fmla="*/ 622 w 847"/>
                      <a:gd name="T13" fmla="*/ 194 h 452"/>
                      <a:gd name="T14" fmla="*/ 518 w 847"/>
                      <a:gd name="T15" fmla="*/ 96 h 452"/>
                      <a:gd name="T16" fmla="*/ 483 w 847"/>
                      <a:gd name="T17" fmla="*/ 79 h 452"/>
                      <a:gd name="T18" fmla="*/ 474 w 847"/>
                      <a:gd name="T19" fmla="*/ 91 h 452"/>
                      <a:gd name="T20" fmla="*/ 487 w 847"/>
                      <a:gd name="T21" fmla="*/ 148 h 452"/>
                      <a:gd name="T22" fmla="*/ 487 w 847"/>
                      <a:gd name="T23" fmla="*/ 63 h 452"/>
                      <a:gd name="T24" fmla="*/ 399 w 847"/>
                      <a:gd name="T25" fmla="*/ 90 h 452"/>
                      <a:gd name="T26" fmla="*/ 382 w 847"/>
                      <a:gd name="T27" fmla="*/ 88 h 452"/>
                      <a:gd name="T28" fmla="*/ 297 w 847"/>
                      <a:gd name="T29" fmla="*/ 126 h 452"/>
                      <a:gd name="T30" fmla="*/ 330 w 847"/>
                      <a:gd name="T31" fmla="*/ 170 h 452"/>
                      <a:gd name="T32" fmla="*/ 340 w 847"/>
                      <a:gd name="T33" fmla="*/ 168 h 452"/>
                      <a:gd name="T34" fmla="*/ 325 w 847"/>
                      <a:gd name="T35" fmla="*/ 213 h 452"/>
                      <a:gd name="T36" fmla="*/ 253 w 847"/>
                      <a:gd name="T37" fmla="*/ 234 h 452"/>
                      <a:gd name="T38" fmla="*/ 240 w 847"/>
                      <a:gd name="T39" fmla="*/ 214 h 452"/>
                      <a:gd name="T40" fmla="*/ 185 w 847"/>
                      <a:gd name="T41" fmla="*/ 248 h 452"/>
                      <a:gd name="T42" fmla="*/ 102 w 847"/>
                      <a:gd name="T43" fmla="*/ 346 h 452"/>
                      <a:gd name="T44" fmla="*/ 79 w 847"/>
                      <a:gd name="T45" fmla="*/ 412 h 452"/>
                      <a:gd name="T46" fmla="*/ 95 w 847"/>
                      <a:gd name="T47" fmla="*/ 336 h 452"/>
                      <a:gd name="T48" fmla="*/ 89 w 847"/>
                      <a:gd name="T49" fmla="*/ 444 h 452"/>
                      <a:gd name="T50" fmla="*/ 3 w 847"/>
                      <a:gd name="T51" fmla="*/ 364 h 452"/>
                      <a:gd name="T52" fmla="*/ 6 w 847"/>
                      <a:gd name="T53" fmla="*/ 310 h 452"/>
                      <a:gd name="T54" fmla="*/ 26 w 847"/>
                      <a:gd name="T55" fmla="*/ 334 h 452"/>
                      <a:gd name="T56" fmla="*/ 58 w 847"/>
                      <a:gd name="T57" fmla="*/ 255 h 452"/>
                      <a:gd name="T58" fmla="*/ 120 w 847"/>
                      <a:gd name="T59" fmla="*/ 198 h 452"/>
                      <a:gd name="T60" fmla="*/ 181 w 847"/>
                      <a:gd name="T61" fmla="*/ 179 h 452"/>
                      <a:gd name="T62" fmla="*/ 165 w 847"/>
                      <a:gd name="T63" fmla="*/ 139 h 452"/>
                      <a:gd name="T64" fmla="*/ 268 w 847"/>
                      <a:gd name="T65" fmla="*/ 114 h 452"/>
                      <a:gd name="T66" fmla="*/ 366 w 847"/>
                      <a:gd name="T67" fmla="*/ 84 h 452"/>
                      <a:gd name="T68" fmla="*/ 302 w 847"/>
                      <a:gd name="T69" fmla="*/ 83 h 452"/>
                      <a:gd name="T70" fmla="*/ 421 w 847"/>
                      <a:gd name="T71" fmla="*/ 50 h 452"/>
                      <a:gd name="T72" fmla="*/ 633 w 847"/>
                      <a:gd name="T73" fmla="*/ 155 h 452"/>
                      <a:gd name="T74" fmla="*/ 619 w 847"/>
                      <a:gd name="T75" fmla="*/ 98 h 452"/>
                      <a:gd name="T76" fmla="*/ 714 w 847"/>
                      <a:gd name="T77" fmla="*/ 160 h 452"/>
                      <a:gd name="T78" fmla="*/ 763 w 847"/>
                      <a:gd name="T79" fmla="*/ 244 h 452"/>
                      <a:gd name="T80" fmla="*/ 780 w 847"/>
                      <a:gd name="T81" fmla="*/ 258 h 452"/>
                      <a:gd name="T82" fmla="*/ 600 w 847"/>
                      <a:gd name="T83" fmla="*/ 111 h 452"/>
                      <a:gd name="T84" fmla="*/ 565 w 847"/>
                      <a:gd name="T85" fmla="*/ 170 h 452"/>
                      <a:gd name="T86" fmla="*/ 444 w 847"/>
                      <a:gd name="T87" fmla="*/ 143 h 452"/>
                      <a:gd name="T88" fmla="*/ 350 w 847"/>
                      <a:gd name="T89" fmla="*/ 204 h 452"/>
                      <a:gd name="T90" fmla="*/ 288 w 847"/>
                      <a:gd name="T91" fmla="*/ 175 h 452"/>
                      <a:gd name="T92" fmla="*/ 277 w 847"/>
                      <a:gd name="T93" fmla="*/ 215 h 452"/>
                      <a:gd name="T94" fmla="*/ 132 w 847"/>
                      <a:gd name="T95" fmla="*/ 293 h 452"/>
                      <a:gd name="T96" fmla="*/ 194 w 847"/>
                      <a:gd name="T97" fmla="*/ 274 h 452"/>
                      <a:gd name="T98" fmla="*/ 185 w 847"/>
                      <a:gd name="T99" fmla="*/ 248 h 452"/>
                      <a:gd name="T100" fmla="*/ 241 w 847"/>
                      <a:gd name="T101" fmla="*/ 150 h 452"/>
                      <a:gd name="T102" fmla="*/ 234 w 847"/>
                      <a:gd name="T103" fmla="*/ 172 h 452"/>
                      <a:gd name="T104" fmla="*/ 191 w 847"/>
                      <a:gd name="T105" fmla="*/ 130 h 452"/>
                      <a:gd name="T106" fmla="*/ 145 w 847"/>
                      <a:gd name="T107" fmla="*/ 190 h 452"/>
                      <a:gd name="T108" fmla="*/ 104 w 847"/>
                      <a:gd name="T109" fmla="*/ 28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7" h="452">
                        <a:moveTo>
                          <a:pt x="748" y="214"/>
                        </a:moveTo>
                        <a:cubicBezTo>
                          <a:pt x="742" y="172"/>
                          <a:pt x="753" y="158"/>
                          <a:pt x="708" y="155"/>
                        </a:cubicBezTo>
                        <a:cubicBezTo>
                          <a:pt x="684" y="197"/>
                          <a:pt x="649" y="228"/>
                          <a:pt x="705" y="247"/>
                        </a:cubicBezTo>
                        <a:cubicBezTo>
                          <a:pt x="735" y="225"/>
                          <a:pt x="737" y="210"/>
                          <a:pt x="732" y="173"/>
                        </a:cubicBezTo>
                        <a:cubicBezTo>
                          <a:pt x="688" y="160"/>
                          <a:pt x="657" y="180"/>
                          <a:pt x="685" y="223"/>
                        </a:cubicBezTo>
                        <a:cubicBezTo>
                          <a:pt x="696" y="228"/>
                          <a:pt x="708" y="243"/>
                          <a:pt x="719" y="239"/>
                        </a:cubicBezTo>
                        <a:cubicBezTo>
                          <a:pt x="731" y="235"/>
                          <a:pt x="738" y="218"/>
                          <a:pt x="736" y="205"/>
                        </a:cubicBezTo>
                        <a:cubicBezTo>
                          <a:pt x="735" y="197"/>
                          <a:pt x="723" y="214"/>
                          <a:pt x="716" y="218"/>
                        </a:cubicBezTo>
                        <a:cubicBezTo>
                          <a:pt x="731" y="258"/>
                          <a:pt x="718" y="232"/>
                          <a:pt x="745" y="268"/>
                        </a:cubicBezTo>
                        <a:cubicBezTo>
                          <a:pt x="754" y="281"/>
                          <a:pt x="771" y="308"/>
                          <a:pt x="771" y="308"/>
                        </a:cubicBezTo>
                        <a:cubicBezTo>
                          <a:pt x="802" y="254"/>
                          <a:pt x="810" y="255"/>
                          <a:pt x="779" y="209"/>
                        </a:cubicBezTo>
                        <a:cubicBezTo>
                          <a:pt x="771" y="213"/>
                          <a:pt x="757" y="210"/>
                          <a:pt x="754" y="219"/>
                        </a:cubicBezTo>
                        <a:cubicBezTo>
                          <a:pt x="744" y="241"/>
                          <a:pt x="802" y="251"/>
                          <a:pt x="798" y="223"/>
                        </a:cubicBezTo>
                        <a:cubicBezTo>
                          <a:pt x="796" y="211"/>
                          <a:pt x="775" y="212"/>
                          <a:pt x="763" y="207"/>
                        </a:cubicBezTo>
                        <a:cubicBezTo>
                          <a:pt x="720" y="237"/>
                          <a:pt x="726" y="237"/>
                          <a:pt x="771" y="259"/>
                        </a:cubicBezTo>
                        <a:cubicBezTo>
                          <a:pt x="789" y="219"/>
                          <a:pt x="787" y="214"/>
                          <a:pt x="765" y="179"/>
                        </a:cubicBezTo>
                        <a:cubicBezTo>
                          <a:pt x="726" y="191"/>
                          <a:pt x="684" y="197"/>
                          <a:pt x="714" y="245"/>
                        </a:cubicBezTo>
                        <a:cubicBezTo>
                          <a:pt x="721" y="248"/>
                          <a:pt x="757" y="261"/>
                          <a:pt x="764" y="254"/>
                        </a:cubicBezTo>
                        <a:cubicBezTo>
                          <a:pt x="792" y="228"/>
                          <a:pt x="750" y="185"/>
                          <a:pt x="736" y="168"/>
                        </a:cubicBezTo>
                        <a:cubicBezTo>
                          <a:pt x="701" y="172"/>
                          <a:pt x="683" y="178"/>
                          <a:pt x="655" y="200"/>
                        </a:cubicBezTo>
                        <a:cubicBezTo>
                          <a:pt x="640" y="247"/>
                          <a:pt x="671" y="246"/>
                          <a:pt x="702" y="226"/>
                        </a:cubicBezTo>
                        <a:cubicBezTo>
                          <a:pt x="704" y="183"/>
                          <a:pt x="691" y="155"/>
                          <a:pt x="666" y="124"/>
                        </a:cubicBezTo>
                        <a:cubicBezTo>
                          <a:pt x="606" y="132"/>
                          <a:pt x="605" y="160"/>
                          <a:pt x="629" y="209"/>
                        </a:cubicBezTo>
                        <a:cubicBezTo>
                          <a:pt x="639" y="213"/>
                          <a:pt x="648" y="225"/>
                          <a:pt x="658" y="221"/>
                        </a:cubicBezTo>
                        <a:cubicBezTo>
                          <a:pt x="690" y="205"/>
                          <a:pt x="670" y="170"/>
                          <a:pt x="664" y="151"/>
                        </a:cubicBezTo>
                        <a:cubicBezTo>
                          <a:pt x="654" y="147"/>
                          <a:pt x="625" y="131"/>
                          <a:pt x="616" y="152"/>
                        </a:cubicBezTo>
                        <a:cubicBezTo>
                          <a:pt x="612" y="160"/>
                          <a:pt x="622" y="169"/>
                          <a:pt x="625" y="178"/>
                        </a:cubicBezTo>
                        <a:cubicBezTo>
                          <a:pt x="636" y="171"/>
                          <a:pt x="669" y="155"/>
                          <a:pt x="640" y="133"/>
                        </a:cubicBezTo>
                        <a:cubicBezTo>
                          <a:pt x="632" y="126"/>
                          <a:pt x="619" y="136"/>
                          <a:pt x="609" y="136"/>
                        </a:cubicBezTo>
                        <a:cubicBezTo>
                          <a:pt x="601" y="140"/>
                          <a:pt x="553" y="155"/>
                          <a:pt x="567" y="180"/>
                        </a:cubicBezTo>
                        <a:cubicBezTo>
                          <a:pt x="575" y="193"/>
                          <a:pt x="594" y="194"/>
                          <a:pt x="607" y="202"/>
                        </a:cubicBezTo>
                        <a:cubicBezTo>
                          <a:pt x="616" y="198"/>
                          <a:pt x="628" y="200"/>
                          <a:pt x="633" y="192"/>
                        </a:cubicBezTo>
                        <a:cubicBezTo>
                          <a:pt x="652" y="168"/>
                          <a:pt x="619" y="123"/>
                          <a:pt x="605" y="106"/>
                        </a:cubicBezTo>
                        <a:cubicBezTo>
                          <a:pt x="545" y="84"/>
                          <a:pt x="560" y="136"/>
                          <a:pt x="576" y="168"/>
                        </a:cubicBezTo>
                        <a:cubicBezTo>
                          <a:pt x="591" y="177"/>
                          <a:pt x="605" y="196"/>
                          <a:pt x="622" y="194"/>
                        </a:cubicBezTo>
                        <a:cubicBezTo>
                          <a:pt x="665" y="188"/>
                          <a:pt x="624" y="116"/>
                          <a:pt x="615" y="103"/>
                        </a:cubicBezTo>
                        <a:cubicBezTo>
                          <a:pt x="583" y="102"/>
                          <a:pt x="554" y="96"/>
                          <a:pt x="582" y="135"/>
                        </a:cubicBezTo>
                        <a:cubicBezTo>
                          <a:pt x="590" y="133"/>
                          <a:pt x="604" y="135"/>
                          <a:pt x="608" y="127"/>
                        </a:cubicBezTo>
                        <a:cubicBezTo>
                          <a:pt x="630" y="84"/>
                          <a:pt x="572" y="87"/>
                          <a:pt x="553" y="85"/>
                        </a:cubicBezTo>
                        <a:cubicBezTo>
                          <a:pt x="542" y="89"/>
                          <a:pt x="525" y="87"/>
                          <a:pt x="518" y="96"/>
                        </a:cubicBezTo>
                        <a:cubicBezTo>
                          <a:pt x="512" y="103"/>
                          <a:pt x="520" y="115"/>
                          <a:pt x="526" y="121"/>
                        </a:cubicBezTo>
                        <a:cubicBezTo>
                          <a:pt x="543" y="137"/>
                          <a:pt x="565" y="145"/>
                          <a:pt x="585" y="156"/>
                        </a:cubicBezTo>
                        <a:cubicBezTo>
                          <a:pt x="599" y="124"/>
                          <a:pt x="601" y="109"/>
                          <a:pt x="590" y="75"/>
                        </a:cubicBezTo>
                        <a:cubicBezTo>
                          <a:pt x="570" y="63"/>
                          <a:pt x="553" y="48"/>
                          <a:pt x="531" y="40"/>
                        </a:cubicBezTo>
                        <a:cubicBezTo>
                          <a:pt x="505" y="31"/>
                          <a:pt x="484" y="54"/>
                          <a:pt x="483" y="79"/>
                        </a:cubicBezTo>
                        <a:cubicBezTo>
                          <a:pt x="482" y="107"/>
                          <a:pt x="533" y="150"/>
                          <a:pt x="549" y="166"/>
                        </a:cubicBezTo>
                        <a:cubicBezTo>
                          <a:pt x="560" y="172"/>
                          <a:pt x="571" y="185"/>
                          <a:pt x="583" y="183"/>
                        </a:cubicBezTo>
                        <a:cubicBezTo>
                          <a:pt x="592" y="182"/>
                          <a:pt x="590" y="169"/>
                          <a:pt x="591" y="160"/>
                        </a:cubicBezTo>
                        <a:cubicBezTo>
                          <a:pt x="591" y="127"/>
                          <a:pt x="582" y="99"/>
                          <a:pt x="562" y="74"/>
                        </a:cubicBezTo>
                        <a:cubicBezTo>
                          <a:pt x="512" y="60"/>
                          <a:pt x="515" y="64"/>
                          <a:pt x="474" y="91"/>
                        </a:cubicBezTo>
                        <a:cubicBezTo>
                          <a:pt x="477" y="99"/>
                          <a:pt x="477" y="110"/>
                          <a:pt x="483" y="116"/>
                        </a:cubicBezTo>
                        <a:cubicBezTo>
                          <a:pt x="505" y="136"/>
                          <a:pt x="543" y="158"/>
                          <a:pt x="540" y="103"/>
                        </a:cubicBezTo>
                        <a:cubicBezTo>
                          <a:pt x="539" y="92"/>
                          <a:pt x="527" y="87"/>
                          <a:pt x="520" y="79"/>
                        </a:cubicBezTo>
                        <a:cubicBezTo>
                          <a:pt x="490" y="69"/>
                          <a:pt x="475" y="68"/>
                          <a:pt x="445" y="79"/>
                        </a:cubicBezTo>
                        <a:cubicBezTo>
                          <a:pt x="425" y="129"/>
                          <a:pt x="441" y="123"/>
                          <a:pt x="487" y="148"/>
                        </a:cubicBezTo>
                        <a:cubicBezTo>
                          <a:pt x="508" y="105"/>
                          <a:pt x="526" y="96"/>
                          <a:pt x="478" y="74"/>
                        </a:cubicBezTo>
                        <a:cubicBezTo>
                          <a:pt x="471" y="77"/>
                          <a:pt x="424" y="93"/>
                          <a:pt x="422" y="99"/>
                        </a:cubicBezTo>
                        <a:cubicBezTo>
                          <a:pt x="418" y="110"/>
                          <a:pt x="432" y="119"/>
                          <a:pt x="437" y="129"/>
                        </a:cubicBezTo>
                        <a:cubicBezTo>
                          <a:pt x="452" y="137"/>
                          <a:pt x="466" y="158"/>
                          <a:pt x="483" y="154"/>
                        </a:cubicBezTo>
                        <a:cubicBezTo>
                          <a:pt x="536" y="139"/>
                          <a:pt x="500" y="84"/>
                          <a:pt x="487" y="63"/>
                        </a:cubicBezTo>
                        <a:cubicBezTo>
                          <a:pt x="450" y="48"/>
                          <a:pt x="433" y="57"/>
                          <a:pt x="396" y="69"/>
                        </a:cubicBezTo>
                        <a:cubicBezTo>
                          <a:pt x="384" y="107"/>
                          <a:pt x="401" y="104"/>
                          <a:pt x="421" y="136"/>
                        </a:cubicBezTo>
                        <a:cubicBezTo>
                          <a:pt x="435" y="142"/>
                          <a:pt x="446" y="159"/>
                          <a:pt x="462" y="157"/>
                        </a:cubicBezTo>
                        <a:cubicBezTo>
                          <a:pt x="498" y="152"/>
                          <a:pt x="458" y="92"/>
                          <a:pt x="452" y="84"/>
                        </a:cubicBezTo>
                        <a:cubicBezTo>
                          <a:pt x="416" y="71"/>
                          <a:pt x="440" y="73"/>
                          <a:pt x="399" y="90"/>
                        </a:cubicBezTo>
                        <a:cubicBezTo>
                          <a:pt x="390" y="94"/>
                          <a:pt x="369" y="91"/>
                          <a:pt x="373" y="99"/>
                        </a:cubicBezTo>
                        <a:cubicBezTo>
                          <a:pt x="380" y="114"/>
                          <a:pt x="400" y="114"/>
                          <a:pt x="414" y="120"/>
                        </a:cubicBezTo>
                        <a:cubicBezTo>
                          <a:pt x="434" y="76"/>
                          <a:pt x="429" y="70"/>
                          <a:pt x="382" y="77"/>
                        </a:cubicBezTo>
                        <a:cubicBezTo>
                          <a:pt x="335" y="108"/>
                          <a:pt x="397" y="123"/>
                          <a:pt x="427" y="141"/>
                        </a:cubicBezTo>
                        <a:cubicBezTo>
                          <a:pt x="422" y="101"/>
                          <a:pt x="423" y="91"/>
                          <a:pt x="382" y="88"/>
                        </a:cubicBezTo>
                        <a:cubicBezTo>
                          <a:pt x="321" y="109"/>
                          <a:pt x="323" y="89"/>
                          <a:pt x="346" y="135"/>
                        </a:cubicBezTo>
                        <a:cubicBezTo>
                          <a:pt x="362" y="144"/>
                          <a:pt x="375" y="161"/>
                          <a:pt x="393" y="161"/>
                        </a:cubicBezTo>
                        <a:cubicBezTo>
                          <a:pt x="402" y="161"/>
                          <a:pt x="399" y="142"/>
                          <a:pt x="394" y="134"/>
                        </a:cubicBezTo>
                        <a:cubicBezTo>
                          <a:pt x="388" y="126"/>
                          <a:pt x="376" y="126"/>
                          <a:pt x="366" y="122"/>
                        </a:cubicBezTo>
                        <a:cubicBezTo>
                          <a:pt x="366" y="122"/>
                          <a:pt x="301" y="121"/>
                          <a:pt x="297" y="126"/>
                        </a:cubicBezTo>
                        <a:cubicBezTo>
                          <a:pt x="291" y="133"/>
                          <a:pt x="316" y="167"/>
                          <a:pt x="319" y="171"/>
                        </a:cubicBezTo>
                        <a:cubicBezTo>
                          <a:pt x="335" y="180"/>
                          <a:pt x="348" y="198"/>
                          <a:pt x="366" y="197"/>
                        </a:cubicBezTo>
                        <a:cubicBezTo>
                          <a:pt x="387" y="196"/>
                          <a:pt x="374" y="141"/>
                          <a:pt x="373" y="137"/>
                        </a:cubicBezTo>
                        <a:cubicBezTo>
                          <a:pt x="322" y="109"/>
                          <a:pt x="314" y="91"/>
                          <a:pt x="289" y="149"/>
                        </a:cubicBezTo>
                        <a:cubicBezTo>
                          <a:pt x="303" y="155"/>
                          <a:pt x="314" y="170"/>
                          <a:pt x="330" y="170"/>
                        </a:cubicBezTo>
                        <a:cubicBezTo>
                          <a:pt x="338" y="169"/>
                          <a:pt x="339" y="155"/>
                          <a:pt x="337" y="147"/>
                        </a:cubicBezTo>
                        <a:cubicBezTo>
                          <a:pt x="334" y="138"/>
                          <a:pt x="324" y="131"/>
                          <a:pt x="318" y="123"/>
                        </a:cubicBezTo>
                        <a:cubicBezTo>
                          <a:pt x="305" y="123"/>
                          <a:pt x="288" y="113"/>
                          <a:pt x="280" y="123"/>
                        </a:cubicBezTo>
                        <a:cubicBezTo>
                          <a:pt x="273" y="132"/>
                          <a:pt x="286" y="146"/>
                          <a:pt x="295" y="153"/>
                        </a:cubicBezTo>
                        <a:cubicBezTo>
                          <a:pt x="308" y="163"/>
                          <a:pt x="325" y="163"/>
                          <a:pt x="340" y="168"/>
                        </a:cubicBezTo>
                        <a:cubicBezTo>
                          <a:pt x="334" y="160"/>
                          <a:pt x="331" y="145"/>
                          <a:pt x="321" y="144"/>
                        </a:cubicBezTo>
                        <a:cubicBezTo>
                          <a:pt x="264" y="133"/>
                          <a:pt x="299" y="171"/>
                          <a:pt x="304" y="179"/>
                        </a:cubicBezTo>
                        <a:cubicBezTo>
                          <a:pt x="306" y="178"/>
                          <a:pt x="353" y="152"/>
                          <a:pt x="315" y="140"/>
                        </a:cubicBezTo>
                        <a:cubicBezTo>
                          <a:pt x="303" y="135"/>
                          <a:pt x="291" y="146"/>
                          <a:pt x="279" y="150"/>
                        </a:cubicBezTo>
                        <a:cubicBezTo>
                          <a:pt x="276" y="190"/>
                          <a:pt x="289" y="197"/>
                          <a:pt x="325" y="213"/>
                        </a:cubicBezTo>
                        <a:cubicBezTo>
                          <a:pt x="342" y="176"/>
                          <a:pt x="350" y="161"/>
                          <a:pt x="301" y="158"/>
                        </a:cubicBezTo>
                        <a:cubicBezTo>
                          <a:pt x="288" y="167"/>
                          <a:pt x="256" y="178"/>
                          <a:pt x="297" y="201"/>
                        </a:cubicBezTo>
                        <a:cubicBezTo>
                          <a:pt x="304" y="205"/>
                          <a:pt x="314" y="195"/>
                          <a:pt x="322" y="192"/>
                        </a:cubicBezTo>
                        <a:cubicBezTo>
                          <a:pt x="340" y="152"/>
                          <a:pt x="340" y="145"/>
                          <a:pt x="294" y="142"/>
                        </a:cubicBezTo>
                        <a:cubicBezTo>
                          <a:pt x="261" y="168"/>
                          <a:pt x="238" y="191"/>
                          <a:pt x="253" y="234"/>
                        </a:cubicBezTo>
                        <a:cubicBezTo>
                          <a:pt x="266" y="240"/>
                          <a:pt x="279" y="259"/>
                          <a:pt x="293" y="255"/>
                        </a:cubicBezTo>
                        <a:cubicBezTo>
                          <a:pt x="320" y="247"/>
                          <a:pt x="286" y="195"/>
                          <a:pt x="285" y="192"/>
                        </a:cubicBezTo>
                        <a:cubicBezTo>
                          <a:pt x="255" y="183"/>
                          <a:pt x="235" y="183"/>
                          <a:pt x="204" y="187"/>
                        </a:cubicBezTo>
                        <a:cubicBezTo>
                          <a:pt x="207" y="195"/>
                          <a:pt x="205" y="207"/>
                          <a:pt x="212" y="212"/>
                        </a:cubicBezTo>
                        <a:cubicBezTo>
                          <a:pt x="220" y="218"/>
                          <a:pt x="247" y="220"/>
                          <a:pt x="240" y="214"/>
                        </a:cubicBezTo>
                        <a:cubicBezTo>
                          <a:pt x="231" y="207"/>
                          <a:pt x="218" y="210"/>
                          <a:pt x="207" y="208"/>
                        </a:cubicBezTo>
                        <a:cubicBezTo>
                          <a:pt x="201" y="219"/>
                          <a:pt x="188" y="230"/>
                          <a:pt x="189" y="242"/>
                        </a:cubicBezTo>
                        <a:cubicBezTo>
                          <a:pt x="191" y="251"/>
                          <a:pt x="206" y="255"/>
                          <a:pt x="213" y="250"/>
                        </a:cubicBezTo>
                        <a:cubicBezTo>
                          <a:pt x="220" y="244"/>
                          <a:pt x="214" y="232"/>
                          <a:pt x="214" y="223"/>
                        </a:cubicBezTo>
                        <a:cubicBezTo>
                          <a:pt x="185" y="213"/>
                          <a:pt x="158" y="210"/>
                          <a:pt x="185" y="248"/>
                        </a:cubicBezTo>
                        <a:cubicBezTo>
                          <a:pt x="162" y="269"/>
                          <a:pt x="139" y="289"/>
                          <a:pt x="113" y="306"/>
                        </a:cubicBezTo>
                        <a:cubicBezTo>
                          <a:pt x="109" y="316"/>
                          <a:pt x="99" y="324"/>
                          <a:pt x="101" y="335"/>
                        </a:cubicBezTo>
                        <a:cubicBezTo>
                          <a:pt x="104" y="350"/>
                          <a:pt x="128" y="374"/>
                          <a:pt x="128" y="374"/>
                        </a:cubicBezTo>
                        <a:cubicBezTo>
                          <a:pt x="130" y="373"/>
                          <a:pt x="173" y="314"/>
                          <a:pt x="131" y="300"/>
                        </a:cubicBezTo>
                        <a:cubicBezTo>
                          <a:pt x="119" y="296"/>
                          <a:pt x="114" y="342"/>
                          <a:pt x="102" y="346"/>
                        </a:cubicBezTo>
                        <a:cubicBezTo>
                          <a:pt x="98" y="355"/>
                          <a:pt x="90" y="364"/>
                          <a:pt x="90" y="374"/>
                        </a:cubicBezTo>
                        <a:cubicBezTo>
                          <a:pt x="90" y="382"/>
                          <a:pt x="96" y="396"/>
                          <a:pt x="104" y="393"/>
                        </a:cubicBezTo>
                        <a:cubicBezTo>
                          <a:pt x="114" y="390"/>
                          <a:pt x="112" y="374"/>
                          <a:pt x="116" y="365"/>
                        </a:cubicBezTo>
                        <a:cubicBezTo>
                          <a:pt x="79" y="353"/>
                          <a:pt x="100" y="352"/>
                          <a:pt x="92" y="384"/>
                        </a:cubicBezTo>
                        <a:cubicBezTo>
                          <a:pt x="90" y="394"/>
                          <a:pt x="77" y="402"/>
                          <a:pt x="79" y="412"/>
                        </a:cubicBezTo>
                        <a:cubicBezTo>
                          <a:pt x="83" y="428"/>
                          <a:pt x="95" y="375"/>
                          <a:pt x="95" y="375"/>
                        </a:cubicBezTo>
                        <a:cubicBezTo>
                          <a:pt x="140" y="391"/>
                          <a:pt x="105" y="388"/>
                          <a:pt x="95" y="357"/>
                        </a:cubicBezTo>
                        <a:cubicBezTo>
                          <a:pt x="87" y="355"/>
                          <a:pt x="109" y="398"/>
                          <a:pt x="105" y="404"/>
                        </a:cubicBezTo>
                        <a:cubicBezTo>
                          <a:pt x="100" y="410"/>
                          <a:pt x="117" y="449"/>
                          <a:pt x="125" y="450"/>
                        </a:cubicBezTo>
                        <a:cubicBezTo>
                          <a:pt x="132" y="452"/>
                          <a:pt x="89" y="340"/>
                          <a:pt x="95" y="336"/>
                        </a:cubicBezTo>
                        <a:cubicBezTo>
                          <a:pt x="92" y="328"/>
                          <a:pt x="137" y="390"/>
                          <a:pt x="129" y="385"/>
                        </a:cubicBezTo>
                        <a:cubicBezTo>
                          <a:pt x="107" y="373"/>
                          <a:pt x="83" y="395"/>
                          <a:pt x="86" y="417"/>
                        </a:cubicBezTo>
                        <a:cubicBezTo>
                          <a:pt x="86" y="420"/>
                          <a:pt x="103" y="349"/>
                          <a:pt x="104" y="351"/>
                        </a:cubicBezTo>
                        <a:cubicBezTo>
                          <a:pt x="109" y="279"/>
                          <a:pt x="134" y="424"/>
                          <a:pt x="101" y="372"/>
                        </a:cubicBezTo>
                        <a:cubicBezTo>
                          <a:pt x="52" y="379"/>
                          <a:pt x="59" y="405"/>
                          <a:pt x="89" y="444"/>
                        </a:cubicBezTo>
                        <a:cubicBezTo>
                          <a:pt x="92" y="405"/>
                          <a:pt x="76" y="380"/>
                          <a:pt x="41" y="364"/>
                        </a:cubicBezTo>
                        <a:cubicBezTo>
                          <a:pt x="32" y="368"/>
                          <a:pt x="18" y="364"/>
                          <a:pt x="15" y="373"/>
                        </a:cubicBezTo>
                        <a:cubicBezTo>
                          <a:pt x="7" y="402"/>
                          <a:pt x="60" y="419"/>
                          <a:pt x="70" y="424"/>
                        </a:cubicBezTo>
                        <a:cubicBezTo>
                          <a:pt x="80" y="375"/>
                          <a:pt x="73" y="375"/>
                          <a:pt x="29" y="355"/>
                        </a:cubicBezTo>
                        <a:cubicBezTo>
                          <a:pt x="20" y="358"/>
                          <a:pt x="6" y="355"/>
                          <a:pt x="3" y="364"/>
                        </a:cubicBezTo>
                        <a:cubicBezTo>
                          <a:pt x="0" y="375"/>
                          <a:pt x="6" y="391"/>
                          <a:pt x="18" y="394"/>
                        </a:cubicBezTo>
                        <a:cubicBezTo>
                          <a:pt x="29" y="398"/>
                          <a:pt x="38" y="385"/>
                          <a:pt x="48" y="380"/>
                        </a:cubicBezTo>
                        <a:cubicBezTo>
                          <a:pt x="61" y="343"/>
                          <a:pt x="54" y="334"/>
                          <a:pt x="18" y="319"/>
                        </a:cubicBezTo>
                        <a:cubicBezTo>
                          <a:pt x="21" y="312"/>
                          <a:pt x="33" y="302"/>
                          <a:pt x="26" y="297"/>
                        </a:cubicBezTo>
                        <a:cubicBezTo>
                          <a:pt x="20" y="292"/>
                          <a:pt x="7" y="302"/>
                          <a:pt x="6" y="310"/>
                        </a:cubicBezTo>
                        <a:cubicBezTo>
                          <a:pt x="5" y="318"/>
                          <a:pt x="15" y="323"/>
                          <a:pt x="20" y="330"/>
                        </a:cubicBezTo>
                        <a:cubicBezTo>
                          <a:pt x="33" y="337"/>
                          <a:pt x="46" y="356"/>
                          <a:pt x="60" y="351"/>
                        </a:cubicBezTo>
                        <a:lnTo>
                          <a:pt x="62" y="286"/>
                        </a:lnTo>
                        <a:cubicBezTo>
                          <a:pt x="62" y="286"/>
                          <a:pt x="43" y="300"/>
                          <a:pt x="43" y="300"/>
                        </a:cubicBezTo>
                        <a:cubicBezTo>
                          <a:pt x="37" y="311"/>
                          <a:pt x="20" y="323"/>
                          <a:pt x="26" y="334"/>
                        </a:cubicBezTo>
                        <a:cubicBezTo>
                          <a:pt x="30" y="343"/>
                          <a:pt x="47" y="325"/>
                          <a:pt x="50" y="315"/>
                        </a:cubicBezTo>
                        <a:cubicBezTo>
                          <a:pt x="55" y="304"/>
                          <a:pt x="19" y="224"/>
                          <a:pt x="41" y="289"/>
                        </a:cubicBezTo>
                        <a:cubicBezTo>
                          <a:pt x="52" y="291"/>
                          <a:pt x="65" y="302"/>
                          <a:pt x="74" y="295"/>
                        </a:cubicBezTo>
                        <a:cubicBezTo>
                          <a:pt x="153" y="239"/>
                          <a:pt x="105" y="243"/>
                          <a:pt x="77" y="241"/>
                        </a:cubicBezTo>
                        <a:cubicBezTo>
                          <a:pt x="71" y="247"/>
                          <a:pt x="57" y="247"/>
                          <a:pt x="58" y="255"/>
                        </a:cubicBezTo>
                        <a:cubicBezTo>
                          <a:pt x="59" y="264"/>
                          <a:pt x="74" y="268"/>
                          <a:pt x="80" y="262"/>
                        </a:cubicBezTo>
                        <a:cubicBezTo>
                          <a:pt x="92" y="253"/>
                          <a:pt x="94" y="235"/>
                          <a:pt x="102" y="222"/>
                        </a:cubicBezTo>
                        <a:cubicBezTo>
                          <a:pt x="48" y="218"/>
                          <a:pt x="47" y="243"/>
                          <a:pt x="77" y="279"/>
                        </a:cubicBezTo>
                        <a:cubicBezTo>
                          <a:pt x="86" y="279"/>
                          <a:pt x="98" y="287"/>
                          <a:pt x="104" y="281"/>
                        </a:cubicBezTo>
                        <a:cubicBezTo>
                          <a:pt x="123" y="261"/>
                          <a:pt x="120" y="222"/>
                          <a:pt x="120" y="198"/>
                        </a:cubicBezTo>
                        <a:cubicBezTo>
                          <a:pt x="110" y="195"/>
                          <a:pt x="101" y="184"/>
                          <a:pt x="91" y="187"/>
                        </a:cubicBezTo>
                        <a:cubicBezTo>
                          <a:pt x="84" y="188"/>
                          <a:pt x="77" y="204"/>
                          <a:pt x="83" y="208"/>
                        </a:cubicBezTo>
                        <a:cubicBezTo>
                          <a:pt x="92" y="215"/>
                          <a:pt x="104" y="206"/>
                          <a:pt x="115" y="205"/>
                        </a:cubicBezTo>
                        <a:cubicBezTo>
                          <a:pt x="129" y="195"/>
                          <a:pt x="147" y="194"/>
                          <a:pt x="160" y="182"/>
                        </a:cubicBezTo>
                        <a:cubicBezTo>
                          <a:pt x="181" y="162"/>
                          <a:pt x="165" y="131"/>
                          <a:pt x="181" y="179"/>
                        </a:cubicBezTo>
                        <a:cubicBezTo>
                          <a:pt x="184" y="178"/>
                          <a:pt x="239" y="166"/>
                          <a:pt x="219" y="142"/>
                        </a:cubicBezTo>
                        <a:cubicBezTo>
                          <a:pt x="212" y="134"/>
                          <a:pt x="198" y="145"/>
                          <a:pt x="187" y="146"/>
                        </a:cubicBezTo>
                        <a:cubicBezTo>
                          <a:pt x="186" y="149"/>
                          <a:pt x="163" y="203"/>
                          <a:pt x="205" y="160"/>
                        </a:cubicBezTo>
                        <a:cubicBezTo>
                          <a:pt x="212" y="153"/>
                          <a:pt x="213" y="141"/>
                          <a:pt x="217" y="132"/>
                        </a:cubicBezTo>
                        <a:cubicBezTo>
                          <a:pt x="197" y="128"/>
                          <a:pt x="165" y="116"/>
                          <a:pt x="165" y="139"/>
                        </a:cubicBezTo>
                        <a:cubicBezTo>
                          <a:pt x="165" y="149"/>
                          <a:pt x="178" y="155"/>
                          <a:pt x="184" y="163"/>
                        </a:cubicBezTo>
                        <a:cubicBezTo>
                          <a:pt x="216" y="152"/>
                          <a:pt x="302" y="67"/>
                          <a:pt x="228" y="92"/>
                        </a:cubicBezTo>
                        <a:cubicBezTo>
                          <a:pt x="231" y="101"/>
                          <a:pt x="231" y="112"/>
                          <a:pt x="237" y="118"/>
                        </a:cubicBezTo>
                        <a:cubicBezTo>
                          <a:pt x="272" y="153"/>
                          <a:pt x="279" y="116"/>
                          <a:pt x="260" y="89"/>
                        </a:cubicBezTo>
                        <a:cubicBezTo>
                          <a:pt x="252" y="94"/>
                          <a:pt x="207" y="115"/>
                          <a:pt x="268" y="114"/>
                        </a:cubicBezTo>
                        <a:cubicBezTo>
                          <a:pt x="276" y="114"/>
                          <a:pt x="281" y="105"/>
                          <a:pt x="288" y="100"/>
                        </a:cubicBezTo>
                        <a:cubicBezTo>
                          <a:pt x="292" y="91"/>
                          <a:pt x="306" y="80"/>
                          <a:pt x="300" y="72"/>
                        </a:cubicBezTo>
                        <a:cubicBezTo>
                          <a:pt x="295" y="64"/>
                          <a:pt x="278" y="73"/>
                          <a:pt x="274" y="81"/>
                        </a:cubicBezTo>
                        <a:cubicBezTo>
                          <a:pt x="271" y="88"/>
                          <a:pt x="283" y="94"/>
                          <a:pt x="288" y="100"/>
                        </a:cubicBezTo>
                        <a:cubicBezTo>
                          <a:pt x="327" y="118"/>
                          <a:pt x="335" y="110"/>
                          <a:pt x="366" y="84"/>
                        </a:cubicBezTo>
                        <a:cubicBezTo>
                          <a:pt x="377" y="53"/>
                          <a:pt x="389" y="50"/>
                          <a:pt x="419" y="40"/>
                        </a:cubicBezTo>
                        <a:cubicBezTo>
                          <a:pt x="383" y="65"/>
                          <a:pt x="356" y="59"/>
                          <a:pt x="316" y="65"/>
                        </a:cubicBezTo>
                        <a:cubicBezTo>
                          <a:pt x="275" y="92"/>
                          <a:pt x="292" y="106"/>
                          <a:pt x="329" y="122"/>
                        </a:cubicBezTo>
                        <a:cubicBezTo>
                          <a:pt x="331" y="111"/>
                          <a:pt x="341" y="99"/>
                          <a:pt x="335" y="89"/>
                        </a:cubicBezTo>
                        <a:cubicBezTo>
                          <a:pt x="328" y="79"/>
                          <a:pt x="312" y="77"/>
                          <a:pt x="302" y="83"/>
                        </a:cubicBezTo>
                        <a:cubicBezTo>
                          <a:pt x="295" y="87"/>
                          <a:pt x="311" y="96"/>
                          <a:pt x="315" y="102"/>
                        </a:cubicBezTo>
                        <a:cubicBezTo>
                          <a:pt x="328" y="104"/>
                          <a:pt x="372" y="113"/>
                          <a:pt x="375" y="110"/>
                        </a:cubicBezTo>
                        <a:cubicBezTo>
                          <a:pt x="390" y="97"/>
                          <a:pt x="434" y="0"/>
                          <a:pt x="394" y="86"/>
                        </a:cubicBezTo>
                        <a:cubicBezTo>
                          <a:pt x="399" y="82"/>
                          <a:pt x="408" y="79"/>
                          <a:pt x="412" y="73"/>
                        </a:cubicBezTo>
                        <a:cubicBezTo>
                          <a:pt x="417" y="66"/>
                          <a:pt x="413" y="49"/>
                          <a:pt x="421" y="50"/>
                        </a:cubicBezTo>
                        <a:cubicBezTo>
                          <a:pt x="430" y="52"/>
                          <a:pt x="425" y="67"/>
                          <a:pt x="429" y="75"/>
                        </a:cubicBezTo>
                        <a:cubicBezTo>
                          <a:pt x="434" y="84"/>
                          <a:pt x="442" y="91"/>
                          <a:pt x="448" y="100"/>
                        </a:cubicBezTo>
                        <a:cubicBezTo>
                          <a:pt x="488" y="122"/>
                          <a:pt x="503" y="139"/>
                          <a:pt x="542" y="114"/>
                        </a:cubicBezTo>
                        <a:cubicBezTo>
                          <a:pt x="562" y="142"/>
                          <a:pt x="586" y="229"/>
                          <a:pt x="607" y="164"/>
                        </a:cubicBezTo>
                        <a:cubicBezTo>
                          <a:pt x="616" y="160"/>
                          <a:pt x="624" y="155"/>
                          <a:pt x="633" y="155"/>
                        </a:cubicBezTo>
                        <a:cubicBezTo>
                          <a:pt x="641" y="154"/>
                          <a:pt x="649" y="158"/>
                          <a:pt x="655" y="163"/>
                        </a:cubicBezTo>
                        <a:cubicBezTo>
                          <a:pt x="663" y="169"/>
                          <a:pt x="683" y="193"/>
                          <a:pt x="675" y="187"/>
                        </a:cubicBezTo>
                        <a:cubicBezTo>
                          <a:pt x="663" y="178"/>
                          <a:pt x="654" y="164"/>
                          <a:pt x="643" y="154"/>
                        </a:cubicBezTo>
                        <a:cubicBezTo>
                          <a:pt x="646" y="146"/>
                          <a:pt x="651" y="131"/>
                          <a:pt x="651" y="131"/>
                        </a:cubicBezTo>
                        <a:cubicBezTo>
                          <a:pt x="640" y="120"/>
                          <a:pt x="625" y="112"/>
                          <a:pt x="619" y="98"/>
                        </a:cubicBezTo>
                        <a:cubicBezTo>
                          <a:pt x="616" y="90"/>
                          <a:pt x="620" y="74"/>
                          <a:pt x="628" y="75"/>
                        </a:cubicBezTo>
                        <a:cubicBezTo>
                          <a:pt x="640" y="77"/>
                          <a:pt x="645" y="94"/>
                          <a:pt x="652" y="104"/>
                        </a:cubicBezTo>
                        <a:cubicBezTo>
                          <a:pt x="652" y="113"/>
                          <a:pt x="659" y="127"/>
                          <a:pt x="651" y="131"/>
                        </a:cubicBezTo>
                        <a:cubicBezTo>
                          <a:pt x="632" y="140"/>
                          <a:pt x="608" y="102"/>
                          <a:pt x="603" y="94"/>
                        </a:cubicBezTo>
                        <a:cubicBezTo>
                          <a:pt x="646" y="113"/>
                          <a:pt x="665" y="157"/>
                          <a:pt x="714" y="160"/>
                        </a:cubicBezTo>
                        <a:cubicBezTo>
                          <a:pt x="722" y="169"/>
                          <a:pt x="739" y="176"/>
                          <a:pt x="739" y="189"/>
                        </a:cubicBezTo>
                        <a:cubicBezTo>
                          <a:pt x="738" y="212"/>
                          <a:pt x="676" y="184"/>
                          <a:pt x="736" y="205"/>
                        </a:cubicBezTo>
                        <a:cubicBezTo>
                          <a:pt x="745" y="218"/>
                          <a:pt x="759" y="234"/>
                          <a:pt x="759" y="250"/>
                        </a:cubicBezTo>
                        <a:cubicBezTo>
                          <a:pt x="760" y="298"/>
                          <a:pt x="743" y="261"/>
                          <a:pt x="738" y="253"/>
                        </a:cubicBezTo>
                        <a:cubicBezTo>
                          <a:pt x="746" y="250"/>
                          <a:pt x="755" y="240"/>
                          <a:pt x="763" y="244"/>
                        </a:cubicBezTo>
                        <a:cubicBezTo>
                          <a:pt x="847" y="297"/>
                          <a:pt x="789" y="306"/>
                          <a:pt x="753" y="294"/>
                        </a:cubicBezTo>
                        <a:cubicBezTo>
                          <a:pt x="769" y="252"/>
                          <a:pt x="779" y="272"/>
                          <a:pt x="797" y="298"/>
                        </a:cubicBezTo>
                        <a:cubicBezTo>
                          <a:pt x="822" y="372"/>
                          <a:pt x="750" y="283"/>
                          <a:pt x="746" y="278"/>
                        </a:cubicBezTo>
                        <a:cubicBezTo>
                          <a:pt x="780" y="256"/>
                          <a:pt x="787" y="253"/>
                          <a:pt x="802" y="293"/>
                        </a:cubicBezTo>
                        <a:cubicBezTo>
                          <a:pt x="772" y="290"/>
                          <a:pt x="739" y="287"/>
                          <a:pt x="780" y="258"/>
                        </a:cubicBezTo>
                        <a:cubicBezTo>
                          <a:pt x="756" y="336"/>
                          <a:pt x="721" y="254"/>
                          <a:pt x="695" y="221"/>
                        </a:cubicBezTo>
                        <a:cubicBezTo>
                          <a:pt x="693" y="213"/>
                          <a:pt x="681" y="203"/>
                          <a:pt x="687" y="196"/>
                        </a:cubicBezTo>
                        <a:cubicBezTo>
                          <a:pt x="692" y="189"/>
                          <a:pt x="704" y="209"/>
                          <a:pt x="700" y="215"/>
                        </a:cubicBezTo>
                        <a:cubicBezTo>
                          <a:pt x="695" y="222"/>
                          <a:pt x="685" y="210"/>
                          <a:pt x="678" y="208"/>
                        </a:cubicBezTo>
                        <a:cubicBezTo>
                          <a:pt x="642" y="174"/>
                          <a:pt x="615" y="156"/>
                          <a:pt x="600" y="111"/>
                        </a:cubicBezTo>
                        <a:cubicBezTo>
                          <a:pt x="609" y="114"/>
                          <a:pt x="647" y="120"/>
                          <a:pt x="621" y="145"/>
                        </a:cubicBezTo>
                        <a:cubicBezTo>
                          <a:pt x="603" y="163"/>
                          <a:pt x="576" y="144"/>
                          <a:pt x="561" y="138"/>
                        </a:cubicBezTo>
                        <a:cubicBezTo>
                          <a:pt x="563" y="131"/>
                          <a:pt x="561" y="114"/>
                          <a:pt x="568" y="116"/>
                        </a:cubicBezTo>
                        <a:cubicBezTo>
                          <a:pt x="577" y="117"/>
                          <a:pt x="578" y="132"/>
                          <a:pt x="577" y="141"/>
                        </a:cubicBezTo>
                        <a:cubicBezTo>
                          <a:pt x="577" y="152"/>
                          <a:pt x="569" y="160"/>
                          <a:pt x="565" y="170"/>
                        </a:cubicBezTo>
                        <a:cubicBezTo>
                          <a:pt x="525" y="198"/>
                          <a:pt x="514" y="176"/>
                          <a:pt x="481" y="144"/>
                        </a:cubicBezTo>
                        <a:cubicBezTo>
                          <a:pt x="485" y="134"/>
                          <a:pt x="482" y="114"/>
                          <a:pt x="493" y="115"/>
                        </a:cubicBezTo>
                        <a:cubicBezTo>
                          <a:pt x="513" y="117"/>
                          <a:pt x="508" y="179"/>
                          <a:pt x="508" y="183"/>
                        </a:cubicBezTo>
                        <a:cubicBezTo>
                          <a:pt x="464" y="163"/>
                          <a:pt x="394" y="140"/>
                          <a:pt x="415" y="83"/>
                        </a:cubicBezTo>
                        <a:cubicBezTo>
                          <a:pt x="448" y="94"/>
                          <a:pt x="445" y="110"/>
                          <a:pt x="444" y="143"/>
                        </a:cubicBezTo>
                        <a:cubicBezTo>
                          <a:pt x="391" y="163"/>
                          <a:pt x="397" y="166"/>
                          <a:pt x="355" y="123"/>
                        </a:cubicBezTo>
                        <a:cubicBezTo>
                          <a:pt x="398" y="127"/>
                          <a:pt x="396" y="134"/>
                          <a:pt x="384" y="173"/>
                        </a:cubicBezTo>
                        <a:cubicBezTo>
                          <a:pt x="378" y="177"/>
                          <a:pt x="331" y="233"/>
                          <a:pt x="312" y="194"/>
                        </a:cubicBezTo>
                        <a:cubicBezTo>
                          <a:pt x="307" y="183"/>
                          <a:pt x="316" y="172"/>
                          <a:pt x="318" y="161"/>
                        </a:cubicBezTo>
                        <a:cubicBezTo>
                          <a:pt x="361" y="130"/>
                          <a:pt x="352" y="175"/>
                          <a:pt x="350" y="204"/>
                        </a:cubicBezTo>
                        <a:cubicBezTo>
                          <a:pt x="313" y="197"/>
                          <a:pt x="299" y="194"/>
                          <a:pt x="312" y="156"/>
                        </a:cubicBezTo>
                        <a:cubicBezTo>
                          <a:pt x="318" y="152"/>
                          <a:pt x="325" y="138"/>
                          <a:pt x="331" y="143"/>
                        </a:cubicBezTo>
                        <a:cubicBezTo>
                          <a:pt x="339" y="149"/>
                          <a:pt x="318" y="206"/>
                          <a:pt x="315" y="215"/>
                        </a:cubicBezTo>
                        <a:cubicBezTo>
                          <a:pt x="300" y="214"/>
                          <a:pt x="267" y="217"/>
                          <a:pt x="268" y="189"/>
                        </a:cubicBezTo>
                        <a:cubicBezTo>
                          <a:pt x="268" y="180"/>
                          <a:pt x="281" y="180"/>
                          <a:pt x="288" y="175"/>
                        </a:cubicBezTo>
                        <a:cubicBezTo>
                          <a:pt x="298" y="187"/>
                          <a:pt x="314" y="195"/>
                          <a:pt x="319" y="209"/>
                        </a:cubicBezTo>
                        <a:cubicBezTo>
                          <a:pt x="327" y="231"/>
                          <a:pt x="303" y="260"/>
                          <a:pt x="284" y="267"/>
                        </a:cubicBezTo>
                        <a:cubicBezTo>
                          <a:pt x="277" y="269"/>
                          <a:pt x="269" y="261"/>
                          <a:pt x="262" y="260"/>
                        </a:cubicBezTo>
                        <a:cubicBezTo>
                          <a:pt x="238" y="229"/>
                          <a:pt x="235" y="212"/>
                          <a:pt x="268" y="189"/>
                        </a:cubicBezTo>
                        <a:cubicBezTo>
                          <a:pt x="271" y="198"/>
                          <a:pt x="276" y="206"/>
                          <a:pt x="277" y="215"/>
                        </a:cubicBezTo>
                        <a:cubicBezTo>
                          <a:pt x="278" y="233"/>
                          <a:pt x="274" y="269"/>
                          <a:pt x="274" y="269"/>
                        </a:cubicBezTo>
                        <a:cubicBezTo>
                          <a:pt x="234" y="266"/>
                          <a:pt x="224" y="276"/>
                          <a:pt x="226" y="232"/>
                        </a:cubicBezTo>
                        <a:cubicBezTo>
                          <a:pt x="286" y="184"/>
                          <a:pt x="240" y="257"/>
                          <a:pt x="232" y="274"/>
                        </a:cubicBezTo>
                        <a:cubicBezTo>
                          <a:pt x="192" y="300"/>
                          <a:pt x="198" y="273"/>
                          <a:pt x="201" y="241"/>
                        </a:cubicBezTo>
                        <a:cubicBezTo>
                          <a:pt x="188" y="275"/>
                          <a:pt x="170" y="346"/>
                          <a:pt x="132" y="293"/>
                        </a:cubicBezTo>
                        <a:cubicBezTo>
                          <a:pt x="144" y="283"/>
                          <a:pt x="153" y="270"/>
                          <a:pt x="166" y="262"/>
                        </a:cubicBezTo>
                        <a:cubicBezTo>
                          <a:pt x="175" y="257"/>
                          <a:pt x="193" y="248"/>
                          <a:pt x="197" y="257"/>
                        </a:cubicBezTo>
                        <a:cubicBezTo>
                          <a:pt x="203" y="272"/>
                          <a:pt x="182" y="302"/>
                          <a:pt x="182" y="302"/>
                        </a:cubicBezTo>
                        <a:cubicBezTo>
                          <a:pt x="142" y="300"/>
                          <a:pt x="142" y="288"/>
                          <a:pt x="138" y="250"/>
                        </a:cubicBezTo>
                        <a:cubicBezTo>
                          <a:pt x="159" y="178"/>
                          <a:pt x="180" y="254"/>
                          <a:pt x="194" y="274"/>
                        </a:cubicBezTo>
                        <a:cubicBezTo>
                          <a:pt x="153" y="271"/>
                          <a:pt x="146" y="261"/>
                          <a:pt x="160" y="220"/>
                        </a:cubicBezTo>
                        <a:cubicBezTo>
                          <a:pt x="172" y="207"/>
                          <a:pt x="181" y="188"/>
                          <a:pt x="198" y="182"/>
                        </a:cubicBezTo>
                        <a:cubicBezTo>
                          <a:pt x="206" y="180"/>
                          <a:pt x="210" y="194"/>
                          <a:pt x="211" y="202"/>
                        </a:cubicBezTo>
                        <a:cubicBezTo>
                          <a:pt x="213" y="214"/>
                          <a:pt x="207" y="224"/>
                          <a:pt x="205" y="235"/>
                        </a:cubicBezTo>
                        <a:cubicBezTo>
                          <a:pt x="198" y="239"/>
                          <a:pt x="193" y="251"/>
                          <a:pt x="185" y="248"/>
                        </a:cubicBezTo>
                        <a:cubicBezTo>
                          <a:pt x="166" y="240"/>
                          <a:pt x="181" y="209"/>
                          <a:pt x="184" y="200"/>
                        </a:cubicBezTo>
                        <a:cubicBezTo>
                          <a:pt x="217" y="178"/>
                          <a:pt x="226" y="179"/>
                          <a:pt x="224" y="221"/>
                        </a:cubicBezTo>
                        <a:cubicBezTo>
                          <a:pt x="218" y="226"/>
                          <a:pt x="213" y="236"/>
                          <a:pt x="205" y="235"/>
                        </a:cubicBezTo>
                        <a:cubicBezTo>
                          <a:pt x="179" y="231"/>
                          <a:pt x="196" y="202"/>
                          <a:pt x="199" y="193"/>
                        </a:cubicBezTo>
                        <a:cubicBezTo>
                          <a:pt x="213" y="179"/>
                          <a:pt x="222" y="155"/>
                          <a:pt x="241" y="150"/>
                        </a:cubicBezTo>
                        <a:cubicBezTo>
                          <a:pt x="251" y="148"/>
                          <a:pt x="253" y="172"/>
                          <a:pt x="246" y="181"/>
                        </a:cubicBezTo>
                        <a:cubicBezTo>
                          <a:pt x="241" y="188"/>
                          <a:pt x="228" y="180"/>
                          <a:pt x="219" y="179"/>
                        </a:cubicBezTo>
                        <a:cubicBezTo>
                          <a:pt x="219" y="167"/>
                          <a:pt x="212" y="152"/>
                          <a:pt x="219" y="142"/>
                        </a:cubicBezTo>
                        <a:cubicBezTo>
                          <a:pt x="224" y="136"/>
                          <a:pt x="237" y="143"/>
                          <a:pt x="241" y="150"/>
                        </a:cubicBezTo>
                        <a:cubicBezTo>
                          <a:pt x="245" y="156"/>
                          <a:pt x="236" y="165"/>
                          <a:pt x="234" y="172"/>
                        </a:cubicBezTo>
                        <a:cubicBezTo>
                          <a:pt x="226" y="178"/>
                          <a:pt x="220" y="191"/>
                          <a:pt x="210" y="191"/>
                        </a:cubicBezTo>
                        <a:cubicBezTo>
                          <a:pt x="182" y="191"/>
                          <a:pt x="202" y="159"/>
                          <a:pt x="208" y="144"/>
                        </a:cubicBezTo>
                        <a:cubicBezTo>
                          <a:pt x="193" y="160"/>
                          <a:pt x="182" y="184"/>
                          <a:pt x="162" y="193"/>
                        </a:cubicBezTo>
                        <a:cubicBezTo>
                          <a:pt x="153" y="196"/>
                          <a:pt x="149" y="175"/>
                          <a:pt x="153" y="167"/>
                        </a:cubicBezTo>
                        <a:cubicBezTo>
                          <a:pt x="160" y="151"/>
                          <a:pt x="178" y="142"/>
                          <a:pt x="191" y="130"/>
                        </a:cubicBezTo>
                        <a:cubicBezTo>
                          <a:pt x="186" y="157"/>
                          <a:pt x="180" y="212"/>
                          <a:pt x="147" y="163"/>
                        </a:cubicBezTo>
                        <a:cubicBezTo>
                          <a:pt x="147" y="154"/>
                          <a:pt x="145" y="144"/>
                          <a:pt x="148" y="136"/>
                        </a:cubicBezTo>
                        <a:cubicBezTo>
                          <a:pt x="153" y="129"/>
                          <a:pt x="165" y="114"/>
                          <a:pt x="168" y="122"/>
                        </a:cubicBezTo>
                        <a:cubicBezTo>
                          <a:pt x="174" y="138"/>
                          <a:pt x="165" y="176"/>
                          <a:pt x="165" y="176"/>
                        </a:cubicBezTo>
                        <a:cubicBezTo>
                          <a:pt x="158" y="181"/>
                          <a:pt x="153" y="192"/>
                          <a:pt x="145" y="190"/>
                        </a:cubicBezTo>
                        <a:cubicBezTo>
                          <a:pt x="96" y="177"/>
                          <a:pt x="137" y="158"/>
                          <a:pt x="145" y="152"/>
                        </a:cubicBezTo>
                        <a:cubicBezTo>
                          <a:pt x="162" y="200"/>
                          <a:pt x="144" y="223"/>
                          <a:pt x="94" y="208"/>
                        </a:cubicBezTo>
                        <a:cubicBezTo>
                          <a:pt x="100" y="203"/>
                          <a:pt x="107" y="189"/>
                          <a:pt x="114" y="194"/>
                        </a:cubicBezTo>
                        <a:cubicBezTo>
                          <a:pt x="131" y="207"/>
                          <a:pt x="101" y="260"/>
                          <a:pt x="101" y="260"/>
                        </a:cubicBezTo>
                        <a:cubicBezTo>
                          <a:pt x="99" y="289"/>
                          <a:pt x="94" y="294"/>
                          <a:pt x="104" y="281"/>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7" name="Freeform 153"/>
                  <p:cNvSpPr>
                    <a:spLocks/>
                  </p:cNvSpPr>
                  <p:nvPr/>
                </p:nvSpPr>
                <p:spPr bwMode="auto">
                  <a:xfrm rot="2339694">
                    <a:off x="10305" y="3443"/>
                    <a:ext cx="153" cy="180"/>
                  </a:xfrm>
                  <a:custGeom>
                    <a:avLst/>
                    <a:gdLst>
                      <a:gd name="T0" fmla="*/ 0 w 153"/>
                      <a:gd name="T1" fmla="*/ 0 h 180"/>
                      <a:gd name="T2" fmla="*/ 75 w 153"/>
                      <a:gd name="T3" fmla="*/ 67 h 180"/>
                      <a:gd name="T4" fmla="*/ 143 w 153"/>
                      <a:gd name="T5" fmla="*/ 112 h 180"/>
                      <a:gd name="T6" fmla="*/ 135 w 153"/>
                      <a:gd name="T7" fmla="*/ 165 h 180"/>
                      <a:gd name="T8" fmla="*/ 83 w 153"/>
                      <a:gd name="T9" fmla="*/ 180 h 180"/>
                    </a:gdLst>
                    <a:ahLst/>
                    <a:cxnLst>
                      <a:cxn ang="0">
                        <a:pos x="T0" y="T1"/>
                      </a:cxn>
                      <a:cxn ang="0">
                        <a:pos x="T2" y="T3"/>
                      </a:cxn>
                      <a:cxn ang="0">
                        <a:pos x="T4" y="T5"/>
                      </a:cxn>
                      <a:cxn ang="0">
                        <a:pos x="T6" y="T7"/>
                      </a:cxn>
                      <a:cxn ang="0">
                        <a:pos x="T8" y="T9"/>
                      </a:cxn>
                    </a:cxnLst>
                    <a:rect l="0" t="0" r="r" b="b"/>
                    <a:pathLst>
                      <a:path w="153" h="180">
                        <a:moveTo>
                          <a:pt x="0" y="0"/>
                        </a:moveTo>
                        <a:cubicBezTo>
                          <a:pt x="25" y="24"/>
                          <a:pt x="51" y="48"/>
                          <a:pt x="75" y="67"/>
                        </a:cubicBezTo>
                        <a:cubicBezTo>
                          <a:pt x="99" y="86"/>
                          <a:pt x="133" y="96"/>
                          <a:pt x="143" y="112"/>
                        </a:cubicBezTo>
                        <a:cubicBezTo>
                          <a:pt x="153" y="128"/>
                          <a:pt x="145" y="154"/>
                          <a:pt x="135" y="165"/>
                        </a:cubicBezTo>
                        <a:cubicBezTo>
                          <a:pt x="125" y="176"/>
                          <a:pt x="104" y="178"/>
                          <a:pt x="83" y="18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8" name="Freeform 154"/>
                  <p:cNvSpPr>
                    <a:spLocks/>
                  </p:cNvSpPr>
                  <p:nvPr/>
                </p:nvSpPr>
                <p:spPr bwMode="auto">
                  <a:xfrm>
                    <a:off x="10440" y="3642"/>
                    <a:ext cx="108" cy="72"/>
                  </a:xfrm>
                  <a:custGeom>
                    <a:avLst/>
                    <a:gdLst>
                      <a:gd name="T0" fmla="*/ 0 w 108"/>
                      <a:gd name="T1" fmla="*/ 3 h 72"/>
                      <a:gd name="T2" fmla="*/ 60 w 108"/>
                      <a:gd name="T3" fmla="*/ 12 h 72"/>
                      <a:gd name="T4" fmla="*/ 108 w 108"/>
                      <a:gd name="T5" fmla="*/ 72 h 72"/>
                    </a:gdLst>
                    <a:ahLst/>
                    <a:cxnLst>
                      <a:cxn ang="0">
                        <a:pos x="T0" y="T1"/>
                      </a:cxn>
                      <a:cxn ang="0">
                        <a:pos x="T2" y="T3"/>
                      </a:cxn>
                      <a:cxn ang="0">
                        <a:pos x="T4" y="T5"/>
                      </a:cxn>
                    </a:cxnLst>
                    <a:rect l="0" t="0" r="r" b="b"/>
                    <a:pathLst>
                      <a:path w="108" h="72">
                        <a:moveTo>
                          <a:pt x="0" y="3"/>
                        </a:moveTo>
                        <a:cubicBezTo>
                          <a:pt x="10" y="5"/>
                          <a:pt x="42" y="0"/>
                          <a:pt x="60" y="12"/>
                        </a:cubicBezTo>
                        <a:cubicBezTo>
                          <a:pt x="78" y="24"/>
                          <a:pt x="98" y="60"/>
                          <a:pt x="108" y="72"/>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9" name="Freeform 155"/>
                  <p:cNvSpPr>
                    <a:spLocks/>
                  </p:cNvSpPr>
                  <p:nvPr/>
                </p:nvSpPr>
                <p:spPr bwMode="auto">
                  <a:xfrm>
                    <a:off x="10218" y="3657"/>
                    <a:ext cx="102" cy="57"/>
                  </a:xfrm>
                  <a:custGeom>
                    <a:avLst/>
                    <a:gdLst>
                      <a:gd name="T0" fmla="*/ 0 w 102"/>
                      <a:gd name="T1" fmla="*/ 57 h 57"/>
                      <a:gd name="T2" fmla="*/ 51 w 102"/>
                      <a:gd name="T3" fmla="*/ 12 h 57"/>
                      <a:gd name="T4" fmla="*/ 102 w 102"/>
                      <a:gd name="T5" fmla="*/ 0 h 57"/>
                    </a:gdLst>
                    <a:ahLst/>
                    <a:cxnLst>
                      <a:cxn ang="0">
                        <a:pos x="T0" y="T1"/>
                      </a:cxn>
                      <a:cxn ang="0">
                        <a:pos x="T2" y="T3"/>
                      </a:cxn>
                      <a:cxn ang="0">
                        <a:pos x="T4" y="T5"/>
                      </a:cxn>
                    </a:cxnLst>
                    <a:rect l="0" t="0" r="r" b="b"/>
                    <a:pathLst>
                      <a:path w="102" h="57">
                        <a:moveTo>
                          <a:pt x="0" y="57"/>
                        </a:moveTo>
                        <a:cubicBezTo>
                          <a:pt x="8" y="50"/>
                          <a:pt x="34" y="22"/>
                          <a:pt x="51" y="12"/>
                        </a:cubicBezTo>
                        <a:cubicBezTo>
                          <a:pt x="68" y="2"/>
                          <a:pt x="92" y="2"/>
                          <a:pt x="102"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0" name="Freeform 156"/>
                  <p:cNvSpPr>
                    <a:spLocks/>
                  </p:cNvSpPr>
                  <p:nvPr/>
                </p:nvSpPr>
                <p:spPr bwMode="auto">
                  <a:xfrm rot="-906569">
                    <a:off x="10238" y="3688"/>
                    <a:ext cx="259" cy="184"/>
                  </a:xfrm>
                  <a:custGeom>
                    <a:avLst/>
                    <a:gdLst>
                      <a:gd name="T0" fmla="*/ 22 w 499"/>
                      <a:gd name="T1" fmla="*/ 107 h 289"/>
                      <a:gd name="T2" fmla="*/ 127 w 499"/>
                      <a:gd name="T3" fmla="*/ 32 h 289"/>
                      <a:gd name="T4" fmla="*/ 247 w 499"/>
                      <a:gd name="T5" fmla="*/ 2 h 289"/>
                      <a:gd name="T6" fmla="*/ 412 w 499"/>
                      <a:gd name="T7" fmla="*/ 47 h 289"/>
                      <a:gd name="T8" fmla="*/ 457 w 499"/>
                      <a:gd name="T9" fmla="*/ 122 h 289"/>
                      <a:gd name="T10" fmla="*/ 487 w 499"/>
                      <a:gd name="T11" fmla="*/ 227 h 289"/>
                      <a:gd name="T12" fmla="*/ 382 w 499"/>
                      <a:gd name="T13" fmla="*/ 287 h 289"/>
                      <a:gd name="T14" fmla="*/ 307 w 499"/>
                      <a:gd name="T15" fmla="*/ 242 h 289"/>
                      <a:gd name="T16" fmla="*/ 202 w 499"/>
                      <a:gd name="T17" fmla="*/ 197 h 289"/>
                      <a:gd name="T18" fmla="*/ 37 w 499"/>
                      <a:gd name="T19" fmla="*/ 242 h 289"/>
                      <a:gd name="T20" fmla="*/ 22 w 499"/>
                      <a:gd name="T21" fmla="*/ 10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9" h="289">
                        <a:moveTo>
                          <a:pt x="22" y="107"/>
                        </a:moveTo>
                        <a:cubicBezTo>
                          <a:pt x="37" y="72"/>
                          <a:pt x="90" y="49"/>
                          <a:pt x="127" y="32"/>
                        </a:cubicBezTo>
                        <a:cubicBezTo>
                          <a:pt x="164" y="15"/>
                          <a:pt x="200" y="0"/>
                          <a:pt x="247" y="2"/>
                        </a:cubicBezTo>
                        <a:cubicBezTo>
                          <a:pt x="294" y="4"/>
                          <a:pt x="377" y="27"/>
                          <a:pt x="412" y="47"/>
                        </a:cubicBezTo>
                        <a:cubicBezTo>
                          <a:pt x="447" y="67"/>
                          <a:pt x="445" y="92"/>
                          <a:pt x="457" y="122"/>
                        </a:cubicBezTo>
                        <a:cubicBezTo>
                          <a:pt x="469" y="152"/>
                          <a:pt x="499" y="200"/>
                          <a:pt x="487" y="227"/>
                        </a:cubicBezTo>
                        <a:cubicBezTo>
                          <a:pt x="475" y="254"/>
                          <a:pt x="412" y="285"/>
                          <a:pt x="382" y="287"/>
                        </a:cubicBezTo>
                        <a:cubicBezTo>
                          <a:pt x="352" y="289"/>
                          <a:pt x="337" y="257"/>
                          <a:pt x="307" y="242"/>
                        </a:cubicBezTo>
                        <a:cubicBezTo>
                          <a:pt x="277" y="227"/>
                          <a:pt x="247" y="197"/>
                          <a:pt x="202" y="197"/>
                        </a:cubicBezTo>
                        <a:cubicBezTo>
                          <a:pt x="157" y="197"/>
                          <a:pt x="74" y="257"/>
                          <a:pt x="37" y="242"/>
                        </a:cubicBezTo>
                        <a:cubicBezTo>
                          <a:pt x="0" y="227"/>
                          <a:pt x="7" y="142"/>
                          <a:pt x="22" y="107"/>
                        </a:cubicBez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51" name="Oval 157"/>
                  <p:cNvSpPr>
                    <a:spLocks noChangeArrowheads="1"/>
                  </p:cNvSpPr>
                  <p:nvPr/>
                </p:nvSpPr>
                <p:spPr bwMode="auto">
                  <a:xfrm>
                    <a:off x="10410" y="3315"/>
                    <a:ext cx="143" cy="14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52" name="Oval 158"/>
                  <p:cNvSpPr>
                    <a:spLocks noChangeArrowheads="1"/>
                  </p:cNvSpPr>
                  <p:nvPr/>
                </p:nvSpPr>
                <p:spPr bwMode="auto">
                  <a:xfrm>
                    <a:off x="10200" y="3330"/>
                    <a:ext cx="143" cy="14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53" name="Oval 159"/>
                  <p:cNvSpPr>
                    <a:spLocks noChangeArrowheads="1"/>
                  </p:cNvSpPr>
                  <p:nvPr/>
                </p:nvSpPr>
                <p:spPr bwMode="auto">
                  <a:xfrm>
                    <a:off x="10272" y="3370"/>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54" name="Oval 160"/>
                  <p:cNvSpPr>
                    <a:spLocks noChangeArrowheads="1"/>
                  </p:cNvSpPr>
                  <p:nvPr/>
                </p:nvSpPr>
                <p:spPr bwMode="auto">
                  <a:xfrm>
                    <a:off x="10410" y="3355"/>
                    <a:ext cx="72" cy="7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55" name="Freeform 161"/>
                  <p:cNvSpPr>
                    <a:spLocks/>
                  </p:cNvSpPr>
                  <p:nvPr/>
                </p:nvSpPr>
                <p:spPr bwMode="auto">
                  <a:xfrm>
                    <a:off x="9804" y="3342"/>
                    <a:ext cx="93" cy="186"/>
                  </a:xfrm>
                  <a:custGeom>
                    <a:avLst/>
                    <a:gdLst>
                      <a:gd name="T0" fmla="*/ 39 w 93"/>
                      <a:gd name="T1" fmla="*/ 2 h 186"/>
                      <a:gd name="T2" fmla="*/ 4 w 93"/>
                      <a:gd name="T3" fmla="*/ 0 h 186"/>
                      <a:gd name="T4" fmla="*/ 0 w 93"/>
                      <a:gd name="T5" fmla="*/ 171 h 186"/>
                      <a:gd name="T6" fmla="*/ 57 w 93"/>
                      <a:gd name="T7" fmla="*/ 186 h 186"/>
                      <a:gd name="T8" fmla="*/ 93 w 93"/>
                      <a:gd name="T9" fmla="*/ 131 h 186"/>
                      <a:gd name="T10" fmla="*/ 72 w 93"/>
                      <a:gd name="T11" fmla="*/ 18 h 186"/>
                      <a:gd name="T12" fmla="*/ 39 w 93"/>
                      <a:gd name="T13" fmla="*/ 2 h 186"/>
                    </a:gdLst>
                    <a:ahLst/>
                    <a:cxnLst>
                      <a:cxn ang="0">
                        <a:pos x="T0" y="T1"/>
                      </a:cxn>
                      <a:cxn ang="0">
                        <a:pos x="T2" y="T3"/>
                      </a:cxn>
                      <a:cxn ang="0">
                        <a:pos x="T4" y="T5"/>
                      </a:cxn>
                      <a:cxn ang="0">
                        <a:pos x="T6" y="T7"/>
                      </a:cxn>
                      <a:cxn ang="0">
                        <a:pos x="T8" y="T9"/>
                      </a:cxn>
                      <a:cxn ang="0">
                        <a:pos x="T10" y="T11"/>
                      </a:cxn>
                      <a:cxn ang="0">
                        <a:pos x="T12" y="T13"/>
                      </a:cxn>
                    </a:cxnLst>
                    <a:rect l="0" t="0" r="r" b="b"/>
                    <a:pathLst>
                      <a:path w="93" h="186">
                        <a:moveTo>
                          <a:pt x="39" y="2"/>
                        </a:moveTo>
                        <a:lnTo>
                          <a:pt x="4" y="0"/>
                        </a:lnTo>
                        <a:lnTo>
                          <a:pt x="0" y="171"/>
                        </a:lnTo>
                        <a:lnTo>
                          <a:pt x="57" y="186"/>
                        </a:lnTo>
                        <a:lnTo>
                          <a:pt x="93" y="131"/>
                        </a:lnTo>
                        <a:lnTo>
                          <a:pt x="72" y="18"/>
                        </a:lnTo>
                        <a:lnTo>
                          <a:pt x="39" y="2"/>
                        </a:lnTo>
                        <a:close/>
                      </a:path>
                    </a:pathLst>
                  </a:custGeom>
                  <a:solidFill>
                    <a:srgbClr val="FFFFFF"/>
                  </a:solidFill>
                  <a:ln>
                    <a:noFill/>
                  </a:ln>
                  <a:extLst>
                    <a:ext uri="{91240B29-F687-4f45-9708-019B960494DF}">
                      <a14:hiddenLine xmlns:a14="http://schemas.microsoft.com/office/drawing/2010/main" w="19050" cmpd="sng">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6" name="Freeform 162"/>
                  <p:cNvSpPr>
                    <a:spLocks/>
                  </p:cNvSpPr>
                  <p:nvPr/>
                </p:nvSpPr>
                <p:spPr bwMode="auto">
                  <a:xfrm>
                    <a:off x="9833" y="3393"/>
                    <a:ext cx="31" cy="71"/>
                  </a:xfrm>
                  <a:custGeom>
                    <a:avLst/>
                    <a:gdLst>
                      <a:gd name="T0" fmla="*/ 31 w 31"/>
                      <a:gd name="T1" fmla="*/ 5 h 71"/>
                      <a:gd name="T2" fmla="*/ 4 w 31"/>
                      <a:gd name="T3" fmla="*/ 8 h 71"/>
                      <a:gd name="T4" fmla="*/ 4 w 31"/>
                      <a:gd name="T5" fmla="*/ 56 h 71"/>
                      <a:gd name="T6" fmla="*/ 28 w 31"/>
                      <a:gd name="T7" fmla="*/ 71 h 71"/>
                    </a:gdLst>
                    <a:ahLst/>
                    <a:cxnLst>
                      <a:cxn ang="0">
                        <a:pos x="T0" y="T1"/>
                      </a:cxn>
                      <a:cxn ang="0">
                        <a:pos x="T2" y="T3"/>
                      </a:cxn>
                      <a:cxn ang="0">
                        <a:pos x="T4" y="T5"/>
                      </a:cxn>
                      <a:cxn ang="0">
                        <a:pos x="T6" y="T7"/>
                      </a:cxn>
                    </a:cxnLst>
                    <a:rect l="0" t="0" r="r" b="b"/>
                    <a:pathLst>
                      <a:path w="31" h="71">
                        <a:moveTo>
                          <a:pt x="31" y="5"/>
                        </a:moveTo>
                        <a:cubicBezTo>
                          <a:pt x="19" y="2"/>
                          <a:pt x="8" y="0"/>
                          <a:pt x="4" y="8"/>
                        </a:cubicBezTo>
                        <a:cubicBezTo>
                          <a:pt x="0" y="16"/>
                          <a:pt x="0" y="46"/>
                          <a:pt x="4" y="56"/>
                        </a:cubicBezTo>
                        <a:cubicBezTo>
                          <a:pt x="8" y="66"/>
                          <a:pt x="18" y="68"/>
                          <a:pt x="28" y="71"/>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7" name="Freeform 163"/>
                  <p:cNvSpPr>
                    <a:spLocks/>
                  </p:cNvSpPr>
                  <p:nvPr/>
                </p:nvSpPr>
                <p:spPr bwMode="auto">
                  <a:xfrm>
                    <a:off x="9782" y="3344"/>
                    <a:ext cx="127" cy="171"/>
                  </a:xfrm>
                  <a:custGeom>
                    <a:avLst/>
                    <a:gdLst>
                      <a:gd name="T0" fmla="*/ 169 w 184"/>
                      <a:gd name="T1" fmla="*/ 51 h 204"/>
                      <a:gd name="T2" fmla="*/ 131 w 184"/>
                      <a:gd name="T3" fmla="*/ 21 h 204"/>
                      <a:gd name="T4" fmla="*/ 49 w 184"/>
                      <a:gd name="T5" fmla="*/ 6 h 204"/>
                      <a:gd name="T6" fmla="*/ 4 w 184"/>
                      <a:gd name="T7" fmla="*/ 58 h 204"/>
                      <a:gd name="T8" fmla="*/ 26 w 184"/>
                      <a:gd name="T9" fmla="*/ 163 h 204"/>
                      <a:gd name="T10" fmla="*/ 94 w 184"/>
                      <a:gd name="T11" fmla="*/ 201 h 204"/>
                      <a:gd name="T12" fmla="*/ 184 w 184"/>
                      <a:gd name="T13" fmla="*/ 178 h 204"/>
                    </a:gdLst>
                    <a:ahLst/>
                    <a:cxnLst>
                      <a:cxn ang="0">
                        <a:pos x="T0" y="T1"/>
                      </a:cxn>
                      <a:cxn ang="0">
                        <a:pos x="T2" y="T3"/>
                      </a:cxn>
                      <a:cxn ang="0">
                        <a:pos x="T4" y="T5"/>
                      </a:cxn>
                      <a:cxn ang="0">
                        <a:pos x="T6" y="T7"/>
                      </a:cxn>
                      <a:cxn ang="0">
                        <a:pos x="T8" y="T9"/>
                      </a:cxn>
                      <a:cxn ang="0">
                        <a:pos x="T10" y="T11"/>
                      </a:cxn>
                      <a:cxn ang="0">
                        <a:pos x="T12" y="T13"/>
                      </a:cxn>
                    </a:cxnLst>
                    <a:rect l="0" t="0" r="r" b="b"/>
                    <a:pathLst>
                      <a:path w="184" h="204">
                        <a:moveTo>
                          <a:pt x="169" y="51"/>
                        </a:moveTo>
                        <a:cubicBezTo>
                          <a:pt x="160" y="39"/>
                          <a:pt x="151" y="28"/>
                          <a:pt x="131" y="21"/>
                        </a:cubicBezTo>
                        <a:cubicBezTo>
                          <a:pt x="111" y="14"/>
                          <a:pt x="70" y="0"/>
                          <a:pt x="49" y="6"/>
                        </a:cubicBezTo>
                        <a:cubicBezTo>
                          <a:pt x="28" y="12"/>
                          <a:pt x="8" y="32"/>
                          <a:pt x="4" y="58"/>
                        </a:cubicBezTo>
                        <a:cubicBezTo>
                          <a:pt x="0" y="84"/>
                          <a:pt x="11" y="139"/>
                          <a:pt x="26" y="163"/>
                        </a:cubicBezTo>
                        <a:cubicBezTo>
                          <a:pt x="41" y="187"/>
                          <a:pt x="68" y="198"/>
                          <a:pt x="94" y="201"/>
                        </a:cubicBezTo>
                        <a:cubicBezTo>
                          <a:pt x="120" y="204"/>
                          <a:pt x="152" y="191"/>
                          <a:pt x="184" y="178"/>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8" name="Freeform 164"/>
                  <p:cNvSpPr>
                    <a:spLocks/>
                  </p:cNvSpPr>
                  <p:nvPr/>
                </p:nvSpPr>
                <p:spPr bwMode="auto">
                  <a:xfrm rot="20807688" flipH="1">
                    <a:off x="10706" y="3232"/>
                    <a:ext cx="93" cy="186"/>
                  </a:xfrm>
                  <a:custGeom>
                    <a:avLst/>
                    <a:gdLst>
                      <a:gd name="T0" fmla="*/ 39 w 93"/>
                      <a:gd name="T1" fmla="*/ 2 h 186"/>
                      <a:gd name="T2" fmla="*/ 4 w 93"/>
                      <a:gd name="T3" fmla="*/ 0 h 186"/>
                      <a:gd name="T4" fmla="*/ 0 w 93"/>
                      <a:gd name="T5" fmla="*/ 171 h 186"/>
                      <a:gd name="T6" fmla="*/ 57 w 93"/>
                      <a:gd name="T7" fmla="*/ 186 h 186"/>
                      <a:gd name="T8" fmla="*/ 93 w 93"/>
                      <a:gd name="T9" fmla="*/ 131 h 186"/>
                      <a:gd name="T10" fmla="*/ 72 w 93"/>
                      <a:gd name="T11" fmla="*/ 18 h 186"/>
                      <a:gd name="T12" fmla="*/ 39 w 93"/>
                      <a:gd name="T13" fmla="*/ 2 h 186"/>
                    </a:gdLst>
                    <a:ahLst/>
                    <a:cxnLst>
                      <a:cxn ang="0">
                        <a:pos x="T0" y="T1"/>
                      </a:cxn>
                      <a:cxn ang="0">
                        <a:pos x="T2" y="T3"/>
                      </a:cxn>
                      <a:cxn ang="0">
                        <a:pos x="T4" y="T5"/>
                      </a:cxn>
                      <a:cxn ang="0">
                        <a:pos x="T6" y="T7"/>
                      </a:cxn>
                      <a:cxn ang="0">
                        <a:pos x="T8" y="T9"/>
                      </a:cxn>
                      <a:cxn ang="0">
                        <a:pos x="T10" y="T11"/>
                      </a:cxn>
                      <a:cxn ang="0">
                        <a:pos x="T12" y="T13"/>
                      </a:cxn>
                    </a:cxnLst>
                    <a:rect l="0" t="0" r="r" b="b"/>
                    <a:pathLst>
                      <a:path w="93" h="186">
                        <a:moveTo>
                          <a:pt x="39" y="2"/>
                        </a:moveTo>
                        <a:lnTo>
                          <a:pt x="4" y="0"/>
                        </a:lnTo>
                        <a:lnTo>
                          <a:pt x="0" y="171"/>
                        </a:lnTo>
                        <a:lnTo>
                          <a:pt x="57" y="186"/>
                        </a:lnTo>
                        <a:lnTo>
                          <a:pt x="93" y="131"/>
                        </a:lnTo>
                        <a:lnTo>
                          <a:pt x="72" y="18"/>
                        </a:lnTo>
                        <a:lnTo>
                          <a:pt x="39" y="2"/>
                        </a:lnTo>
                        <a:close/>
                      </a:path>
                    </a:pathLst>
                  </a:custGeom>
                  <a:solidFill>
                    <a:srgbClr val="FFFFFF"/>
                  </a:solidFill>
                  <a:ln>
                    <a:noFill/>
                  </a:ln>
                  <a:extLst>
                    <a:ext uri="{91240B29-F687-4f45-9708-019B960494DF}">
                      <a14:hiddenLine xmlns:a14="http://schemas.microsoft.com/office/drawing/2010/main" w="19050" cmpd="sng">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9" name="Freeform 165"/>
                  <p:cNvSpPr>
                    <a:spLocks/>
                  </p:cNvSpPr>
                  <p:nvPr/>
                </p:nvSpPr>
                <p:spPr bwMode="auto">
                  <a:xfrm rot="20807688" flipH="1">
                    <a:off x="10737" y="3282"/>
                    <a:ext cx="31" cy="71"/>
                  </a:xfrm>
                  <a:custGeom>
                    <a:avLst/>
                    <a:gdLst>
                      <a:gd name="T0" fmla="*/ 31 w 31"/>
                      <a:gd name="T1" fmla="*/ 5 h 71"/>
                      <a:gd name="T2" fmla="*/ 4 w 31"/>
                      <a:gd name="T3" fmla="*/ 8 h 71"/>
                      <a:gd name="T4" fmla="*/ 4 w 31"/>
                      <a:gd name="T5" fmla="*/ 56 h 71"/>
                      <a:gd name="T6" fmla="*/ 28 w 31"/>
                      <a:gd name="T7" fmla="*/ 71 h 71"/>
                    </a:gdLst>
                    <a:ahLst/>
                    <a:cxnLst>
                      <a:cxn ang="0">
                        <a:pos x="T0" y="T1"/>
                      </a:cxn>
                      <a:cxn ang="0">
                        <a:pos x="T2" y="T3"/>
                      </a:cxn>
                      <a:cxn ang="0">
                        <a:pos x="T4" y="T5"/>
                      </a:cxn>
                      <a:cxn ang="0">
                        <a:pos x="T6" y="T7"/>
                      </a:cxn>
                    </a:cxnLst>
                    <a:rect l="0" t="0" r="r" b="b"/>
                    <a:pathLst>
                      <a:path w="31" h="71">
                        <a:moveTo>
                          <a:pt x="31" y="5"/>
                        </a:moveTo>
                        <a:cubicBezTo>
                          <a:pt x="19" y="2"/>
                          <a:pt x="8" y="0"/>
                          <a:pt x="4" y="8"/>
                        </a:cubicBezTo>
                        <a:cubicBezTo>
                          <a:pt x="0" y="16"/>
                          <a:pt x="0" y="46"/>
                          <a:pt x="4" y="56"/>
                        </a:cubicBezTo>
                        <a:cubicBezTo>
                          <a:pt x="8" y="66"/>
                          <a:pt x="18" y="68"/>
                          <a:pt x="28" y="71"/>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0" name="Freeform 166"/>
                  <p:cNvSpPr>
                    <a:spLocks/>
                  </p:cNvSpPr>
                  <p:nvPr/>
                </p:nvSpPr>
                <p:spPr bwMode="auto">
                  <a:xfrm rot="20807688" flipH="1">
                    <a:off x="10692" y="3233"/>
                    <a:ext cx="127" cy="171"/>
                  </a:xfrm>
                  <a:custGeom>
                    <a:avLst/>
                    <a:gdLst>
                      <a:gd name="T0" fmla="*/ 169 w 184"/>
                      <a:gd name="T1" fmla="*/ 51 h 204"/>
                      <a:gd name="T2" fmla="*/ 131 w 184"/>
                      <a:gd name="T3" fmla="*/ 21 h 204"/>
                      <a:gd name="T4" fmla="*/ 49 w 184"/>
                      <a:gd name="T5" fmla="*/ 6 h 204"/>
                      <a:gd name="T6" fmla="*/ 4 w 184"/>
                      <a:gd name="T7" fmla="*/ 58 h 204"/>
                      <a:gd name="T8" fmla="*/ 26 w 184"/>
                      <a:gd name="T9" fmla="*/ 163 h 204"/>
                      <a:gd name="T10" fmla="*/ 94 w 184"/>
                      <a:gd name="T11" fmla="*/ 201 h 204"/>
                      <a:gd name="T12" fmla="*/ 184 w 184"/>
                      <a:gd name="T13" fmla="*/ 178 h 204"/>
                    </a:gdLst>
                    <a:ahLst/>
                    <a:cxnLst>
                      <a:cxn ang="0">
                        <a:pos x="T0" y="T1"/>
                      </a:cxn>
                      <a:cxn ang="0">
                        <a:pos x="T2" y="T3"/>
                      </a:cxn>
                      <a:cxn ang="0">
                        <a:pos x="T4" y="T5"/>
                      </a:cxn>
                      <a:cxn ang="0">
                        <a:pos x="T6" y="T7"/>
                      </a:cxn>
                      <a:cxn ang="0">
                        <a:pos x="T8" y="T9"/>
                      </a:cxn>
                      <a:cxn ang="0">
                        <a:pos x="T10" y="T11"/>
                      </a:cxn>
                      <a:cxn ang="0">
                        <a:pos x="T12" y="T13"/>
                      </a:cxn>
                    </a:cxnLst>
                    <a:rect l="0" t="0" r="r" b="b"/>
                    <a:pathLst>
                      <a:path w="184" h="204">
                        <a:moveTo>
                          <a:pt x="169" y="51"/>
                        </a:moveTo>
                        <a:cubicBezTo>
                          <a:pt x="160" y="39"/>
                          <a:pt x="151" y="28"/>
                          <a:pt x="131" y="21"/>
                        </a:cubicBezTo>
                        <a:cubicBezTo>
                          <a:pt x="111" y="14"/>
                          <a:pt x="70" y="0"/>
                          <a:pt x="49" y="6"/>
                        </a:cubicBezTo>
                        <a:cubicBezTo>
                          <a:pt x="28" y="12"/>
                          <a:pt x="8" y="32"/>
                          <a:pt x="4" y="58"/>
                        </a:cubicBezTo>
                        <a:cubicBezTo>
                          <a:pt x="0" y="84"/>
                          <a:pt x="11" y="139"/>
                          <a:pt x="26" y="163"/>
                        </a:cubicBezTo>
                        <a:cubicBezTo>
                          <a:pt x="41" y="187"/>
                          <a:pt x="68" y="198"/>
                          <a:pt x="94" y="201"/>
                        </a:cubicBezTo>
                        <a:cubicBezTo>
                          <a:pt x="120" y="204"/>
                          <a:pt x="152" y="191"/>
                          <a:pt x="184" y="178"/>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 name="Oval 167"/>
                  <p:cNvSpPr>
                    <a:spLocks noChangeArrowheads="1"/>
                  </p:cNvSpPr>
                  <p:nvPr/>
                </p:nvSpPr>
                <p:spPr bwMode="auto">
                  <a:xfrm>
                    <a:off x="10638" y="4477"/>
                    <a:ext cx="560" cy="588"/>
                  </a:xfrm>
                  <a:prstGeom prst="ellipse">
                    <a:avLst/>
                  </a:prstGeom>
                  <a:solidFill>
                    <a:srgbClr val="0000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62" name="Freeform 168"/>
                  <p:cNvSpPr>
                    <a:spLocks/>
                  </p:cNvSpPr>
                  <p:nvPr/>
                </p:nvSpPr>
                <p:spPr bwMode="auto">
                  <a:xfrm>
                    <a:off x="11138" y="4755"/>
                    <a:ext cx="35" cy="172"/>
                  </a:xfrm>
                  <a:custGeom>
                    <a:avLst/>
                    <a:gdLst>
                      <a:gd name="T0" fmla="*/ 23 w 35"/>
                      <a:gd name="T1" fmla="*/ 0 h 172"/>
                      <a:gd name="T2" fmla="*/ 15 w 35"/>
                      <a:gd name="T3" fmla="*/ 112 h 172"/>
                      <a:gd name="T4" fmla="*/ 0 w 35"/>
                      <a:gd name="T5" fmla="*/ 172 h 172"/>
                    </a:gdLst>
                    <a:ahLst/>
                    <a:cxnLst>
                      <a:cxn ang="0">
                        <a:pos x="T0" y="T1"/>
                      </a:cxn>
                      <a:cxn ang="0">
                        <a:pos x="T2" y="T3"/>
                      </a:cxn>
                      <a:cxn ang="0">
                        <a:pos x="T4" y="T5"/>
                      </a:cxn>
                    </a:cxnLst>
                    <a:rect l="0" t="0" r="r" b="b"/>
                    <a:pathLst>
                      <a:path w="35" h="172">
                        <a:moveTo>
                          <a:pt x="23" y="0"/>
                        </a:moveTo>
                        <a:cubicBezTo>
                          <a:pt x="35" y="38"/>
                          <a:pt x="26" y="74"/>
                          <a:pt x="15" y="112"/>
                        </a:cubicBezTo>
                        <a:cubicBezTo>
                          <a:pt x="9" y="132"/>
                          <a:pt x="0" y="172"/>
                          <a:pt x="0" y="17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63" name="Freeform 169"/>
                  <p:cNvSpPr>
                    <a:spLocks/>
                  </p:cNvSpPr>
                  <p:nvPr/>
                </p:nvSpPr>
                <p:spPr bwMode="auto">
                  <a:xfrm>
                    <a:off x="10996" y="4890"/>
                    <a:ext cx="52" cy="165"/>
                  </a:xfrm>
                  <a:custGeom>
                    <a:avLst/>
                    <a:gdLst>
                      <a:gd name="T0" fmla="*/ 52 w 52"/>
                      <a:gd name="T1" fmla="*/ 0 h 165"/>
                      <a:gd name="T2" fmla="*/ 22 w 52"/>
                      <a:gd name="T3" fmla="*/ 112 h 165"/>
                      <a:gd name="T4" fmla="*/ 0 w 52"/>
                      <a:gd name="T5" fmla="*/ 165 h 165"/>
                    </a:gdLst>
                    <a:ahLst/>
                    <a:cxnLst>
                      <a:cxn ang="0">
                        <a:pos x="T0" y="T1"/>
                      </a:cxn>
                      <a:cxn ang="0">
                        <a:pos x="T2" y="T3"/>
                      </a:cxn>
                      <a:cxn ang="0">
                        <a:pos x="T4" y="T5"/>
                      </a:cxn>
                    </a:cxnLst>
                    <a:rect l="0" t="0" r="r" b="b"/>
                    <a:pathLst>
                      <a:path w="52" h="165">
                        <a:moveTo>
                          <a:pt x="52" y="0"/>
                        </a:moveTo>
                        <a:cubicBezTo>
                          <a:pt x="46" y="42"/>
                          <a:pt x="46" y="77"/>
                          <a:pt x="22" y="112"/>
                        </a:cubicBezTo>
                        <a:cubicBezTo>
                          <a:pt x="16" y="131"/>
                          <a:pt x="13" y="150"/>
                          <a:pt x="0" y="165"/>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64" name="Freeform 170"/>
                  <p:cNvSpPr>
                    <a:spLocks/>
                  </p:cNvSpPr>
                  <p:nvPr/>
                </p:nvSpPr>
                <p:spPr bwMode="auto">
                  <a:xfrm>
                    <a:off x="10928" y="4920"/>
                    <a:ext cx="83" cy="150"/>
                  </a:xfrm>
                  <a:custGeom>
                    <a:avLst/>
                    <a:gdLst>
                      <a:gd name="T0" fmla="*/ 83 w 83"/>
                      <a:gd name="T1" fmla="*/ 0 h 150"/>
                      <a:gd name="T2" fmla="*/ 0 w 83"/>
                      <a:gd name="T3" fmla="*/ 150 h 150"/>
                    </a:gdLst>
                    <a:ahLst/>
                    <a:cxnLst>
                      <a:cxn ang="0">
                        <a:pos x="T0" y="T1"/>
                      </a:cxn>
                      <a:cxn ang="0">
                        <a:pos x="T2" y="T3"/>
                      </a:cxn>
                    </a:cxnLst>
                    <a:rect l="0" t="0" r="r" b="b"/>
                    <a:pathLst>
                      <a:path w="83" h="150">
                        <a:moveTo>
                          <a:pt x="83" y="0"/>
                        </a:moveTo>
                        <a:cubicBezTo>
                          <a:pt x="68" y="55"/>
                          <a:pt x="40" y="110"/>
                          <a:pt x="0" y="150"/>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65" name="Freeform 171"/>
                  <p:cNvSpPr>
                    <a:spLocks/>
                  </p:cNvSpPr>
                  <p:nvPr/>
                </p:nvSpPr>
                <p:spPr bwMode="auto">
                  <a:xfrm>
                    <a:off x="10876" y="4942"/>
                    <a:ext cx="90" cy="113"/>
                  </a:xfrm>
                  <a:custGeom>
                    <a:avLst/>
                    <a:gdLst>
                      <a:gd name="T0" fmla="*/ 90 w 90"/>
                      <a:gd name="T1" fmla="*/ 0 h 113"/>
                      <a:gd name="T2" fmla="*/ 45 w 90"/>
                      <a:gd name="T3" fmla="*/ 68 h 113"/>
                      <a:gd name="T4" fmla="*/ 0 w 90"/>
                      <a:gd name="T5" fmla="*/ 113 h 113"/>
                    </a:gdLst>
                    <a:ahLst/>
                    <a:cxnLst>
                      <a:cxn ang="0">
                        <a:pos x="T0" y="T1"/>
                      </a:cxn>
                      <a:cxn ang="0">
                        <a:pos x="T2" y="T3"/>
                      </a:cxn>
                      <a:cxn ang="0">
                        <a:pos x="T4" y="T5"/>
                      </a:cxn>
                    </a:cxnLst>
                    <a:rect l="0" t="0" r="r" b="b"/>
                    <a:pathLst>
                      <a:path w="90" h="113">
                        <a:moveTo>
                          <a:pt x="90" y="0"/>
                        </a:moveTo>
                        <a:cubicBezTo>
                          <a:pt x="63" y="27"/>
                          <a:pt x="68" y="42"/>
                          <a:pt x="45" y="68"/>
                        </a:cubicBezTo>
                        <a:cubicBezTo>
                          <a:pt x="31" y="84"/>
                          <a:pt x="0" y="113"/>
                          <a:pt x="0" y="11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66" name="Freeform 172"/>
                  <p:cNvSpPr>
                    <a:spLocks/>
                  </p:cNvSpPr>
                  <p:nvPr/>
                </p:nvSpPr>
                <p:spPr bwMode="auto">
                  <a:xfrm>
                    <a:off x="10792" y="4935"/>
                    <a:ext cx="128" cy="119"/>
                  </a:xfrm>
                  <a:custGeom>
                    <a:avLst/>
                    <a:gdLst>
                      <a:gd name="T0" fmla="*/ 98 w 98"/>
                      <a:gd name="T1" fmla="*/ 0 h 112"/>
                      <a:gd name="T2" fmla="*/ 0 w 98"/>
                      <a:gd name="T3" fmla="*/ 112 h 112"/>
                    </a:gdLst>
                    <a:ahLst/>
                    <a:cxnLst>
                      <a:cxn ang="0">
                        <a:pos x="T0" y="T1"/>
                      </a:cxn>
                      <a:cxn ang="0">
                        <a:pos x="T2" y="T3"/>
                      </a:cxn>
                    </a:cxnLst>
                    <a:rect l="0" t="0" r="r" b="b"/>
                    <a:pathLst>
                      <a:path w="98" h="112">
                        <a:moveTo>
                          <a:pt x="98" y="0"/>
                        </a:moveTo>
                        <a:cubicBezTo>
                          <a:pt x="88" y="37"/>
                          <a:pt x="43" y="112"/>
                          <a:pt x="0" y="11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67" name="Freeform 173"/>
                  <p:cNvSpPr>
                    <a:spLocks/>
                  </p:cNvSpPr>
                  <p:nvPr/>
                </p:nvSpPr>
                <p:spPr bwMode="auto">
                  <a:xfrm>
                    <a:off x="10771" y="4950"/>
                    <a:ext cx="97" cy="68"/>
                  </a:xfrm>
                  <a:custGeom>
                    <a:avLst/>
                    <a:gdLst>
                      <a:gd name="T0" fmla="*/ 97 w 97"/>
                      <a:gd name="T1" fmla="*/ 0 h 68"/>
                      <a:gd name="T2" fmla="*/ 30 w 97"/>
                      <a:gd name="T3" fmla="*/ 52 h 68"/>
                      <a:gd name="T4" fmla="*/ 0 w 97"/>
                      <a:gd name="T5" fmla="*/ 67 h 68"/>
                    </a:gdLst>
                    <a:ahLst/>
                    <a:cxnLst>
                      <a:cxn ang="0">
                        <a:pos x="T0" y="T1"/>
                      </a:cxn>
                      <a:cxn ang="0">
                        <a:pos x="T2" y="T3"/>
                      </a:cxn>
                      <a:cxn ang="0">
                        <a:pos x="T4" y="T5"/>
                      </a:cxn>
                    </a:cxnLst>
                    <a:rect l="0" t="0" r="r" b="b"/>
                    <a:pathLst>
                      <a:path w="97" h="68">
                        <a:moveTo>
                          <a:pt x="97" y="0"/>
                        </a:moveTo>
                        <a:cubicBezTo>
                          <a:pt x="67" y="30"/>
                          <a:pt x="73" y="42"/>
                          <a:pt x="30" y="52"/>
                        </a:cubicBezTo>
                        <a:cubicBezTo>
                          <a:pt x="5" y="68"/>
                          <a:pt x="16" y="67"/>
                          <a:pt x="0" y="67"/>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68" name="Freeform 174"/>
                  <p:cNvSpPr>
                    <a:spLocks/>
                  </p:cNvSpPr>
                  <p:nvPr/>
                </p:nvSpPr>
                <p:spPr bwMode="auto">
                  <a:xfrm>
                    <a:off x="10741" y="4935"/>
                    <a:ext cx="67" cy="52"/>
                  </a:xfrm>
                  <a:custGeom>
                    <a:avLst/>
                    <a:gdLst>
                      <a:gd name="T0" fmla="*/ 67 w 67"/>
                      <a:gd name="T1" fmla="*/ 0 h 52"/>
                      <a:gd name="T2" fmla="*/ 0 w 67"/>
                      <a:gd name="T3" fmla="*/ 52 h 52"/>
                    </a:gdLst>
                    <a:ahLst/>
                    <a:cxnLst>
                      <a:cxn ang="0">
                        <a:pos x="T0" y="T1"/>
                      </a:cxn>
                      <a:cxn ang="0">
                        <a:pos x="T2" y="T3"/>
                      </a:cxn>
                    </a:cxnLst>
                    <a:rect l="0" t="0" r="r" b="b"/>
                    <a:pathLst>
                      <a:path w="67" h="52">
                        <a:moveTo>
                          <a:pt x="67" y="0"/>
                        </a:moveTo>
                        <a:cubicBezTo>
                          <a:pt x="49" y="26"/>
                          <a:pt x="35" y="52"/>
                          <a:pt x="0" y="5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69" name="Freeform 175"/>
                  <p:cNvSpPr>
                    <a:spLocks/>
                  </p:cNvSpPr>
                  <p:nvPr/>
                </p:nvSpPr>
                <p:spPr bwMode="auto">
                  <a:xfrm>
                    <a:off x="10711" y="4927"/>
                    <a:ext cx="52" cy="31"/>
                  </a:xfrm>
                  <a:custGeom>
                    <a:avLst/>
                    <a:gdLst>
                      <a:gd name="T0" fmla="*/ 52 w 52"/>
                      <a:gd name="T1" fmla="*/ 0 h 31"/>
                      <a:gd name="T2" fmla="*/ 0 w 52"/>
                      <a:gd name="T3" fmla="*/ 30 h 31"/>
                    </a:gdLst>
                    <a:ahLst/>
                    <a:cxnLst>
                      <a:cxn ang="0">
                        <a:pos x="T0" y="T1"/>
                      </a:cxn>
                      <a:cxn ang="0">
                        <a:pos x="T2" y="T3"/>
                      </a:cxn>
                    </a:cxnLst>
                    <a:rect l="0" t="0" r="r" b="b"/>
                    <a:pathLst>
                      <a:path w="52" h="31">
                        <a:moveTo>
                          <a:pt x="52" y="0"/>
                        </a:moveTo>
                        <a:cubicBezTo>
                          <a:pt x="5" y="31"/>
                          <a:pt x="25" y="30"/>
                          <a:pt x="0" y="30"/>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70" name="Freeform 176"/>
                  <p:cNvSpPr>
                    <a:spLocks/>
                  </p:cNvSpPr>
                  <p:nvPr/>
                </p:nvSpPr>
                <p:spPr bwMode="auto">
                  <a:xfrm>
                    <a:off x="10696" y="4897"/>
                    <a:ext cx="37" cy="23"/>
                  </a:xfrm>
                  <a:custGeom>
                    <a:avLst/>
                    <a:gdLst>
                      <a:gd name="T0" fmla="*/ 37 w 37"/>
                      <a:gd name="T1" fmla="*/ 0 h 23"/>
                      <a:gd name="T2" fmla="*/ 0 w 37"/>
                      <a:gd name="T3" fmla="*/ 23 h 23"/>
                    </a:gdLst>
                    <a:ahLst/>
                    <a:cxnLst>
                      <a:cxn ang="0">
                        <a:pos x="T0" y="T1"/>
                      </a:cxn>
                      <a:cxn ang="0">
                        <a:pos x="T2" y="T3"/>
                      </a:cxn>
                    </a:cxnLst>
                    <a:rect l="0" t="0" r="r" b="b"/>
                    <a:pathLst>
                      <a:path w="37" h="23">
                        <a:moveTo>
                          <a:pt x="37" y="0"/>
                        </a:moveTo>
                        <a:cubicBezTo>
                          <a:pt x="17" y="3"/>
                          <a:pt x="0" y="23"/>
                          <a:pt x="0" y="2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71" name="Freeform 177"/>
                  <p:cNvSpPr>
                    <a:spLocks/>
                  </p:cNvSpPr>
                  <p:nvPr/>
                </p:nvSpPr>
                <p:spPr bwMode="auto">
                  <a:xfrm>
                    <a:off x="11078" y="4807"/>
                    <a:ext cx="61" cy="173"/>
                  </a:xfrm>
                  <a:custGeom>
                    <a:avLst/>
                    <a:gdLst>
                      <a:gd name="T0" fmla="*/ 45 w 61"/>
                      <a:gd name="T1" fmla="*/ 0 h 173"/>
                      <a:gd name="T2" fmla="*/ 38 w 61"/>
                      <a:gd name="T3" fmla="*/ 143 h 173"/>
                      <a:gd name="T4" fmla="*/ 23 w 61"/>
                      <a:gd name="T5" fmla="*/ 165 h 173"/>
                      <a:gd name="T6" fmla="*/ 0 w 61"/>
                      <a:gd name="T7" fmla="*/ 173 h 173"/>
                    </a:gdLst>
                    <a:ahLst/>
                    <a:cxnLst>
                      <a:cxn ang="0">
                        <a:pos x="T0" y="T1"/>
                      </a:cxn>
                      <a:cxn ang="0">
                        <a:pos x="T2" y="T3"/>
                      </a:cxn>
                      <a:cxn ang="0">
                        <a:pos x="T4" y="T5"/>
                      </a:cxn>
                      <a:cxn ang="0">
                        <a:pos x="T6" y="T7"/>
                      </a:cxn>
                    </a:cxnLst>
                    <a:rect l="0" t="0" r="r" b="b"/>
                    <a:pathLst>
                      <a:path w="61" h="173">
                        <a:moveTo>
                          <a:pt x="45" y="0"/>
                        </a:moveTo>
                        <a:cubicBezTo>
                          <a:pt x="61" y="45"/>
                          <a:pt x="59" y="100"/>
                          <a:pt x="38" y="143"/>
                        </a:cubicBezTo>
                        <a:cubicBezTo>
                          <a:pt x="34" y="151"/>
                          <a:pt x="30" y="160"/>
                          <a:pt x="23" y="165"/>
                        </a:cubicBezTo>
                        <a:cubicBezTo>
                          <a:pt x="17" y="170"/>
                          <a:pt x="0" y="173"/>
                          <a:pt x="0" y="17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72" name="Freeform 178"/>
                  <p:cNvSpPr>
                    <a:spLocks/>
                  </p:cNvSpPr>
                  <p:nvPr/>
                </p:nvSpPr>
                <p:spPr bwMode="auto">
                  <a:xfrm>
                    <a:off x="11041" y="4845"/>
                    <a:ext cx="52" cy="195"/>
                  </a:xfrm>
                  <a:custGeom>
                    <a:avLst/>
                    <a:gdLst>
                      <a:gd name="T0" fmla="*/ 52 w 52"/>
                      <a:gd name="T1" fmla="*/ 0 h 195"/>
                      <a:gd name="T2" fmla="*/ 0 w 52"/>
                      <a:gd name="T3" fmla="*/ 195 h 195"/>
                    </a:gdLst>
                    <a:ahLst/>
                    <a:cxnLst>
                      <a:cxn ang="0">
                        <a:pos x="T0" y="T1"/>
                      </a:cxn>
                      <a:cxn ang="0">
                        <a:pos x="T2" y="T3"/>
                      </a:cxn>
                    </a:cxnLst>
                    <a:rect l="0" t="0" r="r" b="b"/>
                    <a:pathLst>
                      <a:path w="52" h="195">
                        <a:moveTo>
                          <a:pt x="52" y="0"/>
                        </a:moveTo>
                        <a:cubicBezTo>
                          <a:pt x="45" y="93"/>
                          <a:pt x="36" y="117"/>
                          <a:pt x="0" y="195"/>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73" name="Oval 179"/>
                  <p:cNvSpPr>
                    <a:spLocks noChangeArrowheads="1"/>
                  </p:cNvSpPr>
                  <p:nvPr/>
                </p:nvSpPr>
                <p:spPr bwMode="auto">
                  <a:xfrm>
                    <a:off x="9603" y="4492"/>
                    <a:ext cx="560" cy="588"/>
                  </a:xfrm>
                  <a:prstGeom prst="ellipse">
                    <a:avLst/>
                  </a:prstGeom>
                  <a:solidFill>
                    <a:srgbClr val="0000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74" name="Freeform 180"/>
                  <p:cNvSpPr>
                    <a:spLocks/>
                  </p:cNvSpPr>
                  <p:nvPr/>
                </p:nvSpPr>
                <p:spPr bwMode="auto">
                  <a:xfrm>
                    <a:off x="10103" y="4770"/>
                    <a:ext cx="35" cy="172"/>
                  </a:xfrm>
                  <a:custGeom>
                    <a:avLst/>
                    <a:gdLst>
                      <a:gd name="T0" fmla="*/ 23 w 35"/>
                      <a:gd name="T1" fmla="*/ 0 h 172"/>
                      <a:gd name="T2" fmla="*/ 15 w 35"/>
                      <a:gd name="T3" fmla="*/ 112 h 172"/>
                      <a:gd name="T4" fmla="*/ 0 w 35"/>
                      <a:gd name="T5" fmla="*/ 172 h 172"/>
                    </a:gdLst>
                    <a:ahLst/>
                    <a:cxnLst>
                      <a:cxn ang="0">
                        <a:pos x="T0" y="T1"/>
                      </a:cxn>
                      <a:cxn ang="0">
                        <a:pos x="T2" y="T3"/>
                      </a:cxn>
                      <a:cxn ang="0">
                        <a:pos x="T4" y="T5"/>
                      </a:cxn>
                    </a:cxnLst>
                    <a:rect l="0" t="0" r="r" b="b"/>
                    <a:pathLst>
                      <a:path w="35" h="172">
                        <a:moveTo>
                          <a:pt x="23" y="0"/>
                        </a:moveTo>
                        <a:cubicBezTo>
                          <a:pt x="35" y="38"/>
                          <a:pt x="26" y="74"/>
                          <a:pt x="15" y="112"/>
                        </a:cubicBezTo>
                        <a:cubicBezTo>
                          <a:pt x="9" y="132"/>
                          <a:pt x="0" y="172"/>
                          <a:pt x="0" y="17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75" name="Freeform 181"/>
                  <p:cNvSpPr>
                    <a:spLocks/>
                  </p:cNvSpPr>
                  <p:nvPr/>
                </p:nvSpPr>
                <p:spPr bwMode="auto">
                  <a:xfrm>
                    <a:off x="9961" y="4905"/>
                    <a:ext cx="52" cy="165"/>
                  </a:xfrm>
                  <a:custGeom>
                    <a:avLst/>
                    <a:gdLst>
                      <a:gd name="T0" fmla="*/ 52 w 52"/>
                      <a:gd name="T1" fmla="*/ 0 h 165"/>
                      <a:gd name="T2" fmla="*/ 22 w 52"/>
                      <a:gd name="T3" fmla="*/ 112 h 165"/>
                      <a:gd name="T4" fmla="*/ 0 w 52"/>
                      <a:gd name="T5" fmla="*/ 165 h 165"/>
                    </a:gdLst>
                    <a:ahLst/>
                    <a:cxnLst>
                      <a:cxn ang="0">
                        <a:pos x="T0" y="T1"/>
                      </a:cxn>
                      <a:cxn ang="0">
                        <a:pos x="T2" y="T3"/>
                      </a:cxn>
                      <a:cxn ang="0">
                        <a:pos x="T4" y="T5"/>
                      </a:cxn>
                    </a:cxnLst>
                    <a:rect l="0" t="0" r="r" b="b"/>
                    <a:pathLst>
                      <a:path w="52" h="165">
                        <a:moveTo>
                          <a:pt x="52" y="0"/>
                        </a:moveTo>
                        <a:cubicBezTo>
                          <a:pt x="46" y="42"/>
                          <a:pt x="46" y="77"/>
                          <a:pt x="22" y="112"/>
                        </a:cubicBezTo>
                        <a:cubicBezTo>
                          <a:pt x="16" y="131"/>
                          <a:pt x="13" y="150"/>
                          <a:pt x="0" y="165"/>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76" name="Freeform 182"/>
                  <p:cNvSpPr>
                    <a:spLocks/>
                  </p:cNvSpPr>
                  <p:nvPr/>
                </p:nvSpPr>
                <p:spPr bwMode="auto">
                  <a:xfrm>
                    <a:off x="9893" y="4935"/>
                    <a:ext cx="83" cy="150"/>
                  </a:xfrm>
                  <a:custGeom>
                    <a:avLst/>
                    <a:gdLst>
                      <a:gd name="T0" fmla="*/ 83 w 83"/>
                      <a:gd name="T1" fmla="*/ 0 h 150"/>
                      <a:gd name="T2" fmla="*/ 0 w 83"/>
                      <a:gd name="T3" fmla="*/ 150 h 150"/>
                    </a:gdLst>
                    <a:ahLst/>
                    <a:cxnLst>
                      <a:cxn ang="0">
                        <a:pos x="T0" y="T1"/>
                      </a:cxn>
                      <a:cxn ang="0">
                        <a:pos x="T2" y="T3"/>
                      </a:cxn>
                    </a:cxnLst>
                    <a:rect l="0" t="0" r="r" b="b"/>
                    <a:pathLst>
                      <a:path w="83" h="150">
                        <a:moveTo>
                          <a:pt x="83" y="0"/>
                        </a:moveTo>
                        <a:cubicBezTo>
                          <a:pt x="68" y="55"/>
                          <a:pt x="40" y="110"/>
                          <a:pt x="0" y="150"/>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77" name="Freeform 183"/>
                  <p:cNvSpPr>
                    <a:spLocks/>
                  </p:cNvSpPr>
                  <p:nvPr/>
                </p:nvSpPr>
                <p:spPr bwMode="auto">
                  <a:xfrm>
                    <a:off x="9841" y="4957"/>
                    <a:ext cx="90" cy="113"/>
                  </a:xfrm>
                  <a:custGeom>
                    <a:avLst/>
                    <a:gdLst>
                      <a:gd name="T0" fmla="*/ 90 w 90"/>
                      <a:gd name="T1" fmla="*/ 0 h 113"/>
                      <a:gd name="T2" fmla="*/ 45 w 90"/>
                      <a:gd name="T3" fmla="*/ 68 h 113"/>
                      <a:gd name="T4" fmla="*/ 0 w 90"/>
                      <a:gd name="T5" fmla="*/ 113 h 113"/>
                    </a:gdLst>
                    <a:ahLst/>
                    <a:cxnLst>
                      <a:cxn ang="0">
                        <a:pos x="T0" y="T1"/>
                      </a:cxn>
                      <a:cxn ang="0">
                        <a:pos x="T2" y="T3"/>
                      </a:cxn>
                      <a:cxn ang="0">
                        <a:pos x="T4" y="T5"/>
                      </a:cxn>
                    </a:cxnLst>
                    <a:rect l="0" t="0" r="r" b="b"/>
                    <a:pathLst>
                      <a:path w="90" h="113">
                        <a:moveTo>
                          <a:pt x="90" y="0"/>
                        </a:moveTo>
                        <a:cubicBezTo>
                          <a:pt x="63" y="27"/>
                          <a:pt x="68" y="42"/>
                          <a:pt x="45" y="68"/>
                        </a:cubicBezTo>
                        <a:cubicBezTo>
                          <a:pt x="31" y="84"/>
                          <a:pt x="0" y="113"/>
                          <a:pt x="0" y="11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78" name="Freeform 184"/>
                  <p:cNvSpPr>
                    <a:spLocks/>
                  </p:cNvSpPr>
                  <p:nvPr/>
                </p:nvSpPr>
                <p:spPr bwMode="auto">
                  <a:xfrm>
                    <a:off x="9757" y="4950"/>
                    <a:ext cx="128" cy="119"/>
                  </a:xfrm>
                  <a:custGeom>
                    <a:avLst/>
                    <a:gdLst>
                      <a:gd name="T0" fmla="*/ 98 w 98"/>
                      <a:gd name="T1" fmla="*/ 0 h 112"/>
                      <a:gd name="T2" fmla="*/ 0 w 98"/>
                      <a:gd name="T3" fmla="*/ 112 h 112"/>
                    </a:gdLst>
                    <a:ahLst/>
                    <a:cxnLst>
                      <a:cxn ang="0">
                        <a:pos x="T0" y="T1"/>
                      </a:cxn>
                      <a:cxn ang="0">
                        <a:pos x="T2" y="T3"/>
                      </a:cxn>
                    </a:cxnLst>
                    <a:rect l="0" t="0" r="r" b="b"/>
                    <a:pathLst>
                      <a:path w="98" h="112">
                        <a:moveTo>
                          <a:pt x="98" y="0"/>
                        </a:moveTo>
                        <a:cubicBezTo>
                          <a:pt x="88" y="37"/>
                          <a:pt x="43" y="112"/>
                          <a:pt x="0" y="11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79" name="Freeform 185"/>
                  <p:cNvSpPr>
                    <a:spLocks/>
                  </p:cNvSpPr>
                  <p:nvPr/>
                </p:nvSpPr>
                <p:spPr bwMode="auto">
                  <a:xfrm>
                    <a:off x="9736" y="4965"/>
                    <a:ext cx="97" cy="68"/>
                  </a:xfrm>
                  <a:custGeom>
                    <a:avLst/>
                    <a:gdLst>
                      <a:gd name="T0" fmla="*/ 97 w 97"/>
                      <a:gd name="T1" fmla="*/ 0 h 68"/>
                      <a:gd name="T2" fmla="*/ 30 w 97"/>
                      <a:gd name="T3" fmla="*/ 52 h 68"/>
                      <a:gd name="T4" fmla="*/ 0 w 97"/>
                      <a:gd name="T5" fmla="*/ 67 h 68"/>
                    </a:gdLst>
                    <a:ahLst/>
                    <a:cxnLst>
                      <a:cxn ang="0">
                        <a:pos x="T0" y="T1"/>
                      </a:cxn>
                      <a:cxn ang="0">
                        <a:pos x="T2" y="T3"/>
                      </a:cxn>
                      <a:cxn ang="0">
                        <a:pos x="T4" y="T5"/>
                      </a:cxn>
                    </a:cxnLst>
                    <a:rect l="0" t="0" r="r" b="b"/>
                    <a:pathLst>
                      <a:path w="97" h="68">
                        <a:moveTo>
                          <a:pt x="97" y="0"/>
                        </a:moveTo>
                        <a:cubicBezTo>
                          <a:pt x="67" y="30"/>
                          <a:pt x="73" y="42"/>
                          <a:pt x="30" y="52"/>
                        </a:cubicBezTo>
                        <a:cubicBezTo>
                          <a:pt x="5" y="68"/>
                          <a:pt x="16" y="67"/>
                          <a:pt x="0" y="67"/>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80" name="Freeform 186"/>
                  <p:cNvSpPr>
                    <a:spLocks/>
                  </p:cNvSpPr>
                  <p:nvPr/>
                </p:nvSpPr>
                <p:spPr bwMode="auto">
                  <a:xfrm>
                    <a:off x="9706" y="4950"/>
                    <a:ext cx="67" cy="52"/>
                  </a:xfrm>
                  <a:custGeom>
                    <a:avLst/>
                    <a:gdLst>
                      <a:gd name="T0" fmla="*/ 67 w 67"/>
                      <a:gd name="T1" fmla="*/ 0 h 52"/>
                      <a:gd name="T2" fmla="*/ 0 w 67"/>
                      <a:gd name="T3" fmla="*/ 52 h 52"/>
                    </a:gdLst>
                    <a:ahLst/>
                    <a:cxnLst>
                      <a:cxn ang="0">
                        <a:pos x="T0" y="T1"/>
                      </a:cxn>
                      <a:cxn ang="0">
                        <a:pos x="T2" y="T3"/>
                      </a:cxn>
                    </a:cxnLst>
                    <a:rect l="0" t="0" r="r" b="b"/>
                    <a:pathLst>
                      <a:path w="67" h="52">
                        <a:moveTo>
                          <a:pt x="67" y="0"/>
                        </a:moveTo>
                        <a:cubicBezTo>
                          <a:pt x="49" y="26"/>
                          <a:pt x="35" y="52"/>
                          <a:pt x="0" y="52"/>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81" name="Freeform 187"/>
                  <p:cNvSpPr>
                    <a:spLocks/>
                  </p:cNvSpPr>
                  <p:nvPr/>
                </p:nvSpPr>
                <p:spPr bwMode="auto">
                  <a:xfrm>
                    <a:off x="9676" y="4942"/>
                    <a:ext cx="52" cy="31"/>
                  </a:xfrm>
                  <a:custGeom>
                    <a:avLst/>
                    <a:gdLst>
                      <a:gd name="T0" fmla="*/ 52 w 52"/>
                      <a:gd name="T1" fmla="*/ 0 h 31"/>
                      <a:gd name="T2" fmla="*/ 0 w 52"/>
                      <a:gd name="T3" fmla="*/ 30 h 31"/>
                    </a:gdLst>
                    <a:ahLst/>
                    <a:cxnLst>
                      <a:cxn ang="0">
                        <a:pos x="T0" y="T1"/>
                      </a:cxn>
                      <a:cxn ang="0">
                        <a:pos x="T2" y="T3"/>
                      </a:cxn>
                    </a:cxnLst>
                    <a:rect l="0" t="0" r="r" b="b"/>
                    <a:pathLst>
                      <a:path w="52" h="31">
                        <a:moveTo>
                          <a:pt x="52" y="0"/>
                        </a:moveTo>
                        <a:cubicBezTo>
                          <a:pt x="5" y="31"/>
                          <a:pt x="25" y="30"/>
                          <a:pt x="0" y="30"/>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82" name="Freeform 188"/>
                  <p:cNvSpPr>
                    <a:spLocks/>
                  </p:cNvSpPr>
                  <p:nvPr/>
                </p:nvSpPr>
                <p:spPr bwMode="auto">
                  <a:xfrm>
                    <a:off x="9661" y="4912"/>
                    <a:ext cx="37" cy="23"/>
                  </a:xfrm>
                  <a:custGeom>
                    <a:avLst/>
                    <a:gdLst>
                      <a:gd name="T0" fmla="*/ 37 w 37"/>
                      <a:gd name="T1" fmla="*/ 0 h 23"/>
                      <a:gd name="T2" fmla="*/ 0 w 37"/>
                      <a:gd name="T3" fmla="*/ 23 h 23"/>
                    </a:gdLst>
                    <a:ahLst/>
                    <a:cxnLst>
                      <a:cxn ang="0">
                        <a:pos x="T0" y="T1"/>
                      </a:cxn>
                      <a:cxn ang="0">
                        <a:pos x="T2" y="T3"/>
                      </a:cxn>
                    </a:cxnLst>
                    <a:rect l="0" t="0" r="r" b="b"/>
                    <a:pathLst>
                      <a:path w="37" h="23">
                        <a:moveTo>
                          <a:pt x="37" y="0"/>
                        </a:moveTo>
                        <a:cubicBezTo>
                          <a:pt x="17" y="3"/>
                          <a:pt x="0" y="23"/>
                          <a:pt x="0" y="2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83" name="Freeform 189"/>
                  <p:cNvSpPr>
                    <a:spLocks/>
                  </p:cNvSpPr>
                  <p:nvPr/>
                </p:nvSpPr>
                <p:spPr bwMode="auto">
                  <a:xfrm>
                    <a:off x="10043" y="4822"/>
                    <a:ext cx="61" cy="173"/>
                  </a:xfrm>
                  <a:custGeom>
                    <a:avLst/>
                    <a:gdLst>
                      <a:gd name="T0" fmla="*/ 45 w 61"/>
                      <a:gd name="T1" fmla="*/ 0 h 173"/>
                      <a:gd name="T2" fmla="*/ 38 w 61"/>
                      <a:gd name="T3" fmla="*/ 143 h 173"/>
                      <a:gd name="T4" fmla="*/ 23 w 61"/>
                      <a:gd name="T5" fmla="*/ 165 h 173"/>
                      <a:gd name="T6" fmla="*/ 0 w 61"/>
                      <a:gd name="T7" fmla="*/ 173 h 173"/>
                    </a:gdLst>
                    <a:ahLst/>
                    <a:cxnLst>
                      <a:cxn ang="0">
                        <a:pos x="T0" y="T1"/>
                      </a:cxn>
                      <a:cxn ang="0">
                        <a:pos x="T2" y="T3"/>
                      </a:cxn>
                      <a:cxn ang="0">
                        <a:pos x="T4" y="T5"/>
                      </a:cxn>
                      <a:cxn ang="0">
                        <a:pos x="T6" y="T7"/>
                      </a:cxn>
                    </a:cxnLst>
                    <a:rect l="0" t="0" r="r" b="b"/>
                    <a:pathLst>
                      <a:path w="61" h="173">
                        <a:moveTo>
                          <a:pt x="45" y="0"/>
                        </a:moveTo>
                        <a:cubicBezTo>
                          <a:pt x="61" y="45"/>
                          <a:pt x="59" y="100"/>
                          <a:pt x="38" y="143"/>
                        </a:cubicBezTo>
                        <a:cubicBezTo>
                          <a:pt x="34" y="151"/>
                          <a:pt x="30" y="160"/>
                          <a:pt x="23" y="165"/>
                        </a:cubicBezTo>
                        <a:cubicBezTo>
                          <a:pt x="17" y="170"/>
                          <a:pt x="0" y="173"/>
                          <a:pt x="0" y="173"/>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84" name="Freeform 190"/>
                  <p:cNvSpPr>
                    <a:spLocks/>
                  </p:cNvSpPr>
                  <p:nvPr/>
                </p:nvSpPr>
                <p:spPr bwMode="auto">
                  <a:xfrm>
                    <a:off x="10006" y="4860"/>
                    <a:ext cx="52" cy="195"/>
                  </a:xfrm>
                  <a:custGeom>
                    <a:avLst/>
                    <a:gdLst>
                      <a:gd name="T0" fmla="*/ 52 w 52"/>
                      <a:gd name="T1" fmla="*/ 0 h 195"/>
                      <a:gd name="T2" fmla="*/ 0 w 52"/>
                      <a:gd name="T3" fmla="*/ 195 h 195"/>
                    </a:gdLst>
                    <a:ahLst/>
                    <a:cxnLst>
                      <a:cxn ang="0">
                        <a:pos x="T0" y="T1"/>
                      </a:cxn>
                      <a:cxn ang="0">
                        <a:pos x="T2" y="T3"/>
                      </a:cxn>
                    </a:cxnLst>
                    <a:rect l="0" t="0" r="r" b="b"/>
                    <a:pathLst>
                      <a:path w="52" h="195">
                        <a:moveTo>
                          <a:pt x="52" y="0"/>
                        </a:moveTo>
                        <a:cubicBezTo>
                          <a:pt x="45" y="93"/>
                          <a:pt x="36" y="117"/>
                          <a:pt x="0" y="195"/>
                        </a:cubicBezTo>
                      </a:path>
                    </a:pathLst>
                  </a:cu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NZ"/>
                  </a:p>
                </p:txBody>
              </p:sp>
              <p:sp>
                <p:nvSpPr>
                  <p:cNvPr id="85" name="Freeform 191"/>
                  <p:cNvSpPr>
                    <a:spLocks/>
                  </p:cNvSpPr>
                  <p:nvPr/>
                </p:nvSpPr>
                <p:spPr bwMode="auto">
                  <a:xfrm>
                    <a:off x="9960" y="3885"/>
                    <a:ext cx="420" cy="323"/>
                  </a:xfrm>
                  <a:custGeom>
                    <a:avLst/>
                    <a:gdLst>
                      <a:gd name="T0" fmla="*/ 0 w 420"/>
                      <a:gd name="T1" fmla="*/ 0 h 323"/>
                      <a:gd name="T2" fmla="*/ 45 w 420"/>
                      <a:gd name="T3" fmla="*/ 180 h 323"/>
                      <a:gd name="T4" fmla="*/ 195 w 420"/>
                      <a:gd name="T5" fmla="*/ 285 h 323"/>
                      <a:gd name="T6" fmla="*/ 330 w 420"/>
                      <a:gd name="T7" fmla="*/ 300 h 323"/>
                      <a:gd name="T8" fmla="*/ 420 w 420"/>
                      <a:gd name="T9" fmla="*/ 150 h 323"/>
                    </a:gdLst>
                    <a:ahLst/>
                    <a:cxnLst>
                      <a:cxn ang="0">
                        <a:pos x="T0" y="T1"/>
                      </a:cxn>
                      <a:cxn ang="0">
                        <a:pos x="T2" y="T3"/>
                      </a:cxn>
                      <a:cxn ang="0">
                        <a:pos x="T4" y="T5"/>
                      </a:cxn>
                      <a:cxn ang="0">
                        <a:pos x="T6" y="T7"/>
                      </a:cxn>
                      <a:cxn ang="0">
                        <a:pos x="T8" y="T9"/>
                      </a:cxn>
                    </a:cxnLst>
                    <a:rect l="0" t="0" r="r" b="b"/>
                    <a:pathLst>
                      <a:path w="420" h="323">
                        <a:moveTo>
                          <a:pt x="0" y="0"/>
                        </a:moveTo>
                        <a:cubicBezTo>
                          <a:pt x="6" y="66"/>
                          <a:pt x="12" y="132"/>
                          <a:pt x="45" y="180"/>
                        </a:cubicBezTo>
                        <a:cubicBezTo>
                          <a:pt x="78" y="228"/>
                          <a:pt x="148" y="265"/>
                          <a:pt x="195" y="285"/>
                        </a:cubicBezTo>
                        <a:cubicBezTo>
                          <a:pt x="242" y="305"/>
                          <a:pt x="292" y="323"/>
                          <a:pt x="330" y="300"/>
                        </a:cubicBezTo>
                        <a:cubicBezTo>
                          <a:pt x="368" y="277"/>
                          <a:pt x="401" y="181"/>
                          <a:pt x="420" y="15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6" name="Freeform 192"/>
                  <p:cNvSpPr>
                    <a:spLocks/>
                  </p:cNvSpPr>
                  <p:nvPr/>
                </p:nvSpPr>
                <p:spPr bwMode="auto">
                  <a:xfrm>
                    <a:off x="10440" y="3780"/>
                    <a:ext cx="405" cy="407"/>
                  </a:xfrm>
                  <a:custGeom>
                    <a:avLst/>
                    <a:gdLst>
                      <a:gd name="T0" fmla="*/ 0 w 405"/>
                      <a:gd name="T1" fmla="*/ 255 h 407"/>
                      <a:gd name="T2" fmla="*/ 75 w 405"/>
                      <a:gd name="T3" fmla="*/ 375 h 407"/>
                      <a:gd name="T4" fmla="*/ 180 w 405"/>
                      <a:gd name="T5" fmla="*/ 375 h 407"/>
                      <a:gd name="T6" fmla="*/ 375 w 405"/>
                      <a:gd name="T7" fmla="*/ 180 h 407"/>
                      <a:gd name="T8" fmla="*/ 360 w 405"/>
                      <a:gd name="T9" fmla="*/ 0 h 407"/>
                    </a:gdLst>
                    <a:ahLst/>
                    <a:cxnLst>
                      <a:cxn ang="0">
                        <a:pos x="T0" y="T1"/>
                      </a:cxn>
                      <a:cxn ang="0">
                        <a:pos x="T2" y="T3"/>
                      </a:cxn>
                      <a:cxn ang="0">
                        <a:pos x="T4" y="T5"/>
                      </a:cxn>
                      <a:cxn ang="0">
                        <a:pos x="T6" y="T7"/>
                      </a:cxn>
                      <a:cxn ang="0">
                        <a:pos x="T8" y="T9"/>
                      </a:cxn>
                    </a:cxnLst>
                    <a:rect l="0" t="0" r="r" b="b"/>
                    <a:pathLst>
                      <a:path w="405" h="407">
                        <a:moveTo>
                          <a:pt x="0" y="255"/>
                        </a:moveTo>
                        <a:cubicBezTo>
                          <a:pt x="22" y="305"/>
                          <a:pt x="45" y="355"/>
                          <a:pt x="75" y="375"/>
                        </a:cubicBezTo>
                        <a:cubicBezTo>
                          <a:pt x="105" y="395"/>
                          <a:pt x="130" y="407"/>
                          <a:pt x="180" y="375"/>
                        </a:cubicBezTo>
                        <a:cubicBezTo>
                          <a:pt x="230" y="343"/>
                          <a:pt x="345" y="242"/>
                          <a:pt x="375" y="180"/>
                        </a:cubicBezTo>
                        <a:cubicBezTo>
                          <a:pt x="405" y="118"/>
                          <a:pt x="382" y="59"/>
                          <a:pt x="36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7" name="Freeform 193"/>
                  <p:cNvSpPr>
                    <a:spLocks/>
                  </p:cNvSpPr>
                  <p:nvPr/>
                </p:nvSpPr>
                <p:spPr bwMode="auto">
                  <a:xfrm>
                    <a:off x="9735" y="5160"/>
                    <a:ext cx="405" cy="2205"/>
                  </a:xfrm>
                  <a:custGeom>
                    <a:avLst/>
                    <a:gdLst>
                      <a:gd name="T0" fmla="*/ 90 w 405"/>
                      <a:gd name="T1" fmla="*/ 0 h 2205"/>
                      <a:gd name="T2" fmla="*/ 45 w 405"/>
                      <a:gd name="T3" fmla="*/ 285 h 2205"/>
                      <a:gd name="T4" fmla="*/ 0 w 405"/>
                      <a:gd name="T5" fmla="*/ 840 h 2205"/>
                      <a:gd name="T6" fmla="*/ 0 w 405"/>
                      <a:gd name="T7" fmla="*/ 1575 h 2205"/>
                      <a:gd name="T8" fmla="*/ 30 w 405"/>
                      <a:gd name="T9" fmla="*/ 1875 h 2205"/>
                      <a:gd name="T10" fmla="*/ 15 w 405"/>
                      <a:gd name="T11" fmla="*/ 2175 h 2205"/>
                      <a:gd name="T12" fmla="*/ 180 w 405"/>
                      <a:gd name="T13" fmla="*/ 2205 h 2205"/>
                      <a:gd name="T14" fmla="*/ 405 w 405"/>
                      <a:gd name="T15" fmla="*/ 2175 h 2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 h="2205">
                        <a:moveTo>
                          <a:pt x="90" y="0"/>
                        </a:moveTo>
                        <a:lnTo>
                          <a:pt x="45" y="285"/>
                        </a:lnTo>
                        <a:lnTo>
                          <a:pt x="0" y="840"/>
                        </a:lnTo>
                        <a:lnTo>
                          <a:pt x="0" y="1575"/>
                        </a:lnTo>
                        <a:lnTo>
                          <a:pt x="30" y="1875"/>
                        </a:lnTo>
                        <a:lnTo>
                          <a:pt x="15" y="2175"/>
                        </a:lnTo>
                        <a:lnTo>
                          <a:pt x="180" y="2205"/>
                        </a:lnTo>
                        <a:lnTo>
                          <a:pt x="405" y="2175"/>
                        </a:lnTo>
                      </a:path>
                    </a:pathLst>
                  </a:custGeom>
                  <a:noFill/>
                  <a:ln w="127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8" name="Line 194"/>
                  <p:cNvSpPr>
                    <a:spLocks noChangeShapeType="1"/>
                  </p:cNvSpPr>
                  <p:nvPr/>
                </p:nvSpPr>
                <p:spPr bwMode="auto">
                  <a:xfrm>
                    <a:off x="8850" y="7980"/>
                    <a:ext cx="1" cy="2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89" name="Freeform 195"/>
                  <p:cNvSpPr>
                    <a:spLocks/>
                  </p:cNvSpPr>
                  <p:nvPr/>
                </p:nvSpPr>
                <p:spPr bwMode="auto">
                  <a:xfrm>
                    <a:off x="8940" y="8085"/>
                    <a:ext cx="15" cy="225"/>
                  </a:xfrm>
                  <a:custGeom>
                    <a:avLst/>
                    <a:gdLst>
                      <a:gd name="T0" fmla="*/ 0 w 15"/>
                      <a:gd name="T1" fmla="*/ 0 h 225"/>
                      <a:gd name="T2" fmla="*/ 0 w 15"/>
                      <a:gd name="T3" fmla="*/ 135 h 225"/>
                      <a:gd name="T4" fmla="*/ 15 w 15"/>
                      <a:gd name="T5" fmla="*/ 225 h 225"/>
                    </a:gdLst>
                    <a:ahLst/>
                    <a:cxnLst>
                      <a:cxn ang="0">
                        <a:pos x="T0" y="T1"/>
                      </a:cxn>
                      <a:cxn ang="0">
                        <a:pos x="T2" y="T3"/>
                      </a:cxn>
                      <a:cxn ang="0">
                        <a:pos x="T4" y="T5"/>
                      </a:cxn>
                    </a:cxnLst>
                    <a:rect l="0" t="0" r="r" b="b"/>
                    <a:pathLst>
                      <a:path w="15" h="225">
                        <a:moveTo>
                          <a:pt x="0" y="0"/>
                        </a:moveTo>
                        <a:lnTo>
                          <a:pt x="0" y="135"/>
                        </a:lnTo>
                        <a:lnTo>
                          <a:pt x="15" y="22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0" name="Freeform 196"/>
                  <p:cNvSpPr>
                    <a:spLocks/>
                  </p:cNvSpPr>
                  <p:nvPr/>
                </p:nvSpPr>
                <p:spPr bwMode="auto">
                  <a:xfrm>
                    <a:off x="8993" y="8123"/>
                    <a:ext cx="7" cy="232"/>
                  </a:xfrm>
                  <a:custGeom>
                    <a:avLst/>
                    <a:gdLst>
                      <a:gd name="T0" fmla="*/ 7 w 7"/>
                      <a:gd name="T1" fmla="*/ 0 h 232"/>
                      <a:gd name="T2" fmla="*/ 0 w 7"/>
                      <a:gd name="T3" fmla="*/ 120 h 232"/>
                      <a:gd name="T4" fmla="*/ 0 w 7"/>
                      <a:gd name="T5" fmla="*/ 232 h 232"/>
                    </a:gdLst>
                    <a:ahLst/>
                    <a:cxnLst>
                      <a:cxn ang="0">
                        <a:pos x="T0" y="T1"/>
                      </a:cxn>
                      <a:cxn ang="0">
                        <a:pos x="T2" y="T3"/>
                      </a:cxn>
                      <a:cxn ang="0">
                        <a:pos x="T4" y="T5"/>
                      </a:cxn>
                    </a:cxnLst>
                    <a:rect l="0" t="0" r="r" b="b"/>
                    <a:pathLst>
                      <a:path w="7" h="232">
                        <a:moveTo>
                          <a:pt x="7" y="0"/>
                        </a:moveTo>
                        <a:lnTo>
                          <a:pt x="0" y="120"/>
                        </a:lnTo>
                        <a:lnTo>
                          <a:pt x="0" y="23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1" name="Line 197"/>
                  <p:cNvSpPr>
                    <a:spLocks noChangeShapeType="1"/>
                  </p:cNvSpPr>
                  <p:nvPr/>
                </p:nvSpPr>
                <p:spPr bwMode="auto">
                  <a:xfrm flipH="1">
                    <a:off x="11856" y="7980"/>
                    <a:ext cx="1" cy="2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2" name="Freeform 198"/>
                  <p:cNvSpPr>
                    <a:spLocks/>
                  </p:cNvSpPr>
                  <p:nvPr/>
                </p:nvSpPr>
                <p:spPr bwMode="auto">
                  <a:xfrm flipH="1">
                    <a:off x="11707" y="8123"/>
                    <a:ext cx="7" cy="232"/>
                  </a:xfrm>
                  <a:custGeom>
                    <a:avLst/>
                    <a:gdLst>
                      <a:gd name="T0" fmla="*/ 7 w 7"/>
                      <a:gd name="T1" fmla="*/ 0 h 232"/>
                      <a:gd name="T2" fmla="*/ 0 w 7"/>
                      <a:gd name="T3" fmla="*/ 120 h 232"/>
                      <a:gd name="T4" fmla="*/ 0 w 7"/>
                      <a:gd name="T5" fmla="*/ 232 h 232"/>
                    </a:gdLst>
                    <a:ahLst/>
                    <a:cxnLst>
                      <a:cxn ang="0">
                        <a:pos x="T0" y="T1"/>
                      </a:cxn>
                      <a:cxn ang="0">
                        <a:pos x="T2" y="T3"/>
                      </a:cxn>
                      <a:cxn ang="0">
                        <a:pos x="T4" y="T5"/>
                      </a:cxn>
                    </a:cxnLst>
                    <a:rect l="0" t="0" r="r" b="b"/>
                    <a:pathLst>
                      <a:path w="7" h="232">
                        <a:moveTo>
                          <a:pt x="7" y="0"/>
                        </a:moveTo>
                        <a:lnTo>
                          <a:pt x="0" y="120"/>
                        </a:lnTo>
                        <a:lnTo>
                          <a:pt x="0" y="23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3" name="Freeform 199"/>
                  <p:cNvSpPr>
                    <a:spLocks/>
                  </p:cNvSpPr>
                  <p:nvPr/>
                </p:nvSpPr>
                <p:spPr bwMode="auto">
                  <a:xfrm>
                    <a:off x="8888" y="8048"/>
                    <a:ext cx="7" cy="210"/>
                  </a:xfrm>
                  <a:custGeom>
                    <a:avLst/>
                    <a:gdLst>
                      <a:gd name="T0" fmla="*/ 0 w 7"/>
                      <a:gd name="T1" fmla="*/ 0 h 210"/>
                      <a:gd name="T2" fmla="*/ 7 w 7"/>
                      <a:gd name="T3" fmla="*/ 112 h 210"/>
                      <a:gd name="T4" fmla="*/ 7 w 7"/>
                      <a:gd name="T5" fmla="*/ 210 h 210"/>
                    </a:gdLst>
                    <a:ahLst/>
                    <a:cxnLst>
                      <a:cxn ang="0">
                        <a:pos x="T0" y="T1"/>
                      </a:cxn>
                      <a:cxn ang="0">
                        <a:pos x="T2" y="T3"/>
                      </a:cxn>
                      <a:cxn ang="0">
                        <a:pos x="T4" y="T5"/>
                      </a:cxn>
                    </a:cxnLst>
                    <a:rect l="0" t="0" r="r" b="b"/>
                    <a:pathLst>
                      <a:path w="7" h="210">
                        <a:moveTo>
                          <a:pt x="0" y="0"/>
                        </a:moveTo>
                        <a:lnTo>
                          <a:pt x="7" y="112"/>
                        </a:lnTo>
                        <a:lnTo>
                          <a:pt x="7"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4" name="Freeform 200"/>
                  <p:cNvSpPr>
                    <a:spLocks/>
                  </p:cNvSpPr>
                  <p:nvPr/>
                </p:nvSpPr>
                <p:spPr bwMode="auto">
                  <a:xfrm flipH="1">
                    <a:off x="11752" y="8085"/>
                    <a:ext cx="15" cy="225"/>
                  </a:xfrm>
                  <a:custGeom>
                    <a:avLst/>
                    <a:gdLst>
                      <a:gd name="T0" fmla="*/ 0 w 15"/>
                      <a:gd name="T1" fmla="*/ 0 h 225"/>
                      <a:gd name="T2" fmla="*/ 0 w 15"/>
                      <a:gd name="T3" fmla="*/ 135 h 225"/>
                      <a:gd name="T4" fmla="*/ 15 w 15"/>
                      <a:gd name="T5" fmla="*/ 225 h 225"/>
                    </a:gdLst>
                    <a:ahLst/>
                    <a:cxnLst>
                      <a:cxn ang="0">
                        <a:pos x="T0" y="T1"/>
                      </a:cxn>
                      <a:cxn ang="0">
                        <a:pos x="T2" y="T3"/>
                      </a:cxn>
                      <a:cxn ang="0">
                        <a:pos x="T4" y="T5"/>
                      </a:cxn>
                    </a:cxnLst>
                    <a:rect l="0" t="0" r="r" b="b"/>
                    <a:pathLst>
                      <a:path w="15" h="225">
                        <a:moveTo>
                          <a:pt x="0" y="0"/>
                        </a:moveTo>
                        <a:lnTo>
                          <a:pt x="0" y="135"/>
                        </a:lnTo>
                        <a:lnTo>
                          <a:pt x="15" y="22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5" name="Freeform 201"/>
                  <p:cNvSpPr>
                    <a:spLocks/>
                  </p:cNvSpPr>
                  <p:nvPr/>
                </p:nvSpPr>
                <p:spPr bwMode="auto">
                  <a:xfrm flipH="1">
                    <a:off x="11812" y="8048"/>
                    <a:ext cx="7" cy="210"/>
                  </a:xfrm>
                  <a:custGeom>
                    <a:avLst/>
                    <a:gdLst>
                      <a:gd name="T0" fmla="*/ 0 w 7"/>
                      <a:gd name="T1" fmla="*/ 0 h 210"/>
                      <a:gd name="T2" fmla="*/ 7 w 7"/>
                      <a:gd name="T3" fmla="*/ 112 h 210"/>
                      <a:gd name="T4" fmla="*/ 7 w 7"/>
                      <a:gd name="T5" fmla="*/ 210 h 210"/>
                    </a:gdLst>
                    <a:ahLst/>
                    <a:cxnLst>
                      <a:cxn ang="0">
                        <a:pos x="T0" y="T1"/>
                      </a:cxn>
                      <a:cxn ang="0">
                        <a:pos x="T2" y="T3"/>
                      </a:cxn>
                      <a:cxn ang="0">
                        <a:pos x="T4" y="T5"/>
                      </a:cxn>
                    </a:cxnLst>
                    <a:rect l="0" t="0" r="r" b="b"/>
                    <a:pathLst>
                      <a:path w="7" h="210">
                        <a:moveTo>
                          <a:pt x="0" y="0"/>
                        </a:moveTo>
                        <a:lnTo>
                          <a:pt x="7" y="112"/>
                        </a:lnTo>
                        <a:lnTo>
                          <a:pt x="7"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6" name="Freeform 202"/>
                  <p:cNvSpPr>
                    <a:spLocks/>
                  </p:cNvSpPr>
                  <p:nvPr/>
                </p:nvSpPr>
                <p:spPr bwMode="auto">
                  <a:xfrm>
                    <a:off x="9290" y="6180"/>
                    <a:ext cx="2097" cy="415"/>
                  </a:xfrm>
                  <a:custGeom>
                    <a:avLst/>
                    <a:gdLst>
                      <a:gd name="T0" fmla="*/ 295 w 2097"/>
                      <a:gd name="T1" fmla="*/ 0 h 895"/>
                      <a:gd name="T2" fmla="*/ 130 w 2097"/>
                      <a:gd name="T3" fmla="*/ 120 h 895"/>
                      <a:gd name="T4" fmla="*/ 25 w 2097"/>
                      <a:gd name="T5" fmla="*/ 330 h 895"/>
                      <a:gd name="T6" fmla="*/ 70 w 2097"/>
                      <a:gd name="T7" fmla="*/ 660 h 895"/>
                      <a:gd name="T8" fmla="*/ 445 w 2097"/>
                      <a:gd name="T9" fmla="*/ 855 h 895"/>
                      <a:gd name="T10" fmla="*/ 1300 w 2097"/>
                      <a:gd name="T11" fmla="*/ 885 h 895"/>
                      <a:gd name="T12" fmla="*/ 1750 w 2097"/>
                      <a:gd name="T13" fmla="*/ 795 h 895"/>
                      <a:gd name="T14" fmla="*/ 1990 w 2097"/>
                      <a:gd name="T15" fmla="*/ 615 h 895"/>
                      <a:gd name="T16" fmla="*/ 2095 w 2097"/>
                      <a:gd name="T17" fmla="*/ 330 h 895"/>
                      <a:gd name="T18" fmla="*/ 2005 w 2097"/>
                      <a:gd name="T19" fmla="*/ 165 h 895"/>
                      <a:gd name="T20" fmla="*/ 1855 w 2097"/>
                      <a:gd name="T21" fmla="*/ 7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7" h="895">
                        <a:moveTo>
                          <a:pt x="295" y="0"/>
                        </a:moveTo>
                        <a:cubicBezTo>
                          <a:pt x="235" y="32"/>
                          <a:pt x="175" y="65"/>
                          <a:pt x="130" y="120"/>
                        </a:cubicBezTo>
                        <a:cubicBezTo>
                          <a:pt x="85" y="175"/>
                          <a:pt x="35" y="240"/>
                          <a:pt x="25" y="330"/>
                        </a:cubicBezTo>
                        <a:cubicBezTo>
                          <a:pt x="15" y="420"/>
                          <a:pt x="0" y="573"/>
                          <a:pt x="70" y="660"/>
                        </a:cubicBezTo>
                        <a:cubicBezTo>
                          <a:pt x="140" y="747"/>
                          <a:pt x="240" y="817"/>
                          <a:pt x="445" y="855"/>
                        </a:cubicBezTo>
                        <a:cubicBezTo>
                          <a:pt x="650" y="893"/>
                          <a:pt x="1083" y="895"/>
                          <a:pt x="1300" y="885"/>
                        </a:cubicBezTo>
                        <a:cubicBezTo>
                          <a:pt x="1517" y="875"/>
                          <a:pt x="1635" y="840"/>
                          <a:pt x="1750" y="795"/>
                        </a:cubicBezTo>
                        <a:cubicBezTo>
                          <a:pt x="1865" y="750"/>
                          <a:pt x="1933" y="692"/>
                          <a:pt x="1990" y="615"/>
                        </a:cubicBezTo>
                        <a:cubicBezTo>
                          <a:pt x="2047" y="538"/>
                          <a:pt x="2093" y="405"/>
                          <a:pt x="2095" y="330"/>
                        </a:cubicBezTo>
                        <a:cubicBezTo>
                          <a:pt x="2097" y="255"/>
                          <a:pt x="2045" y="207"/>
                          <a:pt x="2005" y="165"/>
                        </a:cubicBezTo>
                        <a:cubicBezTo>
                          <a:pt x="1965" y="123"/>
                          <a:pt x="1910" y="99"/>
                          <a:pt x="1855" y="75"/>
                        </a:cubicBezTo>
                      </a:path>
                    </a:pathLst>
                  </a:custGeom>
                  <a:noFill/>
                  <a:ln w="952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7" name="Freeform 203"/>
                  <p:cNvSpPr>
                    <a:spLocks/>
                  </p:cNvSpPr>
                  <p:nvPr/>
                </p:nvSpPr>
                <p:spPr bwMode="auto">
                  <a:xfrm>
                    <a:off x="9275" y="6000"/>
                    <a:ext cx="2097" cy="415"/>
                  </a:xfrm>
                  <a:custGeom>
                    <a:avLst/>
                    <a:gdLst>
                      <a:gd name="T0" fmla="*/ 295 w 2097"/>
                      <a:gd name="T1" fmla="*/ 0 h 895"/>
                      <a:gd name="T2" fmla="*/ 130 w 2097"/>
                      <a:gd name="T3" fmla="*/ 120 h 895"/>
                      <a:gd name="T4" fmla="*/ 25 w 2097"/>
                      <a:gd name="T5" fmla="*/ 330 h 895"/>
                      <a:gd name="T6" fmla="*/ 70 w 2097"/>
                      <a:gd name="T7" fmla="*/ 660 h 895"/>
                      <a:gd name="T8" fmla="*/ 445 w 2097"/>
                      <a:gd name="T9" fmla="*/ 855 h 895"/>
                      <a:gd name="T10" fmla="*/ 1300 w 2097"/>
                      <a:gd name="T11" fmla="*/ 885 h 895"/>
                      <a:gd name="T12" fmla="*/ 1750 w 2097"/>
                      <a:gd name="T13" fmla="*/ 795 h 895"/>
                      <a:gd name="T14" fmla="*/ 1990 w 2097"/>
                      <a:gd name="T15" fmla="*/ 615 h 895"/>
                      <a:gd name="T16" fmla="*/ 2095 w 2097"/>
                      <a:gd name="T17" fmla="*/ 330 h 895"/>
                      <a:gd name="T18" fmla="*/ 2005 w 2097"/>
                      <a:gd name="T19" fmla="*/ 165 h 895"/>
                      <a:gd name="T20" fmla="*/ 1855 w 2097"/>
                      <a:gd name="T21" fmla="*/ 7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7" h="895">
                        <a:moveTo>
                          <a:pt x="295" y="0"/>
                        </a:moveTo>
                        <a:cubicBezTo>
                          <a:pt x="235" y="32"/>
                          <a:pt x="175" y="65"/>
                          <a:pt x="130" y="120"/>
                        </a:cubicBezTo>
                        <a:cubicBezTo>
                          <a:pt x="85" y="175"/>
                          <a:pt x="35" y="240"/>
                          <a:pt x="25" y="330"/>
                        </a:cubicBezTo>
                        <a:cubicBezTo>
                          <a:pt x="15" y="420"/>
                          <a:pt x="0" y="573"/>
                          <a:pt x="70" y="660"/>
                        </a:cubicBezTo>
                        <a:cubicBezTo>
                          <a:pt x="140" y="747"/>
                          <a:pt x="240" y="817"/>
                          <a:pt x="445" y="855"/>
                        </a:cubicBezTo>
                        <a:cubicBezTo>
                          <a:pt x="650" y="893"/>
                          <a:pt x="1083" y="895"/>
                          <a:pt x="1300" y="885"/>
                        </a:cubicBezTo>
                        <a:cubicBezTo>
                          <a:pt x="1517" y="875"/>
                          <a:pt x="1635" y="840"/>
                          <a:pt x="1750" y="795"/>
                        </a:cubicBezTo>
                        <a:cubicBezTo>
                          <a:pt x="1865" y="750"/>
                          <a:pt x="1933" y="692"/>
                          <a:pt x="1990" y="615"/>
                        </a:cubicBezTo>
                        <a:cubicBezTo>
                          <a:pt x="2047" y="538"/>
                          <a:pt x="2093" y="405"/>
                          <a:pt x="2095" y="330"/>
                        </a:cubicBezTo>
                        <a:cubicBezTo>
                          <a:pt x="2097" y="255"/>
                          <a:pt x="2045" y="207"/>
                          <a:pt x="2005" y="165"/>
                        </a:cubicBezTo>
                        <a:cubicBezTo>
                          <a:pt x="1965" y="123"/>
                          <a:pt x="1910" y="99"/>
                          <a:pt x="1855" y="7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8" name="Freeform 204"/>
                  <p:cNvSpPr>
                    <a:spLocks/>
                  </p:cNvSpPr>
                  <p:nvPr/>
                </p:nvSpPr>
                <p:spPr bwMode="auto">
                  <a:xfrm>
                    <a:off x="10553" y="3171"/>
                    <a:ext cx="130" cy="123"/>
                  </a:xfrm>
                  <a:custGeom>
                    <a:avLst/>
                    <a:gdLst>
                      <a:gd name="T0" fmla="*/ 109 w 130"/>
                      <a:gd name="T1" fmla="*/ 99 h 123"/>
                      <a:gd name="T2" fmla="*/ 100 w 130"/>
                      <a:gd name="T3" fmla="*/ 99 h 123"/>
                      <a:gd name="T4" fmla="*/ 103 w 130"/>
                      <a:gd name="T5" fmla="*/ 90 h 123"/>
                      <a:gd name="T6" fmla="*/ 100 w 130"/>
                      <a:gd name="T7" fmla="*/ 102 h 123"/>
                      <a:gd name="T8" fmla="*/ 76 w 130"/>
                      <a:gd name="T9" fmla="*/ 99 h 123"/>
                      <a:gd name="T10" fmla="*/ 85 w 130"/>
                      <a:gd name="T11" fmla="*/ 96 h 123"/>
                      <a:gd name="T12" fmla="*/ 79 w 130"/>
                      <a:gd name="T13" fmla="*/ 84 h 123"/>
                      <a:gd name="T14" fmla="*/ 103 w 130"/>
                      <a:gd name="T15" fmla="*/ 105 h 123"/>
                      <a:gd name="T16" fmla="*/ 67 w 130"/>
                      <a:gd name="T17" fmla="*/ 102 h 123"/>
                      <a:gd name="T18" fmla="*/ 61 w 130"/>
                      <a:gd name="T19" fmla="*/ 93 h 123"/>
                      <a:gd name="T20" fmla="*/ 64 w 130"/>
                      <a:gd name="T21" fmla="*/ 99 h 123"/>
                      <a:gd name="T22" fmla="*/ 40 w 130"/>
                      <a:gd name="T23" fmla="*/ 78 h 123"/>
                      <a:gd name="T24" fmla="*/ 43 w 130"/>
                      <a:gd name="T25" fmla="*/ 57 h 123"/>
                      <a:gd name="T26" fmla="*/ 55 w 130"/>
                      <a:gd name="T27" fmla="*/ 60 h 123"/>
                      <a:gd name="T28" fmla="*/ 43 w 130"/>
                      <a:gd name="T29" fmla="*/ 63 h 123"/>
                      <a:gd name="T30" fmla="*/ 34 w 130"/>
                      <a:gd name="T31" fmla="*/ 36 h 123"/>
                      <a:gd name="T32" fmla="*/ 37 w 130"/>
                      <a:gd name="T33" fmla="*/ 21 h 123"/>
                      <a:gd name="T34" fmla="*/ 16 w 130"/>
                      <a:gd name="T35" fmla="*/ 9 h 123"/>
                      <a:gd name="T36" fmla="*/ 25 w 130"/>
                      <a:gd name="T37" fmla="*/ 12 h 123"/>
                      <a:gd name="T38" fmla="*/ 28 w 130"/>
                      <a:gd name="T39" fmla="*/ 18 h 123"/>
                      <a:gd name="T40" fmla="*/ 73 w 130"/>
                      <a:gd name="T41" fmla="*/ 45 h 123"/>
                      <a:gd name="T42" fmla="*/ 76 w 130"/>
                      <a:gd name="T43" fmla="*/ 84 h 123"/>
                      <a:gd name="T44" fmla="*/ 64 w 130"/>
                      <a:gd name="T45" fmla="*/ 63 h 123"/>
                      <a:gd name="T46" fmla="*/ 91 w 130"/>
                      <a:gd name="T47" fmla="*/ 93 h 123"/>
                      <a:gd name="T48" fmla="*/ 112 w 130"/>
                      <a:gd name="T49" fmla="*/ 84 h 123"/>
                      <a:gd name="T50" fmla="*/ 106 w 130"/>
                      <a:gd name="T51" fmla="*/ 99 h 123"/>
                      <a:gd name="T52" fmla="*/ 118 w 130"/>
                      <a:gd name="T53" fmla="*/ 96 h 123"/>
                      <a:gd name="T54" fmla="*/ 97 w 130"/>
                      <a:gd name="T55" fmla="*/ 90 h 123"/>
                      <a:gd name="T56" fmla="*/ 82 w 130"/>
                      <a:gd name="T57" fmla="*/ 105 h 123"/>
                      <a:gd name="T58" fmla="*/ 64 w 130"/>
                      <a:gd name="T59" fmla="*/ 111 h 123"/>
                      <a:gd name="T60" fmla="*/ 49 w 130"/>
                      <a:gd name="T61" fmla="*/ 108 h 123"/>
                      <a:gd name="T62" fmla="*/ 79 w 130"/>
                      <a:gd name="T63" fmla="*/ 90 h 123"/>
                      <a:gd name="T64" fmla="*/ 103 w 130"/>
                      <a:gd name="T65" fmla="*/ 93 h 123"/>
                      <a:gd name="T66" fmla="*/ 97 w 130"/>
                      <a:gd name="T67" fmla="*/ 108 h 123"/>
                      <a:gd name="T68" fmla="*/ 88 w 130"/>
                      <a:gd name="T69" fmla="*/ 102 h 123"/>
                      <a:gd name="T70" fmla="*/ 103 w 130"/>
                      <a:gd name="T71" fmla="*/ 93 h 123"/>
                      <a:gd name="T72" fmla="*/ 82 w 130"/>
                      <a:gd name="T73" fmla="*/ 105 h 123"/>
                      <a:gd name="T74" fmla="*/ 52 w 130"/>
                      <a:gd name="T75" fmla="*/ 87 h 123"/>
                      <a:gd name="T76" fmla="*/ 61 w 130"/>
                      <a:gd name="T77" fmla="*/ 60 h 123"/>
                      <a:gd name="T78" fmla="*/ 46 w 130"/>
                      <a:gd name="T79" fmla="*/ 57 h 123"/>
                      <a:gd name="T80" fmla="*/ 52 w 130"/>
                      <a:gd name="T81" fmla="*/ 36 h 123"/>
                      <a:gd name="T82" fmla="*/ 40 w 130"/>
                      <a:gd name="T83" fmla="*/ 42 h 123"/>
                      <a:gd name="T84" fmla="*/ 43 w 130"/>
                      <a:gd name="T85" fmla="*/ 30 h 123"/>
                      <a:gd name="T86" fmla="*/ 46 w 130"/>
                      <a:gd name="T87" fmla="*/ 39 h 123"/>
                      <a:gd name="T88" fmla="*/ 19 w 130"/>
                      <a:gd name="T89" fmla="*/ 36 h 123"/>
                      <a:gd name="T90" fmla="*/ 43 w 130"/>
                      <a:gd name="T91" fmla="*/ 18 h 123"/>
                      <a:gd name="T92" fmla="*/ 28 w 130"/>
                      <a:gd name="T93" fmla="*/ 15 h 123"/>
                      <a:gd name="T94" fmla="*/ 61 w 130"/>
                      <a:gd name="T95" fmla="*/ 6 h 123"/>
                      <a:gd name="T96" fmla="*/ 67 w 130"/>
                      <a:gd name="T97" fmla="*/ 27 h 123"/>
                      <a:gd name="T98" fmla="*/ 64 w 130"/>
                      <a:gd name="T99" fmla="*/ 3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0" h="123">
                        <a:moveTo>
                          <a:pt x="109" y="99"/>
                        </a:moveTo>
                        <a:cubicBezTo>
                          <a:pt x="92" y="105"/>
                          <a:pt x="106" y="123"/>
                          <a:pt x="100" y="99"/>
                        </a:cubicBezTo>
                        <a:cubicBezTo>
                          <a:pt x="101" y="96"/>
                          <a:pt x="103" y="87"/>
                          <a:pt x="103" y="90"/>
                        </a:cubicBezTo>
                        <a:cubicBezTo>
                          <a:pt x="103" y="94"/>
                          <a:pt x="104" y="101"/>
                          <a:pt x="100" y="102"/>
                        </a:cubicBezTo>
                        <a:cubicBezTo>
                          <a:pt x="92" y="105"/>
                          <a:pt x="84" y="100"/>
                          <a:pt x="76" y="99"/>
                        </a:cubicBezTo>
                        <a:cubicBezTo>
                          <a:pt x="72" y="87"/>
                          <a:pt x="78" y="69"/>
                          <a:pt x="85" y="96"/>
                        </a:cubicBezTo>
                        <a:cubicBezTo>
                          <a:pt x="70" y="101"/>
                          <a:pt x="63" y="95"/>
                          <a:pt x="79" y="84"/>
                        </a:cubicBezTo>
                        <a:cubicBezTo>
                          <a:pt x="100" y="98"/>
                          <a:pt x="93" y="90"/>
                          <a:pt x="103" y="105"/>
                        </a:cubicBezTo>
                        <a:cubicBezTo>
                          <a:pt x="97" y="122"/>
                          <a:pt x="78" y="110"/>
                          <a:pt x="67" y="102"/>
                        </a:cubicBezTo>
                        <a:cubicBezTo>
                          <a:pt x="73" y="71"/>
                          <a:pt x="87" y="99"/>
                          <a:pt x="61" y="93"/>
                        </a:cubicBezTo>
                        <a:cubicBezTo>
                          <a:pt x="67" y="75"/>
                          <a:pt x="82" y="87"/>
                          <a:pt x="64" y="99"/>
                        </a:cubicBezTo>
                        <a:cubicBezTo>
                          <a:pt x="47" y="96"/>
                          <a:pt x="45" y="94"/>
                          <a:pt x="40" y="78"/>
                        </a:cubicBezTo>
                        <a:cubicBezTo>
                          <a:pt x="41" y="71"/>
                          <a:pt x="38" y="62"/>
                          <a:pt x="43" y="57"/>
                        </a:cubicBezTo>
                        <a:cubicBezTo>
                          <a:pt x="46" y="54"/>
                          <a:pt x="55" y="56"/>
                          <a:pt x="55" y="60"/>
                        </a:cubicBezTo>
                        <a:cubicBezTo>
                          <a:pt x="55" y="64"/>
                          <a:pt x="47" y="62"/>
                          <a:pt x="43" y="63"/>
                        </a:cubicBezTo>
                        <a:cubicBezTo>
                          <a:pt x="48" y="38"/>
                          <a:pt x="40" y="55"/>
                          <a:pt x="34" y="36"/>
                        </a:cubicBezTo>
                        <a:cubicBezTo>
                          <a:pt x="35" y="31"/>
                          <a:pt x="41" y="24"/>
                          <a:pt x="37" y="21"/>
                        </a:cubicBezTo>
                        <a:cubicBezTo>
                          <a:pt x="15" y="2"/>
                          <a:pt x="8" y="32"/>
                          <a:pt x="16" y="9"/>
                        </a:cubicBezTo>
                        <a:cubicBezTo>
                          <a:pt x="19" y="10"/>
                          <a:pt x="25" y="9"/>
                          <a:pt x="25" y="12"/>
                        </a:cubicBezTo>
                        <a:cubicBezTo>
                          <a:pt x="25" y="21"/>
                          <a:pt x="0" y="25"/>
                          <a:pt x="28" y="18"/>
                        </a:cubicBezTo>
                        <a:cubicBezTo>
                          <a:pt x="47" y="23"/>
                          <a:pt x="59" y="31"/>
                          <a:pt x="73" y="45"/>
                        </a:cubicBezTo>
                        <a:cubicBezTo>
                          <a:pt x="81" y="70"/>
                          <a:pt x="80" y="57"/>
                          <a:pt x="76" y="84"/>
                        </a:cubicBezTo>
                        <a:cubicBezTo>
                          <a:pt x="54" y="81"/>
                          <a:pt x="43" y="79"/>
                          <a:pt x="64" y="63"/>
                        </a:cubicBezTo>
                        <a:cubicBezTo>
                          <a:pt x="96" y="67"/>
                          <a:pt x="96" y="64"/>
                          <a:pt x="91" y="93"/>
                        </a:cubicBezTo>
                        <a:cubicBezTo>
                          <a:pt x="85" y="74"/>
                          <a:pt x="99" y="79"/>
                          <a:pt x="112" y="84"/>
                        </a:cubicBezTo>
                        <a:cubicBezTo>
                          <a:pt x="118" y="92"/>
                          <a:pt x="130" y="123"/>
                          <a:pt x="106" y="99"/>
                        </a:cubicBezTo>
                        <a:cubicBezTo>
                          <a:pt x="101" y="83"/>
                          <a:pt x="111" y="85"/>
                          <a:pt x="118" y="96"/>
                        </a:cubicBezTo>
                        <a:cubicBezTo>
                          <a:pt x="108" y="111"/>
                          <a:pt x="101" y="105"/>
                          <a:pt x="97" y="90"/>
                        </a:cubicBezTo>
                        <a:cubicBezTo>
                          <a:pt x="92" y="98"/>
                          <a:pt x="91" y="101"/>
                          <a:pt x="82" y="105"/>
                        </a:cubicBezTo>
                        <a:cubicBezTo>
                          <a:pt x="76" y="108"/>
                          <a:pt x="64" y="111"/>
                          <a:pt x="64" y="111"/>
                        </a:cubicBezTo>
                        <a:cubicBezTo>
                          <a:pt x="59" y="110"/>
                          <a:pt x="52" y="112"/>
                          <a:pt x="49" y="108"/>
                        </a:cubicBezTo>
                        <a:cubicBezTo>
                          <a:pt x="38" y="94"/>
                          <a:pt x="74" y="91"/>
                          <a:pt x="79" y="90"/>
                        </a:cubicBezTo>
                        <a:cubicBezTo>
                          <a:pt x="87" y="91"/>
                          <a:pt x="97" y="87"/>
                          <a:pt x="103" y="93"/>
                        </a:cubicBezTo>
                        <a:cubicBezTo>
                          <a:pt x="107" y="97"/>
                          <a:pt x="102" y="105"/>
                          <a:pt x="97" y="108"/>
                        </a:cubicBezTo>
                        <a:cubicBezTo>
                          <a:pt x="94" y="110"/>
                          <a:pt x="91" y="104"/>
                          <a:pt x="88" y="102"/>
                        </a:cubicBezTo>
                        <a:cubicBezTo>
                          <a:pt x="77" y="85"/>
                          <a:pt x="91" y="87"/>
                          <a:pt x="103" y="93"/>
                        </a:cubicBezTo>
                        <a:cubicBezTo>
                          <a:pt x="116" y="112"/>
                          <a:pt x="96" y="107"/>
                          <a:pt x="82" y="105"/>
                        </a:cubicBezTo>
                        <a:cubicBezTo>
                          <a:pt x="72" y="100"/>
                          <a:pt x="52" y="87"/>
                          <a:pt x="52" y="87"/>
                        </a:cubicBezTo>
                        <a:cubicBezTo>
                          <a:pt x="49" y="73"/>
                          <a:pt x="46" y="65"/>
                          <a:pt x="61" y="60"/>
                        </a:cubicBezTo>
                        <a:cubicBezTo>
                          <a:pt x="56" y="59"/>
                          <a:pt x="51" y="59"/>
                          <a:pt x="46" y="57"/>
                        </a:cubicBezTo>
                        <a:cubicBezTo>
                          <a:pt x="27" y="50"/>
                          <a:pt x="40" y="39"/>
                          <a:pt x="52" y="36"/>
                        </a:cubicBezTo>
                        <a:cubicBezTo>
                          <a:pt x="63" y="52"/>
                          <a:pt x="50" y="48"/>
                          <a:pt x="40" y="42"/>
                        </a:cubicBezTo>
                        <a:cubicBezTo>
                          <a:pt x="41" y="38"/>
                          <a:pt x="39" y="32"/>
                          <a:pt x="43" y="30"/>
                        </a:cubicBezTo>
                        <a:cubicBezTo>
                          <a:pt x="46" y="29"/>
                          <a:pt x="49" y="38"/>
                          <a:pt x="46" y="39"/>
                        </a:cubicBezTo>
                        <a:cubicBezTo>
                          <a:pt x="37" y="41"/>
                          <a:pt x="28" y="37"/>
                          <a:pt x="19" y="36"/>
                        </a:cubicBezTo>
                        <a:cubicBezTo>
                          <a:pt x="23" y="15"/>
                          <a:pt x="23" y="13"/>
                          <a:pt x="43" y="18"/>
                        </a:cubicBezTo>
                        <a:cubicBezTo>
                          <a:pt x="57" y="39"/>
                          <a:pt x="32" y="26"/>
                          <a:pt x="28" y="15"/>
                        </a:cubicBezTo>
                        <a:cubicBezTo>
                          <a:pt x="38" y="0"/>
                          <a:pt x="43" y="3"/>
                          <a:pt x="61" y="6"/>
                        </a:cubicBezTo>
                        <a:cubicBezTo>
                          <a:pt x="69" y="31"/>
                          <a:pt x="40" y="13"/>
                          <a:pt x="67" y="27"/>
                        </a:cubicBezTo>
                        <a:cubicBezTo>
                          <a:pt x="64" y="40"/>
                          <a:pt x="64" y="43"/>
                          <a:pt x="64" y="3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13" name="Freeform 205"/>
                <p:cNvSpPr>
                  <a:spLocks/>
                </p:cNvSpPr>
                <p:nvPr/>
              </p:nvSpPr>
              <p:spPr bwMode="auto">
                <a:xfrm>
                  <a:off x="11310" y="2985"/>
                  <a:ext cx="30" cy="315"/>
                </a:xfrm>
                <a:custGeom>
                  <a:avLst/>
                  <a:gdLst>
                    <a:gd name="T0" fmla="*/ 0 w 30"/>
                    <a:gd name="T1" fmla="*/ 0 h 315"/>
                    <a:gd name="T2" fmla="*/ 30 w 30"/>
                    <a:gd name="T3" fmla="*/ 210 h 315"/>
                    <a:gd name="T4" fmla="*/ 0 w 30"/>
                    <a:gd name="T5" fmla="*/ 315 h 315"/>
                  </a:gdLst>
                  <a:ahLst/>
                  <a:cxnLst>
                    <a:cxn ang="0">
                      <a:pos x="T0" y="T1"/>
                    </a:cxn>
                    <a:cxn ang="0">
                      <a:pos x="T2" y="T3"/>
                    </a:cxn>
                    <a:cxn ang="0">
                      <a:pos x="T4" y="T5"/>
                    </a:cxn>
                  </a:cxnLst>
                  <a:rect l="0" t="0" r="r" b="b"/>
                  <a:pathLst>
                    <a:path w="30" h="315">
                      <a:moveTo>
                        <a:pt x="0" y="0"/>
                      </a:moveTo>
                      <a:lnTo>
                        <a:pt x="30" y="210"/>
                      </a:lnTo>
                      <a:lnTo>
                        <a:pt x="0" y="31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4" name="Freeform 206"/>
                <p:cNvSpPr>
                  <a:spLocks/>
                </p:cNvSpPr>
                <p:nvPr/>
              </p:nvSpPr>
              <p:spPr bwMode="auto">
                <a:xfrm>
                  <a:off x="10230" y="3120"/>
                  <a:ext cx="90" cy="240"/>
                </a:xfrm>
                <a:custGeom>
                  <a:avLst/>
                  <a:gdLst>
                    <a:gd name="T0" fmla="*/ 0 w 90"/>
                    <a:gd name="T1" fmla="*/ 0 h 240"/>
                    <a:gd name="T2" fmla="*/ 15 w 90"/>
                    <a:gd name="T3" fmla="*/ 135 h 240"/>
                    <a:gd name="T4" fmla="*/ 90 w 90"/>
                    <a:gd name="T5" fmla="*/ 240 h 240"/>
                  </a:gdLst>
                  <a:ahLst/>
                  <a:cxnLst>
                    <a:cxn ang="0">
                      <a:pos x="T0" y="T1"/>
                    </a:cxn>
                    <a:cxn ang="0">
                      <a:pos x="T2" y="T3"/>
                    </a:cxn>
                    <a:cxn ang="0">
                      <a:pos x="T4" y="T5"/>
                    </a:cxn>
                  </a:cxnLst>
                  <a:rect l="0" t="0" r="r" b="b"/>
                  <a:pathLst>
                    <a:path w="90" h="240">
                      <a:moveTo>
                        <a:pt x="0" y="0"/>
                      </a:moveTo>
                      <a:lnTo>
                        <a:pt x="15" y="135"/>
                      </a:lnTo>
                      <a:lnTo>
                        <a:pt x="90" y="2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5" name="Freeform 207"/>
                <p:cNvSpPr>
                  <a:spLocks/>
                </p:cNvSpPr>
                <p:nvPr/>
              </p:nvSpPr>
              <p:spPr bwMode="auto">
                <a:xfrm>
                  <a:off x="9600" y="3375"/>
                  <a:ext cx="420" cy="525"/>
                </a:xfrm>
                <a:custGeom>
                  <a:avLst/>
                  <a:gdLst>
                    <a:gd name="T0" fmla="*/ 420 w 420"/>
                    <a:gd name="T1" fmla="*/ 0 h 525"/>
                    <a:gd name="T2" fmla="*/ 240 w 420"/>
                    <a:gd name="T3" fmla="*/ 45 h 525"/>
                    <a:gd name="T4" fmla="*/ 75 w 420"/>
                    <a:gd name="T5" fmla="*/ 135 h 525"/>
                    <a:gd name="T6" fmla="*/ 0 w 420"/>
                    <a:gd name="T7" fmla="*/ 345 h 525"/>
                    <a:gd name="T8" fmla="*/ 75 w 420"/>
                    <a:gd name="T9" fmla="*/ 525 h 525"/>
                  </a:gdLst>
                  <a:ahLst/>
                  <a:cxnLst>
                    <a:cxn ang="0">
                      <a:pos x="T0" y="T1"/>
                    </a:cxn>
                    <a:cxn ang="0">
                      <a:pos x="T2" y="T3"/>
                    </a:cxn>
                    <a:cxn ang="0">
                      <a:pos x="T4" y="T5"/>
                    </a:cxn>
                    <a:cxn ang="0">
                      <a:pos x="T6" y="T7"/>
                    </a:cxn>
                    <a:cxn ang="0">
                      <a:pos x="T8" y="T9"/>
                    </a:cxn>
                  </a:cxnLst>
                  <a:rect l="0" t="0" r="r" b="b"/>
                  <a:pathLst>
                    <a:path w="420" h="525">
                      <a:moveTo>
                        <a:pt x="420" y="0"/>
                      </a:moveTo>
                      <a:lnTo>
                        <a:pt x="240" y="45"/>
                      </a:lnTo>
                      <a:lnTo>
                        <a:pt x="75" y="135"/>
                      </a:lnTo>
                      <a:lnTo>
                        <a:pt x="0" y="345"/>
                      </a:lnTo>
                      <a:lnTo>
                        <a:pt x="75" y="52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Freeform 208"/>
                <p:cNvSpPr>
                  <a:spLocks/>
                </p:cNvSpPr>
                <p:nvPr/>
              </p:nvSpPr>
              <p:spPr bwMode="auto">
                <a:xfrm>
                  <a:off x="11790" y="3375"/>
                  <a:ext cx="315" cy="555"/>
                </a:xfrm>
                <a:custGeom>
                  <a:avLst/>
                  <a:gdLst>
                    <a:gd name="T0" fmla="*/ 0 w 315"/>
                    <a:gd name="T1" fmla="*/ 0 h 555"/>
                    <a:gd name="T2" fmla="*/ 195 w 315"/>
                    <a:gd name="T3" fmla="*/ 45 h 555"/>
                    <a:gd name="T4" fmla="*/ 300 w 315"/>
                    <a:gd name="T5" fmla="*/ 165 h 555"/>
                    <a:gd name="T6" fmla="*/ 315 w 315"/>
                    <a:gd name="T7" fmla="*/ 330 h 555"/>
                    <a:gd name="T8" fmla="*/ 285 w 315"/>
                    <a:gd name="T9" fmla="*/ 450 h 555"/>
                    <a:gd name="T10" fmla="*/ 165 w 315"/>
                    <a:gd name="T11" fmla="*/ 555 h 555"/>
                  </a:gdLst>
                  <a:ahLst/>
                  <a:cxnLst>
                    <a:cxn ang="0">
                      <a:pos x="T0" y="T1"/>
                    </a:cxn>
                    <a:cxn ang="0">
                      <a:pos x="T2" y="T3"/>
                    </a:cxn>
                    <a:cxn ang="0">
                      <a:pos x="T4" y="T5"/>
                    </a:cxn>
                    <a:cxn ang="0">
                      <a:pos x="T6" y="T7"/>
                    </a:cxn>
                    <a:cxn ang="0">
                      <a:pos x="T8" y="T9"/>
                    </a:cxn>
                    <a:cxn ang="0">
                      <a:pos x="T10" y="T11"/>
                    </a:cxn>
                  </a:cxnLst>
                  <a:rect l="0" t="0" r="r" b="b"/>
                  <a:pathLst>
                    <a:path w="315" h="555">
                      <a:moveTo>
                        <a:pt x="0" y="0"/>
                      </a:moveTo>
                      <a:lnTo>
                        <a:pt x="195" y="45"/>
                      </a:lnTo>
                      <a:lnTo>
                        <a:pt x="300" y="165"/>
                      </a:lnTo>
                      <a:lnTo>
                        <a:pt x="315" y="330"/>
                      </a:lnTo>
                      <a:lnTo>
                        <a:pt x="285" y="450"/>
                      </a:lnTo>
                      <a:lnTo>
                        <a:pt x="165" y="55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7" name="Freeform 209"/>
                <p:cNvSpPr>
                  <a:spLocks/>
                </p:cNvSpPr>
                <p:nvPr/>
              </p:nvSpPr>
              <p:spPr bwMode="auto">
                <a:xfrm>
                  <a:off x="10050" y="4755"/>
                  <a:ext cx="75" cy="2085"/>
                </a:xfrm>
                <a:custGeom>
                  <a:avLst/>
                  <a:gdLst>
                    <a:gd name="T0" fmla="*/ 75 w 75"/>
                    <a:gd name="T1" fmla="*/ 0 h 2085"/>
                    <a:gd name="T2" fmla="*/ 30 w 75"/>
                    <a:gd name="T3" fmla="*/ 480 h 2085"/>
                    <a:gd name="T4" fmla="*/ 0 w 75"/>
                    <a:gd name="T5" fmla="*/ 1050 h 2085"/>
                    <a:gd name="T6" fmla="*/ 45 w 75"/>
                    <a:gd name="T7" fmla="*/ 2085 h 2085"/>
                  </a:gdLst>
                  <a:ahLst/>
                  <a:cxnLst>
                    <a:cxn ang="0">
                      <a:pos x="T0" y="T1"/>
                    </a:cxn>
                    <a:cxn ang="0">
                      <a:pos x="T2" y="T3"/>
                    </a:cxn>
                    <a:cxn ang="0">
                      <a:pos x="T4" y="T5"/>
                    </a:cxn>
                    <a:cxn ang="0">
                      <a:pos x="T6" y="T7"/>
                    </a:cxn>
                  </a:cxnLst>
                  <a:rect l="0" t="0" r="r" b="b"/>
                  <a:pathLst>
                    <a:path w="75" h="2085">
                      <a:moveTo>
                        <a:pt x="75" y="0"/>
                      </a:moveTo>
                      <a:lnTo>
                        <a:pt x="30" y="480"/>
                      </a:lnTo>
                      <a:lnTo>
                        <a:pt x="0" y="1050"/>
                      </a:lnTo>
                      <a:lnTo>
                        <a:pt x="45" y="208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8" name="Freeform 210"/>
                <p:cNvSpPr>
                  <a:spLocks/>
                </p:cNvSpPr>
                <p:nvPr/>
              </p:nvSpPr>
              <p:spPr bwMode="auto">
                <a:xfrm>
                  <a:off x="11490" y="4830"/>
                  <a:ext cx="90" cy="2130"/>
                </a:xfrm>
                <a:custGeom>
                  <a:avLst/>
                  <a:gdLst>
                    <a:gd name="T0" fmla="*/ 90 w 90"/>
                    <a:gd name="T1" fmla="*/ 0 h 2130"/>
                    <a:gd name="T2" fmla="*/ 75 w 90"/>
                    <a:gd name="T3" fmla="*/ 495 h 2130"/>
                    <a:gd name="T4" fmla="*/ 90 w 90"/>
                    <a:gd name="T5" fmla="*/ 1095 h 2130"/>
                    <a:gd name="T6" fmla="*/ 45 w 90"/>
                    <a:gd name="T7" fmla="*/ 1740 h 2130"/>
                    <a:gd name="T8" fmla="*/ 0 w 90"/>
                    <a:gd name="T9" fmla="*/ 2130 h 2130"/>
                  </a:gdLst>
                  <a:ahLst/>
                  <a:cxnLst>
                    <a:cxn ang="0">
                      <a:pos x="T0" y="T1"/>
                    </a:cxn>
                    <a:cxn ang="0">
                      <a:pos x="T2" y="T3"/>
                    </a:cxn>
                    <a:cxn ang="0">
                      <a:pos x="T4" y="T5"/>
                    </a:cxn>
                    <a:cxn ang="0">
                      <a:pos x="T6" y="T7"/>
                    </a:cxn>
                    <a:cxn ang="0">
                      <a:pos x="T8" y="T9"/>
                    </a:cxn>
                  </a:cxnLst>
                  <a:rect l="0" t="0" r="r" b="b"/>
                  <a:pathLst>
                    <a:path w="90" h="2130">
                      <a:moveTo>
                        <a:pt x="90" y="0"/>
                      </a:moveTo>
                      <a:lnTo>
                        <a:pt x="75" y="495"/>
                      </a:lnTo>
                      <a:lnTo>
                        <a:pt x="90" y="1095"/>
                      </a:lnTo>
                      <a:lnTo>
                        <a:pt x="45" y="1740"/>
                      </a:lnTo>
                      <a:lnTo>
                        <a:pt x="0" y="213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9" name="Freeform 211"/>
                <p:cNvSpPr>
                  <a:spLocks/>
                </p:cNvSpPr>
                <p:nvPr/>
              </p:nvSpPr>
              <p:spPr bwMode="auto">
                <a:xfrm>
                  <a:off x="9720" y="7110"/>
                  <a:ext cx="435" cy="315"/>
                </a:xfrm>
                <a:custGeom>
                  <a:avLst/>
                  <a:gdLst>
                    <a:gd name="T0" fmla="*/ 435 w 435"/>
                    <a:gd name="T1" fmla="*/ 0 h 315"/>
                    <a:gd name="T2" fmla="*/ 210 w 435"/>
                    <a:gd name="T3" fmla="*/ 105 h 315"/>
                    <a:gd name="T4" fmla="*/ 60 w 435"/>
                    <a:gd name="T5" fmla="*/ 165 h 315"/>
                    <a:gd name="T6" fmla="*/ 0 w 435"/>
                    <a:gd name="T7" fmla="*/ 315 h 315"/>
                  </a:gdLst>
                  <a:ahLst/>
                  <a:cxnLst>
                    <a:cxn ang="0">
                      <a:pos x="T0" y="T1"/>
                    </a:cxn>
                    <a:cxn ang="0">
                      <a:pos x="T2" y="T3"/>
                    </a:cxn>
                    <a:cxn ang="0">
                      <a:pos x="T4" y="T5"/>
                    </a:cxn>
                    <a:cxn ang="0">
                      <a:pos x="T6" y="T7"/>
                    </a:cxn>
                  </a:cxnLst>
                  <a:rect l="0" t="0" r="r" b="b"/>
                  <a:pathLst>
                    <a:path w="435" h="315">
                      <a:moveTo>
                        <a:pt x="435" y="0"/>
                      </a:moveTo>
                      <a:lnTo>
                        <a:pt x="210" y="105"/>
                      </a:lnTo>
                      <a:lnTo>
                        <a:pt x="60" y="165"/>
                      </a:lnTo>
                      <a:lnTo>
                        <a:pt x="0" y="31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0" name="Freeform 212"/>
                <p:cNvSpPr>
                  <a:spLocks/>
                </p:cNvSpPr>
                <p:nvPr/>
              </p:nvSpPr>
              <p:spPr bwMode="auto">
                <a:xfrm>
                  <a:off x="9960" y="7470"/>
                  <a:ext cx="435" cy="120"/>
                </a:xfrm>
                <a:custGeom>
                  <a:avLst/>
                  <a:gdLst>
                    <a:gd name="T0" fmla="*/ 0 w 435"/>
                    <a:gd name="T1" fmla="*/ 120 h 120"/>
                    <a:gd name="T2" fmla="*/ 255 w 435"/>
                    <a:gd name="T3" fmla="*/ 90 h 120"/>
                    <a:gd name="T4" fmla="*/ 435 w 435"/>
                    <a:gd name="T5" fmla="*/ 0 h 120"/>
                  </a:gdLst>
                  <a:ahLst/>
                  <a:cxnLst>
                    <a:cxn ang="0">
                      <a:pos x="T0" y="T1"/>
                    </a:cxn>
                    <a:cxn ang="0">
                      <a:pos x="T2" y="T3"/>
                    </a:cxn>
                    <a:cxn ang="0">
                      <a:pos x="T4" y="T5"/>
                    </a:cxn>
                  </a:cxnLst>
                  <a:rect l="0" t="0" r="r" b="b"/>
                  <a:pathLst>
                    <a:path w="435" h="120">
                      <a:moveTo>
                        <a:pt x="0" y="120"/>
                      </a:moveTo>
                      <a:lnTo>
                        <a:pt x="255" y="90"/>
                      </a:lnTo>
                      <a:lnTo>
                        <a:pt x="435"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1" name="Freeform 213"/>
                <p:cNvSpPr>
                  <a:spLocks/>
                </p:cNvSpPr>
                <p:nvPr/>
              </p:nvSpPr>
              <p:spPr bwMode="auto">
                <a:xfrm>
                  <a:off x="11175" y="7440"/>
                  <a:ext cx="555" cy="120"/>
                </a:xfrm>
                <a:custGeom>
                  <a:avLst/>
                  <a:gdLst>
                    <a:gd name="T0" fmla="*/ 0 w 555"/>
                    <a:gd name="T1" fmla="*/ 0 h 120"/>
                    <a:gd name="T2" fmla="*/ 240 w 555"/>
                    <a:gd name="T3" fmla="*/ 90 h 120"/>
                    <a:gd name="T4" fmla="*/ 555 w 555"/>
                    <a:gd name="T5" fmla="*/ 120 h 120"/>
                  </a:gdLst>
                  <a:ahLst/>
                  <a:cxnLst>
                    <a:cxn ang="0">
                      <a:pos x="T0" y="T1"/>
                    </a:cxn>
                    <a:cxn ang="0">
                      <a:pos x="T2" y="T3"/>
                    </a:cxn>
                    <a:cxn ang="0">
                      <a:pos x="T4" y="T5"/>
                    </a:cxn>
                  </a:cxnLst>
                  <a:rect l="0" t="0" r="r" b="b"/>
                  <a:pathLst>
                    <a:path w="555" h="120">
                      <a:moveTo>
                        <a:pt x="0" y="0"/>
                      </a:moveTo>
                      <a:lnTo>
                        <a:pt x="240" y="90"/>
                      </a:lnTo>
                      <a:lnTo>
                        <a:pt x="555" y="1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2" name="Freeform 214"/>
                <p:cNvSpPr>
                  <a:spLocks/>
                </p:cNvSpPr>
                <p:nvPr/>
              </p:nvSpPr>
              <p:spPr bwMode="auto">
                <a:xfrm>
                  <a:off x="11550" y="7110"/>
                  <a:ext cx="330" cy="300"/>
                </a:xfrm>
                <a:custGeom>
                  <a:avLst/>
                  <a:gdLst>
                    <a:gd name="T0" fmla="*/ 0 w 330"/>
                    <a:gd name="T1" fmla="*/ 0 h 300"/>
                    <a:gd name="T2" fmla="*/ 285 w 330"/>
                    <a:gd name="T3" fmla="*/ 135 h 300"/>
                    <a:gd name="T4" fmla="*/ 330 w 330"/>
                    <a:gd name="T5" fmla="*/ 300 h 300"/>
                  </a:gdLst>
                  <a:ahLst/>
                  <a:cxnLst>
                    <a:cxn ang="0">
                      <a:pos x="T0" y="T1"/>
                    </a:cxn>
                    <a:cxn ang="0">
                      <a:pos x="T2" y="T3"/>
                    </a:cxn>
                    <a:cxn ang="0">
                      <a:pos x="T4" y="T5"/>
                    </a:cxn>
                  </a:cxnLst>
                  <a:rect l="0" t="0" r="r" b="b"/>
                  <a:pathLst>
                    <a:path w="330" h="300">
                      <a:moveTo>
                        <a:pt x="0" y="0"/>
                      </a:moveTo>
                      <a:lnTo>
                        <a:pt x="285" y="135"/>
                      </a:lnTo>
                      <a:lnTo>
                        <a:pt x="330" y="3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3" name="Freeform 215"/>
                <p:cNvSpPr>
                  <a:spLocks/>
                </p:cNvSpPr>
                <p:nvPr/>
              </p:nvSpPr>
              <p:spPr bwMode="auto">
                <a:xfrm>
                  <a:off x="10275" y="2505"/>
                  <a:ext cx="300" cy="255"/>
                </a:xfrm>
                <a:custGeom>
                  <a:avLst/>
                  <a:gdLst>
                    <a:gd name="T0" fmla="*/ 0 w 300"/>
                    <a:gd name="T1" fmla="*/ 255 h 255"/>
                    <a:gd name="T2" fmla="*/ 135 w 300"/>
                    <a:gd name="T3" fmla="*/ 105 h 255"/>
                    <a:gd name="T4" fmla="*/ 300 w 300"/>
                    <a:gd name="T5" fmla="*/ 0 h 255"/>
                  </a:gdLst>
                  <a:ahLst/>
                  <a:cxnLst>
                    <a:cxn ang="0">
                      <a:pos x="T0" y="T1"/>
                    </a:cxn>
                    <a:cxn ang="0">
                      <a:pos x="T2" y="T3"/>
                    </a:cxn>
                    <a:cxn ang="0">
                      <a:pos x="T4" y="T5"/>
                    </a:cxn>
                  </a:cxnLst>
                  <a:rect l="0" t="0" r="r" b="b"/>
                  <a:pathLst>
                    <a:path w="300" h="255">
                      <a:moveTo>
                        <a:pt x="0" y="255"/>
                      </a:moveTo>
                      <a:lnTo>
                        <a:pt x="135" y="105"/>
                      </a:lnTo>
                      <a:lnTo>
                        <a:pt x="30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4" name="Freeform 216"/>
                <p:cNvSpPr>
                  <a:spLocks/>
                </p:cNvSpPr>
                <p:nvPr/>
              </p:nvSpPr>
              <p:spPr bwMode="auto">
                <a:xfrm>
                  <a:off x="10950" y="2490"/>
                  <a:ext cx="270" cy="210"/>
                </a:xfrm>
                <a:custGeom>
                  <a:avLst/>
                  <a:gdLst>
                    <a:gd name="T0" fmla="*/ 0 w 270"/>
                    <a:gd name="T1" fmla="*/ 0 h 210"/>
                    <a:gd name="T2" fmla="*/ 165 w 270"/>
                    <a:gd name="T3" fmla="*/ 120 h 210"/>
                    <a:gd name="T4" fmla="*/ 270 w 270"/>
                    <a:gd name="T5" fmla="*/ 210 h 210"/>
                  </a:gdLst>
                  <a:ahLst/>
                  <a:cxnLst>
                    <a:cxn ang="0">
                      <a:pos x="T0" y="T1"/>
                    </a:cxn>
                    <a:cxn ang="0">
                      <a:pos x="T2" y="T3"/>
                    </a:cxn>
                    <a:cxn ang="0">
                      <a:pos x="T4" y="T5"/>
                    </a:cxn>
                  </a:cxnLst>
                  <a:rect l="0" t="0" r="r" b="b"/>
                  <a:pathLst>
                    <a:path w="270" h="210">
                      <a:moveTo>
                        <a:pt x="0" y="0"/>
                      </a:moveTo>
                      <a:lnTo>
                        <a:pt x="165" y="120"/>
                      </a:lnTo>
                      <a:lnTo>
                        <a:pt x="270" y="2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5" name="Text Box 217"/>
                <p:cNvSpPr txBox="1">
                  <a:spLocks noChangeArrowheads="1"/>
                </p:cNvSpPr>
                <p:nvPr/>
              </p:nvSpPr>
              <p:spPr bwMode="auto">
                <a:xfrm>
                  <a:off x="5115" y="8670"/>
                  <a:ext cx="8151" cy="25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NZ" altLang="en-US" sz="2600" b="0" i="0" u="none" strike="noStrike" cap="none" normalizeH="0" baseline="0" dirty="0" smtClean="0">
                      <a:ln>
                        <a:noFill/>
                      </a:ln>
                      <a:solidFill>
                        <a:schemeClr val="tx1"/>
                      </a:solidFill>
                      <a:effectLst/>
                      <a:latin typeface="Calibri" pitchFamily="34" charset="0"/>
                      <a:cs typeface="Arial" pitchFamily="34" charset="0"/>
                    </a:rPr>
                    <a:t>I</a:t>
                  </a:r>
                  <a:r>
                    <a:rPr kumimoji="0" lang="en-NZ" altLang="en-US" sz="1100" b="0" i="0" u="none" strike="noStrike" cap="none" normalizeH="0" baseline="0" dirty="0" smtClean="0">
                      <a:ln>
                        <a:noFill/>
                      </a:ln>
                      <a:solidFill>
                        <a:schemeClr val="tx1"/>
                      </a:solidFill>
                      <a:effectLst/>
                      <a:latin typeface="Calibri" pitchFamily="34" charset="0"/>
                      <a:cs typeface="Arial" pitchFamily="34" charset="0"/>
                    </a:rPr>
                    <a:t>  </a:t>
                  </a:r>
                  <a:r>
                    <a:rPr kumimoji="0" lang="en-NZ" altLang="en-US" sz="1400" b="0" i="0" u="none" strike="noStrike" cap="none" normalizeH="0" baseline="0" dirty="0" smtClean="0">
                      <a:ln>
                        <a:noFill/>
                      </a:ln>
                      <a:solidFill>
                        <a:schemeClr val="tx1"/>
                      </a:solidFill>
                      <a:effectLst/>
                      <a:latin typeface="Symbol" pitchFamily="18" charset="2"/>
                      <a:cs typeface="Arial" pitchFamily="34" charset="0"/>
                    </a:rPr>
                    <a:t>w</a:t>
                  </a:r>
                  <a:r>
                    <a:rPr kumimoji="0" lang="en-NZ" altLang="en-US" sz="1100" b="0" i="0" u="none" strike="noStrike" cap="none" normalizeH="0" baseline="0" dirty="0" smtClean="0">
                      <a:ln>
                        <a:noFill/>
                      </a:ln>
                      <a:solidFill>
                        <a:schemeClr val="tx1"/>
                      </a:solidFill>
                      <a:effectLst/>
                      <a:latin typeface="Symbol" pitchFamily="18" charset="2"/>
                      <a:cs typeface="Arial" pitchFamily="34" charset="0"/>
                    </a:rPr>
                    <a:t>                              </a:t>
                  </a:r>
                  <a:r>
                    <a:rPr kumimoji="0" lang="en-NZ" altLang="en-US" sz="1800" b="0" i="0" u="none" strike="noStrike" cap="none" normalizeH="0" baseline="0" dirty="0" smtClean="0">
                      <a:ln>
                        <a:noFill/>
                      </a:ln>
                      <a:solidFill>
                        <a:schemeClr val="tx1"/>
                      </a:solidFill>
                      <a:effectLst/>
                      <a:latin typeface="Symbol" pitchFamily="18" charset="2"/>
                      <a:cs typeface="Arial" pitchFamily="34" charset="0"/>
                    </a:rPr>
                    <a:t>    = </a:t>
                  </a:r>
                  <a:r>
                    <a:rPr kumimoji="0" lang="en-NZ" altLang="en-US" sz="1100" b="0" i="0" u="none" strike="noStrike" cap="none" normalizeH="0" baseline="0" dirty="0" smtClean="0">
                      <a:ln>
                        <a:noFill/>
                      </a:ln>
                      <a:solidFill>
                        <a:schemeClr val="tx1"/>
                      </a:solidFill>
                      <a:effectLst/>
                      <a:latin typeface="Symbol" pitchFamily="18" charset="2"/>
                      <a:cs typeface="Arial" pitchFamily="34" charset="0"/>
                    </a:rPr>
                    <a:t>                                    </a:t>
                  </a:r>
                  <a:r>
                    <a:rPr kumimoji="0" lang="en-NZ" altLang="en-US" sz="1400" b="0" i="0" u="none" strike="noStrike" cap="none" normalizeH="0" baseline="0" dirty="0" smtClean="0">
                      <a:ln>
                        <a:noFill/>
                      </a:ln>
                      <a:solidFill>
                        <a:schemeClr val="tx1"/>
                      </a:solidFill>
                      <a:effectLst/>
                      <a:latin typeface="Symbol" pitchFamily="18" charset="2"/>
                      <a:cs typeface="Arial" pitchFamily="34" charset="0"/>
                    </a:rPr>
                    <a:t> </a:t>
                  </a:r>
                  <a:r>
                    <a:rPr kumimoji="0" lang="en-NZ" altLang="en-US" sz="1600" b="0" i="0" u="none" strike="noStrike" cap="none" normalizeH="0" baseline="0" dirty="0" smtClean="0">
                      <a:ln>
                        <a:noFill/>
                      </a:ln>
                      <a:solidFill>
                        <a:schemeClr val="tx1"/>
                      </a:solidFill>
                      <a:effectLst/>
                      <a:latin typeface="Symbol" pitchFamily="18" charset="2"/>
                      <a:cs typeface="Arial" pitchFamily="34" charset="0"/>
                    </a:rPr>
                    <a:t>I</a:t>
                  </a:r>
                  <a:r>
                    <a:rPr kumimoji="0" lang="en-NZ" altLang="en-US" sz="1400" b="0" i="0" u="none" strike="noStrike" cap="none" normalizeH="0" baseline="0" dirty="0" smtClean="0">
                      <a:ln>
                        <a:noFill/>
                      </a:ln>
                      <a:solidFill>
                        <a:schemeClr val="tx1"/>
                      </a:solidFill>
                      <a:effectLst/>
                      <a:latin typeface="Symbol" pitchFamily="18" charset="2"/>
                      <a:cs typeface="Arial" pitchFamily="34" charset="0"/>
                    </a:rPr>
                    <a:t>  </a:t>
                  </a:r>
                  <a:r>
                    <a:rPr kumimoji="0" lang="en-NZ" altLang="en-US" sz="3600" b="0" i="0" u="none" strike="noStrike" cap="none" normalizeH="0" baseline="0" dirty="0" smtClean="0">
                      <a:ln>
                        <a:noFill/>
                      </a:ln>
                      <a:solidFill>
                        <a:schemeClr val="tx1"/>
                      </a:solidFill>
                      <a:effectLst/>
                      <a:latin typeface="Symbol" pitchFamily="18" charset="2"/>
                      <a:cs typeface="Arial" pitchFamily="34" charset="0"/>
                    </a:rPr>
                    <a:t>w</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spTree>
    <p:extLst>
      <p:ext uri="{BB962C8B-B14F-4D97-AF65-F5344CB8AC3E}">
        <p14:creationId xmlns:p14="http://schemas.microsoft.com/office/powerpoint/2010/main" val="12457700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CC3300"/>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CC3300"/>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CC3300"/>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CC3300"/>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3164</TotalTime>
  <Words>535</Words>
  <Application>Microsoft Macintosh PowerPoint</Application>
  <PresentationFormat>On-screen Show (4:3)</PresentationFormat>
  <Paragraphs>73</Paragraphs>
  <Slides>24</Slides>
  <Notes>8</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24</vt:i4>
      </vt:variant>
    </vt:vector>
  </HeadingPairs>
  <TitlesOfParts>
    <vt:vector size="30" baseType="lpstr">
      <vt:lpstr>Office Theme</vt:lpstr>
      <vt:lpstr>1_Office Theme</vt:lpstr>
      <vt:lpstr>Default Design</vt:lpstr>
      <vt:lpstr>2_Office Theme</vt:lpstr>
      <vt:lpstr>Equation</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Ted Vittitoe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Ted Vittitoe</dc:creator>
  <cp:lastModifiedBy>Stephen Anderson</cp:lastModifiedBy>
  <cp:revision>120</cp:revision>
  <dcterms:created xsi:type="dcterms:W3CDTF">2002-02-23T17:41:03Z</dcterms:created>
  <dcterms:modified xsi:type="dcterms:W3CDTF">2015-05-21T08:06:55Z</dcterms:modified>
</cp:coreProperties>
</file>