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6"/>
  </p:notesMasterIdLst>
  <p:sldIdLst>
    <p:sldId id="291" r:id="rId3"/>
    <p:sldId id="290" r:id="rId4"/>
    <p:sldId id="288" r:id="rId5"/>
    <p:sldId id="292" r:id="rId6"/>
    <p:sldId id="271" r:id="rId7"/>
    <p:sldId id="278" r:id="rId8"/>
    <p:sldId id="273" r:id="rId9"/>
    <p:sldId id="279" r:id="rId10"/>
    <p:sldId id="285" r:id="rId11"/>
    <p:sldId id="276" r:id="rId12"/>
    <p:sldId id="280" r:id="rId13"/>
    <p:sldId id="281" r:id="rId14"/>
    <p:sldId id="286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36">
          <p15:clr>
            <a:srgbClr val="A4A3A4"/>
          </p15:clr>
        </p15:guide>
        <p15:guide id="3" orient="horz" pos="4080">
          <p15:clr>
            <a:srgbClr val="A4A3A4"/>
          </p15:clr>
        </p15:guide>
        <p15:guide id="4" pos="2880">
          <p15:clr>
            <a:srgbClr val="A4A3A4"/>
          </p15:clr>
        </p15:guide>
        <p15:guide id="5" pos="5376">
          <p15:clr>
            <a:srgbClr val="A4A3A4"/>
          </p15:clr>
        </p15:guide>
        <p15:guide id="6" pos="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90924"/>
  </p:normalViewPr>
  <p:slideViewPr>
    <p:cSldViewPr>
      <p:cViewPr varScale="1">
        <p:scale>
          <a:sx n="98" d="100"/>
          <a:sy n="98" d="100"/>
        </p:scale>
        <p:origin x="1080" y="184"/>
      </p:cViewPr>
      <p:guideLst>
        <p:guide orient="horz" pos="2160"/>
        <p:guide orient="horz" pos="336"/>
        <p:guide orient="horz" pos="4080"/>
        <p:guide pos="2880"/>
        <p:guide pos="5376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D176FAF-E50B-42F5-A397-D84D076E5E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89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937870-27B4-40BC-B161-2410B657093C}" type="slidenum">
              <a:rPr lang="en-NZ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3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E232D-3EB8-47EA-9258-8C5B95DBF58E}" type="datetime5">
              <a:rPr lang="en-GB"/>
              <a:pPr>
                <a:defRPr/>
              </a:pPr>
              <a:t>16-Oct-15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EEAA6-022C-4436-973C-C56A4A9ECA0B}" type="datetime5">
              <a:rPr lang="en-GB"/>
              <a:pPr>
                <a:defRPr/>
              </a:pPr>
              <a:t>16-Oct-15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7BAEB-204A-4E99-B224-BE8A648728C9}" type="datetime5">
              <a:rPr lang="en-GB"/>
              <a:pPr>
                <a:defRPr/>
              </a:pPr>
              <a:t>16-Oct-15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FA02-E6F7-46D9-A35A-30F456B90C1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10/16/15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91AF-4F55-4E54-8105-8756169B83F4}" type="slidenum">
              <a:rPr lang="en-NZ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27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830E-8A46-4A86-9802-7C1288196188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10/16/15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27727-8BFF-419D-BE98-FF77686E4C3D}" type="slidenum">
              <a:rPr lang="en-NZ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497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AFD1-FE95-48D8-9108-F3E434C3B68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10/16/15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3323-749A-44DD-925F-BB1A7155685E}" type="slidenum">
              <a:rPr lang="en-NZ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10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57B04-D8A8-45C4-B9C6-AA9D836B769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10/16/15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64C6-8783-43C5-BEF3-D9F806CFF7CC}" type="slidenum">
              <a:rPr lang="en-NZ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8980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E6B8E-64EE-410E-ACF0-D88CD443AFC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10/16/15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DC41-E4BA-4BA3-A0E9-10E226D8592F}" type="slidenum">
              <a:rPr lang="en-NZ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1626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57C4-7E4A-4DE5-81A4-CA58F50578B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10/16/15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04CB-FD8E-451D-9CD8-B1E8E1398D4E}" type="slidenum">
              <a:rPr lang="en-NZ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353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7949-57F1-45D2-AED6-DABF94C6F5A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10/16/15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AF63-D512-4249-AF4B-A69E3675FEE3}" type="slidenum">
              <a:rPr lang="en-NZ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238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61F06-0FA1-4CBB-91AD-114AFB81176F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10/16/15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390F7-0F1D-497E-BCAB-74E96068DB83}" type="slidenum">
              <a:rPr lang="en-NZ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99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2F5FE-E56F-49AE-B32E-84719C7B51BB}" type="datetime5">
              <a:rPr lang="en-GB"/>
              <a:pPr>
                <a:defRPr/>
              </a:pPr>
              <a:t>16-Oct-15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918E-0F0E-4552-A8B4-8CD6F0A98E5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10/16/15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3754-9707-455F-A74F-ADEAA8565556}" type="slidenum">
              <a:rPr lang="en-NZ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652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EAEB3-0478-4BD4-845F-09221C4669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10/16/15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E028-8DBD-4C7D-9154-1CA737ADF51F}" type="slidenum">
              <a:rPr lang="en-NZ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5873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36537-C29F-4D44-B521-4F4E65BA20E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10/16/15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EEC07-CDEF-401D-BE90-EB20D17C050D}" type="slidenum">
              <a:rPr lang="en-NZ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25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23C99-3C06-4E4B-BA10-B15E9E45ACF2}" type="datetime5">
              <a:rPr lang="en-GB"/>
              <a:pPr>
                <a:defRPr/>
              </a:pPr>
              <a:t>16-Oct-15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105B7-D266-45A0-8168-E9C4B73B740A}" type="datetime5">
              <a:rPr lang="en-GB"/>
              <a:pPr>
                <a:defRPr/>
              </a:pPr>
              <a:t>16-Oct-15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05F79-01DF-4B38-AE2A-B6814DD656FD}" type="datetime5">
              <a:rPr lang="en-GB"/>
              <a:pPr>
                <a:defRPr/>
              </a:pPr>
              <a:t>16-Oct-15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6FCA3-8593-43AC-AC5A-41B338FDCECF}" type="datetime5">
              <a:rPr lang="en-GB"/>
              <a:pPr>
                <a:defRPr/>
              </a:pPr>
              <a:t>16-Oct-15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EE0A2-F508-4290-822B-C4736AFD5D15}" type="datetime5">
              <a:rPr lang="en-GB"/>
              <a:pPr>
                <a:defRPr/>
              </a:pPr>
              <a:t>16-Oct-15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6967-D958-4E19-8B16-D8E1A944C194}" type="datetime5">
              <a:rPr lang="en-GB"/>
              <a:pPr>
                <a:defRPr/>
              </a:pPr>
              <a:t>16-Oct-15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EA4B2-E3D0-4517-8C55-6FA8BC80A985}" type="datetime5">
              <a:rPr lang="en-GB"/>
              <a:pPr>
                <a:defRPr/>
              </a:pPr>
              <a:t>16-Oct-15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/>
            </a:lvl1pPr>
          </a:lstStyle>
          <a:p>
            <a:pPr>
              <a:defRPr/>
            </a:pPr>
            <a:fld id="{E1DB633A-5336-4582-848D-88636AED3FD7}" type="datetime5">
              <a:rPr lang="en-GB"/>
              <a:pPr>
                <a:defRPr/>
              </a:pPr>
              <a:t>16-Oct-15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FF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FF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FF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NZ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306B03-1D83-4124-A8B7-BFF2FAD8CE5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10/16/15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322531-49FC-4003-9F89-502243AAA01D}" type="slidenum">
              <a:rPr lang="en-NZ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NZ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894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icture 2"/>
          <p:cNvSpPr>
            <a:spLocks noChangeAspect="1" noChangeArrowheads="1"/>
          </p:cNvSpPr>
          <p:nvPr/>
        </p:nvSpPr>
        <p:spPr bwMode="auto">
          <a:xfrm>
            <a:off x="4575175" y="34274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NZ">
              <a:latin typeface="Calibri" pitchFamily="34" charset="0"/>
            </a:endParaRPr>
          </a:p>
        </p:txBody>
      </p:sp>
      <p:pic>
        <p:nvPicPr>
          <p:cNvPr id="3075" name="Picture 3" descr="Motor1.TIFF                                                    0000F5EB.                              ABA78158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486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0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14313"/>
            <a:ext cx="6207125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AC2ADA-746C-4250-B1B7-8D9B35AE7C52}" type="datetime5">
              <a:rPr lang="en-GB"/>
              <a:pPr>
                <a:defRPr/>
              </a:pPr>
              <a:t>16-Oct-15</a:t>
            </a:fld>
            <a:endParaRPr lang="en-GB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AC2ADA-746C-4250-B1B7-8D9B35AE7C52}" type="datetime5">
              <a:rPr lang="en-GB"/>
              <a:pPr>
                <a:defRPr/>
              </a:pPr>
              <a:t>16-Oct-15</a:t>
            </a:fld>
            <a:endParaRPr lang="en-GB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928688"/>
            <a:ext cx="8229600" cy="1143000"/>
          </a:xfrm>
        </p:spPr>
        <p:txBody>
          <a:bodyPr/>
          <a:lstStyle/>
          <a:p>
            <a:pPr algn="l"/>
            <a:r>
              <a:rPr lang="en-GB" smtClean="0"/>
              <a:t>brushes &amp; </a:t>
            </a:r>
            <a:br>
              <a:rPr lang="en-GB" smtClean="0"/>
            </a:br>
            <a:r>
              <a:rPr lang="en-GB" smtClean="0"/>
              <a:t>commutator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DEE0A2-F508-4290-822B-C4736AFD5D15}" type="datetime5">
              <a:rPr lang="en-GB" smtClean="0"/>
              <a:pPr>
                <a:defRPr/>
              </a:pPr>
              <a:t>16-Oct-15</a:t>
            </a:fld>
            <a:endParaRPr lang="en-GB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400800" cy="696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E232D-3EB8-47EA-9258-8C5B95DBF58E}" type="datetime5">
              <a:rPr lang="en-GB" smtClean="0"/>
              <a:pPr>
                <a:defRPr/>
              </a:pPr>
              <a:t>16-Oct-15</a:t>
            </a:fld>
            <a:endParaRPr lang="en-GB"/>
          </a:p>
        </p:txBody>
      </p:sp>
      <p:pic>
        <p:nvPicPr>
          <p:cNvPr id="5" name="Picture 2" descr="dc_mo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606"/>
            <a:ext cx="8434170" cy="682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304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c_mo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0"/>
            <a:ext cx="512403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1066800"/>
            <a:ext cx="4724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Describe how a </a:t>
            </a:r>
            <a:r>
              <a:rPr lang="en-GB" sz="2000" b="1" dirty="0" err="1">
                <a:solidFill>
                  <a:prstClr val="black"/>
                </a:solidFill>
                <a:latin typeface="Calibri"/>
              </a:rPr>
              <a:t>d.c</a:t>
            </a:r>
            <a:r>
              <a:rPr lang="en-GB" sz="2000" b="1" dirty="0">
                <a:solidFill>
                  <a:prstClr val="black"/>
                </a:solidFill>
                <a:latin typeface="Calibri"/>
              </a:rPr>
              <a:t>. motor 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works:</a:t>
            </a:r>
            <a:endParaRPr lang="en-NZ" sz="20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A current-carrying coil in a magnetic field experiences a turning effect</a:t>
            </a:r>
            <a:endParaRPr lang="en-NZ" sz="20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This effect can be used to produce a continuous rotation (in one direction) by swapping the direction of the current once the coil has turned half a turn. 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   This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is done using a </a:t>
            </a:r>
            <a:r>
              <a:rPr lang="en-GB" sz="2000" b="1" dirty="0">
                <a:solidFill>
                  <a:srgbClr val="FF0000"/>
                </a:solidFill>
                <a:latin typeface="Calibri"/>
              </a:rPr>
              <a:t>split ring </a:t>
            </a:r>
            <a:r>
              <a:rPr lang="en-GB" sz="2000" b="1" dirty="0" smtClean="0">
                <a:solidFill>
                  <a:srgbClr val="FF0000"/>
                </a:solidFill>
                <a:latin typeface="Calibri"/>
              </a:rPr>
              <a:t>commutator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Note the Torque is not continuous (has max &amp; min values)</a:t>
            </a:r>
            <a:endParaRPr lang="en-NZ" sz="20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512" y="3846527"/>
            <a:ext cx="876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2000" b="1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How can the </a:t>
            </a:r>
            <a:r>
              <a:rPr lang="en-GB" sz="2000" b="1" dirty="0">
                <a:solidFill>
                  <a:prstClr val="black"/>
                </a:solidFill>
                <a:latin typeface="Calibri"/>
              </a:rPr>
              <a:t>speed of the motor can be 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increased ?</a:t>
            </a:r>
            <a:endParaRPr lang="en-NZ" sz="20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Increase the number of turns on the coil</a:t>
            </a:r>
            <a:endParaRPr lang="en-NZ" sz="20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Increase the strength of the magnets</a:t>
            </a:r>
            <a:endParaRPr lang="en-NZ" sz="20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Calibri"/>
              </a:rPr>
              <a:t>Increase the current flowing in the coil (by increasing the source </a:t>
            </a:r>
            <a:r>
              <a:rPr lang="en-GB" sz="2000" dirty="0" smtClean="0">
                <a:solidFill>
                  <a:prstClr val="black"/>
                </a:solidFill>
                <a:latin typeface="Calibri"/>
              </a:rPr>
              <a:t>Voltage, lower circuit resistance)</a:t>
            </a:r>
            <a:endParaRPr lang="en-NZ" sz="200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NZ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28600"/>
            <a:ext cx="33009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latin typeface="Calibri"/>
              </a:rPr>
              <a:t>DC Motor</a:t>
            </a:r>
            <a:endParaRPr lang="en-NZ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1282" y="5373216"/>
            <a:ext cx="701230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latin typeface="Calibri"/>
              </a:rPr>
              <a:t>Electrical Energy 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latin typeface="Calibri"/>
              </a:rPr>
              <a:t>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latin typeface="Calibri"/>
              </a:rPr>
              <a:t>converted </a:t>
            </a:r>
            <a:r>
              <a:rPr lang="en-US" sz="4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latin typeface="Calibri"/>
              </a:rPr>
              <a:t>to Mechanical Energy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92280" y="3212976"/>
          <a:ext cx="1368152" cy="1455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5" imgW="596880" imgH="634680" progId="Equation.3">
                  <p:embed/>
                </p:oleObj>
              </mc:Choice>
              <mc:Fallback>
                <p:oleObj name="Equation" r:id="rId5" imgW="5968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3212976"/>
                        <a:ext cx="1368152" cy="1455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067944" y="2924944"/>
            <a:ext cx="129614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552" y="57239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Key concept: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907704" y="580526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27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icture 2"/>
          <p:cNvSpPr>
            <a:spLocks noChangeAspect="1" noChangeArrowheads="1"/>
          </p:cNvSpPr>
          <p:nvPr/>
        </p:nvSpPr>
        <p:spPr bwMode="auto">
          <a:xfrm>
            <a:off x="4575175" y="34274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NZ">
              <a:latin typeface="Calibri" pitchFamily="34" charset="0"/>
            </a:endParaRPr>
          </a:p>
        </p:txBody>
      </p:sp>
      <p:pic>
        <p:nvPicPr>
          <p:cNvPr id="3075" name="Picture 3" descr="Motor1.TIFF                                                    0000F5EB.                              ABA78158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486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42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1331913" y="4273550"/>
            <a:ext cx="5265737" cy="1617662"/>
            <a:chOff x="2874" y="11160"/>
            <a:chExt cx="4146" cy="1273"/>
          </a:xfrm>
        </p:grpSpPr>
        <p:sp>
          <p:nvSpPr>
            <p:cNvPr id="46129" name="Line 16"/>
            <p:cNvSpPr>
              <a:spLocks noChangeAspect="1" noChangeShapeType="1"/>
            </p:cNvSpPr>
            <p:nvPr/>
          </p:nvSpPr>
          <p:spPr bwMode="auto">
            <a:xfrm>
              <a:off x="2874" y="11160"/>
              <a:ext cx="90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6130" name="Line 17"/>
            <p:cNvSpPr>
              <a:spLocks noChangeAspect="1" noChangeShapeType="1"/>
            </p:cNvSpPr>
            <p:nvPr/>
          </p:nvSpPr>
          <p:spPr bwMode="auto">
            <a:xfrm>
              <a:off x="3762" y="11160"/>
              <a:ext cx="1" cy="12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6131" name="Line 18"/>
            <p:cNvSpPr>
              <a:spLocks noChangeAspect="1" noChangeShapeType="1"/>
            </p:cNvSpPr>
            <p:nvPr/>
          </p:nvSpPr>
          <p:spPr bwMode="auto">
            <a:xfrm flipH="1">
              <a:off x="2880" y="12420"/>
              <a:ext cx="90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6132" name="Text Box 19"/>
            <p:cNvSpPr txBox="1">
              <a:spLocks noChangeAspect="1" noChangeArrowheads="1"/>
            </p:cNvSpPr>
            <p:nvPr/>
          </p:nvSpPr>
          <p:spPr bwMode="auto">
            <a:xfrm>
              <a:off x="2976" y="11484"/>
              <a:ext cx="9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latin typeface="Times New Roman" pitchFamily="18" charset="0"/>
                </a:rPr>
                <a:t>N</a:t>
              </a:r>
              <a:endParaRPr lang="en-GB"/>
            </a:p>
          </p:txBody>
        </p:sp>
        <p:grpSp>
          <p:nvGrpSpPr>
            <p:cNvPr id="3" name="Group 20"/>
            <p:cNvGrpSpPr>
              <a:grpSpLocks noChangeAspect="1"/>
            </p:cNvGrpSpPr>
            <p:nvPr/>
          </p:nvGrpSpPr>
          <p:grpSpPr bwMode="auto">
            <a:xfrm rot="10800000">
              <a:off x="6018" y="11172"/>
              <a:ext cx="906" cy="1261"/>
              <a:chOff x="6018" y="2016"/>
              <a:chExt cx="906" cy="1261"/>
            </a:xfrm>
          </p:grpSpPr>
          <p:sp>
            <p:nvSpPr>
              <p:cNvPr id="46136" name="Line 21"/>
              <p:cNvSpPr>
                <a:spLocks noChangeAspect="1" noChangeShapeType="1"/>
              </p:cNvSpPr>
              <p:nvPr/>
            </p:nvSpPr>
            <p:spPr bwMode="auto">
              <a:xfrm>
                <a:off x="6018" y="2016"/>
                <a:ext cx="90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6137" name="Line 22"/>
              <p:cNvSpPr>
                <a:spLocks noChangeAspect="1" noChangeShapeType="1"/>
              </p:cNvSpPr>
              <p:nvPr/>
            </p:nvSpPr>
            <p:spPr bwMode="auto">
              <a:xfrm>
                <a:off x="6906" y="2016"/>
                <a:ext cx="1" cy="12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6138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6024" y="3276"/>
                <a:ext cx="90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46134" name="Text Box 24"/>
            <p:cNvSpPr txBox="1">
              <a:spLocks noChangeAspect="1" noChangeArrowheads="1"/>
            </p:cNvSpPr>
            <p:nvPr/>
          </p:nvSpPr>
          <p:spPr bwMode="auto">
            <a:xfrm>
              <a:off x="6120" y="11520"/>
              <a:ext cx="9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latin typeface="Times New Roman" pitchFamily="18" charset="0"/>
                </a:rPr>
                <a:t>S</a:t>
              </a:r>
              <a:endParaRPr lang="en-GB"/>
            </a:p>
          </p:txBody>
        </p:sp>
        <p:sp>
          <p:nvSpPr>
            <p:cNvPr id="46135" name="Oval 25"/>
            <p:cNvSpPr>
              <a:spLocks noChangeAspect="1" noChangeArrowheads="1"/>
            </p:cNvSpPr>
            <p:nvPr/>
          </p:nvSpPr>
          <p:spPr bwMode="auto">
            <a:xfrm flipH="1">
              <a:off x="4843" y="11766"/>
              <a:ext cx="142" cy="1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37"/>
          <p:cNvGrpSpPr>
            <a:grpSpLocks noChangeAspect="1"/>
          </p:cNvGrpSpPr>
          <p:nvPr/>
        </p:nvGrpSpPr>
        <p:grpSpPr bwMode="auto">
          <a:xfrm rot="2370591">
            <a:off x="2932113" y="4959350"/>
            <a:ext cx="2058987" cy="458787"/>
            <a:chOff x="3420" y="7700"/>
            <a:chExt cx="1620" cy="360"/>
          </a:xfrm>
        </p:grpSpPr>
        <p:sp>
          <p:nvSpPr>
            <p:cNvPr id="46123" name="Line 38"/>
            <p:cNvSpPr>
              <a:spLocks noChangeAspect="1" noChangeShapeType="1"/>
            </p:cNvSpPr>
            <p:nvPr/>
          </p:nvSpPr>
          <p:spPr bwMode="auto">
            <a:xfrm>
              <a:off x="3600" y="7880"/>
              <a:ext cx="11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6124" name="Oval 39"/>
            <p:cNvSpPr>
              <a:spLocks noChangeAspect="1" noChangeArrowheads="1"/>
            </p:cNvSpPr>
            <p:nvPr/>
          </p:nvSpPr>
          <p:spPr bwMode="auto">
            <a:xfrm>
              <a:off x="3420" y="7700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Oval 40"/>
            <p:cNvSpPr>
              <a:spLocks noChangeAspect="1" noChangeArrowheads="1"/>
            </p:cNvSpPr>
            <p:nvPr/>
          </p:nvSpPr>
          <p:spPr bwMode="auto">
            <a:xfrm>
              <a:off x="4680" y="7700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6126" name="Line 41"/>
            <p:cNvSpPr>
              <a:spLocks noChangeAspect="1" noChangeShapeType="1"/>
            </p:cNvSpPr>
            <p:nvPr/>
          </p:nvSpPr>
          <p:spPr bwMode="auto">
            <a:xfrm flipH="1">
              <a:off x="4736" y="7764"/>
              <a:ext cx="255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6127" name="Line 42"/>
            <p:cNvSpPr>
              <a:spLocks noChangeAspect="1" noChangeShapeType="1"/>
            </p:cNvSpPr>
            <p:nvPr/>
          </p:nvSpPr>
          <p:spPr bwMode="auto">
            <a:xfrm>
              <a:off x="4720" y="7768"/>
              <a:ext cx="295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6128" name="Oval 43"/>
            <p:cNvSpPr>
              <a:spLocks noChangeAspect="1" noChangeArrowheads="1"/>
            </p:cNvSpPr>
            <p:nvPr/>
          </p:nvSpPr>
          <p:spPr bwMode="auto">
            <a:xfrm>
              <a:off x="3573" y="7864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5" name="Group 62"/>
          <p:cNvGrpSpPr>
            <a:grpSpLocks noChangeAspect="1"/>
          </p:cNvGrpSpPr>
          <p:nvPr/>
        </p:nvGrpSpPr>
        <p:grpSpPr bwMode="auto">
          <a:xfrm>
            <a:off x="2474913" y="4730750"/>
            <a:ext cx="2744787" cy="830262"/>
            <a:chOff x="2700" y="7533"/>
            <a:chExt cx="2160" cy="652"/>
          </a:xfrm>
        </p:grpSpPr>
        <p:sp>
          <p:nvSpPr>
            <p:cNvPr id="46120" name="Line 63"/>
            <p:cNvSpPr>
              <a:spLocks noChangeAspect="1" noChangeShapeType="1"/>
            </p:cNvSpPr>
            <p:nvPr/>
          </p:nvSpPr>
          <p:spPr bwMode="auto">
            <a:xfrm>
              <a:off x="2700" y="7533"/>
              <a:ext cx="21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6121" name="Line 64"/>
            <p:cNvSpPr>
              <a:spLocks noChangeAspect="1" noChangeShapeType="1"/>
            </p:cNvSpPr>
            <p:nvPr/>
          </p:nvSpPr>
          <p:spPr bwMode="auto">
            <a:xfrm>
              <a:off x="2700" y="8185"/>
              <a:ext cx="21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6122" name="Line 65"/>
            <p:cNvSpPr>
              <a:spLocks noChangeAspect="1" noChangeShapeType="1"/>
            </p:cNvSpPr>
            <p:nvPr/>
          </p:nvSpPr>
          <p:spPr bwMode="auto">
            <a:xfrm>
              <a:off x="2700" y="7859"/>
              <a:ext cx="21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1331913" y="1735137"/>
            <a:ext cx="5265737" cy="1616075"/>
            <a:chOff x="839" y="779"/>
            <a:chExt cx="3317" cy="1018"/>
          </a:xfrm>
        </p:grpSpPr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839" y="779"/>
              <a:ext cx="3317" cy="1018"/>
              <a:chOff x="2874" y="11160"/>
              <a:chExt cx="4146" cy="1273"/>
            </a:xfrm>
          </p:grpSpPr>
          <p:sp>
            <p:nvSpPr>
              <p:cNvPr id="46110" name="Line 5"/>
              <p:cNvSpPr>
                <a:spLocks noChangeAspect="1" noChangeShapeType="1"/>
              </p:cNvSpPr>
              <p:nvPr/>
            </p:nvSpPr>
            <p:spPr bwMode="auto">
              <a:xfrm>
                <a:off x="2874" y="11160"/>
                <a:ext cx="90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6111" name="Line 6"/>
              <p:cNvSpPr>
                <a:spLocks noChangeAspect="1" noChangeShapeType="1"/>
              </p:cNvSpPr>
              <p:nvPr/>
            </p:nvSpPr>
            <p:spPr bwMode="auto">
              <a:xfrm>
                <a:off x="3762" y="11160"/>
                <a:ext cx="1" cy="12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6112" name="Line 7"/>
              <p:cNvSpPr>
                <a:spLocks noChangeAspect="1" noChangeShapeType="1"/>
              </p:cNvSpPr>
              <p:nvPr/>
            </p:nvSpPr>
            <p:spPr bwMode="auto">
              <a:xfrm flipH="1">
                <a:off x="2880" y="12420"/>
                <a:ext cx="90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6113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2976" y="11484"/>
                <a:ext cx="90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b="1">
                    <a:latin typeface="Times New Roman" pitchFamily="18" charset="0"/>
                  </a:rPr>
                  <a:t>N</a:t>
                </a:r>
                <a:endParaRPr lang="en-GB"/>
              </a:p>
            </p:txBody>
          </p:sp>
          <p:grpSp>
            <p:nvGrpSpPr>
              <p:cNvPr id="8" name="Group 9"/>
              <p:cNvGrpSpPr>
                <a:grpSpLocks noChangeAspect="1"/>
              </p:cNvGrpSpPr>
              <p:nvPr/>
            </p:nvGrpSpPr>
            <p:grpSpPr bwMode="auto">
              <a:xfrm rot="10800000">
                <a:off x="6018" y="11172"/>
                <a:ext cx="906" cy="1261"/>
                <a:chOff x="6018" y="2016"/>
                <a:chExt cx="906" cy="1261"/>
              </a:xfrm>
            </p:grpSpPr>
            <p:sp>
              <p:nvSpPr>
                <p:cNvPr id="46117" name="Line 10"/>
                <p:cNvSpPr>
                  <a:spLocks noChangeAspect="1" noChangeShapeType="1"/>
                </p:cNvSpPr>
                <p:nvPr/>
              </p:nvSpPr>
              <p:spPr bwMode="auto">
                <a:xfrm>
                  <a:off x="6018" y="2016"/>
                  <a:ext cx="900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46118" name="Line 11"/>
                <p:cNvSpPr>
                  <a:spLocks noChangeAspect="1" noChangeShapeType="1"/>
                </p:cNvSpPr>
                <p:nvPr/>
              </p:nvSpPr>
              <p:spPr bwMode="auto">
                <a:xfrm>
                  <a:off x="6906" y="2016"/>
                  <a:ext cx="1" cy="12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NZ"/>
                </a:p>
              </p:txBody>
            </p:sp>
            <p:sp>
              <p:nvSpPr>
                <p:cNvPr id="46119" name="Line 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6024" y="3276"/>
                  <a:ext cx="900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NZ"/>
                </a:p>
              </p:txBody>
            </p:sp>
          </p:grpSp>
          <p:sp>
            <p:nvSpPr>
              <p:cNvPr id="46115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6120" y="11520"/>
                <a:ext cx="90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b="1">
                    <a:latin typeface="Times New Roman" pitchFamily="18" charset="0"/>
                  </a:rPr>
                  <a:t>S</a:t>
                </a:r>
                <a:endParaRPr lang="en-GB"/>
              </a:p>
            </p:txBody>
          </p:sp>
          <p:sp>
            <p:nvSpPr>
              <p:cNvPr id="46116" name="Oval 14"/>
              <p:cNvSpPr>
                <a:spLocks noChangeAspect="1" noChangeArrowheads="1"/>
              </p:cNvSpPr>
              <p:nvPr/>
            </p:nvSpPr>
            <p:spPr bwMode="auto">
              <a:xfrm flipH="1">
                <a:off x="4843" y="117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9" name="Group 44"/>
            <p:cNvGrpSpPr>
              <a:grpSpLocks noChangeAspect="1"/>
            </p:cNvGrpSpPr>
            <p:nvPr/>
          </p:nvGrpSpPr>
          <p:grpSpPr bwMode="auto">
            <a:xfrm>
              <a:off x="1835" y="1179"/>
              <a:ext cx="1297" cy="288"/>
              <a:chOff x="3420" y="7700"/>
              <a:chExt cx="1620" cy="360"/>
            </a:xfrm>
          </p:grpSpPr>
          <p:sp>
            <p:nvSpPr>
              <p:cNvPr id="46104" name="Line 45"/>
              <p:cNvSpPr>
                <a:spLocks noChangeAspect="1" noChangeShapeType="1"/>
              </p:cNvSpPr>
              <p:nvPr/>
            </p:nvSpPr>
            <p:spPr bwMode="auto">
              <a:xfrm>
                <a:off x="3600" y="7880"/>
                <a:ext cx="112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6105" name="Oval 46"/>
              <p:cNvSpPr>
                <a:spLocks noChangeAspect="1" noChangeArrowheads="1"/>
              </p:cNvSpPr>
              <p:nvPr/>
            </p:nvSpPr>
            <p:spPr bwMode="auto">
              <a:xfrm>
                <a:off x="3420" y="7700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6" name="Oval 47"/>
              <p:cNvSpPr>
                <a:spLocks noChangeAspect="1" noChangeArrowheads="1"/>
              </p:cNvSpPr>
              <p:nvPr/>
            </p:nvSpPr>
            <p:spPr bwMode="auto">
              <a:xfrm>
                <a:off x="4680" y="7700"/>
                <a:ext cx="360" cy="3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6107" name="Line 48"/>
              <p:cNvSpPr>
                <a:spLocks noChangeAspect="1" noChangeShapeType="1"/>
              </p:cNvSpPr>
              <p:nvPr/>
            </p:nvSpPr>
            <p:spPr bwMode="auto">
              <a:xfrm flipH="1">
                <a:off x="4736" y="7764"/>
                <a:ext cx="255" cy="2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6108" name="Line 49"/>
              <p:cNvSpPr>
                <a:spLocks noChangeAspect="1" noChangeShapeType="1"/>
              </p:cNvSpPr>
              <p:nvPr/>
            </p:nvSpPr>
            <p:spPr bwMode="auto">
              <a:xfrm>
                <a:off x="4720" y="7768"/>
                <a:ext cx="295" cy="2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6109" name="Oval 50"/>
              <p:cNvSpPr>
                <a:spLocks noChangeAspect="1" noChangeArrowheads="1"/>
              </p:cNvSpPr>
              <p:nvPr/>
            </p:nvSpPr>
            <p:spPr bwMode="auto">
              <a:xfrm>
                <a:off x="3573" y="7864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</p:grpSp>
        <p:grpSp>
          <p:nvGrpSpPr>
            <p:cNvPr id="10" name="Group 66"/>
            <p:cNvGrpSpPr>
              <a:grpSpLocks noChangeAspect="1"/>
            </p:cNvGrpSpPr>
            <p:nvPr/>
          </p:nvGrpSpPr>
          <p:grpSpPr bwMode="auto">
            <a:xfrm>
              <a:off x="1559" y="1067"/>
              <a:ext cx="1729" cy="522"/>
              <a:chOff x="2700" y="7533"/>
              <a:chExt cx="2160" cy="652"/>
            </a:xfrm>
          </p:grpSpPr>
          <p:sp>
            <p:nvSpPr>
              <p:cNvPr id="46101" name="Line 67"/>
              <p:cNvSpPr>
                <a:spLocks noChangeAspect="1" noChangeShapeType="1"/>
              </p:cNvSpPr>
              <p:nvPr/>
            </p:nvSpPr>
            <p:spPr bwMode="auto">
              <a:xfrm>
                <a:off x="2700" y="7533"/>
                <a:ext cx="216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6102" name="Line 68"/>
              <p:cNvSpPr>
                <a:spLocks noChangeAspect="1" noChangeShapeType="1"/>
              </p:cNvSpPr>
              <p:nvPr/>
            </p:nvSpPr>
            <p:spPr bwMode="auto">
              <a:xfrm>
                <a:off x="2700" y="8185"/>
                <a:ext cx="216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6103" name="Line 69"/>
              <p:cNvSpPr>
                <a:spLocks noChangeAspect="1" noChangeShapeType="1"/>
              </p:cNvSpPr>
              <p:nvPr/>
            </p:nvSpPr>
            <p:spPr bwMode="auto">
              <a:xfrm>
                <a:off x="2700" y="7859"/>
                <a:ext cx="216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NZ"/>
              </a:p>
            </p:txBody>
          </p:sp>
        </p:grpSp>
      </p:grpSp>
      <p:sp>
        <p:nvSpPr>
          <p:cNvPr id="73801" name="Line 73"/>
          <p:cNvSpPr>
            <a:spLocks noChangeShapeType="1"/>
          </p:cNvSpPr>
          <p:nvPr/>
        </p:nvSpPr>
        <p:spPr bwMode="auto">
          <a:xfrm flipV="1">
            <a:off x="3132138" y="1608137"/>
            <a:ext cx="0" cy="10080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73802" name="Line 74"/>
          <p:cNvSpPr>
            <a:spLocks noChangeShapeType="1"/>
          </p:cNvSpPr>
          <p:nvPr/>
        </p:nvSpPr>
        <p:spPr bwMode="auto">
          <a:xfrm>
            <a:off x="4730750" y="2616200"/>
            <a:ext cx="0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73803" name="Text Box 75"/>
          <p:cNvSpPr txBox="1">
            <a:spLocks noChangeArrowheads="1"/>
          </p:cNvSpPr>
          <p:nvPr/>
        </p:nvSpPr>
        <p:spPr bwMode="auto">
          <a:xfrm>
            <a:off x="3132138" y="1312862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F</a:t>
            </a:r>
          </a:p>
        </p:txBody>
      </p:sp>
      <p:sp>
        <p:nvSpPr>
          <p:cNvPr id="73804" name="Text Box 76"/>
          <p:cNvSpPr txBox="1">
            <a:spLocks noChangeArrowheads="1"/>
          </p:cNvSpPr>
          <p:nvPr/>
        </p:nvSpPr>
        <p:spPr bwMode="auto">
          <a:xfrm>
            <a:off x="4514850" y="3617912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F</a:t>
            </a:r>
          </a:p>
        </p:txBody>
      </p:sp>
      <p:sp>
        <p:nvSpPr>
          <p:cNvPr id="73806" name="Text Box 78"/>
          <p:cNvSpPr txBox="1">
            <a:spLocks noChangeArrowheads="1"/>
          </p:cNvSpPr>
          <p:nvPr/>
        </p:nvSpPr>
        <p:spPr bwMode="auto">
          <a:xfrm>
            <a:off x="7010400" y="754062"/>
            <a:ext cx="18716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All of the force is contributing to spinning the motor</a:t>
            </a:r>
          </a:p>
        </p:txBody>
      </p:sp>
      <p:sp>
        <p:nvSpPr>
          <p:cNvPr id="73807" name="Line 79"/>
          <p:cNvSpPr>
            <a:spLocks noChangeShapeType="1"/>
          </p:cNvSpPr>
          <p:nvPr/>
        </p:nvSpPr>
        <p:spPr bwMode="auto">
          <a:xfrm flipV="1">
            <a:off x="3319463" y="3665537"/>
            <a:ext cx="0" cy="10080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73808" name="Line 80"/>
          <p:cNvSpPr>
            <a:spLocks noChangeShapeType="1"/>
          </p:cNvSpPr>
          <p:nvPr/>
        </p:nvSpPr>
        <p:spPr bwMode="auto">
          <a:xfrm>
            <a:off x="4572000" y="5718175"/>
            <a:ext cx="0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73809" name="Text Box 81"/>
          <p:cNvSpPr txBox="1">
            <a:spLocks noChangeArrowheads="1"/>
          </p:cNvSpPr>
          <p:nvPr/>
        </p:nvSpPr>
        <p:spPr bwMode="auto">
          <a:xfrm>
            <a:off x="3319463" y="35814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F</a:t>
            </a:r>
          </a:p>
        </p:txBody>
      </p:sp>
      <p:sp>
        <p:nvSpPr>
          <p:cNvPr id="73810" name="Text Box 82"/>
          <p:cNvSpPr txBox="1">
            <a:spLocks noChangeArrowheads="1"/>
          </p:cNvSpPr>
          <p:nvPr/>
        </p:nvSpPr>
        <p:spPr bwMode="auto">
          <a:xfrm>
            <a:off x="4825804" y="628253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F</a:t>
            </a:r>
          </a:p>
        </p:txBody>
      </p:sp>
      <p:sp>
        <p:nvSpPr>
          <p:cNvPr id="73811" name="Text Box 83"/>
          <p:cNvSpPr txBox="1">
            <a:spLocks noChangeArrowheads="1"/>
          </p:cNvSpPr>
          <p:nvPr/>
        </p:nvSpPr>
        <p:spPr bwMode="auto">
          <a:xfrm>
            <a:off x="6858000" y="3116262"/>
            <a:ext cx="1871662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Same force, but different torque.</a:t>
            </a:r>
          </a:p>
          <a:p>
            <a:pPr>
              <a:spcBef>
                <a:spcPct val="50000"/>
              </a:spcBef>
            </a:pPr>
            <a:r>
              <a:rPr lang="en-GB" dirty="0"/>
              <a:t>i.e. not all the force is being used to spin the motor </a:t>
            </a:r>
          </a:p>
        </p:txBody>
      </p:sp>
      <p:sp>
        <p:nvSpPr>
          <p:cNvPr id="73812" name="Arc 84"/>
          <p:cNvSpPr>
            <a:spLocks/>
          </p:cNvSpPr>
          <p:nvPr/>
        </p:nvSpPr>
        <p:spPr bwMode="auto">
          <a:xfrm flipV="1">
            <a:off x="3995738" y="5746750"/>
            <a:ext cx="574675" cy="719137"/>
          </a:xfrm>
          <a:custGeom>
            <a:avLst/>
            <a:gdLst>
              <a:gd name="T0" fmla="*/ 0 w 21600"/>
              <a:gd name="T1" fmla="*/ 0 h 21600"/>
              <a:gd name="T2" fmla="*/ 15289416 w 21600"/>
              <a:gd name="T3" fmla="*/ 23942501 h 21600"/>
              <a:gd name="T4" fmla="*/ 0 w 21600"/>
              <a:gd name="T5" fmla="*/ 2394250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73813" name="Arc 85"/>
          <p:cNvSpPr>
            <a:spLocks/>
          </p:cNvSpPr>
          <p:nvPr/>
        </p:nvSpPr>
        <p:spPr bwMode="auto">
          <a:xfrm rot="10800000" flipV="1">
            <a:off x="3349625" y="3946525"/>
            <a:ext cx="574675" cy="719137"/>
          </a:xfrm>
          <a:custGeom>
            <a:avLst/>
            <a:gdLst>
              <a:gd name="T0" fmla="*/ 0 w 21600"/>
              <a:gd name="T1" fmla="*/ 0 h 21600"/>
              <a:gd name="T2" fmla="*/ 15289416 w 21600"/>
              <a:gd name="T3" fmla="*/ 23942501 h 21600"/>
              <a:gd name="T4" fmla="*/ 0 w 21600"/>
              <a:gd name="T5" fmla="*/ 2394250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801" grpId="0" animBg="1"/>
      <p:bldP spid="73802" grpId="0" animBg="1"/>
      <p:bldP spid="73803" grpId="0"/>
      <p:bldP spid="73804" grpId="0"/>
      <p:bldP spid="73806" grpId="0"/>
      <p:bldP spid="73807" grpId="0" animBg="1"/>
      <p:bldP spid="73808" grpId="0" animBg="1"/>
      <p:bldP spid="73809" grpId="0"/>
      <p:bldP spid="73810" grpId="0"/>
      <p:bldP spid="73811" grpId="0"/>
      <p:bldP spid="73812" grpId="0" animBg="1"/>
      <p:bldP spid="738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icture 2"/>
          <p:cNvSpPr>
            <a:spLocks noChangeAspect="1" noChangeArrowheads="1"/>
          </p:cNvSpPr>
          <p:nvPr/>
        </p:nvSpPr>
        <p:spPr bwMode="auto">
          <a:xfrm>
            <a:off x="4575175" y="34274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NZ">
              <a:latin typeface="Calibri" pitchFamily="34" charset="0"/>
            </a:endParaRPr>
          </a:p>
        </p:txBody>
      </p:sp>
      <p:pic>
        <p:nvPicPr>
          <p:cNvPr id="4099" name="Picture 3" descr="Motor2.TIFF                                                    0000F5EB.                              ABA78158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288" y="342900"/>
            <a:ext cx="555942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 noChangeAspect="1"/>
          </p:cNvGrpSpPr>
          <p:nvPr/>
        </p:nvGrpSpPr>
        <p:grpSpPr bwMode="auto">
          <a:xfrm>
            <a:off x="1611313" y="3489325"/>
            <a:ext cx="5265737" cy="1616075"/>
            <a:chOff x="2874" y="11160"/>
            <a:chExt cx="4146" cy="1273"/>
          </a:xfrm>
        </p:grpSpPr>
        <p:sp>
          <p:nvSpPr>
            <p:cNvPr id="48148" name="Line 26"/>
            <p:cNvSpPr>
              <a:spLocks noChangeAspect="1" noChangeShapeType="1"/>
            </p:cNvSpPr>
            <p:nvPr/>
          </p:nvSpPr>
          <p:spPr bwMode="auto">
            <a:xfrm>
              <a:off x="2874" y="11160"/>
              <a:ext cx="90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8149" name="Line 27"/>
            <p:cNvSpPr>
              <a:spLocks noChangeAspect="1" noChangeShapeType="1"/>
            </p:cNvSpPr>
            <p:nvPr/>
          </p:nvSpPr>
          <p:spPr bwMode="auto">
            <a:xfrm>
              <a:off x="3762" y="11160"/>
              <a:ext cx="1" cy="12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8150" name="Line 28"/>
            <p:cNvSpPr>
              <a:spLocks noChangeAspect="1" noChangeShapeType="1"/>
            </p:cNvSpPr>
            <p:nvPr/>
          </p:nvSpPr>
          <p:spPr bwMode="auto">
            <a:xfrm flipH="1">
              <a:off x="2880" y="12420"/>
              <a:ext cx="90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8151" name="Text Box 29"/>
            <p:cNvSpPr txBox="1">
              <a:spLocks noChangeAspect="1" noChangeArrowheads="1"/>
            </p:cNvSpPr>
            <p:nvPr/>
          </p:nvSpPr>
          <p:spPr bwMode="auto">
            <a:xfrm>
              <a:off x="2976" y="11484"/>
              <a:ext cx="9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latin typeface="Times New Roman" pitchFamily="18" charset="0"/>
                </a:rPr>
                <a:t>N</a:t>
              </a:r>
              <a:endParaRPr lang="en-GB"/>
            </a:p>
          </p:txBody>
        </p:sp>
        <p:grpSp>
          <p:nvGrpSpPr>
            <p:cNvPr id="3" name="Group 30"/>
            <p:cNvGrpSpPr>
              <a:grpSpLocks noChangeAspect="1"/>
            </p:cNvGrpSpPr>
            <p:nvPr/>
          </p:nvGrpSpPr>
          <p:grpSpPr bwMode="auto">
            <a:xfrm rot="10800000">
              <a:off x="6018" y="11172"/>
              <a:ext cx="906" cy="1261"/>
              <a:chOff x="6018" y="2016"/>
              <a:chExt cx="906" cy="1261"/>
            </a:xfrm>
          </p:grpSpPr>
          <p:sp>
            <p:nvSpPr>
              <p:cNvPr id="48155" name="Line 31"/>
              <p:cNvSpPr>
                <a:spLocks noChangeAspect="1" noChangeShapeType="1"/>
              </p:cNvSpPr>
              <p:nvPr/>
            </p:nvSpPr>
            <p:spPr bwMode="auto">
              <a:xfrm>
                <a:off x="6018" y="2016"/>
                <a:ext cx="90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8156" name="Line 32"/>
              <p:cNvSpPr>
                <a:spLocks noChangeAspect="1" noChangeShapeType="1"/>
              </p:cNvSpPr>
              <p:nvPr/>
            </p:nvSpPr>
            <p:spPr bwMode="auto">
              <a:xfrm>
                <a:off x="6906" y="2016"/>
                <a:ext cx="1" cy="12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8157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6024" y="3276"/>
                <a:ext cx="90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48153" name="Text Box 34"/>
            <p:cNvSpPr txBox="1">
              <a:spLocks noChangeAspect="1" noChangeArrowheads="1"/>
            </p:cNvSpPr>
            <p:nvPr/>
          </p:nvSpPr>
          <p:spPr bwMode="auto">
            <a:xfrm>
              <a:off x="6120" y="11520"/>
              <a:ext cx="9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latin typeface="Times New Roman" pitchFamily="18" charset="0"/>
                </a:rPr>
                <a:t>S</a:t>
              </a:r>
              <a:endParaRPr lang="en-GB"/>
            </a:p>
          </p:txBody>
        </p:sp>
        <p:sp>
          <p:nvSpPr>
            <p:cNvPr id="48154" name="Oval 35"/>
            <p:cNvSpPr>
              <a:spLocks noChangeAspect="1" noChangeArrowheads="1"/>
            </p:cNvSpPr>
            <p:nvPr/>
          </p:nvSpPr>
          <p:spPr bwMode="auto">
            <a:xfrm flipH="1">
              <a:off x="4843" y="11766"/>
              <a:ext cx="142" cy="1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50"/>
          <p:cNvGrpSpPr>
            <a:grpSpLocks noChangeAspect="1"/>
          </p:cNvGrpSpPr>
          <p:nvPr/>
        </p:nvGrpSpPr>
        <p:grpSpPr bwMode="auto">
          <a:xfrm rot="5400000">
            <a:off x="3171032" y="4155281"/>
            <a:ext cx="2057400" cy="458787"/>
            <a:chOff x="3420" y="7700"/>
            <a:chExt cx="1620" cy="360"/>
          </a:xfrm>
        </p:grpSpPr>
        <p:sp>
          <p:nvSpPr>
            <p:cNvPr id="48142" name="Line 51"/>
            <p:cNvSpPr>
              <a:spLocks noChangeAspect="1" noChangeShapeType="1"/>
            </p:cNvSpPr>
            <p:nvPr/>
          </p:nvSpPr>
          <p:spPr bwMode="auto">
            <a:xfrm>
              <a:off x="3600" y="7880"/>
              <a:ext cx="11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8143" name="Oval 52"/>
            <p:cNvSpPr>
              <a:spLocks noChangeAspect="1" noChangeArrowheads="1"/>
            </p:cNvSpPr>
            <p:nvPr/>
          </p:nvSpPr>
          <p:spPr bwMode="auto">
            <a:xfrm>
              <a:off x="3420" y="7700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en-US"/>
            </a:p>
          </p:txBody>
        </p:sp>
        <p:sp>
          <p:nvSpPr>
            <p:cNvPr id="48144" name="Oval 53"/>
            <p:cNvSpPr>
              <a:spLocks noChangeAspect="1" noChangeArrowheads="1"/>
            </p:cNvSpPr>
            <p:nvPr/>
          </p:nvSpPr>
          <p:spPr bwMode="auto">
            <a:xfrm>
              <a:off x="4680" y="7700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8145" name="Line 54"/>
            <p:cNvSpPr>
              <a:spLocks noChangeAspect="1" noChangeShapeType="1"/>
            </p:cNvSpPr>
            <p:nvPr/>
          </p:nvSpPr>
          <p:spPr bwMode="auto">
            <a:xfrm flipH="1">
              <a:off x="4736" y="7764"/>
              <a:ext cx="255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8146" name="Line 55"/>
            <p:cNvSpPr>
              <a:spLocks noChangeAspect="1" noChangeShapeType="1"/>
            </p:cNvSpPr>
            <p:nvPr/>
          </p:nvSpPr>
          <p:spPr bwMode="auto">
            <a:xfrm>
              <a:off x="4720" y="7768"/>
              <a:ext cx="295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8147" name="Oval 56"/>
            <p:cNvSpPr>
              <a:spLocks noChangeAspect="1" noChangeArrowheads="1"/>
            </p:cNvSpPr>
            <p:nvPr/>
          </p:nvSpPr>
          <p:spPr bwMode="auto">
            <a:xfrm>
              <a:off x="3573" y="7864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5" name="Group 57"/>
          <p:cNvGrpSpPr>
            <a:grpSpLocks noChangeAspect="1"/>
          </p:cNvGrpSpPr>
          <p:nvPr/>
        </p:nvGrpSpPr>
        <p:grpSpPr bwMode="auto">
          <a:xfrm>
            <a:off x="2754313" y="3946525"/>
            <a:ext cx="2744787" cy="828675"/>
            <a:chOff x="2700" y="7533"/>
            <a:chExt cx="2160" cy="652"/>
          </a:xfrm>
        </p:grpSpPr>
        <p:sp>
          <p:nvSpPr>
            <p:cNvPr id="48139" name="Line 58"/>
            <p:cNvSpPr>
              <a:spLocks noChangeAspect="1" noChangeShapeType="1"/>
            </p:cNvSpPr>
            <p:nvPr/>
          </p:nvSpPr>
          <p:spPr bwMode="auto">
            <a:xfrm>
              <a:off x="2700" y="7533"/>
              <a:ext cx="21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8140" name="Line 59"/>
            <p:cNvSpPr>
              <a:spLocks noChangeAspect="1" noChangeShapeType="1"/>
            </p:cNvSpPr>
            <p:nvPr/>
          </p:nvSpPr>
          <p:spPr bwMode="auto">
            <a:xfrm>
              <a:off x="2700" y="8185"/>
              <a:ext cx="21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8141" name="Line 60"/>
            <p:cNvSpPr>
              <a:spLocks noChangeAspect="1" noChangeShapeType="1"/>
            </p:cNvSpPr>
            <p:nvPr/>
          </p:nvSpPr>
          <p:spPr bwMode="auto">
            <a:xfrm>
              <a:off x="2700" y="7859"/>
              <a:ext cx="21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48134" name="Rectangle 70"/>
          <p:cNvSpPr>
            <a:spLocks noChangeArrowheads="1"/>
          </p:cNvSpPr>
          <p:nvPr/>
        </p:nvSpPr>
        <p:spPr bwMode="auto">
          <a:xfrm>
            <a:off x="612775" y="1238250"/>
            <a:ext cx="828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tx2"/>
                </a:solidFill>
              </a:rPr>
              <a:t>In the following position, no torque is being produced. However, the same amount of force is being produced. 			</a:t>
            </a:r>
          </a:p>
        </p:txBody>
      </p:sp>
      <p:sp>
        <p:nvSpPr>
          <p:cNvPr id="74823" name="Line 71"/>
          <p:cNvSpPr>
            <a:spLocks noChangeShapeType="1"/>
          </p:cNvSpPr>
          <p:nvPr/>
        </p:nvSpPr>
        <p:spPr bwMode="auto">
          <a:xfrm flipV="1">
            <a:off x="4197350" y="2571750"/>
            <a:ext cx="0" cy="10080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74824" name="Line 72"/>
          <p:cNvSpPr>
            <a:spLocks noChangeShapeType="1"/>
          </p:cNvSpPr>
          <p:nvPr/>
        </p:nvSpPr>
        <p:spPr bwMode="auto">
          <a:xfrm>
            <a:off x="4197350" y="5214938"/>
            <a:ext cx="0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74825" name="Text Box 73"/>
          <p:cNvSpPr txBox="1">
            <a:spLocks noChangeArrowheads="1"/>
          </p:cNvSpPr>
          <p:nvPr/>
        </p:nvSpPr>
        <p:spPr bwMode="auto">
          <a:xfrm>
            <a:off x="4197350" y="227647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F</a:t>
            </a:r>
          </a:p>
        </p:txBody>
      </p:sp>
      <p:sp>
        <p:nvSpPr>
          <p:cNvPr id="74826" name="Text Box 74"/>
          <p:cNvSpPr txBox="1">
            <a:spLocks noChangeArrowheads="1"/>
          </p:cNvSpPr>
          <p:nvPr/>
        </p:nvSpPr>
        <p:spPr bwMode="auto">
          <a:xfrm>
            <a:off x="3981450" y="621665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F</a:t>
            </a: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23" grpId="0" animBg="1"/>
      <p:bldP spid="74824" grpId="0" animBg="1"/>
      <p:bldP spid="74825" grpId="0"/>
      <p:bldP spid="748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icture 2"/>
          <p:cNvSpPr>
            <a:spLocks noChangeAspect="1" noChangeArrowheads="1"/>
          </p:cNvSpPr>
          <p:nvPr/>
        </p:nvSpPr>
        <p:spPr bwMode="auto">
          <a:xfrm>
            <a:off x="4575175" y="34274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NZ">
              <a:latin typeface="Calibri" pitchFamily="34" charset="0"/>
            </a:endParaRPr>
          </a:p>
        </p:txBody>
      </p:sp>
      <p:pic>
        <p:nvPicPr>
          <p:cNvPr id="5123" name="Picture 3" descr="Motor3.TIFF                                                    0000F5EB.                              ABA78158: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763" y="304800"/>
            <a:ext cx="532288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209800" y="2950643"/>
            <a:ext cx="4267200" cy="1326745"/>
            <a:chOff x="2874" y="11160"/>
            <a:chExt cx="4146" cy="1273"/>
          </a:xfrm>
        </p:grpSpPr>
        <p:sp>
          <p:nvSpPr>
            <p:cNvPr id="46129" name="Line 16"/>
            <p:cNvSpPr>
              <a:spLocks noChangeAspect="1" noChangeShapeType="1"/>
            </p:cNvSpPr>
            <p:nvPr/>
          </p:nvSpPr>
          <p:spPr bwMode="auto">
            <a:xfrm>
              <a:off x="2874" y="11160"/>
              <a:ext cx="90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6130" name="Line 17"/>
            <p:cNvSpPr>
              <a:spLocks noChangeAspect="1" noChangeShapeType="1"/>
            </p:cNvSpPr>
            <p:nvPr/>
          </p:nvSpPr>
          <p:spPr bwMode="auto">
            <a:xfrm>
              <a:off x="3762" y="11160"/>
              <a:ext cx="1" cy="12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6131" name="Line 18"/>
            <p:cNvSpPr>
              <a:spLocks noChangeAspect="1" noChangeShapeType="1"/>
            </p:cNvSpPr>
            <p:nvPr/>
          </p:nvSpPr>
          <p:spPr bwMode="auto">
            <a:xfrm flipH="1">
              <a:off x="2880" y="12420"/>
              <a:ext cx="90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6132" name="Text Box 19"/>
            <p:cNvSpPr txBox="1">
              <a:spLocks noChangeAspect="1" noChangeArrowheads="1"/>
            </p:cNvSpPr>
            <p:nvPr/>
          </p:nvSpPr>
          <p:spPr bwMode="auto">
            <a:xfrm>
              <a:off x="2976" y="11484"/>
              <a:ext cx="9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latin typeface="Times New Roman" pitchFamily="18" charset="0"/>
                </a:rPr>
                <a:t>N</a:t>
              </a:r>
              <a:endParaRPr lang="en-GB"/>
            </a:p>
          </p:txBody>
        </p:sp>
        <p:grpSp>
          <p:nvGrpSpPr>
            <p:cNvPr id="3" name="Group 20"/>
            <p:cNvGrpSpPr>
              <a:grpSpLocks noChangeAspect="1"/>
            </p:cNvGrpSpPr>
            <p:nvPr/>
          </p:nvGrpSpPr>
          <p:grpSpPr bwMode="auto">
            <a:xfrm rot="10800000">
              <a:off x="6018" y="11172"/>
              <a:ext cx="906" cy="1261"/>
              <a:chOff x="6018" y="2016"/>
              <a:chExt cx="906" cy="1261"/>
            </a:xfrm>
          </p:grpSpPr>
          <p:sp>
            <p:nvSpPr>
              <p:cNvPr id="46136" name="Line 21"/>
              <p:cNvSpPr>
                <a:spLocks noChangeAspect="1" noChangeShapeType="1"/>
              </p:cNvSpPr>
              <p:nvPr/>
            </p:nvSpPr>
            <p:spPr bwMode="auto">
              <a:xfrm>
                <a:off x="6018" y="2016"/>
                <a:ext cx="90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6137" name="Line 22"/>
              <p:cNvSpPr>
                <a:spLocks noChangeAspect="1" noChangeShapeType="1"/>
              </p:cNvSpPr>
              <p:nvPr/>
            </p:nvSpPr>
            <p:spPr bwMode="auto">
              <a:xfrm>
                <a:off x="6906" y="2016"/>
                <a:ext cx="1" cy="12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46138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6024" y="3276"/>
                <a:ext cx="90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NZ"/>
              </a:p>
            </p:txBody>
          </p:sp>
        </p:grpSp>
        <p:sp>
          <p:nvSpPr>
            <p:cNvPr id="46134" name="Text Box 24"/>
            <p:cNvSpPr txBox="1">
              <a:spLocks noChangeAspect="1" noChangeArrowheads="1"/>
            </p:cNvSpPr>
            <p:nvPr/>
          </p:nvSpPr>
          <p:spPr bwMode="auto">
            <a:xfrm>
              <a:off x="6120" y="11520"/>
              <a:ext cx="90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>
                  <a:latin typeface="Times New Roman" pitchFamily="18" charset="0"/>
                </a:rPr>
                <a:t>S</a:t>
              </a:r>
              <a:endParaRPr lang="en-GB"/>
            </a:p>
          </p:txBody>
        </p:sp>
        <p:sp>
          <p:nvSpPr>
            <p:cNvPr id="46135" name="Oval 25"/>
            <p:cNvSpPr>
              <a:spLocks noChangeAspect="1" noChangeArrowheads="1"/>
            </p:cNvSpPr>
            <p:nvPr/>
          </p:nvSpPr>
          <p:spPr bwMode="auto">
            <a:xfrm flipH="1">
              <a:off x="4843" y="11766"/>
              <a:ext cx="142" cy="1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37"/>
          <p:cNvGrpSpPr>
            <a:grpSpLocks noChangeAspect="1"/>
          </p:cNvGrpSpPr>
          <p:nvPr/>
        </p:nvGrpSpPr>
        <p:grpSpPr bwMode="auto">
          <a:xfrm rot="8160106">
            <a:off x="3506556" y="3513110"/>
            <a:ext cx="1668543" cy="376280"/>
            <a:chOff x="3420" y="7700"/>
            <a:chExt cx="1620" cy="360"/>
          </a:xfrm>
        </p:grpSpPr>
        <p:sp>
          <p:nvSpPr>
            <p:cNvPr id="46123" name="Line 38"/>
            <p:cNvSpPr>
              <a:spLocks noChangeAspect="1" noChangeShapeType="1"/>
            </p:cNvSpPr>
            <p:nvPr/>
          </p:nvSpPr>
          <p:spPr bwMode="auto">
            <a:xfrm>
              <a:off x="3600" y="7880"/>
              <a:ext cx="11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6124" name="Oval 39"/>
            <p:cNvSpPr>
              <a:spLocks noChangeAspect="1" noChangeArrowheads="1"/>
            </p:cNvSpPr>
            <p:nvPr/>
          </p:nvSpPr>
          <p:spPr bwMode="auto">
            <a:xfrm>
              <a:off x="3420" y="7700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Oval 40"/>
            <p:cNvSpPr>
              <a:spLocks noChangeAspect="1" noChangeArrowheads="1"/>
            </p:cNvSpPr>
            <p:nvPr/>
          </p:nvSpPr>
          <p:spPr bwMode="auto">
            <a:xfrm>
              <a:off x="4680" y="7700"/>
              <a:ext cx="360" cy="3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6126" name="Line 41"/>
            <p:cNvSpPr>
              <a:spLocks noChangeAspect="1" noChangeShapeType="1"/>
            </p:cNvSpPr>
            <p:nvPr/>
          </p:nvSpPr>
          <p:spPr bwMode="auto">
            <a:xfrm flipH="1">
              <a:off x="4736" y="7764"/>
              <a:ext cx="255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6127" name="Line 42"/>
            <p:cNvSpPr>
              <a:spLocks noChangeAspect="1" noChangeShapeType="1"/>
            </p:cNvSpPr>
            <p:nvPr/>
          </p:nvSpPr>
          <p:spPr bwMode="auto">
            <a:xfrm>
              <a:off x="4720" y="7768"/>
              <a:ext cx="295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6128" name="Oval 43"/>
            <p:cNvSpPr>
              <a:spLocks noChangeAspect="1" noChangeArrowheads="1"/>
            </p:cNvSpPr>
            <p:nvPr/>
          </p:nvSpPr>
          <p:spPr bwMode="auto">
            <a:xfrm>
              <a:off x="3573" y="7864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5" name="Group 62"/>
          <p:cNvGrpSpPr>
            <a:grpSpLocks noChangeAspect="1"/>
          </p:cNvGrpSpPr>
          <p:nvPr/>
        </p:nvGrpSpPr>
        <p:grpSpPr bwMode="auto">
          <a:xfrm>
            <a:off x="3136054" y="3325621"/>
            <a:ext cx="2224295" cy="680950"/>
            <a:chOff x="2700" y="7533"/>
            <a:chExt cx="2160" cy="652"/>
          </a:xfrm>
        </p:grpSpPr>
        <p:sp>
          <p:nvSpPr>
            <p:cNvPr id="46120" name="Line 63"/>
            <p:cNvSpPr>
              <a:spLocks noChangeAspect="1" noChangeShapeType="1"/>
            </p:cNvSpPr>
            <p:nvPr/>
          </p:nvSpPr>
          <p:spPr bwMode="auto">
            <a:xfrm>
              <a:off x="2700" y="7533"/>
              <a:ext cx="21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6121" name="Line 64"/>
            <p:cNvSpPr>
              <a:spLocks noChangeAspect="1" noChangeShapeType="1"/>
            </p:cNvSpPr>
            <p:nvPr/>
          </p:nvSpPr>
          <p:spPr bwMode="auto">
            <a:xfrm>
              <a:off x="2700" y="8185"/>
              <a:ext cx="21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6122" name="Line 65"/>
            <p:cNvSpPr>
              <a:spLocks noChangeAspect="1" noChangeShapeType="1"/>
            </p:cNvSpPr>
            <p:nvPr/>
          </p:nvSpPr>
          <p:spPr bwMode="auto">
            <a:xfrm>
              <a:off x="2700" y="7859"/>
              <a:ext cx="21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3807" name="Line 79"/>
          <p:cNvSpPr>
            <a:spLocks noChangeShapeType="1"/>
          </p:cNvSpPr>
          <p:nvPr/>
        </p:nvSpPr>
        <p:spPr bwMode="auto">
          <a:xfrm flipV="1">
            <a:off x="4808457" y="2286000"/>
            <a:ext cx="0" cy="826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73808" name="Line 80"/>
          <p:cNvSpPr>
            <a:spLocks noChangeShapeType="1"/>
          </p:cNvSpPr>
          <p:nvPr/>
        </p:nvSpPr>
        <p:spPr bwMode="auto">
          <a:xfrm>
            <a:off x="3886200" y="4278626"/>
            <a:ext cx="0" cy="82677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73809" name="Text Box 81"/>
          <p:cNvSpPr txBox="1">
            <a:spLocks noChangeArrowheads="1"/>
          </p:cNvSpPr>
          <p:nvPr/>
        </p:nvSpPr>
        <p:spPr bwMode="auto">
          <a:xfrm>
            <a:off x="4808457" y="2209800"/>
            <a:ext cx="466986" cy="3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F</a:t>
            </a:r>
          </a:p>
        </p:txBody>
      </p:sp>
      <p:sp>
        <p:nvSpPr>
          <p:cNvPr id="73810" name="Text Box 82"/>
          <p:cNvSpPr txBox="1">
            <a:spLocks noChangeArrowheads="1"/>
          </p:cNvSpPr>
          <p:nvPr/>
        </p:nvSpPr>
        <p:spPr bwMode="auto">
          <a:xfrm>
            <a:off x="3419213" y="4800600"/>
            <a:ext cx="466987" cy="3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/>
              <a:t>F</a:t>
            </a:r>
          </a:p>
        </p:txBody>
      </p:sp>
      <p:sp>
        <p:nvSpPr>
          <p:cNvPr id="73812" name="Arc 84"/>
          <p:cNvSpPr>
            <a:spLocks/>
          </p:cNvSpPr>
          <p:nvPr/>
        </p:nvSpPr>
        <p:spPr bwMode="auto">
          <a:xfrm flipH="1" flipV="1">
            <a:off x="3953900" y="4200570"/>
            <a:ext cx="465700" cy="589809"/>
          </a:xfrm>
          <a:custGeom>
            <a:avLst/>
            <a:gdLst>
              <a:gd name="T0" fmla="*/ 0 w 21600"/>
              <a:gd name="T1" fmla="*/ 0 h 21600"/>
              <a:gd name="T2" fmla="*/ 15289416 w 21600"/>
              <a:gd name="T3" fmla="*/ 23942501 h 21600"/>
              <a:gd name="T4" fmla="*/ 0 w 21600"/>
              <a:gd name="T5" fmla="*/ 2394250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73813" name="Arc 85"/>
          <p:cNvSpPr>
            <a:spLocks/>
          </p:cNvSpPr>
          <p:nvPr/>
        </p:nvSpPr>
        <p:spPr bwMode="auto">
          <a:xfrm rot="10800000" flipH="1" flipV="1">
            <a:off x="4309309" y="2667000"/>
            <a:ext cx="465700" cy="589809"/>
          </a:xfrm>
          <a:custGeom>
            <a:avLst/>
            <a:gdLst>
              <a:gd name="T0" fmla="*/ 0 w 21600"/>
              <a:gd name="T1" fmla="*/ 0 h 21600"/>
              <a:gd name="T2" fmla="*/ 15289416 w 21600"/>
              <a:gd name="T3" fmla="*/ 23942501 h 21600"/>
              <a:gd name="T4" fmla="*/ 0 w 21600"/>
              <a:gd name="T5" fmla="*/ 23942501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NZ"/>
          </a:p>
        </p:txBody>
      </p:sp>
      <p:sp>
        <p:nvSpPr>
          <p:cNvPr id="229" name="Rectangle 228"/>
          <p:cNvSpPr/>
          <p:nvPr/>
        </p:nvSpPr>
        <p:spPr>
          <a:xfrm>
            <a:off x="457200" y="1524000"/>
            <a:ext cx="3377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Problem?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</p:bldLst>
  </p:timing>
</p:sld>
</file>

<file path=ppt/theme/theme1.xml><?xml version="1.0" encoding="utf-8"?>
<a:theme xmlns:a="http://schemas.openxmlformats.org/drawingml/2006/main" name="Dons red title">
  <a:themeElements>
    <a:clrScheme name="Dons red titl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ns red titl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ns red titl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ns red titl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s red titl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s red titl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s red titl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s red titl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ns red titl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Settings\Don and Maureen\Application Data\Microsoft\Templates\Dons red title.pot</Template>
  <TotalTime>1093</TotalTime>
  <Words>203</Words>
  <Application>Microsoft Macintosh PowerPoint</Application>
  <PresentationFormat>On-screen Show (4:3)</PresentationFormat>
  <Paragraphs>40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Times New Roman</vt:lpstr>
      <vt:lpstr>Arial</vt:lpstr>
      <vt:lpstr>Dons red title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brushes &amp;  commutator</vt:lpstr>
      <vt:lpstr>PowerPoint Presentation</vt:lpstr>
    </vt:vector>
  </TitlesOfParts>
  <Company>Shortbutts Lane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Evans</dc:creator>
  <cp:lastModifiedBy>Stephen Anderson</cp:lastModifiedBy>
  <cp:revision>87</cp:revision>
  <dcterms:created xsi:type="dcterms:W3CDTF">2006-03-04T11:29:40Z</dcterms:created>
  <dcterms:modified xsi:type="dcterms:W3CDTF">2015-10-16T07:51:18Z</dcterms:modified>
</cp:coreProperties>
</file>