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1" r:id="rId3"/>
    <p:sldId id="278" r:id="rId4"/>
    <p:sldId id="272" r:id="rId5"/>
    <p:sldId id="266" r:id="rId6"/>
    <p:sldId id="270" r:id="rId7"/>
    <p:sldId id="267" r:id="rId8"/>
    <p:sldId id="268" r:id="rId9"/>
    <p:sldId id="269" r:id="rId10"/>
    <p:sldId id="279" r:id="rId11"/>
    <p:sldId id="280" r:id="rId12"/>
    <p:sldId id="281" r:id="rId13"/>
    <p:sldId id="282" r:id="rId14"/>
    <p:sldId id="264" r:id="rId15"/>
    <p:sldId id="283"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5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E5919AA-152F-4A25-92D9-7110CA0A813E}" type="datetimeFigureOut">
              <a:rPr lang="en-US"/>
              <a:pPr>
                <a:defRPr/>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FDB7EA1-7850-4D70-A82E-F70BA300AE11}" type="slidenum">
              <a:rPr lang="en-US"/>
              <a:pPr>
                <a:defRPr/>
              </a:pPr>
              <a:t>‹#›</a:t>
            </a:fld>
            <a:endParaRPr lang="en-US"/>
          </a:p>
        </p:txBody>
      </p:sp>
    </p:spTree>
    <p:extLst>
      <p:ext uri="{BB962C8B-B14F-4D97-AF65-F5344CB8AC3E}">
        <p14:creationId xmlns:p14="http://schemas.microsoft.com/office/powerpoint/2010/main" val="3369748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09EDE-608A-4B3B-AC17-10B995626239}" type="slidenum">
              <a:rPr lang="en-US" smtClean="0"/>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D2629-3669-4567-B5CC-2BFDEF49CF9A}"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CE501-D3F4-418F-A833-F3E7FAF5079A}"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FDB7EA1-7850-4D70-A82E-F70BA300AE11}"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4D5FA6-8E42-4578-94A8-FFF2ACE63FDF}"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EE5291-B38D-4320-94BC-16DBFFDDB3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F943A7-3745-46E5-A0C5-CC660DE4569F}"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071F3-A998-4041-A885-B7180514D1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4E72A6-0236-4029-9EB8-E5D3A65DD839}"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C140D-E5F2-41D5-A953-533F256EFC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6DE2585-488F-4CC9-9A21-E288F4FFD3E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677098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E11AD81-E064-4AB3-BF41-4712E22867D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74401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CC1861E4-D2E2-494F-B8DE-626A27A2929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439136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622F26B0-11A7-4525-A93C-6CFB9C89731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208519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9D2EC39F-C87F-4E25-BF9B-9BF828D8E7D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25432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2998D286-D2CE-48B2-B95B-E4BA125287B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007696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7712D974-701A-460E-9191-10D4C846693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619518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43A41CA4-F221-427A-9C97-ED01E6419A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20784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168B50-235F-4690-B7CF-95F1E2A3BD6D}"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9862A-B638-4002-91B3-64571313617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C051D93A-8384-459E-B59F-C20E5AE73FC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575664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44468C3-3835-4EA6-B00F-B7E4EE67A6A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277991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16AB04E-15FE-49BB-BEAE-0FDE677DE2E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889887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527271-31A6-4A38-86F7-221D4C65D85C}"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8968B-04AE-4CC6-986B-33255E439B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C63FB5-3F75-4D43-9BEA-2F60AB4A283B}"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2AE76D-AD34-4695-B294-817261EB4D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CB09D6-FB27-430F-84FF-76B494D651EE}" type="datetimeFigureOut">
              <a:rPr lang="en-US"/>
              <a:pPr>
                <a:defRPr/>
              </a:pPr>
              <a:t>10/15/2014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1042E3-3BAF-4AF4-BCCB-4EC0334489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9E5A3B-C908-404C-AA1F-F8DD9273AF68}" type="datetimeFigureOut">
              <a:rPr lang="en-US"/>
              <a:pPr>
                <a:defRPr/>
              </a:pPr>
              <a:t>10/15/2014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5E665C-78F2-42AD-A459-B55D589882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72B9E6-AA4D-4753-86B1-B52F4417E18C}" type="datetimeFigureOut">
              <a:rPr lang="en-US"/>
              <a:pPr>
                <a:defRPr/>
              </a:pPr>
              <a:t>10/15/2014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63A66A-E90F-4007-B100-F7BE7B9C4C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9FB32F-B619-479A-ABF7-DC4C5B4F6970}"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0CE58-DAC7-4928-A123-B823A5FEC1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17361D-3FE7-4477-9405-A4530718E05D}"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A344-6091-427D-A313-DEA2FF460B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C51CAF-EAFD-4CBD-BF6D-8BB187D9A599}" type="datetimeFigureOut">
              <a:rPr lang="en-US"/>
              <a:pPr>
                <a:defRPr/>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6D50FD-1EC4-44BE-99E2-C91B8A1139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ＭＳ Ｐゴシック" charset="-128"/>
              </a:defRPr>
            </a:lvl1pPr>
          </a:lstStyle>
          <a:p>
            <a:pPr>
              <a:defRPr/>
            </a:pPr>
            <a:endParaRPr lang="en-US">
              <a:solidFill>
                <a:prstClr val="black"/>
              </a:solidFill>
              <a:latin typeface="Verdana" charset="0"/>
              <a:ea typeface="ＭＳ Ｐゴシック" charset="-128"/>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ＭＳ Ｐゴシック" charset="-128"/>
              </a:defRPr>
            </a:lvl1pPr>
          </a:lstStyle>
          <a:p>
            <a:pPr>
              <a:defRPr/>
            </a:pPr>
            <a:endParaRPr lang="en-US">
              <a:solidFill>
                <a:prstClr val="black"/>
              </a:solidFill>
              <a:latin typeface="Verdana" charset="0"/>
              <a:ea typeface="ＭＳ Ｐゴシック" charset="-128"/>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400084CF-00A4-43E6-8404-995ADC38497E}" type="slidenum">
              <a:rPr lang="en-US" altLang="en-US" smtClean="0">
                <a:solidFill>
                  <a:prstClr val="black"/>
                </a:solidFill>
                <a:latin typeface="Verdana" charset="0"/>
                <a:ea typeface="ＭＳ Ｐゴシック" charset="-128"/>
              </a:rPr>
              <a:pPr/>
              <a:t>‹#›</a:t>
            </a:fld>
            <a:endParaRPr lang="en-US" altLang="en-US" smtClean="0">
              <a:solidFill>
                <a:prstClr val="black"/>
              </a:solidFill>
              <a:latin typeface="Verdana" charset="0"/>
              <a:ea typeface="ＭＳ Ｐゴシック" charset="-128"/>
            </a:endParaRPr>
          </a:p>
        </p:txBody>
      </p:sp>
    </p:spTree>
    <p:extLst>
      <p:ext uri="{BB962C8B-B14F-4D97-AF65-F5344CB8AC3E}">
        <p14:creationId xmlns:p14="http://schemas.microsoft.com/office/powerpoint/2010/main" val="294738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9.e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6.e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image" Target="../media/image8.png"/><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11.bin"/><Relationship Id="rId14" Type="http://schemas.openxmlformats.org/officeDocument/2006/relationships/image" Target="../media/image30.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5.emf"/><Relationship Id="rId18" Type="http://schemas.openxmlformats.org/officeDocument/2006/relationships/oleObject" Target="../embeddings/oleObject21.bin"/><Relationship Id="rId3" Type="http://schemas.openxmlformats.org/officeDocument/2006/relationships/notesSlide" Target="../notesSlides/notesSlide4.xml"/><Relationship Id="rId7" Type="http://schemas.openxmlformats.org/officeDocument/2006/relationships/image" Target="../media/image32.emf"/><Relationship Id="rId12" Type="http://schemas.openxmlformats.org/officeDocument/2006/relationships/oleObject" Target="../embeddings/oleObject18.bin"/><Relationship Id="rId17" Type="http://schemas.openxmlformats.org/officeDocument/2006/relationships/image" Target="../media/image37.emf"/><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oleObject" Target="../embeddings/oleObject17.bin"/><Relationship Id="rId19" Type="http://schemas.openxmlformats.org/officeDocument/2006/relationships/image" Target="../media/image38.emf"/><Relationship Id="rId4" Type="http://schemas.openxmlformats.org/officeDocument/2006/relationships/oleObject" Target="../embeddings/oleObject14.bin"/><Relationship Id="rId9" Type="http://schemas.openxmlformats.org/officeDocument/2006/relationships/image" Target="../media/image33.emf"/><Relationship Id="rId1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4.pn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313" y="214313"/>
            <a:ext cx="5259387" cy="701675"/>
          </a:xfrm>
          <a:prstGeom prst="rect">
            <a:avLst/>
          </a:prstGeom>
        </p:spPr>
        <p:txBody>
          <a:bodyPr wrap="none" lIns="71412" tIns="28565" rIns="71412" bIns="28565">
            <a:spAutoFit/>
          </a:bodyPr>
          <a:lstStyle/>
          <a:p>
            <a:pPr algn="ctr" eaLnBrk="0" hangingPunct="0">
              <a:lnSpc>
                <a:spcPct val="95000"/>
              </a:lnSpc>
              <a:defRPr/>
            </a:pPr>
            <a:r>
              <a:rPr lang="en-US" sz="4400" dirty="0">
                <a:latin typeface="Arial" pitchFamily="34" charset="0"/>
                <a:ea typeface="+mj-ea"/>
                <a:cs typeface="Arial" pitchFamily="34" charset="0"/>
              </a:rPr>
              <a:t>Inductance review…</a:t>
            </a:r>
          </a:p>
        </p:txBody>
      </p:sp>
      <p:sp>
        <p:nvSpPr>
          <p:cNvPr id="5" name="Rectangle 4"/>
          <p:cNvSpPr>
            <a:spLocks noChangeArrowheads="1"/>
          </p:cNvSpPr>
          <p:nvPr/>
        </p:nvSpPr>
        <p:spPr bwMode="auto">
          <a:xfrm>
            <a:off x="6999288" y="677863"/>
            <a:ext cx="1971675" cy="1144587"/>
          </a:xfrm>
          <a:prstGeom prst="rect">
            <a:avLst/>
          </a:prstGeom>
          <a:noFill/>
          <a:ln w="9525">
            <a:noFill/>
            <a:miter lim="800000"/>
            <a:headEnd/>
            <a:tailEnd/>
          </a:ln>
        </p:spPr>
        <p:txBody>
          <a:bodyPr lIns="71412" tIns="28565" rIns="71412" bIns="28565">
            <a:spAutoFit/>
          </a:bodyPr>
          <a:lstStyle/>
          <a:p>
            <a:pPr marL="385763" indent="-385763" defTabSz="1028700">
              <a:lnSpc>
                <a:spcPct val="93000"/>
              </a:lnSpc>
            </a:pPr>
            <a:r>
              <a:rPr lang="en-US" sz="2700">
                <a:cs typeface="Arial" charset="0"/>
              </a:rPr>
              <a:t>	</a:t>
            </a:r>
            <a:r>
              <a:rPr lang="en-US" sz="2200">
                <a:cs typeface="Arial" charset="0"/>
              </a:rPr>
              <a:t>X   X</a:t>
            </a:r>
          </a:p>
          <a:p>
            <a:pPr marL="385763" indent="-385763" defTabSz="1028700">
              <a:lnSpc>
                <a:spcPct val="93000"/>
              </a:lnSpc>
            </a:pPr>
            <a:r>
              <a:rPr lang="en-US" sz="2200">
                <a:cs typeface="Arial" charset="0"/>
              </a:rPr>
              <a:t> X   X   X</a:t>
            </a:r>
          </a:p>
          <a:p>
            <a:pPr marL="385763" indent="-385763" defTabSz="1028700">
              <a:lnSpc>
                <a:spcPct val="93000"/>
              </a:lnSpc>
            </a:pPr>
            <a:r>
              <a:rPr lang="en-US" sz="2200">
                <a:cs typeface="Arial" charset="0"/>
              </a:rPr>
              <a:t>     X   X</a:t>
            </a:r>
            <a:r>
              <a:rPr lang="en-US" sz="2700">
                <a:cs typeface="Arial" charset="0"/>
              </a:rPr>
              <a:t> </a:t>
            </a:r>
          </a:p>
        </p:txBody>
      </p:sp>
      <p:sp>
        <p:nvSpPr>
          <p:cNvPr id="7" name="Rectangle 6"/>
          <p:cNvSpPr>
            <a:spLocks noChangeArrowheads="1"/>
          </p:cNvSpPr>
          <p:nvPr/>
        </p:nvSpPr>
        <p:spPr bwMode="auto">
          <a:xfrm>
            <a:off x="0" y="4857750"/>
            <a:ext cx="9056688" cy="1146175"/>
          </a:xfrm>
          <a:prstGeom prst="rect">
            <a:avLst/>
          </a:prstGeom>
          <a:noFill/>
          <a:ln w="9525">
            <a:noFill/>
            <a:miter lim="800000"/>
            <a:headEnd/>
            <a:tailEnd/>
          </a:ln>
        </p:spPr>
        <p:txBody>
          <a:bodyPr lIns="71412" tIns="28565" rIns="71412" bIns="28565">
            <a:spAutoFit/>
          </a:bodyPr>
          <a:lstStyle/>
          <a:p>
            <a:pPr marL="385763" indent="-28575" defTabSz="1028700">
              <a:lnSpc>
                <a:spcPct val="93000"/>
              </a:lnSpc>
              <a:spcBef>
                <a:spcPct val="46000"/>
              </a:spcBef>
              <a:buClr>
                <a:schemeClr val="tx1"/>
              </a:buClr>
            </a:pPr>
            <a:r>
              <a:rPr lang="en-US" sz="2400" b="1">
                <a:solidFill>
                  <a:srgbClr val="0070C0"/>
                </a:solidFill>
                <a:cs typeface="Arial" charset="0"/>
              </a:rPr>
              <a:t>Self-Induction:  a changing current through a loop induces an opposing voltage in that same loop that acts to slow current flow.</a:t>
            </a:r>
            <a:r>
              <a:rPr lang="en-US" sz="2800" b="1">
                <a:solidFill>
                  <a:srgbClr val="0070C0"/>
                </a:solidFill>
                <a:cs typeface="Arial" charset="0"/>
              </a:rPr>
              <a:t> </a:t>
            </a:r>
            <a:endParaRPr lang="en-US" sz="2400" b="1">
              <a:solidFill>
                <a:srgbClr val="0070C0"/>
              </a:solidFill>
              <a:cs typeface="Arial" charset="0"/>
            </a:endParaRPr>
          </a:p>
        </p:txBody>
      </p:sp>
      <p:sp>
        <p:nvSpPr>
          <p:cNvPr id="7173" name="Oval 8"/>
          <p:cNvSpPr>
            <a:spLocks noChangeArrowheads="1"/>
          </p:cNvSpPr>
          <p:nvPr/>
        </p:nvSpPr>
        <p:spPr bwMode="auto">
          <a:xfrm>
            <a:off x="7027863" y="428625"/>
            <a:ext cx="1557337" cy="1630363"/>
          </a:xfrm>
          <a:prstGeom prst="ellipse">
            <a:avLst/>
          </a:prstGeom>
          <a:noFill/>
          <a:ln w="25400">
            <a:solidFill>
              <a:schemeClr val="accent2"/>
            </a:solidFill>
            <a:round/>
            <a:headEnd/>
            <a:tailEnd/>
          </a:ln>
        </p:spPr>
        <p:txBody>
          <a:bodyPr/>
          <a:lstStyle/>
          <a:p>
            <a:endParaRPr lang="en-US">
              <a:cs typeface="Arial" charset="0"/>
            </a:endParaRPr>
          </a:p>
        </p:txBody>
      </p:sp>
      <p:sp>
        <p:nvSpPr>
          <p:cNvPr id="7174" name="Rectangle 9"/>
          <p:cNvSpPr>
            <a:spLocks noChangeArrowheads="1"/>
          </p:cNvSpPr>
          <p:nvPr/>
        </p:nvSpPr>
        <p:spPr bwMode="auto">
          <a:xfrm>
            <a:off x="7635875" y="1970088"/>
            <a:ext cx="400050" cy="171450"/>
          </a:xfrm>
          <a:prstGeom prst="rect">
            <a:avLst/>
          </a:prstGeom>
          <a:solidFill>
            <a:schemeClr val="bg1"/>
          </a:solidFill>
          <a:ln w="25400">
            <a:solidFill>
              <a:schemeClr val="bg1"/>
            </a:solidFill>
            <a:miter lim="800000"/>
            <a:headEnd type="none" w="sm" len="sm"/>
            <a:tailEnd type="none" w="sm" len="sm"/>
          </a:ln>
        </p:spPr>
        <p:txBody>
          <a:bodyPr wrap="none" anchor="ctr"/>
          <a:lstStyle/>
          <a:p>
            <a:endParaRPr lang="en-US">
              <a:cs typeface="Arial" charset="0"/>
            </a:endParaRPr>
          </a:p>
        </p:txBody>
      </p:sp>
      <p:sp>
        <p:nvSpPr>
          <p:cNvPr id="7175" name="Freeform 10"/>
          <p:cNvSpPr>
            <a:spLocks/>
          </p:cNvSpPr>
          <p:nvPr/>
        </p:nvSpPr>
        <p:spPr bwMode="auto">
          <a:xfrm>
            <a:off x="7627938" y="2035175"/>
            <a:ext cx="1285875" cy="857250"/>
          </a:xfrm>
          <a:custGeom>
            <a:avLst/>
            <a:gdLst>
              <a:gd name="T0" fmla="*/ 0 w 720"/>
              <a:gd name="T1" fmla="*/ 0 h 480"/>
              <a:gd name="T2" fmla="*/ 0 w 720"/>
              <a:gd name="T3" fmla="*/ 2147483647 h 480"/>
              <a:gd name="T4" fmla="*/ 2147483647 w 720"/>
              <a:gd name="T5" fmla="*/ 2147483647 h 480"/>
              <a:gd name="T6" fmla="*/ 2147483647 w 720"/>
              <a:gd name="T7" fmla="*/ 2147483647 h 480"/>
              <a:gd name="T8" fmla="*/ 2147483647 w 720"/>
              <a:gd name="T9" fmla="*/ 2147483647 h 480"/>
              <a:gd name="T10" fmla="*/ 2147483647 w 720"/>
              <a:gd name="T11" fmla="*/ 0 h 480"/>
              <a:gd name="T12" fmla="*/ 0 60000 65536"/>
              <a:gd name="T13" fmla="*/ 0 60000 65536"/>
              <a:gd name="T14" fmla="*/ 0 60000 65536"/>
              <a:gd name="T15" fmla="*/ 0 60000 65536"/>
              <a:gd name="T16" fmla="*/ 0 60000 65536"/>
              <a:gd name="T17" fmla="*/ 0 60000 65536"/>
              <a:gd name="T18" fmla="*/ 0 w 720"/>
              <a:gd name="T19" fmla="*/ 0 h 480"/>
              <a:gd name="T20" fmla="*/ 720 w 7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720" h="480">
                <a:moveTo>
                  <a:pt x="0" y="0"/>
                </a:moveTo>
                <a:lnTo>
                  <a:pt x="0" y="480"/>
                </a:lnTo>
                <a:lnTo>
                  <a:pt x="720" y="480"/>
                </a:lnTo>
                <a:lnTo>
                  <a:pt x="720" y="192"/>
                </a:lnTo>
                <a:lnTo>
                  <a:pt x="240" y="192"/>
                </a:lnTo>
                <a:lnTo>
                  <a:pt x="240" y="0"/>
                </a:lnTo>
              </a:path>
            </a:pathLst>
          </a:custGeom>
          <a:noFill/>
          <a:ln w="25400">
            <a:solidFill>
              <a:schemeClr val="accent2"/>
            </a:solidFill>
            <a:round/>
            <a:headEnd type="none" w="sm" len="sm"/>
            <a:tailEnd type="none" w="sm" len="sm"/>
          </a:ln>
        </p:spPr>
        <p:txBody>
          <a:bodyPr wrap="none" anchor="ctr"/>
          <a:lstStyle/>
          <a:p>
            <a:endParaRPr lang="en-US">
              <a:cs typeface="Arial" charset="0"/>
            </a:endParaRPr>
          </a:p>
        </p:txBody>
      </p:sp>
      <p:sp>
        <p:nvSpPr>
          <p:cNvPr id="7176" name="Rectangle 11"/>
          <p:cNvSpPr>
            <a:spLocks noChangeArrowheads="1"/>
          </p:cNvSpPr>
          <p:nvPr/>
        </p:nvSpPr>
        <p:spPr bwMode="auto">
          <a:xfrm>
            <a:off x="8113713" y="2755900"/>
            <a:ext cx="114300" cy="257175"/>
          </a:xfrm>
          <a:prstGeom prst="rect">
            <a:avLst/>
          </a:prstGeom>
          <a:solidFill>
            <a:schemeClr val="bg1"/>
          </a:solidFill>
          <a:ln w="25400">
            <a:solidFill>
              <a:schemeClr val="bg1"/>
            </a:solidFill>
            <a:miter lim="800000"/>
            <a:headEnd type="none" w="sm" len="sm"/>
            <a:tailEnd type="none" w="sm" len="sm"/>
          </a:ln>
        </p:spPr>
        <p:txBody>
          <a:bodyPr wrap="none" anchor="ctr"/>
          <a:lstStyle/>
          <a:p>
            <a:endParaRPr lang="en-US">
              <a:cs typeface="Arial" charset="0"/>
            </a:endParaRPr>
          </a:p>
        </p:txBody>
      </p:sp>
      <p:sp>
        <p:nvSpPr>
          <p:cNvPr id="7177" name="Line 12"/>
          <p:cNvSpPr>
            <a:spLocks noChangeShapeType="1"/>
          </p:cNvSpPr>
          <p:nvPr/>
        </p:nvSpPr>
        <p:spPr bwMode="auto">
          <a:xfrm>
            <a:off x="8107363" y="2655888"/>
            <a:ext cx="0" cy="514350"/>
          </a:xfrm>
          <a:prstGeom prst="line">
            <a:avLst/>
          </a:prstGeom>
          <a:noFill/>
          <a:ln w="25400">
            <a:solidFill>
              <a:schemeClr val="accent2"/>
            </a:solidFill>
            <a:round/>
            <a:headEnd type="none" w="sm" len="sm"/>
            <a:tailEnd type="none" w="sm" len="sm"/>
          </a:ln>
        </p:spPr>
        <p:txBody>
          <a:bodyPr wrap="none" anchor="ctr"/>
          <a:lstStyle/>
          <a:p>
            <a:endParaRPr lang="en-NZ"/>
          </a:p>
        </p:txBody>
      </p:sp>
      <p:sp>
        <p:nvSpPr>
          <p:cNvPr id="7178" name="Line 13"/>
          <p:cNvSpPr>
            <a:spLocks noChangeShapeType="1"/>
          </p:cNvSpPr>
          <p:nvPr/>
        </p:nvSpPr>
        <p:spPr bwMode="auto">
          <a:xfrm>
            <a:off x="8215313" y="2713038"/>
            <a:ext cx="0" cy="357187"/>
          </a:xfrm>
          <a:prstGeom prst="line">
            <a:avLst/>
          </a:prstGeom>
          <a:noFill/>
          <a:ln w="25400">
            <a:solidFill>
              <a:schemeClr val="accent2"/>
            </a:solidFill>
            <a:round/>
            <a:headEnd type="none" w="sm" len="sm"/>
            <a:tailEnd type="none" w="sm" len="sm"/>
          </a:ln>
        </p:spPr>
        <p:txBody>
          <a:bodyPr wrap="none" anchor="ctr"/>
          <a:lstStyle/>
          <a:p>
            <a:endParaRPr lang="en-NZ"/>
          </a:p>
        </p:txBody>
      </p:sp>
      <p:sp>
        <p:nvSpPr>
          <p:cNvPr id="7179" name="Rectangle 14"/>
          <p:cNvSpPr>
            <a:spLocks noChangeArrowheads="1"/>
          </p:cNvSpPr>
          <p:nvPr/>
        </p:nvSpPr>
        <p:spPr bwMode="auto">
          <a:xfrm>
            <a:off x="8285163" y="2327275"/>
            <a:ext cx="307975" cy="193675"/>
          </a:xfrm>
          <a:prstGeom prst="rect">
            <a:avLst/>
          </a:prstGeom>
          <a:solidFill>
            <a:schemeClr val="bg1"/>
          </a:solidFill>
          <a:ln w="25400">
            <a:solidFill>
              <a:schemeClr val="bg1"/>
            </a:solidFill>
            <a:miter lim="800000"/>
            <a:headEnd type="none" w="sm" len="sm"/>
            <a:tailEnd type="none" w="sm" len="sm"/>
          </a:ln>
        </p:spPr>
        <p:txBody>
          <a:bodyPr wrap="none" anchor="ctr"/>
          <a:lstStyle/>
          <a:p>
            <a:endParaRPr lang="en-US">
              <a:cs typeface="Arial" charset="0"/>
            </a:endParaRPr>
          </a:p>
        </p:txBody>
      </p:sp>
      <p:sp>
        <p:nvSpPr>
          <p:cNvPr id="7180" name="Line 15"/>
          <p:cNvSpPr>
            <a:spLocks noChangeShapeType="1"/>
          </p:cNvSpPr>
          <p:nvPr/>
        </p:nvSpPr>
        <p:spPr bwMode="auto">
          <a:xfrm flipH="1">
            <a:off x="8278813" y="2141538"/>
            <a:ext cx="277812" cy="228600"/>
          </a:xfrm>
          <a:prstGeom prst="line">
            <a:avLst/>
          </a:prstGeom>
          <a:noFill/>
          <a:ln w="25400">
            <a:solidFill>
              <a:schemeClr val="accent2"/>
            </a:solidFill>
            <a:round/>
            <a:headEnd type="none" w="sm" len="sm"/>
            <a:tailEnd type="none" w="sm" len="sm"/>
          </a:ln>
        </p:spPr>
        <p:txBody>
          <a:bodyPr wrap="none" anchor="ctr"/>
          <a:lstStyle/>
          <a:p>
            <a:endParaRPr lang="en-NZ"/>
          </a:p>
        </p:txBody>
      </p:sp>
      <p:grpSp>
        <p:nvGrpSpPr>
          <p:cNvPr id="2" name="Group 16"/>
          <p:cNvGrpSpPr>
            <a:grpSpLocks/>
          </p:cNvGrpSpPr>
          <p:nvPr/>
        </p:nvGrpSpPr>
        <p:grpSpPr bwMode="auto">
          <a:xfrm>
            <a:off x="7027863" y="1285875"/>
            <a:ext cx="1614487" cy="1106488"/>
            <a:chOff x="3936" y="720"/>
            <a:chExt cx="904" cy="620"/>
          </a:xfrm>
        </p:grpSpPr>
        <p:sp>
          <p:nvSpPr>
            <p:cNvPr id="7184" name="Line 17"/>
            <p:cNvSpPr>
              <a:spLocks noChangeShapeType="1"/>
            </p:cNvSpPr>
            <p:nvPr/>
          </p:nvSpPr>
          <p:spPr bwMode="auto">
            <a:xfrm flipH="1" flipV="1">
              <a:off x="3936" y="720"/>
              <a:ext cx="48" cy="192"/>
            </a:xfrm>
            <a:prstGeom prst="line">
              <a:avLst/>
            </a:prstGeom>
            <a:noFill/>
            <a:ln w="50800">
              <a:solidFill>
                <a:schemeClr val="tx2"/>
              </a:solidFill>
              <a:round/>
              <a:headEnd type="none" w="sm" len="sm"/>
              <a:tailEnd type="arrow" w="sm" len="sm"/>
            </a:ln>
          </p:spPr>
          <p:txBody>
            <a:bodyPr wrap="none" anchor="ctr"/>
            <a:lstStyle/>
            <a:p>
              <a:endParaRPr lang="en-NZ"/>
            </a:p>
          </p:txBody>
        </p:sp>
        <p:sp>
          <p:nvSpPr>
            <p:cNvPr id="7185" name="Rectangle 18"/>
            <p:cNvSpPr>
              <a:spLocks noChangeArrowheads="1"/>
            </p:cNvSpPr>
            <p:nvPr/>
          </p:nvSpPr>
          <p:spPr bwMode="auto">
            <a:xfrm>
              <a:off x="4636" y="1196"/>
              <a:ext cx="192" cy="144"/>
            </a:xfrm>
            <a:prstGeom prst="rect">
              <a:avLst/>
            </a:prstGeom>
            <a:solidFill>
              <a:schemeClr val="bg1"/>
            </a:solidFill>
            <a:ln w="25400">
              <a:solidFill>
                <a:schemeClr val="bg1"/>
              </a:solidFill>
              <a:miter lim="800000"/>
              <a:headEnd type="none" w="sm" len="sm"/>
              <a:tailEnd type="none" w="sm" len="sm"/>
            </a:ln>
          </p:spPr>
          <p:txBody>
            <a:bodyPr wrap="none" anchor="ctr"/>
            <a:lstStyle/>
            <a:p>
              <a:endParaRPr lang="en-US">
                <a:cs typeface="Arial" charset="0"/>
              </a:endParaRPr>
            </a:p>
          </p:txBody>
        </p:sp>
        <p:sp>
          <p:nvSpPr>
            <p:cNvPr id="7186" name="Line 19"/>
            <p:cNvSpPr>
              <a:spLocks noChangeShapeType="1"/>
            </p:cNvSpPr>
            <p:nvPr/>
          </p:nvSpPr>
          <p:spPr bwMode="auto">
            <a:xfrm>
              <a:off x="4636" y="1332"/>
              <a:ext cx="204" cy="0"/>
            </a:xfrm>
            <a:prstGeom prst="line">
              <a:avLst/>
            </a:prstGeom>
            <a:noFill/>
            <a:ln w="25400">
              <a:solidFill>
                <a:schemeClr val="tx2"/>
              </a:solidFill>
              <a:round/>
              <a:headEnd type="none" w="sm" len="sm"/>
              <a:tailEnd type="none" w="sm" len="sm"/>
            </a:ln>
          </p:spPr>
          <p:txBody>
            <a:bodyPr wrap="none" anchor="ctr"/>
            <a:lstStyle/>
            <a:p>
              <a:endParaRPr lang="en-NZ"/>
            </a:p>
          </p:txBody>
        </p:sp>
      </p:grpSp>
      <p:sp>
        <p:nvSpPr>
          <p:cNvPr id="21" name="Rectangle 20"/>
          <p:cNvSpPr>
            <a:spLocks noChangeArrowheads="1"/>
          </p:cNvSpPr>
          <p:nvPr/>
        </p:nvSpPr>
        <p:spPr bwMode="auto">
          <a:xfrm>
            <a:off x="7224713" y="668338"/>
            <a:ext cx="1971675" cy="1144587"/>
          </a:xfrm>
          <a:prstGeom prst="rect">
            <a:avLst/>
          </a:prstGeom>
          <a:noFill/>
          <a:ln w="9525">
            <a:noFill/>
            <a:miter lim="800000"/>
            <a:headEnd/>
            <a:tailEnd/>
          </a:ln>
        </p:spPr>
        <p:txBody>
          <a:bodyPr lIns="71412" tIns="28565" rIns="71412" bIns="28565">
            <a:spAutoFit/>
          </a:bodyPr>
          <a:lstStyle/>
          <a:p>
            <a:pPr marL="385763" indent="-385763" defTabSz="1028700">
              <a:lnSpc>
                <a:spcPct val="93000"/>
              </a:lnSpc>
            </a:pPr>
            <a:r>
              <a:rPr lang="en-US" sz="2700">
                <a:cs typeface="Arial" charset="0"/>
              </a:rPr>
              <a:t>	</a:t>
            </a:r>
            <a:r>
              <a:rPr lang="en-US" sz="2200">
                <a:cs typeface="Arial" charset="0"/>
              </a:rPr>
              <a:t>X   X</a:t>
            </a:r>
          </a:p>
          <a:p>
            <a:pPr marL="385763" indent="-385763" defTabSz="1028700">
              <a:lnSpc>
                <a:spcPct val="93000"/>
              </a:lnSpc>
            </a:pPr>
            <a:r>
              <a:rPr lang="en-US" sz="2200">
                <a:cs typeface="Arial" charset="0"/>
              </a:rPr>
              <a:t> X   X   X</a:t>
            </a:r>
          </a:p>
          <a:p>
            <a:pPr marL="385763" indent="-385763" defTabSz="1028700">
              <a:lnSpc>
                <a:spcPct val="93000"/>
              </a:lnSpc>
            </a:pPr>
            <a:r>
              <a:rPr lang="en-US" sz="2200">
                <a:cs typeface="Arial" charset="0"/>
              </a:rPr>
              <a:t>     X   X</a:t>
            </a:r>
            <a:r>
              <a:rPr lang="en-US" sz="2700">
                <a:cs typeface="Arial" charset="0"/>
              </a:rPr>
              <a:t> </a:t>
            </a:r>
          </a:p>
        </p:txBody>
      </p:sp>
      <p:sp>
        <p:nvSpPr>
          <p:cNvPr id="23" name="Rectangle 22"/>
          <p:cNvSpPr>
            <a:spLocks noChangeArrowheads="1"/>
          </p:cNvSpPr>
          <p:nvPr/>
        </p:nvSpPr>
        <p:spPr bwMode="auto">
          <a:xfrm>
            <a:off x="285750" y="928688"/>
            <a:ext cx="6627813" cy="3905250"/>
          </a:xfrm>
          <a:prstGeom prst="rect">
            <a:avLst/>
          </a:prstGeom>
          <a:noFill/>
          <a:ln w="9525">
            <a:noFill/>
            <a:miter lim="800000"/>
            <a:headEnd/>
            <a:tailEnd/>
          </a:ln>
        </p:spPr>
        <p:txBody>
          <a:bodyPr lIns="71412" tIns="28565" rIns="71412" bIns="28565">
            <a:spAutoFit/>
          </a:bodyPr>
          <a:lstStyle/>
          <a:p>
            <a:pPr marL="385763" indent="-385763" defTabSz="1028700">
              <a:spcBef>
                <a:spcPct val="50000"/>
              </a:spcBef>
              <a:buClr>
                <a:schemeClr val="accent1"/>
              </a:buClr>
              <a:buSzPct val="75000"/>
              <a:buFont typeface="Monotype Sorts" pitchFamily="2" charset="2"/>
              <a:buChar char="l"/>
            </a:pPr>
            <a:r>
              <a:rPr lang="en-US" sz="2000">
                <a:cs typeface="Arial" charset="0"/>
              </a:rPr>
              <a:t>Consider the loop at the right.</a:t>
            </a:r>
          </a:p>
          <a:p>
            <a:pPr marL="385763" indent="-385763" defTabSz="1028700">
              <a:spcBef>
                <a:spcPct val="50000"/>
              </a:spcBef>
              <a:buClr>
                <a:schemeClr val="accent1"/>
              </a:buClr>
              <a:buSzPct val="75000"/>
              <a:buFont typeface="Monotype Sorts" pitchFamily="2" charset="2"/>
              <a:buChar char="l"/>
            </a:pPr>
            <a:r>
              <a:rPr lang="en-US" sz="2000">
                <a:cs typeface="Arial" charset="0"/>
              </a:rPr>
              <a:t>The switch is closed, current starts to flow in the loop, it will take time for I to build from 0 to steady state.</a:t>
            </a:r>
          </a:p>
          <a:p>
            <a:pPr marL="385763" lvl="1" indent="-385763" defTabSz="1028700">
              <a:spcBef>
                <a:spcPct val="50000"/>
              </a:spcBef>
              <a:buClr>
                <a:schemeClr val="accent1"/>
              </a:buClr>
              <a:buSzPct val="75000"/>
              <a:buFont typeface="Monotype Sorts" pitchFamily="2" charset="2"/>
              <a:buChar char="l"/>
            </a:pPr>
            <a:r>
              <a:rPr lang="en-US" sz="2000">
                <a:cs typeface="Arial" charset="0"/>
              </a:rPr>
              <a:t>While the I is increasing there will be a </a:t>
            </a:r>
            <a:r>
              <a:rPr lang="en-US" sz="2000" b="1">
                <a:solidFill>
                  <a:srgbClr val="FF0000"/>
                </a:solidFill>
                <a:cs typeface="Arial" charset="0"/>
              </a:rPr>
              <a:t>changing flux </a:t>
            </a:r>
            <a:r>
              <a:rPr lang="en-US" sz="2000">
                <a:cs typeface="Arial" charset="0"/>
              </a:rPr>
              <a:t>(</a:t>
            </a:r>
            <a:r>
              <a:rPr lang="el-GR" sz="2000">
                <a:cs typeface="Arial" charset="0"/>
              </a:rPr>
              <a:t>ΔΦ</a:t>
            </a:r>
            <a:r>
              <a:rPr lang="en-NZ" sz="2000">
                <a:cs typeface="Arial" charset="0"/>
              </a:rPr>
              <a:t>) in side the coil.</a:t>
            </a:r>
            <a:endParaRPr lang="en-US" sz="2000">
              <a:cs typeface="Arial" charset="0"/>
            </a:endParaRPr>
          </a:p>
          <a:p>
            <a:pPr marL="385763" lvl="1" indent="-385763" defTabSz="1028700">
              <a:spcBef>
                <a:spcPct val="50000"/>
              </a:spcBef>
              <a:buClr>
                <a:schemeClr val="accent1"/>
              </a:buClr>
              <a:buSzPct val="75000"/>
              <a:buFont typeface="Monotype Sorts" pitchFamily="2" charset="2"/>
              <a:buChar char="l"/>
            </a:pPr>
            <a:r>
              <a:rPr lang="en-US" sz="2000">
                <a:cs typeface="Arial" charset="0"/>
              </a:rPr>
              <a:t>As there is a </a:t>
            </a:r>
            <a:r>
              <a:rPr lang="el-GR" sz="2000">
                <a:cs typeface="Arial" charset="0"/>
              </a:rPr>
              <a:t>ΔΦ</a:t>
            </a:r>
            <a:r>
              <a:rPr lang="en-NZ" sz="2000">
                <a:cs typeface="Arial" charset="0"/>
              </a:rPr>
              <a:t> inside the coil, due to </a:t>
            </a:r>
            <a:r>
              <a:rPr lang="en-NZ" sz="2000" b="1">
                <a:solidFill>
                  <a:srgbClr val="FF0000"/>
                </a:solidFill>
                <a:cs typeface="Arial" charset="0"/>
              </a:rPr>
              <a:t>Faraday law </a:t>
            </a:r>
            <a:r>
              <a:rPr lang="en-NZ" sz="2000">
                <a:cs typeface="Arial" charset="0"/>
              </a:rPr>
              <a:t>a voltage is induced</a:t>
            </a:r>
            <a:endParaRPr lang="en-US" sz="2000">
              <a:cs typeface="Arial" charset="0"/>
            </a:endParaRPr>
          </a:p>
          <a:p>
            <a:pPr marL="385763" lvl="1" indent="-385763" defTabSz="1028700">
              <a:spcBef>
                <a:spcPct val="50000"/>
              </a:spcBef>
              <a:buClr>
                <a:schemeClr val="accent1"/>
              </a:buClr>
              <a:buSzPct val="75000"/>
              <a:buFont typeface="Monotype Sorts" pitchFamily="2" charset="2"/>
              <a:buChar char="l"/>
            </a:pPr>
            <a:r>
              <a:rPr lang="en-US" sz="2000">
                <a:cs typeface="Arial" charset="0"/>
              </a:rPr>
              <a:t>Due to </a:t>
            </a:r>
            <a:r>
              <a:rPr lang="en-US" sz="2000" b="1">
                <a:solidFill>
                  <a:srgbClr val="FF0000"/>
                </a:solidFill>
                <a:cs typeface="Arial" charset="0"/>
              </a:rPr>
              <a:t>Lenz’s Law </a:t>
            </a:r>
            <a:r>
              <a:rPr lang="en-US" sz="2000">
                <a:cs typeface="Arial" charset="0"/>
              </a:rPr>
              <a:t>, this is an </a:t>
            </a:r>
            <a:r>
              <a:rPr lang="en-US" sz="2000" b="1">
                <a:solidFill>
                  <a:srgbClr val="FF0000"/>
                </a:solidFill>
                <a:cs typeface="Arial" charset="0"/>
              </a:rPr>
              <a:t>opposing</a:t>
            </a:r>
            <a:r>
              <a:rPr lang="en-US" sz="2000">
                <a:cs typeface="Arial" charset="0"/>
              </a:rPr>
              <a:t> Voltage and slows the build-up of current</a:t>
            </a:r>
          </a:p>
          <a:p>
            <a:pPr marL="385763" lvl="1" indent="-385763" defTabSz="1028700">
              <a:spcBef>
                <a:spcPct val="50000"/>
              </a:spcBef>
              <a:buClr>
                <a:schemeClr val="accent1"/>
              </a:buClr>
              <a:buSzPct val="75000"/>
              <a:buFont typeface="Monotype Sorts" pitchFamily="2" charset="2"/>
              <a:buChar char="l"/>
            </a:pPr>
            <a:endParaRPr lang="en-US" sz="2000">
              <a:cs typeface="Arial" charset="0"/>
            </a:endParaRPr>
          </a:p>
        </p:txBody>
      </p:sp>
      <p:sp>
        <p:nvSpPr>
          <p:cNvPr id="3" name="Rectangle 2"/>
          <p:cNvSpPr/>
          <p:nvPr/>
        </p:nvSpPr>
        <p:spPr>
          <a:xfrm>
            <a:off x="7514893" y="3407794"/>
            <a:ext cx="11849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3">
                                            <p:txEl>
                                              <p:pRg st="2" end="2"/>
                                            </p:txEl>
                                          </p:spTgt>
                                        </p:tgtEl>
                                        <p:attrNameLst>
                                          <p:attrName>style.visibility</p:attrName>
                                        </p:attrNameLst>
                                      </p:cBhvr>
                                      <p:to>
                                        <p:strVal val="visible"/>
                                      </p:to>
                                    </p:set>
                                    <p:anim calcmode="lin" valueType="num">
                                      <p:cBhvr additive="base">
                                        <p:cTn id="34" dur="500" fill="hold"/>
                                        <p:tgtEl>
                                          <p:spTgt spid="23">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 calcmode="lin" valueType="num">
                                      <p:cBhvr additive="base">
                                        <p:cTn id="40" dur="500" fill="hold"/>
                                        <p:tgtEl>
                                          <p:spTgt spid="23">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3">
                                            <p:txEl>
                                              <p:pRg st="4" end="4"/>
                                            </p:txEl>
                                          </p:spTgt>
                                        </p:tgtEl>
                                        <p:attrNameLst>
                                          <p:attrName>style.visibility</p:attrName>
                                        </p:attrNameLst>
                                      </p:cBhvr>
                                      <p:to>
                                        <p:strVal val="visible"/>
                                      </p:to>
                                    </p:set>
                                    <p:anim calcmode="lin" valueType="num">
                                      <p:cBhvr additive="base">
                                        <p:cTn id="46" dur="500" fill="hold"/>
                                        <p:tgtEl>
                                          <p:spTgt spid="23">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21" grpId="0" autoUpdateAnimBg="0"/>
      <p:bldP spid="23"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34"/>
          <p:cNvSpPr txBox="1">
            <a:spLocks noChangeArrowheads="1"/>
          </p:cNvSpPr>
          <p:nvPr/>
        </p:nvSpPr>
        <p:spPr bwMode="auto">
          <a:xfrm>
            <a:off x="63500" y="457200"/>
            <a:ext cx="5054600" cy="1384300"/>
          </a:xfrm>
          <a:prstGeom prst="rect">
            <a:avLst/>
          </a:prstGeom>
          <a:solidFill>
            <a:srgbClr val="F8FDD8"/>
          </a:solidFill>
          <a:ln w="9525">
            <a:solidFill>
              <a:srgbClr val="4E8705"/>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1200"/>
              </a:spcAft>
            </a:pPr>
            <a:r>
              <a:rPr lang="en-US" altLang="en-US" sz="1600" smtClean="0">
                <a:solidFill>
                  <a:srgbClr val="000000"/>
                </a:solidFill>
              </a:rPr>
              <a:t>This RL circuit has a 10 mH inductor, a 4.7 Ω resistor and a 50 Hz power supply. </a:t>
            </a:r>
          </a:p>
          <a:p>
            <a:pPr eaLnBrk="1" hangingPunct="1">
              <a:spcAft>
                <a:spcPts val="1200"/>
              </a:spcAft>
            </a:pPr>
            <a:r>
              <a:rPr lang="en-US" altLang="en-US" sz="1600" smtClean="0">
                <a:solidFill>
                  <a:srgbClr val="000000"/>
                </a:solidFill>
              </a:rPr>
              <a:t>The current in the circuit is 2.2 A</a:t>
            </a:r>
          </a:p>
          <a:p>
            <a:pPr eaLnBrk="1" hangingPunct="1">
              <a:spcAft>
                <a:spcPts val="1200"/>
              </a:spcAft>
            </a:pPr>
            <a:r>
              <a:rPr lang="en-US" altLang="en-US" sz="1600" smtClean="0">
                <a:solidFill>
                  <a:srgbClr val="000000"/>
                </a:solidFill>
              </a:rPr>
              <a:t>The reactance X</a:t>
            </a:r>
            <a:r>
              <a:rPr lang="en-US" altLang="en-US" sz="1600" baseline="-25000" smtClean="0">
                <a:solidFill>
                  <a:srgbClr val="000000"/>
                </a:solidFill>
              </a:rPr>
              <a:t>L </a:t>
            </a:r>
            <a:r>
              <a:rPr lang="en-US" altLang="en-US" sz="1600" smtClean="0">
                <a:solidFill>
                  <a:srgbClr val="000000"/>
                </a:solidFill>
              </a:rPr>
              <a:t>of the inductor is 3.1 Ω</a:t>
            </a:r>
          </a:p>
        </p:txBody>
      </p:sp>
      <p:sp>
        <p:nvSpPr>
          <p:cNvPr id="32" name="TextBox 35"/>
          <p:cNvSpPr txBox="1">
            <a:spLocks noChangeArrowheads="1"/>
          </p:cNvSpPr>
          <p:nvPr/>
        </p:nvSpPr>
        <p:spPr bwMode="auto">
          <a:xfrm>
            <a:off x="38100" y="2997200"/>
            <a:ext cx="4826000" cy="369888"/>
          </a:xfrm>
          <a:prstGeom prst="rect">
            <a:avLst/>
          </a:prstGeom>
          <a:gradFill rotWithShape="1">
            <a:gsLst>
              <a:gs pos="0">
                <a:srgbClr val="FFE9E2"/>
              </a:gs>
              <a:gs pos="64999">
                <a:srgbClr val="FFC8B6"/>
              </a:gs>
              <a:gs pos="100000">
                <a:srgbClr val="FFB095"/>
              </a:gs>
            </a:gsLst>
            <a:lin ang="5400000" scaled="1"/>
          </a:gradFill>
          <a:ln w="9525">
            <a:solidFill>
              <a:srgbClr val="BF5C00"/>
            </a:solidFill>
            <a:miter lim="800000"/>
            <a:headEnd/>
            <a:tailEnd/>
          </a:ln>
          <a:effectLst>
            <a:outerShdw blurRad="40000" dist="20000" dir="5400000" rotWithShape="0">
              <a:srgbClr val="808080">
                <a:alpha val="37999"/>
              </a:srgbClr>
            </a:outerShdw>
          </a:effectLst>
        </p:spPr>
        <p:txBody>
          <a:bodyPr>
            <a:spAutoFit/>
          </a:bodyPr>
          <a:lstStyle>
            <a:lvl1pPr marL="457200" indent="-4572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4200"/>
              </a:spcAft>
            </a:pPr>
            <a:r>
              <a:rPr lang="en-US" altLang="en-US" sz="1800" smtClean="0">
                <a:solidFill>
                  <a:srgbClr val="000000"/>
                </a:solidFill>
              </a:rPr>
              <a:t>2.	Determine the supply voltage (V</a:t>
            </a:r>
            <a:r>
              <a:rPr lang="en-US" altLang="en-US" sz="1800" baseline="-25000" smtClean="0">
                <a:solidFill>
                  <a:srgbClr val="000000"/>
                </a:solidFill>
              </a:rPr>
              <a:t>S</a:t>
            </a:r>
            <a:r>
              <a:rPr lang="en-US" altLang="en-US" sz="1800" smtClean="0">
                <a:solidFill>
                  <a:srgbClr val="000000"/>
                </a:solidFill>
              </a:rPr>
              <a:t>)</a:t>
            </a:r>
          </a:p>
        </p:txBody>
      </p:sp>
      <p:pic>
        <p:nvPicPr>
          <p:cNvPr id="80" name="Picture 79"/>
          <p:cNvPicPr>
            <a:picLocks noChangeAspect="1"/>
          </p:cNvPicPr>
          <p:nvPr/>
        </p:nvPicPr>
        <p:blipFill>
          <a:blip r:embed="rId2"/>
          <a:stretch>
            <a:fillRect/>
          </a:stretch>
        </p:blipFill>
        <p:spPr>
          <a:xfrm>
            <a:off x="4203700" y="3168651"/>
            <a:ext cx="2311400" cy="2346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a:sp3d contourW="6350" prstMaterial="matte">
            <a:bevelT w="101600" h="101600"/>
            <a:contourClr>
              <a:srgbClr val="969696"/>
            </a:contourClr>
          </a:sp3d>
        </p:spPr>
      </p:pic>
      <p:sp>
        <p:nvSpPr>
          <p:cNvPr id="34" name="TextBox 35"/>
          <p:cNvSpPr txBox="1">
            <a:spLocks noChangeArrowheads="1"/>
          </p:cNvSpPr>
          <p:nvPr/>
        </p:nvSpPr>
        <p:spPr bwMode="auto">
          <a:xfrm>
            <a:off x="38100" y="5245100"/>
            <a:ext cx="5803900" cy="646113"/>
          </a:xfrm>
          <a:prstGeom prst="rect">
            <a:avLst/>
          </a:prstGeom>
          <a:gradFill rotWithShape="1">
            <a:gsLst>
              <a:gs pos="0">
                <a:srgbClr val="FFE9E2"/>
              </a:gs>
              <a:gs pos="64999">
                <a:srgbClr val="FFC8B6"/>
              </a:gs>
              <a:gs pos="100000">
                <a:srgbClr val="FFB095"/>
              </a:gs>
            </a:gsLst>
            <a:lin ang="5400000" scaled="1"/>
          </a:gradFill>
          <a:ln w="9525">
            <a:solidFill>
              <a:srgbClr val="BF5C00"/>
            </a:solidFill>
            <a:miter lim="800000"/>
            <a:headEnd/>
            <a:tailEnd/>
          </a:ln>
          <a:effectLst>
            <a:outerShdw blurRad="40000" dist="20000" dir="5400000" rotWithShape="0">
              <a:srgbClr val="808080">
                <a:alpha val="37999"/>
              </a:srgbClr>
            </a:outerShdw>
          </a:effectLst>
        </p:spPr>
        <p:txBody>
          <a:bodyPr>
            <a:spAutoFit/>
          </a:bodyPr>
          <a:lstStyle>
            <a:lvl1pPr marL="457200" indent="-4572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4200"/>
              </a:spcAft>
            </a:pPr>
            <a:r>
              <a:rPr lang="en-US" altLang="en-US" sz="1800" smtClean="0">
                <a:solidFill>
                  <a:srgbClr val="000000"/>
                </a:solidFill>
              </a:rPr>
              <a:t>3.	Determine the phase difference between the current and the supply voltage (V</a:t>
            </a:r>
            <a:r>
              <a:rPr lang="en-US" altLang="en-US" sz="1800" baseline="-25000" smtClean="0">
                <a:solidFill>
                  <a:srgbClr val="000000"/>
                </a:solidFill>
              </a:rPr>
              <a:t>S</a:t>
            </a:r>
            <a:r>
              <a:rPr lang="en-US" altLang="en-US" sz="1800" smtClean="0">
                <a:solidFill>
                  <a:srgbClr val="000000"/>
                </a:solidFill>
              </a:rPr>
              <a:t>)</a:t>
            </a:r>
          </a:p>
        </p:txBody>
      </p:sp>
      <p:sp>
        <p:nvSpPr>
          <p:cNvPr id="15362" name="TextBox 21"/>
          <p:cNvSpPr txBox="1">
            <a:spLocks noChangeArrowheads="1"/>
          </p:cNvSpPr>
          <p:nvPr/>
        </p:nvSpPr>
        <p:spPr bwMode="auto">
          <a:xfrm>
            <a:off x="63500" y="25400"/>
            <a:ext cx="1317625" cy="3841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sz="1900">
                <a:solidFill>
                  <a:srgbClr val="000000"/>
                </a:solidFill>
                <a:ea typeface="ＭＳ Ｐゴシック" charset="-128"/>
                <a:cs typeface="ＭＳ Ｐゴシック" charset="-128"/>
              </a:rPr>
              <a:t>RL circuit</a:t>
            </a:r>
          </a:p>
        </p:txBody>
      </p:sp>
      <p:sp>
        <p:nvSpPr>
          <p:cNvPr id="6" name="TextBox 35"/>
          <p:cNvSpPr txBox="1">
            <a:spLocks noChangeArrowheads="1"/>
          </p:cNvSpPr>
          <p:nvPr/>
        </p:nvSpPr>
        <p:spPr bwMode="auto">
          <a:xfrm>
            <a:off x="38100" y="1981200"/>
            <a:ext cx="4991100" cy="923925"/>
          </a:xfrm>
          <a:prstGeom prst="rect">
            <a:avLst/>
          </a:prstGeom>
          <a:gradFill rotWithShape="1">
            <a:gsLst>
              <a:gs pos="0">
                <a:srgbClr val="FFE9E2"/>
              </a:gs>
              <a:gs pos="64999">
                <a:srgbClr val="FFC8B6"/>
              </a:gs>
              <a:gs pos="100000">
                <a:srgbClr val="FFB095"/>
              </a:gs>
            </a:gsLst>
            <a:lin ang="5400000" scaled="1"/>
          </a:gradFill>
          <a:ln w="9525">
            <a:solidFill>
              <a:srgbClr val="BF5C00"/>
            </a:solidFill>
            <a:miter lim="800000"/>
            <a:headEnd/>
            <a:tailEnd/>
          </a:ln>
          <a:effectLst>
            <a:outerShdw blurRad="40000" dist="20000" dir="5400000" rotWithShape="0">
              <a:srgbClr val="808080">
                <a:alpha val="37999"/>
              </a:srgbClr>
            </a:outerShdw>
          </a:effectLst>
        </p:spPr>
        <p:txBody>
          <a:bodyPr>
            <a:spAutoFit/>
          </a:bodyPr>
          <a:lstStyle>
            <a:lvl1pPr marL="457200" indent="-4572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4200"/>
              </a:spcAft>
              <a:buFont typeface="Arial" charset="0"/>
              <a:buAutoNum type="arabicPeriod"/>
            </a:pPr>
            <a:r>
              <a:rPr lang="en-US" altLang="en-US" sz="1800" smtClean="0">
                <a:solidFill>
                  <a:srgbClr val="000000"/>
                </a:solidFill>
              </a:rPr>
              <a:t>Calculate the potential drop across the inductor (V</a:t>
            </a:r>
            <a:r>
              <a:rPr lang="en-US" altLang="en-US" sz="1800" baseline="-25000" smtClean="0">
                <a:solidFill>
                  <a:srgbClr val="000000"/>
                </a:solidFill>
              </a:rPr>
              <a:t>L</a:t>
            </a:r>
            <a:r>
              <a:rPr lang="en-US" altLang="en-US" sz="1800" smtClean="0">
                <a:solidFill>
                  <a:srgbClr val="000000"/>
                </a:solidFill>
              </a:rPr>
              <a:t>) and the potential drop across the resistor (V</a:t>
            </a:r>
            <a:r>
              <a:rPr lang="en-US" altLang="en-US" sz="1800" baseline="-25000" smtClean="0">
                <a:solidFill>
                  <a:srgbClr val="000000"/>
                </a:solidFill>
              </a:rPr>
              <a:t>R</a:t>
            </a:r>
            <a:r>
              <a:rPr lang="en-US" altLang="en-US" sz="1800" smtClean="0">
                <a:solidFill>
                  <a:srgbClr val="000000"/>
                </a:solidFill>
              </a:rPr>
              <a:t>)</a:t>
            </a:r>
          </a:p>
        </p:txBody>
      </p:sp>
      <p:pic>
        <p:nvPicPr>
          <p:cNvPr id="58" name="Picture 57"/>
          <p:cNvPicPr>
            <a:picLocks noChangeAspect="1"/>
          </p:cNvPicPr>
          <p:nvPr/>
        </p:nvPicPr>
        <p:blipFill>
          <a:blip r:embed="rId3"/>
          <a:stretch>
            <a:fillRect/>
          </a:stretch>
        </p:blipFill>
        <p:spPr>
          <a:xfrm>
            <a:off x="4787900" y="1949450"/>
            <a:ext cx="2189624" cy="1187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2" name="Picture 61"/>
          <p:cNvPicPr>
            <a:picLocks noChangeAspect="1"/>
          </p:cNvPicPr>
          <p:nvPr/>
        </p:nvPicPr>
        <p:blipFill>
          <a:blip r:embed="rId4"/>
          <a:stretch>
            <a:fillRect/>
          </a:stretch>
        </p:blipFill>
        <p:spPr>
          <a:xfrm>
            <a:off x="6965950" y="1987551"/>
            <a:ext cx="2012950" cy="1069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1"/>
          <p:cNvGrpSpPr/>
          <p:nvPr/>
        </p:nvGrpSpPr>
        <p:grpSpPr>
          <a:xfrm>
            <a:off x="38100" y="3467100"/>
            <a:ext cx="3136900" cy="1701800"/>
            <a:chOff x="38100" y="3467100"/>
            <a:chExt cx="3136900" cy="1701800"/>
          </a:xfrm>
        </p:grpSpPr>
        <p:sp>
          <p:nvSpPr>
            <p:cNvPr id="79" name="Rounded Rectangle 78"/>
            <p:cNvSpPr/>
            <p:nvPr/>
          </p:nvSpPr>
          <p:spPr bwMode="auto">
            <a:xfrm>
              <a:off x="38100" y="3467100"/>
              <a:ext cx="3136900" cy="1701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76" name="TextBox 30"/>
            <p:cNvSpPr txBox="1">
              <a:spLocks noChangeArrowheads="1"/>
            </p:cNvSpPr>
            <p:nvPr/>
          </p:nvSpPr>
          <p:spPr bwMode="auto">
            <a:xfrm>
              <a:off x="2049463" y="4089400"/>
              <a:ext cx="110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V</a:t>
              </a:r>
              <a:r>
                <a:rPr lang="en-US" altLang="en-US" sz="1400" baseline="-25000" smtClean="0">
                  <a:solidFill>
                    <a:prstClr val="black"/>
                  </a:solidFill>
                </a:rPr>
                <a:t>S</a:t>
              </a:r>
              <a:r>
                <a:rPr lang="en-US" altLang="en-US" sz="1400" smtClean="0">
                  <a:solidFill>
                    <a:prstClr val="black"/>
                  </a:solidFill>
                </a:rPr>
                <a:t> = 12 V</a:t>
              </a:r>
            </a:p>
          </p:txBody>
        </p:sp>
        <p:cxnSp>
          <p:nvCxnSpPr>
            <p:cNvPr id="77" name="Straight Arrow Connector 88"/>
            <p:cNvCxnSpPr>
              <a:cxnSpLocks noChangeShapeType="1"/>
            </p:cNvCxnSpPr>
            <p:nvPr/>
          </p:nvCxnSpPr>
          <p:spPr bwMode="auto">
            <a:xfrm flipV="1">
              <a:off x="1092200" y="3619500"/>
              <a:ext cx="1752600" cy="12573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78" name="Straight Arrow Connector 67"/>
            <p:cNvCxnSpPr>
              <a:cxnSpLocks noChangeShapeType="1"/>
            </p:cNvCxnSpPr>
            <p:nvPr/>
          </p:nvCxnSpPr>
          <p:spPr bwMode="auto">
            <a:xfrm>
              <a:off x="1092200" y="4868863"/>
              <a:ext cx="1765300" cy="1587"/>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9" name="Straight Arrow Connector 62"/>
            <p:cNvCxnSpPr>
              <a:cxnSpLocks noChangeAspect="1" noChangeShapeType="1"/>
            </p:cNvCxnSpPr>
            <p:nvPr/>
          </p:nvCxnSpPr>
          <p:spPr bwMode="auto">
            <a:xfrm rot="5400000" flipH="1" flipV="1">
              <a:off x="480219" y="4239419"/>
              <a:ext cx="1250950" cy="11112"/>
            </a:xfrm>
            <a:prstGeom prst="straightConnector1">
              <a:avLst/>
            </a:prstGeom>
            <a:noFill/>
            <a:ln w="28575">
              <a:solidFill>
                <a:srgbClr val="000090"/>
              </a:solidFill>
              <a:round/>
              <a:headEnd/>
              <a:tailEnd type="arrow" w="med" len="med"/>
            </a:ln>
            <a:extLst>
              <a:ext uri="{909E8E84-426E-40DD-AFC4-6F175D3DCCD1}">
                <a14:hiddenFill xmlns:a14="http://schemas.microsoft.com/office/drawing/2010/main">
                  <a:noFill/>
                </a14:hiddenFill>
              </a:ext>
            </a:extLst>
          </p:spPr>
        </p:cxnSp>
        <p:sp>
          <p:nvSpPr>
            <p:cNvPr id="70" name="Rectangle 63"/>
            <p:cNvSpPr>
              <a:spLocks noChangeAspect="1" noChangeArrowheads="1"/>
            </p:cNvSpPr>
            <p:nvPr/>
          </p:nvSpPr>
          <p:spPr bwMode="auto">
            <a:xfrm flipV="1">
              <a:off x="1116013" y="3624263"/>
              <a:ext cx="1733550" cy="1247775"/>
            </a:xfrm>
            <a:prstGeom prst="rect">
              <a:avLst/>
            </a:prstGeom>
            <a:noFill/>
            <a:ln w="9525">
              <a:solidFill>
                <a:srgbClr val="FF66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71" name="TextBox 29"/>
            <p:cNvSpPr txBox="1">
              <a:spLocks noChangeArrowheads="1"/>
            </p:cNvSpPr>
            <p:nvPr/>
          </p:nvSpPr>
          <p:spPr bwMode="auto">
            <a:xfrm>
              <a:off x="38100" y="3886200"/>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V</a:t>
              </a:r>
              <a:r>
                <a:rPr lang="en-US" altLang="en-US" sz="1400" baseline="-25000" smtClean="0">
                  <a:solidFill>
                    <a:prstClr val="black"/>
                  </a:solidFill>
                </a:rPr>
                <a:t>L</a:t>
              </a:r>
              <a:r>
                <a:rPr lang="en-US" altLang="en-US" sz="1400" smtClean="0">
                  <a:solidFill>
                    <a:prstClr val="black"/>
                  </a:solidFill>
                </a:rPr>
                <a:t> = 6.8 V</a:t>
              </a:r>
            </a:p>
          </p:txBody>
        </p:sp>
        <p:sp>
          <p:nvSpPr>
            <p:cNvPr id="72" name="TextBox 30"/>
            <p:cNvSpPr txBox="1">
              <a:spLocks noChangeArrowheads="1"/>
            </p:cNvSpPr>
            <p:nvPr/>
          </p:nvSpPr>
          <p:spPr bwMode="auto">
            <a:xfrm>
              <a:off x="1503363" y="4838700"/>
              <a:ext cx="110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V</a:t>
              </a:r>
              <a:r>
                <a:rPr lang="en-US" altLang="en-US" sz="1400" baseline="-25000" smtClean="0">
                  <a:solidFill>
                    <a:prstClr val="black"/>
                  </a:solidFill>
                </a:rPr>
                <a:t>R</a:t>
              </a:r>
              <a:r>
                <a:rPr lang="en-US" altLang="en-US" sz="1400" smtClean="0">
                  <a:solidFill>
                    <a:prstClr val="black"/>
                  </a:solidFill>
                </a:rPr>
                <a:t> = 10 V</a:t>
              </a:r>
            </a:p>
          </p:txBody>
        </p:sp>
        <p:grpSp>
          <p:nvGrpSpPr>
            <p:cNvPr id="3" name="Group 46"/>
            <p:cNvGrpSpPr>
              <a:grpSpLocks/>
            </p:cNvGrpSpPr>
            <p:nvPr/>
          </p:nvGrpSpPr>
          <p:grpSpPr bwMode="auto">
            <a:xfrm rot="-1078391">
              <a:off x="1366838" y="4516438"/>
              <a:ext cx="377825" cy="384175"/>
              <a:chOff x="5956246" y="2908300"/>
              <a:chExt cx="376292" cy="384721"/>
            </a:xfrm>
          </p:grpSpPr>
          <p:sp>
            <p:nvSpPr>
              <p:cNvPr id="16440" name="TextBox 33"/>
              <p:cNvSpPr txBox="1">
                <a:spLocks noChangeArrowheads="1"/>
              </p:cNvSpPr>
              <p:nvPr/>
            </p:nvSpPr>
            <p:spPr bwMode="auto">
              <a:xfrm>
                <a:off x="5956246" y="2908300"/>
                <a:ext cx="31157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mtClean="0">
                    <a:solidFill>
                      <a:prstClr val="black"/>
                    </a:solidFill>
                    <a:latin typeface="Symbol" charset="2"/>
                  </a:rPr>
                  <a:t>θ</a:t>
                </a:r>
              </a:p>
            </p:txBody>
          </p:sp>
          <p:sp>
            <p:nvSpPr>
              <p:cNvPr id="75" name="Block Arc 74"/>
              <p:cNvSpPr/>
              <p:nvPr/>
            </p:nvSpPr>
            <p:spPr bwMode="auto">
              <a:xfrm rot="7037353">
                <a:off x="5964433" y="2886608"/>
                <a:ext cx="354516" cy="377874"/>
              </a:xfrm>
              <a:prstGeom prst="blockArc">
                <a:avLst>
                  <a:gd name="adj1" fmla="val 10657658"/>
                  <a:gd name="adj2" fmla="val 19742175"/>
                  <a:gd name="adj3"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grpSp>
      </p:grpSp>
      <p:pic>
        <p:nvPicPr>
          <p:cNvPr id="81" name="Picture 80"/>
          <p:cNvPicPr>
            <a:picLocks noChangeAspect="1"/>
          </p:cNvPicPr>
          <p:nvPr/>
        </p:nvPicPr>
        <p:blipFill>
          <a:blip r:embed="rId5"/>
          <a:stretch>
            <a:fillRect/>
          </a:stretch>
        </p:blipFill>
        <p:spPr>
          <a:xfrm>
            <a:off x="6638011" y="3937000"/>
            <a:ext cx="2303986" cy="2463800"/>
          </a:xfrm>
          <a:prstGeom prst="roundRect">
            <a:avLst>
              <a:gd name="adj" fmla="val 5413"/>
            </a:avLst>
          </a:prstGeom>
          <a:ln>
            <a:noFill/>
          </a:ln>
          <a:effectLst>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a:sp3d contourW="6350" prstMaterial="matte">
            <a:bevelT w="101600" h="101600"/>
            <a:contourClr>
              <a:srgbClr val="969696"/>
            </a:contourClr>
          </a:sp3d>
        </p:spPr>
      </p:pic>
      <p:sp>
        <p:nvSpPr>
          <p:cNvPr id="85" name="TextBox 61"/>
          <p:cNvSpPr txBox="1">
            <a:spLocks noChangeArrowheads="1"/>
          </p:cNvSpPr>
          <p:nvPr/>
        </p:nvSpPr>
        <p:spPr bwMode="auto">
          <a:xfrm>
            <a:off x="2979738" y="6142038"/>
            <a:ext cx="3352800" cy="338137"/>
          </a:xfrm>
          <a:prstGeom prst="rect">
            <a:avLst/>
          </a:prstGeom>
          <a:gradFill rotWithShape="1">
            <a:gsLst>
              <a:gs pos="0">
                <a:srgbClr val="F2E9F5"/>
              </a:gs>
              <a:gs pos="64999">
                <a:srgbClr val="DCC7E3"/>
              </a:gs>
              <a:gs pos="100000">
                <a:srgbClr val="CEADD8"/>
              </a:gs>
            </a:gsLst>
            <a:lin ang="5400000" scaled="1"/>
          </a:gradFill>
          <a:ln w="9525">
            <a:solidFill>
              <a:srgbClr val="660075"/>
            </a:solidFill>
            <a:miter lim="800000"/>
            <a:headEnd/>
            <a:tailEnd/>
          </a:ln>
          <a:effectLst>
            <a:outerShdw blurRad="40000" dist="20000" dir="5400000" rotWithShape="0">
              <a:srgbClr val="808080">
                <a:alpha val="37999"/>
              </a:srgbClr>
            </a:outerShdw>
          </a:effec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dirty="0" smtClean="0">
                <a:solidFill>
                  <a:srgbClr val="000000"/>
                </a:solidFill>
              </a:rPr>
              <a:t>V</a:t>
            </a:r>
            <a:r>
              <a:rPr lang="en-US" altLang="en-US" sz="1600" baseline="-25000" dirty="0" smtClean="0">
                <a:solidFill>
                  <a:srgbClr val="000000"/>
                </a:solidFill>
              </a:rPr>
              <a:t>S </a:t>
            </a:r>
            <a:r>
              <a:rPr lang="en-US" altLang="en-US" sz="1600" dirty="0" smtClean="0">
                <a:solidFill>
                  <a:srgbClr val="000000"/>
                </a:solidFill>
              </a:rPr>
              <a:t>leading current by 34º ± 2º</a:t>
            </a:r>
          </a:p>
        </p:txBody>
      </p:sp>
      <p:grpSp>
        <p:nvGrpSpPr>
          <p:cNvPr id="16416" name="Group 110"/>
          <p:cNvGrpSpPr>
            <a:grpSpLocks/>
          </p:cNvGrpSpPr>
          <p:nvPr/>
        </p:nvGrpSpPr>
        <p:grpSpPr bwMode="auto">
          <a:xfrm>
            <a:off x="5232400" y="139700"/>
            <a:ext cx="3760788" cy="1854200"/>
            <a:chOff x="5232400" y="139700"/>
            <a:chExt cx="3760788" cy="1854200"/>
          </a:xfrm>
        </p:grpSpPr>
        <p:sp>
          <p:nvSpPr>
            <p:cNvPr id="112" name="Rounded Rectangle 111"/>
            <p:cNvSpPr/>
            <p:nvPr/>
          </p:nvSpPr>
          <p:spPr bwMode="auto">
            <a:xfrm>
              <a:off x="5232400" y="139700"/>
              <a:ext cx="3759200" cy="18542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16418" name="TextBox 39"/>
            <p:cNvSpPr txBox="1">
              <a:spLocks noChangeArrowheads="1"/>
            </p:cNvSpPr>
            <p:nvPr/>
          </p:nvSpPr>
          <p:spPr bwMode="auto">
            <a:xfrm>
              <a:off x="8304928" y="1206500"/>
              <a:ext cx="688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4.7 Ω</a:t>
              </a:r>
            </a:p>
          </p:txBody>
        </p:sp>
        <p:sp>
          <p:nvSpPr>
            <p:cNvPr id="16419" name="Oval 10"/>
            <p:cNvSpPr>
              <a:spLocks noChangeAspect="1"/>
            </p:cNvSpPr>
            <p:nvPr/>
          </p:nvSpPr>
          <p:spPr bwMode="auto">
            <a:xfrm>
              <a:off x="654434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6420" name="Oval 12"/>
            <p:cNvSpPr>
              <a:spLocks noChangeAspect="1"/>
            </p:cNvSpPr>
            <p:nvPr/>
          </p:nvSpPr>
          <p:spPr bwMode="auto">
            <a:xfrm>
              <a:off x="673167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6421" name="Oval 115"/>
            <p:cNvSpPr>
              <a:spLocks noChangeAspect="1"/>
            </p:cNvSpPr>
            <p:nvPr/>
          </p:nvSpPr>
          <p:spPr bwMode="auto">
            <a:xfrm>
              <a:off x="692218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6422" name="Oval 12"/>
            <p:cNvSpPr>
              <a:spLocks noChangeAspect="1"/>
            </p:cNvSpPr>
            <p:nvPr/>
          </p:nvSpPr>
          <p:spPr bwMode="auto">
            <a:xfrm>
              <a:off x="710951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18" name="Rectangle 26"/>
            <p:cNvSpPr>
              <a:spLocks noChangeArrowheads="1"/>
            </p:cNvSpPr>
            <p:nvPr/>
          </p:nvSpPr>
          <p:spPr bwMode="auto">
            <a:xfrm>
              <a:off x="6524625" y="1011238"/>
              <a:ext cx="798513" cy="109537"/>
            </a:xfrm>
            <a:prstGeom prst="rect">
              <a:avLst/>
            </a:prstGeom>
            <a:solidFill>
              <a:schemeClr val="accent2">
                <a:lumMod val="40000"/>
                <a:lumOff val="60000"/>
              </a:schemeClr>
            </a:solidFill>
            <a:ln w="9525">
              <a:noFill/>
              <a:round/>
              <a:headEnd/>
              <a:tailEnd/>
            </a:ln>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6424" name="Straight Connector 34"/>
            <p:cNvCxnSpPr>
              <a:cxnSpLocks noChangeShapeType="1"/>
            </p:cNvCxnSpPr>
            <p:nvPr/>
          </p:nvCxnSpPr>
          <p:spPr bwMode="auto">
            <a:xfrm>
              <a:off x="6542758" y="846138"/>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425" name="Straight Connector 35"/>
            <p:cNvCxnSpPr>
              <a:cxnSpLocks noChangeShapeType="1"/>
            </p:cNvCxnSpPr>
            <p:nvPr/>
          </p:nvCxnSpPr>
          <p:spPr bwMode="auto">
            <a:xfrm>
              <a:off x="6542758" y="879475"/>
              <a:ext cx="77154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426" name="Straight Connector 36"/>
            <p:cNvCxnSpPr>
              <a:cxnSpLocks noChangeShapeType="1"/>
            </p:cNvCxnSpPr>
            <p:nvPr/>
          </p:nvCxnSpPr>
          <p:spPr bwMode="auto">
            <a:xfrm>
              <a:off x="6542758" y="912813"/>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427" name="Line 333"/>
            <p:cNvSpPr>
              <a:spLocks noChangeShapeType="1"/>
            </p:cNvSpPr>
            <p:nvPr/>
          </p:nvSpPr>
          <p:spPr bwMode="auto">
            <a:xfrm flipH="1">
              <a:off x="6794811" y="1803400"/>
              <a:ext cx="14593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smtClean="0">
                <a:solidFill>
                  <a:prstClr val="black"/>
                </a:solidFill>
                <a:latin typeface="Verdana" charset="0"/>
                <a:ea typeface="ＭＳ Ｐゴシック" charset="-128"/>
              </a:endParaRPr>
            </a:p>
          </p:txBody>
        </p:sp>
        <p:cxnSp>
          <p:nvCxnSpPr>
            <p:cNvPr id="16428" name="Straight Connector 43"/>
            <p:cNvCxnSpPr>
              <a:cxnSpLocks noChangeShapeType="1"/>
            </p:cNvCxnSpPr>
            <p:nvPr/>
          </p:nvCxnSpPr>
          <p:spPr bwMode="auto">
            <a:xfrm rot="5400000">
              <a:off x="5028938" y="1402028"/>
              <a:ext cx="825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6429" name="Straight Connector 44"/>
            <p:cNvCxnSpPr>
              <a:cxnSpLocks noChangeShapeType="1"/>
            </p:cNvCxnSpPr>
            <p:nvPr/>
          </p:nvCxnSpPr>
          <p:spPr bwMode="auto">
            <a:xfrm rot="5400000">
              <a:off x="7842965" y="1403350"/>
              <a:ext cx="8112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6430" name="Rectangle 383"/>
            <p:cNvSpPr>
              <a:spLocks noChangeArrowheads="1"/>
            </p:cNvSpPr>
            <p:nvPr/>
          </p:nvSpPr>
          <p:spPr bwMode="auto">
            <a:xfrm rot="-5400000">
              <a:off x="7923927" y="1290635"/>
              <a:ext cx="660400" cy="233368"/>
            </a:xfrm>
            <a:prstGeom prst="rect">
              <a:avLst/>
            </a:prstGeom>
            <a:solidFill>
              <a:srgbClr val="A6A6A6"/>
            </a:solidFill>
            <a:ln w="28575">
              <a:solidFill>
                <a:schemeClr val="tx1"/>
              </a:solidFill>
              <a:miter lim="800000"/>
              <a:headEnd/>
              <a:tailEnd/>
            </a:ln>
          </p:spPr>
          <p:txBody>
            <a:bodyPr wrap="none" anchor="ct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smtClean="0">
                <a:solidFill>
                  <a:srgbClr val="660066"/>
                </a:solidFill>
              </a:endParaRPr>
            </a:p>
          </p:txBody>
        </p:sp>
        <p:cxnSp>
          <p:nvCxnSpPr>
            <p:cNvPr id="16431" name="Straight Connector 40"/>
            <p:cNvCxnSpPr>
              <a:cxnSpLocks noChangeShapeType="1"/>
            </p:cNvCxnSpPr>
            <p:nvPr/>
          </p:nvCxnSpPr>
          <p:spPr bwMode="auto">
            <a:xfrm>
              <a:off x="7282551" y="1006475"/>
              <a:ext cx="9811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6432" name="TextBox 108"/>
            <p:cNvSpPr txBox="1">
              <a:spLocks noChangeArrowheads="1"/>
            </p:cNvSpPr>
            <p:nvPr/>
          </p:nvSpPr>
          <p:spPr bwMode="auto">
            <a:xfrm>
              <a:off x="6336462" y="1214971"/>
              <a:ext cx="1158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L = 10 mH</a:t>
              </a:r>
            </a:p>
          </p:txBody>
        </p:sp>
        <p:cxnSp>
          <p:nvCxnSpPr>
            <p:cNvPr id="16433" name="Straight Connector 50"/>
            <p:cNvCxnSpPr>
              <a:cxnSpLocks noChangeShapeType="1"/>
            </p:cNvCxnSpPr>
            <p:nvPr/>
          </p:nvCxnSpPr>
          <p:spPr bwMode="auto">
            <a:xfrm>
              <a:off x="5427663" y="992188"/>
              <a:ext cx="11216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6434" name="Group 74"/>
            <p:cNvGrpSpPr>
              <a:grpSpLocks/>
            </p:cNvGrpSpPr>
            <p:nvPr/>
          </p:nvGrpSpPr>
          <p:grpSpPr bwMode="auto">
            <a:xfrm rot="-5400000">
              <a:off x="6541646" y="1585156"/>
              <a:ext cx="68262" cy="444430"/>
              <a:chOff x="5240338" y="1922463"/>
              <a:chExt cx="68262" cy="444500"/>
            </a:xfrm>
          </p:grpSpPr>
          <p:sp>
            <p:nvSpPr>
              <p:cNvPr id="16438" name="Oval 42"/>
              <p:cNvSpPr>
                <a:spLocks noChangeArrowheads="1"/>
              </p:cNvSpPr>
              <p:nvPr/>
            </p:nvSpPr>
            <p:spPr bwMode="auto">
              <a:xfrm>
                <a:off x="5240338" y="1922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6439" name="Oval 43"/>
              <p:cNvSpPr>
                <a:spLocks noChangeArrowheads="1"/>
              </p:cNvSpPr>
              <p:nvPr/>
            </p:nvSpPr>
            <p:spPr bwMode="auto">
              <a:xfrm>
                <a:off x="5245100" y="2303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grpSp>
        <p:cxnSp>
          <p:nvCxnSpPr>
            <p:cNvPr id="16435" name="Straight Connector 52"/>
            <p:cNvCxnSpPr>
              <a:cxnSpLocks noChangeShapeType="1"/>
            </p:cNvCxnSpPr>
            <p:nvPr/>
          </p:nvCxnSpPr>
          <p:spPr bwMode="auto">
            <a:xfrm>
              <a:off x="5448827" y="1803400"/>
              <a:ext cx="9142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pic>
          <p:nvPicPr>
            <p:cNvPr id="131" name="Picture 69"/>
            <p:cNvPicPr>
              <a:picLocks noChangeAspect="1"/>
            </p:cNvPicPr>
            <p:nvPr/>
          </p:nvPicPr>
          <p:blipFill>
            <a:blip r:embed="rId6"/>
            <a:srcRect/>
            <a:stretch>
              <a:fillRect/>
            </a:stretch>
          </p:blipFill>
          <p:spPr bwMode="auto">
            <a:xfrm>
              <a:off x="6481764" y="304801"/>
              <a:ext cx="973666" cy="381000"/>
            </a:xfrm>
            <a:prstGeom prst="rect">
              <a:avLst/>
            </a:prstGeom>
            <a:noFill/>
            <a:ln w="9525">
              <a:solidFill>
                <a:schemeClr val="accent6"/>
              </a:solidFill>
              <a:miter lim="800000"/>
              <a:headEnd/>
              <a:tailEnd/>
            </a:ln>
            <a:effectLst>
              <a:glow rad="101600">
                <a:schemeClr val="accent5">
                  <a:alpha val="75000"/>
                </a:schemeClr>
              </a:glow>
            </a:effectLst>
          </p:spPr>
        </p:pic>
        <p:pic>
          <p:nvPicPr>
            <p:cNvPr id="16437" name="Picture 1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6200" y="1670050"/>
              <a:ext cx="29194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98783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2101850"/>
            <a:ext cx="26797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9"/>
          <p:cNvSpPr txBox="1">
            <a:spLocks noChangeArrowheads="1"/>
          </p:cNvSpPr>
          <p:nvPr/>
        </p:nvSpPr>
        <p:spPr bwMode="auto">
          <a:xfrm>
            <a:off x="-165100" y="8004175"/>
            <a:ext cx="903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200" smtClean="0">
                <a:solidFill>
                  <a:prstClr val="black"/>
                </a:solidFill>
              </a:rPr>
              <a:t>Formative practice enables students to gain frequent feedback and feedforward on the progress of their education</a:t>
            </a:r>
          </a:p>
        </p:txBody>
      </p:sp>
      <p:sp>
        <p:nvSpPr>
          <p:cNvPr id="44" name="TextBox 43"/>
          <p:cNvSpPr txBox="1">
            <a:spLocks noChangeArrowheads="1"/>
          </p:cNvSpPr>
          <p:nvPr/>
        </p:nvSpPr>
        <p:spPr bwMode="auto">
          <a:xfrm>
            <a:off x="38100" y="558800"/>
            <a:ext cx="4889500" cy="584200"/>
          </a:xfrm>
          <a:prstGeom prst="rect">
            <a:avLst/>
          </a:prstGeom>
          <a:gradFill rotWithShape="1">
            <a:gsLst>
              <a:gs pos="0">
                <a:srgbClr val="FFE9E2"/>
              </a:gs>
              <a:gs pos="64999">
                <a:srgbClr val="FFC8B6"/>
              </a:gs>
              <a:gs pos="100000">
                <a:srgbClr val="FFB095"/>
              </a:gs>
            </a:gsLst>
            <a:lin ang="5400000" scaled="1"/>
          </a:gradFill>
          <a:ln w="9525">
            <a:solidFill>
              <a:srgbClr val="BF5C00"/>
            </a:solidFill>
            <a:miter lim="800000"/>
            <a:headEnd/>
            <a:tailEnd/>
          </a:ln>
          <a:effectLst>
            <a:outerShdw blurRad="40000" dist="20000" dir="5400000" rotWithShape="0">
              <a:srgbClr val="808080">
                <a:alpha val="37999"/>
              </a:srgbClr>
            </a:outerShdw>
          </a:effectLst>
        </p:spPr>
        <p:txBody>
          <a:bodyPr>
            <a:spAutoFit/>
          </a:bodyPr>
          <a:lstStyle>
            <a:lvl1pPr marL="444500" indent="-4445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smtClean="0">
                <a:solidFill>
                  <a:srgbClr val="000000"/>
                </a:solidFill>
              </a:rPr>
              <a:t>4.	From your phasor diagram label the waves on the graph with  V</a:t>
            </a:r>
            <a:r>
              <a:rPr lang="en-US" altLang="en-US" sz="1600" baseline="-25000" smtClean="0">
                <a:solidFill>
                  <a:srgbClr val="000000"/>
                </a:solidFill>
              </a:rPr>
              <a:t>R</a:t>
            </a:r>
            <a:r>
              <a:rPr lang="en-US" altLang="en-US" sz="1600" smtClean="0">
                <a:solidFill>
                  <a:srgbClr val="000000"/>
                </a:solidFill>
              </a:rPr>
              <a:t>, V</a:t>
            </a:r>
            <a:r>
              <a:rPr lang="en-US" altLang="en-US" sz="1600" baseline="-25000" smtClean="0">
                <a:solidFill>
                  <a:srgbClr val="000000"/>
                </a:solidFill>
              </a:rPr>
              <a:t>L</a:t>
            </a:r>
            <a:r>
              <a:rPr lang="en-US" altLang="en-US" sz="1600" smtClean="0">
                <a:solidFill>
                  <a:srgbClr val="000000"/>
                </a:solidFill>
              </a:rPr>
              <a:t> and V</a:t>
            </a:r>
            <a:r>
              <a:rPr lang="en-US" altLang="en-US" sz="1600" baseline="-25000" smtClean="0">
                <a:solidFill>
                  <a:srgbClr val="000000"/>
                </a:solidFill>
              </a:rPr>
              <a:t>S</a:t>
            </a:r>
            <a:r>
              <a:rPr lang="en-US" altLang="en-US" sz="1600" smtClean="0">
                <a:solidFill>
                  <a:srgbClr val="000000"/>
                </a:solidFill>
              </a:rPr>
              <a:t>. </a:t>
            </a:r>
          </a:p>
        </p:txBody>
      </p:sp>
      <p:sp>
        <p:nvSpPr>
          <p:cNvPr id="17451" name="TextBox 86"/>
          <p:cNvSpPr txBox="1">
            <a:spLocks noChangeArrowheads="1"/>
          </p:cNvSpPr>
          <p:nvPr/>
        </p:nvSpPr>
        <p:spPr bwMode="auto">
          <a:xfrm>
            <a:off x="2959100" y="43561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660066"/>
                </a:solidFill>
              </a:rPr>
              <a:t>V</a:t>
            </a:r>
            <a:r>
              <a:rPr lang="en-US" altLang="en-US" sz="2400" b="1" baseline="-25000" smtClean="0">
                <a:solidFill>
                  <a:srgbClr val="660066"/>
                </a:solidFill>
              </a:rPr>
              <a:t>R</a:t>
            </a:r>
          </a:p>
        </p:txBody>
      </p:sp>
      <p:sp>
        <p:nvSpPr>
          <p:cNvPr id="17452" name="TextBox 84"/>
          <p:cNvSpPr txBox="1">
            <a:spLocks noChangeArrowheads="1"/>
          </p:cNvSpPr>
          <p:nvPr/>
        </p:nvSpPr>
        <p:spPr bwMode="auto">
          <a:xfrm>
            <a:off x="1790700" y="35560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000090"/>
                </a:solidFill>
              </a:rPr>
              <a:t>V</a:t>
            </a:r>
            <a:r>
              <a:rPr lang="en-US" altLang="en-US" sz="2400" b="1" baseline="-25000" smtClean="0">
                <a:solidFill>
                  <a:srgbClr val="000090"/>
                </a:solidFill>
              </a:rPr>
              <a:t>L</a:t>
            </a:r>
          </a:p>
        </p:txBody>
      </p:sp>
      <p:sp>
        <p:nvSpPr>
          <p:cNvPr id="17453" name="TextBox 85"/>
          <p:cNvSpPr txBox="1">
            <a:spLocks noChangeArrowheads="1"/>
          </p:cNvSpPr>
          <p:nvPr/>
        </p:nvSpPr>
        <p:spPr bwMode="auto">
          <a:xfrm>
            <a:off x="2743200" y="33020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008000"/>
                </a:solidFill>
              </a:rPr>
              <a:t>V</a:t>
            </a:r>
            <a:r>
              <a:rPr lang="en-US" altLang="en-US" sz="2400" b="1" baseline="-25000" smtClean="0">
                <a:solidFill>
                  <a:srgbClr val="008000"/>
                </a:solidFill>
              </a:rPr>
              <a:t>S</a:t>
            </a:r>
          </a:p>
        </p:txBody>
      </p:sp>
      <p:cxnSp>
        <p:nvCxnSpPr>
          <p:cNvPr id="17463" name="Straight Arrow Connector 118"/>
          <p:cNvCxnSpPr>
            <a:cxnSpLocks noChangeAspect="1" noChangeShapeType="1"/>
          </p:cNvCxnSpPr>
          <p:nvPr/>
        </p:nvCxnSpPr>
        <p:spPr bwMode="auto">
          <a:xfrm rot="5400000" flipH="1" flipV="1">
            <a:off x="1699419" y="3769519"/>
            <a:ext cx="1250950" cy="11112"/>
          </a:xfrm>
          <a:prstGeom prst="straightConnector1">
            <a:avLst/>
          </a:prstGeom>
          <a:noFill/>
          <a:ln w="28575">
            <a:solidFill>
              <a:srgbClr val="000090"/>
            </a:solidFill>
            <a:round/>
            <a:headEnd/>
            <a:tailEnd type="arrow" w="med" len="med"/>
          </a:ln>
          <a:extLst>
            <a:ext uri="{909E8E84-426E-40DD-AFC4-6F175D3DCCD1}">
              <a14:hiddenFill xmlns:a14="http://schemas.microsoft.com/office/drawing/2010/main">
                <a:noFill/>
              </a14:hiddenFill>
            </a:ext>
          </a:extLst>
        </p:spPr>
      </p:cxnSp>
      <p:sp>
        <p:nvSpPr>
          <p:cNvPr id="17464" name="Rectangle 119"/>
          <p:cNvSpPr>
            <a:spLocks noChangeAspect="1" noChangeArrowheads="1"/>
          </p:cNvSpPr>
          <p:nvPr/>
        </p:nvSpPr>
        <p:spPr bwMode="auto">
          <a:xfrm flipV="1">
            <a:off x="2335213" y="3154363"/>
            <a:ext cx="1733550" cy="1247775"/>
          </a:xfrm>
          <a:prstGeom prst="rect">
            <a:avLst/>
          </a:prstGeom>
          <a:noFill/>
          <a:ln w="9525">
            <a:solidFill>
              <a:srgbClr val="FF66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7468" name="TextBox 33"/>
          <p:cNvSpPr txBox="1">
            <a:spLocks noChangeArrowheads="1"/>
          </p:cNvSpPr>
          <p:nvPr/>
        </p:nvSpPr>
        <p:spPr bwMode="auto">
          <a:xfrm rot="-1078391">
            <a:off x="2587625" y="4019550"/>
            <a:ext cx="312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mtClean="0">
                <a:solidFill>
                  <a:prstClr val="black"/>
                </a:solidFill>
                <a:latin typeface="Symbol" charset="2"/>
              </a:rPr>
              <a:t>θ</a:t>
            </a:r>
          </a:p>
        </p:txBody>
      </p:sp>
      <p:sp>
        <p:nvSpPr>
          <p:cNvPr id="125" name="Block Arc 124"/>
          <p:cNvSpPr/>
          <p:nvPr/>
        </p:nvSpPr>
        <p:spPr bwMode="auto">
          <a:xfrm rot="5958962">
            <a:off x="2593976" y="4038600"/>
            <a:ext cx="354012" cy="376237"/>
          </a:xfrm>
          <a:prstGeom prst="blockArc">
            <a:avLst>
              <a:gd name="adj1" fmla="val 10657658"/>
              <a:gd name="adj2" fmla="val 19742175"/>
              <a:gd name="adj3"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7466" name="Straight Arrow Connector 88"/>
          <p:cNvCxnSpPr>
            <a:cxnSpLocks noChangeShapeType="1"/>
          </p:cNvCxnSpPr>
          <p:nvPr/>
        </p:nvCxnSpPr>
        <p:spPr bwMode="auto">
          <a:xfrm flipV="1">
            <a:off x="2311400" y="3149600"/>
            <a:ext cx="1752600" cy="12573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17467" name="Straight Arrow Connector 122"/>
          <p:cNvCxnSpPr>
            <a:cxnSpLocks noChangeShapeType="1"/>
          </p:cNvCxnSpPr>
          <p:nvPr/>
        </p:nvCxnSpPr>
        <p:spPr bwMode="auto">
          <a:xfrm>
            <a:off x="2311400" y="4398963"/>
            <a:ext cx="1765300" cy="1587"/>
          </a:xfrm>
          <a:prstGeom prst="straightConnector1">
            <a:avLst/>
          </a:prstGeom>
          <a:noFill/>
          <a:ln w="28575">
            <a:solidFill>
              <a:srgbClr val="660066"/>
            </a:solidFill>
            <a:round/>
            <a:headEnd/>
            <a:tailEnd type="arrow" w="med" len="med"/>
          </a:ln>
          <a:extLst>
            <a:ext uri="{909E8E84-426E-40DD-AFC4-6F175D3DCCD1}">
              <a14:hiddenFill xmlns:a14="http://schemas.microsoft.com/office/drawing/2010/main">
                <a:noFill/>
              </a14:hiddenFill>
            </a:ext>
          </a:extLst>
        </p:spPr>
      </p:cxnSp>
      <p:sp>
        <p:nvSpPr>
          <p:cNvPr id="17455" name="Oval 32"/>
          <p:cNvSpPr>
            <a:spLocks noChangeArrowheads="1"/>
          </p:cNvSpPr>
          <p:nvPr/>
        </p:nvSpPr>
        <p:spPr bwMode="auto">
          <a:xfrm>
            <a:off x="1130300" y="3175000"/>
            <a:ext cx="2413000" cy="241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7461" name="Oval 32"/>
          <p:cNvSpPr>
            <a:spLocks noChangeArrowheads="1"/>
          </p:cNvSpPr>
          <p:nvPr/>
        </p:nvSpPr>
        <p:spPr bwMode="auto">
          <a:xfrm>
            <a:off x="182563" y="2252663"/>
            <a:ext cx="4275137" cy="4275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18" name="Plus 117"/>
          <p:cNvSpPr/>
          <p:nvPr/>
        </p:nvSpPr>
        <p:spPr bwMode="auto">
          <a:xfrm>
            <a:off x="2201863" y="4283075"/>
            <a:ext cx="236537" cy="209550"/>
          </a:xfrm>
          <a:prstGeom prst="mathPlus">
            <a:avLst>
              <a:gd name="adj1" fmla="val 0"/>
            </a:avLst>
          </a:prstGeom>
          <a:solidFill>
            <a:schemeClr val="accent1"/>
          </a:solidFill>
          <a:ln w="38100"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7459" name="Straight Connector 112"/>
          <p:cNvCxnSpPr>
            <a:cxnSpLocks noChangeShapeType="1"/>
          </p:cNvCxnSpPr>
          <p:nvPr/>
        </p:nvCxnSpPr>
        <p:spPr bwMode="auto">
          <a:xfrm rot="-5400000">
            <a:off x="136525" y="4386263"/>
            <a:ext cx="4383087" cy="158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7460" name="Straight Connector 112"/>
          <p:cNvCxnSpPr>
            <a:cxnSpLocks noChangeShapeType="1"/>
          </p:cNvCxnSpPr>
          <p:nvPr/>
        </p:nvCxnSpPr>
        <p:spPr bwMode="auto">
          <a:xfrm rot="10800000">
            <a:off x="142875" y="4398963"/>
            <a:ext cx="4383088"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cxnSp>
      <p:sp>
        <p:nvSpPr>
          <p:cNvPr id="17458" name="Oval 32"/>
          <p:cNvSpPr>
            <a:spLocks noChangeArrowheads="1"/>
          </p:cNvSpPr>
          <p:nvPr/>
        </p:nvSpPr>
        <p:spPr bwMode="auto">
          <a:xfrm>
            <a:off x="614363" y="2662238"/>
            <a:ext cx="3446462" cy="34464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cxnSp>
        <p:nvCxnSpPr>
          <p:cNvPr id="140" name="Straight Connector 139"/>
          <p:cNvCxnSpPr>
            <a:cxnSpLocks noChangeShapeType="1"/>
          </p:cNvCxnSpPr>
          <p:nvPr/>
        </p:nvCxnSpPr>
        <p:spPr bwMode="auto">
          <a:xfrm>
            <a:off x="2286000" y="2235200"/>
            <a:ext cx="4635500" cy="1588"/>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a:off x="2247900" y="3168650"/>
            <a:ext cx="5295900" cy="1588"/>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cxnSp>
        <p:nvCxnSpPr>
          <p:cNvPr id="144" name="Straight Connector 143"/>
          <p:cNvCxnSpPr>
            <a:cxnSpLocks noChangeShapeType="1"/>
          </p:cNvCxnSpPr>
          <p:nvPr/>
        </p:nvCxnSpPr>
        <p:spPr bwMode="auto">
          <a:xfrm>
            <a:off x="2311400" y="5600700"/>
            <a:ext cx="5257800" cy="1588"/>
          </a:xfrm>
          <a:prstGeom prst="line">
            <a:avLst/>
          </a:prstGeom>
          <a:noFill/>
          <a:ln w="9525">
            <a:solidFill>
              <a:srgbClr val="000090"/>
            </a:solidFill>
            <a:prstDash val="dash"/>
            <a:round/>
            <a:headEnd/>
            <a:tailEnd/>
          </a:ln>
          <a:extLst>
            <a:ext uri="{909E8E84-426E-40DD-AFC4-6F175D3DCCD1}">
              <a14:hiddenFill xmlns:a14="http://schemas.microsoft.com/office/drawing/2010/main">
                <a:noFill/>
              </a14:hiddenFill>
            </a:ext>
          </a:extLst>
        </p:spPr>
      </p:cxnSp>
      <p:sp>
        <p:nvSpPr>
          <p:cNvPr id="12" name="TextBox 83"/>
          <p:cNvSpPr txBox="1">
            <a:spLocks noChangeArrowheads="1"/>
          </p:cNvSpPr>
          <p:nvPr/>
        </p:nvSpPr>
        <p:spPr bwMode="auto">
          <a:xfrm>
            <a:off x="6858000" y="44450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660066"/>
                </a:solidFill>
              </a:rPr>
              <a:t>V</a:t>
            </a:r>
            <a:r>
              <a:rPr lang="en-US" altLang="en-US" sz="2400" b="1" baseline="-25000" smtClean="0">
                <a:solidFill>
                  <a:srgbClr val="660066"/>
                </a:solidFill>
              </a:rPr>
              <a:t>R</a:t>
            </a:r>
          </a:p>
        </p:txBody>
      </p:sp>
      <p:sp>
        <p:nvSpPr>
          <p:cNvPr id="17415" name="TextBox 88"/>
          <p:cNvSpPr txBox="1">
            <a:spLocks noChangeArrowheads="1"/>
          </p:cNvSpPr>
          <p:nvPr/>
        </p:nvSpPr>
        <p:spPr bwMode="auto">
          <a:xfrm>
            <a:off x="7175500" y="21209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008000"/>
                </a:solidFill>
              </a:rPr>
              <a:t>V</a:t>
            </a:r>
            <a:r>
              <a:rPr lang="en-US" altLang="en-US" sz="2400" b="1" baseline="-25000" smtClean="0">
                <a:solidFill>
                  <a:srgbClr val="008000"/>
                </a:solidFill>
              </a:rPr>
              <a:t>S</a:t>
            </a:r>
          </a:p>
        </p:txBody>
      </p:sp>
      <p:sp>
        <p:nvSpPr>
          <p:cNvPr id="150" name="TextBox 84"/>
          <p:cNvSpPr txBox="1">
            <a:spLocks noChangeArrowheads="1"/>
          </p:cNvSpPr>
          <p:nvPr/>
        </p:nvSpPr>
        <p:spPr bwMode="auto">
          <a:xfrm>
            <a:off x="7226300" y="3505200"/>
            <a:ext cx="63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400" b="1" smtClean="0">
                <a:solidFill>
                  <a:srgbClr val="000090"/>
                </a:solidFill>
              </a:rPr>
              <a:t>V</a:t>
            </a:r>
            <a:r>
              <a:rPr lang="en-US" altLang="en-US" sz="2400" b="1" baseline="-25000" smtClean="0">
                <a:solidFill>
                  <a:srgbClr val="000090"/>
                </a:solidFill>
              </a:rPr>
              <a:t>L</a:t>
            </a:r>
          </a:p>
        </p:txBody>
      </p:sp>
      <p:cxnSp>
        <p:nvCxnSpPr>
          <p:cNvPr id="151" name="Straight Connector 150"/>
          <p:cNvCxnSpPr>
            <a:cxnSpLocks noChangeShapeType="1"/>
          </p:cNvCxnSpPr>
          <p:nvPr/>
        </p:nvCxnSpPr>
        <p:spPr bwMode="auto">
          <a:xfrm>
            <a:off x="4076700" y="4394200"/>
            <a:ext cx="3251200" cy="127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cxnSp>
      <p:sp>
        <p:nvSpPr>
          <p:cNvPr id="86" name="TextBox 21"/>
          <p:cNvSpPr txBox="1">
            <a:spLocks noChangeArrowheads="1"/>
          </p:cNvSpPr>
          <p:nvPr/>
        </p:nvSpPr>
        <p:spPr bwMode="auto">
          <a:xfrm>
            <a:off x="63500" y="25400"/>
            <a:ext cx="1317625" cy="3841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sz="1900">
                <a:solidFill>
                  <a:srgbClr val="000000"/>
                </a:solidFill>
                <a:ea typeface="ＭＳ Ｐゴシック" charset="-128"/>
                <a:cs typeface="ＭＳ Ｐゴシック" charset="-128"/>
              </a:rPr>
              <a:t>RL circuit</a:t>
            </a:r>
          </a:p>
        </p:txBody>
      </p:sp>
      <p:grpSp>
        <p:nvGrpSpPr>
          <p:cNvPr id="17442" name="Group 89"/>
          <p:cNvGrpSpPr>
            <a:grpSpLocks/>
          </p:cNvGrpSpPr>
          <p:nvPr/>
        </p:nvGrpSpPr>
        <p:grpSpPr bwMode="auto">
          <a:xfrm>
            <a:off x="5232400" y="139700"/>
            <a:ext cx="3760788" cy="1854200"/>
            <a:chOff x="5232400" y="139700"/>
            <a:chExt cx="3760788" cy="1854200"/>
          </a:xfrm>
        </p:grpSpPr>
        <p:sp>
          <p:nvSpPr>
            <p:cNvPr id="91" name="Rounded Rectangle 90"/>
            <p:cNvSpPr/>
            <p:nvPr/>
          </p:nvSpPr>
          <p:spPr bwMode="auto">
            <a:xfrm>
              <a:off x="5232400" y="139700"/>
              <a:ext cx="3759200" cy="18542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17448" name="TextBox 39"/>
            <p:cNvSpPr txBox="1">
              <a:spLocks noChangeArrowheads="1"/>
            </p:cNvSpPr>
            <p:nvPr/>
          </p:nvSpPr>
          <p:spPr bwMode="auto">
            <a:xfrm>
              <a:off x="8304928" y="1206500"/>
              <a:ext cx="688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4.7 Ω</a:t>
              </a:r>
            </a:p>
          </p:txBody>
        </p:sp>
        <p:sp>
          <p:nvSpPr>
            <p:cNvPr id="17449" name="Oval 10"/>
            <p:cNvSpPr>
              <a:spLocks noChangeAspect="1"/>
            </p:cNvSpPr>
            <p:nvPr/>
          </p:nvSpPr>
          <p:spPr bwMode="auto">
            <a:xfrm>
              <a:off x="654434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7450" name="Oval 12"/>
            <p:cNvSpPr>
              <a:spLocks noChangeAspect="1"/>
            </p:cNvSpPr>
            <p:nvPr/>
          </p:nvSpPr>
          <p:spPr bwMode="auto">
            <a:xfrm>
              <a:off x="673167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2" name="Oval 94"/>
            <p:cNvSpPr>
              <a:spLocks noChangeAspect="1"/>
            </p:cNvSpPr>
            <p:nvPr/>
          </p:nvSpPr>
          <p:spPr bwMode="auto">
            <a:xfrm>
              <a:off x="692218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3" name="Oval 12"/>
            <p:cNvSpPr>
              <a:spLocks noChangeAspect="1"/>
            </p:cNvSpPr>
            <p:nvPr/>
          </p:nvSpPr>
          <p:spPr bwMode="auto">
            <a:xfrm>
              <a:off x="710951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97" name="Rectangle 26"/>
            <p:cNvSpPr>
              <a:spLocks noChangeArrowheads="1"/>
            </p:cNvSpPr>
            <p:nvPr/>
          </p:nvSpPr>
          <p:spPr bwMode="auto">
            <a:xfrm>
              <a:off x="6524625" y="1011238"/>
              <a:ext cx="798513" cy="109537"/>
            </a:xfrm>
            <a:prstGeom prst="rect">
              <a:avLst/>
            </a:prstGeom>
            <a:solidFill>
              <a:schemeClr val="accent2">
                <a:lumMod val="40000"/>
                <a:lumOff val="60000"/>
              </a:schemeClr>
            </a:solidFill>
            <a:ln w="9525">
              <a:noFill/>
              <a:round/>
              <a:headEnd/>
              <a:tailEnd/>
            </a:ln>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7454" name="Straight Connector 34"/>
            <p:cNvCxnSpPr>
              <a:cxnSpLocks noChangeShapeType="1"/>
            </p:cNvCxnSpPr>
            <p:nvPr/>
          </p:nvCxnSpPr>
          <p:spPr bwMode="auto">
            <a:xfrm>
              <a:off x="6542758" y="846138"/>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 name="Straight Connector 35"/>
            <p:cNvCxnSpPr>
              <a:cxnSpLocks noChangeShapeType="1"/>
            </p:cNvCxnSpPr>
            <p:nvPr/>
          </p:nvCxnSpPr>
          <p:spPr bwMode="auto">
            <a:xfrm>
              <a:off x="6542758" y="879475"/>
              <a:ext cx="77154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56" name="Straight Connector 36"/>
            <p:cNvCxnSpPr>
              <a:cxnSpLocks noChangeShapeType="1"/>
            </p:cNvCxnSpPr>
            <p:nvPr/>
          </p:nvCxnSpPr>
          <p:spPr bwMode="auto">
            <a:xfrm>
              <a:off x="6542758" y="912813"/>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457" name="Line 333"/>
            <p:cNvSpPr>
              <a:spLocks noChangeShapeType="1"/>
            </p:cNvSpPr>
            <p:nvPr/>
          </p:nvSpPr>
          <p:spPr bwMode="auto">
            <a:xfrm flipH="1">
              <a:off x="6794811" y="1803400"/>
              <a:ext cx="14593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smtClean="0">
                <a:solidFill>
                  <a:prstClr val="black"/>
                </a:solidFill>
                <a:latin typeface="Verdana" charset="0"/>
                <a:ea typeface="ＭＳ Ｐゴシック" charset="-128"/>
              </a:endParaRPr>
            </a:p>
          </p:txBody>
        </p:sp>
        <p:cxnSp>
          <p:nvCxnSpPr>
            <p:cNvPr id="5" name="Straight Connector 43"/>
            <p:cNvCxnSpPr>
              <a:cxnSpLocks noChangeShapeType="1"/>
            </p:cNvCxnSpPr>
            <p:nvPr/>
          </p:nvCxnSpPr>
          <p:spPr bwMode="auto">
            <a:xfrm rot="5400000">
              <a:off x="5028938" y="1402028"/>
              <a:ext cx="825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44"/>
            <p:cNvCxnSpPr>
              <a:cxnSpLocks noChangeShapeType="1"/>
            </p:cNvCxnSpPr>
            <p:nvPr/>
          </p:nvCxnSpPr>
          <p:spPr bwMode="auto">
            <a:xfrm rot="5400000">
              <a:off x="7842965" y="1403350"/>
              <a:ext cx="8112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 name="Rectangle 383"/>
            <p:cNvSpPr>
              <a:spLocks noChangeArrowheads="1"/>
            </p:cNvSpPr>
            <p:nvPr/>
          </p:nvSpPr>
          <p:spPr bwMode="auto">
            <a:xfrm rot="-5400000">
              <a:off x="7923927" y="1290635"/>
              <a:ext cx="660400" cy="233368"/>
            </a:xfrm>
            <a:prstGeom prst="rect">
              <a:avLst/>
            </a:prstGeom>
            <a:solidFill>
              <a:srgbClr val="A6A6A6"/>
            </a:solidFill>
            <a:ln w="28575">
              <a:solidFill>
                <a:schemeClr val="tx1"/>
              </a:solidFill>
              <a:miter lim="800000"/>
              <a:headEnd/>
              <a:tailEnd/>
            </a:ln>
          </p:spPr>
          <p:txBody>
            <a:bodyPr wrap="none" anchor="ct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smtClean="0">
                <a:solidFill>
                  <a:srgbClr val="660066"/>
                </a:solidFill>
              </a:endParaRPr>
            </a:p>
          </p:txBody>
        </p:sp>
        <p:cxnSp>
          <p:nvCxnSpPr>
            <p:cNvPr id="8" name="Straight Connector 40"/>
            <p:cNvCxnSpPr>
              <a:cxnSpLocks noChangeShapeType="1"/>
            </p:cNvCxnSpPr>
            <p:nvPr/>
          </p:nvCxnSpPr>
          <p:spPr bwMode="auto">
            <a:xfrm>
              <a:off x="7282551" y="1006475"/>
              <a:ext cx="9811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7462" name="TextBox 108"/>
            <p:cNvSpPr txBox="1">
              <a:spLocks noChangeArrowheads="1"/>
            </p:cNvSpPr>
            <p:nvPr/>
          </p:nvSpPr>
          <p:spPr bwMode="auto">
            <a:xfrm>
              <a:off x="6336462" y="1214971"/>
              <a:ext cx="1158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L = 10 mH</a:t>
              </a:r>
            </a:p>
          </p:txBody>
        </p:sp>
        <p:cxnSp>
          <p:nvCxnSpPr>
            <p:cNvPr id="9" name="Straight Connector 50"/>
            <p:cNvCxnSpPr>
              <a:cxnSpLocks noChangeShapeType="1"/>
            </p:cNvCxnSpPr>
            <p:nvPr/>
          </p:nvCxnSpPr>
          <p:spPr bwMode="auto">
            <a:xfrm>
              <a:off x="5427663" y="992188"/>
              <a:ext cx="11216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0" name="Group 74"/>
            <p:cNvGrpSpPr>
              <a:grpSpLocks/>
            </p:cNvGrpSpPr>
            <p:nvPr/>
          </p:nvGrpSpPr>
          <p:grpSpPr bwMode="auto">
            <a:xfrm rot="-5400000">
              <a:off x="6541646" y="1585156"/>
              <a:ext cx="68262" cy="444430"/>
              <a:chOff x="5240338" y="1922463"/>
              <a:chExt cx="68262" cy="444500"/>
            </a:xfrm>
          </p:grpSpPr>
          <p:sp>
            <p:nvSpPr>
              <p:cNvPr id="11" name="Oval 42"/>
              <p:cNvSpPr>
                <a:spLocks noChangeArrowheads="1"/>
              </p:cNvSpPr>
              <p:nvPr/>
            </p:nvSpPr>
            <p:spPr bwMode="auto">
              <a:xfrm>
                <a:off x="5240338" y="1922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7469" name="Oval 43"/>
              <p:cNvSpPr>
                <a:spLocks noChangeArrowheads="1"/>
              </p:cNvSpPr>
              <p:nvPr/>
            </p:nvSpPr>
            <p:spPr bwMode="auto">
              <a:xfrm>
                <a:off x="5245100" y="2303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grpSp>
        <p:cxnSp>
          <p:nvCxnSpPr>
            <p:cNvPr id="17465" name="Straight Connector 52"/>
            <p:cNvCxnSpPr>
              <a:cxnSpLocks noChangeShapeType="1"/>
            </p:cNvCxnSpPr>
            <p:nvPr/>
          </p:nvCxnSpPr>
          <p:spPr bwMode="auto">
            <a:xfrm>
              <a:off x="5448827" y="1803400"/>
              <a:ext cx="9142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pic>
          <p:nvPicPr>
            <p:cNvPr id="111" name="Picture 69"/>
            <p:cNvPicPr>
              <a:picLocks noChangeAspect="1"/>
            </p:cNvPicPr>
            <p:nvPr/>
          </p:nvPicPr>
          <p:blipFill>
            <a:blip r:embed="rId3"/>
            <a:srcRect/>
            <a:stretch>
              <a:fillRect/>
            </a:stretch>
          </p:blipFill>
          <p:spPr bwMode="auto">
            <a:xfrm>
              <a:off x="6481764" y="304801"/>
              <a:ext cx="973666" cy="381000"/>
            </a:xfrm>
            <a:prstGeom prst="rect">
              <a:avLst/>
            </a:prstGeom>
            <a:noFill/>
            <a:ln w="9525">
              <a:solidFill>
                <a:schemeClr val="accent6"/>
              </a:solidFill>
              <a:miter lim="800000"/>
              <a:headEnd/>
              <a:tailEnd/>
            </a:ln>
            <a:effectLst>
              <a:glow rad="101600">
                <a:schemeClr val="accent5">
                  <a:alpha val="75000"/>
                </a:schemeClr>
              </a:glow>
            </a:effectLst>
          </p:spPr>
        </p:pic>
        <p:pic>
          <p:nvPicPr>
            <p:cNvPr id="13" name="Picture 1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6200" y="1670050"/>
              <a:ext cx="29194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65538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3"/>
          <p:cNvSpPr txBox="1">
            <a:spLocks noChangeArrowheads="1"/>
          </p:cNvSpPr>
          <p:nvPr/>
        </p:nvSpPr>
        <p:spPr bwMode="auto">
          <a:xfrm>
            <a:off x="457200" y="1192866"/>
            <a:ext cx="8245475" cy="1015663"/>
          </a:xfrm>
          <a:prstGeom prst="rect">
            <a:avLst/>
          </a:prstGeom>
          <a:noFill/>
          <a:ln w="9525">
            <a:noFill/>
            <a:miter lim="800000"/>
            <a:headEnd/>
            <a:tailEnd/>
          </a:ln>
        </p:spPr>
        <p:txBody>
          <a:bodyPr>
            <a:spAutoFit/>
          </a:bodyPr>
          <a:lstStyle/>
          <a:p>
            <a:r>
              <a:rPr lang="en-US" sz="2000" dirty="0"/>
              <a:t>A coil having resistance and inductance draws a current of </a:t>
            </a:r>
            <a:r>
              <a:rPr lang="en-US" sz="2000" b="1" dirty="0">
                <a:solidFill>
                  <a:srgbClr val="CC3300"/>
                </a:solidFill>
              </a:rPr>
              <a:t>1.1 A</a:t>
            </a:r>
            <a:r>
              <a:rPr lang="en-US" sz="2000" dirty="0"/>
              <a:t> when connected across a </a:t>
            </a:r>
            <a:r>
              <a:rPr lang="en-US" sz="2000" b="1" dirty="0">
                <a:solidFill>
                  <a:srgbClr val="CC3300"/>
                </a:solidFill>
              </a:rPr>
              <a:t>110 V</a:t>
            </a:r>
            <a:r>
              <a:rPr lang="en-US" sz="2000" dirty="0"/>
              <a:t> battery. When the coil is connected across </a:t>
            </a:r>
            <a:r>
              <a:rPr lang="en-US" sz="2000" b="1" dirty="0">
                <a:solidFill>
                  <a:srgbClr val="CC3300"/>
                </a:solidFill>
              </a:rPr>
              <a:t>110 V</a:t>
            </a:r>
            <a:r>
              <a:rPr lang="en-US" sz="2000" dirty="0"/>
              <a:t>, </a:t>
            </a:r>
            <a:r>
              <a:rPr lang="en-US" sz="2000" b="1" dirty="0">
                <a:solidFill>
                  <a:srgbClr val="CC3300"/>
                </a:solidFill>
              </a:rPr>
              <a:t>60 Hz</a:t>
            </a:r>
            <a:r>
              <a:rPr lang="en-US" sz="2000" dirty="0"/>
              <a:t> AC source it draws </a:t>
            </a:r>
            <a:r>
              <a:rPr lang="en-US" sz="2000" b="1" dirty="0">
                <a:solidFill>
                  <a:srgbClr val="CC3300"/>
                </a:solidFill>
              </a:rPr>
              <a:t>0.55 A</a:t>
            </a:r>
            <a:r>
              <a:rPr lang="en-US" sz="2000" dirty="0"/>
              <a:t>.</a:t>
            </a:r>
          </a:p>
        </p:txBody>
      </p:sp>
      <p:sp>
        <p:nvSpPr>
          <p:cNvPr id="4105" name="Line 14"/>
          <p:cNvSpPr>
            <a:spLocks noChangeShapeType="1"/>
          </p:cNvSpPr>
          <p:nvPr/>
        </p:nvSpPr>
        <p:spPr bwMode="auto">
          <a:xfrm>
            <a:off x="3429000" y="4532966"/>
            <a:ext cx="228600" cy="0"/>
          </a:xfrm>
          <a:prstGeom prst="line">
            <a:avLst/>
          </a:prstGeom>
          <a:noFill/>
          <a:ln w="9525">
            <a:solidFill>
              <a:schemeClr val="tx1"/>
            </a:solidFill>
            <a:round/>
            <a:headEnd/>
            <a:tailEnd/>
          </a:ln>
        </p:spPr>
        <p:txBody>
          <a:bodyPr wrap="none" anchor="ctr"/>
          <a:lstStyle/>
          <a:p>
            <a:endParaRPr lang="en-NZ"/>
          </a:p>
        </p:txBody>
      </p:sp>
      <p:sp>
        <p:nvSpPr>
          <p:cNvPr id="4106" name="Line 15"/>
          <p:cNvSpPr>
            <a:spLocks noChangeShapeType="1"/>
          </p:cNvSpPr>
          <p:nvPr/>
        </p:nvSpPr>
        <p:spPr bwMode="auto">
          <a:xfrm>
            <a:off x="2514600" y="4532966"/>
            <a:ext cx="304800" cy="0"/>
          </a:xfrm>
          <a:prstGeom prst="line">
            <a:avLst/>
          </a:prstGeom>
          <a:noFill/>
          <a:ln w="9525">
            <a:solidFill>
              <a:schemeClr val="tx1"/>
            </a:solidFill>
            <a:round/>
            <a:headEnd/>
            <a:tailEnd/>
          </a:ln>
        </p:spPr>
        <p:txBody>
          <a:bodyPr wrap="none" anchor="ctr"/>
          <a:lstStyle/>
          <a:p>
            <a:endParaRPr lang="en-NZ"/>
          </a:p>
        </p:txBody>
      </p:sp>
      <p:sp>
        <p:nvSpPr>
          <p:cNvPr id="4107" name="Line 16"/>
          <p:cNvSpPr>
            <a:spLocks noChangeShapeType="1"/>
          </p:cNvSpPr>
          <p:nvPr/>
        </p:nvSpPr>
        <p:spPr bwMode="auto">
          <a:xfrm flipV="1">
            <a:off x="2514600" y="3085166"/>
            <a:ext cx="0" cy="1447800"/>
          </a:xfrm>
          <a:prstGeom prst="line">
            <a:avLst/>
          </a:prstGeom>
          <a:noFill/>
          <a:ln w="9525">
            <a:solidFill>
              <a:schemeClr val="tx1"/>
            </a:solidFill>
            <a:round/>
            <a:headEnd/>
            <a:tailEnd/>
          </a:ln>
        </p:spPr>
        <p:txBody>
          <a:bodyPr wrap="none" anchor="ctr"/>
          <a:lstStyle/>
          <a:p>
            <a:endParaRPr lang="en-NZ"/>
          </a:p>
        </p:txBody>
      </p:sp>
      <p:sp>
        <p:nvSpPr>
          <p:cNvPr id="4108" name="Line 17"/>
          <p:cNvSpPr>
            <a:spLocks noChangeShapeType="1"/>
          </p:cNvSpPr>
          <p:nvPr/>
        </p:nvSpPr>
        <p:spPr bwMode="auto">
          <a:xfrm flipV="1">
            <a:off x="3657600" y="3097866"/>
            <a:ext cx="0" cy="1447800"/>
          </a:xfrm>
          <a:prstGeom prst="line">
            <a:avLst/>
          </a:prstGeom>
          <a:noFill/>
          <a:ln w="9525">
            <a:solidFill>
              <a:schemeClr val="tx1"/>
            </a:solidFill>
            <a:round/>
            <a:headEnd/>
            <a:tailEnd/>
          </a:ln>
        </p:spPr>
        <p:txBody>
          <a:bodyPr wrap="none" anchor="ctr"/>
          <a:lstStyle/>
          <a:p>
            <a:endParaRPr lang="en-NZ"/>
          </a:p>
        </p:txBody>
      </p:sp>
      <p:sp>
        <p:nvSpPr>
          <p:cNvPr id="4109" name="Line 18"/>
          <p:cNvSpPr>
            <a:spLocks noChangeShapeType="1"/>
          </p:cNvSpPr>
          <p:nvPr/>
        </p:nvSpPr>
        <p:spPr bwMode="auto">
          <a:xfrm>
            <a:off x="3048000" y="2856566"/>
            <a:ext cx="0" cy="457200"/>
          </a:xfrm>
          <a:prstGeom prst="line">
            <a:avLst/>
          </a:prstGeom>
          <a:noFill/>
          <a:ln w="12700">
            <a:solidFill>
              <a:schemeClr val="tx1"/>
            </a:solidFill>
            <a:round/>
            <a:headEnd/>
            <a:tailEnd/>
          </a:ln>
        </p:spPr>
        <p:txBody>
          <a:bodyPr wrap="none" anchor="ctr"/>
          <a:lstStyle/>
          <a:p>
            <a:endParaRPr lang="en-NZ"/>
          </a:p>
        </p:txBody>
      </p:sp>
      <p:sp>
        <p:nvSpPr>
          <p:cNvPr id="4110" name="Line 19"/>
          <p:cNvSpPr>
            <a:spLocks noChangeShapeType="1"/>
          </p:cNvSpPr>
          <p:nvPr/>
        </p:nvSpPr>
        <p:spPr bwMode="auto">
          <a:xfrm>
            <a:off x="3124200" y="2932766"/>
            <a:ext cx="0" cy="304800"/>
          </a:xfrm>
          <a:prstGeom prst="line">
            <a:avLst/>
          </a:prstGeom>
          <a:noFill/>
          <a:ln w="38100">
            <a:solidFill>
              <a:schemeClr val="tx1"/>
            </a:solidFill>
            <a:round/>
            <a:headEnd/>
            <a:tailEnd/>
          </a:ln>
        </p:spPr>
        <p:txBody>
          <a:bodyPr wrap="none" anchor="ctr"/>
          <a:lstStyle/>
          <a:p>
            <a:endParaRPr lang="en-NZ"/>
          </a:p>
        </p:txBody>
      </p:sp>
      <p:sp>
        <p:nvSpPr>
          <p:cNvPr id="4111" name="Line 22"/>
          <p:cNvSpPr>
            <a:spLocks noChangeShapeType="1"/>
          </p:cNvSpPr>
          <p:nvPr/>
        </p:nvSpPr>
        <p:spPr bwMode="auto">
          <a:xfrm>
            <a:off x="3124200" y="3085166"/>
            <a:ext cx="533400" cy="0"/>
          </a:xfrm>
          <a:prstGeom prst="line">
            <a:avLst/>
          </a:prstGeom>
          <a:noFill/>
          <a:ln w="9525">
            <a:solidFill>
              <a:schemeClr val="tx1"/>
            </a:solidFill>
            <a:round/>
            <a:headEnd/>
            <a:tailEnd/>
          </a:ln>
        </p:spPr>
        <p:txBody>
          <a:bodyPr wrap="none" anchor="ctr"/>
          <a:lstStyle/>
          <a:p>
            <a:endParaRPr lang="en-NZ"/>
          </a:p>
        </p:txBody>
      </p:sp>
      <p:sp>
        <p:nvSpPr>
          <p:cNvPr id="4112" name="Line 23"/>
          <p:cNvSpPr>
            <a:spLocks noChangeShapeType="1"/>
          </p:cNvSpPr>
          <p:nvPr/>
        </p:nvSpPr>
        <p:spPr bwMode="auto">
          <a:xfrm flipH="1">
            <a:off x="2514600" y="3085166"/>
            <a:ext cx="533400" cy="0"/>
          </a:xfrm>
          <a:prstGeom prst="line">
            <a:avLst/>
          </a:prstGeom>
          <a:noFill/>
          <a:ln w="9525">
            <a:solidFill>
              <a:schemeClr val="tx1"/>
            </a:solidFill>
            <a:round/>
            <a:headEnd/>
            <a:tailEnd/>
          </a:ln>
        </p:spPr>
        <p:txBody>
          <a:bodyPr wrap="none" anchor="ctr"/>
          <a:lstStyle/>
          <a:p>
            <a:endParaRPr lang="en-NZ"/>
          </a:p>
        </p:txBody>
      </p:sp>
      <p:grpSp>
        <p:nvGrpSpPr>
          <p:cNvPr id="4113" name="Group 26"/>
          <p:cNvGrpSpPr>
            <a:grpSpLocks/>
          </p:cNvGrpSpPr>
          <p:nvPr/>
        </p:nvGrpSpPr>
        <p:grpSpPr bwMode="auto">
          <a:xfrm>
            <a:off x="2286000" y="3466166"/>
            <a:ext cx="457200" cy="485775"/>
            <a:chOff x="3024" y="3150"/>
            <a:chExt cx="288" cy="306"/>
          </a:xfrm>
        </p:grpSpPr>
        <p:sp>
          <p:nvSpPr>
            <p:cNvPr id="4136" name="Oval 24"/>
            <p:cNvSpPr>
              <a:spLocks noChangeArrowheads="1"/>
            </p:cNvSpPr>
            <p:nvPr/>
          </p:nvSpPr>
          <p:spPr bwMode="auto">
            <a:xfrm>
              <a:off x="3024" y="3168"/>
              <a:ext cx="288" cy="288"/>
            </a:xfrm>
            <a:prstGeom prst="ellipse">
              <a:avLst/>
            </a:prstGeom>
            <a:solidFill>
              <a:schemeClr val="bg1"/>
            </a:solidFill>
            <a:ln w="38100">
              <a:solidFill>
                <a:schemeClr val="tx1"/>
              </a:solidFill>
              <a:round/>
              <a:headEnd/>
              <a:tailEnd/>
            </a:ln>
          </p:spPr>
          <p:txBody>
            <a:bodyPr wrap="none" anchor="ctr"/>
            <a:lstStyle/>
            <a:p>
              <a:endParaRPr lang="en-US"/>
            </a:p>
          </p:txBody>
        </p:sp>
        <p:sp>
          <p:nvSpPr>
            <p:cNvPr id="4137" name="Text Box 25"/>
            <p:cNvSpPr txBox="1">
              <a:spLocks noChangeArrowheads="1"/>
            </p:cNvSpPr>
            <p:nvPr/>
          </p:nvSpPr>
          <p:spPr bwMode="auto">
            <a:xfrm>
              <a:off x="3048" y="3150"/>
              <a:ext cx="255" cy="288"/>
            </a:xfrm>
            <a:prstGeom prst="rect">
              <a:avLst/>
            </a:prstGeom>
            <a:noFill/>
            <a:ln w="9525">
              <a:noFill/>
              <a:miter lim="800000"/>
              <a:headEnd/>
              <a:tailEnd/>
            </a:ln>
          </p:spPr>
          <p:txBody>
            <a:bodyPr wrap="none">
              <a:spAutoFit/>
            </a:bodyPr>
            <a:lstStyle/>
            <a:p>
              <a:r>
                <a:rPr lang="en-US" b="1"/>
                <a:t>A</a:t>
              </a:r>
            </a:p>
          </p:txBody>
        </p:sp>
      </p:grpSp>
      <p:sp>
        <p:nvSpPr>
          <p:cNvPr id="4114" name="Text Box 27"/>
          <p:cNvSpPr txBox="1">
            <a:spLocks noChangeArrowheads="1"/>
          </p:cNvSpPr>
          <p:nvPr/>
        </p:nvSpPr>
        <p:spPr bwMode="auto">
          <a:xfrm>
            <a:off x="2362200" y="2551766"/>
            <a:ext cx="1484313" cy="457200"/>
          </a:xfrm>
          <a:prstGeom prst="rect">
            <a:avLst/>
          </a:prstGeom>
          <a:noFill/>
          <a:ln w="9525">
            <a:noFill/>
            <a:miter lim="800000"/>
            <a:headEnd/>
            <a:tailEnd/>
          </a:ln>
        </p:spPr>
        <p:txBody>
          <a:bodyPr wrap="none">
            <a:spAutoFit/>
          </a:bodyPr>
          <a:lstStyle/>
          <a:p>
            <a:r>
              <a:rPr lang="en-US" b="1"/>
              <a:t>V = 110 V</a:t>
            </a:r>
          </a:p>
        </p:txBody>
      </p:sp>
      <p:sp>
        <p:nvSpPr>
          <p:cNvPr id="4115" name="Text Box 28"/>
          <p:cNvSpPr txBox="1">
            <a:spLocks noChangeArrowheads="1"/>
          </p:cNvSpPr>
          <p:nvPr/>
        </p:nvSpPr>
        <p:spPr bwMode="auto">
          <a:xfrm>
            <a:off x="1066800" y="3085166"/>
            <a:ext cx="1054100" cy="369888"/>
          </a:xfrm>
          <a:prstGeom prst="rect">
            <a:avLst/>
          </a:prstGeom>
          <a:noFill/>
          <a:ln w="9525">
            <a:noFill/>
            <a:miter lim="800000"/>
            <a:headEnd/>
            <a:tailEnd/>
          </a:ln>
        </p:spPr>
        <p:txBody>
          <a:bodyPr wrap="none">
            <a:spAutoFit/>
          </a:bodyPr>
          <a:lstStyle/>
          <a:p>
            <a:r>
              <a:rPr lang="en-US" b="1"/>
              <a:t>I = 1.1 A</a:t>
            </a:r>
          </a:p>
        </p:txBody>
      </p:sp>
      <p:sp>
        <p:nvSpPr>
          <p:cNvPr id="4116" name="Line 40"/>
          <p:cNvSpPr>
            <a:spLocks noChangeShapeType="1"/>
          </p:cNvSpPr>
          <p:nvPr/>
        </p:nvSpPr>
        <p:spPr bwMode="auto">
          <a:xfrm>
            <a:off x="6318250" y="4510741"/>
            <a:ext cx="228600" cy="0"/>
          </a:xfrm>
          <a:prstGeom prst="line">
            <a:avLst/>
          </a:prstGeom>
          <a:noFill/>
          <a:ln w="9525">
            <a:solidFill>
              <a:schemeClr val="tx1"/>
            </a:solidFill>
            <a:round/>
            <a:headEnd/>
            <a:tailEnd/>
          </a:ln>
        </p:spPr>
        <p:txBody>
          <a:bodyPr wrap="none" anchor="ctr"/>
          <a:lstStyle/>
          <a:p>
            <a:endParaRPr lang="en-NZ"/>
          </a:p>
        </p:txBody>
      </p:sp>
      <p:sp>
        <p:nvSpPr>
          <p:cNvPr id="4117" name="Line 41"/>
          <p:cNvSpPr>
            <a:spLocks noChangeShapeType="1"/>
          </p:cNvSpPr>
          <p:nvPr/>
        </p:nvSpPr>
        <p:spPr bwMode="auto">
          <a:xfrm>
            <a:off x="5403850" y="4510741"/>
            <a:ext cx="304800" cy="0"/>
          </a:xfrm>
          <a:prstGeom prst="line">
            <a:avLst/>
          </a:prstGeom>
          <a:noFill/>
          <a:ln w="9525">
            <a:solidFill>
              <a:schemeClr val="tx1"/>
            </a:solidFill>
            <a:round/>
            <a:headEnd/>
            <a:tailEnd/>
          </a:ln>
        </p:spPr>
        <p:txBody>
          <a:bodyPr wrap="none" anchor="ctr"/>
          <a:lstStyle/>
          <a:p>
            <a:endParaRPr lang="en-NZ"/>
          </a:p>
        </p:txBody>
      </p:sp>
      <p:sp>
        <p:nvSpPr>
          <p:cNvPr id="4118" name="Line 42"/>
          <p:cNvSpPr>
            <a:spLocks noChangeShapeType="1"/>
          </p:cNvSpPr>
          <p:nvPr/>
        </p:nvSpPr>
        <p:spPr bwMode="auto">
          <a:xfrm flipV="1">
            <a:off x="5403850" y="3062941"/>
            <a:ext cx="0" cy="1447800"/>
          </a:xfrm>
          <a:prstGeom prst="line">
            <a:avLst/>
          </a:prstGeom>
          <a:noFill/>
          <a:ln w="9525">
            <a:solidFill>
              <a:schemeClr val="tx1"/>
            </a:solidFill>
            <a:round/>
            <a:headEnd/>
            <a:tailEnd/>
          </a:ln>
        </p:spPr>
        <p:txBody>
          <a:bodyPr wrap="none" anchor="ctr"/>
          <a:lstStyle/>
          <a:p>
            <a:endParaRPr lang="en-NZ"/>
          </a:p>
        </p:txBody>
      </p:sp>
      <p:sp>
        <p:nvSpPr>
          <p:cNvPr id="4119" name="Line 43"/>
          <p:cNvSpPr>
            <a:spLocks noChangeShapeType="1"/>
          </p:cNvSpPr>
          <p:nvPr/>
        </p:nvSpPr>
        <p:spPr bwMode="auto">
          <a:xfrm flipV="1">
            <a:off x="6546850" y="3062941"/>
            <a:ext cx="0" cy="1447800"/>
          </a:xfrm>
          <a:prstGeom prst="line">
            <a:avLst/>
          </a:prstGeom>
          <a:noFill/>
          <a:ln w="9525">
            <a:solidFill>
              <a:schemeClr val="tx1"/>
            </a:solidFill>
            <a:round/>
            <a:headEnd/>
            <a:tailEnd/>
          </a:ln>
        </p:spPr>
        <p:txBody>
          <a:bodyPr wrap="none" anchor="ctr"/>
          <a:lstStyle/>
          <a:p>
            <a:endParaRPr lang="en-NZ"/>
          </a:p>
        </p:txBody>
      </p:sp>
      <p:sp>
        <p:nvSpPr>
          <p:cNvPr id="4120" name="Line 46"/>
          <p:cNvSpPr>
            <a:spLocks noChangeShapeType="1"/>
          </p:cNvSpPr>
          <p:nvPr/>
        </p:nvSpPr>
        <p:spPr bwMode="auto">
          <a:xfrm>
            <a:off x="6013450" y="3062941"/>
            <a:ext cx="533400" cy="0"/>
          </a:xfrm>
          <a:prstGeom prst="line">
            <a:avLst/>
          </a:prstGeom>
          <a:noFill/>
          <a:ln w="9525">
            <a:solidFill>
              <a:schemeClr val="tx1"/>
            </a:solidFill>
            <a:round/>
            <a:headEnd/>
            <a:tailEnd/>
          </a:ln>
        </p:spPr>
        <p:txBody>
          <a:bodyPr wrap="none" anchor="ctr"/>
          <a:lstStyle/>
          <a:p>
            <a:endParaRPr lang="en-NZ"/>
          </a:p>
        </p:txBody>
      </p:sp>
      <p:sp>
        <p:nvSpPr>
          <p:cNvPr id="4121" name="Line 47"/>
          <p:cNvSpPr>
            <a:spLocks noChangeShapeType="1"/>
          </p:cNvSpPr>
          <p:nvPr/>
        </p:nvSpPr>
        <p:spPr bwMode="auto">
          <a:xfrm flipH="1">
            <a:off x="5403850" y="3062941"/>
            <a:ext cx="533400" cy="0"/>
          </a:xfrm>
          <a:prstGeom prst="line">
            <a:avLst/>
          </a:prstGeom>
          <a:noFill/>
          <a:ln w="9525">
            <a:solidFill>
              <a:schemeClr val="tx1"/>
            </a:solidFill>
            <a:round/>
            <a:headEnd/>
            <a:tailEnd/>
          </a:ln>
        </p:spPr>
        <p:txBody>
          <a:bodyPr wrap="none" anchor="ctr"/>
          <a:lstStyle/>
          <a:p>
            <a:endParaRPr lang="en-NZ"/>
          </a:p>
        </p:txBody>
      </p:sp>
      <p:grpSp>
        <p:nvGrpSpPr>
          <p:cNvPr id="4122" name="Group 48"/>
          <p:cNvGrpSpPr>
            <a:grpSpLocks/>
          </p:cNvGrpSpPr>
          <p:nvPr/>
        </p:nvGrpSpPr>
        <p:grpSpPr bwMode="auto">
          <a:xfrm>
            <a:off x="5181600" y="3450291"/>
            <a:ext cx="457200" cy="485775"/>
            <a:chOff x="3024" y="3150"/>
            <a:chExt cx="288" cy="306"/>
          </a:xfrm>
        </p:grpSpPr>
        <p:sp>
          <p:nvSpPr>
            <p:cNvPr id="4134" name="Oval 49"/>
            <p:cNvSpPr>
              <a:spLocks noChangeArrowheads="1"/>
            </p:cNvSpPr>
            <p:nvPr/>
          </p:nvSpPr>
          <p:spPr bwMode="auto">
            <a:xfrm>
              <a:off x="3024" y="3168"/>
              <a:ext cx="288" cy="288"/>
            </a:xfrm>
            <a:prstGeom prst="ellipse">
              <a:avLst/>
            </a:prstGeom>
            <a:solidFill>
              <a:schemeClr val="bg1"/>
            </a:solidFill>
            <a:ln w="38100">
              <a:solidFill>
                <a:schemeClr val="tx1"/>
              </a:solidFill>
              <a:round/>
              <a:headEnd/>
              <a:tailEnd/>
            </a:ln>
          </p:spPr>
          <p:txBody>
            <a:bodyPr wrap="none" anchor="ctr"/>
            <a:lstStyle/>
            <a:p>
              <a:endParaRPr lang="en-US"/>
            </a:p>
          </p:txBody>
        </p:sp>
        <p:sp>
          <p:nvSpPr>
            <p:cNvPr id="4135" name="Text Box 50"/>
            <p:cNvSpPr txBox="1">
              <a:spLocks noChangeArrowheads="1"/>
            </p:cNvSpPr>
            <p:nvPr/>
          </p:nvSpPr>
          <p:spPr bwMode="auto">
            <a:xfrm>
              <a:off x="3048" y="3150"/>
              <a:ext cx="255" cy="288"/>
            </a:xfrm>
            <a:prstGeom prst="rect">
              <a:avLst/>
            </a:prstGeom>
            <a:noFill/>
            <a:ln w="9525">
              <a:noFill/>
              <a:miter lim="800000"/>
              <a:headEnd/>
              <a:tailEnd/>
            </a:ln>
          </p:spPr>
          <p:txBody>
            <a:bodyPr wrap="none">
              <a:spAutoFit/>
            </a:bodyPr>
            <a:lstStyle/>
            <a:p>
              <a:r>
                <a:rPr lang="en-US" b="1"/>
                <a:t>A</a:t>
              </a:r>
            </a:p>
          </p:txBody>
        </p:sp>
      </p:grpSp>
      <p:sp>
        <p:nvSpPr>
          <p:cNvPr id="4123" name="Text Box 51"/>
          <p:cNvSpPr txBox="1">
            <a:spLocks noChangeArrowheads="1"/>
          </p:cNvSpPr>
          <p:nvPr/>
        </p:nvSpPr>
        <p:spPr bwMode="auto">
          <a:xfrm>
            <a:off x="4800600" y="2412066"/>
            <a:ext cx="1458913" cy="369888"/>
          </a:xfrm>
          <a:prstGeom prst="rect">
            <a:avLst/>
          </a:prstGeom>
          <a:noFill/>
          <a:ln w="9525">
            <a:noFill/>
            <a:miter lim="800000"/>
            <a:headEnd/>
            <a:tailEnd/>
          </a:ln>
        </p:spPr>
        <p:txBody>
          <a:bodyPr wrap="none">
            <a:spAutoFit/>
          </a:bodyPr>
          <a:lstStyle/>
          <a:p>
            <a:r>
              <a:rPr lang="en-US" b="1">
                <a:cs typeface="Arial" charset="0"/>
              </a:rPr>
              <a:t>V</a:t>
            </a:r>
            <a:r>
              <a:rPr lang="en-US" b="1" baseline="-25000">
                <a:cs typeface="Arial" charset="0"/>
              </a:rPr>
              <a:t>rms</a:t>
            </a:r>
            <a:r>
              <a:rPr lang="en-US" b="1"/>
              <a:t> = 110 V</a:t>
            </a:r>
          </a:p>
        </p:txBody>
      </p:sp>
      <p:sp>
        <p:nvSpPr>
          <p:cNvPr id="4124" name="Text Box 52"/>
          <p:cNvSpPr txBox="1">
            <a:spLocks noChangeArrowheads="1"/>
          </p:cNvSpPr>
          <p:nvPr/>
        </p:nvSpPr>
        <p:spPr bwMode="auto">
          <a:xfrm>
            <a:off x="6775450" y="3062941"/>
            <a:ext cx="1458913" cy="457200"/>
          </a:xfrm>
          <a:prstGeom prst="rect">
            <a:avLst/>
          </a:prstGeom>
          <a:noFill/>
          <a:ln w="9525">
            <a:noFill/>
            <a:miter lim="800000"/>
            <a:headEnd/>
            <a:tailEnd/>
          </a:ln>
        </p:spPr>
        <p:txBody>
          <a:bodyPr wrap="none">
            <a:spAutoFit/>
          </a:bodyPr>
          <a:lstStyle/>
          <a:p>
            <a:r>
              <a:rPr lang="en-US" b="1"/>
              <a:t>I = 0.55 A</a:t>
            </a:r>
          </a:p>
        </p:txBody>
      </p:sp>
      <p:grpSp>
        <p:nvGrpSpPr>
          <p:cNvPr id="4125" name="Group 57"/>
          <p:cNvGrpSpPr>
            <a:grpSpLocks/>
          </p:cNvGrpSpPr>
          <p:nvPr/>
        </p:nvGrpSpPr>
        <p:grpSpPr bwMode="auto">
          <a:xfrm>
            <a:off x="5708650" y="2758141"/>
            <a:ext cx="609600" cy="609600"/>
            <a:chOff x="4368" y="2640"/>
            <a:chExt cx="384" cy="384"/>
          </a:xfrm>
        </p:grpSpPr>
        <p:sp>
          <p:nvSpPr>
            <p:cNvPr id="4132" name="Oval 55"/>
            <p:cNvSpPr>
              <a:spLocks noChangeArrowheads="1"/>
            </p:cNvSpPr>
            <p:nvPr/>
          </p:nvSpPr>
          <p:spPr bwMode="auto">
            <a:xfrm>
              <a:off x="4368" y="2640"/>
              <a:ext cx="384" cy="384"/>
            </a:xfrm>
            <a:prstGeom prst="ellipse">
              <a:avLst/>
            </a:prstGeom>
            <a:solidFill>
              <a:schemeClr val="bg1"/>
            </a:solidFill>
            <a:ln w="38100">
              <a:solidFill>
                <a:schemeClr val="tx1"/>
              </a:solidFill>
              <a:round/>
              <a:headEnd/>
              <a:tailEnd/>
            </a:ln>
          </p:spPr>
          <p:txBody>
            <a:bodyPr wrap="none" anchor="ctr"/>
            <a:lstStyle/>
            <a:p>
              <a:endParaRPr lang="en-US"/>
            </a:p>
          </p:txBody>
        </p:sp>
        <p:sp>
          <p:nvSpPr>
            <p:cNvPr id="4133" name="Freeform 56"/>
            <p:cNvSpPr>
              <a:spLocks/>
            </p:cNvSpPr>
            <p:nvPr/>
          </p:nvSpPr>
          <p:spPr bwMode="auto">
            <a:xfrm>
              <a:off x="4423" y="2714"/>
              <a:ext cx="288" cy="240"/>
            </a:xfrm>
            <a:custGeom>
              <a:avLst/>
              <a:gdLst>
                <a:gd name="T0" fmla="*/ 0 w 1152"/>
                <a:gd name="T1" fmla="*/ 0 h 784"/>
                <a:gd name="T2" fmla="*/ 0 w 1152"/>
                <a:gd name="T3" fmla="*/ 0 h 784"/>
                <a:gd name="T4" fmla="*/ 0 w 1152"/>
                <a:gd name="T5" fmla="*/ 1 h 784"/>
                <a:gd name="T6" fmla="*/ 0 w 1152"/>
                <a:gd name="T7" fmla="*/ 0 h 784"/>
                <a:gd name="T8" fmla="*/ 0 60000 65536"/>
                <a:gd name="T9" fmla="*/ 0 60000 65536"/>
                <a:gd name="T10" fmla="*/ 0 60000 65536"/>
                <a:gd name="T11" fmla="*/ 0 60000 65536"/>
                <a:gd name="T12" fmla="*/ 0 w 1152"/>
                <a:gd name="T13" fmla="*/ 0 h 784"/>
                <a:gd name="T14" fmla="*/ 1152 w 1152"/>
                <a:gd name="T15" fmla="*/ 784 h 784"/>
              </a:gdLst>
              <a:ahLst/>
              <a:cxnLst>
                <a:cxn ang="T8">
                  <a:pos x="T0" y="T1"/>
                </a:cxn>
                <a:cxn ang="T9">
                  <a:pos x="T2" y="T3"/>
                </a:cxn>
                <a:cxn ang="T10">
                  <a:pos x="T4" y="T5"/>
                </a:cxn>
                <a:cxn ang="T11">
                  <a:pos x="T6" y="T7"/>
                </a:cxn>
              </a:cxnLst>
              <a:rect l="T12" t="T13" r="T14" b="T15"/>
              <a:pathLst>
                <a:path w="1152" h="784">
                  <a:moveTo>
                    <a:pt x="0" y="392"/>
                  </a:moveTo>
                  <a:cubicBezTo>
                    <a:pt x="72" y="196"/>
                    <a:pt x="144" y="0"/>
                    <a:pt x="288" y="56"/>
                  </a:cubicBezTo>
                  <a:cubicBezTo>
                    <a:pt x="432" y="112"/>
                    <a:pt x="720" y="672"/>
                    <a:pt x="864" y="728"/>
                  </a:cubicBezTo>
                  <a:cubicBezTo>
                    <a:pt x="1008" y="784"/>
                    <a:pt x="1104" y="448"/>
                    <a:pt x="1152" y="392"/>
                  </a:cubicBezTo>
                </a:path>
              </a:pathLst>
            </a:custGeom>
            <a:noFill/>
            <a:ln w="38100">
              <a:solidFill>
                <a:schemeClr val="tx1"/>
              </a:solidFill>
              <a:round/>
              <a:headEnd/>
              <a:tailEnd/>
            </a:ln>
          </p:spPr>
          <p:txBody>
            <a:bodyPr wrap="none" anchor="ctr"/>
            <a:lstStyle/>
            <a:p>
              <a:endParaRPr lang="en-US"/>
            </a:p>
          </p:txBody>
        </p:sp>
      </p:grpSp>
      <p:sp>
        <p:nvSpPr>
          <p:cNvPr id="4126" name="Text Box 59"/>
          <p:cNvSpPr txBox="1">
            <a:spLocks noChangeArrowheads="1"/>
          </p:cNvSpPr>
          <p:nvPr/>
        </p:nvSpPr>
        <p:spPr bwMode="auto">
          <a:xfrm>
            <a:off x="6400800" y="2475566"/>
            <a:ext cx="1363663" cy="457200"/>
          </a:xfrm>
          <a:prstGeom prst="rect">
            <a:avLst/>
          </a:prstGeom>
          <a:noFill/>
          <a:ln w="9525">
            <a:noFill/>
            <a:miter lim="800000"/>
            <a:headEnd/>
            <a:tailEnd/>
          </a:ln>
        </p:spPr>
        <p:txBody>
          <a:bodyPr wrap="none">
            <a:spAutoFit/>
          </a:bodyPr>
          <a:lstStyle/>
          <a:p>
            <a:r>
              <a:rPr lang="en-US" b="1"/>
              <a:t>f = 60 Hz</a:t>
            </a:r>
          </a:p>
        </p:txBody>
      </p:sp>
      <p:sp>
        <p:nvSpPr>
          <p:cNvPr id="4127" name="Text Box 48"/>
          <p:cNvSpPr txBox="1">
            <a:spLocks noChangeArrowheads="1"/>
          </p:cNvSpPr>
          <p:nvPr/>
        </p:nvSpPr>
        <p:spPr bwMode="auto">
          <a:xfrm>
            <a:off x="152400" y="5002866"/>
            <a:ext cx="4343400" cy="400050"/>
          </a:xfrm>
          <a:prstGeom prst="rect">
            <a:avLst/>
          </a:prstGeom>
          <a:noFill/>
          <a:ln w="9525">
            <a:noFill/>
            <a:miter lim="800000"/>
            <a:headEnd/>
            <a:tailEnd/>
          </a:ln>
        </p:spPr>
        <p:txBody>
          <a:bodyPr>
            <a:spAutoFit/>
          </a:bodyPr>
          <a:lstStyle/>
          <a:p>
            <a:r>
              <a:rPr lang="en-US" sz="2000"/>
              <a:t>What is the </a:t>
            </a:r>
            <a:r>
              <a:rPr lang="en-US" sz="2000" b="1">
                <a:solidFill>
                  <a:srgbClr val="FF0000"/>
                </a:solidFill>
              </a:rPr>
              <a:t>resistance</a:t>
            </a:r>
            <a:r>
              <a:rPr lang="en-US" sz="2000"/>
              <a:t> of the coil?</a:t>
            </a:r>
          </a:p>
        </p:txBody>
      </p:sp>
      <p:graphicFrame>
        <p:nvGraphicFramePr>
          <p:cNvPr id="52" name="Object 3"/>
          <p:cNvGraphicFramePr>
            <a:graphicFrameLocks noChangeAspect="1"/>
          </p:cNvGraphicFramePr>
          <p:nvPr>
            <p:extLst>
              <p:ext uri="{D42A27DB-BD31-4B8C-83A1-F6EECF244321}">
                <p14:modId xmlns:p14="http://schemas.microsoft.com/office/powerpoint/2010/main" val="82480615"/>
              </p:ext>
            </p:extLst>
          </p:nvPr>
        </p:nvGraphicFramePr>
        <p:xfrm>
          <a:off x="685800" y="5688666"/>
          <a:ext cx="711200" cy="646113"/>
        </p:xfrm>
        <a:graphic>
          <a:graphicData uri="http://schemas.openxmlformats.org/presentationml/2006/ole">
            <mc:AlternateContent xmlns:mc="http://schemas.openxmlformats.org/markup-compatibility/2006">
              <mc:Choice xmlns:v="urn:schemas-microsoft-com:vml" Requires="v">
                <p:oleObj spid="_x0000_s6164" name="Equation" r:id="rId3" imgW="431640" imgH="393480" progId="Equation.3">
                  <p:embed/>
                </p:oleObj>
              </mc:Choice>
              <mc:Fallback>
                <p:oleObj name="Equation" r:id="rId3" imgW="431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688666"/>
                        <a:ext cx="7112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4"/>
          <p:cNvGraphicFramePr>
            <a:graphicFrameLocks noChangeAspect="1"/>
          </p:cNvGraphicFramePr>
          <p:nvPr>
            <p:extLst>
              <p:ext uri="{D42A27DB-BD31-4B8C-83A1-F6EECF244321}">
                <p14:modId xmlns:p14="http://schemas.microsoft.com/office/powerpoint/2010/main" val="1871318749"/>
              </p:ext>
            </p:extLst>
          </p:nvPr>
        </p:nvGraphicFramePr>
        <p:xfrm>
          <a:off x="1441450" y="5612466"/>
          <a:ext cx="1028700" cy="722313"/>
        </p:xfrm>
        <a:graphic>
          <a:graphicData uri="http://schemas.openxmlformats.org/presentationml/2006/ole">
            <mc:AlternateContent xmlns:mc="http://schemas.openxmlformats.org/markup-compatibility/2006">
              <mc:Choice xmlns:v="urn:schemas-microsoft-com:vml" Requires="v">
                <p:oleObj spid="_x0000_s6165" name="Equation" r:id="rId5" imgW="1028520" imgH="723600" progId="Equation.3">
                  <p:embed/>
                </p:oleObj>
              </mc:Choice>
              <mc:Fallback>
                <p:oleObj name="Equation" r:id="rId5" imgW="1028520" imgH="72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450" y="5612466"/>
                        <a:ext cx="102870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5"/>
          <p:cNvGraphicFramePr>
            <a:graphicFrameLocks noChangeAspect="1"/>
          </p:cNvGraphicFramePr>
          <p:nvPr>
            <p:extLst>
              <p:ext uri="{D42A27DB-BD31-4B8C-83A1-F6EECF244321}">
                <p14:modId xmlns:p14="http://schemas.microsoft.com/office/powerpoint/2010/main" val="3131757580"/>
              </p:ext>
            </p:extLst>
          </p:nvPr>
        </p:nvGraphicFramePr>
        <p:xfrm>
          <a:off x="2755900" y="5833129"/>
          <a:ext cx="1016000" cy="279400"/>
        </p:xfrm>
        <a:graphic>
          <a:graphicData uri="http://schemas.openxmlformats.org/presentationml/2006/ole">
            <mc:AlternateContent xmlns:mc="http://schemas.openxmlformats.org/markup-compatibility/2006">
              <mc:Choice xmlns:v="urn:schemas-microsoft-com:vml" Requires="v">
                <p:oleObj spid="_x0000_s6166" name="Equation" r:id="rId7" imgW="1015920" imgH="279360" progId="Equation.3">
                  <p:embed/>
                </p:oleObj>
              </mc:Choice>
              <mc:Fallback>
                <p:oleObj name="Equation" r:id="rId7" imgW="101592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900" y="5833129"/>
                        <a:ext cx="10160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 Box 53"/>
          <p:cNvSpPr txBox="1">
            <a:spLocks noChangeArrowheads="1"/>
          </p:cNvSpPr>
          <p:nvPr/>
        </p:nvSpPr>
        <p:spPr bwMode="auto">
          <a:xfrm>
            <a:off x="4724400" y="5002866"/>
            <a:ext cx="4419600" cy="400050"/>
          </a:xfrm>
          <a:prstGeom prst="rect">
            <a:avLst/>
          </a:prstGeom>
          <a:noFill/>
          <a:ln w="9525">
            <a:noFill/>
            <a:miter lim="800000"/>
            <a:headEnd/>
            <a:tailEnd/>
          </a:ln>
        </p:spPr>
        <p:txBody>
          <a:bodyPr>
            <a:spAutoFit/>
          </a:bodyPr>
          <a:lstStyle/>
          <a:p>
            <a:r>
              <a:rPr lang="en-US" sz="2000"/>
              <a:t>What is the </a:t>
            </a:r>
            <a:r>
              <a:rPr lang="en-US" sz="2000" b="1">
                <a:solidFill>
                  <a:srgbClr val="FF0000"/>
                </a:solidFill>
              </a:rPr>
              <a:t>impedance</a:t>
            </a:r>
            <a:r>
              <a:rPr lang="en-US" sz="2000"/>
              <a:t> of the coil?</a:t>
            </a:r>
          </a:p>
        </p:txBody>
      </p:sp>
      <p:graphicFrame>
        <p:nvGraphicFramePr>
          <p:cNvPr id="57" name="Object 7"/>
          <p:cNvGraphicFramePr>
            <a:graphicFrameLocks noChangeAspect="1"/>
          </p:cNvGraphicFramePr>
          <p:nvPr>
            <p:extLst>
              <p:ext uri="{D42A27DB-BD31-4B8C-83A1-F6EECF244321}">
                <p14:modId xmlns:p14="http://schemas.microsoft.com/office/powerpoint/2010/main" val="1590739069"/>
              </p:ext>
            </p:extLst>
          </p:nvPr>
        </p:nvGraphicFramePr>
        <p:xfrm>
          <a:off x="5257800" y="5688666"/>
          <a:ext cx="781050" cy="712134"/>
        </p:xfrm>
        <a:graphic>
          <a:graphicData uri="http://schemas.openxmlformats.org/presentationml/2006/ole">
            <mc:AlternateContent xmlns:mc="http://schemas.openxmlformats.org/markup-compatibility/2006">
              <mc:Choice xmlns:v="urn:schemas-microsoft-com:vml" Requires="v">
                <p:oleObj spid="_x0000_s6167" name="Equation" r:id="rId9" imgW="431640" imgH="393480" progId="Equation.3">
                  <p:embed/>
                </p:oleObj>
              </mc:Choice>
              <mc:Fallback>
                <p:oleObj name="Equation" r:id="rId9" imgW="4316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5688666"/>
                        <a:ext cx="781050" cy="7121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8"/>
          <p:cNvGraphicFramePr>
            <a:graphicFrameLocks noChangeAspect="1"/>
          </p:cNvGraphicFramePr>
          <p:nvPr>
            <p:extLst>
              <p:ext uri="{D42A27DB-BD31-4B8C-83A1-F6EECF244321}">
                <p14:modId xmlns:p14="http://schemas.microsoft.com/office/powerpoint/2010/main" val="1145179840"/>
              </p:ext>
            </p:extLst>
          </p:nvPr>
        </p:nvGraphicFramePr>
        <p:xfrm>
          <a:off x="6248400" y="5612466"/>
          <a:ext cx="1130300" cy="722313"/>
        </p:xfrm>
        <a:graphic>
          <a:graphicData uri="http://schemas.openxmlformats.org/presentationml/2006/ole">
            <mc:AlternateContent xmlns:mc="http://schemas.openxmlformats.org/markup-compatibility/2006">
              <mc:Choice xmlns:v="urn:schemas-microsoft-com:vml" Requires="v">
                <p:oleObj spid="_x0000_s6168" name="Equation" r:id="rId11" imgW="1130040" imgH="723600" progId="Equation.3">
                  <p:embed/>
                </p:oleObj>
              </mc:Choice>
              <mc:Fallback>
                <p:oleObj name="Equation" r:id="rId11" imgW="1130040" imgH="723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5612466"/>
                        <a:ext cx="113030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9"/>
          <p:cNvGraphicFramePr>
            <a:graphicFrameLocks noChangeAspect="1"/>
          </p:cNvGraphicFramePr>
          <p:nvPr>
            <p:extLst>
              <p:ext uri="{D42A27DB-BD31-4B8C-83A1-F6EECF244321}">
                <p14:modId xmlns:p14="http://schemas.microsoft.com/office/powerpoint/2010/main" val="1461429234"/>
              </p:ext>
            </p:extLst>
          </p:nvPr>
        </p:nvGraphicFramePr>
        <p:xfrm>
          <a:off x="7543800" y="5917266"/>
          <a:ext cx="1028700" cy="279400"/>
        </p:xfrm>
        <a:graphic>
          <a:graphicData uri="http://schemas.openxmlformats.org/presentationml/2006/ole">
            <mc:AlternateContent xmlns:mc="http://schemas.openxmlformats.org/markup-compatibility/2006">
              <mc:Choice xmlns:v="urn:schemas-microsoft-com:vml" Requires="v">
                <p:oleObj spid="_x0000_s6169" name="Equation" r:id="rId13" imgW="1028520" imgH="279360" progId="Equation.3">
                  <p:embed/>
                </p:oleObj>
              </mc:Choice>
              <mc:Fallback>
                <p:oleObj name="Equation" r:id="rId13" imgW="1028520" imgH="2793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5917266"/>
                        <a:ext cx="1028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29" name="Picture 50"/>
          <p:cNvPicPr>
            <a:picLocks noChangeAspect="1" noChangeArrowheads="1"/>
          </p:cNvPicPr>
          <p:nvPr/>
        </p:nvPicPr>
        <p:blipFill>
          <a:blip r:embed="rId15" cstate="print"/>
          <a:srcRect/>
          <a:stretch>
            <a:fillRect/>
          </a:stretch>
        </p:blipFill>
        <p:spPr bwMode="auto">
          <a:xfrm>
            <a:off x="2819400" y="4304366"/>
            <a:ext cx="601663" cy="241300"/>
          </a:xfrm>
          <a:prstGeom prst="rect">
            <a:avLst/>
          </a:prstGeom>
          <a:noFill/>
          <a:ln w="9525">
            <a:noFill/>
            <a:miter lim="800000"/>
            <a:headEnd/>
            <a:tailEnd/>
          </a:ln>
        </p:spPr>
      </p:pic>
      <p:pic>
        <p:nvPicPr>
          <p:cNvPr id="4130" name="Picture 50"/>
          <p:cNvPicPr>
            <a:picLocks noChangeAspect="1" noChangeArrowheads="1"/>
          </p:cNvPicPr>
          <p:nvPr/>
        </p:nvPicPr>
        <p:blipFill>
          <a:blip r:embed="rId15" cstate="print"/>
          <a:srcRect/>
          <a:stretch>
            <a:fillRect/>
          </a:stretch>
        </p:blipFill>
        <p:spPr bwMode="auto">
          <a:xfrm>
            <a:off x="5715000" y="4304366"/>
            <a:ext cx="601663" cy="241300"/>
          </a:xfrm>
          <a:prstGeom prst="rect">
            <a:avLst/>
          </a:prstGeom>
          <a:noFill/>
          <a:ln w="9525">
            <a:noFill/>
            <a:miter lim="800000"/>
            <a:headEnd/>
            <a:tailEnd/>
          </a:ln>
        </p:spPr>
      </p:pic>
      <p:sp>
        <p:nvSpPr>
          <p:cNvPr id="42" name="Rectangle 41"/>
          <p:cNvSpPr/>
          <p:nvPr/>
        </p:nvSpPr>
        <p:spPr>
          <a:xfrm>
            <a:off x="3581400" y="3631266"/>
            <a:ext cx="228600" cy="4572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p:cNvSpPr/>
          <p:nvPr/>
        </p:nvSpPr>
        <p:spPr>
          <a:xfrm>
            <a:off x="6477000" y="3631266"/>
            <a:ext cx="228600" cy="4572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39017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subTnLst>
                                    <p:animClr clrSpc="rgb" dir="cw">
                                      <p:cBhvr override="childStyle">
                                        <p:cTn dur="1" fill="hold" display="0" masterRel="nextClick" afterEffect="1"/>
                                        <p:tgtEl>
                                          <p:spTgt spid="52"/>
                                        </p:tgtEl>
                                        <p:attrNameLst>
                                          <p:attrName>ppt_c</p:attrName>
                                        </p:attrNameLst>
                                      </p:cBhvr>
                                      <p:to>
                                        <a:srgbClr val="006600"/>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subTnLst>
                                    <p:animClr clrSpc="rgb" dir="cw">
                                      <p:cBhvr override="childStyle">
                                        <p:cTn dur="1" fill="hold" display="0" masterRel="nextClick" afterEffect="1"/>
                                        <p:tgtEl>
                                          <p:spTgt spid="53"/>
                                        </p:tgtEl>
                                        <p:attrNameLst>
                                          <p:attrName>ppt_c</p:attrName>
                                        </p:attrNameLst>
                                      </p:cBhvr>
                                      <p:to>
                                        <a:srgbClr val="006600"/>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subTnLst>
                                    <p:animClr clrSpc="rgb" dir="cw">
                                      <p:cBhvr override="childStyle">
                                        <p:cTn dur="1" fill="hold" display="0" masterRel="nextClick" afterEffect="1"/>
                                        <p:tgtEl>
                                          <p:spTgt spid="57"/>
                                        </p:tgtEl>
                                        <p:attrNameLst>
                                          <p:attrName>ppt_c</p:attrName>
                                        </p:attrNameLst>
                                      </p:cBhvr>
                                      <p:to>
                                        <a:srgbClr val="006600"/>
                                      </p:to>
                                    </p:animClr>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subTnLst>
                                    <p:animClr clrSpc="rgb" dir="cw">
                                      <p:cBhvr override="childStyle">
                                        <p:cTn dur="1" fill="hold" display="0" masterRel="nextClick" afterEffect="1"/>
                                        <p:tgtEl>
                                          <p:spTgt spid="58"/>
                                        </p:tgtEl>
                                        <p:attrNameLst>
                                          <p:attrName>ppt_c</p:attrName>
                                        </p:attrNameLst>
                                      </p:cBhvr>
                                      <p:to>
                                        <a:srgbClr val="006600"/>
                                      </p:to>
                                    </p:animClr>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utoUpdateAnimBg="0"/>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48"/>
          <p:cNvSpPr txBox="1">
            <a:spLocks noChangeArrowheads="1"/>
          </p:cNvSpPr>
          <p:nvPr/>
        </p:nvSpPr>
        <p:spPr bwMode="auto">
          <a:xfrm>
            <a:off x="304800" y="228600"/>
            <a:ext cx="8305800" cy="523220"/>
          </a:xfrm>
          <a:prstGeom prst="rect">
            <a:avLst/>
          </a:prstGeom>
          <a:noFill/>
          <a:ln w="9525">
            <a:noFill/>
            <a:miter lim="800000"/>
            <a:headEnd/>
            <a:tailEnd/>
          </a:ln>
        </p:spPr>
        <p:txBody>
          <a:bodyPr wrap="square">
            <a:spAutoFit/>
          </a:bodyPr>
          <a:lstStyle/>
          <a:p>
            <a:r>
              <a:rPr lang="en-US" sz="2800" dirty="0"/>
              <a:t>What is the inductive reactance </a:t>
            </a:r>
            <a:r>
              <a:rPr lang="en-US" sz="2800" dirty="0" smtClean="0"/>
              <a:t>(X</a:t>
            </a:r>
            <a:r>
              <a:rPr lang="en-US" sz="2800" baseline="-25000" dirty="0" smtClean="0"/>
              <a:t>L</a:t>
            </a:r>
            <a:r>
              <a:rPr lang="en-US" sz="2800" dirty="0" smtClean="0"/>
              <a:t>) of </a:t>
            </a:r>
            <a:r>
              <a:rPr lang="en-US" sz="2800" dirty="0"/>
              <a:t>the coil?</a:t>
            </a:r>
          </a:p>
        </p:txBody>
      </p:sp>
      <p:graphicFrame>
        <p:nvGraphicFramePr>
          <p:cNvPr id="23602" name="Object 2"/>
          <p:cNvGraphicFramePr>
            <a:graphicFrameLocks noChangeAspect="1"/>
          </p:cNvGraphicFramePr>
          <p:nvPr/>
        </p:nvGraphicFramePr>
        <p:xfrm>
          <a:off x="1219200" y="838200"/>
          <a:ext cx="1892300" cy="508000"/>
        </p:xfrm>
        <a:graphic>
          <a:graphicData uri="http://schemas.openxmlformats.org/presentationml/2006/ole">
            <mc:AlternateContent xmlns:mc="http://schemas.openxmlformats.org/markup-compatibility/2006">
              <mc:Choice xmlns:v="urn:schemas-microsoft-com:vml" Requires="v">
                <p:oleObj spid="_x0000_s5194" name="Equation" r:id="rId4" imgW="1892160" imgH="507960" progId="Equation.3">
                  <p:embed/>
                </p:oleObj>
              </mc:Choice>
              <mc:Fallback>
                <p:oleObj name="Equation" r:id="rId4" imgW="1892160" imgH="5079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18923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13" name="Object 4"/>
          <p:cNvGraphicFramePr>
            <a:graphicFrameLocks noChangeAspect="1"/>
          </p:cNvGraphicFramePr>
          <p:nvPr/>
        </p:nvGraphicFramePr>
        <p:xfrm>
          <a:off x="3581400" y="1447800"/>
          <a:ext cx="2984500" cy="508000"/>
        </p:xfrm>
        <a:graphic>
          <a:graphicData uri="http://schemas.openxmlformats.org/presentationml/2006/ole">
            <mc:AlternateContent xmlns:mc="http://schemas.openxmlformats.org/markup-compatibility/2006">
              <mc:Choice xmlns:v="urn:schemas-microsoft-com:vml" Requires="v">
                <p:oleObj spid="_x0000_s5195" name="Equation" r:id="rId6" imgW="2984400" imgH="507960" progId="Equation.3">
                  <p:embed/>
                </p:oleObj>
              </mc:Choice>
              <mc:Fallback>
                <p:oleObj name="Equation" r:id="rId6" imgW="2984400" imgH="50796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447800"/>
                        <a:ext cx="2984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14" name="Object 5"/>
          <p:cNvGraphicFramePr>
            <a:graphicFrameLocks noChangeAspect="1"/>
          </p:cNvGraphicFramePr>
          <p:nvPr/>
        </p:nvGraphicFramePr>
        <p:xfrm>
          <a:off x="1219200" y="1447800"/>
          <a:ext cx="2057400" cy="481013"/>
        </p:xfrm>
        <a:graphic>
          <a:graphicData uri="http://schemas.openxmlformats.org/presentationml/2006/ole">
            <mc:AlternateContent xmlns:mc="http://schemas.openxmlformats.org/markup-compatibility/2006">
              <mc:Choice xmlns:v="urn:schemas-microsoft-com:vml" Requires="v">
                <p:oleObj spid="_x0000_s5196" name="Equation" r:id="rId8" imgW="2057400" imgH="482400" progId="Equation.3">
                  <p:embed/>
                </p:oleObj>
              </mc:Choice>
              <mc:Fallback>
                <p:oleObj name="Equation" r:id="rId8" imgW="2057400" imgH="482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447800"/>
                        <a:ext cx="20574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15" name="Object 6"/>
          <p:cNvGraphicFramePr>
            <a:graphicFrameLocks noChangeAspect="1"/>
          </p:cNvGraphicFramePr>
          <p:nvPr/>
        </p:nvGraphicFramePr>
        <p:xfrm>
          <a:off x="3162300" y="2286000"/>
          <a:ext cx="1865313" cy="533400"/>
        </p:xfrm>
        <a:graphic>
          <a:graphicData uri="http://schemas.openxmlformats.org/presentationml/2006/ole">
            <mc:AlternateContent xmlns:mc="http://schemas.openxmlformats.org/markup-compatibility/2006">
              <mc:Choice xmlns:v="urn:schemas-microsoft-com:vml" Requires="v">
                <p:oleObj spid="_x0000_s5197" name="Equation" r:id="rId10" imgW="749160" imgH="215640" progId="Equation.3">
                  <p:embed/>
                </p:oleObj>
              </mc:Choice>
              <mc:Fallback>
                <p:oleObj name="Equation" r:id="rId10" imgW="749160" imgH="2156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300" y="2286000"/>
                        <a:ext cx="18653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Text Box 1072"/>
          <p:cNvSpPr txBox="1">
            <a:spLocks noChangeArrowheads="1"/>
          </p:cNvSpPr>
          <p:nvPr/>
        </p:nvSpPr>
        <p:spPr bwMode="auto">
          <a:xfrm>
            <a:off x="381000" y="2971800"/>
            <a:ext cx="6324600" cy="523875"/>
          </a:xfrm>
          <a:prstGeom prst="rect">
            <a:avLst/>
          </a:prstGeom>
          <a:noFill/>
          <a:ln w="9525">
            <a:noFill/>
            <a:miter lim="800000"/>
            <a:headEnd/>
            <a:tailEnd/>
          </a:ln>
        </p:spPr>
        <p:txBody>
          <a:bodyPr>
            <a:spAutoFit/>
          </a:bodyPr>
          <a:lstStyle/>
          <a:p>
            <a:r>
              <a:rPr lang="en-US" sz="2800"/>
              <a:t>What is the inductance of the coil?</a:t>
            </a:r>
          </a:p>
        </p:txBody>
      </p:sp>
      <p:graphicFrame>
        <p:nvGraphicFramePr>
          <p:cNvPr id="61" name="Object 6"/>
          <p:cNvGraphicFramePr>
            <a:graphicFrameLocks noChangeAspect="1"/>
          </p:cNvGraphicFramePr>
          <p:nvPr/>
        </p:nvGraphicFramePr>
        <p:xfrm>
          <a:off x="4648200" y="4495800"/>
          <a:ext cx="1454262" cy="452437"/>
        </p:xfrm>
        <a:graphic>
          <a:graphicData uri="http://schemas.openxmlformats.org/presentationml/2006/ole">
            <mc:AlternateContent xmlns:mc="http://schemas.openxmlformats.org/markup-compatibility/2006">
              <mc:Choice xmlns:v="urn:schemas-microsoft-com:vml" Requires="v">
                <p:oleObj spid="_x0000_s5198" name="Equation" r:id="rId12" imgW="571320" imgH="177480" progId="Equation.3">
                  <p:embed/>
                </p:oleObj>
              </mc:Choice>
              <mc:Fallback>
                <p:oleObj name="Equation" r:id="rId12" imgW="57132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495800"/>
                        <a:ext cx="1454262"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nvGraphicFramePr>
        <p:xfrm>
          <a:off x="1219200" y="3708400"/>
          <a:ext cx="1574800" cy="392113"/>
        </p:xfrm>
        <a:graphic>
          <a:graphicData uri="http://schemas.openxmlformats.org/presentationml/2006/ole">
            <mc:AlternateContent xmlns:mc="http://schemas.openxmlformats.org/markup-compatibility/2006">
              <mc:Choice xmlns:v="urn:schemas-microsoft-com:vml" Requires="v">
                <p:oleObj spid="_x0000_s5199" name="Equation" r:id="rId14" imgW="1574640" imgH="393480" progId="Equation.3">
                  <p:embed/>
                </p:oleObj>
              </mc:Choice>
              <mc:Fallback>
                <p:oleObj name="Equation" r:id="rId14" imgW="1574640" imgH="393480"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3708400"/>
                        <a:ext cx="1574800" cy="392113"/>
                      </a:xfrm>
                      <a:prstGeom prst="rect">
                        <a:avLst/>
                      </a:prstGeom>
                      <a:noFill/>
                      <a:ln w="38100">
                        <a:solidFill>
                          <a:srgbClr val="CC33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8"/>
          <p:cNvGraphicFramePr>
            <a:graphicFrameLocks noChangeAspect="1"/>
          </p:cNvGraphicFramePr>
          <p:nvPr/>
        </p:nvGraphicFramePr>
        <p:xfrm>
          <a:off x="1295400" y="4241800"/>
          <a:ext cx="1092200" cy="736600"/>
        </p:xfrm>
        <a:graphic>
          <a:graphicData uri="http://schemas.openxmlformats.org/presentationml/2006/ole">
            <mc:AlternateContent xmlns:mc="http://schemas.openxmlformats.org/markup-compatibility/2006">
              <mc:Choice xmlns:v="urn:schemas-microsoft-com:vml" Requires="v">
                <p:oleObj spid="_x0000_s5200" name="Equation" r:id="rId16" imgW="1091880" imgH="736560" progId="Equation.3">
                  <p:embed/>
                </p:oleObj>
              </mc:Choice>
              <mc:Fallback>
                <p:oleObj name="Equation" r:id="rId16" imgW="1091880" imgH="73656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400" y="4241800"/>
                        <a:ext cx="1092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3300"/>
                            </a:solidFill>
                            <a:prstDash val="sysDot"/>
                            <a:miter lim="800000"/>
                            <a:headEnd/>
                            <a:tailEnd/>
                          </a14:hiddenLine>
                        </a:ext>
                      </a:extLst>
                    </p:spPr>
                  </p:pic>
                </p:oleObj>
              </mc:Fallback>
            </mc:AlternateContent>
          </a:graphicData>
        </a:graphic>
      </p:graphicFrame>
      <p:graphicFrame>
        <p:nvGraphicFramePr>
          <p:cNvPr id="64" name="Object 9"/>
          <p:cNvGraphicFramePr>
            <a:graphicFrameLocks noChangeAspect="1"/>
          </p:cNvGraphicFramePr>
          <p:nvPr/>
        </p:nvGraphicFramePr>
        <p:xfrm>
          <a:off x="2667000" y="4241800"/>
          <a:ext cx="1625600" cy="787400"/>
        </p:xfrm>
        <a:graphic>
          <a:graphicData uri="http://schemas.openxmlformats.org/presentationml/2006/ole">
            <mc:AlternateContent xmlns:mc="http://schemas.openxmlformats.org/markup-compatibility/2006">
              <mc:Choice xmlns:v="urn:schemas-microsoft-com:vml" Requires="v">
                <p:oleObj spid="_x0000_s5201" name="Equation" r:id="rId18" imgW="1625400" imgH="787320" progId="Equation.3">
                  <p:embed/>
                </p:oleObj>
              </mc:Choice>
              <mc:Fallback>
                <p:oleObj name="Equation" r:id="rId18" imgW="1625400" imgH="78732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7000" y="4241800"/>
                        <a:ext cx="1625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3300"/>
                            </a:solidFill>
                            <a:prstDash val="sysDot"/>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602"/>
                                        </p:tgtEl>
                                        <p:attrNameLst>
                                          <p:attrName>style.visibility</p:attrName>
                                        </p:attrNameLst>
                                      </p:cBhvr>
                                      <p:to>
                                        <p:strVal val="visible"/>
                                      </p:to>
                                    </p:set>
                                    <p:animEffect transition="in" filter="wipe(left)">
                                      <p:cBhvr>
                                        <p:cTn id="7" dur="500"/>
                                        <p:tgtEl>
                                          <p:spTgt spid="23602"/>
                                        </p:tgtEl>
                                      </p:cBhvr>
                                    </p:animEffect>
                                  </p:childTnLst>
                                  <p:subTnLst>
                                    <p:animClr clrSpc="rgb" dir="cw">
                                      <p:cBhvr override="childStyle">
                                        <p:cTn dur="1" fill="hold" display="0" masterRel="nextClick" afterEffect="1"/>
                                        <p:tgtEl>
                                          <p:spTgt spid="23602"/>
                                        </p:tgtEl>
                                        <p:attrNameLst>
                                          <p:attrName>ppt_c</p:attrName>
                                        </p:attrNameLst>
                                      </p:cBhvr>
                                      <p:to>
                                        <a:srgbClr val="0066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14"/>
                                        </p:tgtEl>
                                        <p:attrNameLst>
                                          <p:attrName>style.visibility</p:attrName>
                                        </p:attrNameLst>
                                      </p:cBhvr>
                                      <p:to>
                                        <p:strVal val="visible"/>
                                      </p:to>
                                    </p:set>
                                    <p:animEffect transition="in" filter="wipe(left)">
                                      <p:cBhvr>
                                        <p:cTn id="12" dur="500"/>
                                        <p:tgtEl>
                                          <p:spTgt spid="23614"/>
                                        </p:tgtEl>
                                      </p:cBhvr>
                                    </p:animEffect>
                                  </p:childTnLst>
                                  <p:subTnLst>
                                    <p:animClr clrSpc="rgb" dir="cw">
                                      <p:cBhvr override="childStyle">
                                        <p:cTn dur="1" fill="hold" display="0" masterRel="nextClick" afterEffect="1"/>
                                        <p:tgtEl>
                                          <p:spTgt spid="23614"/>
                                        </p:tgtEl>
                                        <p:attrNameLst>
                                          <p:attrName>ppt_c</p:attrName>
                                        </p:attrNameLst>
                                      </p:cBhvr>
                                      <p:to>
                                        <a:srgbClr val="0066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13"/>
                                        </p:tgtEl>
                                        <p:attrNameLst>
                                          <p:attrName>style.visibility</p:attrName>
                                        </p:attrNameLst>
                                      </p:cBhvr>
                                      <p:to>
                                        <p:strVal val="visible"/>
                                      </p:to>
                                    </p:set>
                                    <p:animEffect transition="in" filter="wipe(left)">
                                      <p:cBhvr>
                                        <p:cTn id="17" dur="500"/>
                                        <p:tgtEl>
                                          <p:spTgt spid="23613"/>
                                        </p:tgtEl>
                                      </p:cBhvr>
                                    </p:animEffect>
                                  </p:childTnLst>
                                  <p:subTnLst>
                                    <p:animClr clrSpc="rgb" dir="cw">
                                      <p:cBhvr override="childStyle">
                                        <p:cTn dur="1" fill="hold" display="0" masterRel="nextClick" afterEffect="1"/>
                                        <p:tgtEl>
                                          <p:spTgt spid="23613"/>
                                        </p:tgtEl>
                                        <p:attrNameLst>
                                          <p:attrName>ppt_c</p:attrName>
                                        </p:attrNameLst>
                                      </p:cBhvr>
                                      <p:to>
                                        <a:srgbClr val="0066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wipe(left)">
                                      <p:cBhvr>
                                        <p:cTn id="22" dur="500"/>
                                        <p:tgtEl>
                                          <p:spTgt spid="236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blinds(horizontal)">
                                      <p:cBhvr>
                                        <p:cTn id="27" dur="500"/>
                                        <p:tgtEl>
                                          <p:spTgt spid="41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subTnLst>
                                    <p:animClr clrSpc="rgb" dir="cw">
                                      <p:cBhvr override="childStyle">
                                        <p:cTn dur="1" fill="hold" display="0" masterRel="nextClick" afterEffect="1"/>
                                        <p:tgtEl>
                                          <p:spTgt spid="62"/>
                                        </p:tgtEl>
                                        <p:attrNameLst>
                                          <p:attrName>ppt_c</p:attrName>
                                        </p:attrNameLst>
                                      </p:cBhvr>
                                      <p:to>
                                        <a:srgbClr val="00660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subTnLst>
                                    <p:animClr clrSpc="rgb" dir="cw">
                                      <p:cBhvr override="childStyle">
                                        <p:cTn dur="1" fill="hold" display="0" masterRel="nextClick" afterEffect="1"/>
                                        <p:tgtEl>
                                          <p:spTgt spid="63"/>
                                        </p:tgtEl>
                                        <p:attrNameLst>
                                          <p:attrName>ppt_c</p:attrName>
                                        </p:attrNameLst>
                                      </p:cBhvr>
                                      <p:to>
                                        <a:srgbClr val="00660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subTnLst>
                                    <p:animClr clrSpc="rgb" dir="cw">
                                      <p:cBhvr override="childStyle">
                                        <p:cTn dur="1" fill="hold" display="0" masterRel="nextClick" afterEffect="1"/>
                                        <p:tgtEl>
                                          <p:spTgt spid="64"/>
                                        </p:tgtEl>
                                        <p:attrNameLst>
                                          <p:attrName>ppt_c</p:attrName>
                                        </p:attrNameLst>
                                      </p:cBhvr>
                                      <p:to>
                                        <a:srgbClr val="00660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 y="457200"/>
            <a:ext cx="91535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6192167"/>
            <a:ext cx="6629400" cy="369332"/>
          </a:xfrm>
          <a:prstGeom prst="rect">
            <a:avLst/>
          </a:prstGeom>
        </p:spPr>
        <p:txBody>
          <a:bodyPr wrap="square">
            <a:spAutoFit/>
          </a:bodyPr>
          <a:lstStyle/>
          <a:p>
            <a:r>
              <a:rPr lang="en-NZ" dirty="0"/>
              <a:t>https://www.consumer.org.nz/products/cooktops/overview</a:t>
            </a:r>
          </a:p>
        </p:txBody>
      </p:sp>
    </p:spTree>
    <p:extLst>
      <p:ext uri="{BB962C8B-B14F-4D97-AF65-F5344CB8AC3E}">
        <p14:creationId xmlns:p14="http://schemas.microsoft.com/office/powerpoint/2010/main" val="1127792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 y="990600"/>
            <a:ext cx="3259540" cy="396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76600" y="152400"/>
            <a:ext cx="5715000" cy="5324535"/>
          </a:xfrm>
          <a:prstGeom prst="rect">
            <a:avLst/>
          </a:prstGeom>
          <a:noFill/>
        </p:spPr>
        <p:txBody>
          <a:bodyPr wrap="square" rtlCol="0">
            <a:spAutoFit/>
          </a:bodyPr>
          <a:lstStyle/>
          <a:p>
            <a:r>
              <a:rPr lang="en-NZ" sz="2000" b="1" u="sng" dirty="0"/>
              <a:t>How Induction Cooking Works</a:t>
            </a:r>
            <a:r>
              <a:rPr lang="en-NZ" sz="2000" b="1" u="sng" dirty="0" smtClean="0"/>
              <a:t>:</a:t>
            </a:r>
          </a:p>
          <a:p>
            <a:endParaRPr lang="en-NZ" sz="2000" dirty="0"/>
          </a:p>
          <a:p>
            <a:pPr marL="342900" indent="-342900">
              <a:buFont typeface="+mj-lt"/>
              <a:buAutoNum type="arabicPeriod"/>
            </a:pPr>
            <a:r>
              <a:rPr lang="en-NZ" sz="2000" dirty="0"/>
              <a:t>The element's electronics power a coil (the red lines) that produces a high-frequency electromagnetic field (represented by the orange lines).</a:t>
            </a:r>
          </a:p>
          <a:p>
            <a:pPr marL="342900" indent="-342900">
              <a:buFont typeface="+mj-lt"/>
              <a:buAutoNum type="arabicPeriod"/>
            </a:pPr>
            <a:r>
              <a:rPr lang="en-NZ" sz="2000" dirty="0"/>
              <a:t>That field penetrates the metal of the ferrous (magnetic-material) cooking vessel and sets up a circulating electric current, which generates heat. (But see the note below.)</a:t>
            </a:r>
          </a:p>
          <a:p>
            <a:pPr marL="342900" indent="-342900">
              <a:buFont typeface="+mj-lt"/>
              <a:buAutoNum type="arabicPeriod"/>
            </a:pPr>
            <a:r>
              <a:rPr lang="en-NZ" sz="2000" dirty="0"/>
              <a:t>The heat generated </a:t>
            </a:r>
            <a:r>
              <a:rPr lang="en-NZ" sz="2000" i="1" dirty="0"/>
              <a:t>in the cooking vessel</a:t>
            </a:r>
            <a:r>
              <a:rPr lang="en-NZ" sz="2000" dirty="0"/>
              <a:t> is transferred to the vessel's contents.</a:t>
            </a:r>
          </a:p>
          <a:p>
            <a:pPr marL="342900" indent="-342900">
              <a:buFont typeface="+mj-lt"/>
              <a:buAutoNum type="arabicPeriod"/>
            </a:pPr>
            <a:r>
              <a:rPr lang="en-NZ" sz="2000" dirty="0"/>
              <a:t>Nothing outside the vessel is affected by the field--as soon as the vessel is removed from the element, or the element turned off, heat generation stops.</a:t>
            </a:r>
          </a:p>
          <a:p>
            <a:endParaRPr lang="en-NZ" sz="2000" dirty="0"/>
          </a:p>
        </p:txBody>
      </p:sp>
    </p:spTree>
    <p:extLst>
      <p:ext uri="{BB962C8B-B14F-4D97-AF65-F5344CB8AC3E}">
        <p14:creationId xmlns:p14="http://schemas.microsoft.com/office/powerpoint/2010/main" val="3470992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2590800" y="1143000"/>
            <a:ext cx="5638800" cy="4301599"/>
          </a:xfrm>
          <a:prstGeom prst="rect">
            <a:avLst/>
          </a:prstGeom>
          <a:noFill/>
          <a:ln w="9525">
            <a:noFill/>
            <a:miter lim="800000"/>
            <a:headEnd/>
            <a:tailEnd/>
          </a:ln>
        </p:spPr>
      </p:pic>
      <p:sp>
        <p:nvSpPr>
          <p:cNvPr id="3" name="Rectangle 2"/>
          <p:cNvSpPr/>
          <p:nvPr/>
        </p:nvSpPr>
        <p:spPr>
          <a:xfrm>
            <a:off x="1219200" y="2953272"/>
            <a:ext cx="11849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914400"/>
            <a:ext cx="9123363" cy="4267200"/>
          </a:xfrm>
          <a:prstGeom prst="rect">
            <a:avLst/>
          </a:prstGeom>
          <a:noFill/>
          <a:ln w="9525">
            <a:noFill/>
            <a:miter lim="800000"/>
            <a:headEnd/>
            <a:tailEnd/>
          </a:ln>
        </p:spPr>
      </p:pic>
      <p:sp>
        <p:nvSpPr>
          <p:cNvPr id="3" name="Oval 2"/>
          <p:cNvSpPr/>
          <p:nvPr/>
        </p:nvSpPr>
        <p:spPr>
          <a:xfrm>
            <a:off x="0" y="4267200"/>
            <a:ext cx="1600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37"/>
          <p:cNvGrpSpPr>
            <a:grpSpLocks/>
          </p:cNvGrpSpPr>
          <p:nvPr/>
        </p:nvGrpSpPr>
        <p:grpSpPr bwMode="auto">
          <a:xfrm>
            <a:off x="5029200" y="152400"/>
            <a:ext cx="3616325" cy="2555875"/>
            <a:chOff x="4973643" y="288882"/>
            <a:chExt cx="3616376" cy="2555694"/>
          </a:xfrm>
        </p:grpSpPr>
        <p:sp>
          <p:nvSpPr>
            <p:cNvPr id="1043" name="Freeform 7"/>
            <p:cNvSpPr>
              <a:spLocks/>
            </p:cNvSpPr>
            <p:nvPr/>
          </p:nvSpPr>
          <p:spPr bwMode="auto">
            <a:xfrm>
              <a:off x="6465570" y="785919"/>
              <a:ext cx="632520" cy="436381"/>
            </a:xfrm>
            <a:custGeom>
              <a:avLst/>
              <a:gdLst>
                <a:gd name="T0" fmla="*/ 0 w 317"/>
                <a:gd name="T1" fmla="*/ 2147483647 h 211"/>
                <a:gd name="T2" fmla="*/ 2147483647 w 317"/>
                <a:gd name="T3" fmla="*/ 2147483647 h 211"/>
                <a:gd name="T4" fmla="*/ 2147483647 w 317"/>
                <a:gd name="T5" fmla="*/ 2147483647 h 211"/>
                <a:gd name="T6" fmla="*/ 2147483647 w 317"/>
                <a:gd name="T7" fmla="*/ 2147483647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106"/>
                  </a:moveTo>
                  <a:cubicBezTo>
                    <a:pt x="26" y="53"/>
                    <a:pt x="53" y="0"/>
                    <a:pt x="91" y="15"/>
                  </a:cubicBezTo>
                  <a:cubicBezTo>
                    <a:pt x="129" y="30"/>
                    <a:pt x="189" y="181"/>
                    <a:pt x="227" y="196"/>
                  </a:cubicBezTo>
                  <a:cubicBezTo>
                    <a:pt x="265" y="211"/>
                    <a:pt x="291" y="158"/>
                    <a:pt x="317" y="106"/>
                  </a:cubicBezTo>
                </a:path>
              </a:pathLst>
            </a:custGeom>
            <a:noFill/>
            <a:ln w="9525">
              <a:solidFill>
                <a:schemeClr val="tx1"/>
              </a:solidFill>
              <a:round/>
              <a:headEnd/>
              <a:tailEnd/>
            </a:ln>
          </p:spPr>
          <p:txBody>
            <a:bodyPr/>
            <a:lstStyle/>
            <a:p>
              <a:endParaRPr lang="en-US" sz="4400"/>
            </a:p>
          </p:txBody>
        </p:sp>
        <p:sp>
          <p:nvSpPr>
            <p:cNvPr id="1044" name="Text Box 11"/>
            <p:cNvSpPr txBox="1">
              <a:spLocks noChangeArrowheads="1"/>
            </p:cNvSpPr>
            <p:nvPr/>
          </p:nvSpPr>
          <p:spPr bwMode="auto">
            <a:xfrm>
              <a:off x="5923408" y="1171758"/>
              <a:ext cx="1993791" cy="523220"/>
            </a:xfrm>
            <a:prstGeom prst="rect">
              <a:avLst/>
            </a:prstGeom>
            <a:noFill/>
            <a:ln w="9525">
              <a:noFill/>
              <a:miter lim="800000"/>
              <a:headEnd/>
              <a:tailEnd/>
            </a:ln>
          </p:spPr>
          <p:txBody>
            <a:bodyPr>
              <a:spAutoFit/>
            </a:bodyPr>
            <a:lstStyle/>
            <a:p>
              <a:pPr>
                <a:spcBef>
                  <a:spcPct val="50000"/>
                </a:spcBef>
              </a:pPr>
              <a:r>
                <a:rPr lang="en-US" sz="2800"/>
                <a:t>AC supply</a:t>
              </a:r>
              <a:endParaRPr lang="el-GR" sz="2800">
                <a:cs typeface="Arial" charset="0"/>
              </a:endParaRPr>
            </a:p>
          </p:txBody>
        </p:sp>
        <p:sp>
          <p:nvSpPr>
            <p:cNvPr id="7" name="Oval 6"/>
            <p:cNvSpPr/>
            <p:nvPr/>
          </p:nvSpPr>
          <p:spPr>
            <a:xfrm>
              <a:off x="6375426" y="982571"/>
              <a:ext cx="93663" cy="968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sp>
          <p:nvSpPr>
            <p:cNvPr id="8" name="Oval 7"/>
            <p:cNvSpPr/>
            <p:nvPr/>
          </p:nvSpPr>
          <p:spPr>
            <a:xfrm>
              <a:off x="7094573" y="982571"/>
              <a:ext cx="93664" cy="968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grpSp>
          <p:nvGrpSpPr>
            <p:cNvPr id="1047" name="Group 20"/>
            <p:cNvGrpSpPr>
              <a:grpSpLocks/>
            </p:cNvGrpSpPr>
            <p:nvPr/>
          </p:nvGrpSpPr>
          <p:grpSpPr bwMode="auto">
            <a:xfrm>
              <a:off x="4973643" y="1030336"/>
              <a:ext cx="1401568" cy="1674839"/>
              <a:chOff x="2855095" y="3500438"/>
              <a:chExt cx="1132698" cy="1316056"/>
            </a:xfrm>
          </p:grpSpPr>
          <p:cxnSp>
            <p:nvCxnSpPr>
              <p:cNvPr id="36" name="Straight Connector 17"/>
              <p:cNvCxnSpPr>
                <a:stCxn id="7" idx="2"/>
              </p:cNvCxnSpPr>
              <p:nvPr/>
            </p:nvCxnSpPr>
            <p:spPr>
              <a:xfrm rot="10800000" flipV="1">
                <a:off x="2856378" y="3500325"/>
                <a:ext cx="1131588" cy="1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198389" y="4158278"/>
                <a:ext cx="1314694" cy="1283"/>
              </a:xfrm>
              <a:prstGeom prst="line">
                <a:avLst/>
              </a:prstGeom>
            </p:spPr>
            <p:style>
              <a:lnRef idx="1">
                <a:schemeClr val="dk1"/>
              </a:lnRef>
              <a:fillRef idx="0">
                <a:schemeClr val="dk1"/>
              </a:fillRef>
              <a:effectRef idx="0">
                <a:schemeClr val="dk1"/>
              </a:effectRef>
              <a:fontRef idx="minor">
                <a:schemeClr val="tx1"/>
              </a:fontRef>
            </p:style>
          </p:cxnSp>
        </p:grpSp>
        <p:grpSp>
          <p:nvGrpSpPr>
            <p:cNvPr id="1048" name="Group 21"/>
            <p:cNvGrpSpPr>
              <a:grpSpLocks/>
            </p:cNvGrpSpPr>
            <p:nvPr/>
          </p:nvGrpSpPr>
          <p:grpSpPr bwMode="auto">
            <a:xfrm flipH="1">
              <a:off x="7188451" y="1032356"/>
              <a:ext cx="1401568" cy="1674839"/>
              <a:chOff x="2855095" y="3500438"/>
              <a:chExt cx="1132698" cy="1316056"/>
            </a:xfrm>
          </p:grpSpPr>
          <p:cxnSp>
            <p:nvCxnSpPr>
              <p:cNvPr id="34" name="Straight Connector 33"/>
              <p:cNvCxnSpPr/>
              <p:nvPr/>
            </p:nvCxnSpPr>
            <p:spPr>
              <a:xfrm rot="10800000" flipV="1">
                <a:off x="2856378" y="3499985"/>
                <a:ext cx="1131588" cy="1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198389" y="4157938"/>
                <a:ext cx="1314694" cy="1283"/>
              </a:xfrm>
              <a:prstGeom prst="line">
                <a:avLst/>
              </a:prstGeom>
            </p:spPr>
            <p:style>
              <a:lnRef idx="1">
                <a:schemeClr val="dk1"/>
              </a:lnRef>
              <a:fillRef idx="0">
                <a:schemeClr val="dk1"/>
              </a:fillRef>
              <a:effectRef idx="0">
                <a:schemeClr val="dk1"/>
              </a:effectRef>
              <a:fontRef idx="minor">
                <a:schemeClr val="tx1"/>
              </a:fontRef>
            </p:style>
          </p:cxnSp>
        </p:grpSp>
        <p:cxnSp>
          <p:nvCxnSpPr>
            <p:cNvPr id="11" name="Straight Connector 10"/>
            <p:cNvCxnSpPr/>
            <p:nvPr/>
          </p:nvCxnSpPr>
          <p:spPr>
            <a:xfrm flipV="1">
              <a:off x="4975231" y="2704886"/>
              <a:ext cx="2619412"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5607065" y="2612817"/>
              <a:ext cx="677872" cy="2317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cxnSp>
          <p:nvCxnSpPr>
            <p:cNvPr id="13" name="Straight Connector 12"/>
            <p:cNvCxnSpPr/>
            <p:nvPr/>
          </p:nvCxnSpPr>
          <p:spPr>
            <a:xfrm>
              <a:off x="7731170" y="2704886"/>
              <a:ext cx="857262" cy="1588"/>
            </a:xfrm>
            <a:prstGeom prst="line">
              <a:avLst/>
            </a:prstGeom>
          </p:spPr>
          <p:style>
            <a:lnRef idx="1">
              <a:schemeClr val="dk1"/>
            </a:lnRef>
            <a:fillRef idx="0">
              <a:schemeClr val="dk1"/>
            </a:fillRef>
            <a:effectRef idx="0">
              <a:schemeClr val="dk1"/>
            </a:effectRef>
            <a:fontRef idx="minor">
              <a:schemeClr val="tx1"/>
            </a:fontRef>
          </p:style>
        </p:cxnSp>
        <p:grpSp>
          <p:nvGrpSpPr>
            <p:cNvPr id="1052" name="Group 41"/>
            <p:cNvGrpSpPr>
              <a:grpSpLocks/>
            </p:cNvGrpSpPr>
            <p:nvPr/>
          </p:nvGrpSpPr>
          <p:grpSpPr bwMode="auto">
            <a:xfrm>
              <a:off x="6012786" y="288882"/>
              <a:ext cx="1448711" cy="744485"/>
              <a:chOff x="3694894" y="2917818"/>
              <a:chExt cx="1170798" cy="585002"/>
            </a:xfrm>
          </p:grpSpPr>
          <p:cxnSp>
            <p:nvCxnSpPr>
              <p:cNvPr id="30" name="Straight Connector 29"/>
              <p:cNvCxnSpPr/>
              <p:nvPr/>
            </p:nvCxnSpPr>
            <p:spPr>
              <a:xfrm>
                <a:off x="3696730" y="3063757"/>
                <a:ext cx="1167512" cy="1247"/>
              </a:xfrm>
              <a:prstGeom prst="line">
                <a:avLst/>
              </a:prstGeom>
            </p:spPr>
            <p:style>
              <a:lnRef idx="1">
                <a:schemeClr val="dk1"/>
              </a:lnRef>
              <a:fillRef idx="0">
                <a:schemeClr val="dk1"/>
              </a:fillRef>
              <a:effectRef idx="0">
                <a:schemeClr val="dk1"/>
              </a:effectRef>
              <a:fontRef idx="minor">
                <a:schemeClr val="tx1"/>
              </a:fontRef>
            </p:style>
          </p:cxnSp>
          <p:sp>
            <p:nvSpPr>
              <p:cNvPr id="31" name="Oval 15"/>
              <p:cNvSpPr/>
              <p:nvPr/>
            </p:nvSpPr>
            <p:spPr>
              <a:xfrm>
                <a:off x="4097020" y="2917818"/>
                <a:ext cx="365650" cy="3280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cxnSp>
            <p:nvCxnSpPr>
              <p:cNvPr id="32" name="Straight Connector 31"/>
              <p:cNvCxnSpPr/>
              <p:nvPr/>
            </p:nvCxnSpPr>
            <p:spPr>
              <a:xfrm rot="5400000" flipH="1" flipV="1">
                <a:off x="3477182" y="3282023"/>
                <a:ext cx="437815" cy="128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a:off x="4645975" y="3283271"/>
                <a:ext cx="437816" cy="1283"/>
              </a:xfrm>
              <a:prstGeom prst="line">
                <a:avLst/>
              </a:prstGeom>
            </p:spPr>
            <p:style>
              <a:lnRef idx="1">
                <a:schemeClr val="dk1"/>
              </a:lnRef>
              <a:fillRef idx="0">
                <a:schemeClr val="dk1"/>
              </a:fillRef>
              <a:effectRef idx="0">
                <a:schemeClr val="dk1"/>
              </a:effectRef>
              <a:fontRef idx="minor">
                <a:schemeClr val="tx1"/>
              </a:fontRef>
            </p:style>
          </p:cxnSp>
        </p:grpSp>
        <p:grpSp>
          <p:nvGrpSpPr>
            <p:cNvPr id="1053" name="Group 42"/>
            <p:cNvGrpSpPr>
              <a:grpSpLocks/>
            </p:cNvGrpSpPr>
            <p:nvPr/>
          </p:nvGrpSpPr>
          <p:grpSpPr bwMode="auto">
            <a:xfrm>
              <a:off x="5245706" y="1961700"/>
              <a:ext cx="1448711" cy="744485"/>
              <a:chOff x="3694894" y="2917818"/>
              <a:chExt cx="1170798" cy="585002"/>
            </a:xfrm>
          </p:grpSpPr>
          <p:cxnSp>
            <p:nvCxnSpPr>
              <p:cNvPr id="26" name="Straight Connector 25"/>
              <p:cNvCxnSpPr/>
              <p:nvPr/>
            </p:nvCxnSpPr>
            <p:spPr>
              <a:xfrm>
                <a:off x="3695695" y="3063984"/>
                <a:ext cx="1168795" cy="1247"/>
              </a:xfrm>
              <a:prstGeom prst="line">
                <a:avLst/>
              </a:prstGeom>
            </p:spPr>
            <p:style>
              <a:lnRef idx="1">
                <a:schemeClr val="dk1"/>
              </a:lnRef>
              <a:fillRef idx="0">
                <a:schemeClr val="dk1"/>
              </a:fillRef>
              <a:effectRef idx="0">
                <a:schemeClr val="dk1"/>
              </a:effectRef>
              <a:fontRef idx="minor">
                <a:schemeClr val="tx1"/>
              </a:fontRef>
            </p:style>
          </p:cxnSp>
          <p:sp>
            <p:nvSpPr>
              <p:cNvPr id="27" name="Oval 26"/>
              <p:cNvSpPr/>
              <p:nvPr/>
            </p:nvSpPr>
            <p:spPr>
              <a:xfrm>
                <a:off x="4097268" y="2918045"/>
                <a:ext cx="365649" cy="3280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cxnSp>
            <p:nvCxnSpPr>
              <p:cNvPr id="28" name="Straight Connector 27"/>
              <p:cNvCxnSpPr/>
              <p:nvPr/>
            </p:nvCxnSpPr>
            <p:spPr>
              <a:xfrm rot="5400000" flipH="1" flipV="1">
                <a:off x="3476146" y="3282250"/>
                <a:ext cx="437815" cy="128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5400000">
                <a:off x="4646223" y="3283498"/>
                <a:ext cx="437816" cy="1283"/>
              </a:xfrm>
              <a:prstGeom prst="line">
                <a:avLst/>
              </a:prstGeom>
            </p:spPr>
            <p:style>
              <a:lnRef idx="1">
                <a:schemeClr val="dk1"/>
              </a:lnRef>
              <a:fillRef idx="0">
                <a:schemeClr val="dk1"/>
              </a:fillRef>
              <a:effectRef idx="0">
                <a:schemeClr val="dk1"/>
              </a:effectRef>
              <a:fontRef idx="minor">
                <a:schemeClr val="tx1"/>
              </a:fontRef>
            </p:style>
          </p:cxnSp>
        </p:grpSp>
        <p:grpSp>
          <p:nvGrpSpPr>
            <p:cNvPr id="1054" name="Group 47"/>
            <p:cNvGrpSpPr>
              <a:grpSpLocks/>
            </p:cNvGrpSpPr>
            <p:nvPr/>
          </p:nvGrpSpPr>
          <p:grpSpPr bwMode="auto">
            <a:xfrm>
              <a:off x="6962551" y="1961700"/>
              <a:ext cx="1448711" cy="744485"/>
              <a:chOff x="3694894" y="2917818"/>
              <a:chExt cx="1170798" cy="585002"/>
            </a:xfrm>
          </p:grpSpPr>
          <p:cxnSp>
            <p:nvCxnSpPr>
              <p:cNvPr id="22" name="Straight Connector 21"/>
              <p:cNvCxnSpPr/>
              <p:nvPr/>
            </p:nvCxnSpPr>
            <p:spPr>
              <a:xfrm>
                <a:off x="3696385" y="3063984"/>
                <a:ext cx="1167512" cy="1247"/>
              </a:xfrm>
              <a:prstGeom prst="line">
                <a:avLst/>
              </a:prstGeom>
            </p:spPr>
            <p:style>
              <a:lnRef idx="1">
                <a:schemeClr val="dk1"/>
              </a:lnRef>
              <a:fillRef idx="0">
                <a:schemeClr val="dk1"/>
              </a:fillRef>
              <a:effectRef idx="0">
                <a:schemeClr val="dk1"/>
              </a:effectRef>
              <a:fontRef idx="minor">
                <a:schemeClr val="tx1"/>
              </a:fontRef>
            </p:style>
          </p:cxnSp>
          <p:sp>
            <p:nvSpPr>
              <p:cNvPr id="23" name="Oval 22"/>
              <p:cNvSpPr/>
              <p:nvPr/>
            </p:nvSpPr>
            <p:spPr>
              <a:xfrm>
                <a:off x="4096675" y="2918045"/>
                <a:ext cx="365650" cy="3280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cxnSp>
            <p:nvCxnSpPr>
              <p:cNvPr id="24" name="Straight Connector 23"/>
              <p:cNvCxnSpPr/>
              <p:nvPr/>
            </p:nvCxnSpPr>
            <p:spPr>
              <a:xfrm rot="5400000" flipH="1" flipV="1">
                <a:off x="3476837" y="3282250"/>
                <a:ext cx="437815" cy="1283"/>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rot="5400000">
                <a:off x="4645630" y="3283498"/>
                <a:ext cx="437816" cy="1283"/>
              </a:xfrm>
              <a:prstGeom prst="line">
                <a:avLst/>
              </a:prstGeom>
            </p:spPr>
            <p:style>
              <a:lnRef idx="1">
                <a:schemeClr val="dk1"/>
              </a:lnRef>
              <a:fillRef idx="0">
                <a:schemeClr val="dk1"/>
              </a:fillRef>
              <a:effectRef idx="0">
                <a:schemeClr val="dk1"/>
              </a:effectRef>
              <a:fontRef idx="minor">
                <a:schemeClr val="tx1"/>
              </a:fontRef>
            </p:style>
          </p:cxnSp>
        </p:grpSp>
        <p:sp>
          <p:nvSpPr>
            <p:cNvPr id="1055" name="TextBox 18"/>
            <p:cNvSpPr txBox="1">
              <a:spLocks noChangeArrowheads="1"/>
            </p:cNvSpPr>
            <p:nvPr/>
          </p:nvSpPr>
          <p:spPr bwMode="auto">
            <a:xfrm>
              <a:off x="6555930" y="337481"/>
              <a:ext cx="451801" cy="338554"/>
            </a:xfrm>
            <a:prstGeom prst="rect">
              <a:avLst/>
            </a:prstGeom>
            <a:noFill/>
            <a:ln w="9525">
              <a:noFill/>
              <a:miter lim="800000"/>
              <a:headEnd/>
              <a:tailEnd/>
            </a:ln>
          </p:spPr>
          <p:txBody>
            <a:bodyPr>
              <a:spAutoFit/>
            </a:bodyPr>
            <a:lstStyle/>
            <a:p>
              <a:r>
                <a:rPr lang="en-US" sz="1600"/>
                <a:t>V</a:t>
              </a:r>
              <a:r>
                <a:rPr lang="en-US" sz="1600" baseline="-25000"/>
                <a:t>S</a:t>
              </a:r>
            </a:p>
          </p:txBody>
        </p:sp>
        <p:sp>
          <p:nvSpPr>
            <p:cNvPr id="1056" name="TextBox 19"/>
            <p:cNvSpPr txBox="1">
              <a:spLocks noChangeArrowheads="1"/>
            </p:cNvSpPr>
            <p:nvPr/>
          </p:nvSpPr>
          <p:spPr bwMode="auto">
            <a:xfrm>
              <a:off x="7504712" y="2008167"/>
              <a:ext cx="451801" cy="338554"/>
            </a:xfrm>
            <a:prstGeom prst="rect">
              <a:avLst/>
            </a:prstGeom>
            <a:noFill/>
            <a:ln w="9525">
              <a:noFill/>
              <a:miter lim="800000"/>
              <a:headEnd/>
              <a:tailEnd/>
            </a:ln>
          </p:spPr>
          <p:txBody>
            <a:bodyPr>
              <a:spAutoFit/>
            </a:bodyPr>
            <a:lstStyle/>
            <a:p>
              <a:r>
                <a:rPr lang="en-US" sz="1600"/>
                <a:t>V</a:t>
              </a:r>
              <a:r>
                <a:rPr lang="en-US" sz="1600" baseline="-25000"/>
                <a:t>L</a:t>
              </a:r>
            </a:p>
          </p:txBody>
        </p:sp>
        <p:sp>
          <p:nvSpPr>
            <p:cNvPr id="1057" name="TextBox 20"/>
            <p:cNvSpPr txBox="1">
              <a:spLocks noChangeArrowheads="1"/>
            </p:cNvSpPr>
            <p:nvPr/>
          </p:nvSpPr>
          <p:spPr bwMode="auto">
            <a:xfrm>
              <a:off x="5787868" y="2008167"/>
              <a:ext cx="451801" cy="338554"/>
            </a:xfrm>
            <a:prstGeom prst="rect">
              <a:avLst/>
            </a:prstGeom>
            <a:noFill/>
            <a:ln w="9525">
              <a:noFill/>
              <a:miter lim="800000"/>
              <a:headEnd/>
              <a:tailEnd/>
            </a:ln>
          </p:spPr>
          <p:txBody>
            <a:bodyPr>
              <a:spAutoFit/>
            </a:bodyPr>
            <a:lstStyle/>
            <a:p>
              <a:r>
                <a:rPr lang="en-US" sz="1600"/>
                <a:t>V</a:t>
              </a:r>
              <a:r>
                <a:rPr lang="en-US" sz="1600" baseline="-25000"/>
                <a:t>R</a:t>
              </a:r>
            </a:p>
          </p:txBody>
        </p:sp>
      </p:grpSp>
      <p:sp>
        <p:nvSpPr>
          <p:cNvPr id="39" name="Rectangle 38"/>
          <p:cNvSpPr/>
          <p:nvPr/>
        </p:nvSpPr>
        <p:spPr>
          <a:xfrm>
            <a:off x="304800" y="228600"/>
            <a:ext cx="4456668"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 in an Inductor</a:t>
            </a:r>
          </a:p>
        </p:txBody>
      </p:sp>
      <p:sp>
        <p:nvSpPr>
          <p:cNvPr id="1033" name="TextBox 39"/>
          <p:cNvSpPr txBox="1">
            <a:spLocks noChangeArrowheads="1"/>
          </p:cNvSpPr>
          <p:nvPr/>
        </p:nvSpPr>
        <p:spPr bwMode="auto">
          <a:xfrm>
            <a:off x="304800" y="990600"/>
            <a:ext cx="4572000" cy="923925"/>
          </a:xfrm>
          <a:prstGeom prst="rect">
            <a:avLst/>
          </a:prstGeom>
          <a:noFill/>
          <a:ln w="9525">
            <a:noFill/>
            <a:miter lim="800000"/>
            <a:headEnd/>
            <a:tailEnd/>
          </a:ln>
        </p:spPr>
        <p:txBody>
          <a:bodyPr>
            <a:spAutoFit/>
          </a:bodyPr>
          <a:lstStyle/>
          <a:p>
            <a:r>
              <a:rPr lang="en-US"/>
              <a:t>Inductors always appose a change in current, so in an AC circuit the inductor will act to limit the flow of current.</a:t>
            </a:r>
          </a:p>
        </p:txBody>
      </p:sp>
      <p:graphicFrame>
        <p:nvGraphicFramePr>
          <p:cNvPr id="41" name="Object 2"/>
          <p:cNvGraphicFramePr>
            <a:graphicFrameLocks noChangeAspect="1"/>
          </p:cNvGraphicFramePr>
          <p:nvPr/>
        </p:nvGraphicFramePr>
        <p:xfrm>
          <a:off x="1752600" y="1828800"/>
          <a:ext cx="1057275" cy="885825"/>
        </p:xfrm>
        <a:graphic>
          <a:graphicData uri="http://schemas.openxmlformats.org/presentationml/2006/ole">
            <mc:AlternateContent xmlns:mc="http://schemas.openxmlformats.org/markup-compatibility/2006">
              <mc:Choice xmlns:v="urn:schemas-microsoft-com:vml" Requires="v">
                <p:oleObj spid="_x0000_s1071" name="Equation" r:id="rId3" imgW="545760" imgH="457200" progId="Equation.3">
                  <p:embed/>
                </p:oleObj>
              </mc:Choice>
              <mc:Fallback>
                <p:oleObj name="Equation" r:id="rId3" imgW="54576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28800"/>
                        <a:ext cx="10572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p:cNvSpPr txBox="1">
            <a:spLocks noChangeArrowheads="1"/>
          </p:cNvSpPr>
          <p:nvPr/>
        </p:nvSpPr>
        <p:spPr bwMode="auto">
          <a:xfrm>
            <a:off x="304800" y="2667000"/>
            <a:ext cx="7134225" cy="400050"/>
          </a:xfrm>
          <a:prstGeom prst="rect">
            <a:avLst/>
          </a:prstGeom>
          <a:noFill/>
          <a:ln w="9525">
            <a:noFill/>
            <a:miter lim="800000"/>
            <a:headEnd/>
            <a:tailEnd/>
          </a:ln>
        </p:spPr>
        <p:txBody>
          <a:bodyPr>
            <a:spAutoFit/>
          </a:bodyPr>
          <a:lstStyle/>
          <a:p>
            <a:r>
              <a:rPr lang="en-US" sz="2000"/>
              <a:t>X</a:t>
            </a:r>
            <a:r>
              <a:rPr lang="en-US" sz="2000" baseline="-25000"/>
              <a:t>L </a:t>
            </a:r>
            <a:r>
              <a:rPr lang="en-US" sz="2000"/>
              <a:t>is the </a:t>
            </a:r>
            <a:r>
              <a:rPr lang="en-US" sz="2000" b="1">
                <a:solidFill>
                  <a:srgbClr val="FF0000"/>
                </a:solidFill>
              </a:rPr>
              <a:t>‘Reactance’ </a:t>
            </a:r>
            <a:r>
              <a:rPr lang="en-US" sz="2000"/>
              <a:t>of the inductor, unit ohm (</a:t>
            </a:r>
            <a:r>
              <a:rPr lang="el-GR" sz="2000"/>
              <a:t>Ω</a:t>
            </a:r>
            <a:r>
              <a:rPr lang="en-US" sz="2000"/>
              <a:t>)</a:t>
            </a:r>
            <a:endParaRPr lang="en-US" sz="2000" baseline="-25000"/>
          </a:p>
        </p:txBody>
      </p:sp>
      <p:sp>
        <p:nvSpPr>
          <p:cNvPr id="1035" name="TextBox 52"/>
          <p:cNvSpPr txBox="1">
            <a:spLocks noChangeArrowheads="1"/>
          </p:cNvSpPr>
          <p:nvPr/>
        </p:nvSpPr>
        <p:spPr bwMode="auto">
          <a:xfrm>
            <a:off x="304800" y="3048000"/>
            <a:ext cx="8534400" cy="1323975"/>
          </a:xfrm>
          <a:prstGeom prst="rect">
            <a:avLst/>
          </a:prstGeom>
          <a:noFill/>
          <a:ln w="9525">
            <a:noFill/>
            <a:miter lim="800000"/>
            <a:headEnd/>
            <a:tailEnd/>
          </a:ln>
        </p:spPr>
        <p:txBody>
          <a:bodyPr>
            <a:spAutoFit/>
          </a:bodyPr>
          <a:lstStyle/>
          <a:p>
            <a:r>
              <a:rPr lang="en-US" sz="2000"/>
              <a:t>Inductors store energy in their magnetic fields, which is then returned to the circuit as electrical energy. There is no net dissipation of energy by an ideal inductor, only by resistance in the circuit. Y13 AC theory will assume ideal inductors with negligible resistance. </a:t>
            </a:r>
          </a:p>
        </p:txBody>
      </p:sp>
      <p:sp>
        <p:nvSpPr>
          <p:cNvPr id="54" name="TextBox 53"/>
          <p:cNvSpPr txBox="1">
            <a:spLocks noChangeArrowheads="1"/>
          </p:cNvSpPr>
          <p:nvPr/>
        </p:nvSpPr>
        <p:spPr bwMode="auto">
          <a:xfrm>
            <a:off x="304800" y="4724400"/>
            <a:ext cx="3581400" cy="707886"/>
          </a:xfrm>
          <a:prstGeom prst="rect">
            <a:avLst/>
          </a:prstGeom>
          <a:noFill/>
          <a:ln w="9525">
            <a:noFill/>
            <a:miter lim="800000"/>
            <a:headEnd/>
            <a:tailEnd/>
          </a:ln>
        </p:spPr>
        <p:txBody>
          <a:bodyPr wrap="square">
            <a:spAutoFit/>
          </a:bodyPr>
          <a:lstStyle/>
          <a:p>
            <a:r>
              <a:rPr lang="en-US" sz="2000" dirty="0"/>
              <a:t>larger L means more </a:t>
            </a:r>
            <a:r>
              <a:rPr lang="en-US" sz="2000" dirty="0" smtClean="0"/>
              <a:t>X</a:t>
            </a:r>
            <a:r>
              <a:rPr lang="en-US" sz="2000" baseline="-25000" dirty="0" smtClean="0"/>
              <a:t>L</a:t>
            </a:r>
            <a:r>
              <a:rPr lang="en-US" sz="2000" dirty="0" smtClean="0"/>
              <a:t> </a:t>
            </a:r>
            <a:r>
              <a:rPr lang="en-US" sz="2000" dirty="0"/>
              <a:t>due to greater opposing voltage</a:t>
            </a:r>
          </a:p>
        </p:txBody>
      </p:sp>
      <p:cxnSp>
        <p:nvCxnSpPr>
          <p:cNvPr id="55" name="Straight Arrow Connector 54"/>
          <p:cNvCxnSpPr/>
          <p:nvPr/>
        </p:nvCxnSpPr>
        <p:spPr>
          <a:xfrm flipV="1">
            <a:off x="3505200" y="48768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5105400" y="4800600"/>
            <a:ext cx="3810000" cy="1016000"/>
          </a:xfrm>
          <a:prstGeom prst="rect">
            <a:avLst/>
          </a:prstGeom>
          <a:noFill/>
          <a:ln w="9525">
            <a:noFill/>
            <a:miter lim="800000"/>
            <a:headEnd/>
            <a:tailEnd/>
          </a:ln>
        </p:spPr>
        <p:txBody>
          <a:bodyPr>
            <a:spAutoFit/>
          </a:bodyPr>
          <a:lstStyle/>
          <a:p>
            <a:r>
              <a:rPr lang="en-US" sz="2000"/>
              <a:t>Greater f means I is changing at a greater rate so more opposing voltage</a:t>
            </a:r>
          </a:p>
        </p:txBody>
      </p:sp>
      <p:cxnSp>
        <p:nvCxnSpPr>
          <p:cNvPr id="57" name="Straight Arrow Connector 56"/>
          <p:cNvCxnSpPr>
            <a:stCxn id="56" idx="1"/>
          </p:cNvCxnSpPr>
          <p:nvPr/>
        </p:nvCxnSpPr>
        <p:spPr>
          <a:xfrm rot="10800000">
            <a:off x="4800600" y="4953000"/>
            <a:ext cx="304800" cy="355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8" name="Object 5"/>
          <p:cNvGraphicFramePr>
            <a:graphicFrameLocks noChangeAspect="1"/>
          </p:cNvGraphicFramePr>
          <p:nvPr/>
        </p:nvGraphicFramePr>
        <p:xfrm>
          <a:off x="533400" y="5453063"/>
          <a:ext cx="3429000" cy="1176337"/>
        </p:xfrm>
        <a:graphic>
          <a:graphicData uri="http://schemas.openxmlformats.org/presentationml/2006/ole">
            <mc:AlternateContent xmlns:mc="http://schemas.openxmlformats.org/markup-compatibility/2006">
              <mc:Choice xmlns:v="urn:schemas-microsoft-com:vml" Requires="v">
                <p:oleObj spid="_x0000_s1072" name="Equation" r:id="rId5" imgW="1333440" imgH="457200" progId="Equation.3">
                  <p:embed/>
                </p:oleObj>
              </mc:Choice>
              <mc:Fallback>
                <p:oleObj name="Equation" r:id="rId5" imgW="1333440" imgH="457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453063"/>
                        <a:ext cx="3429000"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1295400" y="4419600"/>
          <a:ext cx="914400" cy="420688"/>
        </p:xfrm>
        <a:graphic>
          <a:graphicData uri="http://schemas.openxmlformats.org/presentationml/2006/ole">
            <mc:AlternateContent xmlns:mc="http://schemas.openxmlformats.org/markup-compatibility/2006">
              <mc:Choice xmlns:v="urn:schemas-microsoft-com:vml" Requires="v">
                <p:oleObj spid="_x0000_s1073" name="Equation" r:id="rId7" imgW="469800" imgH="215640" progId="Equation.3">
                  <p:embed/>
                </p:oleObj>
              </mc:Choice>
              <mc:Fallback>
                <p:oleObj name="Equation" r:id="rId7" imgW="469800" imgH="215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91440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7"/>
          <p:cNvGraphicFramePr>
            <a:graphicFrameLocks noChangeAspect="1"/>
          </p:cNvGraphicFramePr>
          <p:nvPr/>
        </p:nvGraphicFramePr>
        <p:xfrm>
          <a:off x="3683000" y="4343400"/>
          <a:ext cx="1193800" cy="685800"/>
        </p:xfrm>
        <a:graphic>
          <a:graphicData uri="http://schemas.openxmlformats.org/presentationml/2006/ole">
            <mc:AlternateContent xmlns:mc="http://schemas.openxmlformats.org/markup-compatibility/2006">
              <mc:Choice xmlns:v="urn:schemas-microsoft-com:vml" Requires="v">
                <p:oleObj spid="_x0000_s1074" name="Equation" r:id="rId9" imgW="685800" imgH="393480" progId="Equation.3">
                  <p:embed/>
                </p:oleObj>
              </mc:Choice>
              <mc:Fallback>
                <p:oleObj name="Equation" r:id="rId9" imgW="685800" imgH="3934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4343400"/>
                        <a:ext cx="1193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8"/>
          <p:cNvGraphicFramePr>
            <a:graphicFrameLocks noChangeAspect="1"/>
          </p:cNvGraphicFramePr>
          <p:nvPr/>
        </p:nvGraphicFramePr>
        <p:xfrm>
          <a:off x="6096000" y="4419600"/>
          <a:ext cx="874713" cy="381000"/>
        </p:xfrm>
        <a:graphic>
          <a:graphicData uri="http://schemas.openxmlformats.org/presentationml/2006/ole">
            <mc:AlternateContent xmlns:mc="http://schemas.openxmlformats.org/markup-compatibility/2006">
              <mc:Choice xmlns:v="urn:schemas-microsoft-com:vml" Requires="v">
                <p:oleObj spid="_x0000_s1075" name="Equation" r:id="rId11" imgW="495000" imgH="215640" progId="Equation.3">
                  <p:embed/>
                </p:oleObj>
              </mc:Choice>
              <mc:Fallback>
                <p:oleObj name="Equation" r:id="rId11" imgW="49500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4419600"/>
                        <a:ext cx="8747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41" name="Picture 50"/>
          <p:cNvPicPr>
            <a:picLocks noChangeAspect="1" noChangeArrowheads="1"/>
          </p:cNvPicPr>
          <p:nvPr/>
        </p:nvPicPr>
        <p:blipFill>
          <a:blip r:embed="rId13" cstate="print"/>
          <a:srcRect/>
          <a:stretch>
            <a:fillRect/>
          </a:stretch>
        </p:blipFill>
        <p:spPr bwMode="auto">
          <a:xfrm>
            <a:off x="7391400" y="2362200"/>
            <a:ext cx="601663" cy="24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blinds(horizontal)">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blinds(horizontal)">
                                      <p:cBhvr>
                                        <p:cTn id="22" dur="500"/>
                                        <p:tgtEl>
                                          <p:spTgt spid="225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linds(horizontal)">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blinds(horizontal)">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blinds(horizontal)">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linds(horizontal)">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linds(horizontal)">
                                      <p:cBhvr>
                                        <p:cTn id="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35" grpId="0"/>
      <p:bldP spid="54"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09600" y="152400"/>
            <a:ext cx="7896225" cy="4572000"/>
          </a:xfrm>
          <a:prstGeom prst="rect">
            <a:avLst/>
          </a:prstGeom>
          <a:noFill/>
          <a:ln w="9525">
            <a:noFill/>
            <a:miter lim="800000"/>
            <a:headEnd/>
            <a:tailEnd/>
          </a:ln>
        </p:spPr>
      </p:pic>
      <p:sp>
        <p:nvSpPr>
          <p:cNvPr id="9219" name="TextBox 3"/>
          <p:cNvSpPr txBox="1">
            <a:spLocks noChangeArrowheads="1"/>
          </p:cNvSpPr>
          <p:nvPr/>
        </p:nvSpPr>
        <p:spPr bwMode="auto">
          <a:xfrm>
            <a:off x="990600" y="5181600"/>
            <a:ext cx="6248400" cy="584775"/>
          </a:xfrm>
          <a:prstGeom prst="rect">
            <a:avLst/>
          </a:prstGeom>
          <a:noFill/>
          <a:ln w="9525">
            <a:solidFill>
              <a:schemeClr val="tx1"/>
            </a:solidFill>
            <a:prstDash val="dash"/>
            <a:miter lim="800000"/>
            <a:headEnd/>
            <a:tailEnd/>
          </a:ln>
        </p:spPr>
        <p:txBody>
          <a:bodyPr wrap="square">
            <a:spAutoFit/>
          </a:bodyPr>
          <a:lstStyle/>
          <a:p>
            <a:r>
              <a:rPr lang="en-US" sz="3200" dirty="0">
                <a:solidFill>
                  <a:srgbClr val="FF0000"/>
                </a:solidFill>
              </a:rPr>
              <a:t>See </a:t>
            </a:r>
            <a:r>
              <a:rPr lang="en-US" sz="3200" dirty="0" smtClean="0">
                <a:solidFill>
                  <a:srgbClr val="FF0000"/>
                </a:solidFill>
              </a:rPr>
              <a:t>5 L &amp; I </a:t>
            </a:r>
            <a:r>
              <a:rPr lang="en-US" sz="3200" dirty="0" err="1" smtClean="0">
                <a:solidFill>
                  <a:srgbClr val="FF0000"/>
                </a:solidFill>
              </a:rPr>
              <a:t>Phasors</a:t>
            </a:r>
            <a:r>
              <a:rPr lang="en-US" sz="3200" dirty="0" smtClean="0">
                <a:solidFill>
                  <a:srgbClr val="FF0000"/>
                </a:solidFill>
              </a:rPr>
              <a:t> applet </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600200" y="838200"/>
            <a:ext cx="5314950" cy="2971800"/>
          </a:xfrm>
          <a:prstGeom prst="rect">
            <a:avLst/>
          </a:prstGeom>
          <a:noFill/>
          <a:ln w="9525">
            <a:noFill/>
            <a:miter lim="800000"/>
            <a:headEnd/>
            <a:tailEnd/>
          </a:ln>
        </p:spPr>
      </p:pic>
      <p:sp>
        <p:nvSpPr>
          <p:cNvPr id="10243" name="TextBox 2"/>
          <p:cNvSpPr txBox="1">
            <a:spLocks noChangeArrowheads="1"/>
          </p:cNvSpPr>
          <p:nvPr/>
        </p:nvSpPr>
        <p:spPr bwMode="auto">
          <a:xfrm>
            <a:off x="228600" y="152400"/>
            <a:ext cx="8001000" cy="461963"/>
          </a:xfrm>
          <a:prstGeom prst="rect">
            <a:avLst/>
          </a:prstGeom>
          <a:noFill/>
          <a:ln w="9525">
            <a:noFill/>
            <a:miter lim="800000"/>
            <a:headEnd/>
            <a:tailEnd/>
          </a:ln>
        </p:spPr>
        <p:txBody>
          <a:bodyPr>
            <a:spAutoFit/>
          </a:bodyPr>
          <a:lstStyle/>
          <a:p>
            <a:r>
              <a:rPr lang="en-US" sz="2400"/>
              <a:t>The phase relationship between V</a:t>
            </a:r>
            <a:r>
              <a:rPr lang="en-US" sz="2400" baseline="-25000"/>
              <a:t>L</a:t>
            </a:r>
            <a:r>
              <a:rPr lang="en-US" sz="2400"/>
              <a:t> &amp; V</a:t>
            </a:r>
            <a:r>
              <a:rPr lang="en-US" sz="2400" baseline="-25000"/>
              <a:t>R</a:t>
            </a:r>
          </a:p>
        </p:txBody>
      </p:sp>
      <p:sp>
        <p:nvSpPr>
          <p:cNvPr id="10244" name="TextBox 3"/>
          <p:cNvSpPr txBox="1">
            <a:spLocks noChangeArrowheads="1"/>
          </p:cNvSpPr>
          <p:nvPr/>
        </p:nvSpPr>
        <p:spPr bwMode="auto">
          <a:xfrm>
            <a:off x="5484813" y="836613"/>
            <a:ext cx="3140075" cy="369887"/>
          </a:xfrm>
          <a:prstGeom prst="rect">
            <a:avLst/>
          </a:prstGeom>
          <a:noFill/>
          <a:ln w="9525">
            <a:noFill/>
            <a:miter lim="800000"/>
            <a:headEnd/>
            <a:tailEnd/>
          </a:ln>
        </p:spPr>
        <p:txBody>
          <a:bodyPr>
            <a:spAutoFit/>
          </a:bodyPr>
          <a:lstStyle/>
          <a:p>
            <a:r>
              <a:rPr lang="en-US"/>
              <a:t>Out by ¼ of a cycle or 90</a:t>
            </a:r>
            <a:r>
              <a:rPr lang="en-US" baseline="30000"/>
              <a:t>o</a:t>
            </a:r>
          </a:p>
        </p:txBody>
      </p:sp>
      <p:sp>
        <p:nvSpPr>
          <p:cNvPr id="10245" name="TextBox 6"/>
          <p:cNvSpPr txBox="1">
            <a:spLocks noChangeArrowheads="1"/>
          </p:cNvSpPr>
          <p:nvPr/>
        </p:nvSpPr>
        <p:spPr bwMode="auto">
          <a:xfrm>
            <a:off x="409575" y="5657850"/>
            <a:ext cx="8734425" cy="1200150"/>
          </a:xfrm>
          <a:prstGeom prst="rect">
            <a:avLst/>
          </a:prstGeom>
          <a:noFill/>
          <a:ln w="9525">
            <a:noFill/>
            <a:miter lim="800000"/>
            <a:headEnd/>
            <a:tailEnd/>
          </a:ln>
        </p:spPr>
        <p:txBody>
          <a:bodyPr>
            <a:spAutoFit/>
          </a:bodyPr>
          <a:lstStyle/>
          <a:p>
            <a:r>
              <a:rPr lang="en-US" sz="2400"/>
              <a:t>Phasors are rotating anticlockwise, V</a:t>
            </a:r>
            <a:r>
              <a:rPr lang="en-US" sz="2400" baseline="-25000"/>
              <a:t>L</a:t>
            </a:r>
            <a:r>
              <a:rPr lang="en-US" sz="2400"/>
              <a:t> is always 90</a:t>
            </a:r>
            <a:r>
              <a:rPr lang="en-US" sz="2400" baseline="30000"/>
              <a:t>o</a:t>
            </a:r>
            <a:r>
              <a:rPr lang="en-US" sz="2400"/>
              <a:t> </a:t>
            </a:r>
            <a:r>
              <a:rPr lang="en-US" sz="2400" b="1">
                <a:solidFill>
                  <a:srgbClr val="FF0000"/>
                </a:solidFill>
              </a:rPr>
              <a:t>ahead</a:t>
            </a:r>
            <a:r>
              <a:rPr lang="en-US" sz="2400"/>
              <a:t> of V</a:t>
            </a:r>
            <a:r>
              <a:rPr lang="en-US" sz="2400" baseline="-25000"/>
              <a:t>R</a:t>
            </a:r>
            <a:r>
              <a:rPr lang="en-US" sz="2400"/>
              <a:t> at any time “ the Inductor voltage is </a:t>
            </a:r>
            <a:r>
              <a:rPr lang="en-US" sz="2400" b="1">
                <a:solidFill>
                  <a:srgbClr val="FF0000"/>
                </a:solidFill>
              </a:rPr>
              <a:t>leading</a:t>
            </a:r>
            <a:r>
              <a:rPr lang="en-US" sz="2400"/>
              <a:t> the resistor voltage by 90</a:t>
            </a:r>
            <a:r>
              <a:rPr lang="en-US" sz="2400" baseline="30000"/>
              <a:t>o</a:t>
            </a:r>
            <a:r>
              <a:rPr lang="en-US" sz="2400"/>
              <a:t>”</a:t>
            </a:r>
          </a:p>
        </p:txBody>
      </p:sp>
      <p:pic>
        <p:nvPicPr>
          <p:cNvPr id="10246" name="Picture 4"/>
          <p:cNvPicPr>
            <a:picLocks noChangeAspect="1" noChangeArrowheads="1"/>
          </p:cNvPicPr>
          <p:nvPr/>
        </p:nvPicPr>
        <p:blipFill>
          <a:blip r:embed="rId4" cstate="print"/>
          <a:srcRect/>
          <a:stretch>
            <a:fillRect/>
          </a:stretch>
        </p:blipFill>
        <p:spPr bwMode="auto">
          <a:xfrm>
            <a:off x="381000" y="3810000"/>
            <a:ext cx="3752850" cy="1447800"/>
          </a:xfrm>
          <a:prstGeom prst="rect">
            <a:avLst/>
          </a:prstGeom>
          <a:noFill/>
          <a:ln w="9525">
            <a:noFill/>
            <a:miter lim="800000"/>
            <a:headEnd/>
            <a:tailEnd/>
          </a:ln>
        </p:spPr>
      </p:pic>
      <p:pic>
        <p:nvPicPr>
          <p:cNvPr id="10247" name="Picture 5"/>
          <p:cNvPicPr>
            <a:picLocks noChangeAspect="1" noChangeArrowheads="1"/>
          </p:cNvPicPr>
          <p:nvPr/>
        </p:nvPicPr>
        <p:blipFill>
          <a:blip r:embed="rId5" cstate="print"/>
          <a:srcRect/>
          <a:stretch>
            <a:fillRect/>
          </a:stretch>
        </p:blipFill>
        <p:spPr bwMode="auto">
          <a:xfrm>
            <a:off x="4267200" y="3733800"/>
            <a:ext cx="3962400"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3"/>
          <p:cNvSpPr txBox="1">
            <a:spLocks noChangeArrowheads="1"/>
          </p:cNvSpPr>
          <p:nvPr/>
        </p:nvSpPr>
        <p:spPr bwMode="auto">
          <a:xfrm>
            <a:off x="381000" y="304800"/>
            <a:ext cx="8001000" cy="461963"/>
          </a:xfrm>
          <a:prstGeom prst="rect">
            <a:avLst/>
          </a:prstGeom>
          <a:noFill/>
          <a:ln w="9525">
            <a:noFill/>
            <a:miter lim="800000"/>
            <a:headEnd/>
            <a:tailEnd/>
          </a:ln>
        </p:spPr>
        <p:txBody>
          <a:bodyPr>
            <a:spAutoFit/>
          </a:bodyPr>
          <a:lstStyle/>
          <a:p>
            <a:r>
              <a:rPr lang="en-US" sz="2400"/>
              <a:t>Voltage relationship between V</a:t>
            </a:r>
            <a:r>
              <a:rPr lang="en-US" sz="2400" baseline="-25000"/>
              <a:t>S</a:t>
            </a:r>
            <a:r>
              <a:rPr lang="en-US" sz="2400"/>
              <a:t>, V</a:t>
            </a:r>
            <a:r>
              <a:rPr lang="en-US" sz="2400" baseline="-25000"/>
              <a:t>L</a:t>
            </a:r>
            <a:r>
              <a:rPr lang="en-US" sz="2400"/>
              <a:t> &amp; V</a:t>
            </a:r>
            <a:r>
              <a:rPr lang="en-US" sz="2400" baseline="-25000"/>
              <a:t>R</a:t>
            </a:r>
          </a:p>
        </p:txBody>
      </p:sp>
      <p:pic>
        <p:nvPicPr>
          <p:cNvPr id="12292" name="Picture 2"/>
          <p:cNvPicPr>
            <a:picLocks noChangeAspect="1" noChangeArrowheads="1"/>
          </p:cNvPicPr>
          <p:nvPr/>
        </p:nvPicPr>
        <p:blipFill>
          <a:blip r:embed="rId3" cstate="print"/>
          <a:srcRect/>
          <a:stretch>
            <a:fillRect/>
          </a:stretch>
        </p:blipFill>
        <p:spPr bwMode="auto">
          <a:xfrm>
            <a:off x="685800" y="762000"/>
            <a:ext cx="6726238" cy="3429000"/>
          </a:xfrm>
          <a:prstGeom prst="rect">
            <a:avLst/>
          </a:prstGeom>
          <a:noFill/>
          <a:ln w="9525">
            <a:noFill/>
            <a:miter lim="800000"/>
            <a:headEnd/>
            <a:tailEnd/>
          </a:ln>
        </p:spPr>
      </p:pic>
      <p:pic>
        <p:nvPicPr>
          <p:cNvPr id="12293" name="Picture 3"/>
          <p:cNvPicPr>
            <a:picLocks noChangeAspect="1" noChangeArrowheads="1"/>
          </p:cNvPicPr>
          <p:nvPr/>
        </p:nvPicPr>
        <p:blipFill>
          <a:blip r:embed="rId4" cstate="print"/>
          <a:srcRect/>
          <a:stretch>
            <a:fillRect/>
          </a:stretch>
        </p:blipFill>
        <p:spPr bwMode="auto">
          <a:xfrm>
            <a:off x="5229062" y="4343400"/>
            <a:ext cx="3914938" cy="2057400"/>
          </a:xfrm>
          <a:prstGeom prst="rect">
            <a:avLst/>
          </a:prstGeom>
          <a:noFill/>
          <a:ln w="9525">
            <a:noFill/>
            <a:miter lim="800000"/>
            <a:headEnd/>
            <a:tailEnd/>
          </a:ln>
        </p:spPr>
      </p:pic>
      <p:sp>
        <p:nvSpPr>
          <p:cNvPr id="12290" name="TextBox 2"/>
          <p:cNvSpPr txBox="1">
            <a:spLocks noChangeArrowheads="1"/>
          </p:cNvSpPr>
          <p:nvPr/>
        </p:nvSpPr>
        <p:spPr bwMode="auto">
          <a:xfrm>
            <a:off x="446088" y="4670425"/>
            <a:ext cx="5192712" cy="1631216"/>
          </a:xfrm>
          <a:prstGeom prst="rect">
            <a:avLst/>
          </a:prstGeom>
          <a:noFill/>
          <a:ln w="9525">
            <a:noFill/>
            <a:miter lim="800000"/>
            <a:headEnd/>
            <a:tailEnd/>
          </a:ln>
        </p:spPr>
        <p:txBody>
          <a:bodyPr wrap="square">
            <a:spAutoFit/>
          </a:bodyPr>
          <a:lstStyle/>
          <a:p>
            <a:r>
              <a:rPr lang="en-US" sz="2000" dirty="0"/>
              <a:t>For components in series</a:t>
            </a:r>
          </a:p>
          <a:p>
            <a:r>
              <a:rPr lang="en-US" sz="2000" dirty="0"/>
              <a:t>V</a:t>
            </a:r>
            <a:r>
              <a:rPr lang="en-US" sz="2000" baseline="-25000" dirty="0"/>
              <a:t>S</a:t>
            </a:r>
            <a:r>
              <a:rPr lang="en-US" sz="2000" dirty="0"/>
              <a:t> = V</a:t>
            </a:r>
            <a:r>
              <a:rPr lang="en-US" sz="2000" baseline="-25000" dirty="0"/>
              <a:t>L</a:t>
            </a:r>
            <a:r>
              <a:rPr lang="en-US" sz="2000" dirty="0"/>
              <a:t> + V</a:t>
            </a:r>
            <a:r>
              <a:rPr lang="en-US" sz="2000" baseline="-25000" dirty="0"/>
              <a:t>R</a:t>
            </a:r>
          </a:p>
          <a:p>
            <a:r>
              <a:rPr lang="en-US" sz="2000" dirty="0"/>
              <a:t>To get V</a:t>
            </a:r>
            <a:r>
              <a:rPr lang="en-US" sz="2000" baseline="-25000" dirty="0"/>
              <a:t>S </a:t>
            </a:r>
            <a:r>
              <a:rPr lang="en-US" sz="2000" dirty="0"/>
              <a:t>add V</a:t>
            </a:r>
            <a:r>
              <a:rPr lang="en-US" sz="2000" baseline="-25000" dirty="0"/>
              <a:t>L</a:t>
            </a:r>
            <a:r>
              <a:rPr lang="en-US" sz="2000" dirty="0"/>
              <a:t> &amp; V</a:t>
            </a:r>
            <a:r>
              <a:rPr lang="en-US" sz="2000" baseline="-25000" dirty="0"/>
              <a:t>R</a:t>
            </a:r>
            <a:r>
              <a:rPr lang="en-US" sz="2000" dirty="0"/>
              <a:t> </a:t>
            </a:r>
            <a:r>
              <a:rPr lang="en-US" sz="2000" dirty="0" err="1"/>
              <a:t>phasors</a:t>
            </a:r>
            <a:r>
              <a:rPr lang="en-US" sz="2000" dirty="0"/>
              <a:t> as vectors, </a:t>
            </a:r>
          </a:p>
          <a:p>
            <a:endParaRPr lang="en-US" sz="2000" dirty="0"/>
          </a:p>
          <a:p>
            <a:r>
              <a:rPr lang="en-US" sz="2000" dirty="0"/>
              <a:t>Current is in phase with the resistor voltage.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09637"/>
            <a:ext cx="3801041"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latin typeface="Arial" pitchFamily="34" charset="0"/>
              </a:rPr>
              <a:t>Impedance</a:t>
            </a:r>
          </a:p>
        </p:txBody>
      </p:sp>
      <p:graphicFrame>
        <p:nvGraphicFramePr>
          <p:cNvPr id="3074" name="Object 3"/>
          <p:cNvGraphicFramePr>
            <a:graphicFrameLocks noChangeAspect="1"/>
          </p:cNvGraphicFramePr>
          <p:nvPr/>
        </p:nvGraphicFramePr>
        <p:xfrm>
          <a:off x="609600" y="2586037"/>
          <a:ext cx="2447925" cy="1223963"/>
        </p:xfrm>
        <a:graphic>
          <a:graphicData uri="http://schemas.openxmlformats.org/presentationml/2006/ole">
            <mc:AlternateContent xmlns:mc="http://schemas.openxmlformats.org/markup-compatibility/2006">
              <mc:Choice xmlns:v="urn:schemas-microsoft-com:vml" Requires="v">
                <p:oleObj spid="_x0000_s3092" name="Equation" r:id="rId3" imgW="1066680" imgH="533160" progId="Equation.3">
                  <p:embed/>
                </p:oleObj>
              </mc:Choice>
              <mc:Fallback>
                <p:oleObj name="Equation" r:id="rId3" imgW="1066680" imgH="5331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86037"/>
                        <a:ext cx="2447925"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3"/>
          <p:cNvPicPr>
            <a:picLocks noChangeAspect="1" noChangeArrowheads="1"/>
          </p:cNvPicPr>
          <p:nvPr/>
        </p:nvPicPr>
        <p:blipFill>
          <a:blip r:embed="rId5" cstate="print"/>
          <a:srcRect/>
          <a:stretch>
            <a:fillRect/>
          </a:stretch>
        </p:blipFill>
        <p:spPr bwMode="auto">
          <a:xfrm>
            <a:off x="4357265" y="1143000"/>
            <a:ext cx="4786735" cy="2514600"/>
          </a:xfrm>
          <a:prstGeom prst="rect">
            <a:avLst/>
          </a:prstGeom>
          <a:noFill/>
          <a:ln w="9525">
            <a:noFill/>
            <a:miter lim="800000"/>
            <a:headEnd/>
            <a:tailEnd/>
          </a:ln>
        </p:spPr>
      </p:pic>
      <p:graphicFrame>
        <p:nvGraphicFramePr>
          <p:cNvPr id="3075" name="Object 4"/>
          <p:cNvGraphicFramePr>
            <a:graphicFrameLocks noChangeAspect="1"/>
          </p:cNvGraphicFramePr>
          <p:nvPr/>
        </p:nvGraphicFramePr>
        <p:xfrm>
          <a:off x="1066800" y="1900237"/>
          <a:ext cx="1270000" cy="571500"/>
        </p:xfrm>
        <a:graphic>
          <a:graphicData uri="http://schemas.openxmlformats.org/presentationml/2006/ole">
            <mc:AlternateContent xmlns:mc="http://schemas.openxmlformats.org/markup-compatibility/2006">
              <mc:Choice xmlns:v="urn:schemas-microsoft-com:vml" Requires="v">
                <p:oleObj spid="_x0000_s3093" name="Equation" r:id="rId6" imgW="507960" imgH="228600" progId="Equation.3">
                  <p:embed/>
                </p:oleObj>
              </mc:Choice>
              <mc:Fallback>
                <p:oleObj name="Equation" r:id="rId6" imgW="50796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900237"/>
                        <a:ext cx="1270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34"/>
          <p:cNvSpPr txBox="1">
            <a:spLocks noChangeArrowheads="1"/>
          </p:cNvSpPr>
          <p:nvPr/>
        </p:nvSpPr>
        <p:spPr bwMode="auto">
          <a:xfrm>
            <a:off x="63500" y="457200"/>
            <a:ext cx="5054600" cy="1384300"/>
          </a:xfrm>
          <a:prstGeom prst="rect">
            <a:avLst/>
          </a:prstGeom>
          <a:solidFill>
            <a:srgbClr val="F8FDD8"/>
          </a:solidFill>
          <a:ln w="9525">
            <a:solidFill>
              <a:srgbClr val="4E8705"/>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1200"/>
              </a:spcAft>
            </a:pPr>
            <a:r>
              <a:rPr lang="en-US" altLang="en-US" sz="1600" smtClean="0">
                <a:solidFill>
                  <a:srgbClr val="000000"/>
                </a:solidFill>
              </a:rPr>
              <a:t>This RL circuit has a 10 mH inductor, a 4.7 Ω resistor and a 50 Hz power supply. </a:t>
            </a:r>
          </a:p>
          <a:p>
            <a:pPr eaLnBrk="1" hangingPunct="1">
              <a:spcAft>
                <a:spcPts val="1200"/>
              </a:spcAft>
            </a:pPr>
            <a:r>
              <a:rPr lang="en-US" altLang="en-US" sz="1600" smtClean="0">
                <a:solidFill>
                  <a:srgbClr val="000000"/>
                </a:solidFill>
              </a:rPr>
              <a:t>The current in the circuit is 2.2 A</a:t>
            </a:r>
          </a:p>
          <a:p>
            <a:pPr eaLnBrk="1" hangingPunct="1">
              <a:spcAft>
                <a:spcPts val="1200"/>
              </a:spcAft>
            </a:pPr>
            <a:r>
              <a:rPr lang="en-US" altLang="en-US" sz="1600" smtClean="0">
                <a:solidFill>
                  <a:srgbClr val="000000"/>
                </a:solidFill>
              </a:rPr>
              <a:t>The reactance X</a:t>
            </a:r>
            <a:r>
              <a:rPr lang="en-US" altLang="en-US" sz="1600" baseline="-25000" smtClean="0">
                <a:solidFill>
                  <a:srgbClr val="000000"/>
                </a:solidFill>
              </a:rPr>
              <a:t>L </a:t>
            </a:r>
            <a:r>
              <a:rPr lang="en-US" altLang="en-US" sz="1600" smtClean="0">
                <a:solidFill>
                  <a:srgbClr val="000000"/>
                </a:solidFill>
              </a:rPr>
              <a:t>of the inductor is 3.1 Ω</a:t>
            </a:r>
          </a:p>
        </p:txBody>
      </p:sp>
      <p:sp>
        <p:nvSpPr>
          <p:cNvPr id="15362" name="TextBox 21"/>
          <p:cNvSpPr txBox="1">
            <a:spLocks noChangeArrowheads="1"/>
          </p:cNvSpPr>
          <p:nvPr/>
        </p:nvSpPr>
        <p:spPr bwMode="auto">
          <a:xfrm>
            <a:off x="63500" y="25400"/>
            <a:ext cx="1317625" cy="3841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sz="1900">
                <a:solidFill>
                  <a:srgbClr val="000000"/>
                </a:solidFill>
                <a:ea typeface="ＭＳ Ｐゴシック" charset="-128"/>
                <a:cs typeface="ＭＳ Ｐゴシック" charset="-128"/>
              </a:rPr>
              <a:t>RL circuit</a:t>
            </a:r>
          </a:p>
        </p:txBody>
      </p:sp>
      <p:sp>
        <p:nvSpPr>
          <p:cNvPr id="6" name="TextBox 35"/>
          <p:cNvSpPr txBox="1">
            <a:spLocks noChangeArrowheads="1"/>
          </p:cNvSpPr>
          <p:nvPr/>
        </p:nvSpPr>
        <p:spPr bwMode="auto">
          <a:xfrm>
            <a:off x="38100" y="2159000"/>
            <a:ext cx="5803900" cy="3924300"/>
          </a:xfrm>
          <a:prstGeom prst="rect">
            <a:avLst/>
          </a:prstGeom>
          <a:gradFill rotWithShape="1">
            <a:gsLst>
              <a:gs pos="0">
                <a:srgbClr val="FFE9E2"/>
              </a:gs>
              <a:gs pos="64999">
                <a:srgbClr val="FFC8B6"/>
              </a:gs>
              <a:gs pos="100000">
                <a:srgbClr val="FFB095"/>
              </a:gs>
            </a:gsLst>
            <a:lin ang="5400000" scaled="1"/>
          </a:gradFill>
          <a:ln w="9525">
            <a:solidFill>
              <a:srgbClr val="BF5C00"/>
            </a:solidFill>
            <a:miter lim="800000"/>
            <a:headEnd/>
            <a:tailEnd/>
          </a:ln>
          <a:effectLst>
            <a:outerShdw blurRad="40000" dist="20000" dir="5400000" rotWithShape="0">
              <a:srgbClr val="808080">
                <a:alpha val="37999"/>
              </a:srgbClr>
            </a:outerShdw>
          </a:effectLst>
        </p:spPr>
        <p:txBody>
          <a:bodyPr>
            <a:spAutoFit/>
          </a:bodyPr>
          <a:lstStyle>
            <a:lvl1pPr marL="457200" indent="-4572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4200"/>
              </a:spcAft>
              <a:buFont typeface="Arial" charset="0"/>
              <a:buAutoNum type="arabicPeriod"/>
            </a:pPr>
            <a:r>
              <a:rPr lang="en-US" altLang="en-US" sz="1800" smtClean="0">
                <a:solidFill>
                  <a:srgbClr val="000000"/>
                </a:solidFill>
              </a:rPr>
              <a:t>Calculate the potential drop across the inductor (V</a:t>
            </a:r>
            <a:r>
              <a:rPr lang="en-US" altLang="en-US" sz="1800" baseline="-25000" smtClean="0">
                <a:solidFill>
                  <a:srgbClr val="000000"/>
                </a:solidFill>
              </a:rPr>
              <a:t>L</a:t>
            </a:r>
            <a:r>
              <a:rPr lang="en-US" altLang="en-US" sz="1800" smtClean="0">
                <a:solidFill>
                  <a:srgbClr val="000000"/>
                </a:solidFill>
              </a:rPr>
              <a:t>) and the potential drop across the resistor (V</a:t>
            </a:r>
            <a:r>
              <a:rPr lang="en-US" altLang="en-US" sz="1800" baseline="-25000" smtClean="0">
                <a:solidFill>
                  <a:srgbClr val="000000"/>
                </a:solidFill>
              </a:rPr>
              <a:t>R</a:t>
            </a:r>
            <a:r>
              <a:rPr lang="en-US" altLang="en-US" sz="1800" smtClean="0">
                <a:solidFill>
                  <a:srgbClr val="000000"/>
                </a:solidFill>
              </a:rPr>
              <a:t>)</a:t>
            </a:r>
          </a:p>
          <a:p>
            <a:pPr eaLnBrk="1" hangingPunct="1">
              <a:spcAft>
                <a:spcPts val="4200"/>
              </a:spcAft>
              <a:buFont typeface="Arial" charset="0"/>
              <a:buAutoNum type="arabicPeriod"/>
            </a:pPr>
            <a:r>
              <a:rPr lang="en-US" altLang="en-US" sz="1800" smtClean="0">
                <a:solidFill>
                  <a:srgbClr val="000000"/>
                </a:solidFill>
              </a:rPr>
              <a:t>Determine the supply voltage (V</a:t>
            </a:r>
            <a:r>
              <a:rPr lang="en-US" altLang="en-US" sz="1800" baseline="-25000" smtClean="0">
                <a:solidFill>
                  <a:srgbClr val="000000"/>
                </a:solidFill>
              </a:rPr>
              <a:t>S</a:t>
            </a:r>
            <a:r>
              <a:rPr lang="en-US" altLang="en-US" sz="1800" smtClean="0">
                <a:solidFill>
                  <a:srgbClr val="000000"/>
                </a:solidFill>
              </a:rPr>
              <a:t>)</a:t>
            </a:r>
          </a:p>
          <a:p>
            <a:pPr eaLnBrk="1" hangingPunct="1">
              <a:spcAft>
                <a:spcPts val="4200"/>
              </a:spcAft>
              <a:buFont typeface="Arial" charset="0"/>
              <a:buAutoNum type="arabicPeriod"/>
            </a:pPr>
            <a:r>
              <a:rPr lang="en-US" altLang="en-US" sz="1800" smtClean="0">
                <a:solidFill>
                  <a:srgbClr val="000000"/>
                </a:solidFill>
              </a:rPr>
              <a:t>Determine the phase difference between the current and the supply voltage (V</a:t>
            </a:r>
            <a:r>
              <a:rPr lang="en-US" altLang="en-US" sz="1800" baseline="-25000" smtClean="0">
                <a:solidFill>
                  <a:srgbClr val="000000"/>
                </a:solidFill>
              </a:rPr>
              <a:t>S</a:t>
            </a:r>
            <a:r>
              <a:rPr lang="en-US" altLang="en-US" sz="1800" smtClean="0">
                <a:solidFill>
                  <a:srgbClr val="000000"/>
                </a:solidFill>
              </a:rPr>
              <a:t>)</a:t>
            </a:r>
          </a:p>
          <a:p>
            <a:pPr eaLnBrk="1" hangingPunct="1">
              <a:spcAft>
                <a:spcPts val="4200"/>
              </a:spcAft>
              <a:buFont typeface="Arial" charset="0"/>
              <a:buAutoNum type="arabicPeriod"/>
            </a:pPr>
            <a:r>
              <a:rPr lang="en-US" altLang="en-US" sz="1800" smtClean="0">
                <a:solidFill>
                  <a:srgbClr val="000000"/>
                </a:solidFill>
              </a:rPr>
              <a:t>From your phasor diagram label the waves on the graph with  V</a:t>
            </a:r>
            <a:r>
              <a:rPr lang="en-US" altLang="en-US" sz="1800" baseline="-25000" smtClean="0">
                <a:solidFill>
                  <a:srgbClr val="000000"/>
                </a:solidFill>
              </a:rPr>
              <a:t>R</a:t>
            </a:r>
            <a:r>
              <a:rPr lang="en-US" altLang="en-US" sz="1800" smtClean="0">
                <a:solidFill>
                  <a:srgbClr val="000000"/>
                </a:solidFill>
              </a:rPr>
              <a:t>, V</a:t>
            </a:r>
            <a:r>
              <a:rPr lang="en-US" altLang="en-US" sz="1800" baseline="-25000" smtClean="0">
                <a:solidFill>
                  <a:srgbClr val="000000"/>
                </a:solidFill>
              </a:rPr>
              <a:t>L</a:t>
            </a:r>
            <a:r>
              <a:rPr lang="en-US" altLang="en-US" sz="1800" smtClean="0">
                <a:solidFill>
                  <a:srgbClr val="000000"/>
                </a:solidFill>
              </a:rPr>
              <a:t> and V</a:t>
            </a:r>
            <a:r>
              <a:rPr lang="en-US" altLang="en-US" sz="1800" baseline="-25000" smtClean="0">
                <a:solidFill>
                  <a:srgbClr val="000000"/>
                </a:solidFill>
              </a:rPr>
              <a:t>S</a:t>
            </a:r>
            <a:r>
              <a:rPr lang="en-US" altLang="en-US" sz="1800" smtClean="0">
                <a:solidFill>
                  <a:srgbClr val="000000"/>
                </a:solidFill>
              </a:rPr>
              <a:t>.</a:t>
            </a:r>
          </a:p>
        </p:txBody>
      </p:sp>
      <p:grpSp>
        <p:nvGrpSpPr>
          <p:cNvPr id="15369" name="Group 67"/>
          <p:cNvGrpSpPr>
            <a:grpSpLocks/>
          </p:cNvGrpSpPr>
          <p:nvPr/>
        </p:nvGrpSpPr>
        <p:grpSpPr bwMode="auto">
          <a:xfrm>
            <a:off x="5232400" y="139700"/>
            <a:ext cx="3760788" cy="1854200"/>
            <a:chOff x="5232400" y="139700"/>
            <a:chExt cx="3760788" cy="1854200"/>
          </a:xfrm>
        </p:grpSpPr>
        <p:sp>
          <p:nvSpPr>
            <p:cNvPr id="67" name="Rounded Rectangle 66"/>
            <p:cNvSpPr/>
            <p:nvPr/>
          </p:nvSpPr>
          <p:spPr bwMode="auto">
            <a:xfrm>
              <a:off x="5232400" y="139700"/>
              <a:ext cx="3759200" cy="18542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15372" name="TextBox 39"/>
            <p:cNvSpPr txBox="1">
              <a:spLocks noChangeArrowheads="1"/>
            </p:cNvSpPr>
            <p:nvPr/>
          </p:nvSpPr>
          <p:spPr bwMode="auto">
            <a:xfrm>
              <a:off x="8304928" y="1206500"/>
              <a:ext cx="688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4.7 Ω</a:t>
              </a:r>
            </a:p>
          </p:txBody>
        </p:sp>
        <p:sp>
          <p:nvSpPr>
            <p:cNvPr id="15373" name="Oval 10"/>
            <p:cNvSpPr>
              <a:spLocks noChangeAspect="1"/>
            </p:cNvSpPr>
            <p:nvPr/>
          </p:nvSpPr>
          <p:spPr bwMode="auto">
            <a:xfrm>
              <a:off x="654434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5374" name="Oval 12"/>
            <p:cNvSpPr>
              <a:spLocks noChangeAspect="1"/>
            </p:cNvSpPr>
            <p:nvPr/>
          </p:nvSpPr>
          <p:spPr bwMode="auto">
            <a:xfrm>
              <a:off x="6731676" y="939800"/>
              <a:ext cx="187330"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5375" name="Oval 41"/>
            <p:cNvSpPr>
              <a:spLocks noChangeAspect="1"/>
            </p:cNvSpPr>
            <p:nvPr/>
          </p:nvSpPr>
          <p:spPr bwMode="auto">
            <a:xfrm>
              <a:off x="692218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5376" name="Oval 12"/>
            <p:cNvSpPr>
              <a:spLocks noChangeAspect="1"/>
            </p:cNvSpPr>
            <p:nvPr/>
          </p:nvSpPr>
          <p:spPr bwMode="auto">
            <a:xfrm>
              <a:off x="7109510" y="939800"/>
              <a:ext cx="188917" cy="1460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44" name="Rectangle 26"/>
            <p:cNvSpPr>
              <a:spLocks noChangeArrowheads="1"/>
            </p:cNvSpPr>
            <p:nvPr/>
          </p:nvSpPr>
          <p:spPr bwMode="auto">
            <a:xfrm>
              <a:off x="6524625" y="1011238"/>
              <a:ext cx="798513" cy="109537"/>
            </a:xfrm>
            <a:prstGeom prst="rect">
              <a:avLst/>
            </a:prstGeom>
            <a:solidFill>
              <a:schemeClr val="accent2">
                <a:lumMod val="40000"/>
                <a:lumOff val="60000"/>
              </a:schemeClr>
            </a:solidFill>
            <a:ln w="9525">
              <a:noFill/>
              <a:round/>
              <a:headEnd/>
              <a:tailEnd/>
            </a:ln>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5378" name="Straight Connector 34"/>
            <p:cNvCxnSpPr>
              <a:cxnSpLocks noChangeShapeType="1"/>
            </p:cNvCxnSpPr>
            <p:nvPr/>
          </p:nvCxnSpPr>
          <p:spPr bwMode="auto">
            <a:xfrm>
              <a:off x="6542758" y="846138"/>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379" name="Straight Connector 35"/>
            <p:cNvCxnSpPr>
              <a:cxnSpLocks noChangeShapeType="1"/>
            </p:cNvCxnSpPr>
            <p:nvPr/>
          </p:nvCxnSpPr>
          <p:spPr bwMode="auto">
            <a:xfrm>
              <a:off x="6542758" y="879475"/>
              <a:ext cx="77154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380" name="Straight Connector 36"/>
            <p:cNvCxnSpPr>
              <a:cxnSpLocks noChangeShapeType="1"/>
            </p:cNvCxnSpPr>
            <p:nvPr/>
          </p:nvCxnSpPr>
          <p:spPr bwMode="auto">
            <a:xfrm>
              <a:off x="6542758" y="912813"/>
              <a:ext cx="77154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81" name="Line 333"/>
            <p:cNvSpPr>
              <a:spLocks noChangeShapeType="1"/>
            </p:cNvSpPr>
            <p:nvPr/>
          </p:nvSpPr>
          <p:spPr bwMode="auto">
            <a:xfrm flipH="1">
              <a:off x="6794811" y="1803400"/>
              <a:ext cx="14593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smtClean="0">
                <a:solidFill>
                  <a:prstClr val="black"/>
                </a:solidFill>
                <a:latin typeface="Verdana" charset="0"/>
                <a:ea typeface="ＭＳ Ｐゴシック" charset="-128"/>
              </a:endParaRPr>
            </a:p>
          </p:txBody>
        </p:sp>
        <p:cxnSp>
          <p:nvCxnSpPr>
            <p:cNvPr id="15382" name="Straight Connector 43"/>
            <p:cNvCxnSpPr>
              <a:cxnSpLocks noChangeShapeType="1"/>
            </p:cNvCxnSpPr>
            <p:nvPr/>
          </p:nvCxnSpPr>
          <p:spPr bwMode="auto">
            <a:xfrm rot="5400000">
              <a:off x="5028938" y="1402028"/>
              <a:ext cx="8255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5383" name="Straight Connector 44"/>
            <p:cNvCxnSpPr>
              <a:cxnSpLocks noChangeShapeType="1"/>
            </p:cNvCxnSpPr>
            <p:nvPr/>
          </p:nvCxnSpPr>
          <p:spPr bwMode="auto">
            <a:xfrm rot="5400000">
              <a:off x="7842965" y="1403350"/>
              <a:ext cx="8112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5384" name="Rectangle 383"/>
            <p:cNvSpPr>
              <a:spLocks noChangeArrowheads="1"/>
            </p:cNvSpPr>
            <p:nvPr/>
          </p:nvSpPr>
          <p:spPr bwMode="auto">
            <a:xfrm rot="-5400000">
              <a:off x="7923927" y="1290635"/>
              <a:ext cx="660400" cy="233368"/>
            </a:xfrm>
            <a:prstGeom prst="rect">
              <a:avLst/>
            </a:prstGeom>
            <a:solidFill>
              <a:srgbClr val="A6A6A6"/>
            </a:solidFill>
            <a:ln w="28575">
              <a:solidFill>
                <a:schemeClr val="tx1"/>
              </a:solidFill>
              <a:miter lim="800000"/>
              <a:headEnd/>
              <a:tailEnd/>
            </a:ln>
          </p:spPr>
          <p:txBody>
            <a:bodyPr wrap="none" anchor="ct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smtClean="0">
                <a:solidFill>
                  <a:srgbClr val="660066"/>
                </a:solidFill>
              </a:endParaRPr>
            </a:p>
          </p:txBody>
        </p:sp>
        <p:cxnSp>
          <p:nvCxnSpPr>
            <p:cNvPr id="15385" name="Straight Connector 40"/>
            <p:cNvCxnSpPr>
              <a:cxnSpLocks noChangeShapeType="1"/>
            </p:cNvCxnSpPr>
            <p:nvPr/>
          </p:nvCxnSpPr>
          <p:spPr bwMode="auto">
            <a:xfrm>
              <a:off x="7282551" y="1006475"/>
              <a:ext cx="9811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5386" name="TextBox 108"/>
            <p:cNvSpPr txBox="1">
              <a:spLocks noChangeArrowheads="1"/>
            </p:cNvSpPr>
            <p:nvPr/>
          </p:nvSpPr>
          <p:spPr bwMode="auto">
            <a:xfrm>
              <a:off x="6336462" y="1214971"/>
              <a:ext cx="1158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smtClean="0">
                  <a:solidFill>
                    <a:prstClr val="black"/>
                  </a:solidFill>
                </a:rPr>
                <a:t>L = 10 mH</a:t>
              </a:r>
            </a:p>
          </p:txBody>
        </p:sp>
        <p:cxnSp>
          <p:nvCxnSpPr>
            <p:cNvPr id="15387" name="Straight Connector 50"/>
            <p:cNvCxnSpPr>
              <a:cxnSpLocks noChangeShapeType="1"/>
            </p:cNvCxnSpPr>
            <p:nvPr/>
          </p:nvCxnSpPr>
          <p:spPr bwMode="auto">
            <a:xfrm>
              <a:off x="5427663" y="992188"/>
              <a:ext cx="11216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5388" name="Group 74"/>
            <p:cNvGrpSpPr>
              <a:grpSpLocks/>
            </p:cNvGrpSpPr>
            <p:nvPr/>
          </p:nvGrpSpPr>
          <p:grpSpPr bwMode="auto">
            <a:xfrm rot="-5400000">
              <a:off x="6541646" y="1585156"/>
              <a:ext cx="68262" cy="444430"/>
              <a:chOff x="5240338" y="1922463"/>
              <a:chExt cx="68262" cy="444500"/>
            </a:xfrm>
          </p:grpSpPr>
          <p:sp>
            <p:nvSpPr>
              <p:cNvPr id="15392" name="Oval 42"/>
              <p:cNvSpPr>
                <a:spLocks noChangeArrowheads="1"/>
              </p:cNvSpPr>
              <p:nvPr/>
            </p:nvSpPr>
            <p:spPr bwMode="auto">
              <a:xfrm>
                <a:off x="5240338" y="1922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sp>
            <p:nvSpPr>
              <p:cNvPr id="15393" name="Oval 43"/>
              <p:cNvSpPr>
                <a:spLocks noChangeArrowheads="1"/>
              </p:cNvSpPr>
              <p:nvPr/>
            </p:nvSpPr>
            <p:spPr bwMode="auto">
              <a:xfrm>
                <a:off x="5245100" y="2303463"/>
                <a:ext cx="63500" cy="63500"/>
              </a:xfrm>
              <a:prstGeom prst="ellipse">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smtClean="0">
                  <a:solidFill>
                    <a:prstClr val="black"/>
                  </a:solidFill>
                </a:endParaRPr>
              </a:p>
            </p:txBody>
          </p:sp>
        </p:grpSp>
        <p:cxnSp>
          <p:nvCxnSpPr>
            <p:cNvPr id="15389" name="Straight Connector 52"/>
            <p:cNvCxnSpPr>
              <a:cxnSpLocks noChangeShapeType="1"/>
            </p:cNvCxnSpPr>
            <p:nvPr/>
          </p:nvCxnSpPr>
          <p:spPr bwMode="auto">
            <a:xfrm>
              <a:off x="5448827" y="1803400"/>
              <a:ext cx="914254"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pic>
          <p:nvPicPr>
            <p:cNvPr id="57" name="Picture 69"/>
            <p:cNvPicPr>
              <a:picLocks noChangeAspect="1"/>
            </p:cNvPicPr>
            <p:nvPr/>
          </p:nvPicPr>
          <p:blipFill>
            <a:blip r:embed="rId2"/>
            <a:srcRect/>
            <a:stretch>
              <a:fillRect/>
            </a:stretch>
          </p:blipFill>
          <p:spPr bwMode="auto">
            <a:xfrm>
              <a:off x="6481764" y="304801"/>
              <a:ext cx="973666" cy="381000"/>
            </a:xfrm>
            <a:prstGeom prst="rect">
              <a:avLst/>
            </a:prstGeom>
            <a:noFill/>
            <a:ln w="9525">
              <a:solidFill>
                <a:schemeClr val="accent6"/>
              </a:solidFill>
              <a:miter lim="800000"/>
              <a:headEnd/>
              <a:tailEnd/>
            </a:ln>
            <a:effectLst>
              <a:glow rad="101600">
                <a:schemeClr val="accent5">
                  <a:alpha val="75000"/>
                </a:schemeClr>
              </a:glow>
            </a:effectLst>
          </p:spPr>
        </p:pic>
        <p:pic>
          <p:nvPicPr>
            <p:cNvPr id="15391" name="Picture 6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200" y="1670050"/>
              <a:ext cx="29194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 name="Picture 65"/>
          <p:cNvPicPr>
            <a:picLocks noChangeAspect="1"/>
          </p:cNvPicPr>
          <p:nvPr/>
        </p:nvPicPr>
        <p:blipFill>
          <a:blip r:embed="rId4"/>
          <a:stretch>
            <a:fillRect/>
          </a:stretch>
        </p:blipFill>
        <p:spPr>
          <a:xfrm>
            <a:off x="6184900" y="2184400"/>
            <a:ext cx="2395904" cy="4152900"/>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Tree>
    <p:extLst>
      <p:ext uri="{BB962C8B-B14F-4D97-AF65-F5344CB8AC3E}">
        <p14:creationId xmlns:p14="http://schemas.microsoft.com/office/powerpoint/2010/main" val="38912123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714</Words>
  <Application>Microsoft Office PowerPoint</Application>
  <PresentationFormat>On-screen Show (4:3)</PresentationFormat>
  <Paragraphs>95</Paragraphs>
  <Slides>15</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dc:creator>
  <cp:lastModifiedBy>Stephen Anderson</cp:lastModifiedBy>
  <cp:revision>54</cp:revision>
  <dcterms:created xsi:type="dcterms:W3CDTF">2008-06-28T07:41:20Z</dcterms:created>
  <dcterms:modified xsi:type="dcterms:W3CDTF">2014-10-15T08:24:56Z</dcterms:modified>
</cp:coreProperties>
</file>