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9" r:id="rId6"/>
    <p:sldId id="270" r:id="rId7"/>
    <p:sldId id="266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00FFFF"/>
    <a:srgbClr val="FFFF99"/>
    <a:srgbClr val="99FF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D6DF9E-4686-4685-9284-AAA7B7DF25E8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06357B-8DC7-47B3-AE8E-E1F12EEA5B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08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A618BD-366D-45BB-AEF5-7D7C3B8DAA6F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4FCC00-ECDB-47D5-9340-F51A527AFAC8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A8FB-8625-4EDC-AB95-F379085B45AA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01C7-5B2B-4176-AC3C-0A0C4D4D7D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0556-A652-4785-A656-6615262D980C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3846B-72D0-4E76-9EDC-18988D4E255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F88FF-D378-48EA-9C11-0B09A8EB9ECD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6FDC-7003-44DF-AAF8-CED32FC1A68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40F6-4C27-4A24-89C1-9A4D0C95E461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29B2-49F1-46AB-9C75-2075C6414D9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0775-3A5B-4798-9AE3-F8F3AC46D4BD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BA408-4FB7-4456-B8F7-C6348BC629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F413-36B2-4A50-8103-29256DD00BFE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7AE0-B23D-4984-BD87-59E26BE72D2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E8B54-AD14-447B-AF40-A15131D313EF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46A5-DEA4-4BC4-86FF-0303436D751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9C16-1E33-4966-9571-F3DC8E92274D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D4A6-9342-4B45-9101-1A789E14E5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8F59-2CA1-4C88-A543-AD9D47EBDBA3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30F6-8D2B-42FA-8075-24D5845EA96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B5DF-7016-4D6E-98B3-1E96F95BD33B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F54F-086B-47B7-95FA-800B39F2861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2920-6C5E-4E96-B725-C96B4CC0BF1B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BD8F-74F5-46F2-B6F0-2F5F2E16CFB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22DD7-2CAE-46D0-9744-252FCB1E647B}" type="datetimeFigureOut">
              <a:rPr lang="en-US"/>
              <a:pPr>
                <a:defRPr/>
              </a:pPr>
              <a:t>18/02/15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393B59-8D51-4867-95D7-EF35234C2E7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99FF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1643063"/>
          <a:ext cx="8215371" cy="368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2"/>
                <a:gridCol w="4143404"/>
                <a:gridCol w="2286015"/>
              </a:tblGrid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symbol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variable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baseline="0" dirty="0" smtClean="0"/>
                        <a:t>unit</a:t>
                      </a:r>
                      <a:endParaRPr lang="en-NZ" sz="3200" baseline="0" dirty="0"/>
                    </a:p>
                  </a:txBody>
                  <a:tcPr/>
                </a:tc>
              </a:tr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v</a:t>
                      </a:r>
                      <a:r>
                        <a:rPr lang="en-NZ" sz="3200" baseline="-25000" dirty="0" smtClean="0"/>
                        <a:t>i</a:t>
                      </a:r>
                      <a:r>
                        <a:rPr lang="en-NZ" sz="3200" dirty="0" smtClean="0"/>
                        <a:t> 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initial velocity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ms</a:t>
                      </a:r>
                      <a:r>
                        <a:rPr lang="en-NZ" sz="3200" baseline="30000" dirty="0" smtClean="0"/>
                        <a:t>-1</a:t>
                      </a:r>
                      <a:endParaRPr lang="en-NZ" sz="3200" baseline="30000" dirty="0"/>
                    </a:p>
                  </a:txBody>
                  <a:tcPr/>
                </a:tc>
              </a:tr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err="1" smtClean="0"/>
                        <a:t>v</a:t>
                      </a:r>
                      <a:r>
                        <a:rPr lang="en-NZ" sz="3200" baseline="-25000" dirty="0" err="1" smtClean="0"/>
                        <a:t>f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final velocity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3200" dirty="0" smtClean="0"/>
                        <a:t>ms</a:t>
                      </a:r>
                      <a:r>
                        <a:rPr lang="en-NZ" sz="3200" baseline="30000" dirty="0" smtClean="0"/>
                        <a:t>-1</a:t>
                      </a:r>
                    </a:p>
                  </a:txBody>
                  <a:tcPr/>
                </a:tc>
              </a:tr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a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acceleration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3200" dirty="0" smtClean="0"/>
                        <a:t>ms</a:t>
                      </a:r>
                      <a:r>
                        <a:rPr lang="en-NZ" sz="3200" baseline="30000" dirty="0" smtClean="0"/>
                        <a:t>-2</a:t>
                      </a:r>
                    </a:p>
                  </a:txBody>
                  <a:tcPr/>
                </a:tc>
              </a:tr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d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smtClean="0"/>
                        <a:t>distance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m</a:t>
                      </a:r>
                      <a:endParaRPr lang="en-NZ" sz="3200" dirty="0"/>
                    </a:p>
                  </a:txBody>
                  <a:tcPr/>
                </a:tc>
              </a:tr>
              <a:tr h="614366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t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time</a:t>
                      </a:r>
                      <a:endParaRPr lang="en-N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s</a:t>
                      </a:r>
                      <a:endParaRPr lang="en-NZ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Kinematic Equations</a:t>
            </a:r>
            <a:br>
              <a:rPr kumimoji="0" lang="en-N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(Equations of Motion)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99FF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Kinematic Equations</a:t>
            </a:r>
            <a:br>
              <a:rPr lang="en-NZ" dirty="0" smtClean="0"/>
            </a:br>
            <a:r>
              <a:rPr lang="en-NZ" dirty="0" smtClean="0"/>
              <a:t>(Equations of Motion)</a:t>
            </a:r>
          </a:p>
        </p:txBody>
      </p:sp>
      <p:sp>
        <p:nvSpPr>
          <p:cNvPr id="2048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smtClean="0"/>
          </a:p>
          <a:p>
            <a:endParaRPr lang="en-NZ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pic>
        <p:nvPicPr>
          <p:cNvPr id="20485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644774"/>
            <a:ext cx="24193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2287712"/>
            <a:ext cx="3009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357826"/>
            <a:ext cx="30670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573586"/>
            <a:ext cx="2895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20"/>
          <p:cNvSpPr>
            <a:spLocks noChangeArrowheads="1"/>
          </p:cNvSpPr>
          <p:nvPr/>
        </p:nvSpPr>
        <p:spPr bwMode="auto">
          <a:xfrm>
            <a:off x="1763688" y="5486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20491" name="Rectangle 2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0492" name="Rectangle 22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0493" name="Rectangle 23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0494" name="Rectangle 24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0495" name="Rectangle 25"/>
          <p:cNvSpPr>
            <a:spLocks noChangeArrowheads="1"/>
          </p:cNvSpPr>
          <p:nvPr/>
        </p:nvSpPr>
        <p:spPr bwMode="auto">
          <a:xfrm>
            <a:off x="0" y="528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857488" y="4287966"/>
            <a:ext cx="388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3600" b="1" i="1" dirty="0">
                <a:latin typeface="Times New Roman" pitchFamily="18" charset="0"/>
              </a:rPr>
              <a:t>d = ½ ( v</a:t>
            </a:r>
            <a:r>
              <a:rPr lang="en-NZ" sz="3600" b="1" i="1" baseline="-25000" dirty="0">
                <a:latin typeface="Times New Roman" pitchFamily="18" charset="0"/>
              </a:rPr>
              <a:t>i</a:t>
            </a:r>
            <a:r>
              <a:rPr lang="en-NZ" sz="3600" b="1" i="1" dirty="0">
                <a:latin typeface="Times New Roman" pitchFamily="18" charset="0"/>
              </a:rPr>
              <a:t> + </a:t>
            </a:r>
            <a:r>
              <a:rPr lang="en-NZ" sz="3600" b="1" i="1" dirty="0" err="1">
                <a:latin typeface="Times New Roman" pitchFamily="18" charset="0"/>
              </a:rPr>
              <a:t>v</a:t>
            </a:r>
            <a:r>
              <a:rPr lang="en-NZ" sz="3600" b="1" i="1" baseline="-25000" dirty="0" err="1">
                <a:latin typeface="Times New Roman" pitchFamily="18" charset="0"/>
              </a:rPr>
              <a:t>f</a:t>
            </a:r>
            <a:r>
              <a:rPr lang="en-NZ" sz="3600" b="1" i="1" baseline="-25000" dirty="0">
                <a:latin typeface="Times New Roman" pitchFamily="18" charset="0"/>
              </a:rPr>
              <a:t> </a:t>
            </a:r>
            <a:r>
              <a:rPr lang="en-NZ" sz="3600" b="1" i="1" dirty="0">
                <a:latin typeface="Times New Roman" pitchFamily="18" charset="0"/>
              </a:rPr>
              <a:t>)t</a:t>
            </a:r>
            <a:endParaRPr lang="en-US" sz="3600" b="1" i="1" dirty="0"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87624" y="5157192"/>
            <a:ext cx="71438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34975" y="663575"/>
            <a:ext cx="73180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Kinematic </a:t>
            </a:r>
            <a:r>
              <a:rPr lang="en-US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Equations: 6 steps</a:t>
            </a:r>
            <a:endParaRPr lang="en-US" sz="4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34975" y="1600200"/>
            <a:ext cx="4280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1. Read </a:t>
            </a: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problem carefully!</a:t>
            </a:r>
            <a:endParaRPr lang="en-US" sz="28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434975" y="2286000"/>
            <a:ext cx="833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If possible sketch what is happening - very useful!</a:t>
            </a:r>
            <a:endParaRPr lang="en-US" sz="28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34975" y="2971800"/>
            <a:ext cx="4961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3. List all Info &amp; variables </a:t>
            </a:r>
            <a:endParaRPr lang="en-US" sz="28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write out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NZ" sz="2800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NZ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, d, t &amp; a</a:t>
            </a:r>
            <a:endParaRPr lang="en-US" sz="28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34975" y="3981797"/>
            <a:ext cx="524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4. Identify appropriate equations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34975" y="4667597"/>
            <a:ext cx="3497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5. Solve the equations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34975" y="5353397"/>
            <a:ext cx="5916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6. Check answers, round sig fig, units</a:t>
            </a:r>
            <a:endParaRPr lang="en-US" sz="28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  <p:bldP spid="89095" grpId="0" autoUpdateAnimBg="0"/>
      <p:bldP spid="89096" grpId="0" autoUpdateAnimBg="0"/>
      <p:bldP spid="8909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00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9388" y="404813"/>
            <a:ext cx="79210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NZ" sz="2400" dirty="0"/>
              <a:t>A race car accelerates from 18.5 ms</a:t>
            </a:r>
            <a:r>
              <a:rPr lang="en-NZ" sz="2400" baseline="30000" dirty="0"/>
              <a:t>-1</a:t>
            </a:r>
            <a:r>
              <a:rPr lang="en-NZ" sz="2400" dirty="0"/>
              <a:t> to 46.1 ms</a:t>
            </a:r>
            <a:r>
              <a:rPr lang="en-NZ" sz="2400" baseline="30000" dirty="0"/>
              <a:t>-1</a:t>
            </a:r>
            <a:r>
              <a:rPr lang="en-NZ" sz="2400" dirty="0"/>
              <a:t> in 3.47 seconds. Find the acceleration of the car.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50824" y="3292475"/>
            <a:ext cx="82096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NZ" sz="2400" dirty="0" smtClean="0"/>
              <a:t>2. </a:t>
            </a:r>
            <a:r>
              <a:rPr lang="en-NZ" sz="2400" dirty="0"/>
              <a:t>A ball dropped from rest falls freely until it hits the ground  with a speed of 20 ms</a:t>
            </a:r>
            <a:r>
              <a:rPr lang="en-NZ" sz="2400" baseline="30000" dirty="0"/>
              <a:t>-1</a:t>
            </a:r>
            <a:r>
              <a:rPr lang="en-NZ" sz="2400" dirty="0"/>
              <a:t>. What is the time during which the ball is in free fall?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00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14282" y="442721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NZ" sz="2400" dirty="0" smtClean="0"/>
              <a:t>3. </a:t>
            </a:r>
            <a:r>
              <a:rPr lang="en-NZ" sz="2400" dirty="0"/>
              <a:t>An airplane accelerates down a runway at 3.20 ms</a:t>
            </a:r>
            <a:r>
              <a:rPr lang="en-NZ" sz="2400" baseline="30000" dirty="0"/>
              <a:t>-2</a:t>
            </a:r>
            <a:r>
              <a:rPr lang="en-NZ" sz="2400" dirty="0"/>
              <a:t> for 32.8 s. Find the distance travelled before takeoff.   </a:t>
            </a:r>
            <a:r>
              <a:rPr lang="en-NZ" sz="2400" i="1" dirty="0"/>
              <a:t>We need to assume it started from rest!</a:t>
            </a:r>
            <a:endParaRPr lang="en-US" sz="2400" dirty="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14282" y="4293096"/>
            <a:ext cx="814393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Calibri" pitchFamily="34" charset="0"/>
              <a:buNone/>
            </a:pPr>
            <a:r>
              <a:rPr lang="en-NZ" sz="2400" dirty="0" smtClean="0"/>
              <a:t>4.  </a:t>
            </a:r>
            <a:r>
              <a:rPr lang="en-NZ" sz="2400" dirty="0"/>
              <a:t>A feather is dropped on the moon from a height of 1.40 meters. The acceleration of gravity on the moon is 1.67 ms</a:t>
            </a:r>
            <a:r>
              <a:rPr lang="en-NZ" sz="2400" baseline="30000" dirty="0"/>
              <a:t>-2</a:t>
            </a:r>
            <a:r>
              <a:rPr lang="en-NZ" sz="2400" dirty="0"/>
              <a:t>.  Find the time for the feather to fall to the surface of the moon.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8" grpId="1"/>
      <p:bldP spid="358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00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95288" y="333375"/>
            <a:ext cx="748908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NZ" sz="2400" dirty="0" smtClean="0"/>
              <a:t>5.   A </a:t>
            </a:r>
            <a:r>
              <a:rPr lang="en-NZ" sz="2400" dirty="0"/>
              <a:t>bike accelerates uniformly from rest to a speed of 7.10 ms</a:t>
            </a:r>
            <a:r>
              <a:rPr lang="en-NZ" sz="2400" baseline="30000" dirty="0"/>
              <a:t>-1</a:t>
            </a:r>
            <a:r>
              <a:rPr lang="en-NZ" sz="2400" dirty="0"/>
              <a:t> over a distance of 35.4 m. Determine the acceleration of the bike.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84213" y="3429000"/>
            <a:ext cx="395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5288" y="3933056"/>
            <a:ext cx="79931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NZ" sz="2400" dirty="0" smtClean="0"/>
              <a:t>6.  </a:t>
            </a:r>
            <a:r>
              <a:rPr lang="en-NZ" sz="2400" dirty="0"/>
              <a:t>A kangaroo is capable of jumping to a height of 2.62m. </a:t>
            </a:r>
            <a:r>
              <a:rPr lang="en-NZ" sz="2400" dirty="0" smtClean="0"/>
              <a:t>     Determine </a:t>
            </a:r>
            <a:r>
              <a:rPr lang="en-NZ" sz="2400" dirty="0"/>
              <a:t>the takeoff speed of the kangaroo</a:t>
            </a:r>
            <a:r>
              <a:rPr lang="en-NZ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00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11560" y="1556792"/>
            <a:ext cx="7958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NZ" sz="2400" dirty="0" smtClean="0"/>
              <a:t>7. A </a:t>
            </a:r>
            <a:r>
              <a:rPr lang="en-NZ" sz="2400" dirty="0"/>
              <a:t>race car accelerates from 18.5 ms</a:t>
            </a:r>
            <a:r>
              <a:rPr lang="en-NZ" sz="2400" baseline="30000" dirty="0"/>
              <a:t>-1</a:t>
            </a:r>
            <a:r>
              <a:rPr lang="en-NZ" sz="2400" dirty="0"/>
              <a:t> to 46.1 ms</a:t>
            </a:r>
            <a:r>
              <a:rPr lang="en-NZ" sz="2400" baseline="30000" dirty="0"/>
              <a:t>-1</a:t>
            </a:r>
            <a:r>
              <a:rPr lang="en-NZ" sz="2400" dirty="0"/>
              <a:t> in 2.47 seconds. Find the distance travelled. 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87683" y="3284984"/>
            <a:ext cx="838877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Calibri" pitchFamily="34" charset="0"/>
              <a:buNone/>
            </a:pPr>
            <a:r>
              <a:rPr lang="en-NZ" sz="2400" dirty="0"/>
              <a:t>8</a:t>
            </a:r>
            <a:r>
              <a:rPr lang="en-NZ" sz="2400" dirty="0" smtClean="0"/>
              <a:t>. </a:t>
            </a:r>
            <a:r>
              <a:rPr lang="en-NZ" sz="2400" dirty="0"/>
              <a:t>While gliding down a steep hill, a bike rider experiences constant acceleration. After 4.50 s, he reaches 7.50 ms</a:t>
            </a:r>
            <a:r>
              <a:rPr lang="en-NZ" sz="2400" baseline="30000" dirty="0"/>
              <a:t>-1</a:t>
            </a:r>
            <a:r>
              <a:rPr lang="en-NZ" sz="2400" dirty="0"/>
              <a:t>. The bike's displacement was 19.0m. How fast was the bike travelling initially?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9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 descr="C:\3 Stephen Documents\Physics\Y12 Physics\2.4 Mechanics 91171\L2phy mech n proj\Zorb_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48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34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3D8073CC7114F92067285022179B6" ma:contentTypeVersion="0" ma:contentTypeDescription="Create a new document." ma:contentTypeScope="" ma:versionID="8a465a28d08847c4de8ade4ce2fe5c8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8E0D71-F292-40CA-A6CD-7774B5845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B317E7C-9674-4F60-8341-DC9D69C49AFF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8A51ED8-BB39-4A56-8A18-96B102812F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347</Words>
  <Application>Microsoft Macintosh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Kinematic Equations (Equations of Motion)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Formula</dc:title>
  <dc:creator>Jacqueline Beasleigh</dc:creator>
  <cp:lastModifiedBy>Stephen Anderson</cp:lastModifiedBy>
  <cp:revision>64</cp:revision>
  <dcterms:created xsi:type="dcterms:W3CDTF">2008-02-03T03:32:39Z</dcterms:created>
  <dcterms:modified xsi:type="dcterms:W3CDTF">2015-02-17T23:32:17Z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0x010100A163D8073CC7114F92067285022179B6</vt:lpwstr>
  </property>
</Properties>
</file>