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</p:sldMasterIdLst>
  <p:notesMasterIdLst>
    <p:notesMasterId r:id="rId23"/>
  </p:notesMasterIdLst>
  <p:sldIdLst>
    <p:sldId id="289" r:id="rId6"/>
    <p:sldId id="282" r:id="rId7"/>
    <p:sldId id="276" r:id="rId8"/>
    <p:sldId id="258" r:id="rId9"/>
    <p:sldId id="262" r:id="rId10"/>
    <p:sldId id="266" r:id="rId11"/>
    <p:sldId id="265" r:id="rId12"/>
    <p:sldId id="279" r:id="rId13"/>
    <p:sldId id="280" r:id="rId14"/>
    <p:sldId id="281" r:id="rId15"/>
    <p:sldId id="277" r:id="rId16"/>
    <p:sldId id="278" r:id="rId17"/>
    <p:sldId id="283" r:id="rId18"/>
    <p:sldId id="284" r:id="rId19"/>
    <p:sldId id="285" r:id="rId20"/>
    <p:sldId id="286" r:id="rId21"/>
    <p:sldId id="28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1" d="100"/>
          <a:sy n="71" d="100"/>
        </p:scale>
        <p:origin x="-846" y="-90"/>
      </p:cViewPr>
      <p:guideLst>
        <p:guide orient="horz" pos="1584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AFB9C22-6B05-4691-A06D-130A9D2809A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1834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http://en.wikipedia.org/wiki/Internal_resistance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B9C22-6B05-4691-A06D-130A9D2809A7}" type="slidenum">
              <a:rPr lang="ja-JP" altLang="en-US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284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0FADFFD-33DC-4702-A9DE-5A6AC660C7C3}" type="slidenum">
              <a:rPr lang="ja-JP" altLang="en-US" sz="1200" b="0" smtClean="0"/>
              <a:pPr/>
              <a:t>5</a:t>
            </a:fld>
            <a:endParaRPr lang="en-US" altLang="ja-JP" sz="1200" b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1CA423-B850-449E-A4FB-5343C215A967}" type="slidenum">
              <a:rPr lang="ja-JP" altLang="en-US" sz="1200" b="0" smtClean="0"/>
              <a:pPr/>
              <a:t>6</a:t>
            </a:fld>
            <a:endParaRPr lang="en-US" altLang="ja-JP" sz="1200" b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506B06-5A04-4676-9971-07227AA6579F}" type="slidenum">
              <a:rPr lang="ja-JP" altLang="en-US" sz="1200" b="0" smtClean="0"/>
              <a:pPr/>
              <a:t>7</a:t>
            </a:fld>
            <a:endParaRPr lang="en-US" altLang="ja-JP" sz="1200" b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fld id="{8B152151-056D-4687-BDA9-60C6272FF2CF}" type="slidenum">
              <a:rPr lang="en-US" altLang="en-US" sz="1200">
                <a:solidFill>
                  <a:prstClr val="black"/>
                </a:solidFill>
              </a:rPr>
              <a:pPr/>
              <a:t>13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fld id="{B3431490-D69D-4E39-87F8-79C8BB31F14A}" type="slidenum">
              <a:rPr lang="en-US" altLang="en-US" sz="1200">
                <a:solidFill>
                  <a:prstClr val="black"/>
                </a:solidFill>
              </a:rPr>
              <a:pPr/>
              <a:t>14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fld id="{1C6CFB53-3A35-4FC5-A960-008F75C2AFDE}" type="slidenum">
              <a:rPr lang="en-US" altLang="en-US" sz="1200">
                <a:solidFill>
                  <a:prstClr val="black"/>
                </a:solidFill>
              </a:rPr>
              <a:pPr/>
              <a:t>15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fld id="{3F40C9BB-1FB9-4D22-85B0-191B746E3E17}" type="slidenum">
              <a:rPr lang="en-US" altLang="en-US" sz="1200">
                <a:solidFill>
                  <a:prstClr val="black"/>
                </a:solidFill>
              </a:rPr>
              <a:pPr/>
              <a:t>16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fld id="{5821C65A-277F-4F2F-9B3E-E0776C74301D}" type="slidenum">
              <a:rPr lang="en-US" altLang="en-US" sz="1200">
                <a:solidFill>
                  <a:prstClr val="black"/>
                </a:solidFill>
              </a:rPr>
              <a:pPr/>
              <a:t>17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C2DE7-B36C-4C0A-83D1-DD88AC69447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35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22FE4-947E-4022-82D4-8A43ECFCE27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268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49EB6-75FE-47A9-B14A-012565EACC1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3190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48045-02C9-4AA5-9D3A-F20BBE0125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24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3E676-D5DC-494D-93BD-8805F4352E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1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1C4C3-F7F7-4D79-A1F9-E62DB8D08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54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A6AA5-90D9-44D0-A6BA-D1B497B940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8C2F5-BB82-4565-A012-FD5146ECA3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95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A523B-BC81-4D49-BC50-849C8AA222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6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29727-05FB-46E1-B204-797D039FF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79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4F389-7E21-4D33-BF4A-C3119AB6D8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0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4C9DD-84AB-4206-9F16-2757AAD38F3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8488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F2A91-6C07-42E4-ABDC-4EC68226C7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03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E63EC-3A3B-4F66-BD7B-7410C26B71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37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1B968-8FFA-4631-8FFA-19D0C86050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28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77897-9BB0-4F5F-93AE-99BCCE8423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2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84B52-E6A2-46F3-806E-9690D9EB363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8762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584FE-B668-4353-A695-DD22FA523C0A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6126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07F03-A367-4852-B3AE-73BD03F502F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4016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B5667-43A1-44BB-963C-4E789A32A19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1919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0A254-24A5-4F5F-91C8-C9FD55D061F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2027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F05EE-B7D7-4BD6-8770-96D70129E36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572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64CD1-C70F-4167-B825-08A35A7AE68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5272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98FF-5714-4A16-B80D-38A6CB3B288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3895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38179-5206-453A-8AF3-219E59FB34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597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57534-87FE-4F60-B52D-98DE99EF9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4241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E413B-12C9-49D8-88F4-26CDE129F7E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8067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2A7A7-AE3C-41D2-B8EE-7F773F41CE26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794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63C64-C9CA-4C01-BA2E-5D1FDDD3B11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7720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53853-6849-4B09-AC09-4D159384ADD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1151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43C1F-D4D0-42A9-A58B-AE08DBD0294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6611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DA3DF-1942-475A-A01A-D6E3FD05433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8845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7632A-01FD-49F7-953E-DA789D9E39B4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567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A36D5-D6E4-488F-8757-570E9013363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7446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0FD7F-A225-491D-A4CD-781D91D1FB4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8571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9F329-F0DB-4D5A-93A6-B8FB325485F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1606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16664-991C-4223-8771-A5A8020D05C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1167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0E397-4312-4A3D-AC6B-5DE82BCFBB2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5472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DC165C-DC46-4F7E-8FB0-19B4BA0619C4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6127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3D48E-50FC-4541-85B5-B5912518D3B4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4650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0BA7-9F71-4A04-B6B6-71182F12C2E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1997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0B2DD-B0C6-4DDD-ACCA-9014978C160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7595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BE645-FE34-4B42-B316-C5E239DBDDA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0040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5B13E-0D95-451F-A2C3-DA6F0ED696E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349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82E35-6F3E-4FB4-8AC0-57FF4AD5140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33701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2A60B-6572-48B9-841C-599A7D7AFE1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6899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DE7BD-5B31-43BA-8F16-CA231DE3D8D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7554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CAD15-F40A-4C01-A5F4-9BEFFD1AE00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0493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6D4FE-ECF7-4293-97C8-0A479F7DC16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0947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FB347-0F30-434D-97D4-56242787C8E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3326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92D9B7-BB36-476B-8580-47A4443BCF2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9504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7C4584-2F37-46A0-B5FE-9E78F514459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445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62EF2-BACB-4FAE-ADCA-82D2D5AEDA3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403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04C4-4B8D-4F45-9409-5DFCAB80C41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699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E04D2-BA22-4287-9186-1C6585535E8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556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2BF4C-5EF1-428A-A65A-CB64D20BA0D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60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ＭＳ Ｐゴシック" charset="-128"/>
              </a:defRPr>
            </a:lvl1pPr>
          </a:lstStyle>
          <a:p>
            <a:pPr>
              <a:defRPr/>
            </a:pPr>
            <a:fld id="{3CB659E1-3B53-406C-A540-898541397F7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AE9A9779-A3D7-4176-A087-74C76410EE53}" type="slidenum">
              <a:rPr lang="en-US" b="0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 altLang="en-US" b="0" smtClean="0">
              <a:solidFill>
                <a:prstClr val="black"/>
              </a:solidFill>
              <a:latin typeface="Verdana" pitchFamily="-111" charset="0"/>
              <a:ea typeface="ＭＳ Ｐゴシック" pitchFamily="-111" charset="-128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 altLang="en-US" b="0" smtClean="0">
              <a:solidFill>
                <a:prstClr val="black"/>
              </a:solidFill>
              <a:latin typeface="Verdana" pitchFamily="-111" charset="0"/>
              <a:ea typeface="ＭＳ Ｐゴシック" pitchFamily="-111" charset="-128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1EFCCA8E-1CB4-4AF1-8821-569999CDB461}" type="slidenum">
              <a:rPr lang="en-US" altLang="en-US" b="0" smtClean="0">
                <a:solidFill>
                  <a:prstClr val="black"/>
                </a:solidFill>
                <a:latin typeface="Verdana" pitchFamily="-111" charset="0"/>
                <a:ea typeface="ＭＳ Ｐゴシック" pitchFamily="-111" charset="-128"/>
              </a:rPr>
              <a:pPr/>
              <a:t>‹#›</a:t>
            </a:fld>
            <a:endParaRPr lang="en-US" altLang="en-US" b="0" smtClean="0">
              <a:solidFill>
                <a:prstClr val="black"/>
              </a:solidFill>
              <a:latin typeface="Verdana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867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 altLang="en-US" b="0" smtClean="0">
              <a:solidFill>
                <a:prstClr val="black"/>
              </a:solidFill>
              <a:latin typeface="Verdana" pitchFamily="-111" charset="0"/>
              <a:ea typeface="ＭＳ Ｐゴシック" pitchFamily="-111" charset="-128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 altLang="en-US" b="0" smtClean="0">
              <a:solidFill>
                <a:prstClr val="black"/>
              </a:solidFill>
              <a:latin typeface="Verdana" pitchFamily="-111" charset="0"/>
              <a:ea typeface="ＭＳ Ｐゴシック" pitchFamily="-111" charset="-128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380FF8E5-9251-4498-B8A6-6BD8F6CF8B2B}" type="slidenum">
              <a:rPr lang="en-US" altLang="en-US" b="0" smtClean="0">
                <a:solidFill>
                  <a:prstClr val="black"/>
                </a:solidFill>
                <a:latin typeface="Verdana" pitchFamily="-111" charset="0"/>
                <a:ea typeface="ＭＳ Ｐゴシック" pitchFamily="-111" charset="-128"/>
              </a:rPr>
              <a:pPr/>
              <a:t>‹#›</a:t>
            </a:fld>
            <a:endParaRPr lang="en-US" altLang="en-US" b="0" smtClean="0">
              <a:solidFill>
                <a:prstClr val="black"/>
              </a:solidFill>
              <a:latin typeface="Verdana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720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 altLang="en-US" b="0" smtClean="0">
              <a:solidFill>
                <a:srgbClr val="FFFFFF"/>
              </a:solidFill>
              <a:latin typeface="Verdana" pitchFamily="-111" charset="0"/>
              <a:ea typeface="ＭＳ Ｐゴシック" pitchFamily="-111" charset="-128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 altLang="en-US" b="0" smtClean="0">
              <a:solidFill>
                <a:srgbClr val="FFFFFF"/>
              </a:solidFill>
              <a:latin typeface="Verdana" pitchFamily="-111" charset="0"/>
              <a:ea typeface="ＭＳ Ｐゴシック" pitchFamily="-111" charset="-128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5DF1B45C-BAA1-4D52-A3FC-56DB340839A5}" type="slidenum">
              <a:rPr lang="en-US" altLang="en-US" b="0" smtClean="0">
                <a:solidFill>
                  <a:srgbClr val="FFFFFF"/>
                </a:solidFill>
                <a:latin typeface="Verdana" pitchFamily="-111" charset="0"/>
                <a:ea typeface="ＭＳ Ｐゴシック" pitchFamily="-111" charset="-128"/>
              </a:rPr>
              <a:pPr/>
              <a:t>‹#›</a:t>
            </a:fld>
            <a:endParaRPr lang="en-US" altLang="en-US" b="0" smtClean="0">
              <a:solidFill>
                <a:srgbClr val="FFFFFF"/>
              </a:solidFill>
              <a:latin typeface="Verdana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208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7351" y="908720"/>
            <a:ext cx="7186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Internal Resistance, r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564904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Short circuiting a battery demo… </a:t>
            </a:r>
            <a:endParaRPr lang="en-N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58112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Dangerous ?</a:t>
            </a:r>
            <a:endParaRPr lang="en-N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57301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High current?</a:t>
            </a:r>
            <a:endParaRPr lang="en-N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0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8"/>
          <p:cNvGrpSpPr>
            <a:grpSpLocks/>
          </p:cNvGrpSpPr>
          <p:nvPr/>
        </p:nvGrpSpPr>
        <p:grpSpPr bwMode="auto">
          <a:xfrm>
            <a:off x="684213" y="620713"/>
            <a:ext cx="2232025" cy="4608512"/>
            <a:chOff x="567" y="391"/>
            <a:chExt cx="1406" cy="2903"/>
          </a:xfrm>
        </p:grpSpPr>
        <p:sp>
          <p:nvSpPr>
            <p:cNvPr id="11268" name="Line 4"/>
            <p:cNvSpPr>
              <a:spLocks noChangeShapeType="1"/>
            </p:cNvSpPr>
            <p:nvPr/>
          </p:nvSpPr>
          <p:spPr bwMode="auto">
            <a:xfrm>
              <a:off x="1247" y="1071"/>
              <a:ext cx="0" cy="2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>
              <a:off x="1293" y="890"/>
              <a:ext cx="0" cy="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 flipH="1">
              <a:off x="567" y="1208"/>
              <a:ext cx="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H="1">
              <a:off x="1293" y="1208"/>
              <a:ext cx="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 flipH="1" flipV="1">
              <a:off x="1973" y="1208"/>
              <a:ext cx="0" cy="19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 flipH="1" flipV="1">
              <a:off x="567" y="1208"/>
              <a:ext cx="0" cy="19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884" y="1843"/>
              <a:ext cx="454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 flipH="1">
              <a:off x="567" y="1933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 flipH="1">
              <a:off x="1338" y="1933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 flipH="1">
              <a:off x="1655" y="1797"/>
              <a:ext cx="182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 flipH="1">
              <a:off x="1792" y="1933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11279" name="Rectangle 15"/>
            <p:cNvSpPr>
              <a:spLocks noChangeArrowheads="1"/>
            </p:cNvSpPr>
            <p:nvPr/>
          </p:nvSpPr>
          <p:spPr bwMode="auto">
            <a:xfrm>
              <a:off x="884" y="2478"/>
              <a:ext cx="454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 flipH="1">
              <a:off x="567" y="2568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 flipH="1">
              <a:off x="1338" y="2568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 flipH="1">
              <a:off x="1655" y="2432"/>
              <a:ext cx="182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 flipH="1">
              <a:off x="1792" y="2568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884" y="3113"/>
              <a:ext cx="454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 flipH="1">
              <a:off x="567" y="3203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11286" name="Line 22"/>
            <p:cNvSpPr>
              <a:spLocks noChangeShapeType="1"/>
            </p:cNvSpPr>
            <p:nvPr/>
          </p:nvSpPr>
          <p:spPr bwMode="auto">
            <a:xfrm flipH="1">
              <a:off x="1338" y="3203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11287" name="Line 23"/>
            <p:cNvSpPr>
              <a:spLocks noChangeShapeType="1"/>
            </p:cNvSpPr>
            <p:nvPr/>
          </p:nvSpPr>
          <p:spPr bwMode="auto">
            <a:xfrm flipH="1">
              <a:off x="1655" y="3067"/>
              <a:ext cx="182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11288" name="Line 24"/>
            <p:cNvSpPr>
              <a:spLocks noChangeShapeType="1"/>
            </p:cNvSpPr>
            <p:nvPr/>
          </p:nvSpPr>
          <p:spPr bwMode="auto">
            <a:xfrm flipH="1">
              <a:off x="1792" y="3203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11289" name="Line 25"/>
            <p:cNvSpPr>
              <a:spLocks noChangeShapeType="1"/>
            </p:cNvSpPr>
            <p:nvPr/>
          </p:nvSpPr>
          <p:spPr bwMode="auto">
            <a:xfrm flipH="1" flipV="1">
              <a:off x="884" y="618"/>
              <a:ext cx="0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11290" name="Line 48"/>
            <p:cNvSpPr>
              <a:spLocks noChangeShapeType="1"/>
            </p:cNvSpPr>
            <p:nvPr/>
          </p:nvSpPr>
          <p:spPr bwMode="auto">
            <a:xfrm flipH="1" flipV="1">
              <a:off x="1655" y="618"/>
              <a:ext cx="0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grpSp>
          <p:nvGrpSpPr>
            <p:cNvPr id="11291" name="Group 53"/>
            <p:cNvGrpSpPr>
              <a:grpSpLocks/>
            </p:cNvGrpSpPr>
            <p:nvPr/>
          </p:nvGrpSpPr>
          <p:grpSpPr bwMode="auto">
            <a:xfrm>
              <a:off x="1020" y="391"/>
              <a:ext cx="454" cy="454"/>
              <a:chOff x="3152" y="1706"/>
              <a:chExt cx="454" cy="454"/>
            </a:xfrm>
          </p:grpSpPr>
          <p:sp>
            <p:nvSpPr>
              <p:cNvPr id="11294" name="Oval 49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454" cy="45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5" name="Text Box 50"/>
              <p:cNvSpPr txBox="1">
                <a:spLocks noChangeArrowheads="1"/>
              </p:cNvSpPr>
              <p:nvPr/>
            </p:nvSpPr>
            <p:spPr bwMode="auto">
              <a:xfrm>
                <a:off x="3243" y="1797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NZ" smtClean="0">
                    <a:solidFill>
                      <a:srgbClr val="000000"/>
                    </a:solidFill>
                  </a:rPr>
                  <a:t>V</a:t>
                </a: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92" name="Line 54"/>
            <p:cNvSpPr>
              <a:spLocks noChangeShapeType="1"/>
            </p:cNvSpPr>
            <p:nvPr/>
          </p:nvSpPr>
          <p:spPr bwMode="auto">
            <a:xfrm flipV="1">
              <a:off x="884" y="618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11293" name="Line 57"/>
            <p:cNvSpPr>
              <a:spLocks noChangeShapeType="1"/>
            </p:cNvSpPr>
            <p:nvPr/>
          </p:nvSpPr>
          <p:spPr bwMode="auto">
            <a:xfrm flipV="1">
              <a:off x="1473" y="618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347" name="Text Box 59"/>
          <p:cNvSpPr txBox="1">
            <a:spLocks noChangeArrowheads="1"/>
          </p:cNvSpPr>
          <p:nvPr/>
        </p:nvSpPr>
        <p:spPr bwMode="auto">
          <a:xfrm>
            <a:off x="3348038" y="404813"/>
            <a:ext cx="5111750" cy="586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800" b="0" smtClean="0">
                <a:solidFill>
                  <a:srgbClr val="000000"/>
                </a:solidFill>
                <a:latin typeface="Comic Sans MS" pitchFamily="66" charset="0"/>
              </a:rPr>
              <a:t>As the switches are closed, the </a:t>
            </a:r>
            <a:r>
              <a:rPr lang="en-NZ" sz="2800" i="1" smtClean="0">
                <a:solidFill>
                  <a:srgbClr val="000000"/>
                </a:solidFill>
                <a:latin typeface="Comic Sans MS" pitchFamily="66" charset="0"/>
              </a:rPr>
              <a:t>current</a:t>
            </a:r>
            <a:r>
              <a:rPr lang="en-NZ" sz="2800" b="0" smtClean="0">
                <a:solidFill>
                  <a:srgbClr val="000000"/>
                </a:solidFill>
                <a:latin typeface="Comic Sans MS" pitchFamily="66" charset="0"/>
              </a:rPr>
              <a:t>………</a:t>
            </a:r>
          </a:p>
          <a:p>
            <a:pPr eaLnBrk="1" hangingPunct="1">
              <a:spcBef>
                <a:spcPct val="50000"/>
              </a:spcBef>
            </a:pPr>
            <a:r>
              <a:rPr lang="en-NZ" sz="2800" i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NZ" sz="2800" b="0" smtClean="0">
                <a:solidFill>
                  <a:srgbClr val="FF0000"/>
                </a:solidFill>
                <a:latin typeface="Comic Sans MS" pitchFamily="66" charset="0"/>
              </a:rPr>
              <a:t>increases</a:t>
            </a:r>
            <a:r>
              <a:rPr lang="en-NZ" sz="2800" i="1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endParaRPr lang="en-NZ" sz="2800" b="0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NZ" sz="2800" b="0" smtClean="0">
                <a:solidFill>
                  <a:srgbClr val="000000"/>
                </a:solidFill>
                <a:latin typeface="Comic Sans MS" pitchFamily="66" charset="0"/>
              </a:rPr>
              <a:t>The </a:t>
            </a:r>
            <a:r>
              <a:rPr lang="en-NZ" sz="2800" i="1" smtClean="0">
                <a:solidFill>
                  <a:srgbClr val="000000"/>
                </a:solidFill>
                <a:latin typeface="Comic Sans MS" pitchFamily="66" charset="0"/>
              </a:rPr>
              <a:t>voltage loss</a:t>
            </a:r>
            <a:r>
              <a:rPr lang="en-NZ" sz="2800" b="0" smtClean="0">
                <a:solidFill>
                  <a:srgbClr val="000000"/>
                </a:solidFill>
                <a:latin typeface="Comic Sans MS" pitchFamily="66" charset="0"/>
              </a:rPr>
              <a:t> in the internal resistance ………..</a:t>
            </a:r>
          </a:p>
          <a:p>
            <a:pPr eaLnBrk="1" hangingPunct="1">
              <a:spcBef>
                <a:spcPct val="50000"/>
              </a:spcBef>
            </a:pPr>
            <a:r>
              <a:rPr lang="en-NZ" sz="2800" b="0" smtClean="0">
                <a:solidFill>
                  <a:srgbClr val="FF0000"/>
                </a:solidFill>
                <a:latin typeface="Comic Sans MS" pitchFamily="66" charset="0"/>
              </a:rPr>
              <a:t>increases</a:t>
            </a:r>
          </a:p>
          <a:p>
            <a:pPr eaLnBrk="1" hangingPunct="1">
              <a:spcBef>
                <a:spcPct val="50000"/>
              </a:spcBef>
            </a:pPr>
            <a:endParaRPr lang="en-NZ" sz="2800" b="0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NZ" sz="2800" b="0" smtClean="0">
                <a:solidFill>
                  <a:srgbClr val="000000"/>
                </a:solidFill>
                <a:latin typeface="Comic Sans MS" pitchFamily="66" charset="0"/>
              </a:rPr>
              <a:t>The </a:t>
            </a:r>
            <a:r>
              <a:rPr lang="en-NZ" sz="2800" i="1" smtClean="0">
                <a:solidFill>
                  <a:srgbClr val="000000"/>
                </a:solidFill>
                <a:latin typeface="Comic Sans MS" pitchFamily="66" charset="0"/>
              </a:rPr>
              <a:t>output voltage</a:t>
            </a:r>
            <a:r>
              <a:rPr lang="en-NZ" sz="2800" b="0" smtClean="0">
                <a:solidFill>
                  <a:srgbClr val="000000"/>
                </a:solidFill>
                <a:latin typeface="Comic Sans MS" pitchFamily="66" charset="0"/>
              </a:rPr>
              <a:t> goes ………</a:t>
            </a:r>
          </a:p>
          <a:p>
            <a:pPr eaLnBrk="1" hangingPunct="1">
              <a:spcBef>
                <a:spcPct val="50000"/>
              </a:spcBef>
            </a:pPr>
            <a:r>
              <a:rPr lang="en-NZ" sz="2800" b="0" smtClean="0">
                <a:solidFill>
                  <a:srgbClr val="FF0000"/>
                </a:solidFill>
                <a:latin typeface="Comic Sans MS" pitchFamily="66" charset="0"/>
              </a:rPr>
              <a:t>down</a:t>
            </a:r>
            <a:r>
              <a:rPr lang="en-NZ" sz="2800" b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sz="2800" b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17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4427538" y="404813"/>
            <a:ext cx="0" cy="3455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427538" y="3860800"/>
            <a:ext cx="43926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188775" y="2062163"/>
            <a:ext cx="1584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dirty="0">
                <a:latin typeface="Comic Sans MS" pitchFamily="66" charset="0"/>
              </a:rPr>
              <a:t>Output Voltage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515100" y="3908425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>
                <a:solidFill>
                  <a:srgbClr val="FF0000"/>
                </a:solidFill>
                <a:latin typeface="Comic Sans MS" pitchFamily="66" charset="0"/>
              </a:rPr>
              <a:t>Current</a:t>
            </a:r>
            <a:endParaRPr lang="en-US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5003800" y="1052513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427538" y="836613"/>
            <a:ext cx="338455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6299200" y="1557338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7594600" y="2062163"/>
            <a:ext cx="144463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3203575" y="4365625"/>
            <a:ext cx="0" cy="14398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39750" y="4365625"/>
            <a:ext cx="0" cy="1512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763713" y="836613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>
                <a:latin typeface="Comic Sans MS" pitchFamily="66" charset="0"/>
              </a:rPr>
              <a:t>EMF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V="1">
            <a:off x="2555875" y="908050"/>
            <a:ext cx="16557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508104" y="2781300"/>
            <a:ext cx="20880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NZ" dirty="0">
                <a:latin typeface="Comic Sans MS" pitchFamily="66" charset="0"/>
              </a:rPr>
              <a:t>Gradient =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7197725" y="2685866"/>
            <a:ext cx="901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3200" i="1" dirty="0">
                <a:solidFill>
                  <a:schemeClr val="accent2"/>
                </a:solidFill>
                <a:latin typeface="Comic Sans MS" pitchFamily="66" charset="0"/>
              </a:rPr>
              <a:t>r</a:t>
            </a:r>
            <a:endParaRPr lang="en-US" sz="32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352095"/>
              </p:ext>
            </p:extLst>
          </p:nvPr>
        </p:nvGraphicFramePr>
        <p:xfrm>
          <a:off x="439698" y="4437112"/>
          <a:ext cx="3628246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Equation" r:id="rId3" imgW="685800" imgH="215640" progId="Equation.3">
                  <p:embed/>
                </p:oleObj>
              </mc:Choice>
              <mc:Fallback>
                <p:oleObj name="Equation" r:id="rId3" imgW="68580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698" y="4437112"/>
                        <a:ext cx="3628246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90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  <p:bldP spid="13327" grpId="0"/>
      <p:bldP spid="13328" grpId="0" animBg="1"/>
      <p:bldP spid="13329" grpId="0"/>
      <p:bldP spid="133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013" y="260350"/>
            <a:ext cx="5868987" cy="4114800"/>
          </a:xfrm>
        </p:spPr>
        <p:txBody>
          <a:bodyPr/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Explain what happens to the lamp’s brightness if the rheostat slider moves to the right.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763713" y="1700213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836738" y="1480225"/>
            <a:ext cx="0" cy="86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684213" y="1917700"/>
            <a:ext cx="1079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1836738" y="1917700"/>
            <a:ext cx="1079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 flipV="1">
            <a:off x="2916238" y="1917700"/>
            <a:ext cx="0" cy="1150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 flipV="1">
            <a:off x="684213" y="1917700"/>
            <a:ext cx="0" cy="1150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187450" y="2925763"/>
            <a:ext cx="7207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684213" y="3068638"/>
            <a:ext cx="503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1619250" y="2636838"/>
            <a:ext cx="865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2484438" y="3068638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H="1" flipV="1">
            <a:off x="684213" y="1012706"/>
            <a:ext cx="0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 flipH="1" flipV="1">
            <a:off x="2916238" y="1012706"/>
            <a:ext cx="0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413" name="Oval 29"/>
          <p:cNvSpPr>
            <a:spLocks noChangeArrowheads="1"/>
          </p:cNvSpPr>
          <p:nvPr/>
        </p:nvSpPr>
        <p:spPr bwMode="auto">
          <a:xfrm>
            <a:off x="1403350" y="620713"/>
            <a:ext cx="720725" cy="7207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 flipV="1">
            <a:off x="684213" y="981075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 flipV="1">
            <a:off x="2122488" y="981075"/>
            <a:ext cx="793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>
            <a:off x="1475656" y="763935"/>
            <a:ext cx="57467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 flipH="1">
            <a:off x="1476375" y="765175"/>
            <a:ext cx="5746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1619250" y="2636838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 flipH="1" flipV="1">
            <a:off x="2484438" y="2636838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3275013" y="2565400"/>
            <a:ext cx="5184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3200" dirty="0" err="1" smtClean="0">
                <a:latin typeface="Comic Sans MS" pitchFamily="66" charset="0"/>
              </a:rPr>
              <a:t>R</a:t>
            </a:r>
            <a:r>
              <a:rPr lang="en-NZ" sz="3200" baseline="-25000" dirty="0" err="1" smtClean="0">
                <a:latin typeface="Comic Sans MS" pitchFamily="66" charset="0"/>
              </a:rPr>
              <a:t>circuit</a:t>
            </a:r>
            <a:endParaRPr lang="en-US" sz="3200" baseline="-25000" dirty="0">
              <a:latin typeface="Comic Sans MS" pitchFamily="66" charset="0"/>
            </a:endParaRPr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 flipV="1">
            <a:off x="4813672" y="2455076"/>
            <a:ext cx="0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3275013" y="3429000"/>
            <a:ext cx="51847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32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NZ" sz="3200" baseline="-25000" dirty="0" err="1">
                <a:solidFill>
                  <a:srgbClr val="FF0000"/>
                </a:solidFill>
                <a:latin typeface="Comic Sans MS" pitchFamily="66" charset="0"/>
              </a:rPr>
              <a:t>circuit</a:t>
            </a:r>
            <a:endParaRPr lang="en-US" sz="3200" baseline="-25000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4860032" y="3432176"/>
            <a:ext cx="0" cy="5762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426" name="Text Box 42"/>
          <p:cNvSpPr txBox="1">
            <a:spLocks noChangeArrowheads="1"/>
          </p:cNvSpPr>
          <p:nvPr/>
        </p:nvSpPr>
        <p:spPr bwMode="auto">
          <a:xfrm>
            <a:off x="3275013" y="4149725"/>
            <a:ext cx="5184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3200" dirty="0" smtClean="0">
                <a:solidFill>
                  <a:schemeClr val="accent2"/>
                </a:solidFill>
                <a:latin typeface="Comic Sans MS" pitchFamily="66" charset="0"/>
              </a:rPr>
              <a:t>V</a:t>
            </a:r>
            <a:r>
              <a:rPr lang="en-NZ" sz="3200" baseline="-25000" dirty="0" smtClean="0">
                <a:solidFill>
                  <a:schemeClr val="accent2"/>
                </a:solidFill>
                <a:latin typeface="Comic Sans MS" pitchFamily="66" charset="0"/>
              </a:rPr>
              <a:t>T</a:t>
            </a:r>
            <a:endParaRPr lang="en-US" sz="3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 flipV="1">
            <a:off x="4211960" y="4149725"/>
            <a:ext cx="0" cy="647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3276600" y="4938713"/>
            <a:ext cx="5184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3200">
                <a:solidFill>
                  <a:srgbClr val="FF0000"/>
                </a:solidFill>
                <a:latin typeface="Comic Sans MS" pitchFamily="66" charset="0"/>
              </a:rPr>
              <a:t>Voltage across lamp</a:t>
            </a:r>
            <a:endParaRPr lang="en-US" sz="3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429" name="Line 45"/>
          <p:cNvSpPr>
            <a:spLocks noChangeShapeType="1"/>
          </p:cNvSpPr>
          <p:nvPr/>
        </p:nvSpPr>
        <p:spPr bwMode="auto">
          <a:xfrm flipV="1">
            <a:off x="7380288" y="4941888"/>
            <a:ext cx="0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430" name="Text Box 46"/>
          <p:cNvSpPr txBox="1">
            <a:spLocks noChangeArrowheads="1"/>
          </p:cNvSpPr>
          <p:nvPr/>
        </p:nvSpPr>
        <p:spPr bwMode="auto">
          <a:xfrm>
            <a:off x="3276600" y="5514975"/>
            <a:ext cx="5184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3200">
                <a:solidFill>
                  <a:schemeClr val="accent2"/>
                </a:solidFill>
                <a:latin typeface="Comic Sans MS" pitchFamily="66" charset="0"/>
              </a:rPr>
              <a:t>Power</a:t>
            </a:r>
            <a:endParaRPr lang="en-US" sz="32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431" name="Line 47"/>
          <p:cNvSpPr>
            <a:spLocks noChangeShapeType="1"/>
          </p:cNvSpPr>
          <p:nvPr/>
        </p:nvSpPr>
        <p:spPr bwMode="auto">
          <a:xfrm flipV="1">
            <a:off x="4716463" y="5516563"/>
            <a:ext cx="0" cy="647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3348038" y="6092825"/>
            <a:ext cx="5184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3200">
                <a:solidFill>
                  <a:srgbClr val="FF0000"/>
                </a:solidFill>
                <a:latin typeface="Comic Sans MS" pitchFamily="66" charset="0"/>
              </a:rPr>
              <a:t>Brightness</a:t>
            </a:r>
            <a:endParaRPr lang="en-US" sz="3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433" name="Line 49"/>
          <p:cNvSpPr>
            <a:spLocks noChangeShapeType="1"/>
          </p:cNvSpPr>
          <p:nvPr/>
        </p:nvSpPr>
        <p:spPr bwMode="auto">
          <a:xfrm flipV="1">
            <a:off x="5724525" y="6024563"/>
            <a:ext cx="0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" name="TextBox 1"/>
          <p:cNvSpPr txBox="1"/>
          <p:nvPr/>
        </p:nvSpPr>
        <p:spPr>
          <a:xfrm>
            <a:off x="935098" y="3175801"/>
            <a:ext cx="1441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smtClean="0"/>
              <a:t>1</a:t>
            </a:r>
            <a:r>
              <a:rPr lang="en-NZ" sz="1600" dirty="0" smtClean="0">
                <a:sym typeface="Symbol"/>
              </a:rPr>
              <a:t>         20</a:t>
            </a:r>
            <a:endParaRPr lang="en-NZ" sz="1600" dirty="0"/>
          </a:p>
        </p:txBody>
      </p:sp>
      <p:sp>
        <p:nvSpPr>
          <p:cNvPr id="3" name="Rectangle 2"/>
          <p:cNvSpPr/>
          <p:nvPr/>
        </p:nvSpPr>
        <p:spPr>
          <a:xfrm>
            <a:off x="1395485" y="176053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1800" dirty="0" smtClean="0">
                <a:sym typeface="Symbol"/>
              </a:rPr>
              <a:t>10</a:t>
            </a:r>
            <a:endParaRPr lang="en-NZ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781426"/>
              </p:ext>
            </p:extLst>
          </p:nvPr>
        </p:nvGraphicFramePr>
        <p:xfrm>
          <a:off x="298480" y="4298156"/>
          <a:ext cx="271462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Equation" r:id="rId3" imgW="685800" imgH="215640" progId="Equation.3">
                  <p:embed/>
                </p:oleObj>
              </mc:Choice>
              <mc:Fallback>
                <p:oleObj name="Equation" r:id="rId3" imgW="68580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80" y="4298156"/>
                        <a:ext cx="271462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505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2" grpId="0"/>
      <p:bldP spid="16423" grpId="0" animBg="1"/>
      <p:bldP spid="16424" grpId="0"/>
      <p:bldP spid="16425" grpId="0" animBg="1"/>
      <p:bldP spid="16426" grpId="0"/>
      <p:bldP spid="16427" grpId="0" animBg="1"/>
      <p:bldP spid="16428" grpId="0"/>
      <p:bldP spid="16429" grpId="0" animBg="1"/>
      <p:bldP spid="16430" grpId="0"/>
      <p:bldP spid="16431" grpId="0" animBg="1"/>
      <p:bldP spid="16432" grpId="0"/>
      <p:bldP spid="164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ounded Rectangle 70"/>
          <p:cNvSpPr>
            <a:spLocks noChangeArrowheads="1"/>
          </p:cNvSpPr>
          <p:nvPr/>
        </p:nvSpPr>
        <p:spPr bwMode="auto">
          <a:xfrm>
            <a:off x="5168900" y="63500"/>
            <a:ext cx="3568700" cy="3073400"/>
          </a:xfrm>
          <a:prstGeom prst="roundRect">
            <a:avLst>
              <a:gd name="adj" fmla="val 10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endParaRPr lang="en-US" altLang="en-US" b="0" smtClean="0">
              <a:solidFill>
                <a:prstClr val="black"/>
              </a:solidFill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4749800" y="3060700"/>
            <a:ext cx="4318000" cy="2578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endParaRPr lang="en-US" altLang="en-US" b="0" smtClean="0">
              <a:solidFill>
                <a:srgbClr val="FFFFFF"/>
              </a:solidFill>
            </a:endParaRPr>
          </a:p>
        </p:txBody>
      </p:sp>
      <p:grpSp>
        <p:nvGrpSpPr>
          <p:cNvPr id="15366" name="Group 82"/>
          <p:cNvGrpSpPr>
            <a:grpSpLocks/>
          </p:cNvGrpSpPr>
          <p:nvPr/>
        </p:nvGrpSpPr>
        <p:grpSpPr bwMode="auto">
          <a:xfrm>
            <a:off x="5346700" y="177800"/>
            <a:ext cx="3292475" cy="2667000"/>
            <a:chOff x="3368" y="112"/>
            <a:chExt cx="2074" cy="1680"/>
          </a:xfrm>
        </p:grpSpPr>
        <p:pic>
          <p:nvPicPr>
            <p:cNvPr id="15424" name="Picture 7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" y="240"/>
              <a:ext cx="1456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5" name="Picture 9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" y="112"/>
              <a:ext cx="486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" name="TextBox 153"/>
            <p:cNvSpPr txBox="1"/>
            <p:nvPr/>
          </p:nvSpPr>
          <p:spPr>
            <a:xfrm>
              <a:off x="5019" y="152"/>
              <a:ext cx="357" cy="17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pPr eaLnBrk="1" hangingPunct="1"/>
              <a:r>
                <a:rPr lang="en-US" altLang="en-US" sz="1000" smtClean="0">
                  <a:solidFill>
                    <a:srgbClr val="000000"/>
                  </a:solidFill>
                </a:rPr>
                <a:t>13.7</a:t>
              </a:r>
            </a:p>
          </p:txBody>
        </p:sp>
        <p:grpSp>
          <p:nvGrpSpPr>
            <p:cNvPr id="15427" name="Group 106"/>
            <p:cNvGrpSpPr>
              <a:grpSpLocks noChangeAspect="1"/>
            </p:cNvGrpSpPr>
            <p:nvPr/>
          </p:nvGrpSpPr>
          <p:grpSpPr bwMode="auto">
            <a:xfrm rot="5400000" flipV="1">
              <a:off x="3311" y="408"/>
              <a:ext cx="785" cy="287"/>
              <a:chOff x="948564" y="736600"/>
              <a:chExt cx="2175636" cy="796164"/>
            </a:xfrm>
          </p:grpSpPr>
          <p:sp>
            <p:nvSpPr>
              <p:cNvPr id="15434" name="Rectangle 107"/>
              <p:cNvSpPr>
                <a:spLocks noChangeArrowheads="1"/>
              </p:cNvSpPr>
              <p:nvPr/>
            </p:nvSpPr>
            <p:spPr bwMode="auto">
              <a:xfrm>
                <a:off x="1282700" y="736600"/>
                <a:ext cx="1498600" cy="889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5435" name="Straight Arrow Connector 108"/>
              <p:cNvCxnSpPr>
                <a:cxnSpLocks noChangeShapeType="1"/>
                <a:stCxn id="15434" idx="3"/>
              </p:cNvCxnSpPr>
              <p:nvPr/>
            </p:nvCxnSpPr>
            <p:spPr bwMode="auto">
              <a:xfrm>
                <a:off x="2781300" y="781050"/>
                <a:ext cx="342900" cy="635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" name="Arc 163"/>
              <p:cNvSpPr/>
              <p:nvPr/>
            </p:nvSpPr>
            <p:spPr bwMode="auto">
              <a:xfrm rot="17093334">
                <a:off x="793007" y="914365"/>
                <a:ext cx="760100" cy="482243"/>
              </a:xfrm>
              <a:prstGeom prst="arc">
                <a:avLst/>
              </a:prstGeom>
              <a:noFill/>
              <a:ln w="571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428" name="Group 114"/>
            <p:cNvGrpSpPr>
              <a:grpSpLocks noChangeAspect="1"/>
            </p:cNvGrpSpPr>
            <p:nvPr/>
          </p:nvGrpSpPr>
          <p:grpSpPr bwMode="auto">
            <a:xfrm rot="15810785" flipH="1">
              <a:off x="4371" y="455"/>
              <a:ext cx="602" cy="221"/>
              <a:chOff x="947224" y="736600"/>
              <a:chExt cx="2176976" cy="800285"/>
            </a:xfrm>
          </p:grpSpPr>
          <p:sp>
            <p:nvSpPr>
              <p:cNvPr id="15431" name="Rectangle 115"/>
              <p:cNvSpPr>
                <a:spLocks noChangeArrowheads="1"/>
              </p:cNvSpPr>
              <p:nvPr/>
            </p:nvSpPr>
            <p:spPr bwMode="auto">
              <a:xfrm>
                <a:off x="1282700" y="736600"/>
                <a:ext cx="1498600" cy="889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E51313"/>
                </a:solidFill>
                <a:round/>
                <a:headEnd/>
                <a:tailEnd/>
              </a:ln>
            </p:spPr>
            <p:txBody>
              <a:bodyPr vert="eaVert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5432" name="Straight Arrow Connector 116"/>
              <p:cNvCxnSpPr>
                <a:cxnSpLocks noChangeShapeType="1"/>
                <a:stCxn id="15431" idx="3"/>
              </p:cNvCxnSpPr>
              <p:nvPr/>
            </p:nvCxnSpPr>
            <p:spPr bwMode="auto">
              <a:xfrm>
                <a:off x="2781300" y="781050"/>
                <a:ext cx="342900" cy="6350"/>
              </a:xfrm>
              <a:prstGeom prst="straightConnector1">
                <a:avLst/>
              </a:prstGeom>
              <a:noFill/>
              <a:ln w="38100">
                <a:solidFill>
                  <a:srgbClr val="E51313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1" name="Arc 160"/>
              <p:cNvSpPr/>
              <p:nvPr/>
            </p:nvSpPr>
            <p:spPr bwMode="auto">
              <a:xfrm rot="17093334">
                <a:off x="783094" y="888093"/>
                <a:ext cx="760451" cy="484576"/>
              </a:xfrm>
              <a:prstGeom prst="arc">
                <a:avLst/>
              </a:prstGeom>
              <a:noFill/>
              <a:ln w="57150" cap="flat" cmpd="sng" algn="ctr">
                <a:solidFill>
                  <a:srgbClr val="E5131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5429" name="Curved Connector 121"/>
            <p:cNvCxnSpPr>
              <a:cxnSpLocks noChangeShapeType="1"/>
              <a:endCxn id="164" idx="0"/>
            </p:cNvCxnSpPr>
            <p:nvPr/>
          </p:nvCxnSpPr>
          <p:spPr bwMode="auto">
            <a:xfrm rot="10800000">
              <a:off x="3671" y="161"/>
              <a:ext cx="1544" cy="735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30" name="Curved Connector 129"/>
            <p:cNvCxnSpPr>
              <a:cxnSpLocks noChangeShapeType="1"/>
            </p:cNvCxnSpPr>
            <p:nvPr/>
          </p:nvCxnSpPr>
          <p:spPr bwMode="auto">
            <a:xfrm rot="10800000">
              <a:off x="4620" y="268"/>
              <a:ext cx="720" cy="644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413" name="TextBox 15"/>
          <p:cNvSpPr txBox="1">
            <a:spLocks noChangeArrowheads="1"/>
          </p:cNvSpPr>
          <p:nvPr/>
        </p:nvSpPr>
        <p:spPr bwMode="auto">
          <a:xfrm>
            <a:off x="38100" y="38100"/>
            <a:ext cx="3619500" cy="38472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algn="ctr" eaLnBrk="1" hangingPunct="1"/>
            <a:r>
              <a:rPr lang="en-US" altLang="en-US" b="0" smtClean="0">
                <a:solidFill>
                  <a:prstClr val="black"/>
                </a:solidFill>
              </a:rPr>
              <a:t>EMF and Internal resistance</a:t>
            </a:r>
          </a:p>
        </p:txBody>
      </p:sp>
      <p:sp>
        <p:nvSpPr>
          <p:cNvPr id="17415" name="TextBox 80"/>
          <p:cNvSpPr txBox="1">
            <a:spLocks noChangeArrowheads="1"/>
          </p:cNvSpPr>
          <p:nvPr/>
        </p:nvSpPr>
        <p:spPr bwMode="auto">
          <a:xfrm>
            <a:off x="38100" y="635000"/>
            <a:ext cx="5080000" cy="1323975"/>
          </a:xfrm>
          <a:prstGeom prst="rect">
            <a:avLst/>
          </a:prstGeom>
          <a:gradFill rotWithShape="1">
            <a:gsLst>
              <a:gs pos="0">
                <a:srgbClr val="FCFCE5"/>
              </a:gs>
              <a:gs pos="64999">
                <a:srgbClr val="F5F4BD"/>
              </a:gs>
              <a:gs pos="100000">
                <a:srgbClr val="F3F1A0"/>
              </a:gs>
            </a:gsLst>
            <a:lin ang="5400000" scaled="1"/>
          </a:gradFill>
          <a:ln w="9525">
            <a:solidFill>
              <a:srgbClr val="A3A1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altLang="en-US" sz="2000" b="0" smtClean="0">
                <a:solidFill>
                  <a:prstClr val="black"/>
                </a:solidFill>
              </a:rPr>
              <a:t>The circuit shows a car battery connected through a switch to a starter motor. </a:t>
            </a:r>
          </a:p>
          <a:p>
            <a:pPr eaLnBrk="1" hangingPunct="1"/>
            <a:r>
              <a:rPr lang="en-US" altLang="en-US" sz="2000" b="0" smtClean="0">
                <a:solidFill>
                  <a:prstClr val="black"/>
                </a:solidFill>
              </a:rPr>
              <a:t>The switch is open.  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76200" y="3721100"/>
            <a:ext cx="4483100" cy="1477963"/>
          </a:xfrm>
          <a:prstGeom prst="rect">
            <a:avLst/>
          </a:prstGeom>
          <a:gradFill rotWithShape="1">
            <a:gsLst>
              <a:gs pos="0">
                <a:srgbClr val="FFEAD9"/>
              </a:gs>
              <a:gs pos="64999">
                <a:srgbClr val="FFCEA5"/>
              </a:gs>
              <a:gs pos="100000">
                <a:srgbClr val="FFBC7E"/>
              </a:gs>
            </a:gsLst>
            <a:lin ang="5400000" scaled="1"/>
          </a:gradFill>
          <a:ln w="9525">
            <a:solidFill>
              <a:srgbClr val="F78D1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361950" indent="-361950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000" b="0" smtClean="0">
                <a:solidFill>
                  <a:srgbClr val="000000"/>
                </a:solidFill>
              </a:rPr>
              <a:t>	The voltmeter (V) across the terminals reads 13.7 V</a:t>
            </a:r>
          </a:p>
          <a:p>
            <a:pPr eaLnBrk="1" hangingPunct="1">
              <a:spcAft>
                <a:spcPts val="600"/>
              </a:spcAft>
              <a:buFont typeface="Verdana" pitchFamily="-111" charset="0"/>
              <a:buAutoNum type="arabicPeriod"/>
            </a:pPr>
            <a:r>
              <a:rPr lang="en-US" altLang="en-US" sz="2000" b="0" smtClean="0">
                <a:solidFill>
                  <a:srgbClr val="000000"/>
                </a:solidFill>
              </a:rPr>
              <a:t>State the </a:t>
            </a:r>
            <a:r>
              <a:rPr lang="en-US" altLang="en-US" sz="2000" smtClean="0">
                <a:solidFill>
                  <a:srgbClr val="000000"/>
                </a:solidFill>
              </a:rPr>
              <a:t>emf</a:t>
            </a:r>
            <a:r>
              <a:rPr lang="en-US" altLang="en-US" sz="2000" b="0" smtClean="0">
                <a:solidFill>
                  <a:srgbClr val="000000"/>
                </a:solidFill>
              </a:rPr>
              <a:t> of the battery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000" b="0" smtClean="0">
                <a:solidFill>
                  <a:srgbClr val="000000"/>
                </a:solidFill>
              </a:rPr>
              <a:t>	Explain your answer.</a:t>
            </a:r>
          </a:p>
        </p:txBody>
      </p:sp>
      <p:sp>
        <p:nvSpPr>
          <p:cNvPr id="17417" name="TextBox 46"/>
          <p:cNvSpPr txBox="1">
            <a:spLocks noChangeArrowheads="1"/>
          </p:cNvSpPr>
          <p:nvPr/>
        </p:nvSpPr>
        <p:spPr bwMode="auto">
          <a:xfrm>
            <a:off x="6902450" y="2749550"/>
            <a:ext cx="2152650" cy="3381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algn="ctr" eaLnBrk="1" hangingPunct="1"/>
            <a:r>
              <a:rPr lang="en-US" altLang="en-US" sz="1600" b="0" smtClean="0">
                <a:solidFill>
                  <a:srgbClr val="FF0000"/>
                </a:solidFill>
              </a:rPr>
              <a:t>Positive terminals</a:t>
            </a:r>
          </a:p>
        </p:txBody>
      </p:sp>
      <p:sp>
        <p:nvSpPr>
          <p:cNvPr id="17418" name="TextBox 47"/>
          <p:cNvSpPr txBox="1">
            <a:spLocks noChangeArrowheads="1"/>
          </p:cNvSpPr>
          <p:nvPr/>
        </p:nvSpPr>
        <p:spPr bwMode="auto">
          <a:xfrm>
            <a:off x="4489450" y="2749550"/>
            <a:ext cx="2282184" cy="3381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algn="ctr" eaLnBrk="1" hangingPunct="1"/>
            <a:r>
              <a:rPr lang="en-US" altLang="en-US" sz="1600" b="0" smtClean="0">
                <a:solidFill>
                  <a:srgbClr val="000090"/>
                </a:solidFill>
              </a:rPr>
              <a:t>Negative terminals</a:t>
            </a:r>
          </a:p>
        </p:txBody>
      </p:sp>
      <p:cxnSp>
        <p:nvCxnSpPr>
          <p:cNvPr id="15379" name="Straight Arrow Connector 49"/>
          <p:cNvCxnSpPr>
            <a:cxnSpLocks noChangeShapeType="1"/>
          </p:cNvCxnSpPr>
          <p:nvPr/>
        </p:nvCxnSpPr>
        <p:spPr bwMode="auto">
          <a:xfrm rot="16200000" flipV="1">
            <a:off x="7188200" y="1524000"/>
            <a:ext cx="1333500" cy="1181100"/>
          </a:xfrm>
          <a:prstGeom prst="straightConnector1">
            <a:avLst/>
          </a:prstGeom>
          <a:noFill/>
          <a:ln w="28575">
            <a:solidFill>
              <a:srgbClr val="E5131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0" name="Straight Arrow Connector 55"/>
          <p:cNvCxnSpPr>
            <a:cxnSpLocks noChangeShapeType="1"/>
          </p:cNvCxnSpPr>
          <p:nvPr/>
        </p:nvCxnSpPr>
        <p:spPr bwMode="auto">
          <a:xfrm rot="5400000" flipH="1" flipV="1">
            <a:off x="4546600" y="1752600"/>
            <a:ext cx="1282700" cy="749300"/>
          </a:xfrm>
          <a:prstGeom prst="straightConnector1">
            <a:avLst/>
          </a:prstGeom>
          <a:noFill/>
          <a:ln w="28575">
            <a:solidFill>
              <a:srgbClr val="00009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381" name="Group 116"/>
          <p:cNvGrpSpPr>
            <a:grpSpLocks/>
          </p:cNvGrpSpPr>
          <p:nvPr/>
        </p:nvGrpSpPr>
        <p:grpSpPr bwMode="auto">
          <a:xfrm>
            <a:off x="4902200" y="3060700"/>
            <a:ext cx="4224338" cy="2484438"/>
            <a:chOff x="4737100" y="3060700"/>
            <a:chExt cx="4224797" cy="2484391"/>
          </a:xfrm>
        </p:grpSpPr>
        <p:grpSp>
          <p:nvGrpSpPr>
            <p:cNvPr id="15383" name="Group 90"/>
            <p:cNvGrpSpPr>
              <a:grpSpLocks/>
            </p:cNvGrpSpPr>
            <p:nvPr/>
          </p:nvGrpSpPr>
          <p:grpSpPr bwMode="auto">
            <a:xfrm>
              <a:off x="4737100" y="3060700"/>
              <a:ext cx="4224797" cy="2484391"/>
              <a:chOff x="4559300" y="3060700"/>
              <a:chExt cx="4224161" cy="2484927"/>
            </a:xfrm>
          </p:grpSpPr>
          <p:cxnSp>
            <p:nvCxnSpPr>
              <p:cNvPr id="15385" name="Straight Arrow Connector 51"/>
              <p:cNvCxnSpPr>
                <a:cxnSpLocks noChangeShapeType="1"/>
              </p:cNvCxnSpPr>
              <p:nvPr/>
            </p:nvCxnSpPr>
            <p:spPr bwMode="auto">
              <a:xfrm rot="16200000" flipH="1">
                <a:off x="4555067" y="3090333"/>
                <a:ext cx="757766" cy="698500"/>
              </a:xfrm>
              <a:prstGeom prst="straightConnector1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386" name="Line 335"/>
              <p:cNvSpPr>
                <a:spLocks noChangeShapeType="1"/>
              </p:cNvSpPr>
              <p:nvPr/>
            </p:nvSpPr>
            <p:spPr bwMode="auto">
              <a:xfrm flipH="1" flipV="1">
                <a:off x="4559300" y="5105400"/>
                <a:ext cx="838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387" name="Line 362"/>
              <p:cNvSpPr>
                <a:spLocks noChangeShapeType="1"/>
              </p:cNvSpPr>
              <p:nvPr/>
            </p:nvSpPr>
            <p:spPr bwMode="auto">
              <a:xfrm flipV="1">
                <a:off x="4572000" y="3801534"/>
                <a:ext cx="0" cy="1295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388" name="Line 370"/>
              <p:cNvSpPr>
                <a:spLocks noChangeShapeType="1"/>
              </p:cNvSpPr>
              <p:nvPr/>
            </p:nvSpPr>
            <p:spPr bwMode="auto">
              <a:xfrm>
                <a:off x="5397500" y="5105400"/>
                <a:ext cx="381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389" name="Line 372"/>
              <p:cNvSpPr>
                <a:spLocks noChangeShapeType="1"/>
              </p:cNvSpPr>
              <p:nvPr/>
            </p:nvSpPr>
            <p:spPr bwMode="auto">
              <a:xfrm>
                <a:off x="6692899" y="5105400"/>
                <a:ext cx="120650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390" name="Line 377"/>
              <p:cNvSpPr>
                <a:spLocks noChangeShapeType="1"/>
              </p:cNvSpPr>
              <p:nvPr/>
            </p:nvSpPr>
            <p:spPr bwMode="auto">
              <a:xfrm flipV="1">
                <a:off x="7886700" y="3810000"/>
                <a:ext cx="8468" cy="4191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391" name="Rectangle 393"/>
              <p:cNvSpPr>
                <a:spLocks noChangeArrowheads="1"/>
              </p:cNvSpPr>
              <p:nvPr/>
            </p:nvSpPr>
            <p:spPr bwMode="auto">
              <a:xfrm>
                <a:off x="5778500" y="4953000"/>
                <a:ext cx="914400" cy="304800"/>
              </a:xfrm>
              <a:prstGeom prst="rect">
                <a:avLst/>
              </a:prstGeom>
              <a:solidFill>
                <a:srgbClr val="A6A6A6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endParaRPr lang="en-US" altLang="en-US" b="0" smtClean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5392" name="Line 333"/>
              <p:cNvSpPr>
                <a:spLocks noChangeShapeType="1"/>
              </p:cNvSpPr>
              <p:nvPr/>
            </p:nvSpPr>
            <p:spPr bwMode="auto">
              <a:xfrm flipH="1">
                <a:off x="6464300" y="3818466"/>
                <a:ext cx="14351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393" name="Line 329"/>
              <p:cNvSpPr>
                <a:spLocks noChangeShapeType="1"/>
              </p:cNvSpPr>
              <p:nvPr/>
            </p:nvSpPr>
            <p:spPr bwMode="auto">
              <a:xfrm flipH="1">
                <a:off x="5461000" y="3742266"/>
                <a:ext cx="0" cy="152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394" name="Line 330"/>
              <p:cNvSpPr>
                <a:spLocks noChangeShapeType="1"/>
              </p:cNvSpPr>
              <p:nvPr/>
            </p:nvSpPr>
            <p:spPr bwMode="auto">
              <a:xfrm flipH="1">
                <a:off x="5511800" y="358986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395" name="Line 331"/>
              <p:cNvSpPr>
                <a:spLocks noChangeShapeType="1"/>
              </p:cNvSpPr>
              <p:nvPr/>
            </p:nvSpPr>
            <p:spPr bwMode="auto">
              <a:xfrm>
                <a:off x="5886450" y="3742266"/>
                <a:ext cx="0" cy="152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396" name="Line 332"/>
              <p:cNvSpPr>
                <a:spLocks noChangeShapeType="1"/>
              </p:cNvSpPr>
              <p:nvPr/>
            </p:nvSpPr>
            <p:spPr bwMode="auto">
              <a:xfrm>
                <a:off x="5937250" y="358986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397" name="Rectangle 383"/>
              <p:cNvSpPr>
                <a:spLocks noChangeArrowheads="1"/>
              </p:cNvSpPr>
              <p:nvPr/>
            </p:nvSpPr>
            <p:spPr bwMode="auto">
              <a:xfrm>
                <a:off x="6146800" y="3666066"/>
                <a:ext cx="914400" cy="304800"/>
              </a:xfrm>
              <a:prstGeom prst="rect">
                <a:avLst/>
              </a:prstGeom>
              <a:solidFill>
                <a:srgbClr val="A6A6A6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endParaRPr lang="en-US" altLang="en-US" b="0" smtClean="0">
                  <a:solidFill>
                    <a:srgbClr val="660066"/>
                  </a:solidFill>
                </a:endParaRPr>
              </a:p>
            </p:txBody>
          </p:sp>
          <p:cxnSp>
            <p:nvCxnSpPr>
              <p:cNvPr id="15398" name="Straight Connector 30"/>
              <p:cNvCxnSpPr>
                <a:cxnSpLocks noChangeShapeType="1"/>
              </p:cNvCxnSpPr>
              <p:nvPr/>
            </p:nvCxnSpPr>
            <p:spPr bwMode="auto">
              <a:xfrm rot="16200000" flipH="1">
                <a:off x="5020734" y="3361266"/>
                <a:ext cx="1588" cy="914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99" name="Straight Connector 34"/>
              <p:cNvCxnSpPr>
                <a:cxnSpLocks noChangeShapeType="1"/>
                <a:stCxn id="15397" idx="1"/>
              </p:cNvCxnSpPr>
              <p:nvPr/>
            </p:nvCxnSpPr>
            <p:spPr bwMode="auto">
              <a:xfrm rot="10800000">
                <a:off x="5930900" y="3817672"/>
                <a:ext cx="215900" cy="79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400" name="Rectangle 35"/>
              <p:cNvSpPr>
                <a:spLocks noChangeAspect="1"/>
              </p:cNvSpPr>
              <p:nvPr/>
            </p:nvSpPr>
            <p:spPr bwMode="auto">
              <a:xfrm>
                <a:off x="5181600" y="3276600"/>
                <a:ext cx="2171700" cy="1044087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401" name="Oval 36"/>
              <p:cNvSpPr>
                <a:spLocks noChangeArrowheads="1"/>
              </p:cNvSpPr>
              <p:nvPr/>
            </p:nvSpPr>
            <p:spPr bwMode="auto">
              <a:xfrm>
                <a:off x="5283200" y="3780366"/>
                <a:ext cx="76200" cy="76200"/>
              </a:xfrm>
              <a:prstGeom prst="ellipse">
                <a:avLst/>
              </a:prstGeom>
              <a:solidFill>
                <a:srgbClr val="00009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02" name="Oval 37"/>
              <p:cNvSpPr>
                <a:spLocks noChangeArrowheads="1"/>
              </p:cNvSpPr>
              <p:nvPr/>
            </p:nvSpPr>
            <p:spPr bwMode="auto">
              <a:xfrm>
                <a:off x="7162800" y="3780365"/>
                <a:ext cx="76200" cy="76200"/>
              </a:xfrm>
              <a:prstGeom prst="ellipse">
                <a:avLst/>
              </a:prstGeom>
              <a:solidFill>
                <a:srgbClr val="E513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03" name="Oval 38"/>
              <p:cNvSpPr>
                <a:spLocks noChangeArrowheads="1"/>
              </p:cNvSpPr>
              <p:nvPr/>
            </p:nvSpPr>
            <p:spPr bwMode="auto">
              <a:xfrm>
                <a:off x="6002866" y="3776925"/>
                <a:ext cx="76200" cy="76200"/>
              </a:xfrm>
              <a:prstGeom prst="ellipse">
                <a:avLst/>
              </a:prstGeom>
              <a:solidFill>
                <a:srgbClr val="E513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04" name="TextBox 40"/>
              <p:cNvSpPr txBox="1">
                <a:spLocks noChangeArrowheads="1"/>
              </p:cNvSpPr>
              <p:nvPr/>
            </p:nvSpPr>
            <p:spPr bwMode="auto">
              <a:xfrm>
                <a:off x="5416667" y="4004736"/>
                <a:ext cx="543716" cy="30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altLang="en-US" sz="1400" b="0" smtClean="0">
                    <a:solidFill>
                      <a:prstClr val="black"/>
                    </a:solidFill>
                  </a:rPr>
                  <a:t>emf</a:t>
                </a:r>
              </a:p>
            </p:txBody>
          </p:sp>
          <p:cxnSp>
            <p:nvCxnSpPr>
              <p:cNvPr id="15405" name="Straight Connector 45"/>
              <p:cNvCxnSpPr>
                <a:cxnSpLocks noChangeShapeType="1"/>
              </p:cNvCxnSpPr>
              <p:nvPr/>
            </p:nvCxnSpPr>
            <p:spPr bwMode="auto">
              <a:xfrm rot="5400000">
                <a:off x="5149319" y="3987799"/>
                <a:ext cx="338667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06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5317858" y="4157927"/>
                <a:ext cx="155842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07" name="Straight Connector 53"/>
              <p:cNvCxnSpPr>
                <a:cxnSpLocks noChangeShapeType="1"/>
              </p:cNvCxnSpPr>
              <p:nvPr/>
            </p:nvCxnSpPr>
            <p:spPr bwMode="auto">
              <a:xfrm rot="16200000" flipH="1">
                <a:off x="5874284" y="3986216"/>
                <a:ext cx="338667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08" name="Straight Connector 54"/>
              <p:cNvCxnSpPr>
                <a:cxnSpLocks noChangeShapeType="1"/>
              </p:cNvCxnSpPr>
              <p:nvPr/>
            </p:nvCxnSpPr>
            <p:spPr bwMode="auto">
              <a:xfrm flipH="1">
                <a:off x="5888570" y="4156344"/>
                <a:ext cx="155842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09" name="Straight Connector 57"/>
              <p:cNvCxnSpPr>
                <a:cxnSpLocks noChangeShapeType="1"/>
              </p:cNvCxnSpPr>
              <p:nvPr/>
            </p:nvCxnSpPr>
            <p:spPr bwMode="auto">
              <a:xfrm>
                <a:off x="5295898" y="4471593"/>
                <a:ext cx="850901" cy="30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10" name="Straight Connector 60"/>
              <p:cNvCxnSpPr>
                <a:cxnSpLocks noChangeShapeType="1"/>
              </p:cNvCxnSpPr>
              <p:nvPr/>
            </p:nvCxnSpPr>
            <p:spPr bwMode="auto">
              <a:xfrm flipH="1">
                <a:off x="6358462" y="4470799"/>
                <a:ext cx="850901" cy="30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411" name="Oval 61"/>
              <p:cNvSpPr>
                <a:spLocks noChangeArrowheads="1"/>
              </p:cNvSpPr>
              <p:nvPr/>
            </p:nvSpPr>
            <p:spPr bwMode="auto">
              <a:xfrm>
                <a:off x="6138334" y="4326457"/>
                <a:ext cx="347491" cy="3474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5412" name="Straight Connector 67"/>
              <p:cNvCxnSpPr>
                <a:cxnSpLocks noChangeShapeType="1"/>
              </p:cNvCxnSpPr>
              <p:nvPr/>
            </p:nvCxnSpPr>
            <p:spPr bwMode="auto">
              <a:xfrm rot="10800000" flipV="1">
                <a:off x="7200897" y="3818464"/>
                <a:ext cx="1588" cy="6519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13" name="Straight Connector 68"/>
              <p:cNvCxnSpPr>
                <a:cxnSpLocks noChangeShapeType="1"/>
              </p:cNvCxnSpPr>
              <p:nvPr/>
            </p:nvCxnSpPr>
            <p:spPr bwMode="auto">
              <a:xfrm rot="10800000" flipV="1">
                <a:off x="5300131" y="3822697"/>
                <a:ext cx="1588" cy="6519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14" name="Straight Connector 70"/>
              <p:cNvCxnSpPr>
                <a:cxnSpLocks noChangeShapeType="1"/>
              </p:cNvCxnSpPr>
              <p:nvPr/>
            </p:nvCxnSpPr>
            <p:spPr bwMode="auto">
              <a:xfrm rot="10800000">
                <a:off x="5511800" y="3818468"/>
                <a:ext cx="3365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15" name="Straight Arrow Connector 59"/>
              <p:cNvCxnSpPr>
                <a:cxnSpLocks noChangeShapeType="1"/>
              </p:cNvCxnSpPr>
              <p:nvPr/>
            </p:nvCxnSpPr>
            <p:spPr bwMode="auto">
              <a:xfrm rot="10800000" flipV="1">
                <a:off x="7226300" y="3111500"/>
                <a:ext cx="1028700" cy="711200"/>
              </a:xfrm>
              <a:prstGeom prst="straightConnector1">
                <a:avLst/>
              </a:prstGeom>
              <a:noFill/>
              <a:ln w="28575">
                <a:solidFill>
                  <a:srgbClr val="E51313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416" name="Line 377"/>
              <p:cNvSpPr>
                <a:spLocks noChangeShapeType="1"/>
              </p:cNvSpPr>
              <p:nvPr/>
            </p:nvSpPr>
            <p:spPr bwMode="auto">
              <a:xfrm flipV="1">
                <a:off x="7886700" y="4673600"/>
                <a:ext cx="8468" cy="4191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417" name="Isosceles Triangle 69"/>
              <p:cNvSpPr>
                <a:spLocks noChangeArrowheads="1"/>
              </p:cNvSpPr>
              <p:nvPr/>
            </p:nvSpPr>
            <p:spPr bwMode="auto">
              <a:xfrm rot="5400000">
                <a:off x="7857065" y="4597399"/>
                <a:ext cx="127003" cy="76200"/>
              </a:xfrm>
              <a:prstGeom prst="triangle">
                <a:avLst>
                  <a:gd name="adj" fmla="val 55264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5418" name="Straight Connector 73"/>
              <p:cNvCxnSpPr>
                <a:cxnSpLocks noChangeShapeType="1"/>
              </p:cNvCxnSpPr>
              <p:nvPr/>
            </p:nvCxnSpPr>
            <p:spPr bwMode="auto">
              <a:xfrm rot="16200000" flipH="1">
                <a:off x="7751234" y="4347634"/>
                <a:ext cx="423332" cy="1608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419" name="TextBox 75"/>
              <p:cNvSpPr txBox="1">
                <a:spLocks noChangeArrowheads="1"/>
              </p:cNvSpPr>
              <p:nvPr/>
            </p:nvSpPr>
            <p:spPr bwMode="auto">
              <a:xfrm>
                <a:off x="7950205" y="4267200"/>
                <a:ext cx="833256" cy="338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altLang="en-US" sz="1600" b="0" smtClean="0">
                    <a:solidFill>
                      <a:prstClr val="black"/>
                    </a:solidFill>
                  </a:rPr>
                  <a:t>switch</a:t>
                </a:r>
              </a:p>
            </p:txBody>
          </p:sp>
          <p:sp>
            <p:nvSpPr>
              <p:cNvPr id="15420" name="TextBox 76"/>
              <p:cNvSpPr txBox="1">
                <a:spLocks noChangeArrowheads="1"/>
              </p:cNvSpPr>
              <p:nvPr/>
            </p:nvSpPr>
            <p:spPr bwMode="auto">
              <a:xfrm>
                <a:off x="5486432" y="5207000"/>
                <a:ext cx="1562813" cy="338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altLang="en-US" sz="1600" b="0" smtClean="0">
                    <a:solidFill>
                      <a:prstClr val="black"/>
                    </a:solidFill>
                  </a:rPr>
                  <a:t>starter motor</a:t>
                </a:r>
              </a:p>
            </p:txBody>
          </p:sp>
          <p:sp>
            <p:nvSpPr>
              <p:cNvPr id="15421" name="TextBox 77"/>
              <p:cNvSpPr txBox="1">
                <a:spLocks noChangeArrowheads="1"/>
              </p:cNvSpPr>
              <p:nvPr/>
            </p:nvSpPr>
            <p:spPr bwMode="auto">
              <a:xfrm>
                <a:off x="7048500" y="3479800"/>
                <a:ext cx="340344" cy="30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altLang="en-US" sz="1400" smtClean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5422" name="TextBox 78"/>
              <p:cNvSpPr txBox="1">
                <a:spLocks noChangeArrowheads="1"/>
              </p:cNvSpPr>
              <p:nvPr/>
            </p:nvSpPr>
            <p:spPr bwMode="auto">
              <a:xfrm>
                <a:off x="5194300" y="3365473"/>
                <a:ext cx="431755" cy="523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altLang="en-US" sz="2800" b="0" smtClean="0">
                    <a:solidFill>
                      <a:srgbClr val="000090"/>
                    </a:solidFill>
                  </a:rPr>
                  <a:t>-</a:t>
                </a:r>
              </a:p>
            </p:txBody>
          </p:sp>
          <p:sp>
            <p:nvSpPr>
              <p:cNvPr id="15423" name="TextBox 83"/>
              <p:cNvSpPr txBox="1">
                <a:spLocks noChangeArrowheads="1"/>
              </p:cNvSpPr>
              <p:nvPr/>
            </p:nvSpPr>
            <p:spPr bwMode="auto">
              <a:xfrm>
                <a:off x="6477000" y="3873500"/>
                <a:ext cx="288648" cy="38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altLang="en-US" b="0" smtClean="0">
                    <a:solidFill>
                      <a:prstClr val="black"/>
                    </a:solidFill>
                  </a:rPr>
                  <a:t>r</a:t>
                </a:r>
              </a:p>
            </p:txBody>
          </p:sp>
        </p:grpSp>
        <p:sp>
          <p:nvSpPr>
            <p:cNvPr id="15384" name="Rectangle 113"/>
            <p:cNvSpPr>
              <a:spLocks noChangeArrowheads="1"/>
            </p:cNvSpPr>
            <p:nvPr/>
          </p:nvSpPr>
          <p:spPr bwMode="auto">
            <a:xfrm>
              <a:off x="6307599" y="4308445"/>
              <a:ext cx="36420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pPr eaLnBrk="1" hangingPunct="1"/>
              <a:r>
                <a:rPr lang="en-US" altLang="en-US" sz="2000" b="0" smtClean="0">
                  <a:solidFill>
                    <a:prstClr val="black"/>
                  </a:solidFill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0836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ounded Rectangle 70"/>
          <p:cNvSpPr>
            <a:spLocks noChangeArrowheads="1"/>
          </p:cNvSpPr>
          <p:nvPr/>
        </p:nvSpPr>
        <p:spPr bwMode="auto">
          <a:xfrm>
            <a:off x="5168900" y="63500"/>
            <a:ext cx="3568700" cy="3073400"/>
          </a:xfrm>
          <a:prstGeom prst="roundRect">
            <a:avLst>
              <a:gd name="adj" fmla="val 10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endParaRPr lang="en-US" altLang="en-US" b="0" smtClean="0">
              <a:solidFill>
                <a:prstClr val="black"/>
              </a:solidFill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4749800" y="3060700"/>
            <a:ext cx="4318000" cy="2578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endParaRPr lang="en-US" altLang="en-US" b="0" smtClean="0">
              <a:solidFill>
                <a:srgbClr val="FFFFFF"/>
              </a:solidFill>
            </a:endParaRPr>
          </a:p>
        </p:txBody>
      </p:sp>
      <p:grpSp>
        <p:nvGrpSpPr>
          <p:cNvPr id="17414" name="Group 85"/>
          <p:cNvGrpSpPr>
            <a:grpSpLocks/>
          </p:cNvGrpSpPr>
          <p:nvPr/>
        </p:nvGrpSpPr>
        <p:grpSpPr bwMode="auto">
          <a:xfrm>
            <a:off x="5346700" y="177800"/>
            <a:ext cx="3273425" cy="2667000"/>
            <a:chOff x="3368" y="112"/>
            <a:chExt cx="2062" cy="1680"/>
          </a:xfrm>
        </p:grpSpPr>
        <p:pic>
          <p:nvPicPr>
            <p:cNvPr id="17478" name="Picture 7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" y="240"/>
              <a:ext cx="1456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79" name="Picture 9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0" y="112"/>
              <a:ext cx="480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" name="TextBox 153"/>
            <p:cNvSpPr txBox="1"/>
            <p:nvPr/>
          </p:nvSpPr>
          <p:spPr>
            <a:xfrm>
              <a:off x="5007" y="152"/>
              <a:ext cx="363" cy="17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pPr eaLnBrk="1" hangingPunct="1"/>
              <a:r>
                <a:rPr lang="en-US" altLang="en-US" sz="1000" smtClean="0">
                  <a:solidFill>
                    <a:srgbClr val="000000"/>
                  </a:solidFill>
                </a:rPr>
                <a:t>13.7 </a:t>
              </a:r>
            </a:p>
          </p:txBody>
        </p:sp>
        <p:grpSp>
          <p:nvGrpSpPr>
            <p:cNvPr id="17481" name="Group 106"/>
            <p:cNvGrpSpPr>
              <a:grpSpLocks noChangeAspect="1"/>
            </p:cNvGrpSpPr>
            <p:nvPr/>
          </p:nvGrpSpPr>
          <p:grpSpPr bwMode="auto">
            <a:xfrm rot="5400000" flipV="1">
              <a:off x="3311" y="408"/>
              <a:ext cx="785" cy="287"/>
              <a:chOff x="948564" y="736600"/>
              <a:chExt cx="2175636" cy="796164"/>
            </a:xfrm>
          </p:grpSpPr>
          <p:sp>
            <p:nvSpPr>
              <p:cNvPr id="17488" name="Rectangle 107"/>
              <p:cNvSpPr>
                <a:spLocks noChangeArrowheads="1"/>
              </p:cNvSpPr>
              <p:nvPr/>
            </p:nvSpPr>
            <p:spPr bwMode="auto">
              <a:xfrm>
                <a:off x="1282700" y="736600"/>
                <a:ext cx="1498600" cy="889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7489" name="Straight Arrow Connector 108"/>
              <p:cNvCxnSpPr>
                <a:cxnSpLocks noChangeShapeType="1"/>
                <a:stCxn id="17488" idx="3"/>
              </p:cNvCxnSpPr>
              <p:nvPr/>
            </p:nvCxnSpPr>
            <p:spPr bwMode="auto">
              <a:xfrm>
                <a:off x="2781300" y="781050"/>
                <a:ext cx="342900" cy="635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" name="Arc 163"/>
              <p:cNvSpPr/>
              <p:nvPr/>
            </p:nvSpPr>
            <p:spPr bwMode="auto">
              <a:xfrm rot="17093334">
                <a:off x="793007" y="914365"/>
                <a:ext cx="760100" cy="482243"/>
              </a:xfrm>
              <a:prstGeom prst="arc">
                <a:avLst/>
              </a:prstGeom>
              <a:noFill/>
              <a:ln w="571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482" name="Group 114"/>
            <p:cNvGrpSpPr>
              <a:grpSpLocks noChangeAspect="1"/>
            </p:cNvGrpSpPr>
            <p:nvPr/>
          </p:nvGrpSpPr>
          <p:grpSpPr bwMode="auto">
            <a:xfrm rot="15810785" flipH="1">
              <a:off x="4371" y="455"/>
              <a:ext cx="602" cy="221"/>
              <a:chOff x="947224" y="736600"/>
              <a:chExt cx="2176976" cy="800285"/>
            </a:xfrm>
          </p:grpSpPr>
          <p:sp>
            <p:nvSpPr>
              <p:cNvPr id="17485" name="Rectangle 115"/>
              <p:cNvSpPr>
                <a:spLocks noChangeArrowheads="1"/>
              </p:cNvSpPr>
              <p:nvPr/>
            </p:nvSpPr>
            <p:spPr bwMode="auto">
              <a:xfrm>
                <a:off x="1282700" y="736600"/>
                <a:ext cx="1498600" cy="889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E51313"/>
                </a:solidFill>
                <a:round/>
                <a:headEnd/>
                <a:tailEnd/>
              </a:ln>
            </p:spPr>
            <p:txBody>
              <a:bodyPr vert="eaVert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7486" name="Straight Arrow Connector 116"/>
              <p:cNvCxnSpPr>
                <a:cxnSpLocks noChangeShapeType="1"/>
                <a:stCxn id="17485" idx="3"/>
              </p:cNvCxnSpPr>
              <p:nvPr/>
            </p:nvCxnSpPr>
            <p:spPr bwMode="auto">
              <a:xfrm>
                <a:off x="2781300" y="781050"/>
                <a:ext cx="342900" cy="6350"/>
              </a:xfrm>
              <a:prstGeom prst="straightConnector1">
                <a:avLst/>
              </a:prstGeom>
              <a:noFill/>
              <a:ln w="38100">
                <a:solidFill>
                  <a:srgbClr val="E51313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1" name="Arc 160"/>
              <p:cNvSpPr/>
              <p:nvPr/>
            </p:nvSpPr>
            <p:spPr bwMode="auto">
              <a:xfrm rot="17093334">
                <a:off x="783094" y="888093"/>
                <a:ext cx="760451" cy="484576"/>
              </a:xfrm>
              <a:prstGeom prst="arc">
                <a:avLst/>
              </a:prstGeom>
              <a:noFill/>
              <a:ln w="57150" cap="flat" cmpd="sng" algn="ctr">
                <a:solidFill>
                  <a:srgbClr val="E5131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7483" name="Curved Connector 121"/>
            <p:cNvCxnSpPr>
              <a:cxnSpLocks noChangeShapeType="1"/>
              <a:endCxn id="164" idx="0"/>
            </p:cNvCxnSpPr>
            <p:nvPr/>
          </p:nvCxnSpPr>
          <p:spPr bwMode="auto">
            <a:xfrm rot="10800000">
              <a:off x="3671" y="161"/>
              <a:ext cx="1544" cy="735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84" name="Curved Connector 129"/>
            <p:cNvCxnSpPr>
              <a:cxnSpLocks noChangeShapeType="1"/>
            </p:cNvCxnSpPr>
            <p:nvPr/>
          </p:nvCxnSpPr>
          <p:spPr bwMode="auto">
            <a:xfrm rot="10800000">
              <a:off x="4620" y="268"/>
              <a:ext cx="720" cy="644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413" name="TextBox 15"/>
          <p:cNvSpPr txBox="1">
            <a:spLocks noChangeArrowheads="1"/>
          </p:cNvSpPr>
          <p:nvPr/>
        </p:nvSpPr>
        <p:spPr bwMode="auto">
          <a:xfrm>
            <a:off x="38100" y="38100"/>
            <a:ext cx="3619500" cy="38472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algn="ctr" eaLnBrk="1" hangingPunct="1"/>
            <a:r>
              <a:rPr lang="en-US" altLang="en-US" b="0" smtClean="0">
                <a:solidFill>
                  <a:prstClr val="black"/>
                </a:solidFill>
              </a:rPr>
              <a:t>EMF and Internal resistance</a:t>
            </a:r>
          </a:p>
        </p:txBody>
      </p:sp>
      <p:sp>
        <p:nvSpPr>
          <p:cNvPr id="17415" name="TextBox 80"/>
          <p:cNvSpPr txBox="1">
            <a:spLocks noChangeArrowheads="1"/>
          </p:cNvSpPr>
          <p:nvPr/>
        </p:nvSpPr>
        <p:spPr bwMode="auto">
          <a:xfrm>
            <a:off x="38100" y="444500"/>
            <a:ext cx="4572000" cy="830263"/>
          </a:xfrm>
          <a:prstGeom prst="rect">
            <a:avLst/>
          </a:prstGeom>
          <a:gradFill rotWithShape="1">
            <a:gsLst>
              <a:gs pos="0">
                <a:srgbClr val="F7F7EC"/>
              </a:gs>
              <a:gs pos="64999">
                <a:srgbClr val="EAEACE"/>
              </a:gs>
              <a:gs pos="100000">
                <a:srgbClr val="E2E2B8"/>
              </a:gs>
            </a:gsLst>
            <a:lin ang="5400000" scaled="1"/>
          </a:gradFill>
          <a:ln w="9525">
            <a:solidFill>
              <a:srgbClr val="979762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altLang="en-US" sz="1600" b="0" smtClean="0">
                <a:solidFill>
                  <a:prstClr val="black"/>
                </a:solidFill>
              </a:rPr>
              <a:t>The circuit shows a car battery connected through a switch to a starter motor. </a:t>
            </a:r>
          </a:p>
          <a:p>
            <a:pPr eaLnBrk="1" hangingPunct="1"/>
            <a:r>
              <a:rPr lang="en-US" altLang="en-US" sz="1600" b="0" smtClean="0">
                <a:solidFill>
                  <a:prstClr val="black"/>
                </a:solidFill>
              </a:rPr>
              <a:t>The switch is open.  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0800" y="1295400"/>
            <a:ext cx="3657600" cy="1230313"/>
          </a:xfrm>
          <a:prstGeom prst="rect">
            <a:avLst/>
          </a:prstGeom>
          <a:gradFill rotWithShape="1">
            <a:gsLst>
              <a:gs pos="0">
                <a:srgbClr val="FCFCE5"/>
              </a:gs>
              <a:gs pos="64999">
                <a:srgbClr val="F5F4BD"/>
              </a:gs>
              <a:gs pos="100000">
                <a:srgbClr val="F3F1A0"/>
              </a:gs>
            </a:gsLst>
            <a:lin ang="5400000" scaled="1"/>
          </a:gradFill>
          <a:ln w="9525">
            <a:solidFill>
              <a:srgbClr val="A3A1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361950" indent="-361950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600" b="0" smtClean="0">
                <a:solidFill>
                  <a:srgbClr val="000000"/>
                </a:solidFill>
              </a:rPr>
              <a:t>The voltmeter (V) across the terminals reads 13.7 V</a:t>
            </a:r>
          </a:p>
          <a:p>
            <a:pPr eaLnBrk="1" hangingPunct="1">
              <a:spcAft>
                <a:spcPts val="600"/>
              </a:spcAft>
              <a:buFont typeface="Verdana" pitchFamily="-111" charset="0"/>
              <a:buAutoNum type="arabicPeriod"/>
            </a:pPr>
            <a:r>
              <a:rPr lang="en-US" altLang="en-US" sz="1600" b="0" smtClean="0">
                <a:solidFill>
                  <a:srgbClr val="000000"/>
                </a:solidFill>
              </a:rPr>
              <a:t>State the </a:t>
            </a:r>
            <a:r>
              <a:rPr lang="en-US" altLang="en-US" sz="1600" smtClean="0">
                <a:solidFill>
                  <a:srgbClr val="000000"/>
                </a:solidFill>
              </a:rPr>
              <a:t>emf</a:t>
            </a:r>
            <a:r>
              <a:rPr lang="en-US" altLang="en-US" sz="1600" b="0" smtClean="0">
                <a:solidFill>
                  <a:srgbClr val="000000"/>
                </a:solidFill>
              </a:rPr>
              <a:t> of the battery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1600" b="0" smtClean="0">
                <a:solidFill>
                  <a:srgbClr val="000000"/>
                </a:solidFill>
              </a:rPr>
              <a:t>	Explain your answer.</a:t>
            </a:r>
          </a:p>
        </p:txBody>
      </p:sp>
      <p:sp>
        <p:nvSpPr>
          <p:cNvPr id="2" name="TextBox 134"/>
          <p:cNvSpPr txBox="1">
            <a:spLocks noChangeArrowheads="1"/>
          </p:cNvSpPr>
          <p:nvPr/>
        </p:nvSpPr>
        <p:spPr bwMode="auto">
          <a:xfrm>
            <a:off x="50800" y="2578100"/>
            <a:ext cx="4597400" cy="3800475"/>
          </a:xfrm>
          <a:prstGeom prst="rect">
            <a:avLst/>
          </a:prstGeom>
          <a:gradFill rotWithShape="1">
            <a:gsLst>
              <a:gs pos="0">
                <a:srgbClr val="FCFCE5"/>
              </a:gs>
              <a:gs pos="64999">
                <a:srgbClr val="F5F4BD"/>
              </a:gs>
              <a:gs pos="100000">
                <a:srgbClr val="F3F1A0"/>
              </a:gs>
            </a:gsLst>
            <a:lin ang="5400000" scaled="1"/>
          </a:gradFill>
          <a:ln w="9525">
            <a:solidFill>
              <a:srgbClr val="A3A1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marL="266700" indent="-266700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1800" b="0" smtClean="0">
                <a:solidFill>
                  <a:srgbClr val="000000"/>
                </a:solidFill>
              </a:rPr>
              <a:t>With the switch open, there is only a negligible current (</a:t>
            </a:r>
            <a:r>
              <a:rPr lang="en-US" altLang="en-US" sz="1800" b="0" smtClean="0">
                <a:solidFill>
                  <a:srgbClr val="000000"/>
                </a:solidFill>
                <a:latin typeface="Symbol" pitchFamily="-111" charset="2"/>
              </a:rPr>
              <a:t>m</a:t>
            </a:r>
            <a:r>
              <a:rPr lang="en-US" altLang="en-US" sz="1800" b="0" smtClean="0">
                <a:solidFill>
                  <a:srgbClr val="000000"/>
                </a:solidFill>
              </a:rPr>
              <a:t>A) flowing through the voltmeter circuit.  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1800" b="0" smtClean="0">
                <a:solidFill>
                  <a:srgbClr val="000000"/>
                </a:solidFill>
              </a:rPr>
              <a:t>Negligible electrical energy is transformed into heat by the internal resistance.  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1800" b="0" smtClean="0">
                <a:solidFill>
                  <a:srgbClr val="000000"/>
                </a:solidFill>
              </a:rPr>
              <a:t>The voltmeter reads all the energy per unit of charge (V = JC</a:t>
            </a:r>
            <a:r>
              <a:rPr lang="en-US" altLang="en-US" sz="1800" b="0" baseline="30000" smtClean="0">
                <a:solidFill>
                  <a:srgbClr val="000000"/>
                </a:solidFill>
              </a:rPr>
              <a:t>-1</a:t>
            </a:r>
            <a:r>
              <a:rPr lang="en-US" altLang="en-US" sz="1800" b="0" smtClean="0">
                <a:solidFill>
                  <a:srgbClr val="000000"/>
                </a:solidFill>
              </a:rPr>
              <a:t>) that is available in the battery.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1800" b="0" smtClean="0">
                <a:solidFill>
                  <a:srgbClr val="000000"/>
                </a:solidFill>
              </a:rPr>
              <a:t>emf = Terminal voltage + V</a:t>
            </a:r>
            <a:r>
              <a:rPr lang="en-US" altLang="en-US" sz="1800" b="0" baseline="-25000" smtClean="0">
                <a:solidFill>
                  <a:srgbClr val="000000"/>
                </a:solidFill>
              </a:rPr>
              <a:t>r</a:t>
            </a:r>
            <a:endParaRPr lang="en-US" altLang="en-US" sz="1800" b="0" smtClean="0">
              <a:solidFill>
                <a:srgbClr val="000000"/>
              </a:solidFill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1800" b="0" smtClean="0">
                <a:solidFill>
                  <a:srgbClr val="000000"/>
                </a:solidFill>
              </a:rPr>
              <a:t>now  V</a:t>
            </a:r>
            <a:r>
              <a:rPr lang="en-US" altLang="en-US" sz="1800" b="0" baseline="-25000" smtClean="0">
                <a:solidFill>
                  <a:srgbClr val="000000"/>
                </a:solidFill>
              </a:rPr>
              <a:t>r</a:t>
            </a:r>
            <a:r>
              <a:rPr lang="en-US" altLang="en-US" sz="1800" b="0" smtClean="0">
                <a:solidFill>
                  <a:srgbClr val="000000"/>
                </a:solidFill>
              </a:rPr>
              <a:t> = Ir and I = 0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1800" b="0" smtClean="0">
                <a:solidFill>
                  <a:srgbClr val="000000"/>
                </a:solidFill>
              </a:rPr>
              <a:t>emf = Terminal voltage = 13.7 V</a:t>
            </a:r>
          </a:p>
        </p:txBody>
      </p:sp>
      <p:sp>
        <p:nvSpPr>
          <p:cNvPr id="17417" name="TextBox 46"/>
          <p:cNvSpPr txBox="1">
            <a:spLocks noChangeArrowheads="1"/>
          </p:cNvSpPr>
          <p:nvPr/>
        </p:nvSpPr>
        <p:spPr bwMode="auto">
          <a:xfrm>
            <a:off x="6902450" y="2749550"/>
            <a:ext cx="2152650" cy="3381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algn="ctr" eaLnBrk="1" hangingPunct="1"/>
            <a:r>
              <a:rPr lang="en-US" altLang="en-US" sz="1600" b="0" smtClean="0">
                <a:solidFill>
                  <a:srgbClr val="FF0000"/>
                </a:solidFill>
              </a:rPr>
              <a:t>Positive terminals</a:t>
            </a:r>
          </a:p>
        </p:txBody>
      </p:sp>
      <p:sp>
        <p:nvSpPr>
          <p:cNvPr id="3" name="TextBox 47"/>
          <p:cNvSpPr txBox="1">
            <a:spLocks noChangeArrowheads="1"/>
          </p:cNvSpPr>
          <p:nvPr/>
        </p:nvSpPr>
        <p:spPr bwMode="auto">
          <a:xfrm>
            <a:off x="4489450" y="2749550"/>
            <a:ext cx="2282184" cy="3381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algn="ctr" eaLnBrk="1" hangingPunct="1"/>
            <a:r>
              <a:rPr lang="en-US" altLang="en-US" sz="1600" b="0" smtClean="0">
                <a:solidFill>
                  <a:srgbClr val="000090"/>
                </a:solidFill>
              </a:rPr>
              <a:t>Negative terminals</a:t>
            </a:r>
          </a:p>
        </p:txBody>
      </p:sp>
      <p:cxnSp>
        <p:nvCxnSpPr>
          <p:cNvPr id="17428" name="Straight Arrow Connector 49"/>
          <p:cNvCxnSpPr>
            <a:cxnSpLocks noChangeShapeType="1"/>
          </p:cNvCxnSpPr>
          <p:nvPr/>
        </p:nvCxnSpPr>
        <p:spPr bwMode="auto">
          <a:xfrm rot="16200000" flipV="1">
            <a:off x="7188200" y="1524000"/>
            <a:ext cx="1333500" cy="1181100"/>
          </a:xfrm>
          <a:prstGeom prst="straightConnector1">
            <a:avLst/>
          </a:prstGeom>
          <a:noFill/>
          <a:ln w="28575">
            <a:solidFill>
              <a:srgbClr val="E5131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9" name="Straight Arrow Connector 55"/>
          <p:cNvCxnSpPr>
            <a:cxnSpLocks noChangeShapeType="1"/>
          </p:cNvCxnSpPr>
          <p:nvPr/>
        </p:nvCxnSpPr>
        <p:spPr bwMode="auto">
          <a:xfrm rot="5400000" flipH="1" flipV="1">
            <a:off x="4546600" y="1752600"/>
            <a:ext cx="1282700" cy="749300"/>
          </a:xfrm>
          <a:prstGeom prst="straightConnector1">
            <a:avLst/>
          </a:prstGeom>
          <a:noFill/>
          <a:ln w="28575">
            <a:solidFill>
              <a:srgbClr val="00009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431" name="Group 116"/>
          <p:cNvGrpSpPr>
            <a:grpSpLocks/>
          </p:cNvGrpSpPr>
          <p:nvPr/>
        </p:nvGrpSpPr>
        <p:grpSpPr bwMode="auto">
          <a:xfrm>
            <a:off x="4902200" y="3060700"/>
            <a:ext cx="4224338" cy="2484438"/>
            <a:chOff x="4737100" y="3060700"/>
            <a:chExt cx="4224797" cy="2484391"/>
          </a:xfrm>
        </p:grpSpPr>
        <p:grpSp>
          <p:nvGrpSpPr>
            <p:cNvPr id="17438" name="Group 90"/>
            <p:cNvGrpSpPr>
              <a:grpSpLocks/>
            </p:cNvGrpSpPr>
            <p:nvPr/>
          </p:nvGrpSpPr>
          <p:grpSpPr bwMode="auto">
            <a:xfrm>
              <a:off x="4737100" y="3060700"/>
              <a:ext cx="4224797" cy="2484391"/>
              <a:chOff x="4559300" y="3060700"/>
              <a:chExt cx="4224161" cy="2484927"/>
            </a:xfrm>
          </p:grpSpPr>
          <p:cxnSp>
            <p:nvCxnSpPr>
              <p:cNvPr id="17440" name="Straight Arrow Connector 51"/>
              <p:cNvCxnSpPr>
                <a:cxnSpLocks noChangeShapeType="1"/>
              </p:cNvCxnSpPr>
              <p:nvPr/>
            </p:nvCxnSpPr>
            <p:spPr bwMode="auto">
              <a:xfrm rot="16200000" flipH="1">
                <a:off x="4555067" y="3090333"/>
                <a:ext cx="757766" cy="698500"/>
              </a:xfrm>
              <a:prstGeom prst="straightConnector1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441" name="Line 335"/>
              <p:cNvSpPr>
                <a:spLocks noChangeShapeType="1"/>
              </p:cNvSpPr>
              <p:nvPr/>
            </p:nvSpPr>
            <p:spPr bwMode="auto">
              <a:xfrm flipH="1" flipV="1">
                <a:off x="4559300" y="5105400"/>
                <a:ext cx="838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7442" name="Line 362"/>
              <p:cNvSpPr>
                <a:spLocks noChangeShapeType="1"/>
              </p:cNvSpPr>
              <p:nvPr/>
            </p:nvSpPr>
            <p:spPr bwMode="auto">
              <a:xfrm flipV="1">
                <a:off x="4572000" y="3801534"/>
                <a:ext cx="0" cy="1295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7443" name="Line 370"/>
              <p:cNvSpPr>
                <a:spLocks noChangeShapeType="1"/>
              </p:cNvSpPr>
              <p:nvPr/>
            </p:nvSpPr>
            <p:spPr bwMode="auto">
              <a:xfrm>
                <a:off x="5397500" y="5105400"/>
                <a:ext cx="381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7444" name="Line 372"/>
              <p:cNvSpPr>
                <a:spLocks noChangeShapeType="1"/>
              </p:cNvSpPr>
              <p:nvPr/>
            </p:nvSpPr>
            <p:spPr bwMode="auto">
              <a:xfrm>
                <a:off x="6692899" y="5105400"/>
                <a:ext cx="120650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7445" name="Line 377"/>
              <p:cNvSpPr>
                <a:spLocks noChangeShapeType="1"/>
              </p:cNvSpPr>
              <p:nvPr/>
            </p:nvSpPr>
            <p:spPr bwMode="auto">
              <a:xfrm flipV="1">
                <a:off x="7886700" y="3810000"/>
                <a:ext cx="8468" cy="4191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7446" name="Rectangle 393"/>
              <p:cNvSpPr>
                <a:spLocks noChangeArrowheads="1"/>
              </p:cNvSpPr>
              <p:nvPr/>
            </p:nvSpPr>
            <p:spPr bwMode="auto">
              <a:xfrm>
                <a:off x="5778500" y="4953000"/>
                <a:ext cx="914400" cy="304800"/>
              </a:xfrm>
              <a:prstGeom prst="rect">
                <a:avLst/>
              </a:prstGeom>
              <a:solidFill>
                <a:srgbClr val="A6A6A6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endParaRPr lang="en-US" altLang="en-US" b="0" smtClean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7447" name="Line 333"/>
              <p:cNvSpPr>
                <a:spLocks noChangeShapeType="1"/>
              </p:cNvSpPr>
              <p:nvPr/>
            </p:nvSpPr>
            <p:spPr bwMode="auto">
              <a:xfrm flipH="1">
                <a:off x="6464300" y="3818466"/>
                <a:ext cx="14351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7448" name="Line 329"/>
              <p:cNvSpPr>
                <a:spLocks noChangeShapeType="1"/>
              </p:cNvSpPr>
              <p:nvPr/>
            </p:nvSpPr>
            <p:spPr bwMode="auto">
              <a:xfrm flipH="1">
                <a:off x="5461000" y="3742266"/>
                <a:ext cx="0" cy="152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7449" name="Line 330"/>
              <p:cNvSpPr>
                <a:spLocks noChangeShapeType="1"/>
              </p:cNvSpPr>
              <p:nvPr/>
            </p:nvSpPr>
            <p:spPr bwMode="auto">
              <a:xfrm flipH="1">
                <a:off x="5511800" y="358986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7450" name="Line 331"/>
              <p:cNvSpPr>
                <a:spLocks noChangeShapeType="1"/>
              </p:cNvSpPr>
              <p:nvPr/>
            </p:nvSpPr>
            <p:spPr bwMode="auto">
              <a:xfrm>
                <a:off x="5886450" y="3742266"/>
                <a:ext cx="0" cy="152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7451" name="Line 332"/>
              <p:cNvSpPr>
                <a:spLocks noChangeShapeType="1"/>
              </p:cNvSpPr>
              <p:nvPr/>
            </p:nvSpPr>
            <p:spPr bwMode="auto">
              <a:xfrm>
                <a:off x="5937250" y="358986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7452" name="Rectangle 383"/>
              <p:cNvSpPr>
                <a:spLocks noChangeArrowheads="1"/>
              </p:cNvSpPr>
              <p:nvPr/>
            </p:nvSpPr>
            <p:spPr bwMode="auto">
              <a:xfrm>
                <a:off x="6146800" y="3666066"/>
                <a:ext cx="914400" cy="304800"/>
              </a:xfrm>
              <a:prstGeom prst="rect">
                <a:avLst/>
              </a:prstGeom>
              <a:solidFill>
                <a:srgbClr val="A6A6A6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endParaRPr lang="en-US" altLang="en-US" b="0" smtClean="0">
                  <a:solidFill>
                    <a:srgbClr val="660066"/>
                  </a:solidFill>
                </a:endParaRPr>
              </a:p>
            </p:txBody>
          </p:sp>
          <p:cxnSp>
            <p:nvCxnSpPr>
              <p:cNvPr id="17453" name="Straight Connector 30"/>
              <p:cNvCxnSpPr>
                <a:cxnSpLocks noChangeShapeType="1"/>
              </p:cNvCxnSpPr>
              <p:nvPr/>
            </p:nvCxnSpPr>
            <p:spPr bwMode="auto">
              <a:xfrm rot="16200000" flipH="1">
                <a:off x="5020734" y="3361266"/>
                <a:ext cx="1588" cy="914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54" name="Straight Connector 34"/>
              <p:cNvCxnSpPr>
                <a:cxnSpLocks noChangeShapeType="1"/>
                <a:stCxn id="17452" idx="1"/>
              </p:cNvCxnSpPr>
              <p:nvPr/>
            </p:nvCxnSpPr>
            <p:spPr bwMode="auto">
              <a:xfrm rot="10800000">
                <a:off x="5930900" y="3817672"/>
                <a:ext cx="215900" cy="79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455" name="Rectangle 35"/>
              <p:cNvSpPr>
                <a:spLocks noChangeAspect="1"/>
              </p:cNvSpPr>
              <p:nvPr/>
            </p:nvSpPr>
            <p:spPr bwMode="auto">
              <a:xfrm>
                <a:off x="5181600" y="3276600"/>
                <a:ext cx="2171700" cy="1044087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456" name="Oval 36"/>
              <p:cNvSpPr>
                <a:spLocks noChangeArrowheads="1"/>
              </p:cNvSpPr>
              <p:nvPr/>
            </p:nvSpPr>
            <p:spPr bwMode="auto">
              <a:xfrm>
                <a:off x="5283200" y="3780366"/>
                <a:ext cx="76200" cy="76200"/>
              </a:xfrm>
              <a:prstGeom prst="ellipse">
                <a:avLst/>
              </a:prstGeom>
              <a:solidFill>
                <a:srgbClr val="00009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57" name="Oval 37"/>
              <p:cNvSpPr>
                <a:spLocks noChangeArrowheads="1"/>
              </p:cNvSpPr>
              <p:nvPr/>
            </p:nvSpPr>
            <p:spPr bwMode="auto">
              <a:xfrm>
                <a:off x="7162800" y="3780365"/>
                <a:ext cx="76200" cy="76200"/>
              </a:xfrm>
              <a:prstGeom prst="ellipse">
                <a:avLst/>
              </a:prstGeom>
              <a:solidFill>
                <a:srgbClr val="E513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58" name="Oval 38"/>
              <p:cNvSpPr>
                <a:spLocks noChangeArrowheads="1"/>
              </p:cNvSpPr>
              <p:nvPr/>
            </p:nvSpPr>
            <p:spPr bwMode="auto">
              <a:xfrm>
                <a:off x="6002866" y="3776925"/>
                <a:ext cx="76200" cy="76200"/>
              </a:xfrm>
              <a:prstGeom prst="ellipse">
                <a:avLst/>
              </a:prstGeom>
              <a:solidFill>
                <a:srgbClr val="E513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59" name="TextBox 40"/>
              <p:cNvSpPr txBox="1">
                <a:spLocks noChangeArrowheads="1"/>
              </p:cNvSpPr>
              <p:nvPr/>
            </p:nvSpPr>
            <p:spPr bwMode="auto">
              <a:xfrm>
                <a:off x="5416667" y="4004736"/>
                <a:ext cx="543716" cy="30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altLang="en-US" sz="1400" b="0" smtClean="0">
                    <a:solidFill>
                      <a:prstClr val="black"/>
                    </a:solidFill>
                  </a:rPr>
                  <a:t>emf</a:t>
                </a:r>
              </a:p>
            </p:txBody>
          </p:sp>
          <p:cxnSp>
            <p:nvCxnSpPr>
              <p:cNvPr id="17460" name="Straight Connector 45"/>
              <p:cNvCxnSpPr>
                <a:cxnSpLocks noChangeShapeType="1"/>
              </p:cNvCxnSpPr>
              <p:nvPr/>
            </p:nvCxnSpPr>
            <p:spPr bwMode="auto">
              <a:xfrm rot="5400000">
                <a:off x="5149319" y="3987799"/>
                <a:ext cx="338667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1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5317858" y="4157927"/>
                <a:ext cx="155842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2" name="Straight Connector 53"/>
              <p:cNvCxnSpPr>
                <a:cxnSpLocks noChangeShapeType="1"/>
              </p:cNvCxnSpPr>
              <p:nvPr/>
            </p:nvCxnSpPr>
            <p:spPr bwMode="auto">
              <a:xfrm rot="16200000" flipH="1">
                <a:off x="5874284" y="3986216"/>
                <a:ext cx="338667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3" name="Straight Connector 54"/>
              <p:cNvCxnSpPr>
                <a:cxnSpLocks noChangeShapeType="1"/>
              </p:cNvCxnSpPr>
              <p:nvPr/>
            </p:nvCxnSpPr>
            <p:spPr bwMode="auto">
              <a:xfrm flipH="1">
                <a:off x="5888570" y="4156344"/>
                <a:ext cx="155842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4" name="Straight Connector 57"/>
              <p:cNvCxnSpPr>
                <a:cxnSpLocks noChangeShapeType="1"/>
              </p:cNvCxnSpPr>
              <p:nvPr/>
            </p:nvCxnSpPr>
            <p:spPr bwMode="auto">
              <a:xfrm>
                <a:off x="5295898" y="4471593"/>
                <a:ext cx="850901" cy="30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5" name="Straight Connector 60"/>
              <p:cNvCxnSpPr>
                <a:cxnSpLocks noChangeShapeType="1"/>
              </p:cNvCxnSpPr>
              <p:nvPr/>
            </p:nvCxnSpPr>
            <p:spPr bwMode="auto">
              <a:xfrm flipH="1">
                <a:off x="6358462" y="4470799"/>
                <a:ext cx="850901" cy="30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466" name="Oval 61"/>
              <p:cNvSpPr>
                <a:spLocks noChangeArrowheads="1"/>
              </p:cNvSpPr>
              <p:nvPr/>
            </p:nvSpPr>
            <p:spPr bwMode="auto">
              <a:xfrm>
                <a:off x="6138334" y="4326457"/>
                <a:ext cx="347491" cy="3474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7467" name="Straight Connector 67"/>
              <p:cNvCxnSpPr>
                <a:cxnSpLocks noChangeShapeType="1"/>
              </p:cNvCxnSpPr>
              <p:nvPr/>
            </p:nvCxnSpPr>
            <p:spPr bwMode="auto">
              <a:xfrm rot="10800000" flipV="1">
                <a:off x="7200897" y="3818464"/>
                <a:ext cx="1588" cy="6519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8" name="Straight Connector 68"/>
              <p:cNvCxnSpPr>
                <a:cxnSpLocks noChangeShapeType="1"/>
              </p:cNvCxnSpPr>
              <p:nvPr/>
            </p:nvCxnSpPr>
            <p:spPr bwMode="auto">
              <a:xfrm rot="10800000" flipV="1">
                <a:off x="5300131" y="3822697"/>
                <a:ext cx="1588" cy="6519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69" name="Straight Connector 70"/>
              <p:cNvCxnSpPr>
                <a:cxnSpLocks noChangeShapeType="1"/>
              </p:cNvCxnSpPr>
              <p:nvPr/>
            </p:nvCxnSpPr>
            <p:spPr bwMode="auto">
              <a:xfrm rot="10800000">
                <a:off x="5511800" y="3818468"/>
                <a:ext cx="3365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70" name="Straight Arrow Connector 59"/>
              <p:cNvCxnSpPr>
                <a:cxnSpLocks noChangeShapeType="1"/>
              </p:cNvCxnSpPr>
              <p:nvPr/>
            </p:nvCxnSpPr>
            <p:spPr bwMode="auto">
              <a:xfrm rot="10800000" flipV="1">
                <a:off x="7226300" y="3111500"/>
                <a:ext cx="1028700" cy="711200"/>
              </a:xfrm>
              <a:prstGeom prst="straightConnector1">
                <a:avLst/>
              </a:prstGeom>
              <a:noFill/>
              <a:ln w="28575">
                <a:solidFill>
                  <a:srgbClr val="E51313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471" name="Line 377"/>
              <p:cNvSpPr>
                <a:spLocks noChangeShapeType="1"/>
              </p:cNvSpPr>
              <p:nvPr/>
            </p:nvSpPr>
            <p:spPr bwMode="auto">
              <a:xfrm flipV="1">
                <a:off x="7886700" y="4673600"/>
                <a:ext cx="8468" cy="4191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7472" name="Isosceles Triangle 69"/>
              <p:cNvSpPr>
                <a:spLocks noChangeArrowheads="1"/>
              </p:cNvSpPr>
              <p:nvPr/>
            </p:nvSpPr>
            <p:spPr bwMode="auto">
              <a:xfrm rot="5400000">
                <a:off x="7857065" y="4597399"/>
                <a:ext cx="127003" cy="76200"/>
              </a:xfrm>
              <a:prstGeom prst="triangle">
                <a:avLst>
                  <a:gd name="adj" fmla="val 55264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7473" name="Straight Connector 73"/>
              <p:cNvCxnSpPr>
                <a:cxnSpLocks noChangeShapeType="1"/>
              </p:cNvCxnSpPr>
              <p:nvPr/>
            </p:nvCxnSpPr>
            <p:spPr bwMode="auto">
              <a:xfrm rot="16200000" flipH="1">
                <a:off x="7751234" y="4347634"/>
                <a:ext cx="423332" cy="1608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474" name="TextBox 75"/>
              <p:cNvSpPr txBox="1">
                <a:spLocks noChangeArrowheads="1"/>
              </p:cNvSpPr>
              <p:nvPr/>
            </p:nvSpPr>
            <p:spPr bwMode="auto">
              <a:xfrm>
                <a:off x="7950205" y="4267200"/>
                <a:ext cx="833256" cy="338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altLang="en-US" sz="1600" b="0" smtClean="0">
                    <a:solidFill>
                      <a:prstClr val="black"/>
                    </a:solidFill>
                  </a:rPr>
                  <a:t>switch</a:t>
                </a:r>
              </a:p>
            </p:txBody>
          </p:sp>
          <p:sp>
            <p:nvSpPr>
              <p:cNvPr id="17475" name="TextBox 76"/>
              <p:cNvSpPr txBox="1">
                <a:spLocks noChangeArrowheads="1"/>
              </p:cNvSpPr>
              <p:nvPr/>
            </p:nvSpPr>
            <p:spPr bwMode="auto">
              <a:xfrm>
                <a:off x="5486432" y="5207000"/>
                <a:ext cx="1562813" cy="338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altLang="en-US" sz="1600" b="0" smtClean="0">
                    <a:solidFill>
                      <a:prstClr val="black"/>
                    </a:solidFill>
                  </a:rPr>
                  <a:t>starter motor</a:t>
                </a:r>
              </a:p>
            </p:txBody>
          </p:sp>
          <p:sp>
            <p:nvSpPr>
              <p:cNvPr id="17476" name="TextBox 77"/>
              <p:cNvSpPr txBox="1">
                <a:spLocks noChangeArrowheads="1"/>
              </p:cNvSpPr>
              <p:nvPr/>
            </p:nvSpPr>
            <p:spPr bwMode="auto">
              <a:xfrm>
                <a:off x="7048500" y="3479800"/>
                <a:ext cx="340344" cy="30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altLang="en-US" sz="1400" smtClean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7477" name="TextBox 83"/>
              <p:cNvSpPr txBox="1">
                <a:spLocks noChangeArrowheads="1"/>
              </p:cNvSpPr>
              <p:nvPr/>
            </p:nvSpPr>
            <p:spPr bwMode="auto">
              <a:xfrm>
                <a:off x="6477000" y="3873500"/>
                <a:ext cx="288648" cy="38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altLang="en-US" b="0" smtClean="0">
                    <a:solidFill>
                      <a:prstClr val="black"/>
                    </a:solidFill>
                  </a:rPr>
                  <a:t>r</a:t>
                </a:r>
              </a:p>
            </p:txBody>
          </p:sp>
        </p:grpSp>
        <p:sp>
          <p:nvSpPr>
            <p:cNvPr id="17439" name="Rectangle 113"/>
            <p:cNvSpPr>
              <a:spLocks noChangeArrowheads="1"/>
            </p:cNvSpPr>
            <p:nvPr/>
          </p:nvSpPr>
          <p:spPr bwMode="auto">
            <a:xfrm>
              <a:off x="6307599" y="4308445"/>
              <a:ext cx="36420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pPr eaLnBrk="1" hangingPunct="1"/>
              <a:r>
                <a:rPr lang="en-US" altLang="en-US" sz="2000" b="0" smtClean="0">
                  <a:solidFill>
                    <a:prstClr val="black"/>
                  </a:solidFill>
                </a:rPr>
                <a:t>V</a:t>
              </a:r>
            </a:p>
          </p:txBody>
        </p:sp>
      </p:grp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2933700" y="1562100"/>
            <a:ext cx="2324100" cy="369888"/>
          </a:xfrm>
          <a:prstGeom prst="rect">
            <a:avLst/>
          </a:prstGeom>
          <a:gradFill rotWithShape="1">
            <a:gsLst>
              <a:gs pos="0">
                <a:srgbClr val="BFB7C5"/>
              </a:gs>
              <a:gs pos="100000">
                <a:srgbClr val="36074A"/>
              </a:gs>
            </a:gsLst>
            <a:lin ang="5400000"/>
          </a:gradFill>
          <a:ln w="9525">
            <a:solidFill>
              <a:srgbClr val="320D4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algn="ctr" eaLnBrk="1" hangingPunct="1"/>
            <a:r>
              <a:rPr lang="en-US" altLang="en-US" sz="1800" b="0" smtClean="0">
                <a:solidFill>
                  <a:srgbClr val="FFFFFF"/>
                </a:solidFill>
              </a:rPr>
              <a:t>The emf = 13.7 V</a:t>
            </a:r>
          </a:p>
        </p:txBody>
      </p:sp>
      <p:sp>
        <p:nvSpPr>
          <p:cNvPr id="17434" name="TextBox 78"/>
          <p:cNvSpPr txBox="1">
            <a:spLocks noChangeArrowheads="1"/>
          </p:cNvSpPr>
          <p:nvPr/>
        </p:nvSpPr>
        <p:spPr bwMode="auto">
          <a:xfrm>
            <a:off x="5537200" y="3365500"/>
            <a:ext cx="43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altLang="en-US" sz="2800" b="0" smtClean="0">
                <a:solidFill>
                  <a:srgbClr val="00009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07819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85"/>
          <p:cNvGrpSpPr>
            <a:grpSpLocks/>
          </p:cNvGrpSpPr>
          <p:nvPr/>
        </p:nvGrpSpPr>
        <p:grpSpPr bwMode="auto">
          <a:xfrm>
            <a:off x="-19050" y="3767138"/>
            <a:ext cx="5060950" cy="2673350"/>
            <a:chOff x="-12" y="2373"/>
            <a:chExt cx="3188" cy="1684"/>
          </a:xfrm>
        </p:grpSpPr>
        <p:pic>
          <p:nvPicPr>
            <p:cNvPr id="15442" name="TextBox 8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" y="2373"/>
              <a:ext cx="3188" cy="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43" name="Text Box 3"/>
            <p:cNvSpPr txBox="1">
              <a:spLocks noChangeArrowheads="1"/>
            </p:cNvSpPr>
            <p:nvPr/>
          </p:nvSpPr>
          <p:spPr bwMode="auto">
            <a:xfrm>
              <a:off x="24" y="2400"/>
              <a:ext cx="3120" cy="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49263" indent="-449263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r>
                <a:rPr lang="en-US" altLang="en-US" b="0" smtClean="0">
                  <a:solidFill>
                    <a:srgbClr val="000000"/>
                  </a:solidFill>
                </a:rPr>
                <a:t>	The starter motor has a resistance of 0.06 </a:t>
              </a:r>
              <a:r>
                <a:rPr lang="en-US" altLang="en-US" b="0" smtClean="0">
                  <a:solidFill>
                    <a:srgbClr val="000000"/>
                  </a:solidFill>
                  <a:latin typeface="Symbol" pitchFamily="-111" charset="2"/>
                </a:rPr>
                <a:t>W</a:t>
              </a:r>
              <a:r>
                <a:rPr lang="en-US" altLang="en-US" b="0" smtClean="0">
                  <a:solidFill>
                    <a:srgbClr val="000000"/>
                  </a:solidFill>
                </a:rPr>
                <a:t> and draws a current of 200 A.</a:t>
              </a:r>
              <a:endParaRPr lang="en-US" altLang="en-US" b="0" smtClean="0">
                <a:solidFill>
                  <a:srgbClr val="000000"/>
                </a:solidFill>
                <a:latin typeface="Symbol" pitchFamily="-111" charset="2"/>
              </a:endParaRPr>
            </a:p>
            <a:p>
              <a:pPr eaLnBrk="1" hangingPunct="1">
                <a:spcAft>
                  <a:spcPts val="1200"/>
                </a:spcAft>
                <a:buFontTx/>
                <a:buAutoNum type="arabicPeriod" startAt="3"/>
              </a:pPr>
              <a:r>
                <a:rPr lang="en-US" altLang="en-US" b="0" smtClean="0">
                  <a:solidFill>
                    <a:srgbClr val="000000"/>
                  </a:solidFill>
                </a:rPr>
                <a:t>Show the potential difference (pd) across the motor is 12 V.</a:t>
              </a:r>
            </a:p>
            <a:p>
              <a:pPr eaLnBrk="1" hangingPunct="1">
                <a:spcAft>
                  <a:spcPts val="1200"/>
                </a:spcAft>
                <a:buFontTx/>
                <a:buAutoNum type="arabicPeriod" startAt="3"/>
              </a:pPr>
              <a:r>
                <a:rPr lang="en-US" altLang="en-US" b="0" smtClean="0">
                  <a:solidFill>
                    <a:srgbClr val="000000"/>
                  </a:solidFill>
                </a:rPr>
                <a:t>Calculate the internal resistance of the battery.</a:t>
              </a:r>
            </a:p>
          </p:txBody>
        </p:sp>
      </p:grpSp>
      <p:sp>
        <p:nvSpPr>
          <p:cNvPr id="15364" name="Rounded Rectangle 70"/>
          <p:cNvSpPr>
            <a:spLocks noChangeArrowheads="1"/>
          </p:cNvSpPr>
          <p:nvPr/>
        </p:nvSpPr>
        <p:spPr bwMode="auto">
          <a:xfrm>
            <a:off x="5168900" y="63500"/>
            <a:ext cx="3568700" cy="3073400"/>
          </a:xfrm>
          <a:prstGeom prst="roundRect">
            <a:avLst>
              <a:gd name="adj" fmla="val 105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endParaRPr lang="en-US" altLang="en-US" b="0" smtClean="0">
              <a:solidFill>
                <a:prstClr val="black"/>
              </a:solidFill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4749800" y="3060700"/>
            <a:ext cx="4318000" cy="2578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endParaRPr lang="en-US" altLang="en-US" b="0" smtClean="0">
              <a:solidFill>
                <a:srgbClr val="FFFFFF"/>
              </a:solidFill>
            </a:endParaRPr>
          </a:p>
        </p:txBody>
      </p:sp>
      <p:grpSp>
        <p:nvGrpSpPr>
          <p:cNvPr id="15368" name="Group 84"/>
          <p:cNvGrpSpPr>
            <a:grpSpLocks/>
          </p:cNvGrpSpPr>
          <p:nvPr/>
        </p:nvGrpSpPr>
        <p:grpSpPr bwMode="auto">
          <a:xfrm>
            <a:off x="5346700" y="177800"/>
            <a:ext cx="3341688" cy="2667000"/>
            <a:chOff x="3368" y="112"/>
            <a:chExt cx="2105" cy="1680"/>
          </a:xfrm>
        </p:grpSpPr>
        <p:pic>
          <p:nvPicPr>
            <p:cNvPr id="15429" name="Picture 7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" y="240"/>
              <a:ext cx="1456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0" name="Picture 9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1" y="112"/>
              <a:ext cx="572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TextBox 71"/>
            <p:cNvSpPr txBox="1"/>
            <p:nvPr/>
          </p:nvSpPr>
          <p:spPr>
            <a:xfrm>
              <a:off x="4973" y="152"/>
              <a:ext cx="415" cy="18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pPr eaLnBrk="1" hangingPunct="1"/>
              <a:r>
                <a:rPr lang="en-US" altLang="en-US" sz="1100" b="0" smtClean="0">
                  <a:solidFill>
                    <a:srgbClr val="000000"/>
                  </a:solidFill>
                </a:rPr>
                <a:t>13.7 </a:t>
              </a:r>
            </a:p>
          </p:txBody>
        </p:sp>
        <p:grpSp>
          <p:nvGrpSpPr>
            <p:cNvPr id="15432" name="Group 106"/>
            <p:cNvGrpSpPr>
              <a:grpSpLocks noChangeAspect="1"/>
            </p:cNvGrpSpPr>
            <p:nvPr/>
          </p:nvGrpSpPr>
          <p:grpSpPr bwMode="auto">
            <a:xfrm rot="5400000" flipV="1">
              <a:off x="3309" y="405"/>
              <a:ext cx="790" cy="287"/>
              <a:chOff x="934717" y="736600"/>
              <a:chExt cx="2189483" cy="796152"/>
            </a:xfrm>
          </p:grpSpPr>
          <p:sp>
            <p:nvSpPr>
              <p:cNvPr id="15439" name="Rectangle 107"/>
              <p:cNvSpPr>
                <a:spLocks noChangeArrowheads="1"/>
              </p:cNvSpPr>
              <p:nvPr/>
            </p:nvSpPr>
            <p:spPr bwMode="auto">
              <a:xfrm>
                <a:off x="1282700" y="736600"/>
                <a:ext cx="1498600" cy="889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5440" name="Straight Arrow Connector 108"/>
              <p:cNvCxnSpPr>
                <a:cxnSpLocks noChangeShapeType="1"/>
                <a:stCxn id="15439" idx="3"/>
              </p:cNvCxnSpPr>
              <p:nvPr/>
            </p:nvCxnSpPr>
            <p:spPr bwMode="auto">
              <a:xfrm>
                <a:off x="2781300" y="781050"/>
                <a:ext cx="342900" cy="635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" name="Arc 81"/>
              <p:cNvSpPr/>
              <p:nvPr/>
            </p:nvSpPr>
            <p:spPr bwMode="auto">
              <a:xfrm rot="17093334">
                <a:off x="788866" y="912973"/>
                <a:ext cx="760089" cy="482241"/>
              </a:xfrm>
              <a:prstGeom prst="arc">
                <a:avLst/>
              </a:prstGeom>
              <a:noFill/>
              <a:ln w="571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433" name="Group 114"/>
            <p:cNvGrpSpPr>
              <a:grpSpLocks noChangeAspect="1"/>
            </p:cNvGrpSpPr>
            <p:nvPr/>
          </p:nvGrpSpPr>
          <p:grpSpPr bwMode="auto">
            <a:xfrm rot="15810785" flipH="1">
              <a:off x="4365" y="455"/>
              <a:ext cx="608" cy="216"/>
              <a:chOff x="923395" y="736600"/>
              <a:chExt cx="2200805" cy="781158"/>
            </a:xfrm>
          </p:grpSpPr>
          <p:sp>
            <p:nvSpPr>
              <p:cNvPr id="15436" name="Rectangle 115"/>
              <p:cNvSpPr>
                <a:spLocks noChangeArrowheads="1"/>
              </p:cNvSpPr>
              <p:nvPr/>
            </p:nvSpPr>
            <p:spPr bwMode="auto">
              <a:xfrm>
                <a:off x="1282700" y="736600"/>
                <a:ext cx="1498600" cy="889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E51313"/>
                </a:solidFill>
                <a:round/>
                <a:headEnd/>
                <a:tailEnd/>
              </a:ln>
            </p:spPr>
            <p:txBody>
              <a:bodyPr vert="eaVert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5437" name="Straight Arrow Connector 116"/>
              <p:cNvCxnSpPr>
                <a:cxnSpLocks noChangeShapeType="1"/>
                <a:stCxn id="15436" idx="3"/>
              </p:cNvCxnSpPr>
              <p:nvPr/>
            </p:nvCxnSpPr>
            <p:spPr bwMode="auto">
              <a:xfrm>
                <a:off x="2781300" y="781050"/>
                <a:ext cx="342900" cy="6350"/>
              </a:xfrm>
              <a:prstGeom prst="straightConnector1">
                <a:avLst/>
              </a:prstGeom>
              <a:noFill/>
              <a:ln w="38100">
                <a:solidFill>
                  <a:srgbClr val="E51313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" name="Arc 78"/>
              <p:cNvSpPr/>
              <p:nvPr/>
            </p:nvSpPr>
            <p:spPr bwMode="auto">
              <a:xfrm rot="17093334">
                <a:off x="760451" y="884931"/>
                <a:ext cx="759459" cy="481427"/>
              </a:xfrm>
              <a:prstGeom prst="arc">
                <a:avLst/>
              </a:prstGeom>
              <a:noFill/>
              <a:ln w="57150" cap="flat" cmpd="sng" algn="ctr">
                <a:solidFill>
                  <a:srgbClr val="E5131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5434" name="Curved Connector 121"/>
            <p:cNvCxnSpPr>
              <a:cxnSpLocks noChangeShapeType="1"/>
              <a:endCxn id="82" idx="0"/>
            </p:cNvCxnSpPr>
            <p:nvPr/>
          </p:nvCxnSpPr>
          <p:spPr bwMode="auto">
            <a:xfrm rot="10800000">
              <a:off x="3671" y="158"/>
              <a:ext cx="1544" cy="735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35" name="Curved Connector 129"/>
            <p:cNvCxnSpPr>
              <a:cxnSpLocks noChangeShapeType="1"/>
            </p:cNvCxnSpPr>
            <p:nvPr/>
          </p:nvCxnSpPr>
          <p:spPr bwMode="auto">
            <a:xfrm rot="10800000">
              <a:off x="4620" y="268"/>
              <a:ext cx="720" cy="644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4" name="TextBox 46"/>
          <p:cNvSpPr txBox="1">
            <a:spLocks noChangeArrowheads="1"/>
          </p:cNvSpPr>
          <p:nvPr/>
        </p:nvSpPr>
        <p:spPr bwMode="auto">
          <a:xfrm>
            <a:off x="6902450" y="2749550"/>
            <a:ext cx="2152650" cy="3381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algn="ctr" eaLnBrk="1" hangingPunct="1"/>
            <a:r>
              <a:rPr lang="en-US" altLang="en-US" sz="1600" b="0" smtClean="0">
                <a:solidFill>
                  <a:srgbClr val="FF0000"/>
                </a:solidFill>
              </a:rPr>
              <a:t>Positive terminals</a:t>
            </a:r>
          </a:p>
        </p:txBody>
      </p:sp>
      <p:sp>
        <p:nvSpPr>
          <p:cNvPr id="85" name="TextBox 47"/>
          <p:cNvSpPr txBox="1">
            <a:spLocks noChangeArrowheads="1"/>
          </p:cNvSpPr>
          <p:nvPr/>
        </p:nvSpPr>
        <p:spPr bwMode="auto">
          <a:xfrm>
            <a:off x="4610100" y="2749550"/>
            <a:ext cx="2186934" cy="3381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algn="ctr" eaLnBrk="1" hangingPunct="1"/>
            <a:r>
              <a:rPr lang="en-US" altLang="en-US" sz="1600" b="0" smtClean="0">
                <a:solidFill>
                  <a:srgbClr val="000090"/>
                </a:solidFill>
              </a:rPr>
              <a:t>Negative terminals</a:t>
            </a:r>
          </a:p>
        </p:txBody>
      </p:sp>
      <p:cxnSp>
        <p:nvCxnSpPr>
          <p:cNvPr id="15375" name="Straight Arrow Connector 49"/>
          <p:cNvCxnSpPr>
            <a:cxnSpLocks noChangeShapeType="1"/>
          </p:cNvCxnSpPr>
          <p:nvPr/>
        </p:nvCxnSpPr>
        <p:spPr bwMode="auto">
          <a:xfrm rot="16200000" flipV="1">
            <a:off x="7188200" y="1524000"/>
            <a:ext cx="1333500" cy="1181100"/>
          </a:xfrm>
          <a:prstGeom prst="straightConnector1">
            <a:avLst/>
          </a:prstGeom>
          <a:noFill/>
          <a:ln w="28575">
            <a:solidFill>
              <a:srgbClr val="E5131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376" name="Group 116"/>
          <p:cNvGrpSpPr>
            <a:grpSpLocks/>
          </p:cNvGrpSpPr>
          <p:nvPr/>
        </p:nvGrpSpPr>
        <p:grpSpPr bwMode="auto">
          <a:xfrm>
            <a:off x="4902200" y="3060700"/>
            <a:ext cx="4224338" cy="2484438"/>
            <a:chOff x="4737100" y="3060700"/>
            <a:chExt cx="4224797" cy="2484391"/>
          </a:xfrm>
        </p:grpSpPr>
        <p:grpSp>
          <p:nvGrpSpPr>
            <p:cNvPr id="15388" name="Group 90"/>
            <p:cNvGrpSpPr>
              <a:grpSpLocks/>
            </p:cNvGrpSpPr>
            <p:nvPr/>
          </p:nvGrpSpPr>
          <p:grpSpPr bwMode="auto">
            <a:xfrm>
              <a:off x="4737099" y="3060703"/>
              <a:ext cx="4224794" cy="2484392"/>
              <a:chOff x="4559300" y="3060700"/>
              <a:chExt cx="4224161" cy="2484927"/>
            </a:xfrm>
          </p:grpSpPr>
          <p:cxnSp>
            <p:nvCxnSpPr>
              <p:cNvPr id="15390" name="Straight Arrow Connector 51"/>
              <p:cNvCxnSpPr>
                <a:cxnSpLocks noChangeShapeType="1"/>
              </p:cNvCxnSpPr>
              <p:nvPr/>
            </p:nvCxnSpPr>
            <p:spPr bwMode="auto">
              <a:xfrm rot="16200000" flipH="1">
                <a:off x="4555067" y="3090333"/>
                <a:ext cx="757766" cy="698500"/>
              </a:xfrm>
              <a:prstGeom prst="straightConnector1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391" name="Line 335"/>
              <p:cNvSpPr>
                <a:spLocks noChangeShapeType="1"/>
              </p:cNvSpPr>
              <p:nvPr/>
            </p:nvSpPr>
            <p:spPr bwMode="auto">
              <a:xfrm flipH="1" flipV="1">
                <a:off x="4559300" y="5105400"/>
                <a:ext cx="838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392" name="Line 362"/>
              <p:cNvSpPr>
                <a:spLocks noChangeShapeType="1"/>
              </p:cNvSpPr>
              <p:nvPr/>
            </p:nvSpPr>
            <p:spPr bwMode="auto">
              <a:xfrm flipV="1">
                <a:off x="4572000" y="3801534"/>
                <a:ext cx="0" cy="1295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393" name="Line 370"/>
              <p:cNvSpPr>
                <a:spLocks noChangeShapeType="1"/>
              </p:cNvSpPr>
              <p:nvPr/>
            </p:nvSpPr>
            <p:spPr bwMode="auto">
              <a:xfrm>
                <a:off x="5397500" y="5105400"/>
                <a:ext cx="381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394" name="Line 372"/>
              <p:cNvSpPr>
                <a:spLocks noChangeShapeType="1"/>
              </p:cNvSpPr>
              <p:nvPr/>
            </p:nvSpPr>
            <p:spPr bwMode="auto">
              <a:xfrm>
                <a:off x="6692899" y="5105400"/>
                <a:ext cx="120650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395" name="Line 377"/>
              <p:cNvSpPr>
                <a:spLocks noChangeShapeType="1"/>
              </p:cNvSpPr>
              <p:nvPr/>
            </p:nvSpPr>
            <p:spPr bwMode="auto">
              <a:xfrm flipV="1">
                <a:off x="7886700" y="3810000"/>
                <a:ext cx="8468" cy="4191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396" name="Rectangle 393"/>
              <p:cNvSpPr>
                <a:spLocks noChangeArrowheads="1"/>
              </p:cNvSpPr>
              <p:nvPr/>
            </p:nvSpPr>
            <p:spPr bwMode="auto">
              <a:xfrm>
                <a:off x="5778500" y="4953000"/>
                <a:ext cx="914400" cy="304800"/>
              </a:xfrm>
              <a:prstGeom prst="rect">
                <a:avLst/>
              </a:prstGeom>
              <a:solidFill>
                <a:srgbClr val="A6A6A6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endParaRPr lang="en-US" altLang="en-US" b="0" smtClean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5397" name="Line 333"/>
              <p:cNvSpPr>
                <a:spLocks noChangeShapeType="1"/>
              </p:cNvSpPr>
              <p:nvPr/>
            </p:nvSpPr>
            <p:spPr bwMode="auto">
              <a:xfrm flipH="1">
                <a:off x="6464300" y="3818466"/>
                <a:ext cx="14351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398" name="Line 329"/>
              <p:cNvSpPr>
                <a:spLocks noChangeShapeType="1"/>
              </p:cNvSpPr>
              <p:nvPr/>
            </p:nvSpPr>
            <p:spPr bwMode="auto">
              <a:xfrm flipH="1">
                <a:off x="5461000" y="3742266"/>
                <a:ext cx="0" cy="152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399" name="Line 330"/>
              <p:cNvSpPr>
                <a:spLocks noChangeShapeType="1"/>
              </p:cNvSpPr>
              <p:nvPr/>
            </p:nvSpPr>
            <p:spPr bwMode="auto">
              <a:xfrm flipH="1">
                <a:off x="5511800" y="358986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400" name="Line 331"/>
              <p:cNvSpPr>
                <a:spLocks noChangeShapeType="1"/>
              </p:cNvSpPr>
              <p:nvPr/>
            </p:nvSpPr>
            <p:spPr bwMode="auto">
              <a:xfrm>
                <a:off x="5886450" y="3742266"/>
                <a:ext cx="0" cy="152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401" name="Line 332"/>
              <p:cNvSpPr>
                <a:spLocks noChangeShapeType="1"/>
              </p:cNvSpPr>
              <p:nvPr/>
            </p:nvSpPr>
            <p:spPr bwMode="auto">
              <a:xfrm>
                <a:off x="5937250" y="358986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402" name="Rectangle 383"/>
              <p:cNvSpPr>
                <a:spLocks noChangeArrowheads="1"/>
              </p:cNvSpPr>
              <p:nvPr/>
            </p:nvSpPr>
            <p:spPr bwMode="auto">
              <a:xfrm>
                <a:off x="6146800" y="3666066"/>
                <a:ext cx="914400" cy="304800"/>
              </a:xfrm>
              <a:prstGeom prst="rect">
                <a:avLst/>
              </a:prstGeom>
              <a:solidFill>
                <a:srgbClr val="A6A6A6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endParaRPr lang="en-US" altLang="en-US" b="0" smtClean="0">
                  <a:solidFill>
                    <a:srgbClr val="660066"/>
                  </a:solidFill>
                </a:endParaRPr>
              </a:p>
            </p:txBody>
          </p:sp>
          <p:cxnSp>
            <p:nvCxnSpPr>
              <p:cNvPr id="15403" name="Straight Connector 30"/>
              <p:cNvCxnSpPr>
                <a:cxnSpLocks noChangeShapeType="1"/>
              </p:cNvCxnSpPr>
              <p:nvPr/>
            </p:nvCxnSpPr>
            <p:spPr bwMode="auto">
              <a:xfrm rot="16200000" flipH="1">
                <a:off x="5020734" y="3361266"/>
                <a:ext cx="1588" cy="914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04" name="Straight Connector 34"/>
              <p:cNvCxnSpPr>
                <a:cxnSpLocks noChangeShapeType="1"/>
                <a:stCxn id="15402" idx="1"/>
              </p:cNvCxnSpPr>
              <p:nvPr/>
            </p:nvCxnSpPr>
            <p:spPr bwMode="auto">
              <a:xfrm rot="10800000">
                <a:off x="5930900" y="3817672"/>
                <a:ext cx="215900" cy="79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405" name="Rectangle 35"/>
              <p:cNvSpPr>
                <a:spLocks noChangeAspect="1"/>
              </p:cNvSpPr>
              <p:nvPr/>
            </p:nvSpPr>
            <p:spPr bwMode="auto">
              <a:xfrm>
                <a:off x="5181600" y="3276600"/>
                <a:ext cx="2171700" cy="1044087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406" name="Oval 36"/>
              <p:cNvSpPr>
                <a:spLocks noChangeArrowheads="1"/>
              </p:cNvSpPr>
              <p:nvPr/>
            </p:nvSpPr>
            <p:spPr bwMode="auto">
              <a:xfrm>
                <a:off x="5283200" y="3780366"/>
                <a:ext cx="76200" cy="76200"/>
              </a:xfrm>
              <a:prstGeom prst="ellipse">
                <a:avLst/>
              </a:prstGeom>
              <a:solidFill>
                <a:srgbClr val="00009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07" name="Oval 37"/>
              <p:cNvSpPr>
                <a:spLocks noChangeArrowheads="1"/>
              </p:cNvSpPr>
              <p:nvPr/>
            </p:nvSpPr>
            <p:spPr bwMode="auto">
              <a:xfrm>
                <a:off x="7162800" y="3780365"/>
                <a:ext cx="76200" cy="76200"/>
              </a:xfrm>
              <a:prstGeom prst="ellipse">
                <a:avLst/>
              </a:prstGeom>
              <a:solidFill>
                <a:srgbClr val="E513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08" name="Oval 38"/>
              <p:cNvSpPr>
                <a:spLocks noChangeArrowheads="1"/>
              </p:cNvSpPr>
              <p:nvPr/>
            </p:nvSpPr>
            <p:spPr bwMode="auto">
              <a:xfrm>
                <a:off x="6002866" y="3776925"/>
                <a:ext cx="76200" cy="76200"/>
              </a:xfrm>
              <a:prstGeom prst="ellipse">
                <a:avLst/>
              </a:prstGeom>
              <a:solidFill>
                <a:srgbClr val="E513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409" name="TextBox 40"/>
              <p:cNvSpPr txBox="1">
                <a:spLocks noChangeArrowheads="1"/>
              </p:cNvSpPr>
              <p:nvPr/>
            </p:nvSpPr>
            <p:spPr bwMode="auto">
              <a:xfrm>
                <a:off x="5416667" y="4004736"/>
                <a:ext cx="543716" cy="30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altLang="en-US" sz="1400" b="0" smtClean="0">
                    <a:solidFill>
                      <a:prstClr val="black"/>
                    </a:solidFill>
                  </a:rPr>
                  <a:t>emf</a:t>
                </a:r>
              </a:p>
            </p:txBody>
          </p:sp>
          <p:cxnSp>
            <p:nvCxnSpPr>
              <p:cNvPr id="15410" name="Straight Connector 45"/>
              <p:cNvCxnSpPr>
                <a:cxnSpLocks noChangeShapeType="1"/>
              </p:cNvCxnSpPr>
              <p:nvPr/>
            </p:nvCxnSpPr>
            <p:spPr bwMode="auto">
              <a:xfrm rot="5400000">
                <a:off x="5149319" y="3987799"/>
                <a:ext cx="338667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11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5317858" y="4157927"/>
                <a:ext cx="155842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12" name="Straight Connector 53"/>
              <p:cNvCxnSpPr>
                <a:cxnSpLocks noChangeShapeType="1"/>
              </p:cNvCxnSpPr>
              <p:nvPr/>
            </p:nvCxnSpPr>
            <p:spPr bwMode="auto">
              <a:xfrm rot="16200000" flipH="1">
                <a:off x="5874284" y="3986216"/>
                <a:ext cx="338667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13" name="Straight Connector 54"/>
              <p:cNvCxnSpPr>
                <a:cxnSpLocks noChangeShapeType="1"/>
              </p:cNvCxnSpPr>
              <p:nvPr/>
            </p:nvCxnSpPr>
            <p:spPr bwMode="auto">
              <a:xfrm flipH="1">
                <a:off x="5888570" y="4156344"/>
                <a:ext cx="155842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14" name="Straight Connector 57"/>
              <p:cNvCxnSpPr>
                <a:cxnSpLocks noChangeShapeType="1"/>
              </p:cNvCxnSpPr>
              <p:nvPr/>
            </p:nvCxnSpPr>
            <p:spPr bwMode="auto">
              <a:xfrm>
                <a:off x="5295898" y="4471593"/>
                <a:ext cx="850901" cy="30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15" name="Straight Connector 60"/>
              <p:cNvCxnSpPr>
                <a:cxnSpLocks noChangeShapeType="1"/>
              </p:cNvCxnSpPr>
              <p:nvPr/>
            </p:nvCxnSpPr>
            <p:spPr bwMode="auto">
              <a:xfrm flipH="1">
                <a:off x="6358462" y="4470799"/>
                <a:ext cx="850901" cy="30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416" name="Oval 61"/>
              <p:cNvSpPr>
                <a:spLocks noChangeArrowheads="1"/>
              </p:cNvSpPr>
              <p:nvPr/>
            </p:nvSpPr>
            <p:spPr bwMode="auto">
              <a:xfrm>
                <a:off x="6138334" y="4326457"/>
                <a:ext cx="347491" cy="34749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5417" name="Straight Connector 67"/>
              <p:cNvCxnSpPr>
                <a:cxnSpLocks noChangeShapeType="1"/>
              </p:cNvCxnSpPr>
              <p:nvPr/>
            </p:nvCxnSpPr>
            <p:spPr bwMode="auto">
              <a:xfrm rot="10800000" flipV="1">
                <a:off x="7200897" y="3818464"/>
                <a:ext cx="1588" cy="6519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18" name="Straight Connector 68"/>
              <p:cNvCxnSpPr>
                <a:cxnSpLocks noChangeShapeType="1"/>
              </p:cNvCxnSpPr>
              <p:nvPr/>
            </p:nvCxnSpPr>
            <p:spPr bwMode="auto">
              <a:xfrm rot="10800000" flipV="1">
                <a:off x="5300131" y="3822697"/>
                <a:ext cx="1588" cy="6519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19" name="Straight Connector 70"/>
              <p:cNvCxnSpPr>
                <a:cxnSpLocks noChangeShapeType="1"/>
              </p:cNvCxnSpPr>
              <p:nvPr/>
            </p:nvCxnSpPr>
            <p:spPr bwMode="auto">
              <a:xfrm rot="10800000">
                <a:off x="5511800" y="3818468"/>
                <a:ext cx="3365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20" name="Straight Arrow Connector 59"/>
              <p:cNvCxnSpPr>
                <a:cxnSpLocks noChangeShapeType="1"/>
              </p:cNvCxnSpPr>
              <p:nvPr/>
            </p:nvCxnSpPr>
            <p:spPr bwMode="auto">
              <a:xfrm rot="10800000" flipV="1">
                <a:off x="7226300" y="3111500"/>
                <a:ext cx="1028700" cy="711200"/>
              </a:xfrm>
              <a:prstGeom prst="straightConnector1">
                <a:avLst/>
              </a:prstGeom>
              <a:noFill/>
              <a:ln w="28575">
                <a:solidFill>
                  <a:srgbClr val="E51313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421" name="Line 377"/>
              <p:cNvSpPr>
                <a:spLocks noChangeShapeType="1"/>
              </p:cNvSpPr>
              <p:nvPr/>
            </p:nvSpPr>
            <p:spPr bwMode="auto">
              <a:xfrm flipV="1">
                <a:off x="7886700" y="4673600"/>
                <a:ext cx="8468" cy="4191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NZ" sz="1900" b="0" smtClean="0">
                  <a:solidFill>
                    <a:prstClr val="black"/>
                  </a:solidFill>
                  <a:latin typeface="Verdana" pitchFamily="-111" charset="0"/>
                  <a:ea typeface="ＭＳ Ｐゴシック" pitchFamily="-111" charset="-128"/>
                </a:endParaRPr>
              </a:p>
            </p:txBody>
          </p:sp>
          <p:sp>
            <p:nvSpPr>
              <p:cNvPr id="15422" name="Isosceles Triangle 69"/>
              <p:cNvSpPr>
                <a:spLocks noChangeArrowheads="1"/>
              </p:cNvSpPr>
              <p:nvPr/>
            </p:nvSpPr>
            <p:spPr bwMode="auto">
              <a:xfrm rot="5400000">
                <a:off x="7857065" y="4597399"/>
                <a:ext cx="127003" cy="76200"/>
              </a:xfrm>
              <a:prstGeom prst="triangle">
                <a:avLst>
                  <a:gd name="adj" fmla="val 55264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endParaRPr lang="en-US" altLang="en-US" b="0" smtClean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5423" name="Straight Connector 73"/>
              <p:cNvCxnSpPr>
                <a:cxnSpLocks noChangeShapeType="1"/>
              </p:cNvCxnSpPr>
              <p:nvPr/>
            </p:nvCxnSpPr>
            <p:spPr bwMode="auto">
              <a:xfrm rot="16200000" flipH="1">
                <a:off x="7751234" y="4347634"/>
                <a:ext cx="423332" cy="1608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424" name="TextBox 75"/>
              <p:cNvSpPr txBox="1">
                <a:spLocks noChangeArrowheads="1"/>
              </p:cNvSpPr>
              <p:nvPr/>
            </p:nvSpPr>
            <p:spPr bwMode="auto">
              <a:xfrm>
                <a:off x="7950205" y="4267200"/>
                <a:ext cx="833256" cy="338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altLang="en-US" sz="1600" b="0" smtClean="0">
                    <a:solidFill>
                      <a:prstClr val="black"/>
                    </a:solidFill>
                  </a:rPr>
                  <a:t>switch</a:t>
                </a:r>
              </a:p>
            </p:txBody>
          </p:sp>
          <p:sp>
            <p:nvSpPr>
              <p:cNvPr id="15425" name="TextBox 76"/>
              <p:cNvSpPr txBox="1">
                <a:spLocks noChangeArrowheads="1"/>
              </p:cNvSpPr>
              <p:nvPr/>
            </p:nvSpPr>
            <p:spPr bwMode="auto">
              <a:xfrm>
                <a:off x="5486432" y="5207000"/>
                <a:ext cx="1562813" cy="338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altLang="en-US" sz="1600" b="0" smtClean="0">
                    <a:solidFill>
                      <a:prstClr val="black"/>
                    </a:solidFill>
                  </a:rPr>
                  <a:t>starter motor</a:t>
                </a:r>
              </a:p>
            </p:txBody>
          </p:sp>
          <p:sp>
            <p:nvSpPr>
              <p:cNvPr id="15426" name="TextBox 77"/>
              <p:cNvSpPr txBox="1">
                <a:spLocks noChangeArrowheads="1"/>
              </p:cNvSpPr>
              <p:nvPr/>
            </p:nvSpPr>
            <p:spPr bwMode="auto">
              <a:xfrm>
                <a:off x="7048500" y="3479800"/>
                <a:ext cx="340344" cy="30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altLang="en-US" sz="1400" smtClean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sp>
            <p:nvSpPr>
              <p:cNvPr id="15427" name="TextBox 78"/>
              <p:cNvSpPr txBox="1">
                <a:spLocks noChangeArrowheads="1"/>
              </p:cNvSpPr>
              <p:nvPr/>
            </p:nvSpPr>
            <p:spPr bwMode="auto">
              <a:xfrm>
                <a:off x="5194300" y="3365473"/>
                <a:ext cx="431755" cy="523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altLang="en-US" sz="2800" b="0" smtClean="0">
                    <a:solidFill>
                      <a:srgbClr val="000090"/>
                    </a:solidFill>
                  </a:rPr>
                  <a:t>-</a:t>
                </a:r>
              </a:p>
            </p:txBody>
          </p:sp>
          <p:sp>
            <p:nvSpPr>
              <p:cNvPr id="15428" name="TextBox 83"/>
              <p:cNvSpPr txBox="1">
                <a:spLocks noChangeArrowheads="1"/>
              </p:cNvSpPr>
              <p:nvPr/>
            </p:nvSpPr>
            <p:spPr bwMode="auto">
              <a:xfrm>
                <a:off x="6477000" y="3873500"/>
                <a:ext cx="288648" cy="38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altLang="en-US" b="0" smtClean="0">
                    <a:solidFill>
                      <a:prstClr val="black"/>
                    </a:solidFill>
                  </a:rPr>
                  <a:t>r</a:t>
                </a:r>
              </a:p>
            </p:txBody>
          </p:sp>
        </p:grpSp>
        <p:sp>
          <p:nvSpPr>
            <p:cNvPr id="15389" name="Rectangle 113"/>
            <p:cNvSpPr>
              <a:spLocks noChangeArrowheads="1"/>
            </p:cNvSpPr>
            <p:nvPr/>
          </p:nvSpPr>
          <p:spPr bwMode="auto">
            <a:xfrm>
              <a:off x="6307599" y="4308445"/>
              <a:ext cx="36420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pPr eaLnBrk="1" hangingPunct="1"/>
              <a:r>
                <a:rPr lang="en-US" altLang="en-US" sz="2000" b="0" smtClean="0">
                  <a:solidFill>
                    <a:prstClr val="black"/>
                  </a:solidFill>
                </a:rPr>
                <a:t>V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38100" y="2501900"/>
            <a:ext cx="4699000" cy="10464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0" smtClean="0">
                <a:solidFill>
                  <a:srgbClr val="000000"/>
                </a:solidFill>
              </a:rPr>
              <a:t>When the switch is closed the voltmeter reads 12.0 V.</a:t>
            </a:r>
          </a:p>
          <a:p>
            <a:pPr eaLnBrk="1" hangingPunct="1">
              <a:spcAft>
                <a:spcPts val="600"/>
              </a:spcAft>
              <a:buFontTx/>
              <a:buAutoNum type="arabicPeriod" startAt="2"/>
            </a:pPr>
            <a:r>
              <a:rPr lang="en-US" altLang="en-US" b="0" smtClean="0">
                <a:solidFill>
                  <a:srgbClr val="000000"/>
                </a:solidFill>
              </a:rPr>
              <a:t>  State the emf of the battery now.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8100" y="457200"/>
            <a:ext cx="4559300" cy="183127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altLang="en-US" sz="1800" b="0" smtClean="0">
                <a:solidFill>
                  <a:prstClr val="black"/>
                </a:solidFill>
              </a:rPr>
              <a:t>The circuit shows a car battery connected through a switch to a starter motor. </a:t>
            </a:r>
          </a:p>
          <a:p>
            <a:pPr eaLnBrk="1" hangingPunct="1"/>
            <a:r>
              <a:rPr lang="en-US" altLang="en-US" sz="1800" b="0" smtClean="0">
                <a:solidFill>
                  <a:prstClr val="black"/>
                </a:solidFill>
              </a:rPr>
              <a:t>The switch is open.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1800" b="0" smtClean="0">
                <a:solidFill>
                  <a:prstClr val="black"/>
                </a:solidFill>
              </a:rPr>
              <a:t>The voltmeter reads 13.7 V.</a:t>
            </a:r>
          </a:p>
          <a:p>
            <a:pPr eaLnBrk="1" hangingPunct="1">
              <a:buFont typeface="Verdana" pitchFamily="-111" charset="0"/>
              <a:buAutoNum type="arabicPeriod"/>
            </a:pPr>
            <a:r>
              <a:rPr lang="en-US" altLang="en-US" sz="1800" b="0" smtClean="0">
                <a:solidFill>
                  <a:prstClr val="black"/>
                </a:solidFill>
              </a:rPr>
              <a:t>  State the emf of the battery.</a:t>
            </a:r>
          </a:p>
        </p:txBody>
      </p:sp>
      <p:cxnSp>
        <p:nvCxnSpPr>
          <p:cNvPr id="15387" name="Straight Arrow Connector 51"/>
          <p:cNvCxnSpPr>
            <a:cxnSpLocks noChangeShapeType="1"/>
          </p:cNvCxnSpPr>
          <p:nvPr/>
        </p:nvCxnSpPr>
        <p:spPr bwMode="auto">
          <a:xfrm rot="5400000" flipH="1" flipV="1">
            <a:off x="4718050" y="1936750"/>
            <a:ext cx="1358900" cy="381000"/>
          </a:xfrm>
          <a:prstGeom prst="straightConnector1">
            <a:avLst/>
          </a:prstGeom>
          <a:noFill/>
          <a:ln w="28575">
            <a:solidFill>
              <a:srgbClr val="00009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62767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40156" y="2342324"/>
            <a:ext cx="4868040" cy="111094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b="0" smtClean="0">
                <a:solidFill>
                  <a:srgbClr val="000000"/>
                </a:solidFill>
              </a:rPr>
              <a:t>When the switch is closed the voltmeter reads 12.0 V.</a:t>
            </a:r>
          </a:p>
          <a:p>
            <a:pPr eaLnBrk="1" hangingPunct="1">
              <a:spcAft>
                <a:spcPts val="600"/>
              </a:spcAft>
              <a:buFontTx/>
              <a:buAutoNum type="arabicPeriod" startAt="2"/>
            </a:pPr>
            <a:r>
              <a:rPr lang="en-US" altLang="en-US" b="0" smtClean="0">
                <a:solidFill>
                  <a:srgbClr val="000000"/>
                </a:solidFill>
              </a:rPr>
              <a:t>  State the emf of the battery now.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767263" y="76200"/>
            <a:ext cx="4376737" cy="2578100"/>
            <a:chOff x="4749800" y="3060700"/>
            <a:chExt cx="4376734" cy="2578100"/>
          </a:xfrm>
        </p:grpSpPr>
        <p:sp>
          <p:nvSpPr>
            <p:cNvPr id="68" name="Rounded Rectangle 67"/>
            <p:cNvSpPr/>
            <p:nvPr/>
          </p:nvSpPr>
          <p:spPr bwMode="auto">
            <a:xfrm>
              <a:off x="4749800" y="3060700"/>
              <a:ext cx="4318000" cy="25781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endParaRPr lang="en-US" altLang="en-US" b="0" smtClean="0">
                <a:solidFill>
                  <a:srgbClr val="FFFFFF"/>
                </a:solidFill>
              </a:endParaRPr>
            </a:p>
          </p:txBody>
        </p:sp>
        <p:grpSp>
          <p:nvGrpSpPr>
            <p:cNvPr id="17448" name="Group 116"/>
            <p:cNvGrpSpPr>
              <a:grpSpLocks/>
            </p:cNvGrpSpPr>
            <p:nvPr/>
          </p:nvGrpSpPr>
          <p:grpSpPr bwMode="auto">
            <a:xfrm>
              <a:off x="4902199" y="3276561"/>
              <a:ext cx="4224335" cy="2268582"/>
              <a:chOff x="4737099" y="3276557"/>
              <a:chExt cx="4224794" cy="2268539"/>
            </a:xfrm>
          </p:grpSpPr>
          <p:grpSp>
            <p:nvGrpSpPr>
              <p:cNvPr id="17449" name="Group 90"/>
              <p:cNvGrpSpPr>
                <a:grpSpLocks/>
              </p:cNvGrpSpPr>
              <p:nvPr/>
            </p:nvGrpSpPr>
            <p:grpSpPr bwMode="auto">
              <a:xfrm>
                <a:off x="4737099" y="3276557"/>
                <a:ext cx="4224794" cy="2268539"/>
                <a:chOff x="4559300" y="3276600"/>
                <a:chExt cx="4224161" cy="2269027"/>
              </a:xfrm>
            </p:grpSpPr>
            <p:sp>
              <p:nvSpPr>
                <p:cNvPr id="17451" name="Line 335"/>
                <p:cNvSpPr>
                  <a:spLocks noChangeShapeType="1"/>
                </p:cNvSpPr>
                <p:nvPr/>
              </p:nvSpPr>
              <p:spPr bwMode="auto">
                <a:xfrm flipH="1" flipV="1">
                  <a:off x="4559300" y="5105400"/>
                  <a:ext cx="8382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NZ" sz="1900" b="0" smtClean="0">
                    <a:solidFill>
                      <a:prstClr val="black"/>
                    </a:solidFill>
                    <a:latin typeface="Verdana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7452" name="Line 362"/>
                <p:cNvSpPr>
                  <a:spLocks noChangeShapeType="1"/>
                </p:cNvSpPr>
                <p:nvPr/>
              </p:nvSpPr>
              <p:spPr bwMode="auto">
                <a:xfrm flipV="1">
                  <a:off x="4572000" y="3801534"/>
                  <a:ext cx="0" cy="12954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NZ" sz="1900" b="0" smtClean="0">
                    <a:solidFill>
                      <a:prstClr val="black"/>
                    </a:solidFill>
                    <a:latin typeface="Verdana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7453" name="Line 370"/>
                <p:cNvSpPr>
                  <a:spLocks noChangeShapeType="1"/>
                </p:cNvSpPr>
                <p:nvPr/>
              </p:nvSpPr>
              <p:spPr bwMode="auto">
                <a:xfrm>
                  <a:off x="5397500" y="5105400"/>
                  <a:ext cx="3810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NZ" sz="1900" b="0" smtClean="0">
                    <a:solidFill>
                      <a:prstClr val="black"/>
                    </a:solidFill>
                    <a:latin typeface="Verdana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7454" name="Line 372"/>
                <p:cNvSpPr>
                  <a:spLocks noChangeShapeType="1"/>
                </p:cNvSpPr>
                <p:nvPr/>
              </p:nvSpPr>
              <p:spPr bwMode="auto">
                <a:xfrm>
                  <a:off x="6692899" y="5105400"/>
                  <a:ext cx="120650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NZ" sz="1900" b="0" smtClean="0">
                    <a:solidFill>
                      <a:prstClr val="black"/>
                    </a:solidFill>
                    <a:latin typeface="Verdana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7455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7886700" y="3810000"/>
                  <a:ext cx="8468" cy="4191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NZ" sz="1900" b="0" smtClean="0">
                    <a:solidFill>
                      <a:prstClr val="black"/>
                    </a:solidFill>
                    <a:latin typeface="Verdana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7456" name="Rectangle 393"/>
                <p:cNvSpPr>
                  <a:spLocks noChangeArrowheads="1"/>
                </p:cNvSpPr>
                <p:nvPr/>
              </p:nvSpPr>
              <p:spPr bwMode="auto">
                <a:xfrm>
                  <a:off x="5778500" y="4953000"/>
                  <a:ext cx="914400" cy="304800"/>
                </a:xfrm>
                <a:prstGeom prst="rect">
                  <a:avLst/>
                </a:prstGeom>
                <a:solidFill>
                  <a:srgbClr val="A6A6A6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pPr eaLnBrk="1" hangingPunct="1"/>
                  <a:endParaRPr lang="en-US" altLang="en-US" b="0" smtClean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7457" name="Line 333"/>
                <p:cNvSpPr>
                  <a:spLocks noChangeShapeType="1"/>
                </p:cNvSpPr>
                <p:nvPr/>
              </p:nvSpPr>
              <p:spPr bwMode="auto">
                <a:xfrm flipH="1">
                  <a:off x="6464300" y="3818466"/>
                  <a:ext cx="14351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NZ" sz="1900" b="0" smtClean="0">
                    <a:solidFill>
                      <a:prstClr val="black"/>
                    </a:solidFill>
                    <a:latin typeface="Verdana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7458" name="Line 329"/>
                <p:cNvSpPr>
                  <a:spLocks noChangeShapeType="1"/>
                </p:cNvSpPr>
                <p:nvPr/>
              </p:nvSpPr>
              <p:spPr bwMode="auto">
                <a:xfrm flipH="1">
                  <a:off x="5461000" y="3742266"/>
                  <a:ext cx="0" cy="1524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NZ" sz="1900" b="0" smtClean="0">
                    <a:solidFill>
                      <a:prstClr val="black"/>
                    </a:solidFill>
                    <a:latin typeface="Verdana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7459" name="Line 330"/>
                <p:cNvSpPr>
                  <a:spLocks noChangeShapeType="1"/>
                </p:cNvSpPr>
                <p:nvPr/>
              </p:nvSpPr>
              <p:spPr bwMode="auto">
                <a:xfrm flipH="1">
                  <a:off x="5511800" y="3589866"/>
                  <a:ext cx="0" cy="457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NZ" sz="1900" b="0" smtClean="0">
                    <a:solidFill>
                      <a:prstClr val="black"/>
                    </a:solidFill>
                    <a:latin typeface="Verdana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7460" name="Line 331"/>
                <p:cNvSpPr>
                  <a:spLocks noChangeShapeType="1"/>
                </p:cNvSpPr>
                <p:nvPr/>
              </p:nvSpPr>
              <p:spPr bwMode="auto">
                <a:xfrm>
                  <a:off x="5886450" y="3742266"/>
                  <a:ext cx="0" cy="1524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NZ" sz="1900" b="0" smtClean="0">
                    <a:solidFill>
                      <a:prstClr val="black"/>
                    </a:solidFill>
                    <a:latin typeface="Verdana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7461" name="Line 332"/>
                <p:cNvSpPr>
                  <a:spLocks noChangeShapeType="1"/>
                </p:cNvSpPr>
                <p:nvPr/>
              </p:nvSpPr>
              <p:spPr bwMode="auto">
                <a:xfrm>
                  <a:off x="5937250" y="3589866"/>
                  <a:ext cx="0" cy="457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NZ" sz="1900" b="0" smtClean="0">
                    <a:solidFill>
                      <a:prstClr val="black"/>
                    </a:solidFill>
                    <a:latin typeface="Verdana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7462" name="Rectangle 383"/>
                <p:cNvSpPr>
                  <a:spLocks noChangeArrowheads="1"/>
                </p:cNvSpPr>
                <p:nvPr/>
              </p:nvSpPr>
              <p:spPr bwMode="auto">
                <a:xfrm>
                  <a:off x="6146800" y="3666066"/>
                  <a:ext cx="914400" cy="304800"/>
                </a:xfrm>
                <a:prstGeom prst="rect">
                  <a:avLst/>
                </a:prstGeom>
                <a:solidFill>
                  <a:srgbClr val="A6A6A6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pPr eaLnBrk="1" hangingPunct="1"/>
                  <a:endParaRPr lang="en-US" altLang="en-US" b="0" smtClean="0">
                    <a:solidFill>
                      <a:srgbClr val="660066"/>
                    </a:solidFill>
                  </a:endParaRPr>
                </a:p>
              </p:txBody>
            </p:sp>
            <p:cxnSp>
              <p:nvCxnSpPr>
                <p:cNvPr id="17463" name="Straight Connector 30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020734" y="3361266"/>
                  <a:ext cx="1588" cy="9144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464" name="Straight Connector 34"/>
                <p:cNvCxnSpPr>
                  <a:cxnSpLocks noChangeShapeType="1"/>
                  <a:stCxn id="17462" idx="1"/>
                </p:cNvCxnSpPr>
                <p:nvPr/>
              </p:nvCxnSpPr>
              <p:spPr bwMode="auto">
                <a:xfrm rot="10800000">
                  <a:off x="5930900" y="3817672"/>
                  <a:ext cx="215900" cy="7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465" name="Rectangle 35"/>
                <p:cNvSpPr>
                  <a:spLocks noChangeAspect="1"/>
                </p:cNvSpPr>
                <p:nvPr/>
              </p:nvSpPr>
              <p:spPr bwMode="auto">
                <a:xfrm>
                  <a:off x="5181600" y="3276600"/>
                  <a:ext cx="2171700" cy="104408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endParaRPr lang="en-US" altLang="en-US" b="0" smtClean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466" name="Oval 36"/>
                <p:cNvSpPr>
                  <a:spLocks noChangeArrowheads="1"/>
                </p:cNvSpPr>
                <p:nvPr/>
              </p:nvSpPr>
              <p:spPr bwMode="auto">
                <a:xfrm>
                  <a:off x="5283200" y="3780366"/>
                  <a:ext cx="76200" cy="76200"/>
                </a:xfrm>
                <a:prstGeom prst="ellipse">
                  <a:avLst/>
                </a:prstGeom>
                <a:solidFill>
                  <a:srgbClr val="00009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endParaRPr lang="en-US" altLang="en-US" b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67" name="Oval 37"/>
                <p:cNvSpPr>
                  <a:spLocks noChangeArrowheads="1"/>
                </p:cNvSpPr>
                <p:nvPr/>
              </p:nvSpPr>
              <p:spPr bwMode="auto">
                <a:xfrm>
                  <a:off x="7162800" y="3780365"/>
                  <a:ext cx="76200" cy="76200"/>
                </a:xfrm>
                <a:prstGeom prst="ellipse">
                  <a:avLst/>
                </a:prstGeom>
                <a:solidFill>
                  <a:srgbClr val="E5131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endParaRPr lang="en-US" altLang="en-US" b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68" name="Oval 38"/>
                <p:cNvSpPr>
                  <a:spLocks noChangeArrowheads="1"/>
                </p:cNvSpPr>
                <p:nvPr/>
              </p:nvSpPr>
              <p:spPr bwMode="auto">
                <a:xfrm>
                  <a:off x="6002866" y="3776925"/>
                  <a:ext cx="76200" cy="76200"/>
                </a:xfrm>
                <a:prstGeom prst="ellipse">
                  <a:avLst/>
                </a:prstGeom>
                <a:solidFill>
                  <a:srgbClr val="E5131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endParaRPr lang="en-US" altLang="en-US" b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69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5416667" y="4004736"/>
                  <a:ext cx="543716" cy="30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pPr eaLnBrk="1" hangingPunct="1"/>
                  <a:r>
                    <a:rPr lang="en-US" altLang="en-US" sz="1400" b="0" smtClean="0">
                      <a:solidFill>
                        <a:prstClr val="black"/>
                      </a:solidFill>
                    </a:rPr>
                    <a:t>emf</a:t>
                  </a:r>
                </a:p>
              </p:txBody>
            </p:sp>
            <p:cxnSp>
              <p:nvCxnSpPr>
                <p:cNvPr id="17470" name="Straight Connector 4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149319" y="3987799"/>
                  <a:ext cx="338667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471" name="Straight Connector 50"/>
                <p:cNvCxnSpPr>
                  <a:cxnSpLocks noChangeShapeType="1"/>
                </p:cNvCxnSpPr>
                <p:nvPr/>
              </p:nvCxnSpPr>
              <p:spPr bwMode="auto">
                <a:xfrm>
                  <a:off x="5317858" y="4157927"/>
                  <a:ext cx="155842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472" name="Straight Connector 5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874284" y="3986216"/>
                  <a:ext cx="338667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473" name="Straight Connector 54"/>
                <p:cNvCxnSpPr>
                  <a:cxnSpLocks noChangeShapeType="1"/>
                </p:cNvCxnSpPr>
                <p:nvPr/>
              </p:nvCxnSpPr>
              <p:spPr bwMode="auto">
                <a:xfrm flipH="1">
                  <a:off x="5888570" y="4156344"/>
                  <a:ext cx="155842" cy="15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474" name="Straight Connector 57"/>
                <p:cNvCxnSpPr>
                  <a:cxnSpLocks noChangeShapeType="1"/>
                </p:cNvCxnSpPr>
                <p:nvPr/>
              </p:nvCxnSpPr>
              <p:spPr bwMode="auto">
                <a:xfrm>
                  <a:off x="5295898" y="4471593"/>
                  <a:ext cx="850901" cy="30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475" name="Straight Connector 60"/>
                <p:cNvCxnSpPr>
                  <a:cxnSpLocks noChangeShapeType="1"/>
                </p:cNvCxnSpPr>
                <p:nvPr/>
              </p:nvCxnSpPr>
              <p:spPr bwMode="auto">
                <a:xfrm flipH="1">
                  <a:off x="6358462" y="4470799"/>
                  <a:ext cx="850901" cy="30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476" name="Oval 61"/>
                <p:cNvSpPr>
                  <a:spLocks noChangeArrowheads="1"/>
                </p:cNvSpPr>
                <p:nvPr/>
              </p:nvSpPr>
              <p:spPr bwMode="auto">
                <a:xfrm>
                  <a:off x="6138334" y="4326457"/>
                  <a:ext cx="347491" cy="34749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endParaRPr lang="en-US" altLang="en-US" b="0" smtClean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7477" name="Straight Connector 67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200897" y="3818464"/>
                  <a:ext cx="1588" cy="6519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478" name="Straight Connector 6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300131" y="3822697"/>
                  <a:ext cx="1588" cy="65193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479" name="Straight Connector 70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5511800" y="3818468"/>
                  <a:ext cx="336550" cy="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480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7886700" y="4673600"/>
                  <a:ext cx="8468" cy="4191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NZ" sz="1900" b="0" smtClean="0">
                    <a:solidFill>
                      <a:prstClr val="black"/>
                    </a:solidFill>
                    <a:latin typeface="Verdana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7481" name="Isosceles Triangle 69"/>
                <p:cNvSpPr>
                  <a:spLocks noChangeArrowheads="1"/>
                </p:cNvSpPr>
                <p:nvPr/>
              </p:nvSpPr>
              <p:spPr bwMode="auto">
                <a:xfrm rot="5400000">
                  <a:off x="7857065" y="4597399"/>
                  <a:ext cx="127003" cy="76200"/>
                </a:xfrm>
                <a:prstGeom prst="triangle">
                  <a:avLst>
                    <a:gd name="adj" fmla="val 55264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endParaRPr lang="en-US" altLang="en-US" b="0" smtClean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7482" name="Straight Connector 7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7689355" y="4413745"/>
                  <a:ext cx="482917" cy="882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483" name="TextBox 75"/>
                <p:cNvSpPr txBox="1">
                  <a:spLocks noChangeArrowheads="1"/>
                </p:cNvSpPr>
                <p:nvPr/>
              </p:nvSpPr>
              <p:spPr bwMode="auto">
                <a:xfrm>
                  <a:off x="7950205" y="4267200"/>
                  <a:ext cx="833256" cy="3386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 smtClean="0">
                      <a:solidFill>
                        <a:prstClr val="black"/>
                      </a:solidFill>
                    </a:rPr>
                    <a:t>switch</a:t>
                  </a:r>
                </a:p>
              </p:txBody>
            </p:sp>
            <p:sp>
              <p:nvSpPr>
                <p:cNvPr id="17484" name="TextBox 76"/>
                <p:cNvSpPr txBox="1">
                  <a:spLocks noChangeArrowheads="1"/>
                </p:cNvSpPr>
                <p:nvPr/>
              </p:nvSpPr>
              <p:spPr bwMode="auto">
                <a:xfrm>
                  <a:off x="5486432" y="5207000"/>
                  <a:ext cx="1562813" cy="3386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 smtClean="0">
                      <a:solidFill>
                        <a:prstClr val="black"/>
                      </a:solidFill>
                    </a:rPr>
                    <a:t>starter motor</a:t>
                  </a:r>
                </a:p>
              </p:txBody>
            </p:sp>
            <p:sp>
              <p:nvSpPr>
                <p:cNvPr id="17485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7048500" y="3479800"/>
                  <a:ext cx="340344" cy="30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pPr eaLnBrk="1" hangingPunct="1"/>
                  <a:r>
                    <a:rPr lang="en-US" altLang="en-US" sz="1400" smtClean="0">
                      <a:solidFill>
                        <a:srgbClr val="FF0000"/>
                      </a:solidFill>
                    </a:rPr>
                    <a:t>+</a:t>
                  </a:r>
                </a:p>
              </p:txBody>
            </p:sp>
            <p:sp>
              <p:nvSpPr>
                <p:cNvPr id="17486" name="TextBox 78"/>
                <p:cNvSpPr txBox="1">
                  <a:spLocks noChangeArrowheads="1"/>
                </p:cNvSpPr>
                <p:nvPr/>
              </p:nvSpPr>
              <p:spPr bwMode="auto">
                <a:xfrm>
                  <a:off x="5194300" y="3365473"/>
                  <a:ext cx="431755" cy="5233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pPr eaLnBrk="1" hangingPunct="1"/>
                  <a:r>
                    <a:rPr lang="en-US" altLang="en-US" sz="2800" b="0" smtClean="0">
                      <a:solidFill>
                        <a:srgbClr val="000090"/>
                      </a:solidFill>
                    </a:rPr>
                    <a:t>-</a:t>
                  </a:r>
                </a:p>
              </p:txBody>
            </p:sp>
            <p:sp>
              <p:nvSpPr>
                <p:cNvPr id="17487" name="TextBox 83"/>
                <p:cNvSpPr txBox="1">
                  <a:spLocks noChangeArrowheads="1"/>
                </p:cNvSpPr>
                <p:nvPr/>
              </p:nvSpPr>
              <p:spPr bwMode="auto">
                <a:xfrm>
                  <a:off x="6477000" y="3873500"/>
                  <a:ext cx="288648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pPr eaLnBrk="1" hangingPunct="1"/>
                  <a:r>
                    <a:rPr lang="en-US" altLang="en-US" b="0" smtClean="0">
                      <a:solidFill>
                        <a:prstClr val="black"/>
                      </a:solidFill>
                    </a:rPr>
                    <a:t>r</a:t>
                  </a:r>
                </a:p>
              </p:txBody>
            </p:sp>
          </p:grpSp>
          <p:sp>
            <p:nvSpPr>
              <p:cNvPr id="17450" name="Rectangle 113"/>
              <p:cNvSpPr>
                <a:spLocks noChangeArrowheads="1"/>
              </p:cNvSpPr>
              <p:nvPr/>
            </p:nvSpPr>
            <p:spPr bwMode="auto">
              <a:xfrm>
                <a:off x="6248329" y="4299980"/>
                <a:ext cx="495055" cy="369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altLang="en-US" sz="1800" b="0" smtClean="0">
                    <a:solidFill>
                      <a:prstClr val="black"/>
                    </a:solidFill>
                  </a:rPr>
                  <a:t>12</a:t>
                </a:r>
              </a:p>
            </p:txBody>
          </p:sp>
        </p:grpSp>
      </p:grpSp>
      <p:sp>
        <p:nvSpPr>
          <p:cNvPr id="71" name="TextBox 80"/>
          <p:cNvSpPr txBox="1">
            <a:spLocks noChangeArrowheads="1"/>
          </p:cNvSpPr>
          <p:nvPr/>
        </p:nvSpPr>
        <p:spPr bwMode="auto">
          <a:xfrm>
            <a:off x="38100" y="457200"/>
            <a:ext cx="4559300" cy="183127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altLang="en-US" sz="1800" b="0" dirty="0" smtClean="0">
                <a:solidFill>
                  <a:prstClr val="black"/>
                </a:solidFill>
              </a:rPr>
              <a:t>The circuit shows a car battery connected through a switch to a starter motor. </a:t>
            </a:r>
          </a:p>
          <a:p>
            <a:pPr eaLnBrk="1" hangingPunct="1"/>
            <a:r>
              <a:rPr lang="en-US" altLang="en-US" sz="1800" b="0" dirty="0" smtClean="0">
                <a:solidFill>
                  <a:prstClr val="black"/>
                </a:solidFill>
              </a:rPr>
              <a:t>The switch is open.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1800" b="0" dirty="0" smtClean="0">
                <a:solidFill>
                  <a:prstClr val="black"/>
                </a:solidFill>
              </a:rPr>
              <a:t>The voltmeter reads 13.7 V.</a:t>
            </a:r>
          </a:p>
          <a:p>
            <a:pPr eaLnBrk="1" hangingPunct="1">
              <a:buFont typeface="Verdana" pitchFamily="-111" charset="0"/>
              <a:buAutoNum type="arabicPeriod"/>
            </a:pPr>
            <a:r>
              <a:rPr lang="en-US" altLang="en-US" sz="1800" b="0" dirty="0" smtClean="0">
                <a:solidFill>
                  <a:prstClr val="black"/>
                </a:solidFill>
              </a:rPr>
              <a:t>  State the </a:t>
            </a:r>
            <a:r>
              <a:rPr lang="en-US" altLang="en-US" sz="1800" b="0" dirty="0" err="1" smtClean="0">
                <a:solidFill>
                  <a:prstClr val="black"/>
                </a:solidFill>
              </a:rPr>
              <a:t>emf</a:t>
            </a:r>
            <a:r>
              <a:rPr lang="en-US" altLang="en-US" sz="1800" b="0" dirty="0" smtClean="0">
                <a:solidFill>
                  <a:prstClr val="black"/>
                </a:solidFill>
              </a:rPr>
              <a:t> of the battery.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8100" y="3809981"/>
            <a:ext cx="4749800" cy="252531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  <a:gs pos="50000">
                <a:schemeClr val="tx2">
                  <a:lumMod val="10000"/>
                  <a:lumOff val="9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63538" indent="-363538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b="0" smtClean="0">
                <a:solidFill>
                  <a:srgbClr val="000000"/>
                </a:solidFill>
              </a:rPr>
              <a:t>	The starter motor has a resistance of 0.06 </a:t>
            </a:r>
            <a:r>
              <a:rPr lang="en-US" altLang="en-US" b="0" smtClean="0">
                <a:solidFill>
                  <a:srgbClr val="000000"/>
                </a:solidFill>
                <a:latin typeface="Symbol" pitchFamily="-111" charset="2"/>
              </a:rPr>
              <a:t>W</a:t>
            </a:r>
            <a:r>
              <a:rPr lang="en-US" altLang="en-US" b="0" smtClean="0">
                <a:solidFill>
                  <a:srgbClr val="000000"/>
                </a:solidFill>
              </a:rPr>
              <a:t> and draws a current of 200 A.</a:t>
            </a:r>
            <a:endParaRPr lang="en-US" altLang="en-US" b="0" smtClean="0">
              <a:solidFill>
                <a:srgbClr val="000000"/>
              </a:solidFill>
              <a:latin typeface="Symbol" pitchFamily="-111" charset="2"/>
            </a:endParaRPr>
          </a:p>
          <a:p>
            <a:pPr eaLnBrk="1" hangingPunct="1">
              <a:spcAft>
                <a:spcPts val="1200"/>
              </a:spcAft>
              <a:buFontTx/>
              <a:buAutoNum type="arabicPeriod" startAt="3"/>
            </a:pPr>
            <a:r>
              <a:rPr lang="en-US" altLang="en-US" b="0" smtClean="0">
                <a:solidFill>
                  <a:srgbClr val="000000"/>
                </a:solidFill>
              </a:rPr>
              <a:t>Show the potential difference (pd) across the motor is 12 V.</a:t>
            </a:r>
          </a:p>
          <a:p>
            <a:pPr eaLnBrk="1" hangingPunct="1">
              <a:spcAft>
                <a:spcPts val="1200"/>
              </a:spcAft>
              <a:buFontTx/>
              <a:buAutoNum type="arabicPeriod" startAt="3"/>
            </a:pPr>
            <a:r>
              <a:rPr lang="en-US" altLang="en-US" b="0" smtClean="0">
                <a:solidFill>
                  <a:srgbClr val="000000"/>
                </a:solidFill>
              </a:rPr>
              <a:t>Calculate the internal resistance of the battery.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2425700" y="1117600"/>
            <a:ext cx="2387600" cy="3841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algn="ctr" eaLnBrk="1" hangingPunct="1"/>
            <a:r>
              <a:rPr lang="en-US" altLang="en-US" b="0" smtClean="0">
                <a:solidFill>
                  <a:srgbClr val="800000"/>
                </a:solidFill>
              </a:rPr>
              <a:t>1.  emf = 13.7 V</a:t>
            </a:r>
            <a:endParaRPr lang="en-US" altLang="en-US" b="0" smtClean="0">
              <a:solidFill>
                <a:srgbClr val="000000"/>
              </a:solidFill>
            </a:endParaRPr>
          </a:p>
        </p:txBody>
      </p:sp>
      <p:sp>
        <p:nvSpPr>
          <p:cNvPr id="76" name="TextBox 79"/>
          <p:cNvSpPr txBox="1">
            <a:spLocks noChangeArrowheads="1"/>
          </p:cNvSpPr>
          <p:nvPr/>
        </p:nvSpPr>
        <p:spPr bwMode="auto">
          <a:xfrm>
            <a:off x="3149600" y="2679700"/>
            <a:ext cx="2400300" cy="3841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algn="ctr" eaLnBrk="1" hangingPunct="1"/>
            <a:r>
              <a:rPr lang="en-US" altLang="en-US" b="0" smtClean="0">
                <a:solidFill>
                  <a:srgbClr val="800000"/>
                </a:solidFill>
              </a:rPr>
              <a:t>2.  emf = 13.7 V</a:t>
            </a:r>
            <a:endParaRPr lang="en-US" altLang="en-US" b="0" smtClean="0">
              <a:solidFill>
                <a:srgbClr val="0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 bwMode="auto">
          <a:xfrm>
            <a:off x="5613400" y="2781300"/>
            <a:ext cx="2628900" cy="969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 eaLnBrk="0" hangingPunct="0">
              <a:tabLst>
                <a:tab pos="44450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tabLst>
                <a:tab pos="44450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tabLst>
                <a:tab pos="44450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tabLst>
                <a:tab pos="44450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tabLst>
                <a:tab pos="44450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altLang="en-US" b="0" smtClean="0">
                <a:solidFill>
                  <a:srgbClr val="800000"/>
                </a:solidFill>
              </a:rPr>
              <a:t>3.	V = RI</a:t>
            </a:r>
          </a:p>
          <a:p>
            <a:pPr eaLnBrk="1" hangingPunct="1"/>
            <a:r>
              <a:rPr lang="en-US" altLang="en-US" b="0" smtClean="0">
                <a:solidFill>
                  <a:srgbClr val="800000"/>
                </a:solidFill>
              </a:rPr>
              <a:t>	V = 0.06 x 200</a:t>
            </a:r>
          </a:p>
          <a:p>
            <a:pPr eaLnBrk="1" hangingPunct="1"/>
            <a:r>
              <a:rPr lang="en-US" altLang="en-US" b="0" smtClean="0">
                <a:solidFill>
                  <a:srgbClr val="800000"/>
                </a:solidFill>
              </a:rPr>
              <a:t>	V = 12 V</a:t>
            </a:r>
            <a:endParaRPr lang="en-US" altLang="en-US" b="0" smtClean="0">
              <a:solidFill>
                <a:srgbClr val="000000"/>
              </a:solidFill>
            </a:endParaRPr>
          </a:p>
        </p:txBody>
      </p:sp>
      <p:sp>
        <p:nvSpPr>
          <p:cNvPr id="78" name="TextBox 84"/>
          <p:cNvSpPr txBox="1">
            <a:spLocks noChangeArrowheads="1"/>
          </p:cNvSpPr>
          <p:nvPr/>
        </p:nvSpPr>
        <p:spPr bwMode="auto">
          <a:xfrm>
            <a:off x="5626100" y="3937000"/>
            <a:ext cx="3225800" cy="22775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 eaLnBrk="0" hangingPunct="0">
              <a:tabLst>
                <a:tab pos="44450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tabLst>
                <a:tab pos="44450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tabLst>
                <a:tab pos="44450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tabLst>
                <a:tab pos="44450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tabLst>
                <a:tab pos="44450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buAutoNum type="arabicPeriod" startAt="4"/>
            </a:pPr>
            <a:r>
              <a:rPr lang="en-US" altLang="en-US" b="0" dirty="0" smtClean="0">
                <a:solidFill>
                  <a:srgbClr val="800000"/>
                </a:solidFill>
                <a:latin typeface="Symbol" pitchFamily="-111" charset="2"/>
              </a:rPr>
              <a:t>S</a:t>
            </a:r>
            <a:r>
              <a:rPr lang="en-US" altLang="en-US" b="0" dirty="0" smtClean="0">
                <a:solidFill>
                  <a:srgbClr val="800000"/>
                </a:solidFill>
              </a:rPr>
              <a:t> </a:t>
            </a:r>
            <a:r>
              <a:rPr lang="el-GR" altLang="en-US" b="0" dirty="0" smtClean="0">
                <a:solidFill>
                  <a:srgbClr val="800000"/>
                </a:solidFill>
                <a:latin typeface="Times New Roman"/>
                <a:cs typeface="Times New Roman"/>
              </a:rPr>
              <a:t>Δ</a:t>
            </a:r>
            <a:r>
              <a:rPr lang="en-NZ" altLang="en-US" b="0" dirty="0" smtClean="0">
                <a:solidFill>
                  <a:srgbClr val="800000"/>
                </a:solidFill>
                <a:latin typeface="Times New Roman"/>
                <a:cs typeface="Times New Roman"/>
              </a:rPr>
              <a:t>V</a:t>
            </a:r>
            <a:r>
              <a:rPr lang="en-US" altLang="en-US" b="0" baseline="-25000" dirty="0" smtClean="0">
                <a:solidFill>
                  <a:srgbClr val="800000"/>
                </a:solidFill>
              </a:rPr>
              <a:t>r</a:t>
            </a:r>
            <a:r>
              <a:rPr lang="en-US" altLang="en-US" b="0" dirty="0" smtClean="0">
                <a:solidFill>
                  <a:srgbClr val="800000"/>
                </a:solidFill>
              </a:rPr>
              <a:t> </a:t>
            </a:r>
            <a:r>
              <a:rPr lang="en-US" altLang="en-US" b="0" dirty="0" smtClean="0">
                <a:solidFill>
                  <a:srgbClr val="800000"/>
                </a:solidFill>
              </a:rPr>
              <a:t>= </a:t>
            </a:r>
            <a:r>
              <a:rPr lang="en-US" altLang="en-US" b="0" dirty="0" smtClean="0">
                <a:solidFill>
                  <a:srgbClr val="800000"/>
                </a:solidFill>
                <a:latin typeface="Symbol" pitchFamily="-111" charset="2"/>
              </a:rPr>
              <a:t>S</a:t>
            </a:r>
            <a:r>
              <a:rPr lang="en-US" altLang="en-US" b="0" dirty="0" smtClean="0">
                <a:solidFill>
                  <a:srgbClr val="800000"/>
                </a:solidFill>
              </a:rPr>
              <a:t> </a:t>
            </a:r>
            <a:r>
              <a:rPr lang="el-GR" altLang="en-US" b="0" dirty="0">
                <a:solidFill>
                  <a:srgbClr val="800000"/>
                </a:solidFill>
                <a:latin typeface="Times New Roman"/>
                <a:cs typeface="Times New Roman"/>
              </a:rPr>
              <a:t>Δ</a:t>
            </a:r>
            <a:r>
              <a:rPr lang="en-NZ" altLang="en-US" b="0" dirty="0" smtClean="0">
                <a:solidFill>
                  <a:srgbClr val="800000"/>
                </a:solidFill>
                <a:latin typeface="Times New Roman"/>
                <a:cs typeface="Times New Roman"/>
              </a:rPr>
              <a:t>V</a:t>
            </a:r>
            <a:r>
              <a:rPr lang="en-US" altLang="en-US" b="0" baseline="-25000" dirty="0" smtClean="0">
                <a:solidFill>
                  <a:srgbClr val="800000"/>
                </a:solidFill>
              </a:rPr>
              <a:t>d</a:t>
            </a:r>
            <a:r>
              <a:rPr lang="en-US" altLang="en-US" b="0" dirty="0" smtClean="0">
                <a:solidFill>
                  <a:srgbClr val="800000"/>
                </a:solidFill>
              </a:rPr>
              <a:t> </a:t>
            </a:r>
            <a:r>
              <a:rPr lang="en-US" altLang="en-US" b="0" dirty="0" smtClean="0">
                <a:solidFill>
                  <a:srgbClr val="800000"/>
                </a:solidFill>
                <a:latin typeface="Symbol" pitchFamily="-111" charset="2"/>
              </a:rPr>
              <a:t>	</a:t>
            </a:r>
            <a:endParaRPr lang="en-US" altLang="en-US" b="0" dirty="0" smtClean="0">
              <a:solidFill>
                <a:srgbClr val="800000"/>
              </a:solidFill>
              <a:latin typeface="Symbol" pitchFamily="-111" charset="2"/>
            </a:endParaRPr>
          </a:p>
          <a:p>
            <a:pPr marL="0" indent="0" eaLnBrk="1" hangingPunct="1"/>
            <a:r>
              <a:rPr lang="en-US" altLang="en-US" b="0" dirty="0">
                <a:solidFill>
                  <a:srgbClr val="800000"/>
                </a:solidFill>
                <a:latin typeface="Symbol" pitchFamily="-111" charset="2"/>
              </a:rPr>
              <a:t>	</a:t>
            </a:r>
            <a:r>
              <a:rPr lang="el-GR" altLang="en-US" sz="2800" b="0" dirty="0" smtClean="0">
                <a:solidFill>
                  <a:srgbClr val="800000"/>
                </a:solidFill>
                <a:latin typeface="Times New Roman"/>
                <a:cs typeface="Times New Roman"/>
              </a:rPr>
              <a:t>ε</a:t>
            </a:r>
            <a:r>
              <a:rPr lang="en-US" altLang="en-US" b="0" dirty="0" smtClean="0">
                <a:solidFill>
                  <a:srgbClr val="800000"/>
                </a:solidFill>
              </a:rPr>
              <a:t> </a:t>
            </a:r>
            <a:r>
              <a:rPr lang="en-US" altLang="en-US" b="0" dirty="0" smtClean="0">
                <a:solidFill>
                  <a:srgbClr val="800000"/>
                </a:solidFill>
              </a:rPr>
              <a:t>= </a:t>
            </a:r>
            <a:r>
              <a:rPr lang="el-GR" altLang="en-US" b="0" dirty="0" smtClean="0">
                <a:solidFill>
                  <a:srgbClr val="800000"/>
                </a:solidFill>
                <a:latin typeface="Times New Roman"/>
                <a:cs typeface="Times New Roman"/>
              </a:rPr>
              <a:t>Δ</a:t>
            </a:r>
            <a:r>
              <a:rPr lang="en-NZ" altLang="en-US" b="0" dirty="0" smtClean="0">
                <a:solidFill>
                  <a:srgbClr val="800000"/>
                </a:solidFill>
                <a:latin typeface="Times New Roman"/>
                <a:cs typeface="Times New Roman"/>
              </a:rPr>
              <a:t>V</a:t>
            </a:r>
            <a:r>
              <a:rPr lang="en-US" altLang="en-US" b="0" baseline="-25000" dirty="0" smtClean="0">
                <a:solidFill>
                  <a:srgbClr val="800000"/>
                </a:solidFill>
              </a:rPr>
              <a:t>motor</a:t>
            </a:r>
            <a:r>
              <a:rPr lang="en-US" altLang="en-US" b="0" dirty="0" smtClean="0">
                <a:solidFill>
                  <a:srgbClr val="800000"/>
                </a:solidFill>
              </a:rPr>
              <a:t> </a:t>
            </a:r>
            <a:r>
              <a:rPr lang="en-US" altLang="en-US" b="0" dirty="0" smtClean="0">
                <a:solidFill>
                  <a:srgbClr val="800000"/>
                </a:solidFill>
              </a:rPr>
              <a:t>+ </a:t>
            </a:r>
            <a:r>
              <a:rPr lang="el-GR" altLang="en-US" b="0" dirty="0">
                <a:solidFill>
                  <a:srgbClr val="800000"/>
                </a:solidFill>
                <a:latin typeface="Times New Roman"/>
                <a:cs typeface="Times New Roman"/>
              </a:rPr>
              <a:t>Δ</a:t>
            </a:r>
            <a:r>
              <a:rPr lang="en-NZ" altLang="en-US" b="0" dirty="0" smtClean="0">
                <a:solidFill>
                  <a:srgbClr val="800000"/>
                </a:solidFill>
                <a:latin typeface="Times New Roman"/>
                <a:cs typeface="Times New Roman"/>
              </a:rPr>
              <a:t>V</a:t>
            </a:r>
            <a:r>
              <a:rPr lang="en-US" altLang="en-US" b="0" baseline="-25000" dirty="0" smtClean="0">
                <a:solidFill>
                  <a:srgbClr val="800000"/>
                </a:solidFill>
              </a:rPr>
              <a:t>r</a:t>
            </a:r>
            <a:endParaRPr lang="en-US" altLang="en-US" b="0" dirty="0" smtClean="0">
              <a:solidFill>
                <a:srgbClr val="800000"/>
              </a:solidFill>
            </a:endParaRPr>
          </a:p>
          <a:p>
            <a:pPr eaLnBrk="1" hangingPunct="1"/>
            <a:r>
              <a:rPr lang="en-US" altLang="en-US" b="0" dirty="0" smtClean="0">
                <a:solidFill>
                  <a:srgbClr val="800000"/>
                </a:solidFill>
              </a:rPr>
              <a:t> 13.7 V = 12 + 1.7 V</a:t>
            </a:r>
          </a:p>
          <a:p>
            <a:pPr eaLnBrk="1" hangingPunct="1"/>
            <a:endParaRPr lang="en-US" altLang="en-US" b="0" dirty="0" smtClean="0">
              <a:solidFill>
                <a:srgbClr val="800000"/>
              </a:solidFill>
            </a:endParaRPr>
          </a:p>
          <a:p>
            <a:pPr eaLnBrk="1" hangingPunct="1"/>
            <a:r>
              <a:rPr lang="en-US" altLang="en-US" b="0" dirty="0" smtClean="0">
                <a:solidFill>
                  <a:srgbClr val="800000"/>
                </a:solidFill>
              </a:rPr>
              <a:t>r = V/I  </a:t>
            </a:r>
          </a:p>
          <a:p>
            <a:pPr eaLnBrk="1" hangingPunct="1"/>
            <a:r>
              <a:rPr lang="en-US" altLang="en-US" b="0" dirty="0" smtClean="0">
                <a:solidFill>
                  <a:srgbClr val="800000"/>
                </a:solidFill>
              </a:rPr>
              <a:t>r = 1.7/200</a:t>
            </a:r>
          </a:p>
          <a:p>
            <a:pPr eaLnBrk="1" hangingPunct="1"/>
            <a:r>
              <a:rPr lang="en-US" altLang="en-US" b="0" dirty="0" smtClean="0">
                <a:solidFill>
                  <a:srgbClr val="800000"/>
                </a:solidFill>
              </a:rPr>
              <a:t>r = 0.009 </a:t>
            </a:r>
            <a:r>
              <a:rPr lang="en-US" altLang="en-US" b="0" dirty="0" smtClean="0">
                <a:solidFill>
                  <a:srgbClr val="800000"/>
                </a:solidFill>
                <a:latin typeface="Symbol" pitchFamily="-111" charset="2"/>
              </a:rPr>
              <a:t>W</a:t>
            </a:r>
            <a:endParaRPr lang="en-US" altLang="en-US" b="0" dirty="0" smtClean="0">
              <a:solidFill>
                <a:srgbClr val="800000"/>
              </a:solidFill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2913063" y="5773787"/>
            <a:ext cx="2167068" cy="740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46800" rIns="108000" bIns="46800">
            <a:spAutoFit/>
          </a:bodyPr>
          <a:lstStyle/>
          <a:p>
            <a:pPr algn="ctr" eaLnBrk="1" hangingPunct="1">
              <a:defRPr/>
            </a:pPr>
            <a:r>
              <a:rPr lang="en-CA" sz="1400" cap="all" dirty="0">
                <a:ln w="9000" cmpd="sng">
                  <a:solidFill>
                    <a:srgbClr val="FFB4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rPr>
              <a:t>CORRECT SIGNIFICANT FIGURE</a:t>
            </a:r>
            <a:endParaRPr lang="en-CA" sz="1200" cap="all" dirty="0">
              <a:ln w="9000" cmpd="sng">
                <a:solidFill>
                  <a:srgbClr val="FFB4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8578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Box 80"/>
          <p:cNvSpPr txBox="1">
            <a:spLocks noChangeArrowheads="1"/>
          </p:cNvSpPr>
          <p:nvPr/>
        </p:nvSpPr>
        <p:spPr bwMode="auto">
          <a:xfrm>
            <a:off x="38100" y="482600"/>
            <a:ext cx="5080000" cy="9233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altLang="en-US" sz="1800" b="0" smtClean="0">
                <a:solidFill>
                  <a:srgbClr val="000000"/>
                </a:solidFill>
              </a:rPr>
              <a:t>The circuit shows a car battery connected through a switch to a starter motor. </a:t>
            </a:r>
          </a:p>
          <a:p>
            <a:pPr eaLnBrk="1" hangingPunct="1"/>
            <a:r>
              <a:rPr lang="en-US" altLang="en-US" sz="1800" b="0" smtClean="0">
                <a:solidFill>
                  <a:srgbClr val="000000"/>
                </a:solidFill>
              </a:rPr>
              <a:t>The switch is open.  </a:t>
            </a:r>
          </a:p>
        </p:txBody>
      </p:sp>
      <p:sp>
        <p:nvSpPr>
          <p:cNvPr id="261" name="TextBox 260"/>
          <p:cNvSpPr txBox="1"/>
          <p:nvPr/>
        </p:nvSpPr>
        <p:spPr bwMode="auto">
          <a:xfrm>
            <a:off x="63500" y="1447800"/>
            <a:ext cx="4660900" cy="25391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61950" indent="-361950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8015863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marL="38554025" indent="-50787300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39011225" indent="-507873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39468425" indent="-507873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39925625" indent="-507873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40382825" indent="-507873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b="0" smtClean="0">
                <a:solidFill>
                  <a:srgbClr val="000000"/>
                </a:solidFill>
              </a:rPr>
              <a:t>	The voltmeter (V) across the terminals reads 13.7 V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1800" b="0" smtClean="0">
                <a:solidFill>
                  <a:srgbClr val="000000"/>
                </a:solidFill>
              </a:rPr>
              <a:t>	When the switch is closed the voltmeter reads 12 V</a:t>
            </a:r>
          </a:p>
          <a:p>
            <a:pPr eaLnBrk="1" hangingPunct="1">
              <a:spcAft>
                <a:spcPts val="600"/>
              </a:spcAft>
              <a:buFont typeface="Verdana" pitchFamily="-111" charset="0"/>
              <a:buAutoNum type="arabicPeriod"/>
            </a:pPr>
            <a:r>
              <a:rPr lang="en-US" altLang="en-US" sz="1800" b="0" smtClean="0">
                <a:solidFill>
                  <a:srgbClr val="000000"/>
                </a:solidFill>
              </a:rPr>
              <a:t>State the </a:t>
            </a:r>
            <a:r>
              <a:rPr lang="en-US" altLang="en-US" sz="1800" smtClean="0">
                <a:solidFill>
                  <a:srgbClr val="000000"/>
                </a:solidFill>
              </a:rPr>
              <a:t>emf</a:t>
            </a:r>
            <a:r>
              <a:rPr lang="en-US" altLang="en-US" sz="1800" b="0" smtClean="0">
                <a:solidFill>
                  <a:srgbClr val="000000"/>
                </a:solidFill>
              </a:rPr>
              <a:t> of the battery.</a:t>
            </a:r>
          </a:p>
          <a:p>
            <a:pPr eaLnBrk="1" hangingPunct="1">
              <a:spcAft>
                <a:spcPts val="600"/>
              </a:spcAft>
              <a:buFont typeface="Verdana" pitchFamily="-111" charset="0"/>
              <a:buAutoNum type="arabicPeriod"/>
            </a:pPr>
            <a:r>
              <a:rPr lang="en-US" altLang="en-US" sz="1800" b="0" smtClean="0">
                <a:solidFill>
                  <a:srgbClr val="000000"/>
                </a:solidFill>
              </a:rPr>
              <a:t>Explain why the terminal voltage is not the same as the emf when the switch is closed.</a:t>
            </a:r>
          </a:p>
        </p:txBody>
      </p:sp>
      <p:sp>
        <p:nvSpPr>
          <p:cNvPr id="266" name="TextBox 265"/>
          <p:cNvSpPr txBox="1">
            <a:spLocks noChangeArrowheads="1"/>
          </p:cNvSpPr>
          <p:nvPr/>
        </p:nvSpPr>
        <p:spPr bwMode="auto">
          <a:xfrm>
            <a:off x="50800" y="4292599"/>
            <a:ext cx="4622800" cy="23832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61950" indent="-361950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1200"/>
              </a:spcAft>
              <a:buFontTx/>
              <a:buAutoNum type="arabicPeriod" startAt="2"/>
            </a:pPr>
            <a:r>
              <a:rPr lang="en-US" altLang="en-US" b="0" smtClean="0">
                <a:solidFill>
                  <a:srgbClr val="000000"/>
                </a:solidFill>
              </a:rPr>
              <a:t>The internal resistance of the battery transforms some of the electrical energy to heat before the charge leaves the battery.  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b="0" smtClean="0">
                <a:solidFill>
                  <a:srgbClr val="000000"/>
                </a:solidFill>
              </a:rPr>
              <a:t>The voltmeter can only read the energy per coulomb of charge available to the external circuit.</a:t>
            </a:r>
          </a:p>
        </p:txBody>
      </p:sp>
      <p:grpSp>
        <p:nvGrpSpPr>
          <p:cNvPr id="15379" name="Group 124"/>
          <p:cNvGrpSpPr>
            <a:grpSpLocks/>
          </p:cNvGrpSpPr>
          <p:nvPr/>
        </p:nvGrpSpPr>
        <p:grpSpPr bwMode="auto">
          <a:xfrm>
            <a:off x="4449763" y="0"/>
            <a:ext cx="4694237" cy="5648325"/>
            <a:chOff x="4431792" y="63500"/>
            <a:chExt cx="4694742" cy="5648452"/>
          </a:xfrm>
        </p:grpSpPr>
        <p:sp>
          <p:nvSpPr>
            <p:cNvPr id="15386" name="Rounded Rectangle 70"/>
            <p:cNvSpPr>
              <a:spLocks noChangeArrowheads="1"/>
            </p:cNvSpPr>
            <p:nvPr/>
          </p:nvSpPr>
          <p:spPr bwMode="auto">
            <a:xfrm>
              <a:off x="5168900" y="63500"/>
              <a:ext cx="3568700" cy="3073400"/>
            </a:xfrm>
            <a:prstGeom prst="roundRect">
              <a:avLst>
                <a:gd name="adj" fmla="val 105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endParaRPr lang="en-US" altLang="en-US" b="0" smtClean="0">
                <a:solidFill>
                  <a:srgbClr val="FFFFFF"/>
                </a:solidFill>
              </a:endParaRPr>
            </a:p>
          </p:txBody>
        </p:sp>
        <p:sp>
          <p:nvSpPr>
            <p:cNvPr id="127" name="Rounded Rectangle 126"/>
            <p:cNvSpPr/>
            <p:nvPr/>
          </p:nvSpPr>
          <p:spPr bwMode="auto">
            <a:xfrm>
              <a:off x="4749800" y="3060700"/>
              <a:ext cx="4318000" cy="25781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endParaRPr lang="en-US" altLang="en-US" b="0" smtClean="0">
                <a:solidFill>
                  <a:srgbClr val="000000"/>
                </a:solidFill>
              </a:endParaRPr>
            </a:p>
          </p:txBody>
        </p:sp>
        <p:grpSp>
          <p:nvGrpSpPr>
            <p:cNvPr id="15390" name="Group 135"/>
            <p:cNvGrpSpPr>
              <a:grpSpLocks/>
            </p:cNvGrpSpPr>
            <p:nvPr/>
          </p:nvGrpSpPr>
          <p:grpSpPr bwMode="auto">
            <a:xfrm>
              <a:off x="5346700" y="177800"/>
              <a:ext cx="3225800" cy="2667000"/>
              <a:chOff x="5181600" y="177800"/>
              <a:chExt cx="3225800" cy="2667000"/>
            </a:xfrm>
          </p:grpSpPr>
          <p:pic>
            <p:nvPicPr>
              <p:cNvPr id="15440" name="Picture 7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600" y="381000"/>
                <a:ext cx="2311400" cy="2463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41" name="Picture 9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59700" y="177800"/>
                <a:ext cx="647700" cy="1259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442" name="Group 106"/>
              <p:cNvGrpSpPr>
                <a:grpSpLocks noChangeAspect="1"/>
              </p:cNvGrpSpPr>
              <p:nvPr/>
            </p:nvGrpSpPr>
            <p:grpSpPr bwMode="auto">
              <a:xfrm rot="5400000" flipV="1">
                <a:off x="5086479" y="643730"/>
                <a:ext cx="1254791" cy="456278"/>
                <a:chOff x="934717" y="736600"/>
                <a:chExt cx="2189483" cy="796152"/>
              </a:xfrm>
            </p:grpSpPr>
            <p:sp>
              <p:nvSpPr>
                <p:cNvPr id="1544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282700" y="736600"/>
                  <a:ext cx="1498600" cy="88900"/>
                </a:xfrm>
                <a:prstGeom prst="rect">
                  <a:avLst/>
                </a:prstGeom>
                <a:solidFill>
                  <a:srgbClr val="0000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endParaRPr lang="en-US" altLang="en-US" b="0" smtClean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5450" name="Straight Arrow Connector 108"/>
                <p:cNvCxnSpPr>
                  <a:cxnSpLocks noChangeShapeType="1"/>
                  <a:stCxn id="15449" idx="3"/>
                </p:cNvCxnSpPr>
                <p:nvPr/>
              </p:nvCxnSpPr>
              <p:spPr bwMode="auto">
                <a:xfrm>
                  <a:off x="2781300" y="781050"/>
                  <a:ext cx="342900" cy="6350"/>
                </a:xfrm>
                <a:prstGeom prst="straightConnector1">
                  <a:avLst/>
                </a:prstGeom>
                <a:noFill/>
                <a:ln w="38100">
                  <a:solidFill>
                    <a:srgbClr val="00009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1" name="Arc 190"/>
                <p:cNvSpPr/>
                <p:nvPr/>
              </p:nvSpPr>
              <p:spPr bwMode="auto">
                <a:xfrm rot="17093334">
                  <a:off x="787885" y="914418"/>
                  <a:ext cx="759062" cy="481995"/>
                </a:xfrm>
                <a:prstGeom prst="arc">
                  <a:avLst/>
                </a:prstGeom>
                <a:noFill/>
                <a:ln w="57150" cap="flat" cmpd="sng" algn="ctr">
                  <a:solidFill>
                    <a:srgbClr val="00009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endParaRPr lang="en-US" altLang="en-US" b="0" smtClean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5443" name="Group 114"/>
              <p:cNvGrpSpPr>
                <a:grpSpLocks noChangeAspect="1"/>
              </p:cNvGrpSpPr>
              <p:nvPr/>
            </p:nvGrpSpPr>
            <p:grpSpPr bwMode="auto">
              <a:xfrm rot="15810785" flipH="1">
                <a:off x="6764215" y="722185"/>
                <a:ext cx="965266" cy="342611"/>
                <a:chOff x="923395" y="736600"/>
                <a:chExt cx="2200805" cy="781158"/>
              </a:xfrm>
            </p:grpSpPr>
            <p:sp>
              <p:nvSpPr>
                <p:cNvPr id="15446" name="Rectangle 115"/>
                <p:cNvSpPr>
                  <a:spLocks noChangeArrowheads="1"/>
                </p:cNvSpPr>
                <p:nvPr/>
              </p:nvSpPr>
              <p:spPr bwMode="auto">
                <a:xfrm>
                  <a:off x="1282700" y="736600"/>
                  <a:ext cx="1498600" cy="8890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E51313"/>
                  </a:solidFill>
                  <a:round/>
                  <a:headEnd/>
                  <a:tailEnd/>
                </a:ln>
              </p:spPr>
              <p:txBody>
                <a:bodyPr vert="eaVert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endParaRPr lang="en-US" altLang="en-US" b="0" smtClean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5447" name="Straight Arrow Connector 116"/>
                <p:cNvCxnSpPr>
                  <a:cxnSpLocks noChangeShapeType="1"/>
                  <a:stCxn id="15446" idx="3"/>
                </p:cNvCxnSpPr>
                <p:nvPr/>
              </p:nvCxnSpPr>
              <p:spPr bwMode="auto">
                <a:xfrm>
                  <a:off x="2781300" y="781050"/>
                  <a:ext cx="342900" cy="6350"/>
                </a:xfrm>
                <a:prstGeom prst="straightConnector1">
                  <a:avLst/>
                </a:prstGeom>
                <a:noFill/>
                <a:ln w="38100">
                  <a:solidFill>
                    <a:srgbClr val="E51313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8" name="Arc 187"/>
                <p:cNvSpPr/>
                <p:nvPr/>
              </p:nvSpPr>
              <p:spPr bwMode="auto">
                <a:xfrm rot="17093334">
                  <a:off x="768365" y="887421"/>
                  <a:ext cx="760182" cy="481405"/>
                </a:xfrm>
                <a:prstGeom prst="arc">
                  <a:avLst/>
                </a:prstGeom>
                <a:noFill/>
                <a:ln w="57150" cap="flat" cmpd="sng" algn="ctr">
                  <a:solidFill>
                    <a:srgbClr val="E5131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endParaRPr lang="en-US" altLang="en-US" b="0" smtClean="0">
                    <a:solidFill>
                      <a:srgbClr val="FFFFFF"/>
                    </a:solidFill>
                  </a:endParaRPr>
                </a:p>
              </p:txBody>
            </p:sp>
          </p:grpSp>
          <p:cxnSp>
            <p:nvCxnSpPr>
              <p:cNvPr id="15444" name="Curved Connector 121"/>
              <p:cNvCxnSpPr>
                <a:cxnSpLocks noChangeShapeType="1"/>
                <a:endCxn id="191" idx="0"/>
              </p:cNvCxnSpPr>
              <p:nvPr/>
            </p:nvCxnSpPr>
            <p:spPr bwMode="auto">
              <a:xfrm rot="10800000">
                <a:off x="5690386" y="259313"/>
                <a:ext cx="2450315" cy="116553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45" name="Curved Connector 129"/>
              <p:cNvCxnSpPr>
                <a:cxnSpLocks noChangeShapeType="1"/>
              </p:cNvCxnSpPr>
              <p:nvPr/>
            </p:nvCxnSpPr>
            <p:spPr bwMode="auto">
              <a:xfrm rot="10800000">
                <a:off x="7169150" y="425450"/>
                <a:ext cx="1143000" cy="1022350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9" name="TextBox 46"/>
            <p:cNvSpPr txBox="1">
              <a:spLocks noChangeArrowheads="1"/>
            </p:cNvSpPr>
            <p:nvPr/>
          </p:nvSpPr>
          <p:spPr bwMode="auto">
            <a:xfrm>
              <a:off x="6902450" y="2749550"/>
              <a:ext cx="2152650" cy="4284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pPr algn="ctr" eaLnBrk="1" hangingPunct="1"/>
              <a:r>
                <a:rPr lang="en-US" altLang="en-US" sz="1600" b="0" smtClean="0">
                  <a:solidFill>
                    <a:srgbClr val="FF0000"/>
                  </a:solidFill>
                </a:rPr>
                <a:t>Positive terminals</a:t>
              </a:r>
            </a:p>
          </p:txBody>
        </p:sp>
        <p:cxnSp>
          <p:nvCxnSpPr>
            <p:cNvPr id="15394" name="Straight Arrow Connector 49"/>
            <p:cNvCxnSpPr>
              <a:cxnSpLocks noChangeShapeType="1"/>
            </p:cNvCxnSpPr>
            <p:nvPr/>
          </p:nvCxnSpPr>
          <p:spPr bwMode="auto">
            <a:xfrm rot="16200000" flipV="1">
              <a:off x="7188200" y="1524000"/>
              <a:ext cx="1333500" cy="1181100"/>
            </a:xfrm>
            <a:prstGeom prst="straightConnector1">
              <a:avLst/>
            </a:prstGeom>
            <a:noFill/>
            <a:ln w="28575">
              <a:solidFill>
                <a:srgbClr val="E5131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5" name="Straight Arrow Connector 55"/>
            <p:cNvCxnSpPr>
              <a:cxnSpLocks noChangeShapeType="1"/>
            </p:cNvCxnSpPr>
            <p:nvPr/>
          </p:nvCxnSpPr>
          <p:spPr bwMode="auto">
            <a:xfrm rot="5400000" flipH="1" flipV="1">
              <a:off x="4546600" y="1752600"/>
              <a:ext cx="1282700" cy="749300"/>
            </a:xfrm>
            <a:prstGeom prst="straightConnector1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396" name="Group 116"/>
            <p:cNvGrpSpPr>
              <a:grpSpLocks/>
            </p:cNvGrpSpPr>
            <p:nvPr/>
          </p:nvGrpSpPr>
          <p:grpSpPr bwMode="auto">
            <a:xfrm>
              <a:off x="4902199" y="3060702"/>
              <a:ext cx="4224335" cy="2484438"/>
              <a:chOff x="4737099" y="3060703"/>
              <a:chExt cx="4224794" cy="2484392"/>
            </a:xfrm>
          </p:grpSpPr>
          <p:grpSp>
            <p:nvGrpSpPr>
              <p:cNvPr id="15400" name="Group 90"/>
              <p:cNvGrpSpPr>
                <a:grpSpLocks/>
              </p:cNvGrpSpPr>
              <p:nvPr/>
            </p:nvGrpSpPr>
            <p:grpSpPr bwMode="auto">
              <a:xfrm>
                <a:off x="4737099" y="3060703"/>
                <a:ext cx="4224794" cy="2484392"/>
                <a:chOff x="4559300" y="3060700"/>
                <a:chExt cx="4224161" cy="2484927"/>
              </a:xfrm>
            </p:grpSpPr>
            <p:cxnSp>
              <p:nvCxnSpPr>
                <p:cNvPr id="15402" name="Straight Arrow Connector 5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4555067" y="3090333"/>
                  <a:ext cx="757766" cy="698500"/>
                </a:xfrm>
                <a:prstGeom prst="straightConnector1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5403" name="Line 335"/>
                <p:cNvSpPr>
                  <a:spLocks noChangeShapeType="1"/>
                </p:cNvSpPr>
                <p:nvPr/>
              </p:nvSpPr>
              <p:spPr bwMode="auto">
                <a:xfrm flipH="1" flipV="1">
                  <a:off x="4559300" y="5105400"/>
                  <a:ext cx="83820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eaLnBrk="1" hangingPunct="1"/>
                  <a:endParaRPr lang="en-NZ" sz="1900" b="0" smtClean="0">
                    <a:solidFill>
                      <a:srgbClr val="FFFFFF"/>
                    </a:solidFill>
                    <a:latin typeface="Verdana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404" name="Line 362"/>
                <p:cNvSpPr>
                  <a:spLocks noChangeShapeType="1"/>
                </p:cNvSpPr>
                <p:nvPr/>
              </p:nvSpPr>
              <p:spPr bwMode="auto">
                <a:xfrm flipV="1">
                  <a:off x="4572000" y="3801534"/>
                  <a:ext cx="0" cy="129540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eaLnBrk="1" hangingPunct="1"/>
                  <a:endParaRPr lang="en-NZ" sz="1900" b="0" smtClean="0">
                    <a:solidFill>
                      <a:srgbClr val="FFFFFF"/>
                    </a:solidFill>
                    <a:latin typeface="Verdana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405" name="Line 370"/>
                <p:cNvSpPr>
                  <a:spLocks noChangeShapeType="1"/>
                </p:cNvSpPr>
                <p:nvPr/>
              </p:nvSpPr>
              <p:spPr bwMode="auto">
                <a:xfrm>
                  <a:off x="5397500" y="5105400"/>
                  <a:ext cx="38100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eaLnBrk="1" hangingPunct="1"/>
                  <a:endParaRPr lang="en-NZ" sz="1900" b="0" smtClean="0">
                    <a:solidFill>
                      <a:srgbClr val="FFFFFF"/>
                    </a:solidFill>
                    <a:latin typeface="Verdana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406" name="Line 372"/>
                <p:cNvSpPr>
                  <a:spLocks noChangeShapeType="1"/>
                </p:cNvSpPr>
                <p:nvPr/>
              </p:nvSpPr>
              <p:spPr bwMode="auto">
                <a:xfrm>
                  <a:off x="6692899" y="5105400"/>
                  <a:ext cx="1206501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eaLnBrk="1" hangingPunct="1"/>
                  <a:endParaRPr lang="en-NZ" sz="1900" b="0" smtClean="0">
                    <a:solidFill>
                      <a:srgbClr val="FFFFFF"/>
                    </a:solidFill>
                    <a:latin typeface="Verdana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407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7886700" y="3810000"/>
                  <a:ext cx="8468" cy="41910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eaLnBrk="1" hangingPunct="1"/>
                  <a:endParaRPr lang="en-NZ" sz="1900" b="0" smtClean="0">
                    <a:solidFill>
                      <a:srgbClr val="FFFFFF"/>
                    </a:solidFill>
                    <a:latin typeface="Verdana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408" name="Rectangle 393"/>
                <p:cNvSpPr>
                  <a:spLocks noChangeArrowheads="1"/>
                </p:cNvSpPr>
                <p:nvPr/>
              </p:nvSpPr>
              <p:spPr bwMode="auto">
                <a:xfrm>
                  <a:off x="5778500" y="4953000"/>
                  <a:ext cx="914400" cy="304800"/>
                </a:xfrm>
                <a:prstGeom prst="rect">
                  <a:avLst/>
                </a:prstGeom>
                <a:solidFill>
                  <a:srgbClr val="A6A6A6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pPr eaLnBrk="1" hangingPunct="1"/>
                  <a:endParaRPr lang="en-US" altLang="en-US" b="0" smtClean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5409" name="Line 333"/>
                <p:cNvSpPr>
                  <a:spLocks noChangeShapeType="1"/>
                </p:cNvSpPr>
                <p:nvPr/>
              </p:nvSpPr>
              <p:spPr bwMode="auto">
                <a:xfrm flipH="1">
                  <a:off x="6464300" y="3818466"/>
                  <a:ext cx="1435100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eaLnBrk="1" hangingPunct="1"/>
                  <a:endParaRPr lang="en-NZ" sz="1900" b="0" smtClean="0">
                    <a:solidFill>
                      <a:srgbClr val="FFFFFF"/>
                    </a:solidFill>
                    <a:latin typeface="Verdana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410" name="Line 329"/>
                <p:cNvSpPr>
                  <a:spLocks noChangeShapeType="1"/>
                </p:cNvSpPr>
                <p:nvPr/>
              </p:nvSpPr>
              <p:spPr bwMode="auto">
                <a:xfrm flipH="1">
                  <a:off x="5461000" y="3742266"/>
                  <a:ext cx="0" cy="15240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eaLnBrk="1" hangingPunct="1"/>
                  <a:endParaRPr lang="en-NZ" sz="1900" b="0" smtClean="0">
                    <a:solidFill>
                      <a:srgbClr val="FFFFFF"/>
                    </a:solidFill>
                    <a:latin typeface="Verdana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411" name="Line 330"/>
                <p:cNvSpPr>
                  <a:spLocks noChangeShapeType="1"/>
                </p:cNvSpPr>
                <p:nvPr/>
              </p:nvSpPr>
              <p:spPr bwMode="auto">
                <a:xfrm flipH="1">
                  <a:off x="5511800" y="3589866"/>
                  <a:ext cx="0" cy="45720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eaLnBrk="1" hangingPunct="1"/>
                  <a:endParaRPr lang="en-NZ" sz="1900" b="0" smtClean="0">
                    <a:solidFill>
                      <a:srgbClr val="FFFFFF"/>
                    </a:solidFill>
                    <a:latin typeface="Verdana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412" name="Line 331"/>
                <p:cNvSpPr>
                  <a:spLocks noChangeShapeType="1"/>
                </p:cNvSpPr>
                <p:nvPr/>
              </p:nvSpPr>
              <p:spPr bwMode="auto">
                <a:xfrm>
                  <a:off x="5886450" y="3742266"/>
                  <a:ext cx="0" cy="15240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eaLnBrk="1" hangingPunct="1"/>
                  <a:endParaRPr lang="en-NZ" sz="1900" b="0" smtClean="0">
                    <a:solidFill>
                      <a:srgbClr val="FFFFFF"/>
                    </a:solidFill>
                    <a:latin typeface="Verdana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413" name="Line 332"/>
                <p:cNvSpPr>
                  <a:spLocks noChangeShapeType="1"/>
                </p:cNvSpPr>
                <p:nvPr/>
              </p:nvSpPr>
              <p:spPr bwMode="auto">
                <a:xfrm>
                  <a:off x="5937250" y="3589866"/>
                  <a:ext cx="0" cy="45720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eaLnBrk="1" hangingPunct="1"/>
                  <a:endParaRPr lang="en-NZ" sz="1900" b="0" smtClean="0">
                    <a:solidFill>
                      <a:srgbClr val="FFFFFF"/>
                    </a:solidFill>
                    <a:latin typeface="Verdana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414" name="Rectangle 383"/>
                <p:cNvSpPr>
                  <a:spLocks noChangeArrowheads="1"/>
                </p:cNvSpPr>
                <p:nvPr/>
              </p:nvSpPr>
              <p:spPr bwMode="auto">
                <a:xfrm>
                  <a:off x="6146800" y="3666066"/>
                  <a:ext cx="914400" cy="304800"/>
                </a:xfrm>
                <a:prstGeom prst="rect">
                  <a:avLst/>
                </a:prstGeom>
                <a:solidFill>
                  <a:srgbClr val="A6A6A6"/>
                </a:solidFill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pPr eaLnBrk="1" hangingPunct="1"/>
                  <a:endParaRPr lang="en-US" altLang="en-US" b="0" smtClean="0">
                    <a:solidFill>
                      <a:srgbClr val="660066"/>
                    </a:solidFill>
                  </a:endParaRPr>
                </a:p>
              </p:txBody>
            </p:sp>
            <p:cxnSp>
              <p:nvCxnSpPr>
                <p:cNvPr id="15415" name="Straight Connector 30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020734" y="3361266"/>
                  <a:ext cx="1588" cy="91440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416" name="Straight Connector 34"/>
                <p:cNvCxnSpPr>
                  <a:cxnSpLocks noChangeShapeType="1"/>
                  <a:stCxn id="15414" idx="1"/>
                </p:cNvCxnSpPr>
                <p:nvPr/>
              </p:nvCxnSpPr>
              <p:spPr bwMode="auto">
                <a:xfrm rot="10800000">
                  <a:off x="5930900" y="3817672"/>
                  <a:ext cx="215900" cy="795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5417" name="Rectangle 35"/>
                <p:cNvSpPr>
                  <a:spLocks noChangeAspect="1"/>
                </p:cNvSpPr>
                <p:nvPr/>
              </p:nvSpPr>
              <p:spPr bwMode="auto">
                <a:xfrm>
                  <a:off x="5181600" y="3276600"/>
                  <a:ext cx="2171700" cy="1044087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endParaRPr lang="en-US" altLang="en-US" b="0" smtClean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418" name="Oval 36"/>
                <p:cNvSpPr>
                  <a:spLocks noChangeArrowheads="1"/>
                </p:cNvSpPr>
                <p:nvPr/>
              </p:nvSpPr>
              <p:spPr bwMode="auto">
                <a:xfrm>
                  <a:off x="5283200" y="3780366"/>
                  <a:ext cx="76200" cy="76200"/>
                </a:xfrm>
                <a:prstGeom prst="ellipse">
                  <a:avLst/>
                </a:prstGeom>
                <a:solidFill>
                  <a:srgbClr val="000090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endParaRPr lang="en-US" altLang="en-US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419" name="Oval 37"/>
                <p:cNvSpPr>
                  <a:spLocks noChangeArrowheads="1"/>
                </p:cNvSpPr>
                <p:nvPr/>
              </p:nvSpPr>
              <p:spPr bwMode="auto">
                <a:xfrm>
                  <a:off x="7162800" y="3780365"/>
                  <a:ext cx="76200" cy="76200"/>
                </a:xfrm>
                <a:prstGeom prst="ellipse">
                  <a:avLst/>
                </a:prstGeom>
                <a:solidFill>
                  <a:srgbClr val="E51313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endParaRPr lang="en-US" altLang="en-US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420" name="Oval 38"/>
                <p:cNvSpPr>
                  <a:spLocks noChangeArrowheads="1"/>
                </p:cNvSpPr>
                <p:nvPr/>
              </p:nvSpPr>
              <p:spPr bwMode="auto">
                <a:xfrm>
                  <a:off x="6002866" y="3776925"/>
                  <a:ext cx="76200" cy="76200"/>
                </a:xfrm>
                <a:prstGeom prst="ellipse">
                  <a:avLst/>
                </a:prstGeom>
                <a:solidFill>
                  <a:srgbClr val="E51313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endParaRPr lang="en-US" altLang="en-US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421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5416667" y="4004736"/>
                  <a:ext cx="543716" cy="30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pPr eaLnBrk="1" hangingPunct="1"/>
                  <a:r>
                    <a:rPr lang="en-US" altLang="en-US" sz="1400" b="0" smtClean="0">
                      <a:solidFill>
                        <a:srgbClr val="000000"/>
                      </a:solidFill>
                    </a:rPr>
                    <a:t>emf</a:t>
                  </a:r>
                </a:p>
              </p:txBody>
            </p:sp>
            <p:cxnSp>
              <p:nvCxnSpPr>
                <p:cNvPr id="15422" name="Straight Connector 4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149319" y="3987799"/>
                  <a:ext cx="338667" cy="1588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423" name="Straight Connector 50"/>
                <p:cNvCxnSpPr>
                  <a:cxnSpLocks noChangeShapeType="1"/>
                </p:cNvCxnSpPr>
                <p:nvPr/>
              </p:nvCxnSpPr>
              <p:spPr bwMode="auto">
                <a:xfrm>
                  <a:off x="5317858" y="4157927"/>
                  <a:ext cx="155842" cy="1588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424" name="Straight Connector 53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874284" y="3986216"/>
                  <a:ext cx="338667" cy="1588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425" name="Straight Connector 54"/>
                <p:cNvCxnSpPr>
                  <a:cxnSpLocks noChangeShapeType="1"/>
                </p:cNvCxnSpPr>
                <p:nvPr/>
              </p:nvCxnSpPr>
              <p:spPr bwMode="auto">
                <a:xfrm flipH="1">
                  <a:off x="5888570" y="4156344"/>
                  <a:ext cx="155842" cy="1588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426" name="Straight Connector 57"/>
                <p:cNvCxnSpPr>
                  <a:cxnSpLocks noChangeShapeType="1"/>
                </p:cNvCxnSpPr>
                <p:nvPr/>
              </p:nvCxnSpPr>
              <p:spPr bwMode="auto">
                <a:xfrm>
                  <a:off x="5295898" y="4471593"/>
                  <a:ext cx="850901" cy="3039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427" name="Straight Connector 60"/>
                <p:cNvCxnSpPr>
                  <a:cxnSpLocks noChangeShapeType="1"/>
                </p:cNvCxnSpPr>
                <p:nvPr/>
              </p:nvCxnSpPr>
              <p:spPr bwMode="auto">
                <a:xfrm flipH="1">
                  <a:off x="6358462" y="4470799"/>
                  <a:ext cx="850901" cy="3039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5428" name="Oval 61"/>
                <p:cNvSpPr>
                  <a:spLocks noChangeArrowheads="1"/>
                </p:cNvSpPr>
                <p:nvPr/>
              </p:nvSpPr>
              <p:spPr bwMode="auto">
                <a:xfrm>
                  <a:off x="6138334" y="4326457"/>
                  <a:ext cx="347491" cy="34749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endParaRPr lang="en-US" altLang="en-US" b="0" smtClean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5429" name="Straight Connector 67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200897" y="3818464"/>
                  <a:ext cx="1588" cy="651935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430" name="Straight Connector 6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300131" y="3822697"/>
                  <a:ext cx="1588" cy="651935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431" name="Straight Connector 70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5511800" y="3818468"/>
                  <a:ext cx="336550" cy="1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432" name="Straight Arrow Connector 59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226300" y="3111500"/>
                  <a:ext cx="1028700" cy="711200"/>
                </a:xfrm>
                <a:prstGeom prst="straightConnector1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5433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7886700" y="4673600"/>
                  <a:ext cx="8468" cy="41910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eaLnBrk="1" hangingPunct="1"/>
                  <a:endParaRPr lang="en-NZ" sz="1900" b="0" smtClean="0">
                    <a:solidFill>
                      <a:srgbClr val="FFFFFF"/>
                    </a:solidFill>
                    <a:latin typeface="Verdana" pitchFamily="-111" charset="0"/>
                    <a:ea typeface="ＭＳ Ｐゴシック" pitchFamily="-111" charset="-128"/>
                  </a:endParaRPr>
                </a:p>
              </p:txBody>
            </p:sp>
            <p:sp>
              <p:nvSpPr>
                <p:cNvPr id="15434" name="Isosceles Triangle 69"/>
                <p:cNvSpPr>
                  <a:spLocks noChangeArrowheads="1"/>
                </p:cNvSpPr>
                <p:nvPr/>
              </p:nvSpPr>
              <p:spPr bwMode="auto">
                <a:xfrm rot="5400000">
                  <a:off x="7857065" y="4597399"/>
                  <a:ext cx="127003" cy="76200"/>
                </a:xfrm>
                <a:prstGeom prst="triangle">
                  <a:avLst>
                    <a:gd name="adj" fmla="val 55264"/>
                  </a:avLst>
                </a:prstGeom>
                <a:solidFill>
                  <a:schemeClr val="tx2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endParaRPr lang="en-US" altLang="en-US" b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435" name="TextBox 75"/>
                <p:cNvSpPr txBox="1">
                  <a:spLocks noChangeArrowheads="1"/>
                </p:cNvSpPr>
                <p:nvPr/>
              </p:nvSpPr>
              <p:spPr bwMode="auto">
                <a:xfrm>
                  <a:off x="7950205" y="4267200"/>
                  <a:ext cx="833256" cy="3386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 smtClean="0">
                      <a:solidFill>
                        <a:srgbClr val="000000"/>
                      </a:solidFill>
                    </a:rPr>
                    <a:t>switch</a:t>
                  </a:r>
                </a:p>
              </p:txBody>
            </p:sp>
            <p:sp>
              <p:nvSpPr>
                <p:cNvPr id="15436" name="TextBox 76"/>
                <p:cNvSpPr txBox="1">
                  <a:spLocks noChangeArrowheads="1"/>
                </p:cNvSpPr>
                <p:nvPr/>
              </p:nvSpPr>
              <p:spPr bwMode="auto">
                <a:xfrm>
                  <a:off x="5486432" y="5207000"/>
                  <a:ext cx="1562813" cy="3386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 smtClean="0">
                      <a:solidFill>
                        <a:srgbClr val="000000"/>
                      </a:solidFill>
                    </a:rPr>
                    <a:t>starter motor</a:t>
                  </a:r>
                </a:p>
              </p:txBody>
            </p:sp>
            <p:sp>
              <p:nvSpPr>
                <p:cNvPr id="15437" name="TextBox 77"/>
                <p:cNvSpPr txBox="1">
                  <a:spLocks noChangeArrowheads="1"/>
                </p:cNvSpPr>
                <p:nvPr/>
              </p:nvSpPr>
              <p:spPr bwMode="auto">
                <a:xfrm>
                  <a:off x="7048396" y="3479883"/>
                  <a:ext cx="339711" cy="3048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pPr eaLnBrk="1" hangingPunct="1"/>
                  <a:r>
                    <a:rPr lang="en-US" altLang="en-US" sz="1400" smtClean="0">
                      <a:solidFill>
                        <a:srgbClr val="FF0000"/>
                      </a:solidFill>
                    </a:rPr>
                    <a:t>+</a:t>
                  </a:r>
                </a:p>
              </p:txBody>
            </p:sp>
            <p:sp>
              <p:nvSpPr>
                <p:cNvPr id="15438" name="TextBox 78"/>
                <p:cNvSpPr txBox="1">
                  <a:spLocks noChangeArrowheads="1"/>
                </p:cNvSpPr>
                <p:nvPr/>
              </p:nvSpPr>
              <p:spPr bwMode="auto">
                <a:xfrm>
                  <a:off x="5194273" y="3365560"/>
                  <a:ext cx="431782" cy="5192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pPr eaLnBrk="1" hangingPunct="1"/>
                  <a:r>
                    <a:rPr lang="en-US" altLang="en-US" sz="2800" b="0" smtClean="0">
                      <a:solidFill>
                        <a:srgbClr val="000090"/>
                      </a:solidFill>
                    </a:rPr>
                    <a:t>-</a:t>
                  </a:r>
                </a:p>
              </p:txBody>
            </p:sp>
            <p:sp>
              <p:nvSpPr>
                <p:cNvPr id="15439" name="TextBox 83"/>
                <p:cNvSpPr txBox="1">
                  <a:spLocks noChangeArrowheads="1"/>
                </p:cNvSpPr>
                <p:nvPr/>
              </p:nvSpPr>
              <p:spPr bwMode="auto">
                <a:xfrm>
                  <a:off x="6476920" y="3873660"/>
                  <a:ext cx="288913" cy="381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1pPr>
                  <a:lvl2pPr marL="37931725" indent="-37474525"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2pPr>
                  <a:lvl3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3pPr>
                  <a:lvl4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4pPr>
                  <a:lvl5pPr eaLnBrk="0" hangingPunct="0"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900">
                      <a:solidFill>
                        <a:schemeClr val="tx1"/>
                      </a:solidFill>
                      <a:latin typeface="Verdana" pitchFamily="-111" charset="0"/>
                      <a:ea typeface="ＭＳ Ｐゴシック" pitchFamily="-111" charset="-128"/>
                    </a:defRPr>
                  </a:lvl9pPr>
                </a:lstStyle>
                <a:p>
                  <a:pPr eaLnBrk="1" hangingPunct="1"/>
                  <a:r>
                    <a:rPr lang="en-US" altLang="en-US" b="0" smtClean="0">
                      <a:solidFill>
                        <a:srgbClr val="000000"/>
                      </a:solidFill>
                    </a:rPr>
                    <a:t>r</a:t>
                  </a:r>
                </a:p>
              </p:txBody>
            </p:sp>
          </p:grpSp>
          <p:sp>
            <p:nvSpPr>
              <p:cNvPr id="15401" name="Rectangle 113"/>
              <p:cNvSpPr>
                <a:spLocks noChangeArrowheads="1"/>
              </p:cNvSpPr>
              <p:nvPr/>
            </p:nvSpPr>
            <p:spPr bwMode="auto">
              <a:xfrm>
                <a:off x="6307306" y="4308455"/>
                <a:ext cx="365165" cy="396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1pPr>
                <a:lvl2pPr marL="37931725" indent="-37474525"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2pPr>
                <a:lvl3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3pPr>
                <a:lvl4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4pPr>
                <a:lvl5pPr eaLnBrk="0" hangingPunct="0"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Verdana" pitchFamily="-111" charset="0"/>
                    <a:ea typeface="ＭＳ Ｐゴシック" pitchFamily="-111" charset="-128"/>
                  </a:defRPr>
                </a:lvl9pPr>
              </a:lstStyle>
              <a:p>
                <a:pPr eaLnBrk="1" hangingPunct="1"/>
                <a:r>
                  <a:rPr lang="en-US" altLang="en-US" sz="2000" b="0" smtClean="0">
                    <a:solidFill>
                      <a:srgbClr val="000000"/>
                    </a:solidFill>
                  </a:rPr>
                  <a:t>V</a:t>
                </a:r>
              </a:p>
            </p:txBody>
          </p:sp>
        </p:grpSp>
        <p:sp>
          <p:nvSpPr>
            <p:cNvPr id="130" name="TextBox 47"/>
            <p:cNvSpPr txBox="1">
              <a:spLocks noChangeArrowheads="1"/>
            </p:cNvSpPr>
            <p:nvPr/>
          </p:nvSpPr>
          <p:spPr bwMode="auto">
            <a:xfrm>
              <a:off x="4489450" y="2749550"/>
              <a:ext cx="2282184" cy="4284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pPr algn="ctr" eaLnBrk="1" hangingPunct="1"/>
              <a:r>
                <a:rPr lang="en-US" altLang="en-US" sz="1600" b="0" smtClean="0">
                  <a:solidFill>
                    <a:srgbClr val="000090"/>
                  </a:solidFill>
                </a:rPr>
                <a:t>Negative terminals</a:t>
              </a:r>
            </a:p>
          </p:txBody>
        </p:sp>
      </p:grpSp>
      <p:sp>
        <p:nvSpPr>
          <p:cNvPr id="262" name="TextBox 136"/>
          <p:cNvSpPr txBox="1">
            <a:spLocks noChangeArrowheads="1"/>
          </p:cNvSpPr>
          <p:nvPr/>
        </p:nvSpPr>
        <p:spPr bwMode="auto">
          <a:xfrm>
            <a:off x="2044700" y="3924300"/>
            <a:ext cx="2819400" cy="384175"/>
          </a:xfrm>
          <a:prstGeom prst="rect">
            <a:avLst/>
          </a:prstGeom>
          <a:gradFill rotWithShape="1">
            <a:gsLst>
              <a:gs pos="0">
                <a:srgbClr val="FFE6AD"/>
              </a:gs>
              <a:gs pos="100000">
                <a:srgbClr val="CCB26E"/>
              </a:gs>
            </a:gsLst>
            <a:lin ang="5400000"/>
          </a:gradFill>
          <a:ln w="9525">
            <a:solidFill>
              <a:srgbClr val="BEAA7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 marL="355600" indent="-355600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algn="ctr" eaLnBrk="1" hangingPunct="1"/>
            <a:r>
              <a:rPr lang="en-US" altLang="en-US" b="0" smtClean="0">
                <a:solidFill>
                  <a:srgbClr val="E51313"/>
                </a:solidFill>
              </a:rPr>
              <a:t>1.	The emf = 13.7 V</a:t>
            </a:r>
          </a:p>
        </p:txBody>
      </p:sp>
      <p:cxnSp>
        <p:nvCxnSpPr>
          <p:cNvPr id="194" name="Straight Connector 73"/>
          <p:cNvCxnSpPr>
            <a:cxnSpLocks noChangeShapeType="1"/>
          </p:cNvCxnSpPr>
          <p:nvPr/>
        </p:nvCxnSpPr>
        <p:spPr bwMode="auto">
          <a:xfrm rot="16200000" flipH="1">
            <a:off x="8139907" y="4258468"/>
            <a:ext cx="381000" cy="1825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7" name="Straight Connector 73"/>
          <p:cNvCxnSpPr>
            <a:cxnSpLocks noChangeShapeType="1"/>
          </p:cNvCxnSpPr>
          <p:nvPr/>
        </p:nvCxnSpPr>
        <p:spPr bwMode="auto">
          <a:xfrm rot="16200000" flipH="1">
            <a:off x="8051007" y="4350543"/>
            <a:ext cx="482600" cy="1063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9" name="TextBox 258"/>
          <p:cNvSpPr txBox="1"/>
          <p:nvPr/>
        </p:nvSpPr>
        <p:spPr bwMode="auto">
          <a:xfrm>
            <a:off x="7996238" y="241300"/>
            <a:ext cx="500062" cy="2619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algn="ctr" eaLnBrk="1" hangingPunct="1"/>
            <a:r>
              <a:rPr lang="en-US" altLang="en-US" sz="1000" b="0" smtClean="0">
                <a:solidFill>
                  <a:srgbClr val="FFFFFF"/>
                </a:solidFill>
              </a:rPr>
              <a:t>13.7 </a:t>
            </a:r>
          </a:p>
        </p:txBody>
      </p:sp>
      <p:sp>
        <p:nvSpPr>
          <p:cNvPr id="260" name="TextBox 259"/>
          <p:cNvSpPr txBox="1"/>
          <p:nvPr/>
        </p:nvSpPr>
        <p:spPr bwMode="auto">
          <a:xfrm>
            <a:off x="7996238" y="266700"/>
            <a:ext cx="500062" cy="2619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algn="ctr" eaLnBrk="1" hangingPunct="1"/>
            <a:r>
              <a:rPr lang="en-US" altLang="en-US" sz="1000" b="0" smtClean="0">
                <a:solidFill>
                  <a:srgbClr val="FFFFFF"/>
                </a:solidFill>
              </a:rPr>
              <a:t>12.0 </a:t>
            </a:r>
          </a:p>
        </p:txBody>
      </p:sp>
      <p:sp>
        <p:nvSpPr>
          <p:cNvPr id="15456" name="Line 96"/>
          <p:cNvSpPr>
            <a:spLocks noChangeShapeType="1"/>
          </p:cNvSpPr>
          <p:nvPr/>
        </p:nvSpPr>
        <p:spPr bwMode="auto">
          <a:xfrm>
            <a:off x="2917825" y="3716338"/>
            <a:ext cx="5329238" cy="696912"/>
          </a:xfrm>
          <a:prstGeom prst="line">
            <a:avLst/>
          </a:prstGeom>
          <a:noFill/>
          <a:ln w="57150">
            <a:solidFill>
              <a:srgbClr val="E51313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NZ" sz="1900" b="0" smtClean="0">
              <a:solidFill>
                <a:srgbClr val="FFFFFF"/>
              </a:solidFill>
              <a:latin typeface="Verdana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7827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56" grpId="0" animBg="1"/>
      <p:bldP spid="1545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6866" name="Picture 2" descr="C:\3 Stephen Documents\Physics\Y13 Physics\3.6 Electrical Systems 91526\1 DC Circuits\L3phy int R kirch capacitors\cell phones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28830"/>
            <a:ext cx="9144000" cy="540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9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10" y="116632"/>
            <a:ext cx="88201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6010" y="5514327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b="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N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resistance </a:t>
            </a:r>
            <a:r>
              <a:rPr lang="en-NZ" b="0" dirty="0">
                <a:latin typeface="Arial" panose="020B0604020202020204" pitchFamily="34" charset="0"/>
                <a:cs typeface="Arial" panose="020B0604020202020204" pitchFamily="34" charset="0"/>
              </a:rPr>
              <a:t>of a battery is dependent on the specific battery's size, chemical properties, age, temperature and the discharge current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288" y="0"/>
            <a:ext cx="58150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3200">
                <a:solidFill>
                  <a:schemeClr val="accent2"/>
                </a:solidFill>
                <a:ea typeface="ＭＳ Ｐゴシック" pitchFamily="34" charset="-128"/>
              </a:rPr>
              <a:t>Battery ~ Internal Resistance (r)</a:t>
            </a: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1924050" y="2921000"/>
            <a:ext cx="504825" cy="371475"/>
          </a:xfrm>
          <a:prstGeom prst="rect">
            <a:avLst/>
          </a:prstGeom>
          <a:noFill/>
          <a:ln w="762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2" name="Text Box 21"/>
          <p:cNvSpPr txBox="1">
            <a:spLocks noChangeArrowheads="1"/>
          </p:cNvSpPr>
          <p:nvPr/>
        </p:nvSpPr>
        <p:spPr bwMode="auto">
          <a:xfrm>
            <a:off x="1981200" y="2806700"/>
            <a:ext cx="412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3200" b="0">
                <a:ea typeface="ＭＳ Ｐゴシック" pitchFamily="34" charset="-128"/>
              </a:rPr>
              <a:t>+</a:t>
            </a:r>
          </a:p>
        </p:txBody>
      </p:sp>
      <p:sp>
        <p:nvSpPr>
          <p:cNvPr id="2053" name="Text Box 24"/>
          <p:cNvSpPr txBox="1">
            <a:spLocks noChangeArrowheads="1"/>
          </p:cNvSpPr>
          <p:nvPr/>
        </p:nvSpPr>
        <p:spPr bwMode="auto">
          <a:xfrm>
            <a:off x="3657600" y="2787650"/>
            <a:ext cx="40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3200" b="0">
                <a:latin typeface="Symbol" pitchFamily="18" charset="2"/>
                <a:ea typeface="ＭＳ Ｐゴシック" pitchFamily="34" charset="-128"/>
              </a:rPr>
              <a:t>-</a:t>
            </a:r>
            <a:endParaRPr lang="en-US" altLang="ja-JP" sz="3200" b="0">
              <a:ea typeface="ＭＳ Ｐゴシック" pitchFamily="34" charset="-128"/>
            </a:endParaRPr>
          </a:p>
        </p:txBody>
      </p:sp>
      <p:sp>
        <p:nvSpPr>
          <p:cNvPr id="2054" name="Rectangle 25"/>
          <p:cNvSpPr>
            <a:spLocks noChangeArrowheads="1"/>
          </p:cNvSpPr>
          <p:nvPr/>
        </p:nvSpPr>
        <p:spPr bwMode="auto">
          <a:xfrm>
            <a:off x="3600450" y="2911475"/>
            <a:ext cx="504825" cy="3714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5" name="Rectangle 19"/>
          <p:cNvSpPr>
            <a:spLocks noChangeArrowheads="1"/>
          </p:cNvSpPr>
          <p:nvPr/>
        </p:nvSpPr>
        <p:spPr bwMode="auto">
          <a:xfrm>
            <a:off x="1695450" y="3292475"/>
            <a:ext cx="2668588" cy="1527175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1009650" y="1158875"/>
            <a:ext cx="3962400" cy="1752600"/>
            <a:chOff x="816" y="864"/>
            <a:chExt cx="2496" cy="1104"/>
          </a:xfrm>
        </p:grpSpPr>
        <p:grpSp>
          <p:nvGrpSpPr>
            <p:cNvPr id="2103" name="Group 3"/>
            <p:cNvGrpSpPr>
              <a:grpSpLocks/>
            </p:cNvGrpSpPr>
            <p:nvPr/>
          </p:nvGrpSpPr>
          <p:grpSpPr bwMode="auto">
            <a:xfrm>
              <a:off x="1680" y="864"/>
              <a:ext cx="768" cy="288"/>
              <a:chOff x="1536" y="2592"/>
              <a:chExt cx="768" cy="288"/>
            </a:xfrm>
          </p:grpSpPr>
          <p:grpSp>
            <p:nvGrpSpPr>
              <p:cNvPr id="2112" name="Group 4"/>
              <p:cNvGrpSpPr>
                <a:grpSpLocks/>
              </p:cNvGrpSpPr>
              <p:nvPr/>
            </p:nvGrpSpPr>
            <p:grpSpPr bwMode="auto">
              <a:xfrm>
                <a:off x="1584" y="2592"/>
                <a:ext cx="672" cy="288"/>
                <a:chOff x="1200" y="3840"/>
                <a:chExt cx="2688" cy="480"/>
              </a:xfrm>
            </p:grpSpPr>
            <p:grpSp>
              <p:nvGrpSpPr>
                <p:cNvPr id="2115" name="Group 5"/>
                <p:cNvGrpSpPr>
                  <a:grpSpLocks/>
                </p:cNvGrpSpPr>
                <p:nvPr/>
              </p:nvGrpSpPr>
              <p:grpSpPr bwMode="auto">
                <a:xfrm>
                  <a:off x="1200" y="3840"/>
                  <a:ext cx="672" cy="480"/>
                  <a:chOff x="1200" y="3840"/>
                  <a:chExt cx="672" cy="480"/>
                </a:xfrm>
              </p:grpSpPr>
              <p:sp>
                <p:nvSpPr>
                  <p:cNvPr id="2125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/>
                  </a:p>
                </p:txBody>
              </p:sp>
              <p:sp>
                <p:nvSpPr>
                  <p:cNvPr id="2126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36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/>
                  </a:p>
                </p:txBody>
              </p:sp>
            </p:grpSp>
            <p:grpSp>
              <p:nvGrpSpPr>
                <p:cNvPr id="2116" name="Group 8"/>
                <p:cNvGrpSpPr>
                  <a:grpSpLocks/>
                </p:cNvGrpSpPr>
                <p:nvPr/>
              </p:nvGrpSpPr>
              <p:grpSpPr bwMode="auto">
                <a:xfrm>
                  <a:off x="1872" y="3840"/>
                  <a:ext cx="672" cy="480"/>
                  <a:chOff x="1200" y="3840"/>
                  <a:chExt cx="672" cy="480"/>
                </a:xfrm>
              </p:grpSpPr>
              <p:sp>
                <p:nvSpPr>
                  <p:cNvPr id="2123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/>
                  </a:p>
                </p:txBody>
              </p:sp>
              <p:sp>
                <p:nvSpPr>
                  <p:cNvPr id="2124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36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/>
                  </a:p>
                </p:txBody>
              </p:sp>
            </p:grpSp>
            <p:grpSp>
              <p:nvGrpSpPr>
                <p:cNvPr id="2117" name="Group 11"/>
                <p:cNvGrpSpPr>
                  <a:grpSpLocks/>
                </p:cNvGrpSpPr>
                <p:nvPr/>
              </p:nvGrpSpPr>
              <p:grpSpPr bwMode="auto">
                <a:xfrm>
                  <a:off x="2544" y="3840"/>
                  <a:ext cx="672" cy="480"/>
                  <a:chOff x="1200" y="3840"/>
                  <a:chExt cx="672" cy="480"/>
                </a:xfrm>
              </p:grpSpPr>
              <p:sp>
                <p:nvSpPr>
                  <p:cNvPr id="2121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/>
                  </a:p>
                </p:txBody>
              </p:sp>
              <p:sp>
                <p:nvSpPr>
                  <p:cNvPr id="2122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36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/>
                  </a:p>
                </p:txBody>
              </p:sp>
            </p:grpSp>
            <p:grpSp>
              <p:nvGrpSpPr>
                <p:cNvPr id="2118" name="Group 14"/>
                <p:cNvGrpSpPr>
                  <a:grpSpLocks/>
                </p:cNvGrpSpPr>
                <p:nvPr/>
              </p:nvGrpSpPr>
              <p:grpSpPr bwMode="auto">
                <a:xfrm>
                  <a:off x="3216" y="3840"/>
                  <a:ext cx="672" cy="480"/>
                  <a:chOff x="1200" y="3840"/>
                  <a:chExt cx="672" cy="480"/>
                </a:xfrm>
              </p:grpSpPr>
              <p:sp>
                <p:nvSpPr>
                  <p:cNvPr id="211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/>
                  </a:p>
                </p:txBody>
              </p:sp>
              <p:sp>
                <p:nvSpPr>
                  <p:cNvPr id="2120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36" y="3840"/>
                    <a:ext cx="336" cy="48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/>
                  </a:p>
                </p:txBody>
              </p:sp>
            </p:grpSp>
          </p:grpSp>
          <p:sp>
            <p:nvSpPr>
              <p:cNvPr id="2113" name="Line 17"/>
              <p:cNvSpPr>
                <a:spLocks noChangeShapeType="1"/>
              </p:cNvSpPr>
              <p:nvPr/>
            </p:nvSpPr>
            <p:spPr bwMode="auto">
              <a:xfrm>
                <a:off x="2256" y="2592"/>
                <a:ext cx="48" cy="1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2114" name="Line 18"/>
              <p:cNvSpPr>
                <a:spLocks noChangeShapeType="1"/>
              </p:cNvSpPr>
              <p:nvPr/>
            </p:nvSpPr>
            <p:spPr bwMode="auto">
              <a:xfrm flipH="1">
                <a:off x="1536" y="2592"/>
                <a:ext cx="48" cy="1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</p:grpSp>
        <p:sp>
          <p:nvSpPr>
            <p:cNvPr id="2104" name="Line 52"/>
            <p:cNvSpPr>
              <a:spLocks noChangeShapeType="1"/>
            </p:cNvSpPr>
            <p:nvPr/>
          </p:nvSpPr>
          <p:spPr bwMode="auto">
            <a:xfrm>
              <a:off x="2592" y="172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105" name="Line 53"/>
            <p:cNvSpPr>
              <a:spLocks noChangeShapeType="1"/>
            </p:cNvSpPr>
            <p:nvPr/>
          </p:nvSpPr>
          <p:spPr bwMode="auto">
            <a:xfrm>
              <a:off x="1536" y="172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106" name="Line 54"/>
            <p:cNvSpPr>
              <a:spLocks noChangeShapeType="1"/>
            </p:cNvSpPr>
            <p:nvPr/>
          </p:nvSpPr>
          <p:spPr bwMode="auto">
            <a:xfrm>
              <a:off x="2592" y="1728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107" name="Line 55"/>
            <p:cNvSpPr>
              <a:spLocks noChangeShapeType="1"/>
            </p:cNvSpPr>
            <p:nvPr/>
          </p:nvSpPr>
          <p:spPr bwMode="auto">
            <a:xfrm>
              <a:off x="816" y="1728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108" name="Line 56"/>
            <p:cNvSpPr>
              <a:spLocks noChangeShapeType="1"/>
            </p:cNvSpPr>
            <p:nvPr/>
          </p:nvSpPr>
          <p:spPr bwMode="auto">
            <a:xfrm>
              <a:off x="2448" y="1008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109" name="Line 57"/>
            <p:cNvSpPr>
              <a:spLocks noChangeShapeType="1"/>
            </p:cNvSpPr>
            <p:nvPr/>
          </p:nvSpPr>
          <p:spPr bwMode="auto">
            <a:xfrm>
              <a:off x="816" y="1008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110" name="Line 58"/>
            <p:cNvSpPr>
              <a:spLocks noChangeShapeType="1"/>
            </p:cNvSpPr>
            <p:nvPr/>
          </p:nvSpPr>
          <p:spPr bwMode="auto">
            <a:xfrm>
              <a:off x="3312" y="1008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111" name="Line 59"/>
            <p:cNvSpPr>
              <a:spLocks noChangeShapeType="1"/>
            </p:cNvSpPr>
            <p:nvPr/>
          </p:nvSpPr>
          <p:spPr bwMode="auto">
            <a:xfrm>
              <a:off x="816" y="1008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2484438" y="620713"/>
            <a:ext cx="1066800" cy="2301875"/>
            <a:chOff x="1728" y="480"/>
            <a:chExt cx="672" cy="1450"/>
          </a:xfrm>
        </p:grpSpPr>
        <p:sp>
          <p:nvSpPr>
            <p:cNvPr id="2099" name="Text Box 60"/>
            <p:cNvSpPr txBox="1">
              <a:spLocks noChangeArrowheads="1"/>
            </p:cNvSpPr>
            <p:nvPr/>
          </p:nvSpPr>
          <p:spPr bwMode="auto">
            <a:xfrm>
              <a:off x="1920" y="480"/>
              <a:ext cx="2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ja-JP" sz="3200" b="0">
                  <a:ea typeface="ＭＳ Ｐゴシック" pitchFamily="34" charset="-128"/>
                </a:rPr>
                <a:t>R</a:t>
              </a:r>
            </a:p>
          </p:txBody>
        </p:sp>
        <p:sp>
          <p:nvSpPr>
            <p:cNvPr id="2100" name="Text Box 64"/>
            <p:cNvSpPr txBox="1">
              <a:spLocks noChangeArrowheads="1"/>
            </p:cNvSpPr>
            <p:nvPr/>
          </p:nvSpPr>
          <p:spPr bwMode="auto">
            <a:xfrm>
              <a:off x="1872" y="1488"/>
              <a:ext cx="43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ja-JP" sz="3200" b="0">
                  <a:ea typeface="ＭＳ Ｐゴシック" pitchFamily="34" charset="-128"/>
                </a:rPr>
                <a:t>V</a:t>
              </a:r>
              <a:r>
                <a:rPr lang="en-US" altLang="ja-JP" sz="4000" b="0" baseline="-25000">
                  <a:ea typeface="ＭＳ Ｐゴシック" pitchFamily="34" charset="-128"/>
                </a:rPr>
                <a:t>T</a:t>
              </a:r>
              <a:endParaRPr lang="en-US" altLang="ja-JP" sz="3200" b="0">
                <a:ea typeface="ＭＳ Ｐゴシック" pitchFamily="34" charset="-128"/>
              </a:endParaRPr>
            </a:p>
          </p:txBody>
        </p:sp>
        <p:sp>
          <p:nvSpPr>
            <p:cNvPr id="2101" name="Line 65"/>
            <p:cNvSpPr>
              <a:spLocks noChangeShapeType="1"/>
            </p:cNvSpPr>
            <p:nvPr/>
          </p:nvSpPr>
          <p:spPr bwMode="auto">
            <a:xfrm flipH="1">
              <a:off x="1728" y="1776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2102" name="Line 66"/>
            <p:cNvSpPr>
              <a:spLocks noChangeShapeType="1"/>
            </p:cNvSpPr>
            <p:nvPr/>
          </p:nvSpPr>
          <p:spPr bwMode="auto">
            <a:xfrm>
              <a:off x="2256" y="1776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10" name="Group 75"/>
          <p:cNvGrpSpPr>
            <a:grpSpLocks/>
          </p:cNvGrpSpPr>
          <p:nvPr/>
        </p:nvGrpSpPr>
        <p:grpSpPr bwMode="auto">
          <a:xfrm>
            <a:off x="1695450" y="3292475"/>
            <a:ext cx="2668588" cy="1527175"/>
            <a:chOff x="1248" y="2832"/>
            <a:chExt cx="1681" cy="962"/>
          </a:xfrm>
        </p:grpSpPr>
        <p:grpSp>
          <p:nvGrpSpPr>
            <p:cNvPr id="2070" name="Group 63"/>
            <p:cNvGrpSpPr>
              <a:grpSpLocks/>
            </p:cNvGrpSpPr>
            <p:nvPr/>
          </p:nvGrpSpPr>
          <p:grpSpPr bwMode="auto">
            <a:xfrm>
              <a:off x="1248" y="2832"/>
              <a:ext cx="1681" cy="962"/>
              <a:chOff x="3552" y="2976"/>
              <a:chExt cx="1681" cy="962"/>
            </a:xfrm>
          </p:grpSpPr>
          <p:sp>
            <p:nvSpPr>
              <p:cNvPr id="2072" name="Rectangle 62"/>
              <p:cNvSpPr>
                <a:spLocks noChangeArrowheads="1"/>
              </p:cNvSpPr>
              <p:nvPr/>
            </p:nvSpPr>
            <p:spPr bwMode="auto">
              <a:xfrm>
                <a:off x="3552" y="2976"/>
                <a:ext cx="1681" cy="96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NZ"/>
              </a:p>
            </p:txBody>
          </p:sp>
          <p:grpSp>
            <p:nvGrpSpPr>
              <p:cNvPr id="2073" name="Group 61"/>
              <p:cNvGrpSpPr>
                <a:grpSpLocks/>
              </p:cNvGrpSpPr>
              <p:nvPr/>
            </p:nvGrpSpPr>
            <p:grpSpPr bwMode="auto">
              <a:xfrm>
                <a:off x="3684" y="2976"/>
                <a:ext cx="1218" cy="871"/>
                <a:chOff x="2112" y="2208"/>
                <a:chExt cx="1218" cy="871"/>
              </a:xfrm>
            </p:grpSpPr>
            <p:sp>
              <p:nvSpPr>
                <p:cNvPr id="2074" name="Line 26"/>
                <p:cNvSpPr>
                  <a:spLocks noChangeShapeType="1"/>
                </p:cNvSpPr>
                <p:nvPr/>
              </p:nvSpPr>
              <p:spPr bwMode="auto">
                <a:xfrm>
                  <a:off x="2448" y="2544"/>
                  <a:ext cx="0" cy="288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2075" name="Line 28"/>
                <p:cNvSpPr>
                  <a:spLocks noChangeShapeType="1"/>
                </p:cNvSpPr>
                <p:nvPr/>
              </p:nvSpPr>
              <p:spPr bwMode="auto">
                <a:xfrm>
                  <a:off x="2517" y="2592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2076" name="Line 29"/>
                <p:cNvSpPr>
                  <a:spLocks noChangeShapeType="1"/>
                </p:cNvSpPr>
                <p:nvPr/>
              </p:nvSpPr>
              <p:spPr bwMode="auto">
                <a:xfrm>
                  <a:off x="2517" y="2688"/>
                  <a:ext cx="21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grpSp>
              <p:nvGrpSpPr>
                <p:cNvPr id="2077" name="Group 30"/>
                <p:cNvGrpSpPr>
                  <a:grpSpLocks/>
                </p:cNvGrpSpPr>
                <p:nvPr/>
              </p:nvGrpSpPr>
              <p:grpSpPr bwMode="auto">
                <a:xfrm>
                  <a:off x="2736" y="2592"/>
                  <a:ext cx="432" cy="192"/>
                  <a:chOff x="1536" y="2592"/>
                  <a:chExt cx="768" cy="288"/>
                </a:xfrm>
              </p:grpSpPr>
              <p:grpSp>
                <p:nvGrpSpPr>
                  <p:cNvPr id="2084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584" y="2592"/>
                    <a:ext cx="672" cy="288"/>
                    <a:chOff x="1200" y="3840"/>
                    <a:chExt cx="2688" cy="480"/>
                  </a:xfrm>
                </p:grpSpPr>
                <p:grpSp>
                  <p:nvGrpSpPr>
                    <p:cNvPr id="2087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00" y="3840"/>
                      <a:ext cx="672" cy="480"/>
                      <a:chOff x="1200" y="3840"/>
                      <a:chExt cx="672" cy="480"/>
                    </a:xfrm>
                  </p:grpSpPr>
                  <p:sp>
                    <p:nvSpPr>
                      <p:cNvPr id="2097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00" y="3840"/>
                        <a:ext cx="336" cy="48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NZ"/>
                      </a:p>
                    </p:txBody>
                  </p:sp>
                  <p:sp>
                    <p:nvSpPr>
                      <p:cNvPr id="2098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536" y="3840"/>
                        <a:ext cx="336" cy="48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NZ"/>
                      </a:p>
                    </p:txBody>
                  </p:sp>
                </p:grpSp>
                <p:grpSp>
                  <p:nvGrpSpPr>
                    <p:cNvPr id="2088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2" y="3840"/>
                      <a:ext cx="672" cy="480"/>
                      <a:chOff x="1200" y="3840"/>
                      <a:chExt cx="672" cy="480"/>
                    </a:xfrm>
                  </p:grpSpPr>
                  <p:sp>
                    <p:nvSpPr>
                      <p:cNvPr id="2095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00" y="3840"/>
                        <a:ext cx="336" cy="48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NZ"/>
                      </a:p>
                    </p:txBody>
                  </p:sp>
                  <p:sp>
                    <p:nvSpPr>
                      <p:cNvPr id="2096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536" y="3840"/>
                        <a:ext cx="336" cy="48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NZ"/>
                      </a:p>
                    </p:txBody>
                  </p:sp>
                </p:grpSp>
                <p:grpSp>
                  <p:nvGrpSpPr>
                    <p:cNvPr id="2089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4" y="3840"/>
                      <a:ext cx="672" cy="480"/>
                      <a:chOff x="1200" y="3840"/>
                      <a:chExt cx="672" cy="480"/>
                    </a:xfrm>
                  </p:grpSpPr>
                  <p:sp>
                    <p:nvSpPr>
                      <p:cNvPr id="2093" name="Line 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00" y="3840"/>
                        <a:ext cx="336" cy="48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NZ"/>
                      </a:p>
                    </p:txBody>
                  </p:sp>
                  <p:sp>
                    <p:nvSpPr>
                      <p:cNvPr id="2094" name="Line 4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536" y="3840"/>
                        <a:ext cx="336" cy="48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NZ"/>
                      </a:p>
                    </p:txBody>
                  </p:sp>
                </p:grpSp>
                <p:grpSp>
                  <p:nvGrpSpPr>
                    <p:cNvPr id="2090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16" y="3840"/>
                      <a:ext cx="672" cy="480"/>
                      <a:chOff x="1200" y="3840"/>
                      <a:chExt cx="672" cy="480"/>
                    </a:xfrm>
                  </p:grpSpPr>
                  <p:sp>
                    <p:nvSpPr>
                      <p:cNvPr id="2091" name="Line 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00" y="3840"/>
                        <a:ext cx="336" cy="48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NZ"/>
                      </a:p>
                    </p:txBody>
                  </p:sp>
                  <p:sp>
                    <p:nvSpPr>
                      <p:cNvPr id="2092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536" y="3840"/>
                        <a:ext cx="336" cy="48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NZ"/>
                      </a:p>
                    </p:txBody>
                  </p:sp>
                </p:grpSp>
              </p:grpSp>
              <p:sp>
                <p:nvSpPr>
                  <p:cNvPr id="2085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2592"/>
                    <a:ext cx="48" cy="144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/>
                  </a:p>
                </p:txBody>
              </p:sp>
              <p:sp>
                <p:nvSpPr>
                  <p:cNvPr id="2086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36" y="2592"/>
                    <a:ext cx="48" cy="144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NZ"/>
                  </a:p>
                </p:txBody>
              </p:sp>
            </p:grpSp>
            <p:sp>
              <p:nvSpPr>
                <p:cNvPr id="2078" name="Line 46"/>
                <p:cNvSpPr>
                  <a:spLocks noChangeShapeType="1"/>
                </p:cNvSpPr>
                <p:nvPr/>
              </p:nvSpPr>
              <p:spPr bwMode="auto">
                <a:xfrm>
                  <a:off x="3168" y="2688"/>
                  <a:ext cx="16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2079" name="Line 47"/>
                <p:cNvSpPr>
                  <a:spLocks noChangeShapeType="1"/>
                </p:cNvSpPr>
                <p:nvPr/>
              </p:nvSpPr>
              <p:spPr bwMode="auto">
                <a:xfrm>
                  <a:off x="3330" y="2208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2080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271" y="2688"/>
                  <a:ext cx="17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2081" name="Line 49"/>
                <p:cNvSpPr>
                  <a:spLocks noChangeShapeType="1"/>
                </p:cNvSpPr>
                <p:nvPr/>
              </p:nvSpPr>
              <p:spPr bwMode="auto">
                <a:xfrm>
                  <a:off x="2271" y="2208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208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112" y="2560"/>
                  <a:ext cx="285" cy="5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altLang="ja-JP" sz="4800" b="0">
                      <a:latin typeface="Symbol" pitchFamily="18" charset="2"/>
                      <a:ea typeface="ＭＳ Ｐゴシック" pitchFamily="34" charset="-128"/>
                    </a:rPr>
                    <a:t>e</a:t>
                  </a:r>
                  <a:endParaRPr lang="en-US" altLang="ja-JP" sz="4800" b="0">
                    <a:ea typeface="ＭＳ Ｐゴシック" pitchFamily="34" charset="-128"/>
                  </a:endParaRPr>
                </a:p>
              </p:txBody>
            </p:sp>
            <p:sp>
              <p:nvSpPr>
                <p:cNvPr id="208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832" y="2688"/>
                  <a:ext cx="230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en-US" altLang="ja-JP" sz="3200">
                      <a:ea typeface="ＭＳ Ｐゴシック" pitchFamily="34" charset="-128"/>
                    </a:rPr>
                    <a:t>r</a:t>
                  </a:r>
                  <a:endParaRPr lang="en-US" altLang="ja-JP" sz="3200" b="0">
                    <a:ea typeface="ＭＳ Ｐゴシック" pitchFamily="34" charset="-128"/>
                  </a:endParaRPr>
                </a:p>
              </p:txBody>
            </p:sp>
          </p:grpSp>
        </p:grpSp>
        <p:sp>
          <p:nvSpPr>
            <p:cNvPr id="2071" name="Line 69"/>
            <p:cNvSpPr>
              <a:spLocks noChangeShapeType="1"/>
            </p:cNvSpPr>
            <p:nvPr/>
          </p:nvSpPr>
          <p:spPr bwMode="auto">
            <a:xfrm flipH="1">
              <a:off x="1776" y="3024"/>
              <a:ext cx="528" cy="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6443663" y="836613"/>
            <a:ext cx="1525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3200" b="0">
                <a:solidFill>
                  <a:srgbClr val="CC3300"/>
                </a:solidFill>
                <a:ea typeface="ＭＳ Ｐゴシック" pitchFamily="34" charset="-128"/>
              </a:rPr>
              <a:t>V</a:t>
            </a:r>
            <a:r>
              <a:rPr lang="en-US" altLang="ja-JP" sz="4000" b="0" baseline="-25000">
                <a:solidFill>
                  <a:srgbClr val="CC3300"/>
                </a:solidFill>
                <a:ea typeface="ＭＳ Ｐゴシック" pitchFamily="34" charset="-128"/>
              </a:rPr>
              <a:t>T</a:t>
            </a:r>
            <a:r>
              <a:rPr lang="en-US" altLang="ja-JP" sz="3200" b="0">
                <a:solidFill>
                  <a:srgbClr val="CC3300"/>
                </a:solidFill>
                <a:ea typeface="ＭＳ Ｐゴシック" pitchFamily="34" charset="-128"/>
              </a:rPr>
              <a:t> = IR</a:t>
            </a:r>
          </a:p>
        </p:txBody>
      </p:sp>
      <p:sp>
        <p:nvSpPr>
          <p:cNvPr id="4167" name="Line 71"/>
          <p:cNvSpPr>
            <a:spLocks noChangeShapeType="1"/>
          </p:cNvSpPr>
          <p:nvPr/>
        </p:nvSpPr>
        <p:spPr bwMode="auto">
          <a:xfrm>
            <a:off x="5940425" y="2060575"/>
            <a:ext cx="25146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6324600" y="2286000"/>
            <a:ext cx="2084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3200" b="0">
                <a:solidFill>
                  <a:srgbClr val="CC3300"/>
                </a:solidFill>
                <a:ea typeface="ＭＳ Ｐゴシック" pitchFamily="34" charset="-128"/>
              </a:rPr>
              <a:t>V</a:t>
            </a:r>
            <a:r>
              <a:rPr lang="en-US" altLang="ja-JP" sz="4000" b="0" baseline="-25000">
                <a:solidFill>
                  <a:srgbClr val="CC3300"/>
                </a:solidFill>
                <a:ea typeface="ＭＳ Ｐゴシック" pitchFamily="34" charset="-128"/>
              </a:rPr>
              <a:t>T</a:t>
            </a:r>
            <a:r>
              <a:rPr lang="en-US" altLang="ja-JP" sz="3200" b="0">
                <a:solidFill>
                  <a:srgbClr val="CC3300"/>
                </a:solidFill>
                <a:ea typeface="ＭＳ Ｐゴシック" pitchFamily="34" charset="-128"/>
              </a:rPr>
              <a:t> = </a:t>
            </a:r>
            <a:r>
              <a:rPr lang="en-US" altLang="ja-JP" sz="4800" b="0">
                <a:solidFill>
                  <a:srgbClr val="CC3300"/>
                </a:solidFill>
                <a:latin typeface="Symbol" pitchFamily="18" charset="2"/>
                <a:ea typeface="ＭＳ Ｐゴシック" pitchFamily="34" charset="-128"/>
              </a:rPr>
              <a:t>e</a:t>
            </a:r>
            <a:r>
              <a:rPr lang="en-US" altLang="ja-JP" sz="3200" b="0">
                <a:solidFill>
                  <a:srgbClr val="CC3300"/>
                </a:solidFill>
                <a:ea typeface="ＭＳ Ｐゴシック" pitchFamily="34" charset="-128"/>
              </a:rPr>
              <a:t> </a:t>
            </a:r>
            <a:r>
              <a:rPr lang="en-US" altLang="ja-JP" sz="3200" b="0">
                <a:solidFill>
                  <a:srgbClr val="CC3300"/>
                </a:solidFill>
                <a:latin typeface="Symbol" pitchFamily="18" charset="2"/>
                <a:ea typeface="ＭＳ Ｐゴシック" pitchFamily="34" charset="-128"/>
              </a:rPr>
              <a:t>-</a:t>
            </a:r>
            <a:r>
              <a:rPr lang="en-US" altLang="ja-JP" sz="3200" b="0">
                <a:solidFill>
                  <a:srgbClr val="CC3300"/>
                </a:solidFill>
                <a:ea typeface="ＭＳ Ｐゴシック" pitchFamily="34" charset="-128"/>
              </a:rPr>
              <a:t> Ir</a:t>
            </a:r>
          </a:p>
        </p:txBody>
      </p:sp>
      <p:sp>
        <p:nvSpPr>
          <p:cNvPr id="4169" name="Text Box 73"/>
          <p:cNvSpPr txBox="1">
            <a:spLocks noChangeArrowheads="1"/>
          </p:cNvSpPr>
          <p:nvPr/>
        </p:nvSpPr>
        <p:spPr bwMode="auto">
          <a:xfrm>
            <a:off x="6324600" y="3581400"/>
            <a:ext cx="19923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4800" b="0">
                <a:solidFill>
                  <a:srgbClr val="CC3300"/>
                </a:solidFill>
                <a:latin typeface="Symbol" pitchFamily="18" charset="2"/>
                <a:ea typeface="ＭＳ Ｐゴシック" pitchFamily="34" charset="-128"/>
              </a:rPr>
              <a:t>e</a:t>
            </a:r>
            <a:r>
              <a:rPr lang="en-US" altLang="ja-JP" sz="3200" b="0">
                <a:solidFill>
                  <a:srgbClr val="CC3300"/>
                </a:solidFill>
                <a:ea typeface="ＭＳ Ｐゴシック" pitchFamily="34" charset="-128"/>
              </a:rPr>
              <a:t> = IR + Ir</a:t>
            </a:r>
          </a:p>
        </p:txBody>
      </p:sp>
      <p:graphicFrame>
        <p:nvGraphicFramePr>
          <p:cNvPr id="4170" name="Object 74"/>
          <p:cNvGraphicFramePr>
            <a:graphicFrameLocks noChangeAspect="1"/>
          </p:cNvGraphicFramePr>
          <p:nvPr/>
        </p:nvGraphicFramePr>
        <p:xfrm>
          <a:off x="6477000" y="4953000"/>
          <a:ext cx="1511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3" imgW="2000262" imgH="1238185" progId="Equation.3">
                  <p:embed/>
                </p:oleObj>
              </mc:Choice>
              <mc:Fallback>
                <p:oleObj name="Equation" r:id="rId3" imgW="2000262" imgH="1238185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953000"/>
                        <a:ext cx="15113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79"/>
          <p:cNvGrpSpPr>
            <a:grpSpLocks/>
          </p:cNvGrpSpPr>
          <p:nvPr/>
        </p:nvGrpSpPr>
        <p:grpSpPr bwMode="auto">
          <a:xfrm>
            <a:off x="2076450" y="1387475"/>
            <a:ext cx="1371600" cy="579438"/>
            <a:chOff x="1488" y="1008"/>
            <a:chExt cx="864" cy="365"/>
          </a:xfrm>
        </p:grpSpPr>
        <p:sp>
          <p:nvSpPr>
            <p:cNvPr id="2068" name="Text Box 80"/>
            <p:cNvSpPr txBox="1">
              <a:spLocks noChangeArrowheads="1"/>
            </p:cNvSpPr>
            <p:nvPr/>
          </p:nvSpPr>
          <p:spPr bwMode="auto">
            <a:xfrm>
              <a:off x="1488" y="1008"/>
              <a:ext cx="2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ja-JP" sz="3200" b="0">
                  <a:ea typeface="ＭＳ Ｐゴシック" pitchFamily="34" charset="-128"/>
                </a:rPr>
                <a:t>I</a:t>
              </a:r>
            </a:p>
          </p:txBody>
        </p:sp>
        <p:sp>
          <p:nvSpPr>
            <p:cNvPr id="2069" name="Line 81"/>
            <p:cNvSpPr>
              <a:spLocks noChangeShapeType="1"/>
            </p:cNvSpPr>
            <p:nvPr/>
          </p:nvSpPr>
          <p:spPr bwMode="auto">
            <a:xfrm>
              <a:off x="1824" y="1296"/>
              <a:ext cx="528" cy="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6172200" y="4800600"/>
            <a:ext cx="2133600" cy="1295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180" name="AutoShape 84"/>
          <p:cNvSpPr>
            <a:spLocks noChangeArrowheads="1"/>
          </p:cNvSpPr>
          <p:nvPr/>
        </p:nvSpPr>
        <p:spPr bwMode="auto">
          <a:xfrm>
            <a:off x="4500563" y="4149725"/>
            <a:ext cx="1368425" cy="700088"/>
          </a:xfrm>
          <a:prstGeom prst="wedgeRoundRectCallout">
            <a:avLst>
              <a:gd name="adj1" fmla="val -122389"/>
              <a:gd name="adj2" fmla="val -54537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ja-JP">
                <a:solidFill>
                  <a:schemeClr val="accent2"/>
                </a:solidFill>
                <a:ea typeface="ＭＳ Ｐゴシック" pitchFamily="34" charset="-128"/>
              </a:rPr>
              <a:t>Inside the</a:t>
            </a:r>
          </a:p>
          <a:p>
            <a:pPr algn="ctr"/>
            <a:r>
              <a:rPr lang="en-US" altLang="ja-JP">
                <a:solidFill>
                  <a:schemeClr val="accent2"/>
                </a:solidFill>
                <a:ea typeface="ＭＳ Ｐゴシック" pitchFamily="34" charset="-128"/>
              </a:rPr>
              <a:t>Battery</a:t>
            </a:r>
          </a:p>
        </p:txBody>
      </p:sp>
      <p:sp>
        <p:nvSpPr>
          <p:cNvPr id="4181" name="Text Box 85"/>
          <p:cNvSpPr txBox="1">
            <a:spLocks noChangeArrowheads="1"/>
          </p:cNvSpPr>
          <p:nvPr/>
        </p:nvSpPr>
        <p:spPr bwMode="auto">
          <a:xfrm>
            <a:off x="179388" y="5084763"/>
            <a:ext cx="57610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b="0">
                <a:latin typeface="Arial" charset="0"/>
                <a:ea typeface="ＭＳ Ｐゴシック" pitchFamily="34" charset="-128"/>
                <a:cs typeface="Arial" charset="0"/>
              </a:rPr>
              <a:t>All batteries have a small internal resistance (r), which reduces the terminal voltage (V</a:t>
            </a:r>
            <a:r>
              <a:rPr lang="en-US" altLang="ja-JP" b="0" baseline="-25000">
                <a:latin typeface="Arial" charset="0"/>
                <a:ea typeface="ＭＳ Ｐゴシック" pitchFamily="34" charset="-128"/>
                <a:cs typeface="Arial" charset="0"/>
              </a:rPr>
              <a:t>T</a:t>
            </a:r>
            <a:r>
              <a:rPr lang="en-US" altLang="ja-JP" b="0">
                <a:latin typeface="Arial" charset="0"/>
                <a:ea typeface="ＭＳ Ｐゴシック" pitchFamily="34" charset="-128"/>
                <a:cs typeface="Arial" charset="0"/>
              </a:rPr>
              <a:t>) from the batteries emf (</a:t>
            </a:r>
            <a:r>
              <a:rPr lang="el-GR" altLang="ja-JP" b="0">
                <a:latin typeface="Arial" charset="0"/>
                <a:ea typeface="ＭＳ Ｐゴシック" pitchFamily="34" charset="-128"/>
                <a:cs typeface="Arial" charset="0"/>
              </a:rPr>
              <a:t>ε</a:t>
            </a:r>
            <a:r>
              <a:rPr lang="en-NZ" altLang="ja-JP" b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  <a:r>
              <a:rPr lang="en-US" altLang="ja-JP" b="0">
                <a:latin typeface="Arial" charset="0"/>
                <a:ea typeface="ＭＳ Ｐゴシック" pitchFamily="34" charset="-128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6" grpId="0" autoUpdateAnimBg="0"/>
      <p:bldP spid="4167" grpId="0" animBg="1"/>
      <p:bldP spid="4168" grpId="0" autoUpdateAnimBg="0"/>
      <p:bldP spid="4169" grpId="0" autoUpdateAnimBg="0"/>
      <p:bldP spid="4179" grpId="0" animBg="1"/>
      <p:bldP spid="4180" grpId="0" animBg="1" autoUpdateAnimBg="0"/>
      <p:bldP spid="418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57188" y="692150"/>
            <a:ext cx="85010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b="0">
                <a:solidFill>
                  <a:srgbClr val="FF0000"/>
                </a:solidFill>
                <a:latin typeface="Arial" charset="0"/>
                <a:cs typeface="Arial" charset="0"/>
              </a:rPr>
              <a:t>Terminal voltage </a:t>
            </a:r>
            <a:r>
              <a:rPr lang="en-US" b="0">
                <a:latin typeface="Arial" charset="0"/>
                <a:cs typeface="Arial" charset="0"/>
              </a:rPr>
              <a:t>(</a:t>
            </a:r>
            <a:r>
              <a:rPr lang="en-US">
                <a:latin typeface="Arial" charset="0"/>
                <a:cs typeface="Arial" charset="0"/>
              </a:rPr>
              <a:t>V</a:t>
            </a:r>
            <a:r>
              <a:rPr lang="en-US" baseline="-25000">
                <a:latin typeface="Arial" charset="0"/>
                <a:cs typeface="Arial" charset="0"/>
              </a:rPr>
              <a:t>T </a:t>
            </a:r>
            <a:r>
              <a:rPr lang="en-US">
                <a:latin typeface="Arial" charset="0"/>
                <a:cs typeface="Arial" charset="0"/>
              </a:rPr>
              <a:t>or V</a:t>
            </a:r>
            <a:r>
              <a:rPr lang="en-US" baseline="-25000">
                <a:latin typeface="Arial" charset="0"/>
                <a:cs typeface="Arial" charset="0"/>
              </a:rPr>
              <a:t>ab</a:t>
            </a:r>
            <a:r>
              <a:rPr lang="en-US" b="0">
                <a:latin typeface="Arial" charset="0"/>
                <a:cs typeface="Arial" charset="0"/>
              </a:rPr>
              <a:t>) is the voltage a battery delivered to the circuit. Define as the voltage between the battery terminals.</a:t>
            </a:r>
          </a:p>
          <a:p>
            <a:pPr>
              <a:buFont typeface="Arial" charset="0"/>
              <a:buChar char="•"/>
            </a:pPr>
            <a:r>
              <a:rPr lang="en-US" b="0">
                <a:solidFill>
                  <a:srgbClr val="FF0000"/>
                </a:solidFill>
                <a:latin typeface="Arial" charset="0"/>
                <a:cs typeface="Arial" charset="0"/>
              </a:rPr>
              <a:t>Electromotive force </a:t>
            </a:r>
            <a:r>
              <a:rPr lang="en-US" b="0">
                <a:latin typeface="Arial" charset="0"/>
                <a:cs typeface="Arial" charset="0"/>
              </a:rPr>
              <a:t>(emf, </a:t>
            </a:r>
            <a:r>
              <a:rPr lang="en-US">
                <a:latin typeface="Arial" charset="0"/>
                <a:cs typeface="Arial" charset="0"/>
              </a:rPr>
              <a:t>ε</a:t>
            </a:r>
            <a:r>
              <a:rPr lang="en-US" b="0">
                <a:latin typeface="Arial" charset="0"/>
                <a:cs typeface="Arial" charset="0"/>
              </a:rPr>
              <a:t>) is the voltage produced by the chemical reaction of the battery.</a:t>
            </a:r>
            <a:endParaRPr lang="en-NZ" b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b="0">
                <a:latin typeface="Arial" charset="0"/>
                <a:cs typeface="Arial" charset="0"/>
              </a:rPr>
              <a:t>When no current is drawn from the battery, the terminal voltage is equal to the emf ε. </a:t>
            </a:r>
          </a:p>
          <a:p>
            <a:endParaRPr lang="en-NZ" b="0">
              <a:latin typeface="Arial" charset="0"/>
              <a:cs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161773"/>
              </p:ext>
            </p:extLst>
          </p:nvPr>
        </p:nvGraphicFramePr>
        <p:xfrm>
          <a:off x="5857875" y="2857500"/>
          <a:ext cx="271462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4" imgW="685800" imgH="215640" progId="Equation.3">
                  <p:embed/>
                </p:oleObj>
              </mc:Choice>
              <mc:Fallback>
                <p:oleObj name="Equation" r:id="rId4" imgW="68580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2857500"/>
                        <a:ext cx="271462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52" name="AutoShape 3"/>
          <p:cNvCxnSpPr>
            <a:cxnSpLocks noChangeShapeType="1"/>
          </p:cNvCxnSpPr>
          <p:nvPr/>
        </p:nvCxnSpPr>
        <p:spPr bwMode="auto">
          <a:xfrm flipV="1">
            <a:off x="4787900" y="3429000"/>
            <a:ext cx="998538" cy="5762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395288" y="206375"/>
            <a:ext cx="58150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3200">
                <a:solidFill>
                  <a:schemeClr val="accent2"/>
                </a:solidFill>
                <a:ea typeface="ＭＳ Ｐゴシック" pitchFamily="34" charset="-128"/>
              </a:rPr>
              <a:t>Battery ~ Internal Resistance (r)</a:t>
            </a: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357188" y="3252788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b="0">
                <a:latin typeface="Arial" charset="0"/>
                <a:cs typeface="Arial" charset="0"/>
              </a:rPr>
              <a:t>When a current is drawn in a circuit the actual terminal voltage delivered to the circuit is  </a:t>
            </a:r>
            <a:endParaRPr lang="en-NZ" b="0"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b="0">
                <a:latin typeface="Arial" charset="0"/>
                <a:cs typeface="Arial" charset="0"/>
              </a:rPr>
              <a:t>When a current is drawn from a battery, the terminal voltage delivered to the circuit by the battery will over time drop below its listed ε due to increasing </a:t>
            </a:r>
            <a:r>
              <a:rPr lang="en-US" b="0">
                <a:solidFill>
                  <a:srgbClr val="FF0000"/>
                </a:solidFill>
                <a:latin typeface="Arial" charset="0"/>
                <a:cs typeface="Arial" charset="0"/>
              </a:rPr>
              <a:t>internal resistance </a:t>
            </a:r>
            <a:r>
              <a:rPr lang="en-US">
                <a:latin typeface="Arial" charset="0"/>
                <a:cs typeface="Arial" charset="0"/>
              </a:rPr>
              <a:t>r</a:t>
            </a:r>
            <a:r>
              <a:rPr lang="en-US" b="0">
                <a:latin typeface="Arial" charset="0"/>
                <a:cs typeface="Arial" charset="0"/>
              </a:rPr>
              <a:t>. </a:t>
            </a:r>
            <a:endParaRPr lang="en-NZ" b="0">
              <a:latin typeface="Arial" charset="0"/>
              <a:cs typeface="Arial" charset="0"/>
            </a:endParaRP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786188"/>
            <a:ext cx="3436938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0"/>
            <a:ext cx="755332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85750"/>
            <a:ext cx="3748087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85750" y="285750"/>
            <a:ext cx="46434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/>
              <a:t>In the circuit shown, a 15 V battery has an internal resistance of 2.0 </a:t>
            </a:r>
            <a:r>
              <a:rPr lang="el-GR"/>
              <a:t>Ω</a:t>
            </a:r>
            <a:r>
              <a:rPr lang="en-AU"/>
              <a:t>. It is connected to an 8.0 </a:t>
            </a:r>
            <a:r>
              <a:rPr lang="el-GR"/>
              <a:t>Ω </a:t>
            </a:r>
            <a:r>
              <a:rPr lang="en-AU"/>
              <a:t>resistor. </a:t>
            </a:r>
            <a:endParaRPr lang="en-NZ"/>
          </a:p>
          <a:p>
            <a:endParaRPr lang="en-NZ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85750" y="1857375"/>
            <a:ext cx="5072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/>
              <a:t>a) Calculate the current in the circuit.</a:t>
            </a:r>
            <a:endParaRPr lang="en-NZ"/>
          </a:p>
          <a:p>
            <a:endParaRPr lang="en-NZ"/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285750" y="4143375"/>
            <a:ext cx="8429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/>
              <a:t>b) Calculate the actual voltage supplied by the battery to the 8.0 </a:t>
            </a:r>
            <a:r>
              <a:rPr lang="el-GR"/>
              <a:t>Ω</a:t>
            </a:r>
            <a:r>
              <a:rPr lang="en-AU"/>
              <a:t> resistor.</a:t>
            </a:r>
            <a:endParaRPr lang="en-NZ"/>
          </a:p>
          <a:p>
            <a:endParaRPr lang="en-NZ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7429500" y="895350"/>
            <a:ext cx="43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/>
              <a:t>Ω</a:t>
            </a:r>
            <a:endParaRPr lang="en-NZ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7215188" y="264318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/>
              <a:t>Ω</a:t>
            </a: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549275"/>
            <a:ext cx="7772400" cy="5400675"/>
          </a:xfrm>
        </p:spPr>
        <p:txBody>
          <a:bodyPr/>
          <a:lstStyle/>
          <a:p>
            <a:pPr eaLnBrk="1" hangingPunct="1"/>
            <a:r>
              <a:rPr lang="en-NZ" dirty="0" smtClean="0"/>
              <a:t>The voltage loss in the internal resistance is:</a:t>
            </a:r>
          </a:p>
          <a:p>
            <a:pPr eaLnBrk="1" hangingPunct="1"/>
            <a:endParaRPr lang="en-NZ" dirty="0" smtClean="0">
              <a:solidFill>
                <a:schemeClr val="accent2"/>
              </a:solidFill>
            </a:endParaRPr>
          </a:p>
          <a:p>
            <a:pPr eaLnBrk="1" hangingPunct="1"/>
            <a:endParaRPr lang="en-NZ" dirty="0" smtClean="0"/>
          </a:p>
          <a:p>
            <a:pPr eaLnBrk="1" hangingPunct="1"/>
            <a:endParaRPr lang="en-NZ" dirty="0" smtClean="0"/>
          </a:p>
          <a:p>
            <a:pPr eaLnBrk="1" hangingPunct="1"/>
            <a:endParaRPr lang="en-NZ" dirty="0" smtClean="0"/>
          </a:p>
          <a:p>
            <a:pPr eaLnBrk="1" hangingPunct="1"/>
            <a:endParaRPr lang="en-NZ" dirty="0" smtClean="0"/>
          </a:p>
          <a:p>
            <a:pPr eaLnBrk="1" hangingPunct="1"/>
            <a:r>
              <a:rPr lang="en-NZ" dirty="0" smtClean="0"/>
              <a:t>The output </a:t>
            </a:r>
            <a:r>
              <a:rPr lang="en-NZ" dirty="0" smtClean="0"/>
              <a:t>voltage (Terminal Voltage) </a:t>
            </a:r>
            <a:r>
              <a:rPr lang="en-NZ" dirty="0" smtClean="0"/>
              <a:t>of the cell is:</a:t>
            </a:r>
          </a:p>
          <a:p>
            <a:pPr eaLnBrk="1" hangingPunct="1"/>
            <a:endParaRPr lang="en-US" dirty="0" smtClean="0"/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395288" y="2420938"/>
            <a:ext cx="7561262" cy="1368425"/>
            <a:chOff x="249" y="2750"/>
            <a:chExt cx="4763" cy="862"/>
          </a:xfrm>
        </p:grpSpPr>
        <p:sp>
          <p:nvSpPr>
            <p:cNvPr id="9230" name="Rectangle 4"/>
            <p:cNvSpPr>
              <a:spLocks noChangeArrowheads="1"/>
            </p:cNvSpPr>
            <p:nvPr/>
          </p:nvSpPr>
          <p:spPr bwMode="auto">
            <a:xfrm>
              <a:off x="1020" y="2750"/>
              <a:ext cx="2949" cy="8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9231" name="Line 5"/>
            <p:cNvSpPr>
              <a:spLocks noChangeShapeType="1"/>
            </p:cNvSpPr>
            <p:nvPr/>
          </p:nvSpPr>
          <p:spPr bwMode="auto">
            <a:xfrm>
              <a:off x="249" y="3203"/>
              <a:ext cx="13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9232" name="Line 6"/>
            <p:cNvSpPr>
              <a:spLocks noChangeShapeType="1"/>
            </p:cNvSpPr>
            <p:nvPr/>
          </p:nvSpPr>
          <p:spPr bwMode="auto">
            <a:xfrm>
              <a:off x="1655" y="3022"/>
              <a:ext cx="0" cy="3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9233" name="Line 7"/>
            <p:cNvSpPr>
              <a:spLocks noChangeShapeType="1"/>
            </p:cNvSpPr>
            <p:nvPr/>
          </p:nvSpPr>
          <p:spPr bwMode="auto">
            <a:xfrm>
              <a:off x="1746" y="2795"/>
              <a:ext cx="0" cy="72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9234" name="Line 8"/>
            <p:cNvSpPr>
              <a:spLocks noChangeShapeType="1"/>
            </p:cNvSpPr>
            <p:nvPr/>
          </p:nvSpPr>
          <p:spPr bwMode="auto">
            <a:xfrm>
              <a:off x="1746" y="3203"/>
              <a:ext cx="7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9235" name="Rectangle 9"/>
            <p:cNvSpPr>
              <a:spLocks noChangeArrowheads="1"/>
            </p:cNvSpPr>
            <p:nvPr/>
          </p:nvSpPr>
          <p:spPr bwMode="auto">
            <a:xfrm>
              <a:off x="2472" y="3113"/>
              <a:ext cx="635" cy="18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  <p:sp>
          <p:nvSpPr>
            <p:cNvPr id="9236" name="Line 10"/>
            <p:cNvSpPr>
              <a:spLocks noChangeShapeType="1"/>
            </p:cNvSpPr>
            <p:nvPr/>
          </p:nvSpPr>
          <p:spPr bwMode="auto">
            <a:xfrm>
              <a:off x="3107" y="3203"/>
              <a:ext cx="19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NZ" b="0" smtClean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1277" name="Object 13"/>
          <p:cNvGraphicFramePr>
            <a:graphicFrameLocks noChangeAspect="1"/>
          </p:cNvGraphicFramePr>
          <p:nvPr/>
        </p:nvGraphicFramePr>
        <p:xfrm>
          <a:off x="3995738" y="1196975"/>
          <a:ext cx="14398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8" name="Equation" r:id="rId3" imgW="457200" imgH="228600" progId="Equation.DSMT4">
                  <p:embed/>
                </p:oleObj>
              </mc:Choice>
              <mc:Fallback>
                <p:oleObj name="Equation" r:id="rId3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196975"/>
                        <a:ext cx="14398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Line 14"/>
          <p:cNvSpPr>
            <a:spLocks noChangeShapeType="1"/>
          </p:cNvSpPr>
          <p:nvPr/>
        </p:nvSpPr>
        <p:spPr bwMode="auto">
          <a:xfrm>
            <a:off x="539750" y="3141663"/>
            <a:ext cx="936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NZ" b="0" smtClean="0">
              <a:solidFill>
                <a:srgbClr val="000000"/>
              </a:solidFill>
            </a:endParaRPr>
          </a:p>
        </p:txBody>
      </p:sp>
      <p:graphicFrame>
        <p:nvGraphicFramePr>
          <p:cNvPr id="9222" name="Object 15"/>
          <p:cNvGraphicFramePr>
            <a:graphicFrameLocks noChangeAspect="1"/>
          </p:cNvGraphicFramePr>
          <p:nvPr/>
        </p:nvGraphicFramePr>
        <p:xfrm>
          <a:off x="900113" y="2492375"/>
          <a:ext cx="4000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9" name="Equation" r:id="rId5" imgW="126780" imgH="164814" progId="Equation.DSMT4">
                  <p:embed/>
                </p:oleObj>
              </mc:Choice>
              <mc:Fallback>
                <p:oleObj name="Equation" r:id="rId5" imgW="126780" imgH="16481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492375"/>
                        <a:ext cx="4000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16"/>
          <p:cNvGraphicFramePr>
            <a:graphicFrameLocks noChangeAspect="1"/>
          </p:cNvGraphicFramePr>
          <p:nvPr/>
        </p:nvGraphicFramePr>
        <p:xfrm>
          <a:off x="4284663" y="2565400"/>
          <a:ext cx="3603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0" name="Equation" r:id="rId7" imgW="114102" imgH="126780" progId="Equation.DSMT4">
                  <p:embed/>
                </p:oleObj>
              </mc:Choice>
              <mc:Fallback>
                <p:oleObj name="Equation" r:id="rId7" imgW="114102" imgH="126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565400"/>
                        <a:ext cx="360362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17"/>
          <p:cNvGraphicFramePr>
            <a:graphicFrameLocks noChangeAspect="1"/>
          </p:cNvGraphicFramePr>
          <p:nvPr/>
        </p:nvGraphicFramePr>
        <p:xfrm>
          <a:off x="2124075" y="2492375"/>
          <a:ext cx="53816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1" name="Equation" r:id="rId9" imgW="126835" imgH="139518" progId="Equation.DSMT4">
                  <p:embed/>
                </p:oleObj>
              </mc:Choice>
              <mc:Fallback>
                <p:oleObj name="Equation" r:id="rId9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492375"/>
                        <a:ext cx="538163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3" name="Object 19"/>
          <p:cNvGraphicFramePr>
            <a:graphicFrameLocks noChangeAspect="1"/>
          </p:cNvGraphicFramePr>
          <p:nvPr/>
        </p:nvGraphicFramePr>
        <p:xfrm>
          <a:off x="2339975" y="3789363"/>
          <a:ext cx="10080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2" name="Equation" r:id="rId11" imgW="215713" imgH="152268" progId="Equation.DSMT4">
                  <p:embed/>
                </p:oleObj>
              </mc:Choice>
              <mc:Fallback>
                <p:oleObj name="Equation" r:id="rId11" imgW="215713" imgH="1522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789363"/>
                        <a:ext cx="100806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2195513" y="3716338"/>
            <a:ext cx="1439862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NZ" b="0" smtClean="0">
              <a:solidFill>
                <a:srgbClr val="000000"/>
              </a:solidFill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4283075" y="3716338"/>
            <a:ext cx="936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NZ" b="0" smtClean="0">
              <a:solidFill>
                <a:srgbClr val="000000"/>
              </a:solidFill>
            </a:endParaRPr>
          </a:p>
        </p:txBody>
      </p:sp>
      <p:graphicFrame>
        <p:nvGraphicFramePr>
          <p:cNvPr id="11286" name="Object 22"/>
          <p:cNvGraphicFramePr>
            <a:graphicFrameLocks noChangeAspect="1"/>
          </p:cNvGraphicFramePr>
          <p:nvPr/>
        </p:nvGraphicFramePr>
        <p:xfrm>
          <a:off x="4140200" y="3716338"/>
          <a:ext cx="1185863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3" name="Equation" r:id="rId13" imgW="253780" imgH="164957" progId="Equation.DSMT4">
                  <p:embed/>
                </p:oleObj>
              </mc:Choice>
              <mc:Fallback>
                <p:oleObj name="Equation" r:id="rId13" imgW="253780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716338"/>
                        <a:ext cx="1185863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697087"/>
              </p:ext>
            </p:extLst>
          </p:nvPr>
        </p:nvGraphicFramePr>
        <p:xfrm>
          <a:off x="2278062" y="5445224"/>
          <a:ext cx="271462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4" name="Equation" r:id="rId15" imgW="685800" imgH="215640" progId="Equation.3">
                  <p:embed/>
                </p:oleObj>
              </mc:Choice>
              <mc:Fallback>
                <p:oleObj name="Equation" r:id="rId15" imgW="68580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2" y="5445224"/>
                        <a:ext cx="271462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00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" grpId="0" animBg="1"/>
      <p:bldP spid="112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z="2800" smtClean="0"/>
              <a:t>Notice that when the current is zero, the output voltage is the EMF.</a:t>
            </a:r>
          </a:p>
          <a:p>
            <a:pPr eaLnBrk="1" hangingPunct="1"/>
            <a:endParaRPr lang="en-NZ" sz="2800" smtClean="0"/>
          </a:p>
          <a:p>
            <a:pPr eaLnBrk="1" hangingPunct="1"/>
            <a:r>
              <a:rPr lang="en-NZ" sz="2800" smtClean="0"/>
              <a:t>So the </a:t>
            </a:r>
            <a:r>
              <a:rPr lang="en-NZ" sz="2800" b="1" i="1" smtClean="0"/>
              <a:t>EMF</a:t>
            </a:r>
            <a:r>
              <a:rPr lang="en-NZ" sz="2800" smtClean="0"/>
              <a:t> can be thought of as the </a:t>
            </a:r>
            <a:r>
              <a:rPr lang="en-NZ" sz="2800" b="1" i="1" smtClean="0"/>
              <a:t>output voltage</a:t>
            </a:r>
            <a:r>
              <a:rPr lang="en-NZ" sz="2800" smtClean="0"/>
              <a:t> when the </a:t>
            </a:r>
            <a:r>
              <a:rPr lang="en-NZ" sz="2800" b="1" i="1" smtClean="0"/>
              <a:t>current</a:t>
            </a:r>
            <a:r>
              <a:rPr lang="en-NZ" sz="2800" smtClean="0"/>
              <a:t> is </a:t>
            </a:r>
            <a:r>
              <a:rPr lang="en-NZ" sz="2800" b="1" i="1" smtClean="0"/>
              <a:t>zero</a:t>
            </a:r>
          </a:p>
          <a:p>
            <a:pPr eaLnBrk="1" hangingPunct="1"/>
            <a:endParaRPr lang="en-NZ" sz="2800" b="1" i="1" smtClean="0"/>
          </a:p>
          <a:p>
            <a:pPr eaLnBrk="1" hangingPunct="1"/>
            <a:r>
              <a:rPr lang="en-NZ" sz="2800" smtClean="0"/>
              <a:t>i.e. if an AA cell is 1.5V, this is the</a:t>
            </a:r>
            <a:r>
              <a:rPr lang="en-NZ" sz="2800" i="1" smtClean="0"/>
              <a:t> EMF</a:t>
            </a:r>
            <a:endParaRPr lang="en-US" sz="2800" i="1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747454"/>
              </p:ext>
            </p:extLst>
          </p:nvPr>
        </p:nvGraphicFramePr>
        <p:xfrm>
          <a:off x="2123728" y="476672"/>
          <a:ext cx="4176464" cy="1326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Equation" r:id="rId3" imgW="685800" imgH="215640" progId="Equation.3">
                  <p:embed/>
                </p:oleObj>
              </mc:Choice>
              <mc:Fallback>
                <p:oleObj name="Equation" r:id="rId3" imgW="68580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76672"/>
                        <a:ext cx="4176464" cy="1326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097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812</Words>
  <Application>Microsoft Office PowerPoint</Application>
  <PresentationFormat>On-screen Show (4:3)</PresentationFormat>
  <Paragraphs>182</Paragraphs>
  <Slides>17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Default Design</vt:lpstr>
      <vt:lpstr>1_Default Design</vt:lpstr>
      <vt:lpstr>Blank Presentation</vt:lpstr>
      <vt:lpstr>1_Blank Presentation</vt:lpstr>
      <vt:lpstr>2_Blank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Ted Vittitoe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Ted Vittitoe</dc:creator>
  <cp:lastModifiedBy>Stephen Anderson</cp:lastModifiedBy>
  <cp:revision>90</cp:revision>
  <dcterms:created xsi:type="dcterms:W3CDTF">2002-02-24T20:54:14Z</dcterms:created>
  <dcterms:modified xsi:type="dcterms:W3CDTF">2014-08-08T07:42:08Z</dcterms:modified>
</cp:coreProperties>
</file>