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ppt/embeddings/oleObject3.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2" r:id="rId2"/>
    <p:sldId id="323" r:id="rId3"/>
    <p:sldId id="324" r:id="rId4"/>
    <p:sldId id="325" r:id="rId5"/>
    <p:sldId id="317" r:id="rId6"/>
    <p:sldId id="318" r:id="rId7"/>
    <p:sldId id="321" r:id="rId8"/>
    <p:sldId id="307" r:id="rId9"/>
    <p:sldId id="326" r:id="rId10"/>
    <p:sldId id="294" r:id="rId11"/>
    <p:sldId id="312" r:id="rId12"/>
    <p:sldId id="320" r:id="rId13"/>
    <p:sldId id="272" r:id="rId14"/>
    <p:sldId id="286" r:id="rId15"/>
    <p:sldId id="327" r:id="rId16"/>
  </p:sldIdLst>
  <p:sldSz cx="9144000" cy="6858000" type="screen4x3"/>
  <p:notesSz cx="6858000" cy="9144000"/>
  <p:defaultTextStyle>
    <a:defPPr>
      <a:defRPr lang="en-N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0A"/>
    <a:srgbClr val="080808"/>
    <a:srgbClr val="FDEAB9"/>
    <a:srgbClr val="FDE5A9"/>
    <a:srgbClr val="FF33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32" autoAdjust="0"/>
    <p:restoredTop sz="97345" autoAdjust="0"/>
  </p:normalViewPr>
  <p:slideViewPr>
    <p:cSldViewPr snapToGrid="0">
      <p:cViewPr>
        <p:scale>
          <a:sx n="66" d="100"/>
          <a:sy n="66" d="100"/>
        </p:scale>
        <p:origin x="-1776"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NZ"/>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NZ"/>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NZ"/>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23396DD-157D-40CE-89C3-F19CBB71E36F}" type="slidenum">
              <a:rPr lang="en-NZ"/>
              <a:pPr>
                <a:defRPr/>
              </a:pPr>
              <a:t>‹#›</a:t>
            </a:fld>
            <a:endParaRPr lang="en-NZ"/>
          </a:p>
        </p:txBody>
      </p:sp>
    </p:spTree>
    <p:extLst>
      <p:ext uri="{BB962C8B-B14F-4D97-AF65-F5344CB8AC3E}">
        <p14:creationId xmlns:p14="http://schemas.microsoft.com/office/powerpoint/2010/main" val="4082608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D0B43A-3E06-44C7-AB3B-F28ED98BFEF5}"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9171E23-3719-482B-9555-3C6042C463ED}" type="slidenum">
              <a:rPr lang="en-US" smtClean="0"/>
              <a:pPr/>
              <a:t>6</a:t>
            </a:fld>
            <a:endParaRPr lang="en-US" smtClean="0"/>
          </a:p>
        </p:txBody>
      </p:sp>
      <p:sp>
        <p:nvSpPr>
          <p:cNvPr id="22531" name="Rectangle 2"/>
          <p:cNvSpPr>
            <a:spLocks noGrp="1" noRot="1" noChangeAspect="1" noChangeArrowheads="1" noTextEdit="1"/>
          </p:cNvSpPr>
          <p:nvPr>
            <p:ph type="sldImg"/>
          </p:nvPr>
        </p:nvSpPr>
        <p:spPr>
          <a:xfrm>
            <a:off x="1300163" y="803275"/>
            <a:ext cx="4257675" cy="3194050"/>
          </a:xfrm>
          <a:ln cap="flat">
            <a:solidFill>
              <a:schemeClr val="tx1"/>
            </a:solidFill>
          </a:ln>
        </p:spPr>
      </p:sp>
      <p:sp>
        <p:nvSpPr>
          <p:cNvPr id="22532" name="Rectangle 3"/>
          <p:cNvSpPr>
            <a:spLocks noGrp="1" noChangeArrowheads="1"/>
          </p:cNvSpPr>
          <p:nvPr>
            <p:ph type="body" idx="1"/>
          </p:nvPr>
        </p:nvSpPr>
        <p:spPr>
          <a:xfrm>
            <a:off x="914400" y="4341813"/>
            <a:ext cx="5027613" cy="4116387"/>
          </a:xfrm>
          <a:noFill/>
          <a:ln/>
        </p:spPr>
        <p:txBody>
          <a:bodyPr lIns="90487" tIns="44450" rIns="90487" bIns="4445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smtClean="0"/>
          </a:p>
        </p:txBody>
      </p:sp>
      <p:sp>
        <p:nvSpPr>
          <p:cNvPr id="23556" name="Slide Number Placeholder 3"/>
          <p:cNvSpPr>
            <a:spLocks noGrp="1"/>
          </p:cNvSpPr>
          <p:nvPr>
            <p:ph type="sldNum" sz="quarter" idx="5"/>
          </p:nvPr>
        </p:nvSpPr>
        <p:spPr>
          <a:noFill/>
        </p:spPr>
        <p:txBody>
          <a:bodyPr/>
          <a:lstStyle/>
          <a:p>
            <a:fld id="{45283A07-5692-4BB3-A88F-BFAEBA0C8D24}" type="slidenum">
              <a:rPr lang="en-NZ" smtClean="0"/>
              <a:pPr/>
              <a:t>8</a:t>
            </a:fld>
            <a:endParaRPr lang="en-N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US" smtClean="0"/>
          </a:p>
        </p:txBody>
      </p:sp>
      <p:sp>
        <p:nvSpPr>
          <p:cNvPr id="24580" name="Slide Number Placeholder 3"/>
          <p:cNvSpPr>
            <a:spLocks noGrp="1"/>
          </p:cNvSpPr>
          <p:nvPr>
            <p:ph type="sldNum" sz="quarter" idx="5"/>
          </p:nvPr>
        </p:nvSpPr>
        <p:spPr>
          <a:noFill/>
        </p:spPr>
        <p:txBody>
          <a:bodyPr/>
          <a:lstStyle/>
          <a:p>
            <a:fld id="{079740A1-548E-4343-9D6A-D1D0569CB223}" type="slidenum">
              <a:rPr lang="en-NZ" smtClean="0"/>
              <a:pPr/>
              <a:t>10</a:t>
            </a:fld>
            <a:endParaRPr lang="en-N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US" smtClean="0"/>
          </a:p>
        </p:txBody>
      </p:sp>
      <p:sp>
        <p:nvSpPr>
          <p:cNvPr id="25604" name="Slide Number Placeholder 3"/>
          <p:cNvSpPr>
            <a:spLocks noGrp="1"/>
          </p:cNvSpPr>
          <p:nvPr>
            <p:ph type="sldNum" sz="quarter" idx="5"/>
          </p:nvPr>
        </p:nvSpPr>
        <p:spPr>
          <a:noFill/>
        </p:spPr>
        <p:txBody>
          <a:bodyPr/>
          <a:lstStyle/>
          <a:p>
            <a:fld id="{D9C8F238-DC5B-437A-86BB-3A0D84722DCE}" type="slidenum">
              <a:rPr lang="en-NZ" smtClean="0"/>
              <a:pPr/>
              <a:t>11</a:t>
            </a:fld>
            <a:endParaRPr lang="en-N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2DD3050-8D98-4305-85DF-59CC6B94EB55}" type="slidenum">
              <a:rPr lang="en-NZ" smtClean="0"/>
              <a:pPr/>
              <a:t>13</a:t>
            </a:fld>
            <a:endParaRPr lang="en-NZ"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DFC4039-1153-43FD-9831-5A1A1DCF8787}" type="slidenum">
              <a:rPr lang="en-NZ" smtClean="0"/>
              <a:pPr/>
              <a:t>14</a:t>
            </a:fld>
            <a:endParaRPr lang="en-NZ"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DFC4039-1153-43FD-9831-5A1A1DCF8787}" type="slidenum">
              <a:rPr lang="en-NZ" smtClean="0"/>
              <a:pPr/>
              <a:t>15</a:t>
            </a:fld>
            <a:endParaRPr lang="en-NZ"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FC069474-3DD7-4611-B379-B6385FC666D3}" type="slidenum">
              <a:rPr lang="en-NZ"/>
              <a:pPr>
                <a:defRPr/>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C149D02A-B3B5-439E-BCE8-390162617699}" type="slidenum">
              <a:rPr lang="en-NZ"/>
              <a:pPr>
                <a:defRPr/>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64FA48EF-13EA-45BC-A9E8-533787DF2EA9}" type="slidenum">
              <a:rPr lang="en-NZ"/>
              <a:pPr>
                <a:defRPr/>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36FA679C-E960-4BD4-B05A-C99E44E002C7}" type="slidenum">
              <a:rPr lang="en-NZ"/>
              <a:pPr>
                <a:defRPr/>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03091555-6542-4A9C-9AE0-45A731FE0250}" type="slidenum">
              <a:rPr lang="en-NZ"/>
              <a:pPr>
                <a:defRPr/>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NZ"/>
          </a:p>
        </p:txBody>
      </p:sp>
      <p:sp>
        <p:nvSpPr>
          <p:cNvPr id="6" name="Rectangle 5"/>
          <p:cNvSpPr>
            <a:spLocks noGrp="1" noChangeArrowheads="1"/>
          </p:cNvSpPr>
          <p:nvPr>
            <p:ph type="ftr" sz="quarter" idx="11"/>
          </p:nvPr>
        </p:nvSpPr>
        <p:spPr>
          <a:ln/>
        </p:spPr>
        <p:txBody>
          <a:bodyPr/>
          <a:lstStyle>
            <a:lvl1pPr>
              <a:defRPr/>
            </a:lvl1pPr>
          </a:lstStyle>
          <a:p>
            <a:pPr>
              <a:defRPr/>
            </a:pPr>
            <a:endParaRPr lang="en-NZ"/>
          </a:p>
        </p:txBody>
      </p:sp>
      <p:sp>
        <p:nvSpPr>
          <p:cNvPr id="7" name="Rectangle 6"/>
          <p:cNvSpPr>
            <a:spLocks noGrp="1" noChangeArrowheads="1"/>
          </p:cNvSpPr>
          <p:nvPr>
            <p:ph type="sldNum" sz="quarter" idx="12"/>
          </p:nvPr>
        </p:nvSpPr>
        <p:spPr>
          <a:ln/>
        </p:spPr>
        <p:txBody>
          <a:bodyPr/>
          <a:lstStyle>
            <a:lvl1pPr>
              <a:defRPr/>
            </a:lvl1pPr>
          </a:lstStyle>
          <a:p>
            <a:pPr>
              <a:defRPr/>
            </a:pPr>
            <a:fld id="{DA1ADBAF-CE12-4D9E-B17F-C3A02A47D089}" type="slidenum">
              <a:rPr lang="en-NZ"/>
              <a:pPr>
                <a:defRPr/>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NZ"/>
          </a:p>
        </p:txBody>
      </p:sp>
      <p:sp>
        <p:nvSpPr>
          <p:cNvPr id="8" name="Rectangle 5"/>
          <p:cNvSpPr>
            <a:spLocks noGrp="1" noChangeArrowheads="1"/>
          </p:cNvSpPr>
          <p:nvPr>
            <p:ph type="ftr" sz="quarter" idx="11"/>
          </p:nvPr>
        </p:nvSpPr>
        <p:spPr>
          <a:ln/>
        </p:spPr>
        <p:txBody>
          <a:bodyPr/>
          <a:lstStyle>
            <a:lvl1pPr>
              <a:defRPr/>
            </a:lvl1pPr>
          </a:lstStyle>
          <a:p>
            <a:pPr>
              <a:defRPr/>
            </a:pPr>
            <a:endParaRPr lang="en-NZ"/>
          </a:p>
        </p:txBody>
      </p:sp>
      <p:sp>
        <p:nvSpPr>
          <p:cNvPr id="9" name="Rectangle 6"/>
          <p:cNvSpPr>
            <a:spLocks noGrp="1" noChangeArrowheads="1"/>
          </p:cNvSpPr>
          <p:nvPr>
            <p:ph type="sldNum" sz="quarter" idx="12"/>
          </p:nvPr>
        </p:nvSpPr>
        <p:spPr>
          <a:ln/>
        </p:spPr>
        <p:txBody>
          <a:bodyPr/>
          <a:lstStyle>
            <a:lvl1pPr>
              <a:defRPr/>
            </a:lvl1pPr>
          </a:lstStyle>
          <a:p>
            <a:pPr>
              <a:defRPr/>
            </a:pPr>
            <a:fld id="{97EA1EE6-A43E-4459-94D6-84B8ADA346F7}" type="slidenum">
              <a:rPr lang="en-NZ"/>
              <a:pPr>
                <a:defRPr/>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NZ"/>
          </a:p>
        </p:txBody>
      </p:sp>
      <p:sp>
        <p:nvSpPr>
          <p:cNvPr id="4" name="Rectangle 5"/>
          <p:cNvSpPr>
            <a:spLocks noGrp="1" noChangeArrowheads="1"/>
          </p:cNvSpPr>
          <p:nvPr>
            <p:ph type="ftr" sz="quarter" idx="11"/>
          </p:nvPr>
        </p:nvSpPr>
        <p:spPr>
          <a:ln/>
        </p:spPr>
        <p:txBody>
          <a:bodyPr/>
          <a:lstStyle>
            <a:lvl1pPr>
              <a:defRPr/>
            </a:lvl1pPr>
          </a:lstStyle>
          <a:p>
            <a:pPr>
              <a:defRPr/>
            </a:pPr>
            <a:endParaRPr lang="en-NZ"/>
          </a:p>
        </p:txBody>
      </p:sp>
      <p:sp>
        <p:nvSpPr>
          <p:cNvPr id="5" name="Rectangle 6"/>
          <p:cNvSpPr>
            <a:spLocks noGrp="1" noChangeArrowheads="1"/>
          </p:cNvSpPr>
          <p:nvPr>
            <p:ph type="sldNum" sz="quarter" idx="12"/>
          </p:nvPr>
        </p:nvSpPr>
        <p:spPr>
          <a:ln/>
        </p:spPr>
        <p:txBody>
          <a:bodyPr/>
          <a:lstStyle>
            <a:lvl1pPr>
              <a:defRPr/>
            </a:lvl1pPr>
          </a:lstStyle>
          <a:p>
            <a:pPr>
              <a:defRPr/>
            </a:pPr>
            <a:fld id="{CD07F7F1-18C5-45D2-B92E-F8D73330981A}" type="slidenum">
              <a:rPr lang="en-NZ"/>
              <a:pPr>
                <a:defRPr/>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NZ"/>
          </a:p>
        </p:txBody>
      </p:sp>
      <p:sp>
        <p:nvSpPr>
          <p:cNvPr id="3" name="Rectangle 5"/>
          <p:cNvSpPr>
            <a:spLocks noGrp="1" noChangeArrowheads="1"/>
          </p:cNvSpPr>
          <p:nvPr>
            <p:ph type="ftr" sz="quarter" idx="11"/>
          </p:nvPr>
        </p:nvSpPr>
        <p:spPr>
          <a:ln/>
        </p:spPr>
        <p:txBody>
          <a:bodyPr/>
          <a:lstStyle>
            <a:lvl1pPr>
              <a:defRPr/>
            </a:lvl1pPr>
          </a:lstStyle>
          <a:p>
            <a:pPr>
              <a:defRPr/>
            </a:pPr>
            <a:endParaRPr lang="en-NZ"/>
          </a:p>
        </p:txBody>
      </p:sp>
      <p:sp>
        <p:nvSpPr>
          <p:cNvPr id="4" name="Rectangle 6"/>
          <p:cNvSpPr>
            <a:spLocks noGrp="1" noChangeArrowheads="1"/>
          </p:cNvSpPr>
          <p:nvPr>
            <p:ph type="sldNum" sz="quarter" idx="12"/>
          </p:nvPr>
        </p:nvSpPr>
        <p:spPr>
          <a:ln/>
        </p:spPr>
        <p:txBody>
          <a:bodyPr/>
          <a:lstStyle>
            <a:lvl1pPr>
              <a:defRPr/>
            </a:lvl1pPr>
          </a:lstStyle>
          <a:p>
            <a:pPr>
              <a:defRPr/>
            </a:pPr>
            <a:fld id="{B2E34FAE-B5DB-4570-8C65-5EACA78E4091}" type="slidenum">
              <a:rPr lang="en-NZ"/>
              <a:pPr>
                <a:defRPr/>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NZ"/>
          </a:p>
        </p:txBody>
      </p:sp>
      <p:sp>
        <p:nvSpPr>
          <p:cNvPr id="6" name="Rectangle 5"/>
          <p:cNvSpPr>
            <a:spLocks noGrp="1" noChangeArrowheads="1"/>
          </p:cNvSpPr>
          <p:nvPr>
            <p:ph type="ftr" sz="quarter" idx="11"/>
          </p:nvPr>
        </p:nvSpPr>
        <p:spPr>
          <a:ln/>
        </p:spPr>
        <p:txBody>
          <a:bodyPr/>
          <a:lstStyle>
            <a:lvl1pPr>
              <a:defRPr/>
            </a:lvl1pPr>
          </a:lstStyle>
          <a:p>
            <a:pPr>
              <a:defRPr/>
            </a:pPr>
            <a:endParaRPr lang="en-NZ"/>
          </a:p>
        </p:txBody>
      </p:sp>
      <p:sp>
        <p:nvSpPr>
          <p:cNvPr id="7" name="Rectangle 6"/>
          <p:cNvSpPr>
            <a:spLocks noGrp="1" noChangeArrowheads="1"/>
          </p:cNvSpPr>
          <p:nvPr>
            <p:ph type="sldNum" sz="quarter" idx="12"/>
          </p:nvPr>
        </p:nvSpPr>
        <p:spPr>
          <a:ln/>
        </p:spPr>
        <p:txBody>
          <a:bodyPr/>
          <a:lstStyle>
            <a:lvl1pPr>
              <a:defRPr/>
            </a:lvl1pPr>
          </a:lstStyle>
          <a:p>
            <a:pPr>
              <a:defRPr/>
            </a:pPr>
            <a:fld id="{E2D41644-675F-4C26-96D2-88D3D85BD93E}" type="slidenum">
              <a:rPr lang="en-NZ"/>
              <a:pPr>
                <a:defRPr/>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NZ"/>
          </a:p>
        </p:txBody>
      </p:sp>
      <p:sp>
        <p:nvSpPr>
          <p:cNvPr id="6" name="Rectangle 5"/>
          <p:cNvSpPr>
            <a:spLocks noGrp="1" noChangeArrowheads="1"/>
          </p:cNvSpPr>
          <p:nvPr>
            <p:ph type="ftr" sz="quarter" idx="11"/>
          </p:nvPr>
        </p:nvSpPr>
        <p:spPr>
          <a:ln/>
        </p:spPr>
        <p:txBody>
          <a:bodyPr/>
          <a:lstStyle>
            <a:lvl1pPr>
              <a:defRPr/>
            </a:lvl1pPr>
          </a:lstStyle>
          <a:p>
            <a:pPr>
              <a:defRPr/>
            </a:pPr>
            <a:endParaRPr lang="en-NZ"/>
          </a:p>
        </p:txBody>
      </p:sp>
      <p:sp>
        <p:nvSpPr>
          <p:cNvPr id="7" name="Rectangle 6"/>
          <p:cNvSpPr>
            <a:spLocks noGrp="1" noChangeArrowheads="1"/>
          </p:cNvSpPr>
          <p:nvPr>
            <p:ph type="sldNum" sz="quarter" idx="12"/>
          </p:nvPr>
        </p:nvSpPr>
        <p:spPr>
          <a:ln/>
        </p:spPr>
        <p:txBody>
          <a:bodyPr/>
          <a:lstStyle>
            <a:lvl1pPr>
              <a:defRPr/>
            </a:lvl1pPr>
          </a:lstStyle>
          <a:p>
            <a:pPr>
              <a:defRPr/>
            </a:pPr>
            <a:fld id="{62EF8607-376E-425E-8E86-61F1CB25B432}" type="slidenum">
              <a:rPr lang="en-NZ"/>
              <a:pPr>
                <a:defRPr/>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C0C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CB4E564-CC6B-4EFA-B22A-779DC91ED986}" type="slidenum">
              <a:rPr lang="en-NZ"/>
              <a:pPr>
                <a:defRPr/>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7.wmf"/><Relationship Id="rId5" Type="http://schemas.openxmlformats.org/officeDocument/2006/relationships/oleObject" Target="../embeddings/oleObject3.bin"/><Relationship Id="rId6"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6"/>
          <p:cNvSpPr>
            <a:spLocks noGrp="1" noChangeArrowheads="1"/>
          </p:cNvSpPr>
          <p:nvPr>
            <p:ph type="title"/>
          </p:nvPr>
        </p:nvSpPr>
        <p:spPr/>
        <p:txBody>
          <a:bodyPr/>
          <a:lstStyle/>
          <a:p>
            <a:r>
              <a:rPr lang="en-NZ" dirty="0" smtClean="0">
                <a:solidFill>
                  <a:schemeClr val="tx1"/>
                </a:solidFill>
              </a:rPr>
              <a:t>A decay series</a:t>
            </a:r>
          </a:p>
        </p:txBody>
      </p:sp>
      <p:graphicFrame>
        <p:nvGraphicFramePr>
          <p:cNvPr id="5122" name="Object 2"/>
          <p:cNvGraphicFramePr>
            <a:graphicFrameLocks noGrp="1" noChangeAspect="1"/>
          </p:cNvGraphicFramePr>
          <p:nvPr>
            <p:ph sz="half" idx="1"/>
          </p:nvPr>
        </p:nvGraphicFramePr>
        <p:xfrm>
          <a:off x="697367" y="4852081"/>
          <a:ext cx="6773862" cy="1333500"/>
        </p:xfrm>
        <a:graphic>
          <a:graphicData uri="http://schemas.openxmlformats.org/presentationml/2006/ole">
            <mc:AlternateContent xmlns:mc="http://schemas.openxmlformats.org/markup-compatibility/2006">
              <mc:Choice xmlns:v="urn:schemas-microsoft-com:vml" Requires="v">
                <p:oleObj spid="_x0000_s55322" name="Equation" r:id="rId4" imgW="2450880" imgH="482400" progId="Equation.3">
                  <p:embed/>
                </p:oleObj>
              </mc:Choice>
              <mc:Fallback>
                <p:oleObj name="Equation" r:id="rId4" imgW="2450880" imgH="482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7367" y="4852081"/>
                        <a:ext cx="6773862"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5" name="Text Box 8"/>
          <p:cNvSpPr txBox="1">
            <a:spLocks noChangeArrowheads="1"/>
          </p:cNvSpPr>
          <p:nvPr/>
        </p:nvSpPr>
        <p:spPr bwMode="auto">
          <a:xfrm>
            <a:off x="192088" y="1165225"/>
            <a:ext cx="8509000" cy="366713"/>
          </a:xfrm>
          <a:prstGeom prst="rect">
            <a:avLst/>
          </a:prstGeom>
          <a:noFill/>
          <a:ln w="9525">
            <a:noFill/>
            <a:miter lim="800000"/>
            <a:headEnd/>
            <a:tailEnd/>
          </a:ln>
        </p:spPr>
        <p:txBody>
          <a:bodyPr>
            <a:spAutoFit/>
          </a:bodyPr>
          <a:lstStyle/>
          <a:p>
            <a:pPr>
              <a:spcBef>
                <a:spcPct val="50000"/>
              </a:spcBef>
            </a:pPr>
            <a:endParaRPr lang="en-US"/>
          </a:p>
        </p:txBody>
      </p:sp>
      <p:sp>
        <p:nvSpPr>
          <p:cNvPr id="5126" name="Text Box 9"/>
          <p:cNvSpPr txBox="1">
            <a:spLocks noChangeArrowheads="1"/>
          </p:cNvSpPr>
          <p:nvPr/>
        </p:nvSpPr>
        <p:spPr bwMode="auto">
          <a:xfrm>
            <a:off x="250825" y="1193800"/>
            <a:ext cx="8450263" cy="1054100"/>
          </a:xfrm>
          <a:prstGeom prst="rect">
            <a:avLst/>
          </a:prstGeom>
          <a:noFill/>
          <a:ln w="9525">
            <a:noFill/>
            <a:miter lim="800000"/>
            <a:headEnd/>
            <a:tailEnd/>
          </a:ln>
        </p:spPr>
        <p:txBody>
          <a:bodyPr>
            <a:spAutoFit/>
          </a:bodyPr>
          <a:lstStyle/>
          <a:p>
            <a:pPr>
              <a:spcBef>
                <a:spcPct val="50000"/>
              </a:spcBef>
            </a:pPr>
            <a:r>
              <a:rPr lang="en-NZ" dirty="0"/>
              <a:t>Often the product of one radioactive decay is also radioactive – this produces a radioactive decay series</a:t>
            </a:r>
          </a:p>
          <a:p>
            <a:pPr>
              <a:spcBef>
                <a:spcPct val="50000"/>
              </a:spcBef>
            </a:pPr>
            <a:r>
              <a:rPr lang="en-NZ" dirty="0"/>
              <a:t>Try and work out the ??????s</a:t>
            </a:r>
          </a:p>
        </p:txBody>
      </p:sp>
      <p:graphicFrame>
        <p:nvGraphicFramePr>
          <p:cNvPr id="55301" name="Object 2"/>
          <p:cNvGraphicFramePr>
            <a:graphicFrameLocks noChangeAspect="1"/>
          </p:cNvGraphicFramePr>
          <p:nvPr/>
        </p:nvGraphicFramePr>
        <p:xfrm>
          <a:off x="840695" y="2531610"/>
          <a:ext cx="6773862" cy="1589087"/>
        </p:xfrm>
        <a:graphic>
          <a:graphicData uri="http://schemas.openxmlformats.org/presentationml/2006/ole">
            <mc:AlternateContent xmlns:mc="http://schemas.openxmlformats.org/markup-compatibility/2006">
              <mc:Choice xmlns:v="urn:schemas-microsoft-com:vml" Requires="v">
                <p:oleObj spid="_x0000_s55323" name="Equation" r:id="rId6" imgW="2057400" imgH="482400" progId="Equation.3">
                  <p:embed/>
                </p:oleObj>
              </mc:Choice>
              <mc:Fallback>
                <p:oleObj name="Equation" r:id="rId6" imgW="2057400" imgH="4824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0695" y="2531610"/>
                        <a:ext cx="6773862" cy="1589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half" idx="2"/>
          </p:nvPr>
        </p:nvSpPr>
        <p:spPr/>
        <p:txBody>
          <a:bodyPr/>
          <a:lstStyle/>
          <a:p>
            <a:endParaRPr lang="en-NZ"/>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feature8006"/>
          <p:cNvPicPr>
            <a:picLocks noChangeAspect="1" noChangeArrowheads="1"/>
          </p:cNvPicPr>
          <p:nvPr/>
        </p:nvPicPr>
        <p:blipFill>
          <a:blip r:embed="rId3" cstate="print"/>
          <a:srcRect/>
          <a:stretch>
            <a:fillRect/>
          </a:stretch>
        </p:blipFill>
        <p:spPr bwMode="auto">
          <a:xfrm>
            <a:off x="363991" y="1291545"/>
            <a:ext cx="12479337" cy="4076700"/>
          </a:xfrm>
          <a:prstGeom prst="rect">
            <a:avLst/>
          </a:prstGeom>
          <a:noFill/>
          <a:ln w="9525">
            <a:noFill/>
            <a:miter lim="800000"/>
            <a:headEnd/>
            <a:tailEnd/>
          </a:ln>
        </p:spPr>
      </p:pic>
      <p:sp>
        <p:nvSpPr>
          <p:cNvPr id="5123" name="Rectangle 2"/>
          <p:cNvSpPr>
            <a:spLocks noChangeArrowheads="1"/>
          </p:cNvSpPr>
          <p:nvPr/>
        </p:nvSpPr>
        <p:spPr bwMode="auto">
          <a:xfrm>
            <a:off x="2252663" y="1676400"/>
            <a:ext cx="247650" cy="915988"/>
          </a:xfrm>
          <a:prstGeom prst="rect">
            <a:avLst/>
          </a:prstGeom>
          <a:noFill/>
          <a:ln w="9525">
            <a:noFill/>
            <a:miter lim="800000"/>
            <a:headEnd/>
            <a:tailEnd/>
          </a:ln>
        </p:spPr>
        <p:txBody>
          <a:bodyPr wrap="none" anchor="ctr">
            <a:spAutoFit/>
          </a:bodyPr>
          <a:lstStyle/>
          <a:p>
            <a:r>
              <a:rPr lang="en-NZ"/>
              <a:t>.</a:t>
            </a:r>
          </a:p>
          <a:p>
            <a:pPr eaLnBrk="0" hangingPunct="0"/>
            <a:r>
              <a:rPr lang="en-NZ"/>
              <a:t/>
            </a:r>
            <a:br>
              <a:rPr lang="en-NZ"/>
            </a:br>
            <a:endParaRPr lang="en-NZ"/>
          </a:p>
        </p:txBody>
      </p:sp>
      <p:sp>
        <p:nvSpPr>
          <p:cNvPr id="5124" name="Rectangle 7"/>
          <p:cNvSpPr>
            <a:spLocks noChangeArrowheads="1"/>
          </p:cNvSpPr>
          <p:nvPr/>
        </p:nvSpPr>
        <p:spPr bwMode="auto">
          <a:xfrm>
            <a:off x="9144000" y="1211943"/>
            <a:ext cx="1493837" cy="4614863"/>
          </a:xfrm>
          <a:prstGeom prst="rect">
            <a:avLst/>
          </a:prstGeom>
          <a:solidFill>
            <a:srgbClr val="C0C0C0"/>
          </a:solidFill>
          <a:ln w="9525">
            <a:noFill/>
            <a:miter lim="800000"/>
            <a:headEnd/>
            <a:tailEnd/>
          </a:ln>
        </p:spPr>
        <p:txBody>
          <a:bodyPr wrap="none" anchor="ctr"/>
          <a:lstStyle/>
          <a:p>
            <a:endParaRPr lang="en-US"/>
          </a:p>
        </p:txBody>
      </p:sp>
      <p:sp>
        <p:nvSpPr>
          <p:cNvPr id="63502" name="Rectangle 14"/>
          <p:cNvSpPr>
            <a:spLocks noChangeArrowheads="1"/>
          </p:cNvSpPr>
          <p:nvPr/>
        </p:nvSpPr>
        <p:spPr bwMode="auto">
          <a:xfrm>
            <a:off x="2349500" y="2532063"/>
            <a:ext cx="2257425" cy="660400"/>
          </a:xfrm>
          <a:prstGeom prst="rect">
            <a:avLst/>
          </a:prstGeom>
          <a:solidFill>
            <a:srgbClr val="FDEAB9"/>
          </a:solidFill>
          <a:ln w="9525">
            <a:noFill/>
            <a:miter lim="800000"/>
            <a:headEnd/>
            <a:tailEnd/>
          </a:ln>
        </p:spPr>
        <p:txBody>
          <a:bodyPr wrap="none" anchor="ctr"/>
          <a:lstStyle/>
          <a:p>
            <a:endParaRPr lang="en-US"/>
          </a:p>
        </p:txBody>
      </p:sp>
      <p:sp>
        <p:nvSpPr>
          <p:cNvPr id="5126" name="Rectangle 15"/>
          <p:cNvSpPr>
            <a:spLocks noChangeArrowheads="1"/>
          </p:cNvSpPr>
          <p:nvPr/>
        </p:nvSpPr>
        <p:spPr bwMode="auto">
          <a:xfrm>
            <a:off x="269875" y="1525588"/>
            <a:ext cx="8396288" cy="952500"/>
          </a:xfrm>
          <a:prstGeom prst="rect">
            <a:avLst/>
          </a:prstGeom>
          <a:solidFill>
            <a:srgbClr val="FDEAB9"/>
          </a:solidFill>
          <a:ln w="9525">
            <a:noFill/>
            <a:miter lim="800000"/>
            <a:headEnd/>
            <a:tailEnd/>
          </a:ln>
        </p:spPr>
        <p:txBody>
          <a:bodyPr wrap="none" anchor="ctr"/>
          <a:lstStyle/>
          <a:p>
            <a:endParaRPr lang="en-US"/>
          </a:p>
        </p:txBody>
      </p:sp>
      <p:sp>
        <p:nvSpPr>
          <p:cNvPr id="5127" name="Rectangle 20"/>
          <p:cNvSpPr>
            <a:spLocks noChangeArrowheads="1"/>
          </p:cNvSpPr>
          <p:nvPr/>
        </p:nvSpPr>
        <p:spPr bwMode="auto">
          <a:xfrm>
            <a:off x="1014413" y="1760538"/>
            <a:ext cx="2265362" cy="361950"/>
          </a:xfrm>
          <a:prstGeom prst="rect">
            <a:avLst/>
          </a:prstGeom>
          <a:solidFill>
            <a:srgbClr val="FDEAB9"/>
          </a:solidFill>
          <a:ln w="9525">
            <a:noFill/>
            <a:miter lim="800000"/>
            <a:headEnd/>
            <a:tailEnd/>
          </a:ln>
        </p:spPr>
        <p:txBody>
          <a:bodyPr wrap="none" anchor="ctr"/>
          <a:lstStyle/>
          <a:p>
            <a:endParaRPr lang="en-US"/>
          </a:p>
        </p:txBody>
      </p:sp>
      <p:sp>
        <p:nvSpPr>
          <p:cNvPr id="5128" name="Text Box 21"/>
          <p:cNvSpPr txBox="1">
            <a:spLocks noChangeArrowheads="1"/>
          </p:cNvSpPr>
          <p:nvPr/>
        </p:nvSpPr>
        <p:spPr bwMode="auto">
          <a:xfrm>
            <a:off x="217488" y="219075"/>
            <a:ext cx="8678862" cy="1373188"/>
          </a:xfrm>
          <a:prstGeom prst="rect">
            <a:avLst/>
          </a:prstGeom>
          <a:solidFill>
            <a:srgbClr val="FDEAB9"/>
          </a:solidFill>
          <a:ln w="9525">
            <a:noFill/>
            <a:miter lim="800000"/>
            <a:headEnd/>
            <a:tailEnd/>
          </a:ln>
        </p:spPr>
        <p:txBody>
          <a:bodyPr>
            <a:spAutoFit/>
          </a:bodyPr>
          <a:lstStyle/>
          <a:p>
            <a:pPr>
              <a:spcBef>
                <a:spcPct val="50000"/>
              </a:spcBef>
            </a:pPr>
            <a:r>
              <a:rPr lang="en-NZ" sz="2800"/>
              <a:t>How old is a piece of wood </a:t>
            </a:r>
            <a:br>
              <a:rPr lang="en-NZ" sz="2800"/>
            </a:br>
            <a:r>
              <a:rPr lang="en-NZ" sz="2800"/>
              <a:t>       3 half lives of C-14 </a:t>
            </a:r>
            <a:br>
              <a:rPr lang="en-NZ" sz="2800"/>
            </a:br>
            <a:r>
              <a:rPr lang="en-NZ" sz="2800"/>
              <a:t>                since the time the tree died?</a:t>
            </a:r>
            <a:endParaRPr lang="en-GB" sz="2800"/>
          </a:p>
        </p:txBody>
      </p:sp>
      <p:sp>
        <p:nvSpPr>
          <p:cNvPr id="63510" name="Rectangle 22"/>
          <p:cNvSpPr>
            <a:spLocks noChangeArrowheads="1"/>
          </p:cNvSpPr>
          <p:nvPr/>
        </p:nvSpPr>
        <p:spPr bwMode="auto">
          <a:xfrm>
            <a:off x="4556125" y="2547938"/>
            <a:ext cx="2257425" cy="660400"/>
          </a:xfrm>
          <a:prstGeom prst="rect">
            <a:avLst/>
          </a:prstGeom>
          <a:solidFill>
            <a:srgbClr val="FDEAB9"/>
          </a:solidFill>
          <a:ln w="9525">
            <a:noFill/>
            <a:miter lim="800000"/>
            <a:headEnd/>
            <a:tailEnd/>
          </a:ln>
        </p:spPr>
        <p:txBody>
          <a:bodyPr wrap="none" anchor="ctr"/>
          <a:lstStyle/>
          <a:p>
            <a:endParaRPr lang="en-US"/>
          </a:p>
        </p:txBody>
      </p:sp>
      <p:sp>
        <p:nvSpPr>
          <p:cNvPr id="63511" name="Rectangle 23"/>
          <p:cNvSpPr>
            <a:spLocks noChangeArrowheads="1"/>
          </p:cNvSpPr>
          <p:nvPr/>
        </p:nvSpPr>
        <p:spPr bwMode="auto">
          <a:xfrm>
            <a:off x="6689725" y="2578100"/>
            <a:ext cx="2257425" cy="660400"/>
          </a:xfrm>
          <a:prstGeom prst="rect">
            <a:avLst/>
          </a:prstGeom>
          <a:solidFill>
            <a:srgbClr val="FDEAB9"/>
          </a:solidFill>
          <a:ln w="9525">
            <a:noFill/>
            <a:miter lim="800000"/>
            <a:headEnd/>
            <a:tailEnd/>
          </a:ln>
        </p:spPr>
        <p:txBody>
          <a:bodyPr wrap="none" anchor="ctr"/>
          <a:lstStyle/>
          <a:p>
            <a:endParaRPr lang="en-US"/>
          </a:p>
        </p:txBody>
      </p:sp>
      <p:sp>
        <p:nvSpPr>
          <p:cNvPr id="63513" name="Line 25"/>
          <p:cNvSpPr>
            <a:spLocks noChangeShapeType="1"/>
          </p:cNvSpPr>
          <p:nvPr/>
        </p:nvSpPr>
        <p:spPr bwMode="auto">
          <a:xfrm>
            <a:off x="2003425" y="2859088"/>
            <a:ext cx="914400" cy="0"/>
          </a:xfrm>
          <a:prstGeom prst="line">
            <a:avLst/>
          </a:prstGeom>
          <a:noFill/>
          <a:ln w="57150">
            <a:solidFill>
              <a:schemeClr val="tx1"/>
            </a:solidFill>
            <a:round/>
            <a:headEnd/>
            <a:tailEnd type="triangle" w="med" len="med"/>
          </a:ln>
        </p:spPr>
        <p:txBody>
          <a:bodyPr/>
          <a:lstStyle/>
          <a:p>
            <a:endParaRPr lang="en-NZ"/>
          </a:p>
        </p:txBody>
      </p:sp>
      <p:sp>
        <p:nvSpPr>
          <p:cNvPr id="63512" name="Text Box 24"/>
          <p:cNvSpPr txBox="1">
            <a:spLocks noChangeArrowheads="1"/>
          </p:cNvSpPr>
          <p:nvPr/>
        </p:nvSpPr>
        <p:spPr bwMode="auto">
          <a:xfrm>
            <a:off x="1568450" y="2119313"/>
            <a:ext cx="1666875" cy="519112"/>
          </a:xfrm>
          <a:prstGeom prst="rect">
            <a:avLst/>
          </a:prstGeom>
          <a:solidFill>
            <a:srgbClr val="FDEAB9"/>
          </a:solidFill>
          <a:ln w="9525">
            <a:noFill/>
            <a:miter lim="800000"/>
            <a:headEnd/>
            <a:tailEnd/>
          </a:ln>
        </p:spPr>
        <p:txBody>
          <a:bodyPr>
            <a:spAutoFit/>
          </a:bodyPr>
          <a:lstStyle/>
          <a:p>
            <a:pPr>
              <a:spcBef>
                <a:spcPct val="50000"/>
              </a:spcBef>
            </a:pPr>
            <a:r>
              <a:rPr lang="en-NZ" sz="2800"/>
              <a:t>1 half life</a:t>
            </a:r>
            <a:endParaRPr lang="en-GB" sz="2800"/>
          </a:p>
        </p:txBody>
      </p:sp>
      <p:sp>
        <p:nvSpPr>
          <p:cNvPr id="63514" name="Rectangle 26"/>
          <p:cNvSpPr>
            <a:spLocks noChangeArrowheads="1"/>
          </p:cNvSpPr>
          <p:nvPr/>
        </p:nvSpPr>
        <p:spPr bwMode="auto">
          <a:xfrm>
            <a:off x="260350" y="2576513"/>
            <a:ext cx="2257425" cy="2257425"/>
          </a:xfrm>
          <a:prstGeom prst="rect">
            <a:avLst/>
          </a:prstGeom>
          <a:solidFill>
            <a:srgbClr val="FDEAB9"/>
          </a:solidFill>
          <a:ln w="9525">
            <a:noFill/>
            <a:miter lim="800000"/>
            <a:headEnd/>
            <a:tailEnd/>
          </a:ln>
        </p:spPr>
        <p:txBody>
          <a:bodyPr wrap="none" anchor="ctr"/>
          <a:lstStyle/>
          <a:p>
            <a:endParaRPr lang="en-US"/>
          </a:p>
        </p:txBody>
      </p:sp>
      <p:sp>
        <p:nvSpPr>
          <p:cNvPr id="63515" name="Rectangle 27"/>
          <p:cNvSpPr>
            <a:spLocks noChangeArrowheads="1"/>
          </p:cNvSpPr>
          <p:nvPr/>
        </p:nvSpPr>
        <p:spPr bwMode="auto">
          <a:xfrm>
            <a:off x="2392363" y="3171825"/>
            <a:ext cx="2257425" cy="1662113"/>
          </a:xfrm>
          <a:prstGeom prst="rect">
            <a:avLst/>
          </a:prstGeom>
          <a:solidFill>
            <a:srgbClr val="FDEAB9"/>
          </a:solidFill>
          <a:ln w="9525">
            <a:noFill/>
            <a:miter lim="800000"/>
            <a:headEnd/>
            <a:tailEnd/>
          </a:ln>
        </p:spPr>
        <p:txBody>
          <a:bodyPr wrap="none" anchor="ctr"/>
          <a:lstStyle/>
          <a:p>
            <a:endParaRPr lang="en-US"/>
          </a:p>
        </p:txBody>
      </p:sp>
      <p:sp>
        <p:nvSpPr>
          <p:cNvPr id="63516" name="Rectangle 28"/>
          <p:cNvSpPr>
            <a:spLocks noChangeArrowheads="1"/>
          </p:cNvSpPr>
          <p:nvPr/>
        </p:nvSpPr>
        <p:spPr bwMode="auto">
          <a:xfrm>
            <a:off x="215900" y="4783138"/>
            <a:ext cx="2127250" cy="631825"/>
          </a:xfrm>
          <a:prstGeom prst="rect">
            <a:avLst/>
          </a:prstGeom>
          <a:solidFill>
            <a:srgbClr val="FDEAB9"/>
          </a:solidFill>
          <a:ln w="9525">
            <a:noFill/>
            <a:miter lim="800000"/>
            <a:headEnd/>
            <a:tailEnd/>
          </a:ln>
        </p:spPr>
        <p:txBody>
          <a:bodyPr wrap="none" anchor="ctr"/>
          <a:lstStyle/>
          <a:p>
            <a:endParaRPr lang="en-US"/>
          </a:p>
        </p:txBody>
      </p:sp>
      <p:sp>
        <p:nvSpPr>
          <p:cNvPr id="63517" name="Rectangle 29"/>
          <p:cNvSpPr>
            <a:spLocks noChangeArrowheads="1"/>
          </p:cNvSpPr>
          <p:nvPr/>
        </p:nvSpPr>
        <p:spPr bwMode="auto">
          <a:xfrm>
            <a:off x="2424113" y="4826000"/>
            <a:ext cx="2127250" cy="587375"/>
          </a:xfrm>
          <a:prstGeom prst="rect">
            <a:avLst/>
          </a:prstGeom>
          <a:solidFill>
            <a:srgbClr val="FDEAB9"/>
          </a:solidFill>
          <a:ln w="9525">
            <a:noFill/>
            <a:miter lim="800000"/>
            <a:headEnd/>
            <a:tailEnd/>
          </a:ln>
        </p:spPr>
        <p:txBody>
          <a:bodyPr wrap="none" anchor="ctr"/>
          <a:lstStyle/>
          <a:p>
            <a:endParaRPr lang="en-US"/>
          </a:p>
        </p:txBody>
      </p:sp>
      <p:sp>
        <p:nvSpPr>
          <p:cNvPr id="63518" name="Rectangle 30"/>
          <p:cNvSpPr>
            <a:spLocks noChangeArrowheads="1"/>
          </p:cNvSpPr>
          <p:nvPr/>
        </p:nvSpPr>
        <p:spPr bwMode="auto">
          <a:xfrm>
            <a:off x="4514850" y="4740275"/>
            <a:ext cx="2127250" cy="615950"/>
          </a:xfrm>
          <a:prstGeom prst="rect">
            <a:avLst/>
          </a:prstGeom>
          <a:solidFill>
            <a:srgbClr val="FDEAB9"/>
          </a:solidFill>
          <a:ln w="9525">
            <a:noFill/>
            <a:miter lim="800000"/>
            <a:headEnd/>
            <a:tailEnd/>
          </a:ln>
        </p:spPr>
        <p:txBody>
          <a:bodyPr wrap="none" anchor="ctr"/>
          <a:lstStyle/>
          <a:p>
            <a:endParaRPr lang="en-US"/>
          </a:p>
        </p:txBody>
      </p:sp>
      <p:sp>
        <p:nvSpPr>
          <p:cNvPr id="63519" name="Rectangle 31"/>
          <p:cNvSpPr>
            <a:spLocks noChangeArrowheads="1"/>
          </p:cNvSpPr>
          <p:nvPr/>
        </p:nvSpPr>
        <p:spPr bwMode="auto">
          <a:xfrm>
            <a:off x="6691313" y="4797425"/>
            <a:ext cx="2127250" cy="631825"/>
          </a:xfrm>
          <a:prstGeom prst="rect">
            <a:avLst/>
          </a:prstGeom>
          <a:solidFill>
            <a:srgbClr val="FDEAB9"/>
          </a:solidFill>
          <a:ln w="9525">
            <a:noFill/>
            <a:miter lim="800000"/>
            <a:headEnd/>
            <a:tailEnd/>
          </a:ln>
        </p:spPr>
        <p:txBody>
          <a:bodyPr wrap="none" anchor="ctr"/>
          <a:lstStyle/>
          <a:p>
            <a:endParaRPr lang="en-US"/>
          </a:p>
        </p:txBody>
      </p:sp>
      <p:sp>
        <p:nvSpPr>
          <p:cNvPr id="63520" name="Rectangle 32"/>
          <p:cNvSpPr>
            <a:spLocks noChangeArrowheads="1"/>
          </p:cNvSpPr>
          <p:nvPr/>
        </p:nvSpPr>
        <p:spPr bwMode="auto">
          <a:xfrm>
            <a:off x="4525963" y="3113088"/>
            <a:ext cx="2257425" cy="1751012"/>
          </a:xfrm>
          <a:prstGeom prst="rect">
            <a:avLst/>
          </a:prstGeom>
          <a:solidFill>
            <a:srgbClr val="FDEAB9"/>
          </a:solidFill>
          <a:ln w="9525">
            <a:noFill/>
            <a:miter lim="800000"/>
            <a:headEnd/>
            <a:tailEnd/>
          </a:ln>
        </p:spPr>
        <p:txBody>
          <a:bodyPr wrap="none" anchor="ctr"/>
          <a:lstStyle/>
          <a:p>
            <a:endParaRPr lang="en-US"/>
          </a:p>
        </p:txBody>
      </p:sp>
      <p:sp>
        <p:nvSpPr>
          <p:cNvPr id="63521" name="Rectangle 33"/>
          <p:cNvSpPr>
            <a:spLocks noChangeArrowheads="1"/>
          </p:cNvSpPr>
          <p:nvPr/>
        </p:nvSpPr>
        <p:spPr bwMode="auto">
          <a:xfrm>
            <a:off x="6615113" y="3127375"/>
            <a:ext cx="2257425" cy="1706563"/>
          </a:xfrm>
          <a:prstGeom prst="rect">
            <a:avLst/>
          </a:prstGeom>
          <a:solidFill>
            <a:srgbClr val="FDEAB9"/>
          </a:solidFill>
          <a:ln w="9525">
            <a:noFill/>
            <a:miter lim="800000"/>
            <a:headEnd/>
            <a:tailEnd/>
          </a:ln>
        </p:spPr>
        <p:txBody>
          <a:bodyPr wrap="none" anchor="ctr"/>
          <a:lstStyle/>
          <a:p>
            <a:endParaRPr lang="en-US"/>
          </a:p>
        </p:txBody>
      </p:sp>
      <p:sp>
        <p:nvSpPr>
          <p:cNvPr id="63522" name="Text Box 34"/>
          <p:cNvSpPr txBox="1">
            <a:spLocks noChangeArrowheads="1"/>
          </p:cNvSpPr>
          <p:nvPr/>
        </p:nvSpPr>
        <p:spPr bwMode="auto">
          <a:xfrm>
            <a:off x="3119438" y="2611438"/>
            <a:ext cx="552450" cy="519112"/>
          </a:xfrm>
          <a:prstGeom prst="rect">
            <a:avLst/>
          </a:prstGeom>
          <a:noFill/>
          <a:ln w="9525">
            <a:noFill/>
            <a:miter lim="800000"/>
            <a:headEnd/>
            <a:tailEnd/>
          </a:ln>
        </p:spPr>
        <p:txBody>
          <a:bodyPr>
            <a:spAutoFit/>
          </a:bodyPr>
          <a:lstStyle/>
          <a:p>
            <a:pPr>
              <a:spcBef>
                <a:spcPct val="50000"/>
              </a:spcBef>
            </a:pPr>
            <a:r>
              <a:rPr lang="en-NZ" sz="2800" b="1"/>
              <a:t>?</a:t>
            </a:r>
            <a:endParaRPr lang="en-GB" sz="2800" b="1"/>
          </a:p>
        </p:txBody>
      </p:sp>
      <p:sp>
        <p:nvSpPr>
          <p:cNvPr id="63523" name="Text Box 35"/>
          <p:cNvSpPr txBox="1">
            <a:spLocks noChangeArrowheads="1"/>
          </p:cNvSpPr>
          <p:nvPr/>
        </p:nvSpPr>
        <p:spPr bwMode="auto">
          <a:xfrm>
            <a:off x="3119438" y="4789488"/>
            <a:ext cx="552450" cy="519112"/>
          </a:xfrm>
          <a:prstGeom prst="rect">
            <a:avLst/>
          </a:prstGeom>
          <a:noFill/>
          <a:ln w="9525">
            <a:noFill/>
            <a:miter lim="800000"/>
            <a:headEnd/>
            <a:tailEnd/>
          </a:ln>
        </p:spPr>
        <p:txBody>
          <a:bodyPr>
            <a:spAutoFit/>
          </a:bodyPr>
          <a:lstStyle/>
          <a:p>
            <a:pPr>
              <a:spcBef>
                <a:spcPct val="50000"/>
              </a:spcBef>
            </a:pPr>
            <a:r>
              <a:rPr lang="en-NZ" sz="2800" b="1"/>
              <a:t>?</a:t>
            </a:r>
            <a:endParaRPr lang="en-GB" sz="2800" b="1"/>
          </a:p>
        </p:txBody>
      </p:sp>
      <p:sp>
        <p:nvSpPr>
          <p:cNvPr id="5143" name="Text Box 13"/>
          <p:cNvSpPr txBox="1">
            <a:spLocks noChangeArrowheads="1"/>
          </p:cNvSpPr>
          <p:nvPr/>
        </p:nvSpPr>
        <p:spPr bwMode="auto">
          <a:xfrm>
            <a:off x="5184775" y="479425"/>
            <a:ext cx="3454400" cy="366713"/>
          </a:xfrm>
          <a:prstGeom prst="rect">
            <a:avLst/>
          </a:prstGeom>
          <a:noFill/>
          <a:ln w="9525">
            <a:noFill/>
            <a:miter lim="800000"/>
            <a:headEnd/>
            <a:tailEnd/>
          </a:ln>
        </p:spPr>
        <p:txBody>
          <a:bodyPr>
            <a:spAutoFit/>
          </a:bodyPr>
          <a:lstStyle/>
          <a:p>
            <a:pPr>
              <a:spcBef>
                <a:spcPct val="50000"/>
              </a:spcBef>
            </a:pPr>
            <a:r>
              <a:rPr lang="en-NZ"/>
              <a:t>Half life of C14 = 5730 years</a:t>
            </a:r>
            <a:endParaRPr lang="en-GB"/>
          </a:p>
        </p:txBody>
      </p:sp>
      <p:sp>
        <p:nvSpPr>
          <p:cNvPr id="63524" name="Line 36"/>
          <p:cNvSpPr>
            <a:spLocks noChangeShapeType="1"/>
          </p:cNvSpPr>
          <p:nvPr/>
        </p:nvSpPr>
        <p:spPr bwMode="auto">
          <a:xfrm>
            <a:off x="3948113" y="2800350"/>
            <a:ext cx="914400" cy="0"/>
          </a:xfrm>
          <a:prstGeom prst="line">
            <a:avLst/>
          </a:prstGeom>
          <a:noFill/>
          <a:ln w="57150">
            <a:solidFill>
              <a:schemeClr val="tx1"/>
            </a:solidFill>
            <a:round/>
            <a:headEnd/>
            <a:tailEnd type="triangle" w="med" len="med"/>
          </a:ln>
        </p:spPr>
        <p:txBody>
          <a:bodyPr/>
          <a:lstStyle/>
          <a:p>
            <a:endParaRPr lang="en-NZ"/>
          </a:p>
        </p:txBody>
      </p:sp>
      <p:sp>
        <p:nvSpPr>
          <p:cNvPr id="63525" name="Text Box 37"/>
          <p:cNvSpPr txBox="1">
            <a:spLocks noChangeArrowheads="1"/>
          </p:cNvSpPr>
          <p:nvPr/>
        </p:nvSpPr>
        <p:spPr bwMode="auto">
          <a:xfrm>
            <a:off x="3513138" y="2060575"/>
            <a:ext cx="1666875" cy="519113"/>
          </a:xfrm>
          <a:prstGeom prst="rect">
            <a:avLst/>
          </a:prstGeom>
          <a:solidFill>
            <a:srgbClr val="FDEAB9"/>
          </a:solidFill>
          <a:ln w="9525">
            <a:noFill/>
            <a:miter lim="800000"/>
            <a:headEnd/>
            <a:tailEnd/>
          </a:ln>
        </p:spPr>
        <p:txBody>
          <a:bodyPr>
            <a:spAutoFit/>
          </a:bodyPr>
          <a:lstStyle/>
          <a:p>
            <a:pPr>
              <a:spcBef>
                <a:spcPct val="50000"/>
              </a:spcBef>
            </a:pPr>
            <a:r>
              <a:rPr lang="en-NZ" sz="2800"/>
              <a:t>1 half life</a:t>
            </a:r>
            <a:endParaRPr lang="en-GB" sz="2800"/>
          </a:p>
        </p:txBody>
      </p:sp>
      <p:sp>
        <p:nvSpPr>
          <p:cNvPr id="63526" name="Text Box 38"/>
          <p:cNvSpPr txBox="1">
            <a:spLocks noChangeArrowheads="1"/>
          </p:cNvSpPr>
          <p:nvPr/>
        </p:nvSpPr>
        <p:spPr bwMode="auto">
          <a:xfrm>
            <a:off x="5165725" y="2568575"/>
            <a:ext cx="552450" cy="519113"/>
          </a:xfrm>
          <a:prstGeom prst="rect">
            <a:avLst/>
          </a:prstGeom>
          <a:noFill/>
          <a:ln w="9525">
            <a:noFill/>
            <a:miter lim="800000"/>
            <a:headEnd/>
            <a:tailEnd/>
          </a:ln>
        </p:spPr>
        <p:txBody>
          <a:bodyPr>
            <a:spAutoFit/>
          </a:bodyPr>
          <a:lstStyle/>
          <a:p>
            <a:pPr>
              <a:spcBef>
                <a:spcPct val="50000"/>
              </a:spcBef>
            </a:pPr>
            <a:r>
              <a:rPr lang="en-NZ" sz="2800" b="1"/>
              <a:t>?</a:t>
            </a:r>
            <a:endParaRPr lang="en-GB" sz="2800" b="1"/>
          </a:p>
        </p:txBody>
      </p:sp>
      <p:sp>
        <p:nvSpPr>
          <p:cNvPr id="63527" name="Text Box 39"/>
          <p:cNvSpPr txBox="1">
            <a:spLocks noChangeArrowheads="1"/>
          </p:cNvSpPr>
          <p:nvPr/>
        </p:nvSpPr>
        <p:spPr bwMode="auto">
          <a:xfrm>
            <a:off x="5210175" y="4745038"/>
            <a:ext cx="552450" cy="519112"/>
          </a:xfrm>
          <a:prstGeom prst="rect">
            <a:avLst/>
          </a:prstGeom>
          <a:noFill/>
          <a:ln w="9525">
            <a:noFill/>
            <a:miter lim="800000"/>
            <a:headEnd/>
            <a:tailEnd/>
          </a:ln>
        </p:spPr>
        <p:txBody>
          <a:bodyPr>
            <a:spAutoFit/>
          </a:bodyPr>
          <a:lstStyle/>
          <a:p>
            <a:pPr>
              <a:spcBef>
                <a:spcPct val="50000"/>
              </a:spcBef>
            </a:pPr>
            <a:r>
              <a:rPr lang="en-NZ" sz="2800" b="1"/>
              <a:t>?</a:t>
            </a:r>
            <a:endParaRPr lang="en-GB" sz="2800" b="1"/>
          </a:p>
        </p:txBody>
      </p:sp>
      <p:sp>
        <p:nvSpPr>
          <p:cNvPr id="63528" name="Line 40"/>
          <p:cNvSpPr>
            <a:spLocks noChangeShapeType="1"/>
          </p:cNvSpPr>
          <p:nvPr/>
        </p:nvSpPr>
        <p:spPr bwMode="auto">
          <a:xfrm>
            <a:off x="5834063" y="2784475"/>
            <a:ext cx="914400" cy="0"/>
          </a:xfrm>
          <a:prstGeom prst="line">
            <a:avLst/>
          </a:prstGeom>
          <a:noFill/>
          <a:ln w="57150">
            <a:solidFill>
              <a:schemeClr val="tx1"/>
            </a:solidFill>
            <a:round/>
            <a:headEnd/>
            <a:tailEnd type="triangle" w="med" len="med"/>
          </a:ln>
        </p:spPr>
        <p:txBody>
          <a:bodyPr/>
          <a:lstStyle/>
          <a:p>
            <a:endParaRPr lang="en-NZ"/>
          </a:p>
        </p:txBody>
      </p:sp>
      <p:sp>
        <p:nvSpPr>
          <p:cNvPr id="63529" name="Text Box 41"/>
          <p:cNvSpPr txBox="1">
            <a:spLocks noChangeArrowheads="1"/>
          </p:cNvSpPr>
          <p:nvPr/>
        </p:nvSpPr>
        <p:spPr bwMode="auto">
          <a:xfrm>
            <a:off x="5370513" y="2060575"/>
            <a:ext cx="1666875" cy="519113"/>
          </a:xfrm>
          <a:prstGeom prst="rect">
            <a:avLst/>
          </a:prstGeom>
          <a:solidFill>
            <a:srgbClr val="FDEAB9"/>
          </a:solidFill>
          <a:ln w="9525">
            <a:noFill/>
            <a:miter lim="800000"/>
            <a:headEnd/>
            <a:tailEnd/>
          </a:ln>
        </p:spPr>
        <p:txBody>
          <a:bodyPr>
            <a:spAutoFit/>
          </a:bodyPr>
          <a:lstStyle/>
          <a:p>
            <a:pPr>
              <a:spcBef>
                <a:spcPct val="50000"/>
              </a:spcBef>
            </a:pPr>
            <a:r>
              <a:rPr lang="en-NZ" sz="2800"/>
              <a:t>1 half life</a:t>
            </a:r>
            <a:endParaRPr lang="en-GB" sz="2800"/>
          </a:p>
        </p:txBody>
      </p:sp>
      <p:sp>
        <p:nvSpPr>
          <p:cNvPr id="63530" name="Text Box 42"/>
          <p:cNvSpPr txBox="1">
            <a:spLocks noChangeArrowheads="1"/>
          </p:cNvSpPr>
          <p:nvPr/>
        </p:nvSpPr>
        <p:spPr bwMode="auto">
          <a:xfrm>
            <a:off x="7531100" y="2582863"/>
            <a:ext cx="552450" cy="519112"/>
          </a:xfrm>
          <a:prstGeom prst="rect">
            <a:avLst/>
          </a:prstGeom>
          <a:noFill/>
          <a:ln w="9525">
            <a:noFill/>
            <a:miter lim="800000"/>
            <a:headEnd/>
            <a:tailEnd/>
          </a:ln>
        </p:spPr>
        <p:txBody>
          <a:bodyPr>
            <a:spAutoFit/>
          </a:bodyPr>
          <a:lstStyle/>
          <a:p>
            <a:pPr>
              <a:spcBef>
                <a:spcPct val="50000"/>
              </a:spcBef>
            </a:pPr>
            <a:r>
              <a:rPr lang="en-NZ" sz="2800" b="1"/>
              <a:t>?</a:t>
            </a:r>
            <a:endParaRPr lang="en-GB" sz="2800" b="1"/>
          </a:p>
        </p:txBody>
      </p:sp>
      <p:sp>
        <p:nvSpPr>
          <p:cNvPr id="63531" name="Text Box 43"/>
          <p:cNvSpPr txBox="1">
            <a:spLocks noChangeArrowheads="1"/>
          </p:cNvSpPr>
          <p:nvPr/>
        </p:nvSpPr>
        <p:spPr bwMode="auto">
          <a:xfrm>
            <a:off x="7532688" y="4818063"/>
            <a:ext cx="552450" cy="519112"/>
          </a:xfrm>
          <a:prstGeom prst="rect">
            <a:avLst/>
          </a:prstGeom>
          <a:noFill/>
          <a:ln w="9525">
            <a:noFill/>
            <a:miter lim="800000"/>
            <a:headEnd/>
            <a:tailEnd/>
          </a:ln>
        </p:spPr>
        <p:txBody>
          <a:bodyPr>
            <a:spAutoFit/>
          </a:bodyPr>
          <a:lstStyle/>
          <a:p>
            <a:pPr>
              <a:spcBef>
                <a:spcPct val="50000"/>
              </a:spcBef>
            </a:pPr>
            <a:r>
              <a:rPr lang="en-NZ" sz="2800" b="1"/>
              <a:t>?</a:t>
            </a:r>
            <a:endParaRPr lang="en-GB" sz="2800" b="1"/>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351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351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351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635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35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5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63522"/>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63523"/>
                                        </p:tgtEl>
                                        <p:attrNameLst>
                                          <p:attrName>style.visibility</p:attrName>
                                        </p:attrNameLst>
                                      </p:cBhvr>
                                      <p:to>
                                        <p:strVal val="visible"/>
                                      </p:to>
                                    </p:set>
                                  </p:childTnLst>
                                </p:cTn>
                              </p:par>
                              <p:par>
                                <p:cTn id="29" presetID="1" presetClass="exit" presetSubtype="0" fill="hold" grpId="0" nodeType="withEffect">
                                  <p:stCondLst>
                                    <p:cond delay="0"/>
                                  </p:stCondLst>
                                  <p:childTnLst>
                                    <p:set>
                                      <p:cBhvr>
                                        <p:cTn id="30" dur="1" fill="hold">
                                          <p:stCondLst>
                                            <p:cond delay="0"/>
                                          </p:stCondLst>
                                        </p:cTn>
                                        <p:tgtEl>
                                          <p:spTgt spid="6350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63523"/>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63517"/>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63524"/>
                                        </p:tgtEl>
                                        <p:attrNameLst>
                                          <p:attrName>style.visibility</p:attrName>
                                        </p:attrNameLst>
                                      </p:cBhvr>
                                      <p:to>
                                        <p:strVal val="visible"/>
                                      </p:to>
                                    </p:set>
                                  </p:childTnLst>
                                </p:cTn>
                              </p:par>
                              <p:par>
                                <p:cTn id="39" presetID="1" presetClass="exit" presetSubtype="0" fill="hold" grpId="0" nodeType="withEffect">
                                  <p:stCondLst>
                                    <p:cond delay="0"/>
                                  </p:stCondLst>
                                  <p:childTnLst>
                                    <p:set>
                                      <p:cBhvr>
                                        <p:cTn id="40" dur="1" fill="hold">
                                          <p:stCondLst>
                                            <p:cond delay="0"/>
                                          </p:stCondLst>
                                        </p:cTn>
                                        <p:tgtEl>
                                          <p:spTgt spid="6352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35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35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63526"/>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63510"/>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635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63527"/>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6351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3528"/>
                                        </p:tgtEl>
                                        <p:attrNameLst>
                                          <p:attrName>style.visibility</p:attrName>
                                        </p:attrNameLst>
                                      </p:cBhvr>
                                      <p:to>
                                        <p:strVal val="visible"/>
                                      </p:to>
                                    </p:set>
                                  </p:childTnLst>
                                </p:cTn>
                              </p:par>
                              <p:par>
                                <p:cTn id="65" presetID="1" presetClass="exit" presetSubtype="0" fill="hold" grpId="0" nodeType="withEffect">
                                  <p:stCondLst>
                                    <p:cond delay="0"/>
                                  </p:stCondLst>
                                  <p:childTnLst>
                                    <p:set>
                                      <p:cBhvr>
                                        <p:cTn id="66" dur="1" fill="hold">
                                          <p:stCondLst>
                                            <p:cond delay="0"/>
                                          </p:stCondLst>
                                        </p:cTn>
                                        <p:tgtEl>
                                          <p:spTgt spid="6352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352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353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63530"/>
                                        </p:tgtEl>
                                        <p:attrNameLst>
                                          <p:attrName>style.visibility</p:attrName>
                                        </p:attrNameLst>
                                      </p:cBhvr>
                                      <p:to>
                                        <p:strVal val="hidden"/>
                                      </p:to>
                                    </p:set>
                                  </p:childTnLst>
                                </p:cTn>
                              </p:par>
                              <p:par>
                                <p:cTn id="77" presetID="1" presetClass="exit" presetSubtype="0" fill="hold" grpId="0" nodeType="withEffect">
                                  <p:stCondLst>
                                    <p:cond delay="0"/>
                                  </p:stCondLst>
                                  <p:childTnLst>
                                    <p:set>
                                      <p:cBhvr>
                                        <p:cTn id="78" dur="1" fill="hold">
                                          <p:stCondLst>
                                            <p:cond delay="0"/>
                                          </p:stCondLst>
                                        </p:cTn>
                                        <p:tgtEl>
                                          <p:spTgt spid="63511"/>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6353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63519"/>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635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2" grpId="0" animBg="1"/>
      <p:bldP spid="63510" grpId="0" animBg="1"/>
      <p:bldP spid="63511" grpId="0" animBg="1"/>
      <p:bldP spid="63513" grpId="0" animBg="1"/>
      <p:bldP spid="63512" grpId="0" animBg="1"/>
      <p:bldP spid="63514" grpId="0" animBg="1"/>
      <p:bldP spid="63515" grpId="0" animBg="1"/>
      <p:bldP spid="63516" grpId="0" animBg="1"/>
      <p:bldP spid="63517" grpId="0" animBg="1"/>
      <p:bldP spid="63518" grpId="0" animBg="1"/>
      <p:bldP spid="63519" grpId="0" animBg="1"/>
      <p:bldP spid="63520" grpId="0" animBg="1"/>
      <p:bldP spid="63521" grpId="0" animBg="1"/>
      <p:bldP spid="63522" grpId="0"/>
      <p:bldP spid="63522" grpId="1"/>
      <p:bldP spid="63523" grpId="0"/>
      <p:bldP spid="63523" grpId="1"/>
      <p:bldP spid="63524" grpId="0" animBg="1"/>
      <p:bldP spid="63525" grpId="0" animBg="1"/>
      <p:bldP spid="63526" grpId="0"/>
      <p:bldP spid="63526" grpId="1"/>
      <p:bldP spid="63527" grpId="0"/>
      <p:bldP spid="63527" grpId="1"/>
      <p:bldP spid="63528" grpId="0" animBg="1"/>
      <p:bldP spid="63529" grpId="0" animBg="1"/>
      <p:bldP spid="63530" grpId="0"/>
      <p:bldP spid="63530" grpId="1"/>
      <p:bldP spid="63531" grpId="0"/>
      <p:bldP spid="63531"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ecay curve, half lost every 5715 years"/>
          <p:cNvPicPr>
            <a:picLocks noChangeAspect="1" noChangeArrowheads="1"/>
          </p:cNvPicPr>
          <p:nvPr/>
        </p:nvPicPr>
        <p:blipFill>
          <a:blip r:embed="rId3" cstate="print"/>
          <a:srcRect/>
          <a:stretch>
            <a:fillRect/>
          </a:stretch>
        </p:blipFill>
        <p:spPr bwMode="auto">
          <a:xfrm>
            <a:off x="684213" y="404813"/>
            <a:ext cx="7632700" cy="519906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a:p>
        </p:txBody>
      </p:sp>
      <p:pic>
        <p:nvPicPr>
          <p:cNvPr id="53250" name="Picture 2"/>
          <p:cNvPicPr>
            <a:picLocks noChangeAspect="1" noChangeArrowheads="1"/>
          </p:cNvPicPr>
          <p:nvPr/>
        </p:nvPicPr>
        <p:blipFill>
          <a:blip r:embed="rId2" cstate="print"/>
          <a:srcRect/>
          <a:stretch>
            <a:fillRect/>
          </a:stretch>
        </p:blipFill>
        <p:spPr bwMode="auto">
          <a:xfrm>
            <a:off x="395288" y="123825"/>
            <a:ext cx="7743825" cy="6734175"/>
          </a:xfrm>
          <a:prstGeom prst="rect">
            <a:avLst/>
          </a:prstGeom>
          <a:noFill/>
          <a:ln w="9525">
            <a:noFill/>
            <a:miter lim="800000"/>
            <a:headEnd/>
            <a:tailEnd/>
          </a:ln>
          <a:effectLst/>
        </p:spPr>
      </p:pic>
      <p:sp>
        <p:nvSpPr>
          <p:cNvPr id="5" name="Rectangle 4"/>
          <p:cNvSpPr/>
          <p:nvPr/>
        </p:nvSpPr>
        <p:spPr>
          <a:xfrm>
            <a:off x="790031" y="4419991"/>
            <a:ext cx="6857903" cy="523220"/>
          </a:xfrm>
          <a:prstGeom prst="rect">
            <a:avLst/>
          </a:prstGeom>
        </p:spPr>
        <p:txBody>
          <a:bodyPr wrap="none">
            <a:spAutoFit/>
          </a:bodyPr>
          <a:lstStyle/>
          <a:p>
            <a:r>
              <a:rPr lang="en-NZ" sz="2800" dirty="0" smtClean="0"/>
              <a:t>See </a:t>
            </a:r>
            <a:r>
              <a:rPr lang="en-NZ" sz="2800" dirty="0" err="1" smtClean="0"/>
              <a:t>PhET</a:t>
            </a:r>
            <a:r>
              <a:rPr lang="en-NZ" sz="2800" dirty="0" smtClean="0"/>
              <a:t> radioactive-dating-game applet</a:t>
            </a:r>
            <a:endParaRPr lang="en-NZ" sz="28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hlinkClick r:id="" action="ppaction://noaction" highlightClick="1"/>
          </p:cNvPr>
          <p:cNvSpPr>
            <a:spLocks noChangeArrowheads="1"/>
          </p:cNvSpPr>
          <p:nvPr/>
        </p:nvSpPr>
        <p:spPr bwMode="auto">
          <a:xfrm>
            <a:off x="846138" y="4318000"/>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smtClean="0"/>
              <a:t>B</a:t>
            </a:r>
            <a:endParaRPr lang="en-NZ" sz="3200" b="1" dirty="0"/>
          </a:p>
        </p:txBody>
      </p:sp>
      <p:sp>
        <p:nvSpPr>
          <p:cNvPr id="31747" name="AutoShape 3">
            <a:hlinkClick r:id="" action="ppaction://noaction" highlightClick="1"/>
          </p:cNvPr>
          <p:cNvSpPr>
            <a:spLocks noChangeArrowheads="1"/>
          </p:cNvSpPr>
          <p:nvPr/>
        </p:nvSpPr>
        <p:spPr bwMode="auto">
          <a:xfrm>
            <a:off x="846138" y="5183188"/>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smtClean="0"/>
              <a:t>C</a:t>
            </a:r>
            <a:endParaRPr lang="en-NZ" sz="3200" b="1" dirty="0"/>
          </a:p>
        </p:txBody>
      </p:sp>
      <p:sp>
        <p:nvSpPr>
          <p:cNvPr id="31748" name="Text Box 4"/>
          <p:cNvSpPr txBox="1">
            <a:spLocks noChangeArrowheads="1"/>
          </p:cNvSpPr>
          <p:nvPr/>
        </p:nvSpPr>
        <p:spPr bwMode="auto">
          <a:xfrm>
            <a:off x="1547813" y="3570288"/>
            <a:ext cx="4586287" cy="519112"/>
          </a:xfrm>
          <a:prstGeom prst="rect">
            <a:avLst/>
          </a:prstGeom>
          <a:noFill/>
          <a:ln w="9525">
            <a:noFill/>
            <a:miter lim="800000"/>
            <a:headEnd/>
            <a:tailEnd/>
          </a:ln>
        </p:spPr>
        <p:txBody>
          <a:bodyPr>
            <a:spAutoFit/>
          </a:bodyPr>
          <a:lstStyle/>
          <a:p>
            <a:pPr>
              <a:spcBef>
                <a:spcPct val="50000"/>
              </a:spcBef>
            </a:pPr>
            <a:r>
              <a:rPr lang="en-NZ" sz="2800" dirty="0" smtClean="0"/>
              <a:t>5.7 </a:t>
            </a:r>
            <a:r>
              <a:rPr lang="en-NZ" sz="2800" dirty="0"/>
              <a:t>years old</a:t>
            </a:r>
          </a:p>
        </p:txBody>
      </p:sp>
      <p:sp>
        <p:nvSpPr>
          <p:cNvPr id="31749" name="Text Box 5"/>
          <p:cNvSpPr txBox="1">
            <a:spLocks noChangeArrowheads="1"/>
          </p:cNvSpPr>
          <p:nvPr/>
        </p:nvSpPr>
        <p:spPr bwMode="auto">
          <a:xfrm>
            <a:off x="1547813" y="4362450"/>
            <a:ext cx="5351462" cy="519113"/>
          </a:xfrm>
          <a:prstGeom prst="rect">
            <a:avLst/>
          </a:prstGeom>
          <a:noFill/>
          <a:ln w="9525">
            <a:noFill/>
            <a:miter lim="800000"/>
            <a:headEnd/>
            <a:tailEnd/>
          </a:ln>
        </p:spPr>
        <p:txBody>
          <a:bodyPr>
            <a:spAutoFit/>
          </a:bodyPr>
          <a:lstStyle/>
          <a:p>
            <a:pPr>
              <a:spcBef>
                <a:spcPct val="50000"/>
              </a:spcBef>
            </a:pPr>
            <a:r>
              <a:rPr lang="en-NZ" sz="2800" dirty="0" smtClean="0"/>
              <a:t>4800 </a:t>
            </a:r>
            <a:r>
              <a:rPr lang="en-NZ" sz="2800" dirty="0"/>
              <a:t>years old</a:t>
            </a:r>
          </a:p>
        </p:txBody>
      </p:sp>
      <p:sp>
        <p:nvSpPr>
          <p:cNvPr id="31750" name="Text Box 6"/>
          <p:cNvSpPr txBox="1">
            <a:spLocks noChangeArrowheads="1"/>
          </p:cNvSpPr>
          <p:nvPr/>
        </p:nvSpPr>
        <p:spPr bwMode="auto">
          <a:xfrm>
            <a:off x="1547813" y="5154613"/>
            <a:ext cx="6267450" cy="519112"/>
          </a:xfrm>
          <a:prstGeom prst="rect">
            <a:avLst/>
          </a:prstGeom>
          <a:noFill/>
          <a:ln w="9525">
            <a:noFill/>
            <a:miter lim="800000"/>
            <a:headEnd/>
            <a:tailEnd/>
          </a:ln>
        </p:spPr>
        <p:txBody>
          <a:bodyPr>
            <a:spAutoFit/>
          </a:bodyPr>
          <a:lstStyle/>
          <a:p>
            <a:pPr>
              <a:spcBef>
                <a:spcPct val="50000"/>
              </a:spcBef>
            </a:pPr>
            <a:r>
              <a:rPr lang="en-NZ" sz="2800" dirty="0" smtClean="0"/>
              <a:t>6800 </a:t>
            </a:r>
            <a:r>
              <a:rPr lang="en-NZ" sz="2800" dirty="0"/>
              <a:t>years old</a:t>
            </a:r>
          </a:p>
        </p:txBody>
      </p:sp>
      <p:sp>
        <p:nvSpPr>
          <p:cNvPr id="31751" name="AutoShape 7">
            <a:hlinkClick r:id="" action="ppaction://noaction" highlightClick="1"/>
          </p:cNvPr>
          <p:cNvSpPr>
            <a:spLocks noChangeArrowheads="1"/>
          </p:cNvSpPr>
          <p:nvPr/>
        </p:nvSpPr>
        <p:spPr bwMode="auto">
          <a:xfrm>
            <a:off x="919163" y="3598863"/>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smtClean="0"/>
              <a:t>A</a:t>
            </a:r>
            <a:endParaRPr lang="en-NZ" sz="3200" b="1" dirty="0"/>
          </a:p>
        </p:txBody>
      </p:sp>
      <p:sp>
        <p:nvSpPr>
          <p:cNvPr id="31753" name="AutoShape 9">
            <a:hlinkClick r:id="" action="ppaction://noaction" highlightClick="1"/>
          </p:cNvPr>
          <p:cNvSpPr>
            <a:spLocks noChangeArrowheads="1"/>
          </p:cNvSpPr>
          <p:nvPr/>
        </p:nvSpPr>
        <p:spPr bwMode="auto">
          <a:xfrm>
            <a:off x="919163" y="5903913"/>
            <a:ext cx="504825" cy="504825"/>
          </a:xfrm>
          <a:prstGeom prst="actionButtonBlank">
            <a:avLst/>
          </a:prstGeom>
          <a:solidFill>
            <a:schemeClr val="accent1"/>
          </a:solidFill>
          <a:ln w="9525">
            <a:noFill/>
            <a:miter lim="800000"/>
            <a:headEnd/>
            <a:tailEnd/>
          </a:ln>
        </p:spPr>
        <p:txBody>
          <a:bodyPr wrap="none" anchor="ctr"/>
          <a:lstStyle/>
          <a:p>
            <a:pPr algn="ctr"/>
            <a:r>
              <a:rPr lang="en-NZ" sz="3200" b="1"/>
              <a:t>D</a:t>
            </a:r>
          </a:p>
        </p:txBody>
      </p:sp>
      <p:sp>
        <p:nvSpPr>
          <p:cNvPr id="31754" name="Text Box 10"/>
          <p:cNvSpPr txBox="1">
            <a:spLocks noChangeArrowheads="1"/>
          </p:cNvSpPr>
          <p:nvPr/>
        </p:nvSpPr>
        <p:spPr bwMode="auto">
          <a:xfrm>
            <a:off x="1404938" y="5873750"/>
            <a:ext cx="6267450" cy="519113"/>
          </a:xfrm>
          <a:prstGeom prst="rect">
            <a:avLst/>
          </a:prstGeom>
          <a:noFill/>
          <a:ln w="9525">
            <a:noFill/>
            <a:miter lim="800000"/>
            <a:headEnd/>
            <a:tailEnd/>
          </a:ln>
        </p:spPr>
        <p:txBody>
          <a:bodyPr>
            <a:spAutoFit/>
          </a:bodyPr>
          <a:lstStyle/>
          <a:p>
            <a:pPr>
              <a:spcBef>
                <a:spcPct val="50000"/>
              </a:spcBef>
            </a:pPr>
            <a:r>
              <a:rPr lang="en-NZ" sz="2800"/>
              <a:t> not enough information</a:t>
            </a:r>
          </a:p>
        </p:txBody>
      </p:sp>
      <p:sp>
        <p:nvSpPr>
          <p:cNvPr id="31755" name="Text Box 11"/>
          <p:cNvSpPr txBox="1">
            <a:spLocks noChangeArrowheads="1"/>
          </p:cNvSpPr>
          <p:nvPr/>
        </p:nvSpPr>
        <p:spPr bwMode="auto">
          <a:xfrm>
            <a:off x="5368925" y="5906407"/>
            <a:ext cx="1655763" cy="579438"/>
          </a:xfrm>
          <a:prstGeom prst="rect">
            <a:avLst/>
          </a:prstGeom>
          <a:solidFill>
            <a:schemeClr val="accent1"/>
          </a:solidFill>
          <a:ln w="9525">
            <a:noFill/>
            <a:miter lim="800000"/>
            <a:headEnd/>
            <a:tailEnd/>
          </a:ln>
        </p:spPr>
        <p:txBody>
          <a:bodyPr>
            <a:spAutoFit/>
          </a:bodyPr>
          <a:lstStyle/>
          <a:p>
            <a:pPr>
              <a:spcBef>
                <a:spcPct val="50000"/>
              </a:spcBef>
            </a:pPr>
            <a:r>
              <a:rPr lang="en-NZ" sz="3200" b="1" dirty="0">
                <a:solidFill>
                  <a:srgbClr val="000000"/>
                </a:solidFill>
              </a:rPr>
              <a:t>Answer</a:t>
            </a:r>
          </a:p>
        </p:txBody>
      </p:sp>
      <p:sp>
        <p:nvSpPr>
          <p:cNvPr id="31759" name="AutoShape 15">
            <a:hlinkClick r:id="" action="ppaction://noaction" highlightClick="1"/>
          </p:cNvPr>
          <p:cNvSpPr>
            <a:spLocks noChangeArrowheads="1"/>
          </p:cNvSpPr>
          <p:nvPr/>
        </p:nvSpPr>
        <p:spPr bwMode="auto">
          <a:xfrm>
            <a:off x="919163" y="5902325"/>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a:t>D</a:t>
            </a:r>
          </a:p>
        </p:txBody>
      </p:sp>
      <p:sp>
        <p:nvSpPr>
          <p:cNvPr id="31762" name="Text Box 18"/>
          <p:cNvSpPr txBox="1">
            <a:spLocks noChangeArrowheads="1"/>
          </p:cNvSpPr>
          <p:nvPr/>
        </p:nvSpPr>
        <p:spPr bwMode="auto">
          <a:xfrm>
            <a:off x="323850" y="404813"/>
            <a:ext cx="9144000" cy="2654300"/>
          </a:xfrm>
          <a:prstGeom prst="rect">
            <a:avLst/>
          </a:prstGeom>
          <a:noFill/>
          <a:ln w="9525">
            <a:noFill/>
            <a:miter lim="800000"/>
            <a:headEnd/>
            <a:tailEnd/>
          </a:ln>
        </p:spPr>
        <p:txBody>
          <a:bodyPr>
            <a:spAutoFit/>
          </a:bodyPr>
          <a:lstStyle/>
          <a:p>
            <a:r>
              <a:rPr lang="en-NZ" sz="2800" dirty="0">
                <a:solidFill>
                  <a:schemeClr val="tx2"/>
                </a:solidFill>
              </a:rPr>
              <a:t>After a tree dies, it no longer absorbs C-14 from the atmosphere.</a:t>
            </a:r>
          </a:p>
          <a:p>
            <a:r>
              <a:rPr lang="en-NZ" sz="2800" dirty="0">
                <a:solidFill>
                  <a:schemeClr val="tx2"/>
                </a:solidFill>
              </a:rPr>
              <a:t> When the tree dies, the C-14 in it starts to decay.</a:t>
            </a:r>
          </a:p>
          <a:p>
            <a:r>
              <a:rPr lang="en-NZ" sz="2800" dirty="0">
                <a:solidFill>
                  <a:schemeClr val="tx2"/>
                </a:solidFill>
              </a:rPr>
              <a:t>T</a:t>
            </a:r>
            <a:r>
              <a:rPr lang="en-NZ" sz="2800" dirty="0"/>
              <a:t>he half life of the isotope C -14 is </a:t>
            </a:r>
            <a:r>
              <a:rPr lang="en-NZ" sz="2800" dirty="0" smtClean="0"/>
              <a:t>5700 </a:t>
            </a:r>
            <a:r>
              <a:rPr lang="en-NZ" sz="2800" dirty="0"/>
              <a:t>years.</a:t>
            </a:r>
          </a:p>
          <a:p>
            <a:r>
              <a:rPr lang="en-NZ" sz="2800" dirty="0">
                <a:solidFill>
                  <a:schemeClr val="tx2"/>
                </a:solidFill>
              </a:rPr>
              <a:t>A sample of a </a:t>
            </a:r>
            <a:r>
              <a:rPr lang="en-NZ" sz="2800" b="1" dirty="0">
                <a:solidFill>
                  <a:schemeClr val="tx2"/>
                </a:solidFill>
              </a:rPr>
              <a:t>fossil tree </a:t>
            </a:r>
            <a:r>
              <a:rPr lang="en-NZ" sz="2800" dirty="0">
                <a:solidFill>
                  <a:schemeClr val="tx2"/>
                </a:solidFill>
              </a:rPr>
              <a:t>has 1000 nuclei of C-14.</a:t>
            </a:r>
          </a:p>
          <a:p>
            <a:r>
              <a:rPr lang="en-NZ" sz="2800" b="1" dirty="0">
                <a:solidFill>
                  <a:srgbClr val="FF3300"/>
                </a:solidFill>
              </a:rPr>
              <a:t>How long ago </a:t>
            </a:r>
            <a:r>
              <a:rPr lang="en-NZ" sz="2800" dirty="0"/>
              <a:t>did the tree die?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49" grpId="0"/>
      <p:bldP spid="31750" grpId="0"/>
      <p:bldP spid="31754" grpId="0"/>
      <p:bldP spid="3175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AutoShape 3">
            <a:hlinkClick r:id="" action="ppaction://noaction" highlightClick="1"/>
          </p:cNvPr>
          <p:cNvSpPr>
            <a:spLocks noChangeArrowheads="1"/>
          </p:cNvSpPr>
          <p:nvPr/>
        </p:nvSpPr>
        <p:spPr bwMode="auto">
          <a:xfrm>
            <a:off x="887413" y="5453063"/>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smtClean="0"/>
              <a:t>C</a:t>
            </a:r>
            <a:endParaRPr lang="en-NZ" sz="3200" b="1" dirty="0"/>
          </a:p>
        </p:txBody>
      </p:sp>
      <p:sp>
        <p:nvSpPr>
          <p:cNvPr id="52228" name="Text Box 4"/>
          <p:cNvSpPr txBox="1">
            <a:spLocks noChangeArrowheads="1"/>
          </p:cNvSpPr>
          <p:nvPr/>
        </p:nvSpPr>
        <p:spPr bwMode="auto">
          <a:xfrm>
            <a:off x="1619250" y="4365625"/>
            <a:ext cx="4586288" cy="519113"/>
          </a:xfrm>
          <a:prstGeom prst="rect">
            <a:avLst/>
          </a:prstGeom>
          <a:noFill/>
          <a:ln w="9525">
            <a:noFill/>
            <a:miter lim="800000"/>
            <a:headEnd/>
            <a:tailEnd/>
          </a:ln>
        </p:spPr>
        <p:txBody>
          <a:bodyPr>
            <a:spAutoFit/>
          </a:bodyPr>
          <a:lstStyle/>
          <a:p>
            <a:pPr>
              <a:spcBef>
                <a:spcPct val="50000"/>
              </a:spcBef>
            </a:pPr>
            <a:r>
              <a:rPr lang="en-NZ" sz="2800" dirty="0" smtClean="0"/>
              <a:t>11400 </a:t>
            </a:r>
            <a:r>
              <a:rPr lang="en-NZ" sz="2800" dirty="0"/>
              <a:t>years old</a:t>
            </a:r>
          </a:p>
        </p:txBody>
      </p:sp>
      <p:sp>
        <p:nvSpPr>
          <p:cNvPr id="52229" name="Text Box 5"/>
          <p:cNvSpPr txBox="1">
            <a:spLocks noChangeArrowheads="1"/>
          </p:cNvSpPr>
          <p:nvPr/>
        </p:nvSpPr>
        <p:spPr bwMode="auto">
          <a:xfrm>
            <a:off x="1619250" y="4868863"/>
            <a:ext cx="5351463" cy="519112"/>
          </a:xfrm>
          <a:prstGeom prst="rect">
            <a:avLst/>
          </a:prstGeom>
          <a:noFill/>
          <a:ln w="9525">
            <a:noFill/>
            <a:miter lim="800000"/>
            <a:headEnd/>
            <a:tailEnd/>
          </a:ln>
        </p:spPr>
        <p:txBody>
          <a:bodyPr>
            <a:spAutoFit/>
          </a:bodyPr>
          <a:lstStyle/>
          <a:p>
            <a:pPr>
              <a:spcBef>
                <a:spcPct val="50000"/>
              </a:spcBef>
            </a:pPr>
            <a:r>
              <a:rPr lang="en-NZ" sz="2800" dirty="0" smtClean="0"/>
              <a:t>22900 </a:t>
            </a:r>
            <a:r>
              <a:rPr lang="en-NZ" sz="2800" dirty="0"/>
              <a:t>years old</a:t>
            </a:r>
          </a:p>
        </p:txBody>
      </p:sp>
      <p:sp>
        <p:nvSpPr>
          <p:cNvPr id="52230" name="Text Box 6"/>
          <p:cNvSpPr txBox="1">
            <a:spLocks noChangeArrowheads="1"/>
          </p:cNvSpPr>
          <p:nvPr/>
        </p:nvSpPr>
        <p:spPr bwMode="auto">
          <a:xfrm>
            <a:off x="1619250" y="5453063"/>
            <a:ext cx="6267450" cy="519112"/>
          </a:xfrm>
          <a:prstGeom prst="rect">
            <a:avLst/>
          </a:prstGeom>
          <a:noFill/>
          <a:ln w="9525">
            <a:noFill/>
            <a:miter lim="800000"/>
            <a:headEnd/>
            <a:tailEnd/>
          </a:ln>
        </p:spPr>
        <p:txBody>
          <a:bodyPr>
            <a:spAutoFit/>
          </a:bodyPr>
          <a:lstStyle/>
          <a:p>
            <a:pPr>
              <a:spcBef>
                <a:spcPct val="50000"/>
              </a:spcBef>
            </a:pPr>
            <a:r>
              <a:rPr lang="en-NZ" sz="2800" dirty="0" smtClean="0"/>
              <a:t>900 </a:t>
            </a:r>
            <a:r>
              <a:rPr lang="en-NZ" sz="2800" dirty="0"/>
              <a:t>years old</a:t>
            </a:r>
          </a:p>
        </p:txBody>
      </p:sp>
      <p:sp>
        <p:nvSpPr>
          <p:cNvPr id="52231" name="AutoShape 7">
            <a:hlinkClick r:id="" action="ppaction://noaction" highlightClick="1"/>
          </p:cNvPr>
          <p:cNvSpPr>
            <a:spLocks noChangeArrowheads="1"/>
          </p:cNvSpPr>
          <p:nvPr/>
        </p:nvSpPr>
        <p:spPr bwMode="auto">
          <a:xfrm>
            <a:off x="889000" y="4338638"/>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smtClean="0"/>
              <a:t>A</a:t>
            </a:r>
            <a:endParaRPr lang="en-NZ" sz="3200" b="1" dirty="0"/>
          </a:p>
        </p:txBody>
      </p:sp>
      <p:sp>
        <p:nvSpPr>
          <p:cNvPr id="52233" name="AutoShape 9">
            <a:hlinkClick r:id="" action="ppaction://noaction" highlightClick="1"/>
          </p:cNvPr>
          <p:cNvSpPr>
            <a:spLocks noChangeArrowheads="1"/>
          </p:cNvSpPr>
          <p:nvPr/>
        </p:nvSpPr>
        <p:spPr bwMode="auto">
          <a:xfrm>
            <a:off x="889000" y="5994400"/>
            <a:ext cx="504825" cy="504825"/>
          </a:xfrm>
          <a:prstGeom prst="actionButtonBlank">
            <a:avLst/>
          </a:prstGeom>
          <a:solidFill>
            <a:schemeClr val="accent1"/>
          </a:solidFill>
          <a:ln w="9525">
            <a:noFill/>
            <a:miter lim="800000"/>
            <a:headEnd/>
            <a:tailEnd/>
          </a:ln>
        </p:spPr>
        <p:txBody>
          <a:bodyPr wrap="none" anchor="ctr"/>
          <a:lstStyle/>
          <a:p>
            <a:pPr algn="ctr"/>
            <a:r>
              <a:rPr lang="en-NZ" sz="3200" b="1"/>
              <a:t>D</a:t>
            </a:r>
          </a:p>
        </p:txBody>
      </p:sp>
      <p:sp>
        <p:nvSpPr>
          <p:cNvPr id="52234" name="Text Box 10"/>
          <p:cNvSpPr txBox="1">
            <a:spLocks noChangeArrowheads="1"/>
          </p:cNvSpPr>
          <p:nvPr/>
        </p:nvSpPr>
        <p:spPr bwMode="auto">
          <a:xfrm>
            <a:off x="1619250" y="6001884"/>
            <a:ext cx="4133850" cy="519113"/>
          </a:xfrm>
          <a:prstGeom prst="rect">
            <a:avLst/>
          </a:prstGeom>
          <a:noFill/>
          <a:ln w="9525">
            <a:noFill/>
            <a:miter lim="800000"/>
            <a:headEnd/>
            <a:tailEnd/>
          </a:ln>
        </p:spPr>
        <p:txBody>
          <a:bodyPr>
            <a:spAutoFit/>
          </a:bodyPr>
          <a:lstStyle/>
          <a:p>
            <a:pPr>
              <a:spcBef>
                <a:spcPct val="50000"/>
              </a:spcBef>
            </a:pPr>
            <a:r>
              <a:rPr lang="en-NZ" sz="2800" dirty="0"/>
              <a:t> not enough information</a:t>
            </a:r>
          </a:p>
        </p:txBody>
      </p:sp>
      <p:sp>
        <p:nvSpPr>
          <p:cNvPr id="52238" name="Text Box 14"/>
          <p:cNvSpPr txBox="1">
            <a:spLocks noChangeArrowheads="1"/>
          </p:cNvSpPr>
          <p:nvPr/>
        </p:nvSpPr>
        <p:spPr bwMode="auto">
          <a:xfrm>
            <a:off x="0" y="152401"/>
            <a:ext cx="9144000" cy="3935413"/>
          </a:xfrm>
          <a:prstGeom prst="rect">
            <a:avLst/>
          </a:prstGeom>
          <a:noFill/>
          <a:ln w="9525">
            <a:noFill/>
            <a:miter lim="800000"/>
            <a:headEnd/>
            <a:tailEnd/>
          </a:ln>
        </p:spPr>
        <p:txBody>
          <a:bodyPr>
            <a:spAutoFit/>
          </a:bodyPr>
          <a:lstStyle/>
          <a:p>
            <a:r>
              <a:rPr lang="en-NZ" sz="2800" dirty="0">
                <a:solidFill>
                  <a:schemeClr val="tx2"/>
                </a:solidFill>
              </a:rPr>
              <a:t>After a tree dies, it no longer absorbs C-14 from the atmosphere.</a:t>
            </a:r>
          </a:p>
          <a:p>
            <a:r>
              <a:rPr lang="en-NZ" sz="2800" dirty="0">
                <a:solidFill>
                  <a:schemeClr val="tx2"/>
                </a:solidFill>
              </a:rPr>
              <a:t> When the tree dies, the C-14 in it starts to decay.</a:t>
            </a:r>
          </a:p>
          <a:p>
            <a:r>
              <a:rPr lang="en-NZ" sz="2800" dirty="0">
                <a:solidFill>
                  <a:schemeClr val="tx2"/>
                </a:solidFill>
              </a:rPr>
              <a:t>T</a:t>
            </a:r>
            <a:r>
              <a:rPr lang="en-NZ" sz="2800" dirty="0"/>
              <a:t>he half life of the isotope C -14 is </a:t>
            </a:r>
            <a:r>
              <a:rPr lang="en-NZ" sz="2800" dirty="0" smtClean="0"/>
              <a:t>5700 </a:t>
            </a:r>
            <a:r>
              <a:rPr lang="en-NZ" sz="2800" dirty="0"/>
              <a:t>years.</a:t>
            </a:r>
          </a:p>
          <a:p>
            <a:r>
              <a:rPr lang="en-NZ" sz="2800" dirty="0">
                <a:solidFill>
                  <a:schemeClr val="tx2"/>
                </a:solidFill>
              </a:rPr>
              <a:t>A sample of </a:t>
            </a:r>
            <a:r>
              <a:rPr lang="en-NZ" sz="2800" b="1" dirty="0">
                <a:solidFill>
                  <a:schemeClr val="tx2"/>
                </a:solidFill>
              </a:rPr>
              <a:t>fossil tree </a:t>
            </a:r>
            <a:r>
              <a:rPr lang="en-NZ" sz="2800" dirty="0">
                <a:solidFill>
                  <a:schemeClr val="tx2"/>
                </a:solidFill>
              </a:rPr>
              <a:t>gives a radioactivity count of 625 counts per </a:t>
            </a:r>
            <a:r>
              <a:rPr lang="en-NZ" sz="2800" dirty="0" smtClean="0">
                <a:solidFill>
                  <a:schemeClr val="tx2"/>
                </a:solidFill>
              </a:rPr>
              <a:t>second per gram. </a:t>
            </a:r>
            <a:endParaRPr lang="en-NZ" sz="2800" dirty="0">
              <a:solidFill>
                <a:schemeClr val="tx2"/>
              </a:solidFill>
            </a:endParaRPr>
          </a:p>
          <a:p>
            <a:r>
              <a:rPr lang="en-NZ" sz="2800" dirty="0">
                <a:solidFill>
                  <a:schemeClr val="tx2"/>
                </a:solidFill>
              </a:rPr>
              <a:t>The moment the tree died its radioactivity count was 10000 counts per </a:t>
            </a:r>
            <a:r>
              <a:rPr lang="en-NZ" sz="2800" dirty="0" smtClean="0">
                <a:solidFill>
                  <a:schemeClr val="tx2"/>
                </a:solidFill>
              </a:rPr>
              <a:t>second per gram. </a:t>
            </a:r>
            <a:endParaRPr lang="en-NZ" sz="2800" dirty="0">
              <a:solidFill>
                <a:schemeClr val="tx2"/>
              </a:solidFill>
            </a:endParaRPr>
          </a:p>
          <a:p>
            <a:r>
              <a:rPr lang="en-NZ" sz="2800" b="1" dirty="0">
                <a:solidFill>
                  <a:srgbClr val="FF3300"/>
                </a:solidFill>
              </a:rPr>
              <a:t>How long ago </a:t>
            </a:r>
            <a:r>
              <a:rPr lang="en-NZ" sz="2800" dirty="0"/>
              <a:t>did the tree die?</a:t>
            </a:r>
          </a:p>
        </p:txBody>
      </p:sp>
      <p:sp>
        <p:nvSpPr>
          <p:cNvPr id="52239" name="AutoShape 15">
            <a:hlinkClick r:id="" action="ppaction://noaction" highlightClick="1"/>
          </p:cNvPr>
          <p:cNvSpPr>
            <a:spLocks noChangeArrowheads="1"/>
          </p:cNvSpPr>
          <p:nvPr/>
        </p:nvSpPr>
        <p:spPr bwMode="auto">
          <a:xfrm>
            <a:off x="874713" y="4889500"/>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smtClean="0"/>
              <a:t>B</a:t>
            </a:r>
            <a:endParaRPr lang="en-NZ" sz="3200" b="1" dirty="0"/>
          </a:p>
        </p:txBody>
      </p:sp>
      <p:sp>
        <p:nvSpPr>
          <p:cNvPr id="13" name="Text Box 11"/>
          <p:cNvSpPr txBox="1">
            <a:spLocks noChangeArrowheads="1"/>
          </p:cNvSpPr>
          <p:nvPr/>
        </p:nvSpPr>
        <p:spPr bwMode="auto">
          <a:xfrm>
            <a:off x="4752975" y="4858203"/>
            <a:ext cx="1655763" cy="579438"/>
          </a:xfrm>
          <a:prstGeom prst="rect">
            <a:avLst/>
          </a:prstGeom>
          <a:solidFill>
            <a:schemeClr val="accent1"/>
          </a:solidFill>
          <a:ln w="9525">
            <a:noFill/>
            <a:miter lim="800000"/>
            <a:headEnd/>
            <a:tailEnd/>
          </a:ln>
        </p:spPr>
        <p:txBody>
          <a:bodyPr>
            <a:spAutoFit/>
          </a:bodyPr>
          <a:lstStyle/>
          <a:p>
            <a:pPr>
              <a:spcBef>
                <a:spcPct val="50000"/>
              </a:spcBef>
            </a:pPr>
            <a:r>
              <a:rPr lang="en-NZ" sz="3200" b="1" dirty="0">
                <a:solidFill>
                  <a:srgbClr val="000000"/>
                </a:solidFill>
              </a:rPr>
              <a:t>Answer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AutoShape 3">
            <a:hlinkClick r:id="" action="ppaction://noaction" highlightClick="1"/>
          </p:cNvPr>
          <p:cNvSpPr>
            <a:spLocks noChangeArrowheads="1"/>
          </p:cNvSpPr>
          <p:nvPr/>
        </p:nvSpPr>
        <p:spPr bwMode="auto">
          <a:xfrm>
            <a:off x="887413" y="5453063"/>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smtClean="0"/>
              <a:t>C</a:t>
            </a:r>
            <a:endParaRPr lang="en-NZ" sz="3200" b="1" dirty="0"/>
          </a:p>
        </p:txBody>
      </p:sp>
      <p:sp>
        <p:nvSpPr>
          <p:cNvPr id="52228" name="Text Box 4"/>
          <p:cNvSpPr txBox="1">
            <a:spLocks noChangeArrowheads="1"/>
          </p:cNvSpPr>
          <p:nvPr/>
        </p:nvSpPr>
        <p:spPr bwMode="auto">
          <a:xfrm>
            <a:off x="1619250" y="4365625"/>
            <a:ext cx="4586288" cy="519113"/>
          </a:xfrm>
          <a:prstGeom prst="rect">
            <a:avLst/>
          </a:prstGeom>
          <a:noFill/>
          <a:ln w="9525">
            <a:noFill/>
            <a:miter lim="800000"/>
            <a:headEnd/>
            <a:tailEnd/>
          </a:ln>
        </p:spPr>
        <p:txBody>
          <a:bodyPr>
            <a:spAutoFit/>
          </a:bodyPr>
          <a:lstStyle/>
          <a:p>
            <a:pPr>
              <a:spcBef>
                <a:spcPct val="50000"/>
              </a:spcBef>
            </a:pPr>
            <a:r>
              <a:rPr lang="en-NZ" sz="2800" dirty="0" smtClean="0"/>
              <a:t>17000 </a:t>
            </a:r>
            <a:r>
              <a:rPr lang="en-NZ" sz="2800" dirty="0"/>
              <a:t>years old</a:t>
            </a:r>
          </a:p>
        </p:txBody>
      </p:sp>
      <p:sp>
        <p:nvSpPr>
          <p:cNvPr id="52229" name="Text Box 5"/>
          <p:cNvSpPr txBox="1">
            <a:spLocks noChangeArrowheads="1"/>
          </p:cNvSpPr>
          <p:nvPr/>
        </p:nvSpPr>
        <p:spPr bwMode="auto">
          <a:xfrm>
            <a:off x="1619250" y="4868863"/>
            <a:ext cx="5351463" cy="519112"/>
          </a:xfrm>
          <a:prstGeom prst="rect">
            <a:avLst/>
          </a:prstGeom>
          <a:noFill/>
          <a:ln w="9525">
            <a:noFill/>
            <a:miter lim="800000"/>
            <a:headEnd/>
            <a:tailEnd/>
          </a:ln>
        </p:spPr>
        <p:txBody>
          <a:bodyPr>
            <a:spAutoFit/>
          </a:bodyPr>
          <a:lstStyle/>
          <a:p>
            <a:pPr>
              <a:spcBef>
                <a:spcPct val="50000"/>
              </a:spcBef>
            </a:pPr>
            <a:r>
              <a:rPr lang="en-NZ" sz="2800" dirty="0" smtClean="0"/>
              <a:t>23000 </a:t>
            </a:r>
            <a:r>
              <a:rPr lang="en-NZ" sz="2800" dirty="0"/>
              <a:t>years old</a:t>
            </a:r>
          </a:p>
        </p:txBody>
      </p:sp>
      <p:sp>
        <p:nvSpPr>
          <p:cNvPr id="52230" name="Text Box 6"/>
          <p:cNvSpPr txBox="1">
            <a:spLocks noChangeArrowheads="1"/>
          </p:cNvSpPr>
          <p:nvPr/>
        </p:nvSpPr>
        <p:spPr bwMode="auto">
          <a:xfrm>
            <a:off x="1619250" y="5373688"/>
            <a:ext cx="6267450" cy="519112"/>
          </a:xfrm>
          <a:prstGeom prst="rect">
            <a:avLst/>
          </a:prstGeom>
          <a:noFill/>
          <a:ln w="9525">
            <a:noFill/>
            <a:miter lim="800000"/>
            <a:headEnd/>
            <a:tailEnd/>
          </a:ln>
        </p:spPr>
        <p:txBody>
          <a:bodyPr>
            <a:spAutoFit/>
          </a:bodyPr>
          <a:lstStyle/>
          <a:p>
            <a:pPr>
              <a:spcBef>
                <a:spcPct val="50000"/>
              </a:spcBef>
            </a:pPr>
            <a:r>
              <a:rPr lang="en-NZ" sz="2800" dirty="0" smtClean="0"/>
              <a:t>35000 years </a:t>
            </a:r>
            <a:r>
              <a:rPr lang="en-NZ" sz="2800" dirty="0"/>
              <a:t>old</a:t>
            </a:r>
          </a:p>
        </p:txBody>
      </p:sp>
      <p:sp>
        <p:nvSpPr>
          <p:cNvPr id="52231" name="AutoShape 7">
            <a:hlinkClick r:id="" action="ppaction://noaction" highlightClick="1"/>
          </p:cNvPr>
          <p:cNvSpPr>
            <a:spLocks noChangeArrowheads="1"/>
          </p:cNvSpPr>
          <p:nvPr/>
        </p:nvSpPr>
        <p:spPr bwMode="auto">
          <a:xfrm>
            <a:off x="889000" y="4338638"/>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smtClean="0"/>
              <a:t>A</a:t>
            </a:r>
            <a:endParaRPr lang="en-NZ" sz="3200" b="1" dirty="0"/>
          </a:p>
        </p:txBody>
      </p:sp>
      <p:sp>
        <p:nvSpPr>
          <p:cNvPr id="52233" name="AutoShape 9">
            <a:hlinkClick r:id="" action="ppaction://noaction" highlightClick="1"/>
          </p:cNvPr>
          <p:cNvSpPr>
            <a:spLocks noChangeArrowheads="1"/>
          </p:cNvSpPr>
          <p:nvPr/>
        </p:nvSpPr>
        <p:spPr bwMode="auto">
          <a:xfrm>
            <a:off x="889000" y="5994400"/>
            <a:ext cx="504825" cy="504825"/>
          </a:xfrm>
          <a:prstGeom prst="actionButtonBlank">
            <a:avLst/>
          </a:prstGeom>
          <a:solidFill>
            <a:schemeClr val="accent1"/>
          </a:solidFill>
          <a:ln w="9525">
            <a:noFill/>
            <a:miter lim="800000"/>
            <a:headEnd/>
            <a:tailEnd/>
          </a:ln>
        </p:spPr>
        <p:txBody>
          <a:bodyPr wrap="none" anchor="ctr"/>
          <a:lstStyle/>
          <a:p>
            <a:pPr algn="ctr"/>
            <a:r>
              <a:rPr lang="en-NZ" sz="3200" b="1"/>
              <a:t>D</a:t>
            </a:r>
          </a:p>
        </p:txBody>
      </p:sp>
      <p:sp>
        <p:nvSpPr>
          <p:cNvPr id="52234" name="Text Box 10"/>
          <p:cNvSpPr txBox="1">
            <a:spLocks noChangeArrowheads="1"/>
          </p:cNvSpPr>
          <p:nvPr/>
        </p:nvSpPr>
        <p:spPr bwMode="auto">
          <a:xfrm>
            <a:off x="1652588" y="5956300"/>
            <a:ext cx="4133850" cy="519113"/>
          </a:xfrm>
          <a:prstGeom prst="rect">
            <a:avLst/>
          </a:prstGeom>
          <a:noFill/>
          <a:ln w="9525">
            <a:noFill/>
            <a:miter lim="800000"/>
            <a:headEnd/>
            <a:tailEnd/>
          </a:ln>
        </p:spPr>
        <p:txBody>
          <a:bodyPr>
            <a:spAutoFit/>
          </a:bodyPr>
          <a:lstStyle/>
          <a:p>
            <a:pPr>
              <a:spcBef>
                <a:spcPct val="50000"/>
              </a:spcBef>
            </a:pPr>
            <a:r>
              <a:rPr lang="en-NZ" sz="2800"/>
              <a:t> not enough information</a:t>
            </a:r>
          </a:p>
        </p:txBody>
      </p:sp>
      <p:sp>
        <p:nvSpPr>
          <p:cNvPr id="52238" name="Text Box 14"/>
          <p:cNvSpPr txBox="1">
            <a:spLocks noChangeArrowheads="1"/>
          </p:cNvSpPr>
          <p:nvPr/>
        </p:nvSpPr>
        <p:spPr bwMode="auto">
          <a:xfrm>
            <a:off x="0" y="152401"/>
            <a:ext cx="9144000" cy="3935413"/>
          </a:xfrm>
          <a:prstGeom prst="rect">
            <a:avLst/>
          </a:prstGeom>
          <a:noFill/>
          <a:ln w="9525">
            <a:noFill/>
            <a:miter lim="800000"/>
            <a:headEnd/>
            <a:tailEnd/>
          </a:ln>
        </p:spPr>
        <p:txBody>
          <a:bodyPr>
            <a:spAutoFit/>
          </a:bodyPr>
          <a:lstStyle/>
          <a:p>
            <a:r>
              <a:rPr lang="en-NZ" sz="2800" dirty="0">
                <a:solidFill>
                  <a:schemeClr val="tx2"/>
                </a:solidFill>
              </a:rPr>
              <a:t>After a tree dies, it no longer absorbs C-14 from the atmosphere.</a:t>
            </a:r>
          </a:p>
          <a:p>
            <a:r>
              <a:rPr lang="en-NZ" sz="2800" dirty="0">
                <a:solidFill>
                  <a:schemeClr val="tx2"/>
                </a:solidFill>
              </a:rPr>
              <a:t> When the tree dies, the C-14 in it starts to decay.</a:t>
            </a:r>
          </a:p>
          <a:p>
            <a:r>
              <a:rPr lang="en-NZ" sz="2800" dirty="0">
                <a:solidFill>
                  <a:schemeClr val="tx2"/>
                </a:solidFill>
              </a:rPr>
              <a:t>T</a:t>
            </a:r>
            <a:r>
              <a:rPr lang="en-NZ" sz="2800" dirty="0"/>
              <a:t>he half life of the isotope C -14 is </a:t>
            </a:r>
            <a:r>
              <a:rPr lang="en-NZ" sz="2800" dirty="0" smtClean="0"/>
              <a:t>5700 </a:t>
            </a:r>
            <a:r>
              <a:rPr lang="en-NZ" sz="2800" dirty="0"/>
              <a:t>years.</a:t>
            </a:r>
          </a:p>
          <a:p>
            <a:r>
              <a:rPr lang="en-NZ" sz="2800" dirty="0">
                <a:solidFill>
                  <a:schemeClr val="tx2"/>
                </a:solidFill>
              </a:rPr>
              <a:t>A </a:t>
            </a:r>
            <a:r>
              <a:rPr lang="en-NZ" sz="2800" dirty="0" smtClean="0">
                <a:solidFill>
                  <a:schemeClr val="tx2"/>
                </a:solidFill>
              </a:rPr>
              <a:t>5g sample </a:t>
            </a:r>
            <a:r>
              <a:rPr lang="en-NZ" sz="2800" dirty="0">
                <a:solidFill>
                  <a:schemeClr val="tx2"/>
                </a:solidFill>
              </a:rPr>
              <a:t>of </a:t>
            </a:r>
            <a:r>
              <a:rPr lang="en-NZ" sz="2800" b="1" dirty="0">
                <a:solidFill>
                  <a:schemeClr val="tx2"/>
                </a:solidFill>
              </a:rPr>
              <a:t>fossil tree </a:t>
            </a:r>
            <a:r>
              <a:rPr lang="en-NZ" sz="2800" dirty="0">
                <a:solidFill>
                  <a:schemeClr val="tx2"/>
                </a:solidFill>
              </a:rPr>
              <a:t>gives a radioactivity count of </a:t>
            </a:r>
            <a:r>
              <a:rPr lang="en-NZ" sz="2800" dirty="0" smtClean="0">
                <a:solidFill>
                  <a:schemeClr val="tx2"/>
                </a:solidFill>
              </a:rPr>
              <a:t>50 </a:t>
            </a:r>
            <a:r>
              <a:rPr lang="en-NZ" sz="2800" dirty="0">
                <a:solidFill>
                  <a:schemeClr val="tx2"/>
                </a:solidFill>
              </a:rPr>
              <a:t>counts </a:t>
            </a:r>
            <a:r>
              <a:rPr lang="en-NZ" sz="2800" dirty="0" smtClean="0">
                <a:solidFill>
                  <a:schemeClr val="tx2"/>
                </a:solidFill>
              </a:rPr>
              <a:t>per second. </a:t>
            </a:r>
            <a:endParaRPr lang="en-NZ" sz="2800" dirty="0">
              <a:solidFill>
                <a:schemeClr val="tx2"/>
              </a:solidFill>
            </a:endParaRPr>
          </a:p>
          <a:p>
            <a:r>
              <a:rPr lang="en-NZ" sz="2800" dirty="0">
                <a:solidFill>
                  <a:schemeClr val="tx2"/>
                </a:solidFill>
              </a:rPr>
              <a:t>The moment the tree died its radioactivity count was </a:t>
            </a:r>
            <a:r>
              <a:rPr lang="en-NZ" sz="2800" dirty="0" smtClean="0">
                <a:solidFill>
                  <a:schemeClr val="tx2"/>
                </a:solidFill>
              </a:rPr>
              <a:t>1000 </a:t>
            </a:r>
            <a:r>
              <a:rPr lang="en-NZ" sz="2800" dirty="0">
                <a:solidFill>
                  <a:schemeClr val="tx2"/>
                </a:solidFill>
              </a:rPr>
              <a:t>counts per </a:t>
            </a:r>
            <a:r>
              <a:rPr lang="en-NZ" sz="2800" dirty="0" smtClean="0">
                <a:solidFill>
                  <a:schemeClr val="tx2"/>
                </a:solidFill>
              </a:rPr>
              <a:t>second per gram. </a:t>
            </a:r>
            <a:endParaRPr lang="en-NZ" sz="2800" dirty="0">
              <a:solidFill>
                <a:schemeClr val="tx2"/>
              </a:solidFill>
            </a:endParaRPr>
          </a:p>
          <a:p>
            <a:r>
              <a:rPr lang="en-NZ" sz="2800" b="1" dirty="0">
                <a:solidFill>
                  <a:srgbClr val="FF3300"/>
                </a:solidFill>
              </a:rPr>
              <a:t>How long ago </a:t>
            </a:r>
            <a:r>
              <a:rPr lang="en-NZ" sz="2800" dirty="0"/>
              <a:t>did the tree die?</a:t>
            </a:r>
          </a:p>
        </p:txBody>
      </p:sp>
      <p:sp>
        <p:nvSpPr>
          <p:cNvPr id="52239" name="AutoShape 15">
            <a:hlinkClick r:id="" action="ppaction://noaction" highlightClick="1"/>
          </p:cNvPr>
          <p:cNvSpPr>
            <a:spLocks noChangeArrowheads="1"/>
          </p:cNvSpPr>
          <p:nvPr/>
        </p:nvSpPr>
        <p:spPr bwMode="auto">
          <a:xfrm>
            <a:off x="874713" y="4889500"/>
            <a:ext cx="504825" cy="504825"/>
          </a:xfrm>
          <a:prstGeom prst="actionButtonBlank">
            <a:avLst/>
          </a:prstGeom>
          <a:solidFill>
            <a:schemeClr val="accent1"/>
          </a:solidFill>
          <a:ln w="9525">
            <a:noFill/>
            <a:miter lim="800000"/>
            <a:headEnd/>
            <a:tailEnd/>
          </a:ln>
        </p:spPr>
        <p:txBody>
          <a:bodyPr wrap="none" anchor="ctr"/>
          <a:lstStyle/>
          <a:p>
            <a:pPr algn="ctr"/>
            <a:r>
              <a:rPr lang="en-NZ" sz="3200" b="1" dirty="0" smtClean="0"/>
              <a:t>B</a:t>
            </a:r>
            <a:endParaRPr lang="en-NZ" sz="3200" b="1" dirty="0"/>
          </a:p>
        </p:txBody>
      </p:sp>
      <p:sp>
        <p:nvSpPr>
          <p:cNvPr id="13" name="Text Box 11"/>
          <p:cNvSpPr txBox="1">
            <a:spLocks noChangeArrowheads="1"/>
          </p:cNvSpPr>
          <p:nvPr/>
        </p:nvSpPr>
        <p:spPr bwMode="auto">
          <a:xfrm>
            <a:off x="4752975" y="5378450"/>
            <a:ext cx="1655763" cy="579438"/>
          </a:xfrm>
          <a:prstGeom prst="rect">
            <a:avLst/>
          </a:prstGeom>
          <a:solidFill>
            <a:schemeClr val="accent1"/>
          </a:solidFill>
          <a:ln w="9525">
            <a:noFill/>
            <a:miter lim="800000"/>
            <a:headEnd/>
            <a:tailEnd/>
          </a:ln>
        </p:spPr>
        <p:txBody>
          <a:bodyPr>
            <a:spAutoFit/>
          </a:bodyPr>
          <a:lstStyle/>
          <a:p>
            <a:pPr>
              <a:spcBef>
                <a:spcPct val="50000"/>
              </a:spcBef>
            </a:pPr>
            <a:r>
              <a:rPr lang="en-NZ" sz="3200" b="1" dirty="0">
                <a:solidFill>
                  <a:srgbClr val="000000"/>
                </a:solidFill>
              </a:rPr>
              <a:t>Answer</a:t>
            </a:r>
          </a:p>
        </p:txBody>
      </p:sp>
    </p:spTree>
    <p:extLst>
      <p:ext uri="{BB962C8B-B14F-4D97-AF65-F5344CB8AC3E}">
        <p14:creationId xmlns:p14="http://schemas.microsoft.com/office/powerpoint/2010/main" val="8792564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152400" y="0"/>
            <a:ext cx="2743200" cy="396875"/>
          </a:xfrm>
          <a:prstGeom prst="rect">
            <a:avLst/>
          </a:prstGeom>
          <a:noFill/>
          <a:ln w="9525">
            <a:noFill/>
            <a:miter lim="800000"/>
            <a:headEnd/>
            <a:tailEnd/>
          </a:ln>
        </p:spPr>
        <p:txBody>
          <a:bodyPr>
            <a:spAutoFit/>
          </a:bodyPr>
          <a:lstStyle/>
          <a:p>
            <a:r>
              <a:rPr lang="en-US" altLang="ja-JP" sz="2000" b="1">
                <a:solidFill>
                  <a:srgbClr val="000000"/>
                </a:solidFill>
                <a:latin typeface="Verdana" pitchFamily="34" charset="0"/>
                <a:ea typeface="ＭＳ Ｐゴシック" pitchFamily="34" charset="-128"/>
              </a:rPr>
              <a:t>Decay Series</a:t>
            </a:r>
          </a:p>
        </p:txBody>
      </p:sp>
      <p:sp>
        <p:nvSpPr>
          <p:cNvPr id="19459" name="Text Box 6"/>
          <p:cNvSpPr txBox="1">
            <a:spLocks noChangeArrowheads="1"/>
          </p:cNvSpPr>
          <p:nvPr/>
        </p:nvSpPr>
        <p:spPr bwMode="auto">
          <a:xfrm>
            <a:off x="152400" y="365125"/>
            <a:ext cx="8763000" cy="1311275"/>
          </a:xfrm>
          <a:prstGeom prst="rect">
            <a:avLst/>
          </a:prstGeom>
          <a:noFill/>
          <a:ln w="9525">
            <a:noFill/>
            <a:miter lim="800000"/>
            <a:headEnd/>
            <a:tailEnd/>
          </a:ln>
        </p:spPr>
        <p:txBody>
          <a:bodyPr>
            <a:spAutoFit/>
          </a:bodyPr>
          <a:lstStyle/>
          <a:p>
            <a:pPr>
              <a:spcBef>
                <a:spcPct val="50000"/>
              </a:spcBef>
            </a:pPr>
            <a:r>
              <a:rPr lang="en-US" altLang="ja-JP" sz="2000">
                <a:solidFill>
                  <a:srgbClr val="000000"/>
                </a:solidFill>
                <a:latin typeface="Verdana" pitchFamily="34" charset="0"/>
                <a:ea typeface="ＭＳ Ｐゴシック" pitchFamily="34" charset="-128"/>
              </a:rPr>
              <a:t>A decay series occurs when one radioactive isotope decays to another radioactive isotope, which decays to another, and so on. This allows the creation of nuclei that otherwise would not exist in nature.</a:t>
            </a:r>
          </a:p>
        </p:txBody>
      </p:sp>
      <p:pic>
        <p:nvPicPr>
          <p:cNvPr id="19460" name="Picture 8" descr="Zumdahl19_01"/>
          <p:cNvPicPr>
            <a:picLocks noChangeAspect="1" noChangeArrowheads="1"/>
          </p:cNvPicPr>
          <p:nvPr/>
        </p:nvPicPr>
        <p:blipFill>
          <a:blip r:embed="rId2" cstate="print"/>
          <a:srcRect/>
          <a:stretch>
            <a:fillRect/>
          </a:stretch>
        </p:blipFill>
        <p:spPr bwMode="auto">
          <a:xfrm>
            <a:off x="1428750" y="1454150"/>
            <a:ext cx="7010400" cy="54038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482" name="Picture 1029" descr="U238"/>
          <p:cNvPicPr>
            <a:picLocks noChangeAspect="1" noChangeArrowheads="1"/>
          </p:cNvPicPr>
          <p:nvPr/>
        </p:nvPicPr>
        <p:blipFill>
          <a:blip r:embed="rId2" cstate="print"/>
          <a:srcRect/>
          <a:stretch>
            <a:fillRect/>
          </a:stretch>
        </p:blipFill>
        <p:spPr bwMode="auto">
          <a:xfrm>
            <a:off x="2071688" y="214313"/>
            <a:ext cx="3929062" cy="63912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http://www.mrseiler.org/dec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947" y="95250"/>
            <a:ext cx="7928882" cy="6657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5383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152400" y="990600"/>
            <a:ext cx="8628063" cy="1477963"/>
          </a:xfrm>
          <a:prstGeom prst="rect">
            <a:avLst/>
          </a:prstGeom>
          <a:noFill/>
          <a:ln w="9525">
            <a:noFill/>
            <a:miter lim="800000"/>
            <a:headEnd/>
            <a:tailEnd/>
          </a:ln>
        </p:spPr>
        <p:txBody>
          <a:bodyPr>
            <a:spAutoFit/>
          </a:bodyPr>
          <a:lstStyle/>
          <a:p>
            <a:pPr>
              <a:buFont typeface="Wingdings" pitchFamily="2" charset="2"/>
              <a:buChar char="("/>
            </a:pPr>
            <a:r>
              <a:rPr lang="en-US">
                <a:solidFill>
                  <a:srgbClr val="080808"/>
                </a:solidFill>
              </a:rPr>
              <a:t> The </a:t>
            </a:r>
            <a:r>
              <a:rPr lang="en-US" b="1" u="sng">
                <a:solidFill>
                  <a:srgbClr val="080808"/>
                </a:solidFill>
              </a:rPr>
              <a:t>“half-life”</a:t>
            </a:r>
            <a:r>
              <a:rPr lang="en-US" b="1">
                <a:solidFill>
                  <a:srgbClr val="080808"/>
                </a:solidFill>
              </a:rPr>
              <a:t> (h)</a:t>
            </a:r>
            <a:r>
              <a:rPr lang="en-US">
                <a:solidFill>
                  <a:srgbClr val="080808"/>
                </a:solidFill>
              </a:rPr>
              <a:t> is the time it takes for </a:t>
            </a:r>
            <a:r>
              <a:rPr lang="en-US" b="1" i="1">
                <a:solidFill>
                  <a:srgbClr val="080808"/>
                </a:solidFill>
              </a:rPr>
              <a:t>half the atoms</a:t>
            </a:r>
            <a:r>
              <a:rPr lang="en-US">
                <a:solidFill>
                  <a:srgbClr val="080808"/>
                </a:solidFill>
              </a:rPr>
              <a:t> of a radioactive substance to decay.</a:t>
            </a:r>
          </a:p>
          <a:p>
            <a:pPr>
              <a:buFont typeface="Wingdings" pitchFamily="2" charset="2"/>
              <a:buNone/>
            </a:pPr>
            <a:endParaRPr lang="en-US">
              <a:solidFill>
                <a:srgbClr val="080808"/>
              </a:solidFill>
            </a:endParaRPr>
          </a:p>
          <a:p>
            <a:pPr>
              <a:buFont typeface="Wingdings" pitchFamily="2" charset="2"/>
              <a:buChar char="("/>
            </a:pPr>
            <a:r>
              <a:rPr lang="en-US">
                <a:solidFill>
                  <a:srgbClr val="080808"/>
                </a:solidFill>
              </a:rPr>
              <a:t> For example, suppose we had 20,000 atoms of a radioactive substance. If the half-life is 1 hour, how many atoms of that  substance would be left after:</a:t>
            </a:r>
          </a:p>
        </p:txBody>
      </p:sp>
      <p:sp>
        <p:nvSpPr>
          <p:cNvPr id="19460" name="Text Box 4"/>
          <p:cNvSpPr txBox="1">
            <a:spLocks noChangeArrowheads="1"/>
          </p:cNvSpPr>
          <p:nvPr/>
        </p:nvSpPr>
        <p:spPr bwMode="auto">
          <a:xfrm>
            <a:off x="4856163" y="4029075"/>
            <a:ext cx="2403475" cy="369888"/>
          </a:xfrm>
          <a:prstGeom prst="rect">
            <a:avLst/>
          </a:prstGeom>
          <a:noFill/>
          <a:ln w="9525">
            <a:noFill/>
            <a:miter lim="800000"/>
            <a:headEnd/>
            <a:tailEnd/>
          </a:ln>
        </p:spPr>
        <p:txBody>
          <a:bodyPr wrap="none">
            <a:spAutoFit/>
          </a:bodyPr>
          <a:lstStyle/>
          <a:p>
            <a:r>
              <a:rPr lang="en-US" b="1">
                <a:solidFill>
                  <a:srgbClr val="080808"/>
                </a:solidFill>
              </a:rPr>
              <a:t>10,000              (50%)</a:t>
            </a:r>
          </a:p>
        </p:txBody>
      </p:sp>
      <p:sp>
        <p:nvSpPr>
          <p:cNvPr id="19461" name="Text Box 5"/>
          <p:cNvSpPr txBox="1">
            <a:spLocks noChangeArrowheads="1"/>
          </p:cNvSpPr>
          <p:nvPr/>
        </p:nvSpPr>
        <p:spPr bwMode="auto">
          <a:xfrm>
            <a:off x="4856163" y="4927600"/>
            <a:ext cx="2466975" cy="369888"/>
          </a:xfrm>
          <a:prstGeom prst="rect">
            <a:avLst/>
          </a:prstGeom>
          <a:noFill/>
          <a:ln w="9525">
            <a:noFill/>
            <a:miter lim="800000"/>
            <a:headEnd/>
            <a:tailEnd/>
          </a:ln>
        </p:spPr>
        <p:txBody>
          <a:bodyPr wrap="none">
            <a:spAutoFit/>
          </a:bodyPr>
          <a:lstStyle/>
          <a:p>
            <a:r>
              <a:rPr lang="en-US" b="1">
                <a:solidFill>
                  <a:srgbClr val="080808"/>
                </a:solidFill>
              </a:rPr>
              <a:t> 5,000                (25%)</a:t>
            </a:r>
          </a:p>
        </p:txBody>
      </p:sp>
      <p:sp>
        <p:nvSpPr>
          <p:cNvPr id="19462" name="Text Box 6"/>
          <p:cNvSpPr txBox="1">
            <a:spLocks noChangeArrowheads="1"/>
          </p:cNvSpPr>
          <p:nvPr/>
        </p:nvSpPr>
        <p:spPr bwMode="auto">
          <a:xfrm>
            <a:off x="4856163" y="5765800"/>
            <a:ext cx="2595562" cy="369888"/>
          </a:xfrm>
          <a:prstGeom prst="rect">
            <a:avLst/>
          </a:prstGeom>
          <a:noFill/>
          <a:ln w="9525">
            <a:noFill/>
            <a:miter lim="800000"/>
            <a:headEnd/>
            <a:tailEnd/>
          </a:ln>
        </p:spPr>
        <p:txBody>
          <a:bodyPr wrap="none">
            <a:spAutoFit/>
          </a:bodyPr>
          <a:lstStyle/>
          <a:p>
            <a:r>
              <a:rPr lang="en-US" b="1">
                <a:solidFill>
                  <a:srgbClr val="080808"/>
                </a:solidFill>
              </a:rPr>
              <a:t> 2,500               (12.5%)</a:t>
            </a:r>
          </a:p>
        </p:txBody>
      </p:sp>
      <p:sp>
        <p:nvSpPr>
          <p:cNvPr id="19463" name="Text Box 7"/>
          <p:cNvSpPr txBox="1">
            <a:spLocks noChangeArrowheads="1"/>
          </p:cNvSpPr>
          <p:nvPr/>
        </p:nvSpPr>
        <p:spPr bwMode="auto">
          <a:xfrm>
            <a:off x="1052513" y="4029075"/>
            <a:ext cx="1158875" cy="369888"/>
          </a:xfrm>
          <a:prstGeom prst="rect">
            <a:avLst/>
          </a:prstGeom>
          <a:noFill/>
          <a:ln w="9525">
            <a:noFill/>
            <a:miter lim="800000"/>
            <a:headEnd/>
            <a:tailEnd/>
          </a:ln>
        </p:spPr>
        <p:txBody>
          <a:bodyPr wrap="none">
            <a:spAutoFit/>
          </a:bodyPr>
          <a:lstStyle/>
          <a:p>
            <a:r>
              <a:rPr lang="en-US" b="1">
                <a:solidFill>
                  <a:srgbClr val="080808"/>
                </a:solidFill>
              </a:rPr>
              <a:t>1 hour  ?</a:t>
            </a:r>
          </a:p>
        </p:txBody>
      </p:sp>
      <p:sp>
        <p:nvSpPr>
          <p:cNvPr id="19464" name="Text Box 8"/>
          <p:cNvSpPr txBox="1">
            <a:spLocks noChangeArrowheads="1"/>
          </p:cNvSpPr>
          <p:nvPr/>
        </p:nvSpPr>
        <p:spPr bwMode="auto">
          <a:xfrm>
            <a:off x="1052513" y="4927600"/>
            <a:ext cx="1223962" cy="369888"/>
          </a:xfrm>
          <a:prstGeom prst="rect">
            <a:avLst/>
          </a:prstGeom>
          <a:noFill/>
          <a:ln w="9525">
            <a:noFill/>
            <a:miter lim="800000"/>
            <a:headEnd/>
            <a:tailEnd/>
          </a:ln>
        </p:spPr>
        <p:txBody>
          <a:bodyPr wrap="none">
            <a:spAutoFit/>
          </a:bodyPr>
          <a:lstStyle/>
          <a:p>
            <a:r>
              <a:rPr lang="en-US" b="1">
                <a:solidFill>
                  <a:srgbClr val="080808"/>
                </a:solidFill>
              </a:rPr>
              <a:t>2 hours ?</a:t>
            </a:r>
          </a:p>
        </p:txBody>
      </p:sp>
      <p:sp>
        <p:nvSpPr>
          <p:cNvPr id="19465" name="Text Box 9"/>
          <p:cNvSpPr txBox="1">
            <a:spLocks noChangeArrowheads="1"/>
          </p:cNvSpPr>
          <p:nvPr/>
        </p:nvSpPr>
        <p:spPr bwMode="auto">
          <a:xfrm>
            <a:off x="1052513" y="5765800"/>
            <a:ext cx="1223962" cy="369888"/>
          </a:xfrm>
          <a:prstGeom prst="rect">
            <a:avLst/>
          </a:prstGeom>
          <a:noFill/>
          <a:ln w="9525">
            <a:noFill/>
            <a:miter lim="800000"/>
            <a:headEnd/>
            <a:tailEnd/>
          </a:ln>
        </p:spPr>
        <p:txBody>
          <a:bodyPr wrap="none">
            <a:spAutoFit/>
          </a:bodyPr>
          <a:lstStyle/>
          <a:p>
            <a:r>
              <a:rPr lang="en-US" b="1">
                <a:solidFill>
                  <a:srgbClr val="080808"/>
                </a:solidFill>
              </a:rPr>
              <a:t>3 hours ?</a:t>
            </a:r>
          </a:p>
        </p:txBody>
      </p:sp>
      <p:grpSp>
        <p:nvGrpSpPr>
          <p:cNvPr id="2" name="Group 17"/>
          <p:cNvGrpSpPr>
            <a:grpSpLocks/>
          </p:cNvGrpSpPr>
          <p:nvPr/>
        </p:nvGrpSpPr>
        <p:grpSpPr bwMode="auto">
          <a:xfrm>
            <a:off x="1052513" y="3022600"/>
            <a:ext cx="7620000" cy="3276600"/>
            <a:chOff x="672" y="2160"/>
            <a:chExt cx="4800" cy="2064"/>
          </a:xfrm>
        </p:grpSpPr>
        <p:sp>
          <p:nvSpPr>
            <p:cNvPr id="3083" name="Text Box 11"/>
            <p:cNvSpPr txBox="1">
              <a:spLocks noChangeArrowheads="1"/>
            </p:cNvSpPr>
            <p:nvPr/>
          </p:nvSpPr>
          <p:spPr bwMode="auto">
            <a:xfrm>
              <a:off x="1296" y="2275"/>
              <a:ext cx="474" cy="233"/>
            </a:xfrm>
            <a:prstGeom prst="rect">
              <a:avLst/>
            </a:prstGeom>
            <a:noFill/>
            <a:ln w="9525">
              <a:noFill/>
              <a:miter lim="800000"/>
              <a:headEnd/>
              <a:tailEnd/>
            </a:ln>
          </p:spPr>
          <p:txBody>
            <a:bodyPr wrap="none">
              <a:spAutoFit/>
            </a:bodyPr>
            <a:lstStyle/>
            <a:p>
              <a:r>
                <a:rPr lang="en-US">
                  <a:solidFill>
                    <a:srgbClr val="080808"/>
                  </a:solidFill>
                </a:rPr>
                <a:t>Time </a:t>
              </a:r>
            </a:p>
          </p:txBody>
        </p:sp>
        <p:sp>
          <p:nvSpPr>
            <p:cNvPr id="3084" name="Text Box 12"/>
            <p:cNvSpPr txBox="1">
              <a:spLocks noChangeArrowheads="1"/>
            </p:cNvSpPr>
            <p:nvPr/>
          </p:nvSpPr>
          <p:spPr bwMode="auto">
            <a:xfrm>
              <a:off x="2947" y="2160"/>
              <a:ext cx="754" cy="407"/>
            </a:xfrm>
            <a:prstGeom prst="rect">
              <a:avLst/>
            </a:prstGeom>
            <a:noFill/>
            <a:ln w="9525">
              <a:noFill/>
              <a:miter lim="800000"/>
              <a:headEnd/>
              <a:tailEnd/>
            </a:ln>
          </p:spPr>
          <p:txBody>
            <a:bodyPr wrap="none">
              <a:spAutoFit/>
            </a:bodyPr>
            <a:lstStyle/>
            <a:p>
              <a:pPr algn="ctr"/>
              <a:r>
                <a:rPr lang="en-US">
                  <a:solidFill>
                    <a:srgbClr val="080808"/>
                  </a:solidFill>
                </a:rPr>
                <a:t>#atoms</a:t>
              </a:r>
              <a:br>
                <a:rPr lang="en-US">
                  <a:solidFill>
                    <a:srgbClr val="080808"/>
                  </a:solidFill>
                </a:rPr>
              </a:br>
              <a:r>
                <a:rPr lang="en-US">
                  <a:solidFill>
                    <a:srgbClr val="080808"/>
                  </a:solidFill>
                </a:rPr>
                <a:t>remaining</a:t>
              </a:r>
            </a:p>
          </p:txBody>
        </p:sp>
        <p:sp>
          <p:nvSpPr>
            <p:cNvPr id="3085" name="Text Box 13"/>
            <p:cNvSpPr txBox="1">
              <a:spLocks noChangeArrowheads="1"/>
            </p:cNvSpPr>
            <p:nvPr/>
          </p:nvSpPr>
          <p:spPr bwMode="auto">
            <a:xfrm>
              <a:off x="4050" y="2160"/>
              <a:ext cx="843" cy="407"/>
            </a:xfrm>
            <a:prstGeom prst="rect">
              <a:avLst/>
            </a:prstGeom>
            <a:noFill/>
            <a:ln w="9525">
              <a:noFill/>
              <a:miter lim="800000"/>
              <a:headEnd/>
              <a:tailEnd/>
            </a:ln>
          </p:spPr>
          <p:txBody>
            <a:bodyPr wrap="none">
              <a:spAutoFit/>
            </a:bodyPr>
            <a:lstStyle/>
            <a:p>
              <a:pPr algn="ctr"/>
              <a:r>
                <a:rPr lang="en-US">
                  <a:solidFill>
                    <a:srgbClr val="080808"/>
                  </a:solidFill>
                </a:rPr>
                <a:t>% of atoms</a:t>
              </a:r>
              <a:br>
                <a:rPr lang="en-US">
                  <a:solidFill>
                    <a:srgbClr val="080808"/>
                  </a:solidFill>
                </a:rPr>
              </a:br>
              <a:r>
                <a:rPr lang="en-US">
                  <a:solidFill>
                    <a:srgbClr val="080808"/>
                  </a:solidFill>
                </a:rPr>
                <a:t>remaining</a:t>
              </a:r>
            </a:p>
          </p:txBody>
        </p:sp>
        <p:sp>
          <p:nvSpPr>
            <p:cNvPr id="3086" name="Line 14"/>
            <p:cNvSpPr>
              <a:spLocks noChangeShapeType="1"/>
            </p:cNvSpPr>
            <p:nvPr/>
          </p:nvSpPr>
          <p:spPr bwMode="auto">
            <a:xfrm>
              <a:off x="672" y="2688"/>
              <a:ext cx="4800" cy="0"/>
            </a:xfrm>
            <a:prstGeom prst="line">
              <a:avLst/>
            </a:prstGeom>
            <a:noFill/>
            <a:ln w="57150">
              <a:solidFill>
                <a:schemeClr val="tx1"/>
              </a:solidFill>
              <a:round/>
              <a:headEnd/>
              <a:tailEnd/>
            </a:ln>
          </p:spPr>
          <p:txBody>
            <a:bodyPr/>
            <a:lstStyle/>
            <a:p>
              <a:endParaRPr lang="en-NZ"/>
            </a:p>
          </p:txBody>
        </p:sp>
        <p:sp>
          <p:nvSpPr>
            <p:cNvPr id="3087" name="Line 15"/>
            <p:cNvSpPr>
              <a:spLocks noChangeShapeType="1"/>
            </p:cNvSpPr>
            <p:nvPr/>
          </p:nvSpPr>
          <p:spPr bwMode="auto">
            <a:xfrm>
              <a:off x="2928" y="2256"/>
              <a:ext cx="0" cy="1968"/>
            </a:xfrm>
            <a:prstGeom prst="line">
              <a:avLst/>
            </a:prstGeom>
            <a:noFill/>
            <a:ln w="38100">
              <a:solidFill>
                <a:schemeClr val="tx1"/>
              </a:solidFill>
              <a:round/>
              <a:headEnd/>
              <a:tailEnd/>
            </a:ln>
          </p:spPr>
          <p:txBody>
            <a:bodyPr/>
            <a:lstStyle/>
            <a:p>
              <a:endParaRPr lang="en-NZ"/>
            </a:p>
          </p:txBody>
        </p:sp>
        <p:sp>
          <p:nvSpPr>
            <p:cNvPr id="3088" name="Line 16"/>
            <p:cNvSpPr>
              <a:spLocks noChangeShapeType="1"/>
            </p:cNvSpPr>
            <p:nvPr/>
          </p:nvSpPr>
          <p:spPr bwMode="auto">
            <a:xfrm>
              <a:off x="3984" y="2256"/>
              <a:ext cx="0" cy="1968"/>
            </a:xfrm>
            <a:prstGeom prst="line">
              <a:avLst/>
            </a:prstGeom>
            <a:noFill/>
            <a:ln w="38100">
              <a:solidFill>
                <a:schemeClr val="tx1"/>
              </a:solidFill>
              <a:round/>
              <a:headEnd/>
              <a:tailEnd/>
            </a:ln>
          </p:spPr>
          <p:txBody>
            <a:bodyPr/>
            <a:lstStyle/>
            <a:p>
              <a:endParaRPr lang="en-NZ"/>
            </a:p>
          </p:txBody>
        </p:sp>
      </p:grpSp>
      <p:sp>
        <p:nvSpPr>
          <p:cNvPr id="17" name="Rectangle 16"/>
          <p:cNvSpPr/>
          <p:nvPr/>
        </p:nvSpPr>
        <p:spPr>
          <a:xfrm>
            <a:off x="494062" y="196333"/>
            <a:ext cx="2238113" cy="707886"/>
          </a:xfrm>
          <a:prstGeom prst="rect">
            <a:avLst/>
          </a:prstGeom>
        </p:spPr>
        <p:txBody>
          <a:bodyPr wrap="none">
            <a:spAutoFit/>
          </a:bodyPr>
          <a:lstStyle/>
          <a:p>
            <a:pPr>
              <a:defRPr/>
            </a:pPr>
            <a:r>
              <a:rPr lang="en-US" sz="4000" b="1" dirty="0">
                <a:ln w="12700">
                  <a:solidFill>
                    <a:schemeClr val="tx2">
                      <a:satMod val="155000"/>
                    </a:schemeClr>
                  </a:solidFill>
                  <a:prstDash val="solid"/>
                </a:ln>
                <a:solidFill>
                  <a:schemeClr val="bg2">
                    <a:tint val="85000"/>
                    <a:satMod val="155000"/>
                  </a:schemeClr>
                </a:solidFill>
              </a:rPr>
              <a:t>Half-Life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dissolve">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63"/>
                                        </p:tgtEl>
                                        <p:attrNameLst>
                                          <p:attrName>style.visibility</p:attrName>
                                        </p:attrNameLst>
                                      </p:cBhvr>
                                      <p:to>
                                        <p:strVal val="visible"/>
                                      </p:to>
                                    </p:set>
                                    <p:animEffect transition="in" filter="dissolve">
                                      <p:cBhvr>
                                        <p:cTn id="22" dur="500"/>
                                        <p:tgtEl>
                                          <p:spTgt spid="1946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460"/>
                                        </p:tgtEl>
                                        <p:attrNameLst>
                                          <p:attrName>style.visibility</p:attrName>
                                        </p:attrNameLst>
                                      </p:cBhvr>
                                      <p:to>
                                        <p:strVal val="visible"/>
                                      </p:to>
                                    </p:set>
                                    <p:animEffect transition="in" filter="dissolve">
                                      <p:cBhvr>
                                        <p:cTn id="27" dur="500"/>
                                        <p:tgtEl>
                                          <p:spTgt spid="1946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464"/>
                                        </p:tgtEl>
                                        <p:attrNameLst>
                                          <p:attrName>style.visibility</p:attrName>
                                        </p:attrNameLst>
                                      </p:cBhvr>
                                      <p:to>
                                        <p:strVal val="visible"/>
                                      </p:to>
                                    </p:set>
                                    <p:animEffect transition="in" filter="dissolve">
                                      <p:cBhvr>
                                        <p:cTn id="32" dur="500"/>
                                        <p:tgtEl>
                                          <p:spTgt spid="1946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461"/>
                                        </p:tgtEl>
                                        <p:attrNameLst>
                                          <p:attrName>style.visibility</p:attrName>
                                        </p:attrNameLst>
                                      </p:cBhvr>
                                      <p:to>
                                        <p:strVal val="visible"/>
                                      </p:to>
                                    </p:set>
                                    <p:animEffect transition="in" filter="dissolve">
                                      <p:cBhvr>
                                        <p:cTn id="37" dur="500"/>
                                        <p:tgtEl>
                                          <p:spTgt spid="1946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465"/>
                                        </p:tgtEl>
                                        <p:attrNameLst>
                                          <p:attrName>style.visibility</p:attrName>
                                        </p:attrNameLst>
                                      </p:cBhvr>
                                      <p:to>
                                        <p:strVal val="visible"/>
                                      </p:to>
                                    </p:set>
                                    <p:animEffect transition="in" filter="dissolve">
                                      <p:cBhvr>
                                        <p:cTn id="42" dur="500"/>
                                        <p:tgtEl>
                                          <p:spTgt spid="1946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9462"/>
                                        </p:tgtEl>
                                        <p:attrNameLst>
                                          <p:attrName>style.visibility</p:attrName>
                                        </p:attrNameLst>
                                      </p:cBhvr>
                                      <p:to>
                                        <p:strVal val="visible"/>
                                      </p:to>
                                    </p:set>
                                    <p:animEffect transition="in" filter="dissolve">
                                      <p:cBhvr>
                                        <p:cTn id="47"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P spid="19460" grpId="0" autoUpdateAnimBg="0"/>
      <p:bldP spid="19461" grpId="0" autoUpdateAnimBg="0"/>
      <p:bldP spid="19462" grpId="0" autoUpdateAnimBg="0"/>
      <p:bldP spid="19463" grpId="0" autoUpdateAnimBg="0"/>
      <p:bldP spid="19464" grpId="0" autoUpdateAnimBg="0"/>
      <p:bldP spid="1946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a:xfrm>
            <a:off x="0" y="1433513"/>
            <a:ext cx="2409825" cy="3600450"/>
          </a:xfrm>
          <a:noFill/>
        </p:spPr>
        <p:txBody>
          <a:bodyPr lIns="90487" tIns="44450" rIns="90487" bIns="44450"/>
          <a:lstStyle/>
          <a:p>
            <a:pPr marL="285750" indent="-285750" eaLnBrk="1" hangingPunct="1">
              <a:buFontTx/>
              <a:buNone/>
            </a:pPr>
            <a:r>
              <a:rPr lang="en-AU" sz="2800" dirty="0" smtClean="0">
                <a:solidFill>
                  <a:srgbClr val="0A0A0A"/>
                </a:solidFill>
              </a:rPr>
              <a:t>Example for;</a:t>
            </a:r>
          </a:p>
          <a:p>
            <a:pPr marL="285750" indent="-285750" eaLnBrk="1" hangingPunct="1">
              <a:buFontTx/>
              <a:buNone/>
            </a:pPr>
            <a:r>
              <a:rPr lang="en-AU" sz="2800" dirty="0" smtClean="0">
                <a:solidFill>
                  <a:srgbClr val="0A0A0A"/>
                </a:solidFill>
              </a:rPr>
              <a:t>N</a:t>
            </a:r>
            <a:r>
              <a:rPr lang="en-AU" sz="2800" baseline="-25000" dirty="0" smtClean="0">
                <a:solidFill>
                  <a:srgbClr val="0A0A0A"/>
                </a:solidFill>
              </a:rPr>
              <a:t>o</a:t>
            </a:r>
            <a:r>
              <a:rPr lang="en-AU" sz="2800" dirty="0" smtClean="0">
                <a:solidFill>
                  <a:srgbClr val="0A0A0A"/>
                </a:solidFill>
              </a:rPr>
              <a:t> = 100 nuclei</a:t>
            </a:r>
          </a:p>
          <a:p>
            <a:pPr marL="285750" indent="-285750" eaLnBrk="1" hangingPunct="1">
              <a:buFontTx/>
              <a:buNone/>
            </a:pPr>
            <a:r>
              <a:rPr lang="en-AU" sz="2800" dirty="0" smtClean="0">
                <a:solidFill>
                  <a:srgbClr val="0A0A0A"/>
                </a:solidFill>
              </a:rPr>
              <a:t>T</a:t>
            </a:r>
            <a:r>
              <a:rPr lang="en-AU" sz="2800" baseline="-25000" dirty="0" smtClean="0">
                <a:solidFill>
                  <a:srgbClr val="0A0A0A"/>
                </a:solidFill>
              </a:rPr>
              <a:t>1/2</a:t>
            </a:r>
            <a:r>
              <a:rPr lang="en-AU" sz="2800" dirty="0" smtClean="0">
                <a:solidFill>
                  <a:srgbClr val="0A0A0A"/>
                </a:solidFill>
              </a:rPr>
              <a:t> = 5 days</a:t>
            </a:r>
          </a:p>
          <a:p>
            <a:pPr marL="285750" indent="-285750" eaLnBrk="1" hangingPunct="1">
              <a:buFontTx/>
              <a:buNone/>
            </a:pPr>
            <a:endParaRPr lang="en-AU" sz="2800" dirty="0">
              <a:solidFill>
                <a:srgbClr val="0A0A0A"/>
              </a:solidFill>
            </a:endParaRPr>
          </a:p>
          <a:p>
            <a:pPr marL="285750" indent="-285750" eaLnBrk="1" hangingPunct="1">
              <a:buFontTx/>
              <a:buNone/>
            </a:pPr>
            <a:r>
              <a:rPr lang="en-AU" sz="2800" dirty="0" smtClean="0">
                <a:solidFill>
                  <a:srgbClr val="0A0A0A"/>
                </a:solidFill>
              </a:rPr>
              <a:t>k = -0.139</a:t>
            </a:r>
          </a:p>
        </p:txBody>
      </p:sp>
      <p:sp>
        <p:nvSpPr>
          <p:cNvPr id="1029" name="Rectangle 4"/>
          <p:cNvSpPr>
            <a:spLocks noChangeArrowheads="1"/>
          </p:cNvSpPr>
          <p:nvPr/>
        </p:nvSpPr>
        <p:spPr bwMode="auto">
          <a:xfrm>
            <a:off x="2562225" y="1320800"/>
            <a:ext cx="6235700" cy="5062538"/>
          </a:xfrm>
          <a:prstGeom prst="rect">
            <a:avLst/>
          </a:prstGeom>
          <a:solidFill>
            <a:srgbClr val="FFFFFF"/>
          </a:solidFill>
          <a:ln w="12700">
            <a:noFill/>
            <a:miter lim="800000"/>
            <a:headEnd/>
            <a:tailEnd/>
          </a:ln>
        </p:spPr>
        <p:txBody>
          <a:bodyPr wrap="none" anchor="ctr"/>
          <a:lstStyle/>
          <a:p>
            <a:endParaRPr lang="en-US">
              <a:solidFill>
                <a:srgbClr val="0A0A0A"/>
              </a:solidFill>
            </a:endParaRPr>
          </a:p>
        </p:txBody>
      </p:sp>
      <p:sp>
        <p:nvSpPr>
          <p:cNvPr id="1030" name="Line 5"/>
          <p:cNvSpPr>
            <a:spLocks noChangeShapeType="1"/>
          </p:cNvSpPr>
          <p:nvPr/>
        </p:nvSpPr>
        <p:spPr bwMode="auto">
          <a:xfrm flipV="1">
            <a:off x="3556000" y="2913063"/>
            <a:ext cx="0" cy="2370137"/>
          </a:xfrm>
          <a:prstGeom prst="line">
            <a:avLst/>
          </a:prstGeom>
          <a:noFill/>
          <a:ln w="25400">
            <a:solidFill>
              <a:srgbClr val="000000"/>
            </a:solidFill>
            <a:round/>
            <a:headEnd/>
            <a:tailEnd/>
          </a:ln>
        </p:spPr>
        <p:txBody>
          <a:bodyPr wrap="none" anchor="ctr"/>
          <a:lstStyle/>
          <a:p>
            <a:endParaRPr lang="en-NZ"/>
          </a:p>
        </p:txBody>
      </p:sp>
      <p:sp>
        <p:nvSpPr>
          <p:cNvPr id="1031" name="Line 6"/>
          <p:cNvSpPr>
            <a:spLocks noChangeShapeType="1"/>
          </p:cNvSpPr>
          <p:nvPr/>
        </p:nvSpPr>
        <p:spPr bwMode="auto">
          <a:xfrm>
            <a:off x="3511550" y="5289550"/>
            <a:ext cx="76200" cy="0"/>
          </a:xfrm>
          <a:prstGeom prst="line">
            <a:avLst/>
          </a:prstGeom>
          <a:noFill/>
          <a:ln w="25400">
            <a:solidFill>
              <a:srgbClr val="000000"/>
            </a:solidFill>
            <a:round/>
            <a:headEnd/>
            <a:tailEnd/>
          </a:ln>
        </p:spPr>
        <p:txBody>
          <a:bodyPr wrap="none" anchor="ctr"/>
          <a:lstStyle/>
          <a:p>
            <a:endParaRPr lang="en-NZ"/>
          </a:p>
        </p:txBody>
      </p:sp>
      <p:sp>
        <p:nvSpPr>
          <p:cNvPr id="1032" name="Line 7"/>
          <p:cNvSpPr>
            <a:spLocks noChangeShapeType="1"/>
          </p:cNvSpPr>
          <p:nvPr/>
        </p:nvSpPr>
        <p:spPr bwMode="auto">
          <a:xfrm>
            <a:off x="3511550" y="4803775"/>
            <a:ext cx="76200" cy="0"/>
          </a:xfrm>
          <a:prstGeom prst="line">
            <a:avLst/>
          </a:prstGeom>
          <a:noFill/>
          <a:ln w="25400">
            <a:solidFill>
              <a:srgbClr val="000000"/>
            </a:solidFill>
            <a:round/>
            <a:headEnd/>
            <a:tailEnd/>
          </a:ln>
        </p:spPr>
        <p:txBody>
          <a:bodyPr wrap="none" anchor="ctr"/>
          <a:lstStyle/>
          <a:p>
            <a:endParaRPr lang="en-NZ"/>
          </a:p>
        </p:txBody>
      </p:sp>
      <p:sp>
        <p:nvSpPr>
          <p:cNvPr id="1033" name="Line 8"/>
          <p:cNvSpPr>
            <a:spLocks noChangeShapeType="1"/>
          </p:cNvSpPr>
          <p:nvPr/>
        </p:nvSpPr>
        <p:spPr bwMode="auto">
          <a:xfrm>
            <a:off x="3511550" y="4338638"/>
            <a:ext cx="76200" cy="0"/>
          </a:xfrm>
          <a:prstGeom prst="line">
            <a:avLst/>
          </a:prstGeom>
          <a:noFill/>
          <a:ln w="25400">
            <a:solidFill>
              <a:srgbClr val="000000"/>
            </a:solidFill>
            <a:round/>
            <a:headEnd/>
            <a:tailEnd/>
          </a:ln>
        </p:spPr>
        <p:txBody>
          <a:bodyPr wrap="none" anchor="ctr"/>
          <a:lstStyle/>
          <a:p>
            <a:endParaRPr lang="en-NZ"/>
          </a:p>
        </p:txBody>
      </p:sp>
      <p:sp>
        <p:nvSpPr>
          <p:cNvPr id="1034" name="Line 9"/>
          <p:cNvSpPr>
            <a:spLocks noChangeShapeType="1"/>
          </p:cNvSpPr>
          <p:nvPr/>
        </p:nvSpPr>
        <p:spPr bwMode="auto">
          <a:xfrm>
            <a:off x="3511550" y="3873500"/>
            <a:ext cx="76200" cy="0"/>
          </a:xfrm>
          <a:prstGeom prst="line">
            <a:avLst/>
          </a:prstGeom>
          <a:noFill/>
          <a:ln w="25400">
            <a:solidFill>
              <a:srgbClr val="000000"/>
            </a:solidFill>
            <a:round/>
            <a:headEnd/>
            <a:tailEnd/>
          </a:ln>
        </p:spPr>
        <p:txBody>
          <a:bodyPr wrap="none" anchor="ctr"/>
          <a:lstStyle/>
          <a:p>
            <a:endParaRPr lang="en-NZ"/>
          </a:p>
        </p:txBody>
      </p:sp>
      <p:sp>
        <p:nvSpPr>
          <p:cNvPr id="1035" name="Line 10"/>
          <p:cNvSpPr>
            <a:spLocks noChangeShapeType="1"/>
          </p:cNvSpPr>
          <p:nvPr/>
        </p:nvSpPr>
        <p:spPr bwMode="auto">
          <a:xfrm>
            <a:off x="3511550" y="3389313"/>
            <a:ext cx="76200" cy="0"/>
          </a:xfrm>
          <a:prstGeom prst="line">
            <a:avLst/>
          </a:prstGeom>
          <a:noFill/>
          <a:ln w="25400">
            <a:solidFill>
              <a:srgbClr val="000000"/>
            </a:solidFill>
            <a:round/>
            <a:headEnd/>
            <a:tailEnd/>
          </a:ln>
        </p:spPr>
        <p:txBody>
          <a:bodyPr wrap="none" anchor="ctr"/>
          <a:lstStyle/>
          <a:p>
            <a:endParaRPr lang="en-NZ"/>
          </a:p>
        </p:txBody>
      </p:sp>
      <p:sp>
        <p:nvSpPr>
          <p:cNvPr id="1036" name="Line 11"/>
          <p:cNvSpPr>
            <a:spLocks noChangeShapeType="1"/>
          </p:cNvSpPr>
          <p:nvPr/>
        </p:nvSpPr>
        <p:spPr bwMode="auto">
          <a:xfrm>
            <a:off x="3511550" y="2924175"/>
            <a:ext cx="76200" cy="0"/>
          </a:xfrm>
          <a:prstGeom prst="line">
            <a:avLst/>
          </a:prstGeom>
          <a:noFill/>
          <a:ln w="25400">
            <a:solidFill>
              <a:srgbClr val="000000"/>
            </a:solidFill>
            <a:round/>
            <a:headEnd/>
            <a:tailEnd/>
          </a:ln>
        </p:spPr>
        <p:txBody>
          <a:bodyPr wrap="none" anchor="ctr"/>
          <a:lstStyle/>
          <a:p>
            <a:endParaRPr lang="en-NZ"/>
          </a:p>
        </p:txBody>
      </p:sp>
      <p:sp>
        <p:nvSpPr>
          <p:cNvPr id="1037" name="Line 12"/>
          <p:cNvSpPr>
            <a:spLocks noChangeShapeType="1"/>
          </p:cNvSpPr>
          <p:nvPr/>
        </p:nvSpPr>
        <p:spPr bwMode="auto">
          <a:xfrm>
            <a:off x="3570288" y="5289550"/>
            <a:ext cx="4725987" cy="0"/>
          </a:xfrm>
          <a:prstGeom prst="line">
            <a:avLst/>
          </a:prstGeom>
          <a:noFill/>
          <a:ln w="25400">
            <a:solidFill>
              <a:srgbClr val="000000"/>
            </a:solidFill>
            <a:round/>
            <a:headEnd/>
            <a:tailEnd/>
          </a:ln>
        </p:spPr>
        <p:txBody>
          <a:bodyPr wrap="none" anchor="ctr"/>
          <a:lstStyle/>
          <a:p>
            <a:endParaRPr lang="en-NZ"/>
          </a:p>
        </p:txBody>
      </p:sp>
      <p:sp>
        <p:nvSpPr>
          <p:cNvPr id="1038" name="Line 13"/>
          <p:cNvSpPr>
            <a:spLocks noChangeShapeType="1"/>
          </p:cNvSpPr>
          <p:nvPr/>
        </p:nvSpPr>
        <p:spPr bwMode="auto">
          <a:xfrm flipV="1">
            <a:off x="3556000" y="5218113"/>
            <a:ext cx="0" cy="120650"/>
          </a:xfrm>
          <a:prstGeom prst="line">
            <a:avLst/>
          </a:prstGeom>
          <a:noFill/>
          <a:ln w="25400">
            <a:solidFill>
              <a:srgbClr val="000000"/>
            </a:solidFill>
            <a:round/>
            <a:headEnd/>
            <a:tailEnd/>
          </a:ln>
        </p:spPr>
        <p:txBody>
          <a:bodyPr wrap="none" anchor="ctr"/>
          <a:lstStyle/>
          <a:p>
            <a:endParaRPr lang="en-NZ"/>
          </a:p>
        </p:txBody>
      </p:sp>
      <p:sp>
        <p:nvSpPr>
          <p:cNvPr id="1039" name="Line 14"/>
          <p:cNvSpPr>
            <a:spLocks noChangeShapeType="1"/>
          </p:cNvSpPr>
          <p:nvPr/>
        </p:nvSpPr>
        <p:spPr bwMode="auto">
          <a:xfrm flipV="1">
            <a:off x="5146675" y="5218113"/>
            <a:ext cx="0" cy="120650"/>
          </a:xfrm>
          <a:prstGeom prst="line">
            <a:avLst/>
          </a:prstGeom>
          <a:noFill/>
          <a:ln w="25400">
            <a:solidFill>
              <a:srgbClr val="000000"/>
            </a:solidFill>
            <a:round/>
            <a:headEnd/>
            <a:tailEnd/>
          </a:ln>
        </p:spPr>
        <p:txBody>
          <a:bodyPr wrap="none" anchor="ctr"/>
          <a:lstStyle/>
          <a:p>
            <a:endParaRPr lang="en-NZ"/>
          </a:p>
        </p:txBody>
      </p:sp>
      <p:sp>
        <p:nvSpPr>
          <p:cNvPr id="1040" name="Line 15"/>
          <p:cNvSpPr>
            <a:spLocks noChangeShapeType="1"/>
          </p:cNvSpPr>
          <p:nvPr/>
        </p:nvSpPr>
        <p:spPr bwMode="auto">
          <a:xfrm flipV="1">
            <a:off x="6734175" y="5218113"/>
            <a:ext cx="0" cy="120650"/>
          </a:xfrm>
          <a:prstGeom prst="line">
            <a:avLst/>
          </a:prstGeom>
          <a:noFill/>
          <a:ln w="25400">
            <a:solidFill>
              <a:srgbClr val="000000"/>
            </a:solidFill>
            <a:round/>
            <a:headEnd/>
            <a:tailEnd/>
          </a:ln>
        </p:spPr>
        <p:txBody>
          <a:bodyPr wrap="none" anchor="ctr"/>
          <a:lstStyle/>
          <a:p>
            <a:endParaRPr lang="en-NZ"/>
          </a:p>
        </p:txBody>
      </p:sp>
      <p:sp>
        <p:nvSpPr>
          <p:cNvPr id="1041" name="Line 16"/>
          <p:cNvSpPr>
            <a:spLocks noChangeShapeType="1"/>
          </p:cNvSpPr>
          <p:nvPr/>
        </p:nvSpPr>
        <p:spPr bwMode="auto">
          <a:xfrm flipV="1">
            <a:off x="8323263" y="5218113"/>
            <a:ext cx="0" cy="120650"/>
          </a:xfrm>
          <a:prstGeom prst="line">
            <a:avLst/>
          </a:prstGeom>
          <a:noFill/>
          <a:ln w="25400">
            <a:solidFill>
              <a:srgbClr val="000000"/>
            </a:solidFill>
            <a:round/>
            <a:headEnd/>
            <a:tailEnd/>
          </a:ln>
        </p:spPr>
        <p:txBody>
          <a:bodyPr wrap="none" anchor="ctr"/>
          <a:lstStyle/>
          <a:p>
            <a:endParaRPr lang="en-NZ"/>
          </a:p>
        </p:txBody>
      </p:sp>
      <p:sp>
        <p:nvSpPr>
          <p:cNvPr id="1042" name="Rectangle 17"/>
          <p:cNvSpPr>
            <a:spLocks noChangeArrowheads="1"/>
          </p:cNvSpPr>
          <p:nvPr/>
        </p:nvSpPr>
        <p:spPr bwMode="auto">
          <a:xfrm>
            <a:off x="3497263" y="2865438"/>
            <a:ext cx="82550" cy="77787"/>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43" name="Rectangle 18"/>
          <p:cNvSpPr>
            <a:spLocks noChangeArrowheads="1"/>
          </p:cNvSpPr>
          <p:nvPr/>
        </p:nvSpPr>
        <p:spPr bwMode="auto">
          <a:xfrm>
            <a:off x="3811588" y="3175000"/>
            <a:ext cx="84137" cy="79375"/>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44" name="Rectangle 19"/>
          <p:cNvSpPr>
            <a:spLocks noChangeArrowheads="1"/>
          </p:cNvSpPr>
          <p:nvPr/>
        </p:nvSpPr>
        <p:spPr bwMode="auto">
          <a:xfrm>
            <a:off x="4144963" y="3427413"/>
            <a:ext cx="82550" cy="79375"/>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45" name="Rectangle 20"/>
          <p:cNvSpPr>
            <a:spLocks noChangeArrowheads="1"/>
          </p:cNvSpPr>
          <p:nvPr/>
        </p:nvSpPr>
        <p:spPr bwMode="auto">
          <a:xfrm>
            <a:off x="4459288" y="3660775"/>
            <a:ext cx="82550" cy="77788"/>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46" name="Rectangle 21"/>
          <p:cNvSpPr>
            <a:spLocks noChangeArrowheads="1"/>
          </p:cNvSpPr>
          <p:nvPr/>
        </p:nvSpPr>
        <p:spPr bwMode="auto">
          <a:xfrm>
            <a:off x="4772025" y="3873500"/>
            <a:ext cx="84138" cy="77788"/>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47" name="Rectangle 22"/>
          <p:cNvSpPr>
            <a:spLocks noChangeArrowheads="1"/>
          </p:cNvSpPr>
          <p:nvPr/>
        </p:nvSpPr>
        <p:spPr bwMode="auto">
          <a:xfrm>
            <a:off x="5086350" y="4048125"/>
            <a:ext cx="84138" cy="77788"/>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48" name="Rectangle 23"/>
          <p:cNvSpPr>
            <a:spLocks noChangeArrowheads="1"/>
          </p:cNvSpPr>
          <p:nvPr/>
        </p:nvSpPr>
        <p:spPr bwMode="auto">
          <a:xfrm>
            <a:off x="5400675" y="4203700"/>
            <a:ext cx="82550" cy="77788"/>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49" name="Rectangle 24"/>
          <p:cNvSpPr>
            <a:spLocks noChangeArrowheads="1"/>
          </p:cNvSpPr>
          <p:nvPr/>
        </p:nvSpPr>
        <p:spPr bwMode="auto">
          <a:xfrm>
            <a:off x="5734050" y="4338638"/>
            <a:ext cx="82550" cy="77787"/>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50" name="Rectangle 25"/>
          <p:cNvSpPr>
            <a:spLocks noChangeArrowheads="1"/>
          </p:cNvSpPr>
          <p:nvPr/>
        </p:nvSpPr>
        <p:spPr bwMode="auto">
          <a:xfrm>
            <a:off x="6048375" y="4454525"/>
            <a:ext cx="82550" cy="79375"/>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51" name="Rectangle 26"/>
          <p:cNvSpPr>
            <a:spLocks noChangeArrowheads="1"/>
          </p:cNvSpPr>
          <p:nvPr/>
        </p:nvSpPr>
        <p:spPr bwMode="auto">
          <a:xfrm>
            <a:off x="6361113" y="4552950"/>
            <a:ext cx="84137" cy="77788"/>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52" name="Rectangle 27"/>
          <p:cNvSpPr>
            <a:spLocks noChangeArrowheads="1"/>
          </p:cNvSpPr>
          <p:nvPr/>
        </p:nvSpPr>
        <p:spPr bwMode="auto">
          <a:xfrm>
            <a:off x="6677025" y="4629150"/>
            <a:ext cx="80963" cy="79375"/>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53" name="Rectangle 28"/>
          <p:cNvSpPr>
            <a:spLocks noChangeArrowheads="1"/>
          </p:cNvSpPr>
          <p:nvPr/>
        </p:nvSpPr>
        <p:spPr bwMode="auto">
          <a:xfrm>
            <a:off x="6989763" y="4706938"/>
            <a:ext cx="82550" cy="77787"/>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54" name="Rectangle 29"/>
          <p:cNvSpPr>
            <a:spLocks noChangeArrowheads="1"/>
          </p:cNvSpPr>
          <p:nvPr/>
        </p:nvSpPr>
        <p:spPr bwMode="auto">
          <a:xfrm>
            <a:off x="7323138" y="4784725"/>
            <a:ext cx="82550" cy="77788"/>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55" name="Rectangle 30"/>
          <p:cNvSpPr>
            <a:spLocks noChangeArrowheads="1"/>
          </p:cNvSpPr>
          <p:nvPr/>
        </p:nvSpPr>
        <p:spPr bwMode="auto">
          <a:xfrm>
            <a:off x="7635875" y="4843463"/>
            <a:ext cx="84138" cy="77787"/>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56" name="Rectangle 31"/>
          <p:cNvSpPr>
            <a:spLocks noChangeArrowheads="1"/>
          </p:cNvSpPr>
          <p:nvPr/>
        </p:nvSpPr>
        <p:spPr bwMode="auto">
          <a:xfrm>
            <a:off x="7951788" y="4881563"/>
            <a:ext cx="80962" cy="77787"/>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57" name="Rectangle 32"/>
          <p:cNvSpPr>
            <a:spLocks noChangeArrowheads="1"/>
          </p:cNvSpPr>
          <p:nvPr/>
        </p:nvSpPr>
        <p:spPr bwMode="auto">
          <a:xfrm>
            <a:off x="8264525" y="4921250"/>
            <a:ext cx="82550" cy="77788"/>
          </a:xfrm>
          <a:prstGeom prst="rect">
            <a:avLst/>
          </a:prstGeom>
          <a:solidFill>
            <a:srgbClr val="DD0806"/>
          </a:solidFill>
          <a:ln w="25400">
            <a:solidFill>
              <a:srgbClr val="000000"/>
            </a:solidFill>
            <a:miter lim="800000"/>
            <a:headEnd/>
            <a:tailEnd/>
          </a:ln>
        </p:spPr>
        <p:txBody>
          <a:bodyPr wrap="none" anchor="ctr"/>
          <a:lstStyle/>
          <a:p>
            <a:endParaRPr lang="en-US">
              <a:solidFill>
                <a:srgbClr val="0A0A0A"/>
              </a:solidFill>
            </a:endParaRPr>
          </a:p>
        </p:txBody>
      </p:sp>
      <p:sp>
        <p:nvSpPr>
          <p:cNvPr id="1058" name="Rectangle 33"/>
          <p:cNvSpPr>
            <a:spLocks noChangeArrowheads="1"/>
          </p:cNvSpPr>
          <p:nvPr/>
        </p:nvSpPr>
        <p:spPr bwMode="auto">
          <a:xfrm>
            <a:off x="2595563" y="1738313"/>
            <a:ext cx="5621337" cy="366712"/>
          </a:xfrm>
          <a:prstGeom prst="rect">
            <a:avLst/>
          </a:prstGeom>
          <a:noFill/>
          <a:ln w="12700">
            <a:noFill/>
            <a:miter lim="800000"/>
            <a:headEnd/>
            <a:tailEnd/>
          </a:ln>
        </p:spPr>
        <p:txBody>
          <a:bodyPr lIns="90487" tIns="44450" rIns="90487" bIns="44450">
            <a:spAutoFit/>
          </a:bodyPr>
          <a:lstStyle/>
          <a:p>
            <a:pPr eaLnBrk="0" hangingPunct="0"/>
            <a:r>
              <a:rPr lang="en-AU" b="1">
                <a:solidFill>
                  <a:srgbClr val="0A0A0A"/>
                </a:solidFill>
                <a:latin typeface="Geneva"/>
              </a:rPr>
              <a:t>Nuclei remaining as a function of time</a:t>
            </a:r>
          </a:p>
        </p:txBody>
      </p:sp>
      <p:sp>
        <p:nvSpPr>
          <p:cNvPr id="1059" name="Rectangle 34"/>
          <p:cNvSpPr>
            <a:spLocks noChangeArrowheads="1"/>
          </p:cNvSpPr>
          <p:nvPr/>
        </p:nvSpPr>
        <p:spPr bwMode="auto">
          <a:xfrm>
            <a:off x="5157788" y="5845175"/>
            <a:ext cx="1247775" cy="320675"/>
          </a:xfrm>
          <a:prstGeom prst="rect">
            <a:avLst/>
          </a:prstGeom>
          <a:noFill/>
          <a:ln w="12700">
            <a:noFill/>
            <a:miter lim="800000"/>
            <a:headEnd/>
            <a:tailEnd/>
          </a:ln>
        </p:spPr>
        <p:txBody>
          <a:bodyPr wrap="none" lIns="90487" tIns="44450" rIns="90487" bIns="44450">
            <a:spAutoFit/>
          </a:bodyPr>
          <a:lstStyle/>
          <a:p>
            <a:pPr eaLnBrk="0" hangingPunct="0"/>
            <a:r>
              <a:rPr lang="en-AU" sz="1500" b="1">
                <a:solidFill>
                  <a:srgbClr val="0A0A0A"/>
                </a:solidFill>
                <a:latin typeface="Geneva"/>
              </a:rPr>
              <a:t>Time (days)</a:t>
            </a:r>
          </a:p>
        </p:txBody>
      </p:sp>
      <p:pic>
        <p:nvPicPr>
          <p:cNvPr id="1060" name="Picture 35"/>
          <p:cNvPicPr>
            <a:picLocks noChangeArrowheads="1"/>
          </p:cNvPicPr>
          <p:nvPr/>
        </p:nvPicPr>
        <p:blipFill>
          <a:blip r:embed="rId4" cstate="print"/>
          <a:srcRect/>
          <a:stretch>
            <a:fillRect/>
          </a:stretch>
        </p:blipFill>
        <p:spPr bwMode="auto">
          <a:xfrm>
            <a:off x="2601913" y="3721100"/>
            <a:ext cx="234950" cy="723900"/>
          </a:xfrm>
          <a:prstGeom prst="rect">
            <a:avLst/>
          </a:prstGeom>
          <a:noFill/>
          <a:ln w="12700">
            <a:noFill/>
            <a:miter lim="800000"/>
            <a:headEnd/>
            <a:tailEnd/>
          </a:ln>
        </p:spPr>
      </p:pic>
      <p:sp>
        <p:nvSpPr>
          <p:cNvPr id="1061" name="Rectangle 36"/>
          <p:cNvSpPr>
            <a:spLocks noChangeArrowheads="1"/>
          </p:cNvSpPr>
          <p:nvPr/>
        </p:nvSpPr>
        <p:spPr bwMode="auto">
          <a:xfrm>
            <a:off x="3195638" y="5114925"/>
            <a:ext cx="296862" cy="336550"/>
          </a:xfrm>
          <a:prstGeom prst="rect">
            <a:avLst/>
          </a:prstGeom>
          <a:noFill/>
          <a:ln w="12700">
            <a:noFill/>
            <a:miter lim="800000"/>
            <a:headEnd/>
            <a:tailEnd/>
          </a:ln>
        </p:spPr>
        <p:txBody>
          <a:bodyPr wrap="none" lIns="90487" tIns="44450" rIns="90487" bIns="44450">
            <a:spAutoFit/>
          </a:bodyPr>
          <a:lstStyle/>
          <a:p>
            <a:pPr eaLnBrk="0" hangingPunct="0"/>
            <a:r>
              <a:rPr lang="en-AU" sz="1600">
                <a:solidFill>
                  <a:srgbClr val="0A0A0A"/>
                </a:solidFill>
                <a:latin typeface="Geneva"/>
              </a:rPr>
              <a:t>0</a:t>
            </a:r>
          </a:p>
        </p:txBody>
      </p:sp>
      <p:sp>
        <p:nvSpPr>
          <p:cNvPr id="1062" name="Rectangle 37"/>
          <p:cNvSpPr>
            <a:spLocks noChangeArrowheads="1"/>
          </p:cNvSpPr>
          <p:nvPr/>
        </p:nvSpPr>
        <p:spPr bwMode="auto">
          <a:xfrm>
            <a:off x="3057525" y="4649788"/>
            <a:ext cx="417513" cy="342900"/>
          </a:xfrm>
          <a:prstGeom prst="rect">
            <a:avLst/>
          </a:prstGeom>
          <a:noFill/>
          <a:ln w="12700">
            <a:noFill/>
            <a:miter lim="800000"/>
            <a:headEnd/>
            <a:tailEnd/>
          </a:ln>
        </p:spPr>
        <p:txBody>
          <a:bodyPr wrap="none" lIns="90487" tIns="44450" rIns="90487" bIns="44450">
            <a:spAutoFit/>
          </a:bodyPr>
          <a:lstStyle/>
          <a:p>
            <a:pPr eaLnBrk="0" hangingPunct="0"/>
            <a:r>
              <a:rPr lang="en-AU" sz="1600">
                <a:solidFill>
                  <a:srgbClr val="0A0A0A"/>
                </a:solidFill>
                <a:latin typeface="Geneva"/>
              </a:rPr>
              <a:t>20</a:t>
            </a:r>
          </a:p>
        </p:txBody>
      </p:sp>
      <p:sp>
        <p:nvSpPr>
          <p:cNvPr id="1063" name="Rectangle 38"/>
          <p:cNvSpPr>
            <a:spLocks noChangeArrowheads="1"/>
          </p:cNvSpPr>
          <p:nvPr/>
        </p:nvSpPr>
        <p:spPr bwMode="auto">
          <a:xfrm>
            <a:off x="3057525" y="4164013"/>
            <a:ext cx="417513" cy="342900"/>
          </a:xfrm>
          <a:prstGeom prst="rect">
            <a:avLst/>
          </a:prstGeom>
          <a:noFill/>
          <a:ln w="12700">
            <a:noFill/>
            <a:miter lim="800000"/>
            <a:headEnd/>
            <a:tailEnd/>
          </a:ln>
        </p:spPr>
        <p:txBody>
          <a:bodyPr wrap="none" lIns="90487" tIns="44450" rIns="90487" bIns="44450">
            <a:spAutoFit/>
          </a:bodyPr>
          <a:lstStyle/>
          <a:p>
            <a:pPr eaLnBrk="0" hangingPunct="0"/>
            <a:r>
              <a:rPr lang="en-AU" sz="1600">
                <a:solidFill>
                  <a:srgbClr val="0A0A0A"/>
                </a:solidFill>
                <a:latin typeface="Geneva"/>
              </a:rPr>
              <a:t>40</a:t>
            </a:r>
          </a:p>
        </p:txBody>
      </p:sp>
      <p:sp>
        <p:nvSpPr>
          <p:cNvPr id="1064" name="Rectangle 39"/>
          <p:cNvSpPr>
            <a:spLocks noChangeArrowheads="1"/>
          </p:cNvSpPr>
          <p:nvPr/>
        </p:nvSpPr>
        <p:spPr bwMode="auto">
          <a:xfrm>
            <a:off x="3057525" y="3698875"/>
            <a:ext cx="417513" cy="342900"/>
          </a:xfrm>
          <a:prstGeom prst="rect">
            <a:avLst/>
          </a:prstGeom>
          <a:noFill/>
          <a:ln w="12700">
            <a:noFill/>
            <a:miter lim="800000"/>
            <a:headEnd/>
            <a:tailEnd/>
          </a:ln>
        </p:spPr>
        <p:txBody>
          <a:bodyPr wrap="none" lIns="90487" tIns="44450" rIns="90487" bIns="44450">
            <a:spAutoFit/>
          </a:bodyPr>
          <a:lstStyle/>
          <a:p>
            <a:pPr eaLnBrk="0" hangingPunct="0"/>
            <a:r>
              <a:rPr lang="en-AU" sz="1600">
                <a:solidFill>
                  <a:srgbClr val="0A0A0A"/>
                </a:solidFill>
                <a:latin typeface="Geneva"/>
              </a:rPr>
              <a:t>60</a:t>
            </a:r>
          </a:p>
        </p:txBody>
      </p:sp>
      <p:sp>
        <p:nvSpPr>
          <p:cNvPr id="1065" name="Rectangle 40"/>
          <p:cNvSpPr>
            <a:spLocks noChangeArrowheads="1"/>
          </p:cNvSpPr>
          <p:nvPr/>
        </p:nvSpPr>
        <p:spPr bwMode="auto">
          <a:xfrm>
            <a:off x="3057525" y="3233738"/>
            <a:ext cx="417513" cy="342900"/>
          </a:xfrm>
          <a:prstGeom prst="rect">
            <a:avLst/>
          </a:prstGeom>
          <a:noFill/>
          <a:ln w="12700">
            <a:noFill/>
            <a:miter lim="800000"/>
            <a:headEnd/>
            <a:tailEnd/>
          </a:ln>
        </p:spPr>
        <p:txBody>
          <a:bodyPr wrap="none" lIns="90487" tIns="44450" rIns="90487" bIns="44450">
            <a:spAutoFit/>
          </a:bodyPr>
          <a:lstStyle/>
          <a:p>
            <a:pPr eaLnBrk="0" hangingPunct="0"/>
            <a:r>
              <a:rPr lang="en-AU" sz="1600">
                <a:solidFill>
                  <a:srgbClr val="0A0A0A"/>
                </a:solidFill>
                <a:latin typeface="Geneva"/>
              </a:rPr>
              <a:t>80</a:t>
            </a:r>
          </a:p>
        </p:txBody>
      </p:sp>
      <p:sp>
        <p:nvSpPr>
          <p:cNvPr id="1066" name="Rectangle 41"/>
          <p:cNvSpPr>
            <a:spLocks noChangeArrowheads="1"/>
          </p:cNvSpPr>
          <p:nvPr/>
        </p:nvSpPr>
        <p:spPr bwMode="auto">
          <a:xfrm>
            <a:off x="2922588" y="2749550"/>
            <a:ext cx="539750" cy="342900"/>
          </a:xfrm>
          <a:prstGeom prst="rect">
            <a:avLst/>
          </a:prstGeom>
          <a:noFill/>
          <a:ln w="12700">
            <a:noFill/>
            <a:miter lim="800000"/>
            <a:headEnd/>
            <a:tailEnd/>
          </a:ln>
        </p:spPr>
        <p:txBody>
          <a:bodyPr wrap="none" lIns="90487" tIns="44450" rIns="90487" bIns="44450">
            <a:spAutoFit/>
          </a:bodyPr>
          <a:lstStyle/>
          <a:p>
            <a:pPr eaLnBrk="0" hangingPunct="0"/>
            <a:r>
              <a:rPr lang="en-AU" sz="1600">
                <a:solidFill>
                  <a:srgbClr val="0A0A0A"/>
                </a:solidFill>
                <a:latin typeface="Geneva"/>
              </a:rPr>
              <a:t>100</a:t>
            </a:r>
          </a:p>
        </p:txBody>
      </p:sp>
      <p:sp>
        <p:nvSpPr>
          <p:cNvPr id="1067" name="Rectangle 42"/>
          <p:cNvSpPr>
            <a:spLocks noChangeArrowheads="1"/>
          </p:cNvSpPr>
          <p:nvPr/>
        </p:nvSpPr>
        <p:spPr bwMode="auto">
          <a:xfrm>
            <a:off x="3411538" y="5402263"/>
            <a:ext cx="307975" cy="374650"/>
          </a:xfrm>
          <a:prstGeom prst="rect">
            <a:avLst/>
          </a:prstGeom>
          <a:noFill/>
          <a:ln w="12700">
            <a:noFill/>
            <a:miter lim="800000"/>
            <a:headEnd/>
            <a:tailEnd/>
          </a:ln>
        </p:spPr>
        <p:txBody>
          <a:bodyPr wrap="none" lIns="90487" tIns="44450" rIns="90487" bIns="44450">
            <a:spAutoFit/>
          </a:bodyPr>
          <a:lstStyle/>
          <a:p>
            <a:pPr eaLnBrk="0" hangingPunct="0"/>
            <a:r>
              <a:rPr lang="en-AU">
                <a:solidFill>
                  <a:srgbClr val="0A0A0A"/>
                </a:solidFill>
                <a:latin typeface="Geneva"/>
              </a:rPr>
              <a:t>0</a:t>
            </a:r>
          </a:p>
        </p:txBody>
      </p:sp>
      <p:sp>
        <p:nvSpPr>
          <p:cNvPr id="1068" name="Rectangle 43"/>
          <p:cNvSpPr>
            <a:spLocks noChangeArrowheads="1"/>
          </p:cNvSpPr>
          <p:nvPr/>
        </p:nvSpPr>
        <p:spPr bwMode="auto">
          <a:xfrm>
            <a:off x="5000625" y="5402263"/>
            <a:ext cx="307975" cy="374650"/>
          </a:xfrm>
          <a:prstGeom prst="rect">
            <a:avLst/>
          </a:prstGeom>
          <a:noFill/>
          <a:ln w="12700">
            <a:noFill/>
            <a:miter lim="800000"/>
            <a:headEnd/>
            <a:tailEnd/>
          </a:ln>
        </p:spPr>
        <p:txBody>
          <a:bodyPr wrap="none" lIns="90487" tIns="44450" rIns="90487" bIns="44450">
            <a:spAutoFit/>
          </a:bodyPr>
          <a:lstStyle/>
          <a:p>
            <a:pPr eaLnBrk="0" hangingPunct="0"/>
            <a:r>
              <a:rPr lang="en-AU">
                <a:solidFill>
                  <a:srgbClr val="0A0A0A"/>
                </a:solidFill>
                <a:latin typeface="Geneva"/>
              </a:rPr>
              <a:t>5</a:t>
            </a:r>
          </a:p>
        </p:txBody>
      </p:sp>
      <p:sp>
        <p:nvSpPr>
          <p:cNvPr id="1069" name="Rectangle 44"/>
          <p:cNvSpPr>
            <a:spLocks noChangeArrowheads="1"/>
          </p:cNvSpPr>
          <p:nvPr/>
        </p:nvSpPr>
        <p:spPr bwMode="auto">
          <a:xfrm>
            <a:off x="6510338" y="5402263"/>
            <a:ext cx="449262" cy="374650"/>
          </a:xfrm>
          <a:prstGeom prst="rect">
            <a:avLst/>
          </a:prstGeom>
          <a:noFill/>
          <a:ln w="12700">
            <a:noFill/>
            <a:miter lim="800000"/>
            <a:headEnd/>
            <a:tailEnd/>
          </a:ln>
        </p:spPr>
        <p:txBody>
          <a:bodyPr wrap="none" lIns="90487" tIns="44450" rIns="90487" bIns="44450">
            <a:spAutoFit/>
          </a:bodyPr>
          <a:lstStyle/>
          <a:p>
            <a:pPr eaLnBrk="0" hangingPunct="0"/>
            <a:r>
              <a:rPr lang="en-AU">
                <a:solidFill>
                  <a:srgbClr val="0A0A0A"/>
                </a:solidFill>
                <a:latin typeface="Geneva"/>
              </a:rPr>
              <a:t>10</a:t>
            </a:r>
          </a:p>
        </p:txBody>
      </p:sp>
      <p:sp>
        <p:nvSpPr>
          <p:cNvPr id="1070" name="Rectangle 45"/>
          <p:cNvSpPr>
            <a:spLocks noChangeArrowheads="1"/>
          </p:cNvSpPr>
          <p:nvPr/>
        </p:nvSpPr>
        <p:spPr bwMode="auto">
          <a:xfrm>
            <a:off x="8099425" y="5402263"/>
            <a:ext cx="447675" cy="374650"/>
          </a:xfrm>
          <a:prstGeom prst="rect">
            <a:avLst/>
          </a:prstGeom>
          <a:noFill/>
          <a:ln w="12700">
            <a:noFill/>
            <a:miter lim="800000"/>
            <a:headEnd/>
            <a:tailEnd/>
          </a:ln>
        </p:spPr>
        <p:txBody>
          <a:bodyPr wrap="none" lIns="90487" tIns="44450" rIns="90487" bIns="44450">
            <a:spAutoFit/>
          </a:bodyPr>
          <a:lstStyle/>
          <a:p>
            <a:pPr eaLnBrk="0" hangingPunct="0"/>
            <a:r>
              <a:rPr lang="en-AU">
                <a:solidFill>
                  <a:srgbClr val="0A0A0A"/>
                </a:solidFill>
                <a:latin typeface="Geneva"/>
              </a:rPr>
              <a:t>15</a:t>
            </a:r>
          </a:p>
        </p:txBody>
      </p:sp>
      <p:sp>
        <p:nvSpPr>
          <p:cNvPr id="1071" name="Rectangle 46"/>
          <p:cNvSpPr>
            <a:spLocks noChangeArrowheads="1"/>
          </p:cNvSpPr>
          <p:nvPr/>
        </p:nvSpPr>
        <p:spPr bwMode="auto">
          <a:xfrm>
            <a:off x="2320925" y="1295400"/>
            <a:ext cx="6477000" cy="5099050"/>
          </a:xfrm>
          <a:prstGeom prst="rect">
            <a:avLst/>
          </a:prstGeom>
          <a:noFill/>
          <a:ln w="25400">
            <a:solidFill>
              <a:srgbClr val="000000"/>
            </a:solidFill>
            <a:miter lim="800000"/>
            <a:headEnd/>
            <a:tailEnd/>
          </a:ln>
        </p:spPr>
        <p:txBody>
          <a:bodyPr wrap="none" anchor="ctr"/>
          <a:lstStyle/>
          <a:p>
            <a:endParaRPr lang="en-US">
              <a:solidFill>
                <a:srgbClr val="0A0A0A"/>
              </a:solidFill>
            </a:endParaRPr>
          </a:p>
        </p:txBody>
      </p:sp>
      <p:sp>
        <p:nvSpPr>
          <p:cNvPr id="1072" name="Line 47"/>
          <p:cNvSpPr>
            <a:spLocks noChangeShapeType="1"/>
          </p:cNvSpPr>
          <p:nvPr/>
        </p:nvSpPr>
        <p:spPr bwMode="auto">
          <a:xfrm>
            <a:off x="3594100" y="4095750"/>
            <a:ext cx="1500188" cy="0"/>
          </a:xfrm>
          <a:prstGeom prst="line">
            <a:avLst/>
          </a:prstGeom>
          <a:noFill/>
          <a:ln w="9525">
            <a:solidFill>
              <a:srgbClr val="00279F"/>
            </a:solidFill>
            <a:round/>
            <a:headEnd/>
            <a:tailEnd/>
          </a:ln>
        </p:spPr>
        <p:txBody>
          <a:bodyPr wrap="none" anchor="ctr"/>
          <a:lstStyle/>
          <a:p>
            <a:endParaRPr lang="en-NZ"/>
          </a:p>
        </p:txBody>
      </p:sp>
      <p:sp>
        <p:nvSpPr>
          <p:cNvPr id="1073" name="Line 48"/>
          <p:cNvSpPr>
            <a:spLocks noChangeShapeType="1"/>
          </p:cNvSpPr>
          <p:nvPr/>
        </p:nvSpPr>
        <p:spPr bwMode="auto">
          <a:xfrm>
            <a:off x="3594100" y="4667250"/>
            <a:ext cx="3082925" cy="0"/>
          </a:xfrm>
          <a:prstGeom prst="line">
            <a:avLst/>
          </a:prstGeom>
          <a:noFill/>
          <a:ln w="9525">
            <a:solidFill>
              <a:srgbClr val="00279F"/>
            </a:solidFill>
            <a:round/>
            <a:headEnd/>
            <a:tailEnd/>
          </a:ln>
        </p:spPr>
        <p:txBody>
          <a:bodyPr wrap="none" anchor="ctr"/>
          <a:lstStyle/>
          <a:p>
            <a:endParaRPr lang="en-NZ"/>
          </a:p>
        </p:txBody>
      </p:sp>
      <p:sp>
        <p:nvSpPr>
          <p:cNvPr id="1074" name="Line 49"/>
          <p:cNvSpPr>
            <a:spLocks noChangeShapeType="1"/>
          </p:cNvSpPr>
          <p:nvPr/>
        </p:nvSpPr>
        <p:spPr bwMode="auto">
          <a:xfrm>
            <a:off x="3594100" y="4972050"/>
            <a:ext cx="4646613" cy="0"/>
          </a:xfrm>
          <a:prstGeom prst="line">
            <a:avLst/>
          </a:prstGeom>
          <a:noFill/>
          <a:ln w="9525">
            <a:solidFill>
              <a:srgbClr val="00279F"/>
            </a:solidFill>
            <a:round/>
            <a:headEnd/>
            <a:tailEnd/>
          </a:ln>
        </p:spPr>
        <p:txBody>
          <a:bodyPr wrap="none" anchor="ctr"/>
          <a:lstStyle/>
          <a:p>
            <a:endParaRPr lang="en-NZ"/>
          </a:p>
        </p:txBody>
      </p:sp>
      <p:sp>
        <p:nvSpPr>
          <p:cNvPr id="1075" name="Line 50"/>
          <p:cNvSpPr>
            <a:spLocks noChangeShapeType="1"/>
          </p:cNvSpPr>
          <p:nvPr/>
        </p:nvSpPr>
        <p:spPr bwMode="auto">
          <a:xfrm flipV="1">
            <a:off x="6719888" y="4699000"/>
            <a:ext cx="0" cy="596900"/>
          </a:xfrm>
          <a:prstGeom prst="line">
            <a:avLst/>
          </a:prstGeom>
          <a:noFill/>
          <a:ln w="9525">
            <a:solidFill>
              <a:srgbClr val="00279F"/>
            </a:solidFill>
            <a:round/>
            <a:headEnd/>
            <a:tailEnd/>
          </a:ln>
        </p:spPr>
        <p:txBody>
          <a:bodyPr wrap="none" anchor="ctr"/>
          <a:lstStyle/>
          <a:p>
            <a:endParaRPr lang="en-NZ"/>
          </a:p>
        </p:txBody>
      </p:sp>
      <p:sp>
        <p:nvSpPr>
          <p:cNvPr id="1076" name="Line 51"/>
          <p:cNvSpPr>
            <a:spLocks noChangeShapeType="1"/>
          </p:cNvSpPr>
          <p:nvPr/>
        </p:nvSpPr>
        <p:spPr bwMode="auto">
          <a:xfrm flipV="1">
            <a:off x="5137150" y="4116388"/>
            <a:ext cx="0" cy="1144587"/>
          </a:xfrm>
          <a:prstGeom prst="line">
            <a:avLst/>
          </a:prstGeom>
          <a:noFill/>
          <a:ln w="9525">
            <a:solidFill>
              <a:srgbClr val="00279F"/>
            </a:solidFill>
            <a:round/>
            <a:headEnd/>
            <a:tailEnd/>
          </a:ln>
        </p:spPr>
        <p:txBody>
          <a:bodyPr wrap="none" anchor="ctr"/>
          <a:lstStyle/>
          <a:p>
            <a:endParaRPr lang="en-NZ"/>
          </a:p>
        </p:txBody>
      </p:sp>
      <p:sp>
        <p:nvSpPr>
          <p:cNvPr id="52" name="Rectangle 51"/>
          <p:cNvSpPr/>
          <p:nvPr/>
        </p:nvSpPr>
        <p:spPr>
          <a:xfrm>
            <a:off x="587616" y="355991"/>
            <a:ext cx="3159839" cy="646331"/>
          </a:xfrm>
          <a:prstGeom prst="rect">
            <a:avLst/>
          </a:prstGeom>
        </p:spPr>
        <p:txBody>
          <a:bodyPr wrap="none">
            <a:spAutoFit/>
          </a:bodyPr>
          <a:lstStyle/>
          <a:p>
            <a:pPr>
              <a:defRPr/>
            </a:pPr>
            <a:r>
              <a:rPr lang="en-AU" sz="3600" b="1" dirty="0">
                <a:ln w="12700">
                  <a:solidFill>
                    <a:schemeClr val="tx2">
                      <a:satMod val="155000"/>
                    </a:schemeClr>
                  </a:solidFill>
                  <a:prstDash val="solid"/>
                </a:ln>
                <a:solidFill>
                  <a:schemeClr val="bg2">
                    <a:tint val="85000"/>
                    <a:satMod val="155000"/>
                  </a:schemeClr>
                </a:solidFill>
              </a:rPr>
              <a:t>Decay curves</a:t>
            </a:r>
            <a:endParaRPr lang="en-US" sz="3600" b="1" dirty="0">
              <a:ln w="12700">
                <a:solidFill>
                  <a:schemeClr val="tx2">
                    <a:satMod val="155000"/>
                  </a:schemeClr>
                </a:solidFill>
                <a:prstDash val="solid"/>
              </a:ln>
              <a:solidFill>
                <a:schemeClr val="bg2">
                  <a:tint val="85000"/>
                  <a:satMod val="155000"/>
                </a:schemeClr>
              </a:solidFill>
            </a:endParaRPr>
          </a:p>
        </p:txBody>
      </p:sp>
      <p:graphicFrame>
        <p:nvGraphicFramePr>
          <p:cNvPr id="1026" name="Object 52"/>
          <p:cNvGraphicFramePr>
            <a:graphicFrameLocks noChangeAspect="1"/>
          </p:cNvGraphicFramePr>
          <p:nvPr/>
        </p:nvGraphicFramePr>
        <p:xfrm>
          <a:off x="6999288" y="1377950"/>
          <a:ext cx="1679575" cy="3167063"/>
        </p:xfrm>
        <a:graphic>
          <a:graphicData uri="http://schemas.openxmlformats.org/presentationml/2006/ole">
            <mc:AlternateContent xmlns:mc="http://schemas.openxmlformats.org/markup-compatibility/2006">
              <mc:Choice xmlns:v="urn:schemas-microsoft-com:vml" Requires="v">
                <p:oleObj spid="_x0000_s1038" name="Equation" r:id="rId5" imgW="660240" imgH="1244520" progId="Equation.3">
                  <p:embed/>
                </p:oleObj>
              </mc:Choice>
              <mc:Fallback>
                <p:oleObj name="Equation" r:id="rId5" imgW="660240" imgH="1244520" progId="Equation.3">
                  <p:embed/>
                  <p:pic>
                    <p:nvPicPr>
                      <p:cNvPr id="0" name="Object 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99288" y="1377950"/>
                        <a:ext cx="1679575" cy="3167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NZ"/>
          </a:p>
        </p:txBody>
      </p:sp>
      <p:sp>
        <p:nvSpPr>
          <p:cNvPr id="3" name="Subtitle 2"/>
          <p:cNvSpPr>
            <a:spLocks noGrp="1"/>
          </p:cNvSpPr>
          <p:nvPr>
            <p:ph type="subTitle" idx="1"/>
          </p:nvPr>
        </p:nvSpPr>
        <p:spPr/>
        <p:txBody>
          <a:bodyPr/>
          <a:lstStyle/>
          <a:p>
            <a:endParaRPr lang="en-NZ"/>
          </a:p>
        </p:txBody>
      </p:sp>
      <p:pic>
        <p:nvPicPr>
          <p:cNvPr id="54274" name="Picture 2"/>
          <p:cNvPicPr>
            <a:picLocks noChangeAspect="1" noChangeArrowheads="1"/>
          </p:cNvPicPr>
          <p:nvPr/>
        </p:nvPicPr>
        <p:blipFill>
          <a:blip r:embed="rId2" cstate="print"/>
          <a:srcRect/>
          <a:stretch>
            <a:fillRect/>
          </a:stretch>
        </p:blipFill>
        <p:spPr bwMode="auto">
          <a:xfrm>
            <a:off x="0" y="57150"/>
            <a:ext cx="9734550" cy="6800850"/>
          </a:xfrm>
          <a:prstGeom prst="rect">
            <a:avLst/>
          </a:prstGeom>
          <a:noFill/>
          <a:ln w="9525">
            <a:noFill/>
            <a:miter lim="800000"/>
            <a:headEnd/>
            <a:tailEnd/>
          </a:ln>
          <a:effectLst/>
        </p:spPr>
      </p:pic>
      <p:sp>
        <p:nvSpPr>
          <p:cNvPr id="5" name="Rectangle 4"/>
          <p:cNvSpPr/>
          <p:nvPr/>
        </p:nvSpPr>
        <p:spPr>
          <a:xfrm>
            <a:off x="3663401" y="196334"/>
            <a:ext cx="4956742" cy="523220"/>
          </a:xfrm>
          <a:prstGeom prst="rect">
            <a:avLst/>
          </a:prstGeom>
        </p:spPr>
        <p:txBody>
          <a:bodyPr wrap="none">
            <a:spAutoFit/>
          </a:bodyPr>
          <a:lstStyle/>
          <a:p>
            <a:r>
              <a:rPr lang="en-NZ" sz="2800" dirty="0" smtClean="0"/>
              <a:t>See </a:t>
            </a:r>
            <a:r>
              <a:rPr lang="en-NZ" sz="2800" dirty="0" err="1" smtClean="0"/>
              <a:t>PhET</a:t>
            </a:r>
            <a:r>
              <a:rPr lang="en-NZ" sz="2800" dirty="0" smtClean="0"/>
              <a:t> alpha-decay applet</a:t>
            </a:r>
            <a:endParaRPr lang="en-NZ"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252663" y="1676400"/>
            <a:ext cx="247650" cy="915988"/>
          </a:xfrm>
          <a:prstGeom prst="rect">
            <a:avLst/>
          </a:prstGeom>
          <a:noFill/>
          <a:ln w="9525">
            <a:noFill/>
            <a:miter lim="800000"/>
            <a:headEnd/>
            <a:tailEnd/>
          </a:ln>
        </p:spPr>
        <p:txBody>
          <a:bodyPr wrap="none" anchor="ctr">
            <a:spAutoFit/>
          </a:bodyPr>
          <a:lstStyle/>
          <a:p>
            <a:r>
              <a:rPr lang="en-NZ"/>
              <a:t>.</a:t>
            </a:r>
          </a:p>
          <a:p>
            <a:pPr eaLnBrk="0" hangingPunct="0"/>
            <a:r>
              <a:rPr lang="en-NZ"/>
              <a:t/>
            </a:r>
            <a:br>
              <a:rPr lang="en-NZ"/>
            </a:br>
            <a:endParaRPr lang="en-NZ"/>
          </a:p>
        </p:txBody>
      </p:sp>
      <p:pic>
        <p:nvPicPr>
          <p:cNvPr id="4099" name="Picture 4" descr="bone imageof c14 decay"/>
          <p:cNvPicPr>
            <a:picLocks noChangeAspect="1" noChangeArrowheads="1"/>
          </p:cNvPicPr>
          <p:nvPr/>
        </p:nvPicPr>
        <p:blipFill>
          <a:blip r:embed="rId3" cstate="print"/>
          <a:srcRect/>
          <a:stretch>
            <a:fillRect/>
          </a:stretch>
        </p:blipFill>
        <p:spPr bwMode="auto">
          <a:xfrm>
            <a:off x="2236788" y="311150"/>
            <a:ext cx="4773612" cy="6310313"/>
          </a:xfrm>
          <a:prstGeom prst="rect">
            <a:avLst/>
          </a:prstGeom>
          <a:noFill/>
          <a:ln w="9525">
            <a:noFill/>
            <a:miter lim="800000"/>
            <a:headEnd/>
            <a:tailEnd/>
          </a:ln>
        </p:spPr>
      </p:pic>
      <p:sp>
        <p:nvSpPr>
          <p:cNvPr id="81925" name="Rectangle 5"/>
          <p:cNvSpPr>
            <a:spLocks noChangeArrowheads="1"/>
          </p:cNvSpPr>
          <p:nvPr/>
        </p:nvSpPr>
        <p:spPr bwMode="auto">
          <a:xfrm>
            <a:off x="2171700" y="2260600"/>
            <a:ext cx="5118100" cy="1600200"/>
          </a:xfrm>
          <a:prstGeom prst="rect">
            <a:avLst/>
          </a:prstGeom>
          <a:solidFill>
            <a:srgbClr val="C0C0C0"/>
          </a:solidFill>
          <a:ln w="9525">
            <a:noFill/>
            <a:miter lim="800000"/>
            <a:headEnd/>
            <a:tailEnd/>
          </a:ln>
        </p:spPr>
        <p:txBody>
          <a:bodyPr wrap="none" anchor="ctr"/>
          <a:lstStyle/>
          <a:p>
            <a:endParaRPr lang="en-US"/>
          </a:p>
        </p:txBody>
      </p:sp>
      <p:sp>
        <p:nvSpPr>
          <p:cNvPr id="81926" name="Rectangle 6"/>
          <p:cNvSpPr>
            <a:spLocks noChangeArrowheads="1"/>
          </p:cNvSpPr>
          <p:nvPr/>
        </p:nvSpPr>
        <p:spPr bwMode="auto">
          <a:xfrm>
            <a:off x="1968500" y="3848100"/>
            <a:ext cx="5118100" cy="1600200"/>
          </a:xfrm>
          <a:prstGeom prst="rect">
            <a:avLst/>
          </a:prstGeom>
          <a:solidFill>
            <a:srgbClr val="C0C0C0"/>
          </a:solidFill>
          <a:ln w="9525">
            <a:noFill/>
            <a:miter lim="800000"/>
            <a:headEnd/>
            <a:tailEnd/>
          </a:ln>
        </p:spPr>
        <p:txBody>
          <a:bodyPr wrap="none" anchor="ctr"/>
          <a:lstStyle/>
          <a:p>
            <a:endParaRPr lang="en-US"/>
          </a:p>
        </p:txBody>
      </p:sp>
      <p:sp>
        <p:nvSpPr>
          <p:cNvPr id="81927" name="Rectangle 7"/>
          <p:cNvSpPr>
            <a:spLocks noChangeArrowheads="1"/>
          </p:cNvSpPr>
          <p:nvPr/>
        </p:nvSpPr>
        <p:spPr bwMode="auto">
          <a:xfrm>
            <a:off x="2019300" y="5080000"/>
            <a:ext cx="5118100" cy="1600200"/>
          </a:xfrm>
          <a:prstGeom prst="rect">
            <a:avLst/>
          </a:prstGeom>
          <a:solidFill>
            <a:srgbClr val="C0C0C0"/>
          </a:solidFill>
          <a:ln w="9525">
            <a:noFill/>
            <a:miter lim="800000"/>
            <a:headEnd/>
            <a:tailEnd/>
          </a:ln>
        </p:spPr>
        <p:txBody>
          <a:bodyPr wrap="none" anchor="ctr"/>
          <a:lstStyle/>
          <a:p>
            <a:endParaRPr lang="en-US"/>
          </a:p>
        </p:txBody>
      </p:sp>
      <p:sp>
        <p:nvSpPr>
          <p:cNvPr id="9" name="Rectangle 8"/>
          <p:cNvSpPr/>
          <p:nvPr/>
        </p:nvSpPr>
        <p:spPr>
          <a:xfrm rot="16965524">
            <a:off x="-1480166" y="2677049"/>
            <a:ext cx="4955203" cy="923330"/>
          </a:xfrm>
          <a:prstGeom prst="rect">
            <a:avLst/>
          </a:prstGeom>
          <a:noFill/>
        </p:spPr>
        <p:txBody>
          <a:bodyPr wrap="none">
            <a:spAutoFit/>
          </a:bodyPr>
          <a:lstStyle/>
          <a:p>
            <a:pPr algn="ctr">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Carbon Dating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192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192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19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animBg="1"/>
      <p:bldP spid="81926" grpId="0" animBg="1"/>
      <p:bldP spid="819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603" y="600528"/>
            <a:ext cx="4441598" cy="4915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07358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2231</TotalTime>
  <Words>554</Words>
  <Application>Microsoft Macintosh PowerPoint</Application>
  <PresentationFormat>On-screen Show (4:3)</PresentationFormat>
  <Paragraphs>107</Paragraphs>
  <Slides>15</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Default Design</vt:lpstr>
      <vt:lpstr>Equation</vt:lpstr>
      <vt:lpstr>A decay series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 Duthie</dc:creator>
  <cp:lastModifiedBy>Stephen Anderson</cp:lastModifiedBy>
  <cp:revision>58</cp:revision>
  <dcterms:created xsi:type="dcterms:W3CDTF">2004-01-11T22:56:10Z</dcterms:created>
  <dcterms:modified xsi:type="dcterms:W3CDTF">2015-03-23T21:53:46Z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0">
    <vt:lpwstr>Des Duthie</vt:lpwstr>
  </property>
  <property fmtid="{D5CDD505-2E9C-101B-9397-08002B2CF9AE}" pid="3" name="Order">
    <vt:lpwstr>27000.0000000000</vt:lpwstr>
  </property>
  <property fmtid="{D5CDD505-2E9C-101B-9397-08002B2CF9AE}" pid="4" name="Resource Type">
    <vt:lpwstr>Using an Interactive Teaching Method</vt:lpwstr>
  </property>
  <property fmtid="{D5CDD505-2E9C-101B-9397-08002B2CF9AE}" pid="5" name="Level">
    <vt:lpwstr>level 2</vt:lpwstr>
  </property>
  <property fmtid="{D5CDD505-2E9C-101B-9397-08002B2CF9AE}" pid="6" name="school">
    <vt:lpwstr>Nelson College</vt:lpwstr>
  </property>
  <property fmtid="{D5CDD505-2E9C-101B-9397-08002B2CF9AE}" pid="7" name="comment">
    <vt:lpwstr>Fourth set of 4 sets of slides that have the objective of teaching  HALFLIFE</vt:lpwstr>
  </property>
</Properties>
</file>