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86" r:id="rId3"/>
    <p:sldId id="257" r:id="rId4"/>
    <p:sldId id="277" r:id="rId5"/>
    <p:sldId id="270" r:id="rId6"/>
    <p:sldId id="258" r:id="rId7"/>
    <p:sldId id="259" r:id="rId8"/>
    <p:sldId id="269" r:id="rId9"/>
    <p:sldId id="279" r:id="rId10"/>
    <p:sldId id="278" r:id="rId11"/>
    <p:sldId id="272" r:id="rId12"/>
    <p:sldId id="268" r:id="rId13"/>
    <p:sldId id="263" r:id="rId14"/>
    <p:sldId id="280" r:id="rId15"/>
    <p:sldId id="264" r:id="rId16"/>
    <p:sldId id="281" r:id="rId17"/>
    <p:sldId id="265" r:id="rId18"/>
    <p:sldId id="285" r:id="rId19"/>
    <p:sldId id="273" r:id="rId20"/>
    <p:sldId id="283" r:id="rId21"/>
    <p:sldId id="28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p:restoredTop sz="94708"/>
  </p:normalViewPr>
  <p:slideViewPr>
    <p:cSldViewPr>
      <p:cViewPr>
        <p:scale>
          <a:sx n="94" d="100"/>
          <a:sy n="94" d="100"/>
        </p:scale>
        <p:origin x="672" y="-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emf"/><Relationship Id="rId2"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image" Target="../media/image6.emf"/><Relationship Id="rId2"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1" Type="http://schemas.openxmlformats.org/officeDocument/2006/relationships/image" Target="../media/image11.emf"/><Relationship Id="rId2"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1" Type="http://schemas.openxmlformats.org/officeDocument/2006/relationships/image" Target="../media/image20.emf"/><Relationship Id="rId2"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4" Type="http://schemas.openxmlformats.org/officeDocument/2006/relationships/image" Target="../media/image28.wmf"/><Relationship Id="rId5" Type="http://schemas.openxmlformats.org/officeDocument/2006/relationships/image" Target="../media/image29.wmf"/><Relationship Id="rId1" Type="http://schemas.openxmlformats.org/officeDocument/2006/relationships/image" Target="../media/image25.wmf"/><Relationship Id="rId2"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emf"/><Relationship Id="rId2" Type="http://schemas.openxmlformats.org/officeDocument/2006/relationships/image" Target="../media/image33.emf"/><Relationship Id="rId3"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4" Type="http://schemas.openxmlformats.org/officeDocument/2006/relationships/image" Target="../media/image38.wmf"/><Relationship Id="rId1" Type="http://schemas.openxmlformats.org/officeDocument/2006/relationships/image" Target="../media/image35.wmf"/><Relationship Id="rId2"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5" Type="http://schemas.openxmlformats.org/officeDocument/2006/relationships/image" Target="../media/image43.emf"/><Relationship Id="rId6" Type="http://schemas.openxmlformats.org/officeDocument/2006/relationships/image" Target="../media/image44.emf"/><Relationship Id="rId7" Type="http://schemas.openxmlformats.org/officeDocument/2006/relationships/image" Target="../media/image45.emf"/><Relationship Id="rId8" Type="http://schemas.openxmlformats.org/officeDocument/2006/relationships/image" Target="../media/image46.emf"/><Relationship Id="rId9" Type="http://schemas.openxmlformats.org/officeDocument/2006/relationships/image" Target="../media/image47.emf"/><Relationship Id="rId1" Type="http://schemas.openxmlformats.org/officeDocument/2006/relationships/image" Target="../media/image39.emf"/><Relationship Id="rId2"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DE37DA-5B8B-4A7D-BB22-4E067B0B4C7B}" type="datetimeFigureOut">
              <a:rPr lang="en-NZ" smtClean="0"/>
              <a:pPr/>
              <a:t>18/04/16</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DAA79-9AE9-43C5-BF1A-B14125118813}" type="slidenum">
              <a:rPr lang="en-NZ" smtClean="0"/>
              <a:pPr/>
              <a:t>‹#›</a:t>
            </a:fld>
            <a:endParaRPr lang="en-NZ"/>
          </a:p>
        </p:txBody>
      </p:sp>
    </p:spTree>
    <p:extLst>
      <p:ext uri="{BB962C8B-B14F-4D97-AF65-F5344CB8AC3E}">
        <p14:creationId xmlns:p14="http://schemas.microsoft.com/office/powerpoint/2010/main" val="3695011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DAA79-9AE9-43C5-BF1A-B14125118813}" type="slidenum">
              <a:rPr lang="en-NZ" smtClean="0"/>
              <a:pPr/>
              <a:t>2</a:t>
            </a:fld>
            <a:endParaRPr lang="en-NZ"/>
          </a:p>
        </p:txBody>
      </p:sp>
    </p:spTree>
    <p:extLst>
      <p:ext uri="{BB962C8B-B14F-4D97-AF65-F5344CB8AC3E}">
        <p14:creationId xmlns:p14="http://schemas.microsoft.com/office/powerpoint/2010/main" val="1485234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788A4-B241-4530-A8DF-E09EE664515C}" type="slidenum">
              <a:rPr lang="en-US" smtClean="0"/>
              <a:pPr/>
              <a:t>18</a:t>
            </a:fld>
            <a:endParaRPr lang="en-US"/>
          </a:p>
        </p:txBody>
      </p:sp>
    </p:spTree>
    <p:extLst>
      <p:ext uri="{BB962C8B-B14F-4D97-AF65-F5344CB8AC3E}">
        <p14:creationId xmlns:p14="http://schemas.microsoft.com/office/powerpoint/2010/main" val="771490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a:ln/>
        </p:spPr>
      </p:sp>
      <p:sp>
        <p:nvSpPr>
          <p:cNvPr id="3328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3328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50000"/>
              </a:spcBef>
            </a:pPr>
            <a:fld id="{978EAF03-DC3B-4589-A697-EA945C3DC387}" type="slidenum">
              <a:rPr kumimoji="0" lang="en-US" altLang="en-US" smtClean="0">
                <a:solidFill>
                  <a:prstClr val="black"/>
                </a:solidFill>
                <a:latin typeface="Verdana" pitchFamily="34" charset="0"/>
              </a:rPr>
              <a:pPr eaLnBrk="1" hangingPunct="1">
                <a:spcBef>
                  <a:spcPct val="50000"/>
                </a:spcBef>
              </a:pPr>
              <a:t>19</a:t>
            </a:fld>
            <a:endParaRPr kumimoji="0" lang="en-US" altLang="en-US" smtClean="0">
              <a:solidFill>
                <a:prstClr val="black"/>
              </a:solidFill>
              <a:latin typeface="Verdana" pitchFamily="34" charset="0"/>
            </a:endParaRPr>
          </a:p>
        </p:txBody>
      </p:sp>
    </p:spTree>
    <p:extLst>
      <p:ext uri="{BB962C8B-B14F-4D97-AF65-F5344CB8AC3E}">
        <p14:creationId xmlns:p14="http://schemas.microsoft.com/office/powerpoint/2010/main" val="2079552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9442C-1405-45BA-855E-4C81A3E12F64}" type="slidenum">
              <a:rPr lang="en-US" smtClean="0"/>
              <a:pPr/>
              <a:t>4</a:t>
            </a:fld>
            <a:endParaRPr lang="en-US"/>
          </a:p>
        </p:txBody>
      </p:sp>
    </p:spTree>
    <p:extLst>
      <p:ext uri="{BB962C8B-B14F-4D97-AF65-F5344CB8AC3E}">
        <p14:creationId xmlns:p14="http://schemas.microsoft.com/office/powerpoint/2010/main" val="2135610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E20C10F-A23E-4677-B7DA-0625B95C3B24}" type="slidenum">
              <a:rPr lang="en-US" smtClean="0"/>
              <a:pPr/>
              <a:t>5</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AU" smtClean="0"/>
          </a:p>
        </p:txBody>
      </p:sp>
    </p:spTree>
    <p:extLst>
      <p:ext uri="{BB962C8B-B14F-4D97-AF65-F5344CB8AC3E}">
        <p14:creationId xmlns:p14="http://schemas.microsoft.com/office/powerpoint/2010/main" val="16850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FA1E218-E4B1-4E5F-8697-387E813EDC7C}" type="slidenum">
              <a:rPr lang="en-US" smtClean="0"/>
              <a:pPr/>
              <a:t>6</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AU" smtClean="0"/>
          </a:p>
        </p:txBody>
      </p:sp>
    </p:spTree>
    <p:extLst>
      <p:ext uri="{BB962C8B-B14F-4D97-AF65-F5344CB8AC3E}">
        <p14:creationId xmlns:p14="http://schemas.microsoft.com/office/powerpoint/2010/main" val="1626608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09442C-1405-45BA-855E-4C81A3E12F64}" type="slidenum">
              <a:rPr lang="en-US" smtClean="0"/>
              <a:pPr/>
              <a:t>7</a:t>
            </a:fld>
            <a:endParaRPr lang="en-US"/>
          </a:p>
        </p:txBody>
      </p:sp>
    </p:spTree>
    <p:extLst>
      <p:ext uri="{BB962C8B-B14F-4D97-AF65-F5344CB8AC3E}">
        <p14:creationId xmlns:p14="http://schemas.microsoft.com/office/powerpoint/2010/main" val="94021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2788A4-B241-4530-A8DF-E09EE664515C}" type="slidenum">
              <a:rPr lang="en-US" smtClean="0"/>
              <a:pPr/>
              <a:t>10</a:t>
            </a:fld>
            <a:endParaRPr lang="en-US"/>
          </a:p>
        </p:txBody>
      </p:sp>
    </p:spTree>
    <p:extLst>
      <p:ext uri="{BB962C8B-B14F-4D97-AF65-F5344CB8AC3E}">
        <p14:creationId xmlns:p14="http://schemas.microsoft.com/office/powerpoint/2010/main" val="1031519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DAA79-9AE9-43C5-BF1A-B14125118813}" type="slidenum">
              <a:rPr lang="en-NZ" smtClean="0"/>
              <a:pPr/>
              <a:t>11</a:t>
            </a:fld>
            <a:endParaRPr lang="en-NZ"/>
          </a:p>
        </p:txBody>
      </p:sp>
    </p:spTree>
    <p:extLst>
      <p:ext uri="{BB962C8B-B14F-4D97-AF65-F5344CB8AC3E}">
        <p14:creationId xmlns:p14="http://schemas.microsoft.com/office/powerpoint/2010/main" val="118199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a:ln/>
        </p:spPr>
      </p:sp>
      <p:sp>
        <p:nvSpPr>
          <p:cNvPr id="3297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3297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50000"/>
              </a:spcBef>
            </a:pPr>
            <a:fld id="{888B6C3D-1CED-4B85-8AB3-8A8B272B3DE1}" type="slidenum">
              <a:rPr kumimoji="0" lang="en-US" altLang="en-US" smtClean="0">
                <a:solidFill>
                  <a:prstClr val="black"/>
                </a:solidFill>
                <a:latin typeface="Verdana" pitchFamily="34" charset="0"/>
              </a:rPr>
              <a:pPr eaLnBrk="1" hangingPunct="1">
                <a:spcBef>
                  <a:spcPct val="50000"/>
                </a:spcBef>
              </a:pPr>
              <a:t>13</a:t>
            </a:fld>
            <a:endParaRPr kumimoji="0" lang="en-US" altLang="en-US" smtClean="0">
              <a:solidFill>
                <a:prstClr val="black"/>
              </a:solidFill>
              <a:latin typeface="Verdana" pitchFamily="34" charset="0"/>
            </a:endParaRPr>
          </a:p>
        </p:txBody>
      </p:sp>
    </p:spTree>
    <p:extLst>
      <p:ext uri="{BB962C8B-B14F-4D97-AF65-F5344CB8AC3E}">
        <p14:creationId xmlns:p14="http://schemas.microsoft.com/office/powerpoint/2010/main" val="160606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a:ln/>
        </p:spPr>
      </p:sp>
      <p:sp>
        <p:nvSpPr>
          <p:cNvPr id="3307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3307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50000"/>
              </a:spcBef>
            </a:pPr>
            <a:fld id="{FF2DE69E-25F9-473C-9B3B-6DEA682F30B0}" type="slidenum">
              <a:rPr kumimoji="0" lang="en-US" altLang="en-US" smtClean="0">
                <a:solidFill>
                  <a:prstClr val="black"/>
                </a:solidFill>
                <a:latin typeface="Verdana" pitchFamily="34" charset="0"/>
              </a:rPr>
              <a:pPr eaLnBrk="1" hangingPunct="1">
                <a:spcBef>
                  <a:spcPct val="50000"/>
                </a:spcBef>
              </a:pPr>
              <a:t>15</a:t>
            </a:fld>
            <a:endParaRPr kumimoji="0" lang="en-US" altLang="en-US" smtClean="0">
              <a:solidFill>
                <a:prstClr val="black"/>
              </a:solidFill>
              <a:latin typeface="Verdana" pitchFamily="34" charset="0"/>
            </a:endParaRPr>
          </a:p>
        </p:txBody>
      </p:sp>
    </p:spTree>
    <p:extLst>
      <p:ext uri="{BB962C8B-B14F-4D97-AF65-F5344CB8AC3E}">
        <p14:creationId xmlns:p14="http://schemas.microsoft.com/office/powerpoint/2010/main" val="207035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0C08479B-6C7D-4701-8F07-9764DDCD6323}" type="datetimeFigureOut">
              <a:rPr lang="en-NZ" smtClean="0"/>
              <a:pPr/>
              <a:t>18/04/16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11816F9-765F-4DB7-9D09-7F7770C75AA2}"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C08479B-6C7D-4701-8F07-9764DDCD6323}" type="datetimeFigureOut">
              <a:rPr lang="en-NZ" smtClean="0"/>
              <a:pPr/>
              <a:t>18/04/16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11816F9-765F-4DB7-9D09-7F7770C75AA2}"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C08479B-6C7D-4701-8F07-9764DDCD6323}" type="datetimeFigureOut">
              <a:rPr lang="en-NZ" smtClean="0"/>
              <a:pPr/>
              <a:t>18/04/16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11816F9-765F-4DB7-9D09-7F7770C75AA2}" type="slidenum">
              <a:rPr lang="en-NZ" smtClean="0"/>
              <a:pPr/>
              <a:t>‹#›</a:t>
            </a:fld>
            <a:endParaRPr lang="en-N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A59C1C7E-95B7-4A35-BFCF-A12716D09641}" type="datetimeFigureOut">
              <a:rPr lang="en-NZ" smtClean="0">
                <a:solidFill>
                  <a:prstClr val="black">
                    <a:tint val="75000"/>
                  </a:prstClr>
                </a:solidFill>
              </a:rPr>
              <a:pPr/>
              <a:t>18/04/16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CD726A2A-C95D-4749-96E0-CD9859708023}"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29394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59C1C7E-95B7-4A35-BFCF-A12716D09641}" type="datetimeFigureOut">
              <a:rPr lang="en-NZ" smtClean="0">
                <a:solidFill>
                  <a:prstClr val="black">
                    <a:tint val="75000"/>
                  </a:prstClr>
                </a:solidFill>
              </a:rPr>
              <a:pPr/>
              <a:t>18/04/16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CD726A2A-C95D-4749-96E0-CD9859708023}"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314103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C1C7E-95B7-4A35-BFCF-A12716D09641}" type="datetimeFigureOut">
              <a:rPr lang="en-NZ" smtClean="0">
                <a:solidFill>
                  <a:prstClr val="black">
                    <a:tint val="75000"/>
                  </a:prstClr>
                </a:solidFill>
              </a:rPr>
              <a:pPr/>
              <a:t>18/04/16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CD726A2A-C95D-4749-96E0-CD9859708023}"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921251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A59C1C7E-95B7-4A35-BFCF-A12716D09641}" type="datetimeFigureOut">
              <a:rPr lang="en-NZ" smtClean="0">
                <a:solidFill>
                  <a:prstClr val="black">
                    <a:tint val="75000"/>
                  </a:prstClr>
                </a:solidFill>
              </a:rPr>
              <a:pPr/>
              <a:t>18/04/16</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CD726A2A-C95D-4749-96E0-CD9859708023}"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851983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A59C1C7E-95B7-4A35-BFCF-A12716D09641}" type="datetimeFigureOut">
              <a:rPr lang="en-NZ" smtClean="0">
                <a:solidFill>
                  <a:prstClr val="black">
                    <a:tint val="75000"/>
                  </a:prstClr>
                </a:solidFill>
              </a:rPr>
              <a:pPr/>
              <a:t>18/04/16</a:t>
            </a:fld>
            <a:endParaRPr lang="en-NZ">
              <a:solidFill>
                <a:prstClr val="black">
                  <a:tint val="75000"/>
                </a:prstClr>
              </a:solidFill>
            </a:endParaRPr>
          </a:p>
        </p:txBody>
      </p:sp>
      <p:sp>
        <p:nvSpPr>
          <p:cNvPr id="8" name="Footer Placeholder 7"/>
          <p:cNvSpPr>
            <a:spLocks noGrp="1"/>
          </p:cNvSpPr>
          <p:nvPr>
            <p:ph type="ftr" sz="quarter" idx="11"/>
          </p:nvPr>
        </p:nvSpPr>
        <p:spPr/>
        <p:txBody>
          <a:bodyPr/>
          <a:lstStyle/>
          <a:p>
            <a:endParaRPr lang="en-NZ">
              <a:solidFill>
                <a:prstClr val="black">
                  <a:tint val="75000"/>
                </a:prstClr>
              </a:solidFill>
            </a:endParaRPr>
          </a:p>
        </p:txBody>
      </p:sp>
      <p:sp>
        <p:nvSpPr>
          <p:cNvPr id="9" name="Slide Number Placeholder 8"/>
          <p:cNvSpPr>
            <a:spLocks noGrp="1"/>
          </p:cNvSpPr>
          <p:nvPr>
            <p:ph type="sldNum" sz="quarter" idx="12"/>
          </p:nvPr>
        </p:nvSpPr>
        <p:spPr/>
        <p:txBody>
          <a:bodyPr/>
          <a:lstStyle/>
          <a:p>
            <a:fld id="{CD726A2A-C95D-4749-96E0-CD9859708023}"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958476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A59C1C7E-95B7-4A35-BFCF-A12716D09641}" type="datetimeFigureOut">
              <a:rPr lang="en-NZ" smtClean="0">
                <a:solidFill>
                  <a:prstClr val="black">
                    <a:tint val="75000"/>
                  </a:prstClr>
                </a:solidFill>
              </a:rPr>
              <a:pPr/>
              <a:t>18/04/16</a:t>
            </a:fld>
            <a:endParaRPr lang="en-NZ">
              <a:solidFill>
                <a:prstClr val="black">
                  <a:tint val="75000"/>
                </a:prstClr>
              </a:solidFill>
            </a:endParaRPr>
          </a:p>
        </p:txBody>
      </p:sp>
      <p:sp>
        <p:nvSpPr>
          <p:cNvPr id="4" name="Footer Placeholder 3"/>
          <p:cNvSpPr>
            <a:spLocks noGrp="1"/>
          </p:cNvSpPr>
          <p:nvPr>
            <p:ph type="ftr" sz="quarter" idx="11"/>
          </p:nvPr>
        </p:nvSpPr>
        <p:spPr/>
        <p:txBody>
          <a:bodyPr/>
          <a:lstStyle/>
          <a:p>
            <a:endParaRPr lang="en-NZ">
              <a:solidFill>
                <a:prstClr val="black">
                  <a:tint val="75000"/>
                </a:prstClr>
              </a:solidFill>
            </a:endParaRPr>
          </a:p>
        </p:txBody>
      </p:sp>
      <p:sp>
        <p:nvSpPr>
          <p:cNvPr id="5" name="Slide Number Placeholder 4"/>
          <p:cNvSpPr>
            <a:spLocks noGrp="1"/>
          </p:cNvSpPr>
          <p:nvPr>
            <p:ph type="sldNum" sz="quarter" idx="12"/>
          </p:nvPr>
        </p:nvSpPr>
        <p:spPr/>
        <p:txBody>
          <a:bodyPr/>
          <a:lstStyle/>
          <a:p>
            <a:fld id="{CD726A2A-C95D-4749-96E0-CD9859708023}"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853931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C1C7E-95B7-4A35-BFCF-A12716D09641}" type="datetimeFigureOut">
              <a:rPr lang="en-NZ" smtClean="0">
                <a:solidFill>
                  <a:prstClr val="black">
                    <a:tint val="75000"/>
                  </a:prstClr>
                </a:solidFill>
              </a:rPr>
              <a:pPr/>
              <a:t>18/04/16</a:t>
            </a:fld>
            <a:endParaRPr lang="en-NZ">
              <a:solidFill>
                <a:prstClr val="black">
                  <a:tint val="75000"/>
                </a:prstClr>
              </a:solidFill>
            </a:endParaRPr>
          </a:p>
        </p:txBody>
      </p:sp>
      <p:sp>
        <p:nvSpPr>
          <p:cNvPr id="3" name="Footer Placeholder 2"/>
          <p:cNvSpPr>
            <a:spLocks noGrp="1"/>
          </p:cNvSpPr>
          <p:nvPr>
            <p:ph type="ftr" sz="quarter" idx="11"/>
          </p:nvPr>
        </p:nvSpPr>
        <p:spPr/>
        <p:txBody>
          <a:bodyPr/>
          <a:lstStyle/>
          <a:p>
            <a:endParaRPr lang="en-NZ">
              <a:solidFill>
                <a:prstClr val="black">
                  <a:tint val="75000"/>
                </a:prstClr>
              </a:solidFill>
            </a:endParaRPr>
          </a:p>
        </p:txBody>
      </p:sp>
      <p:sp>
        <p:nvSpPr>
          <p:cNvPr id="4" name="Slide Number Placeholder 3"/>
          <p:cNvSpPr>
            <a:spLocks noGrp="1"/>
          </p:cNvSpPr>
          <p:nvPr>
            <p:ph type="sldNum" sz="quarter" idx="12"/>
          </p:nvPr>
        </p:nvSpPr>
        <p:spPr/>
        <p:txBody>
          <a:bodyPr/>
          <a:lstStyle/>
          <a:p>
            <a:fld id="{CD726A2A-C95D-4749-96E0-CD9859708023}"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672442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C1C7E-95B7-4A35-BFCF-A12716D09641}" type="datetimeFigureOut">
              <a:rPr lang="en-NZ" smtClean="0">
                <a:solidFill>
                  <a:prstClr val="black">
                    <a:tint val="75000"/>
                  </a:prstClr>
                </a:solidFill>
              </a:rPr>
              <a:pPr/>
              <a:t>18/04/16</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CD726A2A-C95D-4749-96E0-CD9859708023}"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03093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C08479B-6C7D-4701-8F07-9764DDCD6323}" type="datetimeFigureOut">
              <a:rPr lang="en-NZ" smtClean="0"/>
              <a:pPr/>
              <a:t>18/04/16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11816F9-765F-4DB7-9D09-7F7770C75AA2}" type="slidenum">
              <a:rPr lang="en-NZ" smtClean="0"/>
              <a:pPr/>
              <a:t>‹#›</a:t>
            </a:fld>
            <a:endParaRPr lang="en-N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C1C7E-95B7-4A35-BFCF-A12716D09641}" type="datetimeFigureOut">
              <a:rPr lang="en-NZ" smtClean="0">
                <a:solidFill>
                  <a:prstClr val="black">
                    <a:tint val="75000"/>
                  </a:prstClr>
                </a:solidFill>
              </a:rPr>
              <a:pPr/>
              <a:t>18/04/16</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CD726A2A-C95D-4749-96E0-CD9859708023}"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770621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59C1C7E-95B7-4A35-BFCF-A12716D09641}" type="datetimeFigureOut">
              <a:rPr lang="en-NZ" smtClean="0">
                <a:solidFill>
                  <a:prstClr val="black">
                    <a:tint val="75000"/>
                  </a:prstClr>
                </a:solidFill>
              </a:rPr>
              <a:pPr/>
              <a:t>18/04/16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CD726A2A-C95D-4749-96E0-CD9859708023}"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090074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59C1C7E-95B7-4A35-BFCF-A12716D09641}" type="datetimeFigureOut">
              <a:rPr lang="en-NZ" smtClean="0">
                <a:solidFill>
                  <a:prstClr val="black">
                    <a:tint val="75000"/>
                  </a:prstClr>
                </a:solidFill>
              </a:rPr>
              <a:pPr/>
              <a:t>18/04/16</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CD726A2A-C95D-4749-96E0-CD9859708023}"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89296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08479B-6C7D-4701-8F07-9764DDCD6323}" type="datetimeFigureOut">
              <a:rPr lang="en-NZ" smtClean="0"/>
              <a:pPr/>
              <a:t>18/04/16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11816F9-765F-4DB7-9D09-7F7770C75AA2}"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0C08479B-6C7D-4701-8F07-9764DDCD6323}" type="datetimeFigureOut">
              <a:rPr lang="en-NZ" smtClean="0"/>
              <a:pPr/>
              <a:t>18/04/16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11816F9-765F-4DB7-9D09-7F7770C75AA2}"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0C08479B-6C7D-4701-8F07-9764DDCD6323}" type="datetimeFigureOut">
              <a:rPr lang="en-NZ" smtClean="0"/>
              <a:pPr/>
              <a:t>18/04/16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811816F9-765F-4DB7-9D09-7F7770C75AA2}"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0C08479B-6C7D-4701-8F07-9764DDCD6323}" type="datetimeFigureOut">
              <a:rPr lang="en-NZ" smtClean="0"/>
              <a:pPr/>
              <a:t>18/04/16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811816F9-765F-4DB7-9D09-7F7770C75AA2}"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8479B-6C7D-4701-8F07-9764DDCD6323}" type="datetimeFigureOut">
              <a:rPr lang="en-NZ" smtClean="0"/>
              <a:pPr/>
              <a:t>18/04/16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811816F9-765F-4DB7-9D09-7F7770C75AA2}"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8479B-6C7D-4701-8F07-9764DDCD6323}" type="datetimeFigureOut">
              <a:rPr lang="en-NZ" smtClean="0"/>
              <a:pPr/>
              <a:t>18/04/16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11816F9-765F-4DB7-9D09-7F7770C75AA2}"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8479B-6C7D-4701-8F07-9764DDCD6323}" type="datetimeFigureOut">
              <a:rPr lang="en-NZ" smtClean="0"/>
              <a:pPr/>
              <a:t>18/04/16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11816F9-765F-4DB7-9D09-7F7770C75AA2}"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8479B-6C7D-4701-8F07-9764DDCD6323}" type="datetimeFigureOut">
              <a:rPr lang="en-NZ" smtClean="0"/>
              <a:pPr/>
              <a:t>18/04/16</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816F9-765F-4DB7-9D09-7F7770C75AA2}"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C1C7E-95B7-4A35-BFCF-A12716D09641}" type="datetimeFigureOut">
              <a:rPr lang="en-NZ" smtClean="0">
                <a:solidFill>
                  <a:prstClr val="black">
                    <a:tint val="75000"/>
                  </a:prstClr>
                </a:solidFill>
              </a:rPr>
              <a:pPr/>
              <a:t>18/04/16</a:t>
            </a:fld>
            <a:endParaRPr lang="en-NZ">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26A2A-C95D-4749-96E0-CD9859708023}"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74806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9.jpeg"/></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16.bin"/><Relationship Id="rId12" Type="http://schemas.openxmlformats.org/officeDocument/2006/relationships/image" Target="../media/image24.emf"/><Relationship Id="rId1" Type="http://schemas.openxmlformats.org/officeDocument/2006/relationships/vmlDrawing" Target="../drawings/vmlDrawing5.vml"/><Relationship Id="rId2" Type="http://schemas.openxmlformats.org/officeDocument/2006/relationships/slideLayout" Target="../slideLayouts/slideLayout7.xml"/><Relationship Id="rId3" Type="http://schemas.openxmlformats.org/officeDocument/2006/relationships/oleObject" Target="../embeddings/oleObject12.bin"/><Relationship Id="rId4" Type="http://schemas.openxmlformats.org/officeDocument/2006/relationships/image" Target="../media/image20.emf"/><Relationship Id="rId5" Type="http://schemas.openxmlformats.org/officeDocument/2006/relationships/oleObject" Target="../embeddings/oleObject13.bin"/><Relationship Id="rId6" Type="http://schemas.openxmlformats.org/officeDocument/2006/relationships/image" Target="../media/image21.emf"/><Relationship Id="rId7" Type="http://schemas.openxmlformats.org/officeDocument/2006/relationships/oleObject" Target="../embeddings/oleObject14.bin"/><Relationship Id="rId8" Type="http://schemas.openxmlformats.org/officeDocument/2006/relationships/image" Target="../media/image22.emf"/><Relationship Id="rId9" Type="http://schemas.openxmlformats.org/officeDocument/2006/relationships/oleObject" Target="../embeddings/oleObject15.bin"/><Relationship Id="rId10" Type="http://schemas.openxmlformats.org/officeDocument/2006/relationships/image" Target="../media/image23.emf"/></Relationships>
</file>

<file path=ppt/slides/_rels/slide13.xml.rels><?xml version="1.0" encoding="UTF-8" standalone="yes"?>
<Relationships xmlns="http://schemas.openxmlformats.org/package/2006/relationships"><Relationship Id="rId11" Type="http://schemas.openxmlformats.org/officeDocument/2006/relationships/image" Target="../media/image27.wmf"/><Relationship Id="rId12" Type="http://schemas.openxmlformats.org/officeDocument/2006/relationships/oleObject" Target="../embeddings/oleObject20.bin"/><Relationship Id="rId13" Type="http://schemas.openxmlformats.org/officeDocument/2006/relationships/image" Target="../media/image28.wmf"/><Relationship Id="rId14" Type="http://schemas.openxmlformats.org/officeDocument/2006/relationships/oleObject" Target="../embeddings/oleObject21.bin"/><Relationship Id="rId15" Type="http://schemas.openxmlformats.org/officeDocument/2006/relationships/image" Target="../media/image29.wmf"/><Relationship Id="rId1" Type="http://schemas.openxmlformats.org/officeDocument/2006/relationships/vmlDrawing" Target="../drawings/vmlDrawing6.vml"/><Relationship Id="rId2" Type="http://schemas.openxmlformats.org/officeDocument/2006/relationships/slideLayout" Target="../slideLayouts/slideLayout18.xml"/><Relationship Id="rId3" Type="http://schemas.openxmlformats.org/officeDocument/2006/relationships/notesSlide" Target="../notesSlides/notesSlide8.xml"/><Relationship Id="rId4" Type="http://schemas.openxmlformats.org/officeDocument/2006/relationships/image" Target="../media/image30.wmf"/><Relationship Id="rId5" Type="http://schemas.openxmlformats.org/officeDocument/2006/relationships/image" Target="../media/image31.wmf"/><Relationship Id="rId6" Type="http://schemas.openxmlformats.org/officeDocument/2006/relationships/oleObject" Target="../embeddings/oleObject17.bin"/><Relationship Id="rId7" Type="http://schemas.openxmlformats.org/officeDocument/2006/relationships/image" Target="../media/image25.wmf"/><Relationship Id="rId8" Type="http://schemas.openxmlformats.org/officeDocument/2006/relationships/oleObject" Target="../embeddings/oleObject18.bin"/><Relationship Id="rId9" Type="http://schemas.openxmlformats.org/officeDocument/2006/relationships/image" Target="../media/image26.wmf"/><Relationship Id="rId10" Type="http://schemas.openxmlformats.org/officeDocument/2006/relationships/oleObject" Target="../embeddings/oleObject19.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32.emf"/><Relationship Id="rId5" Type="http://schemas.openxmlformats.org/officeDocument/2006/relationships/oleObject" Target="../embeddings/oleObject23.bin"/><Relationship Id="rId6" Type="http://schemas.openxmlformats.org/officeDocument/2006/relationships/image" Target="../media/image33.emf"/><Relationship Id="rId7" Type="http://schemas.openxmlformats.org/officeDocument/2006/relationships/oleObject" Target="../embeddings/oleObject24.bin"/><Relationship Id="rId8" Type="http://schemas.openxmlformats.org/officeDocument/2006/relationships/image" Target="../media/image34.e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1" Type="http://schemas.openxmlformats.org/officeDocument/2006/relationships/image" Target="../media/image37.wmf"/><Relationship Id="rId12" Type="http://schemas.openxmlformats.org/officeDocument/2006/relationships/oleObject" Target="../embeddings/oleObject28.bin"/><Relationship Id="rId13" Type="http://schemas.openxmlformats.org/officeDocument/2006/relationships/image" Target="../media/image38.wmf"/><Relationship Id="rId1" Type="http://schemas.openxmlformats.org/officeDocument/2006/relationships/vmlDrawing" Target="../drawings/vmlDrawing8.vml"/><Relationship Id="rId2" Type="http://schemas.openxmlformats.org/officeDocument/2006/relationships/slideLayout" Target="../slideLayouts/slideLayout18.xml"/><Relationship Id="rId3" Type="http://schemas.openxmlformats.org/officeDocument/2006/relationships/notesSlide" Target="../notesSlides/notesSlide9.xml"/><Relationship Id="rId4" Type="http://schemas.openxmlformats.org/officeDocument/2006/relationships/oleObject" Target="../embeddings/oleObject25.bin"/><Relationship Id="rId5" Type="http://schemas.openxmlformats.org/officeDocument/2006/relationships/image" Target="../media/image35.wmf"/><Relationship Id="rId6" Type="http://schemas.openxmlformats.org/officeDocument/2006/relationships/oleObject" Target="../embeddings/oleObject26.bin"/><Relationship Id="rId7" Type="http://schemas.openxmlformats.org/officeDocument/2006/relationships/image" Target="../media/image36.wmf"/><Relationship Id="rId8" Type="http://schemas.openxmlformats.org/officeDocument/2006/relationships/image" Target="../media/image30.wmf"/><Relationship Id="rId9" Type="http://schemas.openxmlformats.org/officeDocument/2006/relationships/image" Target="../media/image31.wmf"/><Relationship Id="rId10" Type="http://schemas.openxmlformats.org/officeDocument/2006/relationships/oleObject" Target="../embeddings/oleObject27.bin"/></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32.bin"/><Relationship Id="rId20" Type="http://schemas.openxmlformats.org/officeDocument/2006/relationships/image" Target="../media/image47.emf"/><Relationship Id="rId10" Type="http://schemas.openxmlformats.org/officeDocument/2006/relationships/image" Target="../media/image42.emf"/><Relationship Id="rId11" Type="http://schemas.openxmlformats.org/officeDocument/2006/relationships/oleObject" Target="../embeddings/oleObject33.bin"/><Relationship Id="rId12" Type="http://schemas.openxmlformats.org/officeDocument/2006/relationships/image" Target="../media/image43.emf"/><Relationship Id="rId13" Type="http://schemas.openxmlformats.org/officeDocument/2006/relationships/oleObject" Target="../embeddings/oleObject34.bin"/><Relationship Id="rId14" Type="http://schemas.openxmlformats.org/officeDocument/2006/relationships/image" Target="../media/image44.emf"/><Relationship Id="rId15" Type="http://schemas.openxmlformats.org/officeDocument/2006/relationships/oleObject" Target="../embeddings/oleObject35.bin"/><Relationship Id="rId16" Type="http://schemas.openxmlformats.org/officeDocument/2006/relationships/image" Target="../media/image45.emf"/><Relationship Id="rId17" Type="http://schemas.openxmlformats.org/officeDocument/2006/relationships/oleObject" Target="../embeddings/oleObject36.bin"/><Relationship Id="rId18" Type="http://schemas.openxmlformats.org/officeDocument/2006/relationships/image" Target="../media/image46.emf"/><Relationship Id="rId19" Type="http://schemas.openxmlformats.org/officeDocument/2006/relationships/oleObject" Target="../embeddings/oleObject37.bin"/><Relationship Id="rId1" Type="http://schemas.openxmlformats.org/officeDocument/2006/relationships/vmlDrawing" Target="../drawings/vmlDrawing9.vml"/><Relationship Id="rId2" Type="http://schemas.openxmlformats.org/officeDocument/2006/relationships/slideLayout" Target="../slideLayouts/slideLayout7.xml"/><Relationship Id="rId3" Type="http://schemas.openxmlformats.org/officeDocument/2006/relationships/oleObject" Target="../embeddings/oleObject29.bin"/><Relationship Id="rId4" Type="http://schemas.openxmlformats.org/officeDocument/2006/relationships/image" Target="../media/image39.emf"/><Relationship Id="rId5" Type="http://schemas.openxmlformats.org/officeDocument/2006/relationships/oleObject" Target="../embeddings/oleObject30.bin"/><Relationship Id="rId6" Type="http://schemas.openxmlformats.org/officeDocument/2006/relationships/image" Target="../media/image40.emf"/><Relationship Id="rId7" Type="http://schemas.openxmlformats.org/officeDocument/2006/relationships/oleObject" Target="../embeddings/oleObject31.bin"/><Relationship Id="rId8" Type="http://schemas.openxmlformats.org/officeDocument/2006/relationships/image" Target="../media/image41.emf"/></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oleObject" Target="../embeddings/oleObject38.bin"/><Relationship Id="rId5" Type="http://schemas.openxmlformats.org/officeDocument/2006/relationships/image" Target="../media/image43.emf"/><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50.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2.wmf"/><Relationship Id="rId6" Type="http://schemas.openxmlformats.org/officeDocument/2006/relationships/image" Target="../media/image3.jpe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9.bin"/><Relationship Id="rId4" Type="http://schemas.openxmlformats.org/officeDocument/2006/relationships/image" Target="../media/image51.emf"/><Relationship Id="rId5" Type="http://schemas.openxmlformats.org/officeDocument/2006/relationships/oleObject" Target="../embeddings/oleObject40.bin"/><Relationship Id="rId6" Type="http://schemas.openxmlformats.org/officeDocument/2006/relationships/image" Target="../media/image52.emf"/><Relationship Id="rId7" Type="http://schemas.openxmlformats.org/officeDocument/2006/relationships/image" Target="../media/image53.png"/><Relationship Id="rId1" Type="http://schemas.openxmlformats.org/officeDocument/2006/relationships/vmlDrawing" Target="../drawings/vmlDrawing11.vml"/><Relationship Id="rId2"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5.jpeg"/><Relationship Id="rId5" Type="http://schemas.openxmlformats.org/officeDocument/2006/relationships/oleObject" Target="../embeddings/oleObject2.bin"/><Relationship Id="rId6" Type="http://schemas.openxmlformats.org/officeDocument/2006/relationships/image" Target="../media/image2.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image" Target="../media/image9.emf"/><Relationship Id="rId12" Type="http://schemas.openxmlformats.org/officeDocument/2006/relationships/oleObject" Target="../embeddings/oleObject7.bin"/><Relationship Id="rId13"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notesSlide" Target="../notesSlides/notesSlide3.xml"/><Relationship Id="rId4" Type="http://schemas.openxmlformats.org/officeDocument/2006/relationships/oleObject" Target="../embeddings/oleObject3.bin"/><Relationship Id="rId5" Type="http://schemas.openxmlformats.org/officeDocument/2006/relationships/image" Target="../media/image6.emf"/><Relationship Id="rId6" Type="http://schemas.openxmlformats.org/officeDocument/2006/relationships/oleObject" Target="../embeddings/oleObject4.bin"/><Relationship Id="rId7" Type="http://schemas.openxmlformats.org/officeDocument/2006/relationships/image" Target="../media/image7.emf"/><Relationship Id="rId8" Type="http://schemas.openxmlformats.org/officeDocument/2006/relationships/oleObject" Target="../embeddings/oleObject5.bin"/><Relationship Id="rId9" Type="http://schemas.openxmlformats.org/officeDocument/2006/relationships/image" Target="../media/image8.emf"/><Relationship Id="rId10"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8.bin"/><Relationship Id="rId5" Type="http://schemas.openxmlformats.org/officeDocument/2006/relationships/image" Target="../media/image11.emf"/><Relationship Id="rId6" Type="http://schemas.openxmlformats.org/officeDocument/2006/relationships/oleObject" Target="../embeddings/oleObject9.bin"/><Relationship Id="rId7" Type="http://schemas.openxmlformats.org/officeDocument/2006/relationships/image" Target="../media/image12.emf"/><Relationship Id="rId8" Type="http://schemas.openxmlformats.org/officeDocument/2006/relationships/oleObject" Target="../embeddings/oleObject10.bin"/><Relationship Id="rId9" Type="http://schemas.openxmlformats.org/officeDocument/2006/relationships/image" Target="../media/image13.emf"/><Relationship Id="rId10" Type="http://schemas.openxmlformats.org/officeDocument/2006/relationships/oleObject" Target="../embeddings/oleObject11.bin"/><Relationship Id="rId11" Type="http://schemas.openxmlformats.org/officeDocument/2006/relationships/image" Target="../media/image14.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newton_apple_tree_hg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a:xfrm>
            <a:off x="2819400" y="914400"/>
            <a:ext cx="3638550" cy="535080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123006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dirty="0">
                <a:solidFill>
                  <a:srgbClr val="000000"/>
                </a:solidFill>
                <a:latin typeface="Arial" charset="0"/>
                <a:cs typeface="Times New Roman" pitchFamily="18" charset="0"/>
              </a:rPr>
              <a:t> </a:t>
            </a:r>
            <a:r>
              <a:rPr lang="en-US" b="1" dirty="0">
                <a:solidFill>
                  <a:srgbClr val="009999"/>
                </a:solidFill>
                <a:latin typeface="Arial" charset="0"/>
                <a:cs typeface="Times New Roman" pitchFamily="18" charset="0"/>
              </a:rPr>
              <a:t>Satellites in Circular Orbits </a:t>
            </a:r>
          </a:p>
        </p:txBody>
      </p:sp>
      <p:pic>
        <p:nvPicPr>
          <p:cNvPr id="21508" name="Picture 4" descr="fig05_12"/>
          <p:cNvPicPr>
            <a:picLocks noChangeAspect="1" noChangeArrowheads="1"/>
          </p:cNvPicPr>
          <p:nvPr/>
        </p:nvPicPr>
        <p:blipFill>
          <a:blip r:embed="rId3" cstate="print"/>
          <a:srcRect/>
          <a:stretch>
            <a:fillRect/>
          </a:stretch>
        </p:blipFill>
        <p:spPr bwMode="auto">
          <a:xfrm>
            <a:off x="2555776" y="1410260"/>
            <a:ext cx="5326389" cy="482453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6-Figure20_DIA.jpg"/>
          <p:cNvPicPr>
            <a:picLocks noChangeAspect="1" noChangeArrowheads="1"/>
          </p:cNvPicPr>
          <p:nvPr/>
        </p:nvPicPr>
        <p:blipFill>
          <a:blip r:embed="rId3" cstate="print"/>
          <a:srcRect/>
          <a:stretch>
            <a:fillRect/>
          </a:stretch>
        </p:blipFill>
        <p:spPr bwMode="auto">
          <a:xfrm>
            <a:off x="539552" y="1052736"/>
            <a:ext cx="8117954" cy="345638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Text Box 2"/>
          <p:cNvSpPr txBox="1">
            <a:spLocks noChangeArrowheads="1"/>
          </p:cNvSpPr>
          <p:nvPr/>
        </p:nvSpPr>
        <p:spPr bwMode="auto">
          <a:xfrm>
            <a:off x="533400" y="533400"/>
            <a:ext cx="2855913" cy="461963"/>
          </a:xfrm>
          <a:prstGeom prst="rect">
            <a:avLst/>
          </a:prstGeom>
          <a:noFill/>
          <a:ln w="9525">
            <a:noFill/>
            <a:miter lim="800000"/>
            <a:headEnd/>
            <a:tailEnd/>
          </a:ln>
        </p:spPr>
        <p:txBody>
          <a:bodyPr wrap="none">
            <a:spAutoFit/>
          </a:bodyPr>
          <a:lstStyle/>
          <a:p>
            <a:r>
              <a:rPr lang="en-US" sz="2400">
                <a:solidFill>
                  <a:srgbClr val="0033CC"/>
                </a:solidFill>
              </a:rPr>
              <a:t>Speed of a Satellite</a:t>
            </a:r>
          </a:p>
        </p:txBody>
      </p:sp>
      <p:sp>
        <p:nvSpPr>
          <p:cNvPr id="15368" name="Oval 3"/>
          <p:cNvSpPr>
            <a:spLocks noChangeArrowheads="1"/>
          </p:cNvSpPr>
          <p:nvPr/>
        </p:nvSpPr>
        <p:spPr bwMode="auto">
          <a:xfrm>
            <a:off x="533400" y="3124200"/>
            <a:ext cx="1676400" cy="1676400"/>
          </a:xfrm>
          <a:prstGeom prst="ellipse">
            <a:avLst/>
          </a:prstGeom>
          <a:noFill/>
          <a:ln w="38100">
            <a:solidFill>
              <a:schemeClr val="tx1"/>
            </a:solidFill>
            <a:round/>
            <a:headEnd/>
            <a:tailEnd/>
          </a:ln>
        </p:spPr>
        <p:txBody>
          <a:bodyPr wrap="none" anchor="ctr"/>
          <a:lstStyle/>
          <a:p>
            <a:endParaRPr lang="en-AU" sz="2400"/>
          </a:p>
        </p:txBody>
      </p:sp>
      <p:sp>
        <p:nvSpPr>
          <p:cNvPr id="15369" name="Arc 4"/>
          <p:cNvSpPr>
            <a:spLocks/>
          </p:cNvSpPr>
          <p:nvPr/>
        </p:nvSpPr>
        <p:spPr bwMode="auto">
          <a:xfrm>
            <a:off x="1295400" y="1490663"/>
            <a:ext cx="2692400" cy="2474912"/>
          </a:xfrm>
          <a:custGeom>
            <a:avLst/>
            <a:gdLst>
              <a:gd name="T0" fmla="*/ 2147483647 w 20632"/>
              <a:gd name="T1" fmla="*/ 0 h 19490"/>
              <a:gd name="T2" fmla="*/ 2147483647 w 20632"/>
              <a:gd name="T3" fmla="*/ 2147483647 h 19490"/>
              <a:gd name="T4" fmla="*/ 0 w 20632"/>
              <a:gd name="T5" fmla="*/ 2147483647 h 19490"/>
              <a:gd name="T6" fmla="*/ 0 60000 65536"/>
              <a:gd name="T7" fmla="*/ 0 60000 65536"/>
              <a:gd name="T8" fmla="*/ 0 60000 65536"/>
              <a:gd name="T9" fmla="*/ 0 w 20632"/>
              <a:gd name="T10" fmla="*/ 0 h 19490"/>
              <a:gd name="T11" fmla="*/ 20632 w 20632"/>
              <a:gd name="T12" fmla="*/ 19490 h 19490"/>
            </a:gdLst>
            <a:ahLst/>
            <a:cxnLst>
              <a:cxn ang="T6">
                <a:pos x="T0" y="T1"/>
              </a:cxn>
              <a:cxn ang="T7">
                <a:pos x="T2" y="T3"/>
              </a:cxn>
              <a:cxn ang="T8">
                <a:pos x="T4" y="T5"/>
              </a:cxn>
            </a:cxnLst>
            <a:rect l="T9" t="T10" r="T11" b="T12"/>
            <a:pathLst>
              <a:path w="20632" h="19490" fill="none" extrusionOk="0">
                <a:moveTo>
                  <a:pt x="9310" y="-1"/>
                </a:moveTo>
                <a:cubicBezTo>
                  <a:pt x="14744" y="2595"/>
                  <a:pt x="18848" y="7342"/>
                  <a:pt x="20631" y="13095"/>
                </a:cubicBezTo>
              </a:path>
              <a:path w="20632" h="19490" stroke="0" extrusionOk="0">
                <a:moveTo>
                  <a:pt x="9310" y="-1"/>
                </a:moveTo>
                <a:cubicBezTo>
                  <a:pt x="14744" y="2595"/>
                  <a:pt x="18848" y="7342"/>
                  <a:pt x="20631" y="13095"/>
                </a:cubicBezTo>
                <a:lnTo>
                  <a:pt x="0" y="19490"/>
                </a:lnTo>
                <a:close/>
              </a:path>
            </a:pathLst>
          </a:custGeom>
          <a:noFill/>
          <a:ln w="9525">
            <a:solidFill>
              <a:schemeClr val="tx1"/>
            </a:solidFill>
            <a:prstDash val="dash"/>
            <a:round/>
            <a:headEnd/>
            <a:tailEnd/>
          </a:ln>
        </p:spPr>
        <p:txBody>
          <a:bodyPr wrap="none" anchor="ctr"/>
          <a:lstStyle/>
          <a:p>
            <a:endParaRPr lang="en-AU" sz="2400"/>
          </a:p>
        </p:txBody>
      </p:sp>
      <p:sp>
        <p:nvSpPr>
          <p:cNvPr id="15370" name="Oval 5"/>
          <p:cNvSpPr>
            <a:spLocks noChangeArrowheads="1"/>
          </p:cNvSpPr>
          <p:nvPr/>
        </p:nvSpPr>
        <p:spPr bwMode="auto">
          <a:xfrm>
            <a:off x="3276600" y="2057400"/>
            <a:ext cx="304800" cy="304800"/>
          </a:xfrm>
          <a:prstGeom prst="ellipse">
            <a:avLst/>
          </a:prstGeom>
          <a:solidFill>
            <a:schemeClr val="bg1"/>
          </a:solidFill>
          <a:ln w="28575">
            <a:solidFill>
              <a:schemeClr val="tx1"/>
            </a:solidFill>
            <a:round/>
            <a:headEnd/>
            <a:tailEnd/>
          </a:ln>
        </p:spPr>
        <p:txBody>
          <a:bodyPr wrap="none" anchor="ctr"/>
          <a:lstStyle/>
          <a:p>
            <a:endParaRPr lang="en-AU" sz="2400"/>
          </a:p>
        </p:txBody>
      </p:sp>
      <p:sp>
        <p:nvSpPr>
          <p:cNvPr id="15371" name="Line 6"/>
          <p:cNvSpPr>
            <a:spLocks noChangeShapeType="1"/>
          </p:cNvSpPr>
          <p:nvPr/>
        </p:nvSpPr>
        <p:spPr bwMode="auto">
          <a:xfrm flipV="1">
            <a:off x="1371600" y="2819400"/>
            <a:ext cx="2438400" cy="1143000"/>
          </a:xfrm>
          <a:prstGeom prst="line">
            <a:avLst/>
          </a:prstGeom>
          <a:noFill/>
          <a:ln w="28575">
            <a:solidFill>
              <a:schemeClr val="tx1"/>
            </a:solidFill>
            <a:round/>
            <a:headEnd/>
            <a:tailEnd type="triangle" w="med" len="med"/>
          </a:ln>
        </p:spPr>
        <p:txBody>
          <a:bodyPr wrap="none" anchor="ctr"/>
          <a:lstStyle/>
          <a:p>
            <a:endParaRPr lang="en-NZ"/>
          </a:p>
        </p:txBody>
      </p:sp>
      <p:sp>
        <p:nvSpPr>
          <p:cNvPr id="15372" name="Text Box 7"/>
          <p:cNvSpPr txBox="1">
            <a:spLocks noChangeArrowheads="1"/>
          </p:cNvSpPr>
          <p:nvPr/>
        </p:nvSpPr>
        <p:spPr bwMode="auto">
          <a:xfrm>
            <a:off x="2819400" y="3200400"/>
            <a:ext cx="407988" cy="461963"/>
          </a:xfrm>
          <a:prstGeom prst="rect">
            <a:avLst/>
          </a:prstGeom>
          <a:noFill/>
          <a:ln w="9525">
            <a:noFill/>
            <a:miter lim="800000"/>
            <a:headEnd/>
            <a:tailEnd/>
          </a:ln>
        </p:spPr>
        <p:txBody>
          <a:bodyPr wrap="none">
            <a:spAutoFit/>
          </a:bodyPr>
          <a:lstStyle/>
          <a:p>
            <a:r>
              <a:rPr lang="en-US" sz="2400"/>
              <a:t>R</a:t>
            </a:r>
          </a:p>
        </p:txBody>
      </p:sp>
      <p:sp>
        <p:nvSpPr>
          <p:cNvPr id="15373" name="Text Box 8"/>
          <p:cNvSpPr txBox="1">
            <a:spLocks noChangeArrowheads="1"/>
          </p:cNvSpPr>
          <p:nvPr/>
        </p:nvSpPr>
        <p:spPr bwMode="auto">
          <a:xfrm>
            <a:off x="3429000" y="1600200"/>
            <a:ext cx="441325" cy="461963"/>
          </a:xfrm>
          <a:prstGeom prst="rect">
            <a:avLst/>
          </a:prstGeom>
          <a:noFill/>
          <a:ln w="9525">
            <a:noFill/>
            <a:miter lim="800000"/>
            <a:headEnd/>
            <a:tailEnd/>
          </a:ln>
        </p:spPr>
        <p:txBody>
          <a:bodyPr wrap="none">
            <a:spAutoFit/>
          </a:bodyPr>
          <a:lstStyle/>
          <a:p>
            <a:r>
              <a:rPr lang="en-US" sz="2400"/>
              <a:t>m</a:t>
            </a:r>
          </a:p>
        </p:txBody>
      </p:sp>
      <p:sp>
        <p:nvSpPr>
          <p:cNvPr id="15374" name="Text Box 9"/>
          <p:cNvSpPr txBox="1">
            <a:spLocks noChangeArrowheads="1"/>
          </p:cNvSpPr>
          <p:nvPr/>
        </p:nvSpPr>
        <p:spPr bwMode="auto">
          <a:xfrm>
            <a:off x="1371600" y="3962400"/>
            <a:ext cx="441325" cy="461963"/>
          </a:xfrm>
          <a:prstGeom prst="rect">
            <a:avLst/>
          </a:prstGeom>
          <a:noFill/>
          <a:ln w="9525">
            <a:noFill/>
            <a:miter lim="800000"/>
            <a:headEnd/>
            <a:tailEnd/>
          </a:ln>
        </p:spPr>
        <p:txBody>
          <a:bodyPr wrap="none">
            <a:spAutoFit/>
          </a:bodyPr>
          <a:lstStyle/>
          <a:p>
            <a:r>
              <a:rPr lang="en-US" sz="2400"/>
              <a:t>M</a:t>
            </a:r>
          </a:p>
        </p:txBody>
      </p:sp>
      <p:grpSp>
        <p:nvGrpSpPr>
          <p:cNvPr id="2" name="Group 10"/>
          <p:cNvGrpSpPr>
            <a:grpSpLocks/>
          </p:cNvGrpSpPr>
          <p:nvPr/>
        </p:nvGrpSpPr>
        <p:grpSpPr bwMode="auto">
          <a:xfrm>
            <a:off x="1371600" y="2209800"/>
            <a:ext cx="2057400" cy="1752600"/>
            <a:chOff x="864" y="1392"/>
            <a:chExt cx="1296" cy="1104"/>
          </a:xfrm>
        </p:grpSpPr>
        <p:grpSp>
          <p:nvGrpSpPr>
            <p:cNvPr id="3" name="Group 11"/>
            <p:cNvGrpSpPr>
              <a:grpSpLocks/>
            </p:cNvGrpSpPr>
            <p:nvPr/>
          </p:nvGrpSpPr>
          <p:grpSpPr bwMode="auto">
            <a:xfrm>
              <a:off x="864" y="1392"/>
              <a:ext cx="1296" cy="1104"/>
              <a:chOff x="864" y="1392"/>
              <a:chExt cx="1296" cy="1104"/>
            </a:xfrm>
          </p:grpSpPr>
          <p:sp>
            <p:nvSpPr>
              <p:cNvPr id="15387" name="Line 12"/>
              <p:cNvSpPr>
                <a:spLocks noChangeShapeType="1"/>
              </p:cNvSpPr>
              <p:nvPr/>
            </p:nvSpPr>
            <p:spPr bwMode="auto">
              <a:xfrm flipH="1">
                <a:off x="1872" y="1392"/>
                <a:ext cx="288" cy="240"/>
              </a:xfrm>
              <a:prstGeom prst="line">
                <a:avLst/>
              </a:prstGeom>
              <a:noFill/>
              <a:ln w="38100">
                <a:solidFill>
                  <a:srgbClr val="CC3300"/>
                </a:solidFill>
                <a:round/>
                <a:headEnd/>
                <a:tailEnd type="triangle" w="med" len="med"/>
              </a:ln>
            </p:spPr>
            <p:txBody>
              <a:bodyPr wrap="none" anchor="ctr"/>
              <a:lstStyle/>
              <a:p>
                <a:endParaRPr lang="en-NZ"/>
              </a:p>
            </p:txBody>
          </p:sp>
          <p:sp>
            <p:nvSpPr>
              <p:cNvPr id="15388" name="Line 13"/>
              <p:cNvSpPr>
                <a:spLocks noChangeShapeType="1"/>
              </p:cNvSpPr>
              <p:nvPr/>
            </p:nvSpPr>
            <p:spPr bwMode="auto">
              <a:xfrm flipH="1">
                <a:off x="864" y="2256"/>
                <a:ext cx="288" cy="240"/>
              </a:xfrm>
              <a:prstGeom prst="line">
                <a:avLst/>
              </a:prstGeom>
              <a:noFill/>
              <a:ln w="38100">
                <a:solidFill>
                  <a:srgbClr val="CC3300"/>
                </a:solidFill>
                <a:round/>
                <a:headEnd type="triangle" w="med" len="med"/>
                <a:tailEnd/>
              </a:ln>
            </p:spPr>
            <p:txBody>
              <a:bodyPr wrap="none" anchor="ctr"/>
              <a:lstStyle/>
              <a:p>
                <a:endParaRPr lang="en-NZ"/>
              </a:p>
            </p:txBody>
          </p:sp>
        </p:grpSp>
        <p:sp>
          <p:nvSpPr>
            <p:cNvPr id="15385" name="Text Box 14"/>
            <p:cNvSpPr txBox="1">
              <a:spLocks noChangeArrowheads="1"/>
            </p:cNvSpPr>
            <p:nvPr/>
          </p:nvSpPr>
          <p:spPr bwMode="auto">
            <a:xfrm>
              <a:off x="1680" y="1392"/>
              <a:ext cx="234" cy="291"/>
            </a:xfrm>
            <a:prstGeom prst="rect">
              <a:avLst/>
            </a:prstGeom>
            <a:noFill/>
            <a:ln w="9525">
              <a:noFill/>
              <a:miter lim="800000"/>
              <a:headEnd/>
              <a:tailEnd/>
            </a:ln>
          </p:spPr>
          <p:txBody>
            <a:bodyPr wrap="none">
              <a:spAutoFit/>
            </a:bodyPr>
            <a:lstStyle/>
            <a:p>
              <a:r>
                <a:rPr lang="en-US" sz="2400"/>
                <a:t>F</a:t>
              </a:r>
            </a:p>
          </p:txBody>
        </p:sp>
        <p:sp>
          <p:nvSpPr>
            <p:cNvPr id="15386" name="Text Box 15"/>
            <p:cNvSpPr txBox="1">
              <a:spLocks noChangeArrowheads="1"/>
            </p:cNvSpPr>
            <p:nvPr/>
          </p:nvSpPr>
          <p:spPr bwMode="auto">
            <a:xfrm>
              <a:off x="912" y="2016"/>
              <a:ext cx="234" cy="291"/>
            </a:xfrm>
            <a:prstGeom prst="rect">
              <a:avLst/>
            </a:prstGeom>
            <a:noFill/>
            <a:ln w="9525">
              <a:noFill/>
              <a:miter lim="800000"/>
              <a:headEnd/>
              <a:tailEnd/>
            </a:ln>
          </p:spPr>
          <p:txBody>
            <a:bodyPr wrap="none">
              <a:spAutoFit/>
            </a:bodyPr>
            <a:lstStyle/>
            <a:p>
              <a:r>
                <a:rPr lang="en-US" sz="2400"/>
                <a:t>F</a:t>
              </a:r>
            </a:p>
          </p:txBody>
        </p:sp>
      </p:grpSp>
      <p:graphicFrame>
        <p:nvGraphicFramePr>
          <p:cNvPr id="82960" name="Object 2"/>
          <p:cNvGraphicFramePr>
            <a:graphicFrameLocks noChangeAspect="1"/>
          </p:cNvGraphicFramePr>
          <p:nvPr/>
        </p:nvGraphicFramePr>
        <p:xfrm>
          <a:off x="4495800" y="1600200"/>
          <a:ext cx="1397000" cy="787400"/>
        </p:xfrm>
        <a:graphic>
          <a:graphicData uri="http://schemas.openxmlformats.org/presentationml/2006/ole">
            <mc:AlternateContent xmlns:mc="http://schemas.openxmlformats.org/markup-compatibility/2006">
              <mc:Choice xmlns:v="urn:schemas-microsoft-com:vml" Requires="v">
                <p:oleObj spid="_x0000_s4204" name="Equation" r:id="rId3" imgW="1396800" imgH="787320" progId="Equation.3">
                  <p:embed/>
                </p:oleObj>
              </mc:Choice>
              <mc:Fallback>
                <p:oleObj name="Equation" r:id="rId3" imgW="1396800" imgH="78732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600200"/>
                        <a:ext cx="1397000" cy="787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376" name="Line 17"/>
          <p:cNvSpPr>
            <a:spLocks noChangeShapeType="1"/>
          </p:cNvSpPr>
          <p:nvPr/>
        </p:nvSpPr>
        <p:spPr bwMode="auto">
          <a:xfrm flipH="1" flipV="1">
            <a:off x="2590800" y="1295400"/>
            <a:ext cx="838200" cy="914400"/>
          </a:xfrm>
          <a:prstGeom prst="line">
            <a:avLst/>
          </a:prstGeom>
          <a:noFill/>
          <a:ln w="38100">
            <a:solidFill>
              <a:srgbClr val="CC3300"/>
            </a:solidFill>
            <a:round/>
            <a:headEnd/>
            <a:tailEnd type="triangle" w="med" len="med"/>
          </a:ln>
        </p:spPr>
        <p:txBody>
          <a:bodyPr wrap="none" anchor="ctr"/>
          <a:lstStyle/>
          <a:p>
            <a:endParaRPr lang="en-NZ"/>
          </a:p>
        </p:txBody>
      </p:sp>
      <p:sp>
        <p:nvSpPr>
          <p:cNvPr id="15377" name="Text Box 18"/>
          <p:cNvSpPr txBox="1">
            <a:spLocks noChangeArrowheads="1"/>
          </p:cNvSpPr>
          <p:nvPr/>
        </p:nvSpPr>
        <p:spPr bwMode="auto">
          <a:xfrm>
            <a:off x="2895600" y="1066800"/>
            <a:ext cx="338138" cy="461963"/>
          </a:xfrm>
          <a:prstGeom prst="rect">
            <a:avLst/>
          </a:prstGeom>
          <a:noFill/>
          <a:ln w="9525">
            <a:noFill/>
            <a:miter lim="800000"/>
            <a:headEnd/>
            <a:tailEnd/>
          </a:ln>
        </p:spPr>
        <p:txBody>
          <a:bodyPr wrap="none">
            <a:spAutoFit/>
          </a:bodyPr>
          <a:lstStyle/>
          <a:p>
            <a:r>
              <a:rPr lang="en-US" sz="2400"/>
              <a:t>v</a:t>
            </a:r>
          </a:p>
        </p:txBody>
      </p:sp>
      <p:graphicFrame>
        <p:nvGraphicFramePr>
          <p:cNvPr id="82963" name="Object 3"/>
          <p:cNvGraphicFramePr>
            <a:graphicFrameLocks noChangeAspect="1"/>
          </p:cNvGraphicFramePr>
          <p:nvPr/>
        </p:nvGraphicFramePr>
        <p:xfrm>
          <a:off x="5867400" y="2895600"/>
          <a:ext cx="939800" cy="279400"/>
        </p:xfrm>
        <a:graphic>
          <a:graphicData uri="http://schemas.openxmlformats.org/presentationml/2006/ole">
            <mc:AlternateContent xmlns:mc="http://schemas.openxmlformats.org/markup-compatibility/2006">
              <mc:Choice xmlns:v="urn:schemas-microsoft-com:vml" Requires="v">
                <p:oleObj spid="_x0000_s4205" name="Equation" r:id="rId5" imgW="939600" imgH="279360" progId="Equation.3">
                  <p:embed/>
                </p:oleObj>
              </mc:Choice>
              <mc:Fallback>
                <p:oleObj name="Equation" r:id="rId5" imgW="939600" imgH="27936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895600"/>
                        <a:ext cx="939800" cy="279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2964" name="Object 4"/>
          <p:cNvGraphicFramePr>
            <a:graphicFrameLocks noChangeAspect="1"/>
          </p:cNvGraphicFramePr>
          <p:nvPr/>
        </p:nvGraphicFramePr>
        <p:xfrm>
          <a:off x="7010400" y="1524000"/>
          <a:ext cx="862013" cy="825500"/>
        </p:xfrm>
        <a:graphic>
          <a:graphicData uri="http://schemas.openxmlformats.org/presentationml/2006/ole">
            <mc:AlternateContent xmlns:mc="http://schemas.openxmlformats.org/markup-compatibility/2006">
              <mc:Choice xmlns:v="urn:schemas-microsoft-com:vml" Requires="v">
                <p:oleObj spid="_x0000_s4206" name="Equation" r:id="rId7" imgW="863280" imgH="825480" progId="Equation.3">
                  <p:embed/>
                </p:oleObj>
              </mc:Choice>
              <mc:Fallback>
                <p:oleObj name="Equation" r:id="rId7" imgW="863280" imgH="82548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1524000"/>
                        <a:ext cx="862013" cy="825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2965" name="Object 5"/>
          <p:cNvGraphicFramePr>
            <a:graphicFrameLocks noChangeAspect="1"/>
          </p:cNvGraphicFramePr>
          <p:nvPr/>
        </p:nvGraphicFramePr>
        <p:xfrm>
          <a:off x="5410200" y="3454400"/>
          <a:ext cx="1854200" cy="889000"/>
        </p:xfrm>
        <a:graphic>
          <a:graphicData uri="http://schemas.openxmlformats.org/presentationml/2006/ole">
            <mc:AlternateContent xmlns:mc="http://schemas.openxmlformats.org/markup-compatibility/2006">
              <mc:Choice xmlns:v="urn:schemas-microsoft-com:vml" Requires="v">
                <p:oleObj spid="_x0000_s4207" name="Equation" r:id="rId9" imgW="1854000" imgH="888840" progId="Equation.3">
                  <p:embed/>
                </p:oleObj>
              </mc:Choice>
              <mc:Fallback>
                <p:oleObj name="Equation" r:id="rId9" imgW="1854000" imgH="88884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3454400"/>
                        <a:ext cx="1854200" cy="889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2966" name="Object 6"/>
          <p:cNvGraphicFramePr>
            <a:graphicFrameLocks noChangeAspect="1"/>
          </p:cNvGraphicFramePr>
          <p:nvPr>
            <p:extLst>
              <p:ext uri="{D42A27DB-BD31-4B8C-83A1-F6EECF244321}">
                <p14:modId xmlns:p14="http://schemas.microsoft.com/office/powerpoint/2010/main" val="4174769126"/>
              </p:ext>
            </p:extLst>
          </p:nvPr>
        </p:nvGraphicFramePr>
        <p:xfrm>
          <a:off x="5436096" y="4800600"/>
          <a:ext cx="2190457" cy="1288504"/>
        </p:xfrm>
        <a:graphic>
          <a:graphicData uri="http://schemas.openxmlformats.org/presentationml/2006/ole">
            <mc:AlternateContent xmlns:mc="http://schemas.openxmlformats.org/markup-compatibility/2006">
              <mc:Choice xmlns:v="urn:schemas-microsoft-com:vml" Requires="v">
                <p:oleObj spid="_x0000_s4208" name="Equation" r:id="rId11" imgW="1295280" imgH="761760" progId="Equation.3">
                  <p:embed/>
                </p:oleObj>
              </mc:Choice>
              <mc:Fallback>
                <p:oleObj name="Equation" r:id="rId11" imgW="1295280" imgH="76176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36096" y="4800600"/>
                        <a:ext cx="2190457" cy="1288504"/>
                      </a:xfrm>
                      <a:prstGeom prst="rect">
                        <a:avLst/>
                      </a:prstGeom>
                      <a:noFill/>
                      <a:extLst/>
                    </p:spPr>
                  </p:pic>
                </p:oleObj>
              </mc:Fallback>
            </mc:AlternateContent>
          </a:graphicData>
        </a:graphic>
      </p:graphicFrame>
      <p:grpSp>
        <p:nvGrpSpPr>
          <p:cNvPr id="4" name="Group 24"/>
          <p:cNvGrpSpPr>
            <a:grpSpLocks/>
          </p:cNvGrpSpPr>
          <p:nvPr/>
        </p:nvGrpSpPr>
        <p:grpSpPr bwMode="auto">
          <a:xfrm>
            <a:off x="4419600" y="1447800"/>
            <a:ext cx="3886200" cy="1066800"/>
            <a:chOff x="2784" y="912"/>
            <a:chExt cx="2448" cy="672"/>
          </a:xfrm>
        </p:grpSpPr>
        <p:sp>
          <p:nvSpPr>
            <p:cNvPr id="15382" name="AutoShape 25"/>
            <p:cNvSpPr>
              <a:spLocks noChangeArrowheads="1"/>
            </p:cNvSpPr>
            <p:nvPr/>
          </p:nvSpPr>
          <p:spPr bwMode="auto">
            <a:xfrm>
              <a:off x="2784" y="912"/>
              <a:ext cx="1008" cy="672"/>
            </a:xfrm>
            <a:prstGeom prst="wedgeRoundRectCallout">
              <a:avLst>
                <a:gd name="adj1" fmla="val 39384"/>
                <a:gd name="adj2" fmla="val 79167"/>
                <a:gd name="adj3" fmla="val 16667"/>
              </a:avLst>
            </a:prstGeom>
            <a:noFill/>
            <a:ln w="9525">
              <a:solidFill>
                <a:schemeClr val="tx1"/>
              </a:solidFill>
              <a:miter lim="800000"/>
              <a:headEnd/>
              <a:tailEnd/>
            </a:ln>
          </p:spPr>
          <p:txBody>
            <a:bodyPr wrap="none" anchor="ctr"/>
            <a:lstStyle/>
            <a:p>
              <a:pPr algn="ctr"/>
              <a:endParaRPr lang="en-AU" sz="2400"/>
            </a:p>
          </p:txBody>
        </p:sp>
        <p:sp>
          <p:nvSpPr>
            <p:cNvPr id="15383" name="AutoShape 26"/>
            <p:cNvSpPr>
              <a:spLocks noChangeArrowheads="1"/>
            </p:cNvSpPr>
            <p:nvPr/>
          </p:nvSpPr>
          <p:spPr bwMode="auto">
            <a:xfrm>
              <a:off x="4224" y="912"/>
              <a:ext cx="1008" cy="672"/>
            </a:xfrm>
            <a:prstGeom prst="wedgeRoundRectCallout">
              <a:avLst>
                <a:gd name="adj1" fmla="val -43454"/>
                <a:gd name="adj2" fmla="val 81694"/>
                <a:gd name="adj3" fmla="val 16667"/>
              </a:avLst>
            </a:prstGeom>
            <a:noFill/>
            <a:ln w="9525">
              <a:solidFill>
                <a:schemeClr val="tx1"/>
              </a:solidFill>
              <a:miter lim="800000"/>
              <a:headEnd/>
              <a:tailEnd/>
            </a:ln>
          </p:spPr>
          <p:txBody>
            <a:bodyPr wrap="none" anchor="ctr"/>
            <a:lstStyle/>
            <a:p>
              <a:pPr algn="ctr"/>
              <a:endParaRPr lang="en-AU"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2960"/>
                                        </p:tgtEl>
                                        <p:attrNameLst>
                                          <p:attrName>style.visibility</p:attrName>
                                        </p:attrNameLst>
                                      </p:cBhvr>
                                      <p:to>
                                        <p:strVal val="visible"/>
                                      </p:to>
                                    </p:set>
                                    <p:animEffect transition="in" filter="wipe(left)">
                                      <p:cBhvr>
                                        <p:cTn id="13" dur="500"/>
                                        <p:tgtEl>
                                          <p:spTgt spid="8296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2964"/>
                                        </p:tgtEl>
                                        <p:attrNameLst>
                                          <p:attrName>style.visibility</p:attrName>
                                        </p:attrNameLst>
                                      </p:cBhvr>
                                      <p:to>
                                        <p:strVal val="visible"/>
                                      </p:to>
                                    </p:set>
                                    <p:animEffect transition="in" filter="wipe(left)">
                                      <p:cBhvr>
                                        <p:cTn id="18" dur="500"/>
                                        <p:tgtEl>
                                          <p:spTgt spid="8296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2963"/>
                                        </p:tgtEl>
                                        <p:attrNameLst>
                                          <p:attrName>style.visibility</p:attrName>
                                        </p:attrNameLst>
                                      </p:cBhvr>
                                      <p:to>
                                        <p:strVal val="visible"/>
                                      </p:to>
                                    </p:set>
                                    <p:animEffect transition="in" filter="wipe(left)">
                                      <p:cBhvr>
                                        <p:cTn id="23" dur="500"/>
                                        <p:tgtEl>
                                          <p:spTgt spid="8296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2965"/>
                                        </p:tgtEl>
                                        <p:attrNameLst>
                                          <p:attrName>style.visibility</p:attrName>
                                        </p:attrNameLst>
                                      </p:cBhvr>
                                      <p:to>
                                        <p:strVal val="visible"/>
                                      </p:to>
                                    </p:set>
                                    <p:animEffect transition="in" filter="wipe(left)">
                                      <p:cBhvr>
                                        <p:cTn id="33" dur="500"/>
                                        <p:tgtEl>
                                          <p:spTgt spid="8296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2966"/>
                                        </p:tgtEl>
                                        <p:attrNameLst>
                                          <p:attrName>style.visibility</p:attrName>
                                        </p:attrNameLst>
                                      </p:cBhvr>
                                      <p:to>
                                        <p:strVal val="visible"/>
                                      </p:to>
                                    </p:set>
                                    <p:animEffect transition="in" filter="wipe(left)">
                                      <p:cBhvr>
                                        <p:cTn id="38" dur="500"/>
                                        <p:tgtEl>
                                          <p:spTgt spid="82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27" name="Text Box 3"/>
          <p:cNvSpPr txBox="1">
            <a:spLocks noChangeArrowheads="1"/>
          </p:cNvSpPr>
          <p:nvPr/>
        </p:nvSpPr>
        <p:spPr bwMode="auto">
          <a:xfrm>
            <a:off x="609600" y="457200"/>
            <a:ext cx="86868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algn="ctr" eaLnBrk="1" hangingPunct="1">
              <a:spcBef>
                <a:spcPct val="50000"/>
              </a:spcBef>
              <a:buClrTx/>
              <a:buSzTx/>
              <a:buFontTx/>
              <a:buNone/>
            </a:pPr>
            <a:r>
              <a:rPr lang="en-US" altLang="en-US" sz="2800">
                <a:solidFill>
                  <a:prstClr val="black"/>
                </a:solidFill>
                <a:latin typeface="Verdana" pitchFamily="34" charset="0"/>
              </a:rPr>
              <a:t>Satellites</a:t>
            </a:r>
          </a:p>
        </p:txBody>
      </p:sp>
      <p:grpSp>
        <p:nvGrpSpPr>
          <p:cNvPr id="3" name="Group 6"/>
          <p:cNvGrpSpPr>
            <a:grpSpLocks/>
          </p:cNvGrpSpPr>
          <p:nvPr/>
        </p:nvGrpSpPr>
        <p:grpSpPr bwMode="auto">
          <a:xfrm>
            <a:off x="-533400" y="2133600"/>
            <a:ext cx="4724400" cy="2767013"/>
            <a:chOff x="-336" y="1344"/>
            <a:chExt cx="2976" cy="1743"/>
          </a:xfrm>
        </p:grpSpPr>
        <p:sp>
          <p:nvSpPr>
            <p:cNvPr id="118818" name="Text Box 7"/>
            <p:cNvSpPr txBox="1">
              <a:spLocks noChangeArrowheads="1"/>
            </p:cNvSpPr>
            <p:nvPr/>
          </p:nvSpPr>
          <p:spPr bwMode="auto">
            <a:xfrm>
              <a:off x="1287" y="1344"/>
              <a:ext cx="1353" cy="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hangingPunct="1">
                <a:spcBef>
                  <a:spcPct val="50000"/>
                </a:spcBef>
                <a:buClrTx/>
                <a:buSzTx/>
                <a:buFontTx/>
                <a:buNone/>
              </a:pPr>
              <a:r>
                <a:rPr lang="en-US" altLang="en-US" sz="2400">
                  <a:solidFill>
                    <a:srgbClr val="0000CC"/>
                  </a:solidFill>
                  <a:latin typeface="Verdana" pitchFamily="34" charset="0"/>
                </a:rPr>
                <a:t>mass m</a:t>
              </a:r>
            </a:p>
            <a:p>
              <a:pPr eaLnBrk="1" hangingPunct="1">
                <a:lnSpc>
                  <a:spcPct val="25000"/>
                </a:lnSpc>
                <a:spcBef>
                  <a:spcPct val="50000"/>
                </a:spcBef>
                <a:buClrTx/>
                <a:buSzTx/>
                <a:buFontTx/>
                <a:buNone/>
              </a:pPr>
              <a:r>
                <a:rPr lang="en-US" altLang="en-US" sz="2400">
                  <a:solidFill>
                    <a:srgbClr val="0000CC"/>
                  </a:solidFill>
                  <a:latin typeface="Verdana" pitchFamily="34" charset="0"/>
                </a:rPr>
                <a:t>speed v</a:t>
              </a:r>
            </a:p>
          </p:txBody>
        </p:sp>
        <p:grpSp>
          <p:nvGrpSpPr>
            <p:cNvPr id="118819" name="Group 8"/>
            <p:cNvGrpSpPr>
              <a:grpSpLocks/>
            </p:cNvGrpSpPr>
            <p:nvPr/>
          </p:nvGrpSpPr>
          <p:grpSpPr bwMode="auto">
            <a:xfrm>
              <a:off x="-336" y="1392"/>
              <a:ext cx="1817" cy="1695"/>
              <a:chOff x="-336" y="1392"/>
              <a:chExt cx="1817" cy="1695"/>
            </a:xfrm>
          </p:grpSpPr>
          <p:sp>
            <p:nvSpPr>
              <p:cNvPr id="118820" name="Oval 9"/>
              <p:cNvSpPr>
                <a:spLocks noChangeArrowheads="1"/>
              </p:cNvSpPr>
              <p:nvPr/>
            </p:nvSpPr>
            <p:spPr bwMode="auto">
              <a:xfrm>
                <a:off x="-336" y="1392"/>
                <a:ext cx="1817" cy="1695"/>
              </a:xfrm>
              <a:prstGeom prst="ellipse">
                <a:avLst/>
              </a:prstGeom>
              <a:noFill/>
              <a:ln w="9525">
                <a:solidFill>
                  <a:schemeClr val="tx1"/>
                </a:solidFill>
                <a:prstDash val="dash"/>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hangingPunct="1">
                  <a:spcBef>
                    <a:spcPct val="50000"/>
                  </a:spcBef>
                  <a:buClrTx/>
                  <a:buSzTx/>
                  <a:buFontTx/>
                  <a:buNone/>
                </a:pPr>
                <a:endParaRPr lang="en-US" altLang="en-US" sz="2800">
                  <a:solidFill>
                    <a:prstClr val="black"/>
                  </a:solidFill>
                  <a:latin typeface="Verdana" pitchFamily="34" charset="0"/>
                </a:endParaRPr>
              </a:p>
            </p:txBody>
          </p:sp>
          <p:pic>
            <p:nvPicPr>
              <p:cNvPr id="118821" name="Picture 10" descr="j009117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 y="1997"/>
                <a:ext cx="4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8822" name="Group 11"/>
              <p:cNvGrpSpPr>
                <a:grpSpLocks/>
              </p:cNvGrpSpPr>
              <p:nvPr/>
            </p:nvGrpSpPr>
            <p:grpSpPr bwMode="auto">
              <a:xfrm>
                <a:off x="476" y="1513"/>
                <a:ext cx="966" cy="892"/>
                <a:chOff x="768" y="1584"/>
                <a:chExt cx="1200" cy="1061"/>
              </a:xfrm>
            </p:grpSpPr>
            <p:sp>
              <p:nvSpPr>
                <p:cNvPr id="118824" name="Text Box 12"/>
                <p:cNvSpPr txBox="1">
                  <a:spLocks noChangeArrowheads="1"/>
                </p:cNvSpPr>
                <p:nvPr/>
              </p:nvSpPr>
              <p:spPr bwMode="auto">
                <a:xfrm>
                  <a:off x="768" y="2302"/>
                  <a:ext cx="1200"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hangingPunct="1">
                    <a:spcBef>
                      <a:spcPct val="50000"/>
                    </a:spcBef>
                    <a:buClrTx/>
                    <a:buSzTx/>
                    <a:buFontTx/>
                    <a:buNone/>
                  </a:pPr>
                  <a:r>
                    <a:rPr lang="en-US" altLang="en-US" sz="2400" b="1">
                      <a:solidFill>
                        <a:prstClr val="black"/>
                      </a:solidFill>
                      <a:latin typeface="Verdana" pitchFamily="34" charset="0"/>
                    </a:rPr>
                    <a:t>M</a:t>
                  </a:r>
                </a:p>
              </p:txBody>
            </p:sp>
            <p:pic>
              <p:nvPicPr>
                <p:cNvPr id="118825" name="Picture 13" descr="j029014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0" y="1584"/>
                  <a:ext cx="298"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8826" name="Line 14"/>
                <p:cNvSpPr>
                  <a:spLocks noChangeShapeType="1"/>
                </p:cNvSpPr>
                <p:nvPr/>
              </p:nvSpPr>
              <p:spPr bwMode="auto">
                <a:xfrm flipV="1">
                  <a:off x="961" y="1681"/>
                  <a:ext cx="672" cy="768"/>
                </a:xfrm>
                <a:prstGeom prst="line">
                  <a:avLst/>
                </a:prstGeom>
                <a:noFill/>
                <a:ln w="34925">
                  <a:solidFill>
                    <a:srgbClr val="0000FF"/>
                  </a:solidFill>
                  <a:prstDash val="sysDot"/>
                  <a:round/>
                  <a:headEnd/>
                  <a:tailEnd/>
                </a:ln>
                <a:extLst>
                  <a:ext uri="{909E8E84-426E-40dd-AFC4-6F175D3DCCD1}">
                    <a14:hiddenFill xmlns:a14="http://schemas.microsoft.com/office/drawing/2010/main" xmlns="">
                      <a:noFill/>
                    </a14:hiddenFill>
                  </a:ext>
                </a:extLst>
              </p:spPr>
              <p:txBody>
                <a:bodyPr>
                  <a:spAutoFit/>
                </a:bodyPr>
                <a:lstStyle/>
                <a:p>
                  <a:endParaRPr lang="en-NZ">
                    <a:solidFill>
                      <a:prstClr val="black"/>
                    </a:solidFill>
                  </a:endParaRPr>
                </a:p>
              </p:txBody>
            </p:sp>
          </p:grpSp>
          <p:sp>
            <p:nvSpPr>
              <p:cNvPr id="118823" name="Text Box 15"/>
              <p:cNvSpPr txBox="1">
                <a:spLocks noChangeArrowheads="1"/>
              </p:cNvSpPr>
              <p:nvPr/>
            </p:nvSpPr>
            <p:spPr bwMode="auto">
              <a:xfrm>
                <a:off x="720" y="1680"/>
                <a:ext cx="58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hangingPunct="1">
                  <a:spcBef>
                    <a:spcPct val="50000"/>
                  </a:spcBef>
                  <a:buClrTx/>
                  <a:buSzTx/>
                  <a:buFontTx/>
                  <a:buNone/>
                </a:pPr>
                <a:r>
                  <a:rPr lang="en-US" altLang="en-US" sz="2400" b="1">
                    <a:solidFill>
                      <a:srgbClr val="0000CC"/>
                    </a:solidFill>
                    <a:latin typeface="Verdana" pitchFamily="34" charset="0"/>
                  </a:rPr>
                  <a:t>r</a:t>
                </a:r>
              </a:p>
            </p:txBody>
          </p:sp>
        </p:grpSp>
      </p:grpSp>
      <p:graphicFrame>
        <p:nvGraphicFramePr>
          <p:cNvPr id="233472" name="Object 1024"/>
          <p:cNvGraphicFramePr>
            <a:graphicFrameLocks noChangeAspect="1"/>
          </p:cNvGraphicFramePr>
          <p:nvPr/>
        </p:nvGraphicFramePr>
        <p:xfrm>
          <a:off x="3810000" y="2133600"/>
          <a:ext cx="1295400" cy="787400"/>
        </p:xfrm>
        <a:graphic>
          <a:graphicData uri="http://schemas.openxmlformats.org/presentationml/2006/ole">
            <mc:AlternateContent xmlns:mc="http://schemas.openxmlformats.org/markup-compatibility/2006">
              <mc:Choice xmlns:v="urn:schemas-microsoft-com:vml" Requires="v">
                <p:oleObj spid="_x0000_s17471" name="Equation" r:id="rId6" imgW="1587500" imgH="965200" progId="Equation.COEE2">
                  <p:embed/>
                </p:oleObj>
              </mc:Choice>
              <mc:Fallback>
                <p:oleObj name="Equation" r:id="rId6" imgW="1587500" imgH="965200" progId="Equation.COEE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2133600"/>
                        <a:ext cx="1295400" cy="787400"/>
                      </a:xfrm>
                      <a:prstGeom prst="rect">
                        <a:avLst/>
                      </a:prstGeom>
                      <a:noFill/>
                      <a:ln>
                        <a:noFill/>
                      </a:ln>
                      <a:effectLst/>
                      <a:extLst>
                        <a:ext uri="{909E8E84-426E-40dd-AFC4-6F175D3DCCD1}">
                          <a14:hiddenFill xmlns:a14="http://schemas.microsoft.com/office/drawing/2010/main" xmlns="">
                            <a:solidFill>
                              <a:srgbClr val="FF9999">
                                <a:alpha val="50195"/>
                              </a:srgbClr>
                            </a:solidFill>
                          </a14:hiddenFill>
                        </a:ext>
                        <a:ext uri="{91240B29-F687-4f45-9708-019B960494DF}">
                          <a14:hiddenLine xmlns:a14="http://schemas.microsoft.com/office/drawing/2010/main" xmlns="" w="25400">
                            <a:solidFill>
                              <a:srgbClr val="800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pSp>
        <p:nvGrpSpPr>
          <p:cNvPr id="6" name="Group 17"/>
          <p:cNvGrpSpPr>
            <a:grpSpLocks/>
          </p:cNvGrpSpPr>
          <p:nvPr/>
        </p:nvGrpSpPr>
        <p:grpSpPr bwMode="auto">
          <a:xfrm>
            <a:off x="5029200" y="2057400"/>
            <a:ext cx="1992313" cy="898525"/>
            <a:chOff x="3168" y="1296"/>
            <a:chExt cx="1255" cy="566"/>
          </a:xfrm>
        </p:grpSpPr>
        <p:sp>
          <p:nvSpPr>
            <p:cNvPr id="118816" name="AutoShape 18"/>
            <p:cNvSpPr>
              <a:spLocks/>
            </p:cNvSpPr>
            <p:nvPr/>
          </p:nvSpPr>
          <p:spPr bwMode="auto">
            <a:xfrm>
              <a:off x="3168" y="1296"/>
              <a:ext cx="134" cy="545"/>
            </a:xfrm>
            <a:prstGeom prst="rightBrace">
              <a:avLst>
                <a:gd name="adj1" fmla="val 33893"/>
                <a:gd name="adj2" fmla="val 50000"/>
              </a:avLst>
            </a:prstGeom>
            <a:noFill/>
            <a:ln w="952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hangingPunct="1">
                <a:spcBef>
                  <a:spcPct val="50000"/>
                </a:spcBef>
                <a:buClrTx/>
                <a:buSzTx/>
                <a:buFontTx/>
                <a:buNone/>
              </a:pPr>
              <a:endParaRPr lang="en-US" altLang="en-US" sz="2800">
                <a:solidFill>
                  <a:prstClr val="black"/>
                </a:solidFill>
                <a:latin typeface="Verdana" pitchFamily="34" charset="0"/>
              </a:endParaRPr>
            </a:p>
          </p:txBody>
        </p:sp>
        <p:sp>
          <p:nvSpPr>
            <p:cNvPr id="118817" name="Text Box 19"/>
            <p:cNvSpPr txBox="1">
              <a:spLocks noChangeArrowheads="1"/>
            </p:cNvSpPr>
            <p:nvPr/>
          </p:nvSpPr>
          <p:spPr bwMode="auto">
            <a:xfrm>
              <a:off x="3216" y="1344"/>
              <a:ext cx="1207"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algn="ctr" eaLnBrk="1" hangingPunct="1">
                <a:spcBef>
                  <a:spcPct val="50000"/>
                </a:spcBef>
                <a:buClrTx/>
                <a:buSzTx/>
                <a:buFontTx/>
                <a:buNone/>
              </a:pPr>
              <a:r>
                <a:rPr lang="en-US" altLang="en-US" sz="2400">
                  <a:solidFill>
                    <a:srgbClr val="0000CC"/>
                  </a:solidFill>
                  <a:latin typeface="Verdana" pitchFamily="34" charset="0"/>
                </a:rPr>
                <a:t>Provided by gravity</a:t>
              </a:r>
            </a:p>
          </p:txBody>
        </p:sp>
      </p:grpSp>
      <p:graphicFrame>
        <p:nvGraphicFramePr>
          <p:cNvPr id="233473" name="Object 1025"/>
          <p:cNvGraphicFramePr>
            <a:graphicFrameLocks noChangeAspect="1"/>
          </p:cNvGraphicFramePr>
          <p:nvPr/>
        </p:nvGraphicFramePr>
        <p:xfrm>
          <a:off x="4191000" y="4800600"/>
          <a:ext cx="1625600" cy="977900"/>
        </p:xfrm>
        <a:graphic>
          <a:graphicData uri="http://schemas.openxmlformats.org/presentationml/2006/ole">
            <mc:AlternateContent xmlns:mc="http://schemas.openxmlformats.org/markup-compatibility/2006">
              <mc:Choice xmlns:v="urn:schemas-microsoft-com:vml" Requires="v">
                <p:oleObj spid="_x0000_s17472" name="Equation" r:id="rId8" imgW="1625600" imgH="977900" progId="Equation.COEE2">
                  <p:embed/>
                </p:oleObj>
              </mc:Choice>
              <mc:Fallback>
                <p:oleObj name="Equation" r:id="rId8" imgW="1625600" imgH="977900" progId="Equation.COEE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4800600"/>
                        <a:ext cx="1625600" cy="977900"/>
                      </a:xfrm>
                      <a:prstGeom prst="rect">
                        <a:avLst/>
                      </a:prstGeom>
                      <a:solidFill>
                        <a:srgbClr val="CCFFFF"/>
                      </a:solidFill>
                      <a:ln w="9525">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140310" name="AutoShape 22"/>
          <p:cNvSpPr>
            <a:spLocks noChangeArrowheads="1"/>
          </p:cNvSpPr>
          <p:nvPr/>
        </p:nvSpPr>
        <p:spPr bwMode="auto">
          <a:xfrm>
            <a:off x="8077200" y="3733800"/>
            <a:ext cx="533400" cy="257175"/>
          </a:xfrm>
          <a:prstGeom prst="rightArrow">
            <a:avLst>
              <a:gd name="adj1" fmla="val 50000"/>
              <a:gd name="adj2" fmla="val 51852"/>
            </a:avLst>
          </a:prstGeom>
          <a:solidFill>
            <a:srgbClr val="99CCFF"/>
          </a:solidFill>
          <a:ln w="9525">
            <a:solidFill>
              <a:srgbClr val="0000FF"/>
            </a:solidFill>
            <a:miter lim="800000"/>
            <a:headEnd/>
            <a:tailEnd/>
          </a:ln>
        </p:spPr>
        <p:txBody>
          <a:bodyPr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hangingPunct="1">
              <a:spcBef>
                <a:spcPct val="50000"/>
              </a:spcBef>
              <a:buClrTx/>
              <a:buSzTx/>
              <a:buFontTx/>
              <a:buNone/>
            </a:pPr>
            <a:endParaRPr lang="en-US" altLang="en-US" sz="2800">
              <a:solidFill>
                <a:prstClr val="black"/>
              </a:solidFill>
              <a:latin typeface="Verdana" pitchFamily="34" charset="0"/>
            </a:endParaRPr>
          </a:p>
        </p:txBody>
      </p:sp>
      <p:grpSp>
        <p:nvGrpSpPr>
          <p:cNvPr id="7" name="Group 23"/>
          <p:cNvGrpSpPr>
            <a:grpSpLocks/>
          </p:cNvGrpSpPr>
          <p:nvPr/>
        </p:nvGrpSpPr>
        <p:grpSpPr bwMode="auto">
          <a:xfrm>
            <a:off x="5791200" y="4724400"/>
            <a:ext cx="3352800" cy="457200"/>
            <a:chOff x="3648" y="2976"/>
            <a:chExt cx="2112" cy="288"/>
          </a:xfrm>
        </p:grpSpPr>
        <p:sp>
          <p:nvSpPr>
            <p:cNvPr id="118814" name="Text Box 24"/>
            <p:cNvSpPr txBox="1">
              <a:spLocks noChangeArrowheads="1"/>
            </p:cNvSpPr>
            <p:nvPr/>
          </p:nvSpPr>
          <p:spPr bwMode="auto">
            <a:xfrm>
              <a:off x="3888" y="2976"/>
              <a:ext cx="187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hangingPunct="1">
                <a:spcBef>
                  <a:spcPct val="50000"/>
                </a:spcBef>
                <a:buClrTx/>
                <a:buSzTx/>
                <a:buFontTx/>
                <a:buNone/>
              </a:pPr>
              <a:r>
                <a:rPr lang="en-US" altLang="en-US" sz="2400">
                  <a:solidFill>
                    <a:prstClr val="black"/>
                  </a:solidFill>
                  <a:latin typeface="Verdana" pitchFamily="34" charset="0"/>
                </a:rPr>
                <a:t>what it’s orbiting</a:t>
              </a:r>
            </a:p>
          </p:txBody>
        </p:sp>
        <p:sp>
          <p:nvSpPr>
            <p:cNvPr id="118815" name="Line 25"/>
            <p:cNvSpPr>
              <a:spLocks noChangeShapeType="1"/>
            </p:cNvSpPr>
            <p:nvPr/>
          </p:nvSpPr>
          <p:spPr bwMode="auto">
            <a:xfrm flipH="1">
              <a:off x="3648" y="3168"/>
              <a:ext cx="288" cy="0"/>
            </a:xfrm>
            <a:prstGeom prst="line">
              <a:avLst/>
            </a:prstGeom>
            <a:noFill/>
            <a:ln w="38100">
              <a:solidFill>
                <a:srgbClr val="CC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NZ">
                <a:solidFill>
                  <a:prstClr val="black"/>
                </a:solidFill>
              </a:endParaRPr>
            </a:p>
          </p:txBody>
        </p:sp>
      </p:grpSp>
      <p:grpSp>
        <p:nvGrpSpPr>
          <p:cNvPr id="8" name="Group 26"/>
          <p:cNvGrpSpPr>
            <a:grpSpLocks/>
          </p:cNvGrpSpPr>
          <p:nvPr/>
        </p:nvGrpSpPr>
        <p:grpSpPr bwMode="auto">
          <a:xfrm>
            <a:off x="5638800" y="5334000"/>
            <a:ext cx="3505200" cy="822325"/>
            <a:chOff x="3552" y="3360"/>
            <a:chExt cx="2208" cy="518"/>
          </a:xfrm>
        </p:grpSpPr>
        <p:sp>
          <p:nvSpPr>
            <p:cNvPr id="118812" name="Text Box 27"/>
            <p:cNvSpPr txBox="1">
              <a:spLocks noChangeArrowheads="1"/>
            </p:cNvSpPr>
            <p:nvPr/>
          </p:nvSpPr>
          <p:spPr bwMode="auto">
            <a:xfrm>
              <a:off x="3888" y="3360"/>
              <a:ext cx="187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hangingPunct="1">
                <a:spcBef>
                  <a:spcPct val="50000"/>
                </a:spcBef>
                <a:buClrTx/>
                <a:buSzTx/>
                <a:buFontTx/>
                <a:buNone/>
              </a:pPr>
              <a:r>
                <a:rPr lang="en-US" altLang="en-US" sz="2400">
                  <a:solidFill>
                    <a:prstClr val="black"/>
                  </a:solidFill>
                  <a:latin typeface="Verdana" pitchFamily="34" charset="0"/>
                </a:rPr>
                <a:t>distance from center</a:t>
              </a:r>
            </a:p>
          </p:txBody>
        </p:sp>
        <p:sp>
          <p:nvSpPr>
            <p:cNvPr id="118813" name="Line 28"/>
            <p:cNvSpPr>
              <a:spLocks noChangeShapeType="1"/>
            </p:cNvSpPr>
            <p:nvPr/>
          </p:nvSpPr>
          <p:spPr bwMode="auto">
            <a:xfrm flipH="1">
              <a:off x="3552" y="3504"/>
              <a:ext cx="384" cy="0"/>
            </a:xfrm>
            <a:prstGeom prst="line">
              <a:avLst/>
            </a:prstGeom>
            <a:noFill/>
            <a:ln w="38100">
              <a:solidFill>
                <a:srgbClr val="CC0000"/>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NZ">
                <a:solidFill>
                  <a:prstClr val="black"/>
                </a:solidFill>
              </a:endParaRPr>
            </a:p>
          </p:txBody>
        </p:sp>
      </p:grpSp>
      <p:grpSp>
        <p:nvGrpSpPr>
          <p:cNvPr id="9" name="Group 30"/>
          <p:cNvGrpSpPr>
            <a:grpSpLocks/>
          </p:cNvGrpSpPr>
          <p:nvPr/>
        </p:nvGrpSpPr>
        <p:grpSpPr bwMode="auto">
          <a:xfrm>
            <a:off x="6858000" y="2057400"/>
            <a:ext cx="1792288" cy="914400"/>
            <a:chOff x="4320" y="1296"/>
            <a:chExt cx="1129" cy="576"/>
          </a:xfrm>
        </p:grpSpPr>
        <p:graphicFrame>
          <p:nvGraphicFramePr>
            <p:cNvPr id="118810" name="Object 1028"/>
            <p:cNvGraphicFramePr>
              <a:graphicFrameLocks noChangeAspect="1"/>
            </p:cNvGraphicFramePr>
            <p:nvPr/>
          </p:nvGraphicFramePr>
          <p:xfrm>
            <a:off x="4512" y="1344"/>
            <a:ext cx="937" cy="512"/>
          </p:xfrm>
          <a:graphic>
            <a:graphicData uri="http://schemas.openxmlformats.org/presentationml/2006/ole">
              <mc:AlternateContent xmlns:mc="http://schemas.openxmlformats.org/markup-compatibility/2006">
                <mc:Choice xmlns:v="urn:schemas-microsoft-com:vml" Requires="v">
                  <p:oleObj spid="_x0000_s17473" name="Equation" r:id="rId10" imgW="1790700" imgH="977900" progId="Equation.COEE2">
                    <p:embed/>
                  </p:oleObj>
                </mc:Choice>
                <mc:Fallback>
                  <p:oleObj name="Equation" r:id="rId10" imgW="1790700" imgH="977900" progId="Equation.COEE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2" y="1344"/>
                          <a:ext cx="937" cy="512"/>
                        </a:xfrm>
                        <a:prstGeom prst="rect">
                          <a:avLst/>
                        </a:prstGeom>
                        <a:noFill/>
                        <a:ln>
                          <a:noFill/>
                        </a:ln>
                        <a:effectLst/>
                        <a:extLst>
                          <a:ext uri="{909E8E84-426E-40dd-AFC4-6F175D3DCCD1}">
                            <a14:hiddenFill xmlns:a14="http://schemas.microsoft.com/office/drawing/2010/main" xmlns="">
                              <a:solidFill>
                                <a:srgbClr val="CCFFFF"/>
                              </a:solidFill>
                            </a14:hiddenFill>
                          </a:ex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118811" name="AutoShape 32"/>
            <p:cNvSpPr>
              <a:spLocks/>
            </p:cNvSpPr>
            <p:nvPr/>
          </p:nvSpPr>
          <p:spPr bwMode="auto">
            <a:xfrm>
              <a:off x="4320" y="1296"/>
              <a:ext cx="144" cy="576"/>
            </a:xfrm>
            <a:prstGeom prst="leftBrace">
              <a:avLst>
                <a:gd name="adj1" fmla="val 33333"/>
                <a:gd name="adj2" fmla="val 50000"/>
              </a:avLst>
            </a:prstGeom>
            <a:noFill/>
            <a:ln w="952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hangingPunct="1">
                <a:spcBef>
                  <a:spcPct val="50000"/>
                </a:spcBef>
                <a:buClrTx/>
                <a:buSzTx/>
                <a:buFontTx/>
                <a:buNone/>
              </a:pPr>
              <a:endParaRPr lang="en-US" altLang="en-US" sz="2800">
                <a:solidFill>
                  <a:prstClr val="black"/>
                </a:solidFill>
                <a:latin typeface="Verdana" pitchFamily="34" charset="0"/>
              </a:endParaRPr>
            </a:p>
          </p:txBody>
        </p:sp>
      </p:grpSp>
      <p:grpSp>
        <p:nvGrpSpPr>
          <p:cNvPr id="10" name="Group 33"/>
          <p:cNvGrpSpPr>
            <a:grpSpLocks/>
          </p:cNvGrpSpPr>
          <p:nvPr/>
        </p:nvGrpSpPr>
        <p:grpSpPr bwMode="auto">
          <a:xfrm>
            <a:off x="3124200" y="3429000"/>
            <a:ext cx="2409825" cy="787400"/>
            <a:chOff x="1968" y="2160"/>
            <a:chExt cx="1518" cy="496"/>
          </a:xfrm>
        </p:grpSpPr>
        <p:graphicFrame>
          <p:nvGraphicFramePr>
            <p:cNvPr id="118808" name="Object 1027"/>
            <p:cNvGraphicFramePr>
              <a:graphicFrameLocks noChangeAspect="1"/>
            </p:cNvGraphicFramePr>
            <p:nvPr/>
          </p:nvGraphicFramePr>
          <p:xfrm>
            <a:off x="2304" y="2160"/>
            <a:ext cx="1182" cy="496"/>
          </p:xfrm>
          <a:graphic>
            <a:graphicData uri="http://schemas.openxmlformats.org/presentationml/2006/ole">
              <mc:AlternateContent xmlns:mc="http://schemas.openxmlformats.org/markup-compatibility/2006">
                <mc:Choice xmlns:v="urn:schemas-microsoft-com:vml" Requires="v">
                  <p:oleObj spid="_x0000_s17474" name="Equation" r:id="rId12" imgW="2298700" imgH="965200" progId="Equation.COEE2">
                    <p:embed/>
                  </p:oleObj>
                </mc:Choice>
                <mc:Fallback>
                  <p:oleObj name="Equation" r:id="rId12" imgW="2298700" imgH="965200" progId="Equation.COEE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04" y="2160"/>
                          <a:ext cx="1182" cy="496"/>
                        </a:xfrm>
                        <a:prstGeom prst="rect">
                          <a:avLst/>
                        </a:prstGeom>
                        <a:noFill/>
                        <a:ln>
                          <a:noFill/>
                        </a:ln>
                        <a:effectLst/>
                        <a:extLst>
                          <a:ext uri="{909E8E84-426E-40dd-AFC4-6F175D3DCCD1}">
                            <a14:hiddenFill xmlns:a14="http://schemas.microsoft.com/office/drawing/2010/main" xmlns="">
                              <a:solidFill>
                                <a:srgbClr val="FF9999">
                                  <a:alpha val="50195"/>
                                </a:srgbClr>
                              </a:solidFill>
                            </a14:hiddenFill>
                          </a:ext>
                          <a:ext uri="{91240B29-F687-4f45-9708-019B960494DF}">
                            <a14:hiddenLine xmlns:a14="http://schemas.microsoft.com/office/drawing/2010/main" xmlns="" w="25400">
                              <a:solidFill>
                                <a:srgbClr val="800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118809" name="AutoShape 35"/>
            <p:cNvSpPr>
              <a:spLocks noChangeArrowheads="1"/>
            </p:cNvSpPr>
            <p:nvPr/>
          </p:nvSpPr>
          <p:spPr bwMode="auto">
            <a:xfrm>
              <a:off x="1968" y="2352"/>
              <a:ext cx="240" cy="114"/>
            </a:xfrm>
            <a:prstGeom prst="rightArrow">
              <a:avLst>
                <a:gd name="adj1" fmla="val 50000"/>
                <a:gd name="adj2" fmla="val 52632"/>
              </a:avLst>
            </a:prstGeom>
            <a:solidFill>
              <a:srgbClr val="99CCFF"/>
            </a:solidFill>
            <a:ln w="9525">
              <a:solidFill>
                <a:srgbClr val="0000FF"/>
              </a:solidFill>
              <a:miter lim="800000"/>
              <a:headEnd/>
              <a:tailEnd/>
            </a:ln>
          </p:spPr>
          <p:txBody>
            <a:bodyPr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hangingPunct="1">
                <a:spcBef>
                  <a:spcPct val="50000"/>
                </a:spcBef>
                <a:buClrTx/>
                <a:buSzTx/>
                <a:buFontTx/>
                <a:buNone/>
              </a:pPr>
              <a:endParaRPr lang="en-US" altLang="en-US" sz="2800">
                <a:solidFill>
                  <a:prstClr val="black"/>
                </a:solidFill>
                <a:latin typeface="Verdana" pitchFamily="34" charset="0"/>
              </a:endParaRPr>
            </a:p>
          </p:txBody>
        </p:sp>
      </p:grpSp>
      <p:grpSp>
        <p:nvGrpSpPr>
          <p:cNvPr id="11" name="Group 36"/>
          <p:cNvGrpSpPr>
            <a:grpSpLocks/>
          </p:cNvGrpSpPr>
          <p:nvPr/>
        </p:nvGrpSpPr>
        <p:grpSpPr bwMode="auto">
          <a:xfrm>
            <a:off x="3657600" y="3505200"/>
            <a:ext cx="1600200" cy="304800"/>
            <a:chOff x="2304" y="2208"/>
            <a:chExt cx="1008" cy="192"/>
          </a:xfrm>
        </p:grpSpPr>
        <p:sp>
          <p:nvSpPr>
            <p:cNvPr id="118806" name="Line 37"/>
            <p:cNvSpPr>
              <a:spLocks noChangeShapeType="1"/>
            </p:cNvSpPr>
            <p:nvPr/>
          </p:nvSpPr>
          <p:spPr bwMode="auto">
            <a:xfrm flipV="1">
              <a:off x="2304" y="2208"/>
              <a:ext cx="240" cy="192"/>
            </a:xfrm>
            <a:prstGeom prst="line">
              <a:avLst/>
            </a:prstGeom>
            <a:noFill/>
            <a:ln w="31750">
              <a:solidFill>
                <a:srgbClr val="FF0000"/>
              </a:solidFill>
              <a:round/>
              <a:headEnd/>
              <a:tailEnd/>
            </a:ln>
            <a:extLst>
              <a:ext uri="{909E8E84-426E-40dd-AFC4-6F175D3DCCD1}">
                <a14:hiddenFill xmlns:a14="http://schemas.microsoft.com/office/drawing/2010/main" xmlns="">
                  <a:noFill/>
                </a14:hiddenFill>
              </a:ext>
            </a:extLst>
          </p:spPr>
          <p:txBody>
            <a:bodyPr>
              <a:spAutoFit/>
            </a:bodyPr>
            <a:lstStyle/>
            <a:p>
              <a:endParaRPr lang="en-NZ">
                <a:solidFill>
                  <a:prstClr val="black"/>
                </a:solidFill>
              </a:endParaRPr>
            </a:p>
          </p:txBody>
        </p:sp>
        <p:sp>
          <p:nvSpPr>
            <p:cNvPr id="118807" name="Line 38"/>
            <p:cNvSpPr>
              <a:spLocks noChangeShapeType="1"/>
            </p:cNvSpPr>
            <p:nvPr/>
          </p:nvSpPr>
          <p:spPr bwMode="auto">
            <a:xfrm flipV="1">
              <a:off x="3072" y="2208"/>
              <a:ext cx="240" cy="192"/>
            </a:xfrm>
            <a:prstGeom prst="line">
              <a:avLst/>
            </a:prstGeom>
            <a:noFill/>
            <a:ln w="31750">
              <a:solidFill>
                <a:srgbClr val="FF0000"/>
              </a:solidFill>
              <a:round/>
              <a:headEnd/>
              <a:tailEnd/>
            </a:ln>
            <a:extLst>
              <a:ext uri="{909E8E84-426E-40dd-AFC4-6F175D3DCCD1}">
                <a14:hiddenFill xmlns:a14="http://schemas.microsoft.com/office/drawing/2010/main" xmlns="">
                  <a:noFill/>
                </a14:hiddenFill>
              </a:ext>
            </a:extLst>
          </p:spPr>
          <p:txBody>
            <a:bodyPr>
              <a:spAutoFit/>
            </a:bodyPr>
            <a:lstStyle/>
            <a:p>
              <a:endParaRPr lang="en-NZ">
                <a:solidFill>
                  <a:prstClr val="black"/>
                </a:solidFill>
              </a:endParaRPr>
            </a:p>
          </p:txBody>
        </p:sp>
      </p:grpSp>
      <p:grpSp>
        <p:nvGrpSpPr>
          <p:cNvPr id="12" name="Group 39"/>
          <p:cNvGrpSpPr>
            <a:grpSpLocks/>
          </p:cNvGrpSpPr>
          <p:nvPr/>
        </p:nvGrpSpPr>
        <p:grpSpPr bwMode="auto">
          <a:xfrm>
            <a:off x="3810000" y="3886200"/>
            <a:ext cx="1600200" cy="304800"/>
            <a:chOff x="2400" y="2448"/>
            <a:chExt cx="1008" cy="192"/>
          </a:xfrm>
        </p:grpSpPr>
        <p:sp>
          <p:nvSpPr>
            <p:cNvPr id="118804" name="Line 40"/>
            <p:cNvSpPr>
              <a:spLocks noChangeShapeType="1"/>
            </p:cNvSpPr>
            <p:nvPr/>
          </p:nvSpPr>
          <p:spPr bwMode="auto">
            <a:xfrm flipV="1">
              <a:off x="2400" y="2448"/>
              <a:ext cx="240" cy="192"/>
            </a:xfrm>
            <a:prstGeom prst="line">
              <a:avLst/>
            </a:prstGeom>
            <a:noFill/>
            <a:ln w="31750">
              <a:solidFill>
                <a:srgbClr val="009900"/>
              </a:solidFill>
              <a:round/>
              <a:headEnd/>
              <a:tailEnd/>
            </a:ln>
            <a:extLst>
              <a:ext uri="{909E8E84-426E-40dd-AFC4-6F175D3DCCD1}">
                <a14:hiddenFill xmlns:a14="http://schemas.microsoft.com/office/drawing/2010/main" xmlns="">
                  <a:noFill/>
                </a14:hiddenFill>
              </a:ext>
            </a:extLst>
          </p:spPr>
          <p:txBody>
            <a:bodyPr>
              <a:spAutoFit/>
            </a:bodyPr>
            <a:lstStyle/>
            <a:p>
              <a:endParaRPr lang="en-NZ">
                <a:solidFill>
                  <a:prstClr val="black"/>
                </a:solidFill>
              </a:endParaRPr>
            </a:p>
          </p:txBody>
        </p:sp>
        <p:sp>
          <p:nvSpPr>
            <p:cNvPr id="118805" name="Line 41"/>
            <p:cNvSpPr>
              <a:spLocks noChangeShapeType="1"/>
            </p:cNvSpPr>
            <p:nvPr/>
          </p:nvSpPr>
          <p:spPr bwMode="auto">
            <a:xfrm flipV="1">
              <a:off x="3264" y="2448"/>
              <a:ext cx="144" cy="96"/>
            </a:xfrm>
            <a:prstGeom prst="line">
              <a:avLst/>
            </a:prstGeom>
            <a:noFill/>
            <a:ln w="31750">
              <a:solidFill>
                <a:srgbClr val="009900"/>
              </a:solidFill>
              <a:round/>
              <a:headEnd/>
              <a:tailEnd/>
            </a:ln>
            <a:extLst>
              <a:ext uri="{909E8E84-426E-40dd-AFC4-6F175D3DCCD1}">
                <a14:hiddenFill xmlns:a14="http://schemas.microsoft.com/office/drawing/2010/main" xmlns="">
                  <a:noFill/>
                </a14:hiddenFill>
              </a:ext>
            </a:extLst>
          </p:spPr>
          <p:txBody>
            <a:bodyPr>
              <a:spAutoFit/>
            </a:bodyPr>
            <a:lstStyle/>
            <a:p>
              <a:endParaRPr lang="en-NZ">
                <a:solidFill>
                  <a:prstClr val="black"/>
                </a:solidFill>
              </a:endParaRPr>
            </a:p>
          </p:txBody>
        </p:sp>
      </p:grpSp>
      <p:grpSp>
        <p:nvGrpSpPr>
          <p:cNvPr id="13" name="Group 42"/>
          <p:cNvGrpSpPr>
            <a:grpSpLocks/>
          </p:cNvGrpSpPr>
          <p:nvPr/>
        </p:nvGrpSpPr>
        <p:grpSpPr bwMode="auto">
          <a:xfrm>
            <a:off x="5867400" y="3429000"/>
            <a:ext cx="1981200" cy="841375"/>
            <a:chOff x="3696" y="2160"/>
            <a:chExt cx="1248" cy="530"/>
          </a:xfrm>
        </p:grpSpPr>
        <p:sp>
          <p:nvSpPr>
            <p:cNvPr id="118802" name="AutoShape 43"/>
            <p:cNvSpPr>
              <a:spLocks noChangeArrowheads="1"/>
            </p:cNvSpPr>
            <p:nvPr/>
          </p:nvSpPr>
          <p:spPr bwMode="auto">
            <a:xfrm>
              <a:off x="3696" y="2352"/>
              <a:ext cx="240" cy="114"/>
            </a:xfrm>
            <a:prstGeom prst="rightArrow">
              <a:avLst>
                <a:gd name="adj1" fmla="val 50000"/>
                <a:gd name="adj2" fmla="val 52632"/>
              </a:avLst>
            </a:prstGeom>
            <a:solidFill>
              <a:srgbClr val="99CCFF"/>
            </a:solidFill>
            <a:ln w="9525">
              <a:solidFill>
                <a:srgbClr val="0000FF"/>
              </a:solidFill>
              <a:miter lim="800000"/>
              <a:headEnd/>
              <a:tailEnd/>
            </a:ln>
          </p:spPr>
          <p:txBody>
            <a:bodyPr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hangingPunct="1">
                <a:spcBef>
                  <a:spcPct val="50000"/>
                </a:spcBef>
                <a:buClrTx/>
                <a:buSzTx/>
                <a:buFontTx/>
                <a:buNone/>
              </a:pPr>
              <a:endParaRPr lang="en-US" altLang="en-US" sz="2800">
                <a:solidFill>
                  <a:prstClr val="black"/>
                </a:solidFill>
                <a:latin typeface="Verdana" pitchFamily="34" charset="0"/>
              </a:endParaRPr>
            </a:p>
          </p:txBody>
        </p:sp>
        <p:graphicFrame>
          <p:nvGraphicFramePr>
            <p:cNvPr id="118803" name="Object 1026"/>
            <p:cNvGraphicFramePr>
              <a:graphicFrameLocks noChangeAspect="1"/>
            </p:cNvGraphicFramePr>
            <p:nvPr/>
          </p:nvGraphicFramePr>
          <p:xfrm>
            <a:off x="4080" y="2160"/>
            <a:ext cx="864" cy="530"/>
          </p:xfrm>
          <a:graphic>
            <a:graphicData uri="http://schemas.openxmlformats.org/presentationml/2006/ole">
              <mc:AlternateContent xmlns:mc="http://schemas.openxmlformats.org/markup-compatibility/2006">
                <mc:Choice xmlns:v="urn:schemas-microsoft-com:vml" Requires="v">
                  <p:oleObj spid="_x0000_s17475" name="Equation" r:id="rId14" imgW="1511300" imgH="927100" progId="Equation.COEE2">
                    <p:embed/>
                  </p:oleObj>
                </mc:Choice>
                <mc:Fallback>
                  <p:oleObj name="Equation" r:id="rId14" imgW="1511300" imgH="927100" progId="Equation.COEE2">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80" y="2160"/>
                          <a:ext cx="864" cy="5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pSp>
      <p:sp>
        <p:nvSpPr>
          <p:cNvPr id="140333" name="Text Box 45"/>
          <p:cNvSpPr txBox="1">
            <a:spLocks noChangeArrowheads="1"/>
          </p:cNvSpPr>
          <p:nvPr/>
        </p:nvSpPr>
        <p:spPr bwMode="auto">
          <a:xfrm>
            <a:off x="2133600" y="4876800"/>
            <a:ext cx="21336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algn="ctr" eaLnBrk="1" hangingPunct="1">
              <a:spcBef>
                <a:spcPct val="50000"/>
              </a:spcBef>
              <a:buClrTx/>
              <a:buSzTx/>
              <a:buFontTx/>
              <a:buNone/>
            </a:pPr>
            <a:r>
              <a:rPr lang="en-US" altLang="en-US" sz="2400">
                <a:solidFill>
                  <a:srgbClr val="000099"/>
                </a:solidFill>
                <a:latin typeface="Verdana" pitchFamily="34" charset="0"/>
              </a:rPr>
              <a:t>Speed of a Satellite</a:t>
            </a:r>
          </a:p>
        </p:txBody>
      </p:sp>
    </p:spTree>
    <p:extLst>
      <p:ext uri="{BB962C8B-B14F-4D97-AF65-F5344CB8AC3E}">
        <p14:creationId xmlns:p14="http://schemas.microsoft.com/office/powerpoint/2010/main" val="2295667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233472"/>
                                        </p:tgtEl>
                                        <p:attrNameLst>
                                          <p:attrName>style.visibility</p:attrName>
                                        </p:attrNameLst>
                                      </p:cBhvr>
                                      <p:to>
                                        <p:strVal val="visible"/>
                                      </p:to>
                                    </p:set>
                                    <p:anim calcmode="lin" valueType="num">
                                      <p:cBhvr>
                                        <p:cTn id="13" dur="500" fill="hold"/>
                                        <p:tgtEl>
                                          <p:spTgt spid="233472"/>
                                        </p:tgtEl>
                                        <p:attrNameLst>
                                          <p:attrName>ppt_w</p:attrName>
                                        </p:attrNameLst>
                                      </p:cBhvr>
                                      <p:tavLst>
                                        <p:tav tm="0">
                                          <p:val>
                                            <p:fltVal val="0"/>
                                          </p:val>
                                        </p:tav>
                                        <p:tav tm="100000">
                                          <p:val>
                                            <p:strVal val="#ppt_w"/>
                                          </p:val>
                                        </p:tav>
                                      </p:tavLst>
                                    </p:anim>
                                    <p:anim calcmode="lin" valueType="num">
                                      <p:cBhvr>
                                        <p:cTn id="14" dur="500" fill="hold"/>
                                        <p:tgtEl>
                                          <p:spTgt spid="233472"/>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1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40310"/>
                                        </p:tgtEl>
                                        <p:attrNameLst>
                                          <p:attrName>style.visibility</p:attrName>
                                        </p:attrNameLst>
                                      </p:cBhvr>
                                      <p:to>
                                        <p:strVal val="visible"/>
                                      </p:to>
                                    </p:set>
                                    <p:animEffect transition="in" filter="box(in)">
                                      <p:cBhvr>
                                        <p:cTn id="59" dur="500"/>
                                        <p:tgtEl>
                                          <p:spTgt spid="14031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16" fill="hold" nodeType="clickEffect">
                                  <p:stCondLst>
                                    <p:cond delay="0"/>
                                  </p:stCondLst>
                                  <p:childTnLst>
                                    <p:set>
                                      <p:cBhvr>
                                        <p:cTn id="63" dur="1" fill="hold">
                                          <p:stCondLst>
                                            <p:cond delay="0"/>
                                          </p:stCondLst>
                                        </p:cTn>
                                        <p:tgtEl>
                                          <p:spTgt spid="233473"/>
                                        </p:tgtEl>
                                        <p:attrNameLst>
                                          <p:attrName>style.visibility</p:attrName>
                                        </p:attrNameLst>
                                      </p:cBhvr>
                                      <p:to>
                                        <p:strVal val="visible"/>
                                      </p:to>
                                    </p:set>
                                    <p:anim calcmode="lin" valueType="num">
                                      <p:cBhvr>
                                        <p:cTn id="64" dur="500" fill="hold"/>
                                        <p:tgtEl>
                                          <p:spTgt spid="233473"/>
                                        </p:tgtEl>
                                        <p:attrNameLst>
                                          <p:attrName>ppt_w</p:attrName>
                                        </p:attrNameLst>
                                      </p:cBhvr>
                                      <p:tavLst>
                                        <p:tav tm="0">
                                          <p:val>
                                            <p:fltVal val="0"/>
                                          </p:val>
                                        </p:tav>
                                        <p:tav tm="100000">
                                          <p:val>
                                            <p:strVal val="#ppt_w"/>
                                          </p:val>
                                        </p:tav>
                                      </p:tavLst>
                                    </p:anim>
                                    <p:anim calcmode="lin" valueType="num">
                                      <p:cBhvr>
                                        <p:cTn id="65" dur="500" fill="hold"/>
                                        <p:tgtEl>
                                          <p:spTgt spid="233473"/>
                                        </p:tgtEl>
                                        <p:attrNameLst>
                                          <p:attrName>ppt_h</p:attrName>
                                        </p:attrNameLst>
                                      </p:cBhvr>
                                      <p:tavLst>
                                        <p:tav tm="0">
                                          <p:val>
                                            <p:fltVal val="0"/>
                                          </p:val>
                                        </p:tav>
                                        <p:tav tm="100000">
                                          <p:val>
                                            <p:strVal val="#ppt_h"/>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140333"/>
                                        </p:tgtEl>
                                        <p:attrNameLst>
                                          <p:attrName>style.visibility</p:attrName>
                                        </p:attrNameLst>
                                      </p:cBhvr>
                                      <p:to>
                                        <p:strVal val="visible"/>
                                      </p:to>
                                    </p:set>
                                    <p:anim calcmode="lin" valueType="num">
                                      <p:cBhvr>
                                        <p:cTn id="70" dur="500" fill="hold"/>
                                        <p:tgtEl>
                                          <p:spTgt spid="140333"/>
                                        </p:tgtEl>
                                        <p:attrNameLst>
                                          <p:attrName>ppt_w</p:attrName>
                                        </p:attrNameLst>
                                      </p:cBhvr>
                                      <p:tavLst>
                                        <p:tav tm="0">
                                          <p:val>
                                            <p:fltVal val="0"/>
                                          </p:val>
                                        </p:tav>
                                        <p:tav tm="100000">
                                          <p:val>
                                            <p:strVal val="#ppt_w"/>
                                          </p:val>
                                        </p:tav>
                                      </p:tavLst>
                                    </p:anim>
                                    <p:anim calcmode="lin" valueType="num">
                                      <p:cBhvr>
                                        <p:cTn id="71" dur="500" fill="hold"/>
                                        <p:tgtEl>
                                          <p:spTgt spid="140333"/>
                                        </p:tgtEl>
                                        <p:attrNameLst>
                                          <p:attrName>ppt_h</p:attrName>
                                        </p:attrNameLst>
                                      </p:cBhvr>
                                      <p:tavLst>
                                        <p:tav tm="0">
                                          <p:val>
                                            <p:fltVal val="0"/>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2" fill="hold" nodeType="clickEffect">
                                  <p:stCondLst>
                                    <p:cond delay="0"/>
                                  </p:stCondLst>
                                  <p:childTnLst>
                                    <p:set>
                                      <p:cBhvr>
                                        <p:cTn id="75" dur="1" fill="hold">
                                          <p:stCondLst>
                                            <p:cond delay="0"/>
                                          </p:stCondLst>
                                        </p:cTn>
                                        <p:tgtEl>
                                          <p:spTgt spid="7"/>
                                        </p:tgtEl>
                                        <p:attrNameLst>
                                          <p:attrName>style.visibility</p:attrName>
                                        </p:attrNameLst>
                                      </p:cBhvr>
                                      <p:to>
                                        <p:strVal val="visible"/>
                                      </p:to>
                                    </p:set>
                                    <p:anim calcmode="lin" valueType="num">
                                      <p:cBhvr additive="base">
                                        <p:cTn id="76" dur="500" fill="hold"/>
                                        <p:tgtEl>
                                          <p:spTgt spid="7"/>
                                        </p:tgtEl>
                                        <p:attrNameLst>
                                          <p:attrName>ppt_x</p:attrName>
                                        </p:attrNameLst>
                                      </p:cBhvr>
                                      <p:tavLst>
                                        <p:tav tm="0">
                                          <p:val>
                                            <p:strVal val="1+#ppt_w/2"/>
                                          </p:val>
                                        </p:tav>
                                        <p:tav tm="100000">
                                          <p:val>
                                            <p:strVal val="#ppt_x"/>
                                          </p:val>
                                        </p:tav>
                                      </p:tavLst>
                                    </p:anim>
                                    <p:anim calcmode="lin" valueType="num">
                                      <p:cBhvr additive="base">
                                        <p:cTn id="7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2" fill="hold" nodeType="click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additive="base">
                                        <p:cTn id="82" dur="500" fill="hold"/>
                                        <p:tgtEl>
                                          <p:spTgt spid="8"/>
                                        </p:tgtEl>
                                        <p:attrNameLst>
                                          <p:attrName>ppt_x</p:attrName>
                                        </p:attrNameLst>
                                      </p:cBhvr>
                                      <p:tavLst>
                                        <p:tav tm="0">
                                          <p:val>
                                            <p:strVal val="1+#ppt_w/2"/>
                                          </p:val>
                                        </p:tav>
                                        <p:tav tm="100000">
                                          <p:val>
                                            <p:strVal val="#ppt_x"/>
                                          </p:val>
                                        </p:tav>
                                      </p:tavLst>
                                    </p:anim>
                                    <p:anim calcmode="lin" valueType="num">
                                      <p:cBhvr additive="base">
                                        <p:cTn id="8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0" grpId="0" animBg="1"/>
      <p:bldP spid="14033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2"/>
          <p:cNvSpPr txBox="1">
            <a:spLocks noChangeArrowheads="1"/>
          </p:cNvSpPr>
          <p:nvPr/>
        </p:nvSpPr>
        <p:spPr bwMode="auto">
          <a:xfrm>
            <a:off x="533400" y="533400"/>
            <a:ext cx="3670300" cy="584200"/>
          </a:xfrm>
          <a:prstGeom prst="rect">
            <a:avLst/>
          </a:prstGeom>
          <a:noFill/>
          <a:ln w="9525">
            <a:noFill/>
            <a:miter lim="800000"/>
            <a:headEnd/>
            <a:tailEnd/>
          </a:ln>
        </p:spPr>
        <p:txBody>
          <a:bodyPr wrap="none">
            <a:spAutoFit/>
          </a:bodyPr>
          <a:lstStyle/>
          <a:p>
            <a:r>
              <a:rPr lang="en-US" sz="3200">
                <a:solidFill>
                  <a:srgbClr val="0033CC"/>
                </a:solidFill>
              </a:rPr>
              <a:t>Speed of a satellite</a:t>
            </a:r>
          </a:p>
        </p:txBody>
      </p:sp>
      <p:grpSp>
        <p:nvGrpSpPr>
          <p:cNvPr id="2" name="Group 3"/>
          <p:cNvGrpSpPr>
            <a:grpSpLocks/>
          </p:cNvGrpSpPr>
          <p:nvPr/>
        </p:nvGrpSpPr>
        <p:grpSpPr bwMode="auto">
          <a:xfrm>
            <a:off x="4495800" y="228600"/>
            <a:ext cx="4029075" cy="3733800"/>
            <a:chOff x="192" y="672"/>
            <a:chExt cx="2538" cy="2352"/>
          </a:xfrm>
        </p:grpSpPr>
        <p:sp>
          <p:nvSpPr>
            <p:cNvPr id="16393" name="Oval 4"/>
            <p:cNvSpPr>
              <a:spLocks noChangeArrowheads="1"/>
            </p:cNvSpPr>
            <p:nvPr/>
          </p:nvSpPr>
          <p:spPr bwMode="auto">
            <a:xfrm>
              <a:off x="336" y="1968"/>
              <a:ext cx="1056" cy="1056"/>
            </a:xfrm>
            <a:prstGeom prst="ellipse">
              <a:avLst/>
            </a:prstGeom>
            <a:noFill/>
            <a:ln w="38100">
              <a:solidFill>
                <a:schemeClr val="tx1"/>
              </a:solidFill>
              <a:round/>
              <a:headEnd/>
              <a:tailEnd/>
            </a:ln>
          </p:spPr>
          <p:txBody>
            <a:bodyPr wrap="none" anchor="ctr"/>
            <a:lstStyle/>
            <a:p>
              <a:endParaRPr lang="en-AU"/>
            </a:p>
          </p:txBody>
        </p:sp>
        <p:sp>
          <p:nvSpPr>
            <p:cNvPr id="16394" name="Arc 5"/>
            <p:cNvSpPr>
              <a:spLocks/>
            </p:cNvSpPr>
            <p:nvPr/>
          </p:nvSpPr>
          <p:spPr bwMode="auto">
            <a:xfrm>
              <a:off x="816" y="939"/>
              <a:ext cx="1696" cy="1559"/>
            </a:xfrm>
            <a:custGeom>
              <a:avLst/>
              <a:gdLst>
                <a:gd name="T0" fmla="*/ 0 w 20632"/>
                <a:gd name="T1" fmla="*/ 0 h 19490"/>
                <a:gd name="T2" fmla="*/ 0 w 20632"/>
                <a:gd name="T3" fmla="*/ 0 h 19490"/>
                <a:gd name="T4" fmla="*/ 0 w 20632"/>
                <a:gd name="T5" fmla="*/ 0 h 19490"/>
                <a:gd name="T6" fmla="*/ 0 60000 65536"/>
                <a:gd name="T7" fmla="*/ 0 60000 65536"/>
                <a:gd name="T8" fmla="*/ 0 60000 65536"/>
                <a:gd name="T9" fmla="*/ 0 w 20632"/>
                <a:gd name="T10" fmla="*/ 0 h 19490"/>
                <a:gd name="T11" fmla="*/ 20632 w 20632"/>
                <a:gd name="T12" fmla="*/ 19490 h 19490"/>
              </a:gdLst>
              <a:ahLst/>
              <a:cxnLst>
                <a:cxn ang="T6">
                  <a:pos x="T0" y="T1"/>
                </a:cxn>
                <a:cxn ang="T7">
                  <a:pos x="T2" y="T3"/>
                </a:cxn>
                <a:cxn ang="T8">
                  <a:pos x="T4" y="T5"/>
                </a:cxn>
              </a:cxnLst>
              <a:rect l="T9" t="T10" r="T11" b="T12"/>
              <a:pathLst>
                <a:path w="20632" h="19490" fill="none" extrusionOk="0">
                  <a:moveTo>
                    <a:pt x="9310" y="-1"/>
                  </a:moveTo>
                  <a:cubicBezTo>
                    <a:pt x="14744" y="2595"/>
                    <a:pt x="18848" y="7342"/>
                    <a:pt x="20631" y="13095"/>
                  </a:cubicBezTo>
                </a:path>
                <a:path w="20632" h="19490" stroke="0" extrusionOk="0">
                  <a:moveTo>
                    <a:pt x="9310" y="-1"/>
                  </a:moveTo>
                  <a:cubicBezTo>
                    <a:pt x="14744" y="2595"/>
                    <a:pt x="18848" y="7342"/>
                    <a:pt x="20631" y="13095"/>
                  </a:cubicBezTo>
                  <a:lnTo>
                    <a:pt x="0" y="19490"/>
                  </a:lnTo>
                  <a:close/>
                </a:path>
              </a:pathLst>
            </a:custGeom>
            <a:noFill/>
            <a:ln w="9525">
              <a:solidFill>
                <a:schemeClr val="tx1"/>
              </a:solidFill>
              <a:prstDash val="dash"/>
              <a:round/>
              <a:headEnd/>
              <a:tailEnd/>
            </a:ln>
          </p:spPr>
          <p:txBody>
            <a:bodyPr wrap="none" anchor="ctr"/>
            <a:lstStyle/>
            <a:p>
              <a:endParaRPr lang="en-AU"/>
            </a:p>
          </p:txBody>
        </p:sp>
        <p:sp>
          <p:nvSpPr>
            <p:cNvPr id="16395" name="Oval 6"/>
            <p:cNvSpPr>
              <a:spLocks noChangeArrowheads="1"/>
            </p:cNvSpPr>
            <p:nvPr/>
          </p:nvSpPr>
          <p:spPr bwMode="auto">
            <a:xfrm>
              <a:off x="2064" y="1296"/>
              <a:ext cx="192" cy="192"/>
            </a:xfrm>
            <a:prstGeom prst="ellipse">
              <a:avLst/>
            </a:prstGeom>
            <a:solidFill>
              <a:schemeClr val="bg1"/>
            </a:solidFill>
            <a:ln w="28575">
              <a:solidFill>
                <a:schemeClr val="tx1"/>
              </a:solidFill>
              <a:round/>
              <a:headEnd/>
              <a:tailEnd/>
            </a:ln>
          </p:spPr>
          <p:txBody>
            <a:bodyPr wrap="none" anchor="ctr"/>
            <a:lstStyle/>
            <a:p>
              <a:endParaRPr lang="en-AU"/>
            </a:p>
          </p:txBody>
        </p:sp>
        <p:sp>
          <p:nvSpPr>
            <p:cNvPr id="16396" name="Line 7"/>
            <p:cNvSpPr>
              <a:spLocks noChangeShapeType="1"/>
            </p:cNvSpPr>
            <p:nvPr/>
          </p:nvSpPr>
          <p:spPr bwMode="auto">
            <a:xfrm flipV="1">
              <a:off x="864" y="1776"/>
              <a:ext cx="1536" cy="720"/>
            </a:xfrm>
            <a:prstGeom prst="line">
              <a:avLst/>
            </a:prstGeom>
            <a:noFill/>
            <a:ln w="28575">
              <a:solidFill>
                <a:schemeClr val="tx1"/>
              </a:solidFill>
              <a:round/>
              <a:headEnd/>
              <a:tailEnd type="triangle" w="med" len="med"/>
            </a:ln>
          </p:spPr>
          <p:txBody>
            <a:bodyPr wrap="none" anchor="ctr"/>
            <a:lstStyle/>
            <a:p>
              <a:endParaRPr lang="en-NZ"/>
            </a:p>
          </p:txBody>
        </p:sp>
        <p:sp>
          <p:nvSpPr>
            <p:cNvPr id="16397" name="Text Box 8"/>
            <p:cNvSpPr txBox="1">
              <a:spLocks noChangeArrowheads="1"/>
            </p:cNvSpPr>
            <p:nvPr/>
          </p:nvSpPr>
          <p:spPr bwMode="auto">
            <a:xfrm>
              <a:off x="1500" y="2193"/>
              <a:ext cx="1230" cy="239"/>
            </a:xfrm>
            <a:prstGeom prst="rect">
              <a:avLst/>
            </a:prstGeom>
            <a:noFill/>
            <a:ln w="9525">
              <a:noFill/>
              <a:miter lim="800000"/>
              <a:headEnd/>
              <a:tailEnd/>
            </a:ln>
          </p:spPr>
          <p:txBody>
            <a:bodyPr wrap="none">
              <a:spAutoFit/>
            </a:bodyPr>
            <a:lstStyle/>
            <a:p>
              <a:r>
                <a:rPr lang="en-US" sz="1800"/>
                <a:t>R = 7.40 x 10</a:t>
              </a:r>
              <a:r>
                <a:rPr lang="en-US" sz="2400" baseline="30000"/>
                <a:t>6</a:t>
              </a:r>
              <a:r>
                <a:rPr lang="en-US" sz="1800"/>
                <a:t> m</a:t>
              </a:r>
            </a:p>
          </p:txBody>
        </p:sp>
        <p:sp>
          <p:nvSpPr>
            <p:cNvPr id="16398" name="Text Box 9"/>
            <p:cNvSpPr txBox="1">
              <a:spLocks noChangeArrowheads="1"/>
            </p:cNvSpPr>
            <p:nvPr/>
          </p:nvSpPr>
          <p:spPr bwMode="auto">
            <a:xfrm>
              <a:off x="2160" y="1008"/>
              <a:ext cx="278" cy="291"/>
            </a:xfrm>
            <a:prstGeom prst="rect">
              <a:avLst/>
            </a:prstGeom>
            <a:noFill/>
            <a:ln w="9525">
              <a:noFill/>
              <a:miter lim="800000"/>
              <a:headEnd/>
              <a:tailEnd/>
            </a:ln>
          </p:spPr>
          <p:txBody>
            <a:bodyPr wrap="none">
              <a:spAutoFit/>
            </a:bodyPr>
            <a:lstStyle/>
            <a:p>
              <a:r>
                <a:rPr lang="en-US" sz="2400"/>
                <a:t>m</a:t>
              </a:r>
            </a:p>
          </p:txBody>
        </p:sp>
        <p:sp>
          <p:nvSpPr>
            <p:cNvPr id="16399" name="Text Box 10"/>
            <p:cNvSpPr txBox="1">
              <a:spLocks noChangeArrowheads="1"/>
            </p:cNvSpPr>
            <p:nvPr/>
          </p:nvSpPr>
          <p:spPr bwMode="auto">
            <a:xfrm>
              <a:off x="192" y="1488"/>
              <a:ext cx="1753" cy="252"/>
            </a:xfrm>
            <a:prstGeom prst="rect">
              <a:avLst/>
            </a:prstGeom>
            <a:noFill/>
            <a:ln w="9525">
              <a:noFill/>
              <a:miter lim="800000"/>
              <a:headEnd/>
              <a:tailEnd/>
            </a:ln>
          </p:spPr>
          <p:txBody>
            <a:bodyPr>
              <a:spAutoFit/>
            </a:bodyPr>
            <a:lstStyle/>
            <a:p>
              <a:r>
                <a:rPr lang="en-US" sz="2000"/>
                <a:t>M</a:t>
              </a:r>
              <a:r>
                <a:rPr lang="en-US" sz="2400" baseline="-25000"/>
                <a:t>E</a:t>
              </a:r>
              <a:r>
                <a:rPr lang="en-US" sz="2000"/>
                <a:t> = 5.98 x 10</a:t>
              </a:r>
              <a:r>
                <a:rPr lang="en-US" sz="2800" baseline="30000"/>
                <a:t>24</a:t>
              </a:r>
              <a:r>
                <a:rPr lang="en-US" sz="2000"/>
                <a:t> kg</a:t>
              </a:r>
            </a:p>
          </p:txBody>
        </p:sp>
        <p:sp>
          <p:nvSpPr>
            <p:cNvPr id="16400" name="Line 11"/>
            <p:cNvSpPr>
              <a:spLocks noChangeShapeType="1"/>
            </p:cNvSpPr>
            <p:nvPr/>
          </p:nvSpPr>
          <p:spPr bwMode="auto">
            <a:xfrm flipH="1" flipV="1">
              <a:off x="1632" y="816"/>
              <a:ext cx="528" cy="576"/>
            </a:xfrm>
            <a:prstGeom prst="line">
              <a:avLst/>
            </a:prstGeom>
            <a:noFill/>
            <a:ln w="38100">
              <a:solidFill>
                <a:srgbClr val="CC3300"/>
              </a:solidFill>
              <a:round/>
              <a:headEnd/>
              <a:tailEnd type="triangle" w="med" len="med"/>
            </a:ln>
          </p:spPr>
          <p:txBody>
            <a:bodyPr wrap="none" anchor="ctr"/>
            <a:lstStyle/>
            <a:p>
              <a:endParaRPr lang="en-NZ"/>
            </a:p>
          </p:txBody>
        </p:sp>
        <p:sp>
          <p:nvSpPr>
            <p:cNvPr id="16401" name="Text Box 12"/>
            <p:cNvSpPr txBox="1">
              <a:spLocks noChangeArrowheads="1"/>
            </p:cNvSpPr>
            <p:nvPr/>
          </p:nvSpPr>
          <p:spPr bwMode="auto">
            <a:xfrm>
              <a:off x="1824" y="672"/>
              <a:ext cx="213" cy="291"/>
            </a:xfrm>
            <a:prstGeom prst="rect">
              <a:avLst/>
            </a:prstGeom>
            <a:noFill/>
            <a:ln w="9525">
              <a:noFill/>
              <a:miter lim="800000"/>
              <a:headEnd/>
              <a:tailEnd/>
            </a:ln>
          </p:spPr>
          <p:txBody>
            <a:bodyPr wrap="none">
              <a:spAutoFit/>
            </a:bodyPr>
            <a:lstStyle/>
            <a:p>
              <a:r>
                <a:rPr lang="en-US" sz="2400"/>
                <a:t>v</a:t>
              </a:r>
            </a:p>
          </p:txBody>
        </p:sp>
      </p:grpSp>
      <p:graphicFrame>
        <p:nvGraphicFramePr>
          <p:cNvPr id="83981" name="Object 2"/>
          <p:cNvGraphicFramePr>
            <a:graphicFrameLocks noChangeAspect="1"/>
          </p:cNvGraphicFramePr>
          <p:nvPr/>
        </p:nvGraphicFramePr>
        <p:xfrm>
          <a:off x="1357313" y="2928938"/>
          <a:ext cx="1295400" cy="762000"/>
        </p:xfrm>
        <a:graphic>
          <a:graphicData uri="http://schemas.openxmlformats.org/presentationml/2006/ole">
            <mc:AlternateContent xmlns:mc="http://schemas.openxmlformats.org/markup-compatibility/2006">
              <mc:Choice xmlns:v="urn:schemas-microsoft-com:vml" Requires="v">
                <p:oleObj spid="_x0000_s5188" name="Equation" r:id="rId3" imgW="1295280" imgH="761760" progId="Equation.3">
                  <p:embed/>
                </p:oleObj>
              </mc:Choice>
              <mc:Fallback>
                <p:oleObj name="Equation" r:id="rId3" imgW="1295280" imgH="76176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2928938"/>
                        <a:ext cx="1295400" cy="762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3982" name="Object 3"/>
          <p:cNvGraphicFramePr>
            <a:graphicFrameLocks noChangeAspect="1"/>
          </p:cNvGraphicFramePr>
          <p:nvPr/>
        </p:nvGraphicFramePr>
        <p:xfrm>
          <a:off x="1219200" y="4724400"/>
          <a:ext cx="3949700" cy="977900"/>
        </p:xfrm>
        <a:graphic>
          <a:graphicData uri="http://schemas.openxmlformats.org/presentationml/2006/ole">
            <mc:AlternateContent xmlns:mc="http://schemas.openxmlformats.org/markup-compatibility/2006">
              <mc:Choice xmlns:v="urn:schemas-microsoft-com:vml" Requires="v">
                <p:oleObj spid="_x0000_s5189" name="Equation" r:id="rId5" imgW="3949560" imgH="977760" progId="Equation.3">
                  <p:embed/>
                </p:oleObj>
              </mc:Choice>
              <mc:Fallback>
                <p:oleObj name="Equation" r:id="rId5" imgW="3949560" imgH="97776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724400"/>
                        <a:ext cx="3949700" cy="977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3983" name="Object 4"/>
          <p:cNvGraphicFramePr>
            <a:graphicFrameLocks noChangeAspect="1"/>
          </p:cNvGraphicFramePr>
          <p:nvPr/>
        </p:nvGraphicFramePr>
        <p:xfrm>
          <a:off x="5580063" y="4867275"/>
          <a:ext cx="2020887" cy="471488"/>
        </p:xfrm>
        <a:graphic>
          <a:graphicData uri="http://schemas.openxmlformats.org/presentationml/2006/ole">
            <mc:AlternateContent xmlns:mc="http://schemas.openxmlformats.org/markup-compatibility/2006">
              <mc:Choice xmlns:v="urn:schemas-microsoft-com:vml" Requires="v">
                <p:oleObj spid="_x0000_s5190" name="Equation" r:id="rId7" imgW="761760" imgH="177480" progId="Equation.3">
                  <p:embed/>
                </p:oleObj>
              </mc:Choice>
              <mc:Fallback>
                <p:oleObj name="Equation" r:id="rId7" imgW="761760" imgH="17748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063" y="4867275"/>
                        <a:ext cx="2020887" cy="471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3985" name="Rectangle 17"/>
          <p:cNvSpPr>
            <a:spLocks noChangeArrowheads="1"/>
          </p:cNvSpPr>
          <p:nvPr/>
        </p:nvSpPr>
        <p:spPr bwMode="auto">
          <a:xfrm>
            <a:off x="5508625" y="4581525"/>
            <a:ext cx="2303463" cy="1057275"/>
          </a:xfrm>
          <a:prstGeom prst="rect">
            <a:avLst/>
          </a:prstGeom>
          <a:noFill/>
          <a:ln w="76200">
            <a:solidFill>
              <a:srgbClr val="CC3300"/>
            </a:solidFill>
            <a:miter lim="800000"/>
            <a:headEnd/>
            <a:tailEnd/>
          </a:ln>
        </p:spPr>
        <p:txBody>
          <a:bodyPr wrap="none" anchor="ctr"/>
          <a:lstStyle/>
          <a:p>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981"/>
                                        </p:tgtEl>
                                        <p:attrNameLst>
                                          <p:attrName>style.visibility</p:attrName>
                                        </p:attrNameLst>
                                      </p:cBhvr>
                                      <p:to>
                                        <p:strVal val="visible"/>
                                      </p:to>
                                    </p:set>
                                    <p:animEffect transition="in" filter="wipe(left)">
                                      <p:cBhvr>
                                        <p:cTn id="7" dur="500"/>
                                        <p:tgtEl>
                                          <p:spTgt spid="839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3982"/>
                                        </p:tgtEl>
                                        <p:attrNameLst>
                                          <p:attrName>style.visibility</p:attrName>
                                        </p:attrNameLst>
                                      </p:cBhvr>
                                      <p:to>
                                        <p:strVal val="visible"/>
                                      </p:to>
                                    </p:set>
                                    <p:animEffect transition="in" filter="wipe(left)">
                                      <p:cBhvr>
                                        <p:cTn id="12" dur="500"/>
                                        <p:tgtEl>
                                          <p:spTgt spid="839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3983"/>
                                        </p:tgtEl>
                                        <p:attrNameLst>
                                          <p:attrName>style.visibility</p:attrName>
                                        </p:attrNameLst>
                                      </p:cBhvr>
                                      <p:to>
                                        <p:strVal val="visible"/>
                                      </p:to>
                                    </p:set>
                                    <p:animEffect transition="in" filter="wipe(left)">
                                      <p:cBhvr>
                                        <p:cTn id="17" dur="500"/>
                                        <p:tgtEl>
                                          <p:spTgt spid="83983"/>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83985"/>
                                        </p:tgtEl>
                                        <p:attrNameLst>
                                          <p:attrName>style.visibility</p:attrName>
                                        </p:attrNameLst>
                                      </p:cBhvr>
                                      <p:to>
                                        <p:strVal val="visible"/>
                                      </p:to>
                                    </p:set>
                                    <p:anim calcmode="lin" valueType="num">
                                      <p:cBhvr>
                                        <p:cTn id="22" dur="500" fill="hold"/>
                                        <p:tgtEl>
                                          <p:spTgt spid="83985"/>
                                        </p:tgtEl>
                                        <p:attrNameLst>
                                          <p:attrName>ppt_w</p:attrName>
                                        </p:attrNameLst>
                                      </p:cBhvr>
                                      <p:tavLst>
                                        <p:tav tm="0">
                                          <p:val>
                                            <p:fltVal val="0"/>
                                          </p:val>
                                        </p:tav>
                                        <p:tav tm="100000">
                                          <p:val>
                                            <p:strVal val="#ppt_w"/>
                                          </p:val>
                                        </p:tav>
                                      </p:tavLst>
                                    </p:anim>
                                    <p:anim calcmode="lin" valueType="num">
                                      <p:cBhvr>
                                        <p:cTn id="23" dur="500" fill="hold"/>
                                        <p:tgtEl>
                                          <p:spTgt spid="839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4496" name="Object 1024"/>
          <p:cNvGraphicFramePr>
            <a:graphicFrameLocks noChangeAspect="1"/>
          </p:cNvGraphicFramePr>
          <p:nvPr/>
        </p:nvGraphicFramePr>
        <p:xfrm>
          <a:off x="2895600" y="2438400"/>
          <a:ext cx="1447800" cy="871538"/>
        </p:xfrm>
        <a:graphic>
          <a:graphicData uri="http://schemas.openxmlformats.org/presentationml/2006/ole">
            <mc:AlternateContent xmlns:mc="http://schemas.openxmlformats.org/markup-compatibility/2006">
              <mc:Choice xmlns:v="urn:schemas-microsoft-com:vml" Requires="v">
                <p:oleObj spid="_x0000_s18484" name="Equation" r:id="rId4" imgW="1625600" imgH="977900" progId="Equation.COEE2">
                  <p:embed/>
                </p:oleObj>
              </mc:Choice>
              <mc:Fallback>
                <p:oleObj name="Equation" r:id="rId4" imgW="1625600" imgH="977900" progId="Equation.COEE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438400"/>
                        <a:ext cx="1447800" cy="871538"/>
                      </a:xfrm>
                      <a:prstGeom prst="rect">
                        <a:avLst/>
                      </a:prstGeom>
                      <a:noFill/>
                      <a:ln>
                        <a:noFill/>
                      </a:ln>
                      <a:effectLst/>
                      <a:extLst>
                        <a:ext uri="{909E8E84-426E-40dd-AFC4-6F175D3DCCD1}">
                          <a14:hiddenFill xmlns:a14="http://schemas.microsoft.com/office/drawing/2010/main" xmlns="">
                            <a:solidFill>
                              <a:srgbClr val="CCFFFF"/>
                            </a:solidFill>
                          </a14:hiddenFill>
                        </a:ex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pSp>
        <p:nvGrpSpPr>
          <p:cNvPr id="2" name="Group 3"/>
          <p:cNvGrpSpPr>
            <a:grpSpLocks/>
          </p:cNvGrpSpPr>
          <p:nvPr/>
        </p:nvGrpSpPr>
        <p:grpSpPr bwMode="auto">
          <a:xfrm>
            <a:off x="4572000" y="2514600"/>
            <a:ext cx="4114800" cy="819150"/>
            <a:chOff x="2880" y="1584"/>
            <a:chExt cx="2592" cy="516"/>
          </a:xfrm>
        </p:grpSpPr>
        <p:sp>
          <p:nvSpPr>
            <p:cNvPr id="119832" name="Text Box 4"/>
            <p:cNvSpPr txBox="1">
              <a:spLocks noChangeArrowheads="1"/>
            </p:cNvSpPr>
            <p:nvPr/>
          </p:nvSpPr>
          <p:spPr bwMode="auto">
            <a:xfrm>
              <a:off x="2880" y="1680"/>
              <a:ext cx="105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hangingPunct="1">
                <a:spcBef>
                  <a:spcPct val="50000"/>
                </a:spcBef>
                <a:buClrTx/>
                <a:buSzTx/>
                <a:buFontTx/>
                <a:buNone/>
              </a:pPr>
              <a:r>
                <a:rPr lang="en-US" altLang="en-US" sz="2400">
                  <a:solidFill>
                    <a:srgbClr val="A50021"/>
                  </a:solidFill>
                  <a:latin typeface="Verdana" pitchFamily="34" charset="0"/>
                </a:rPr>
                <a:t>and</a:t>
              </a:r>
            </a:p>
          </p:txBody>
        </p:sp>
        <p:graphicFrame>
          <p:nvGraphicFramePr>
            <p:cNvPr id="119833" name="Object 1027"/>
            <p:cNvGraphicFramePr>
              <a:graphicFrameLocks noChangeAspect="1"/>
            </p:cNvGraphicFramePr>
            <p:nvPr/>
          </p:nvGraphicFramePr>
          <p:xfrm>
            <a:off x="3552" y="1584"/>
            <a:ext cx="1920" cy="516"/>
          </p:xfrm>
          <a:graphic>
            <a:graphicData uri="http://schemas.openxmlformats.org/presentationml/2006/ole">
              <mc:AlternateContent xmlns:mc="http://schemas.openxmlformats.org/markup-compatibility/2006">
                <mc:Choice xmlns:v="urn:schemas-microsoft-com:vml" Requires="v">
                  <p:oleObj spid="_x0000_s18485" name="Equation" r:id="rId6" imgW="3505200" imgH="939800" progId="Equation.COEE2">
                    <p:embed/>
                  </p:oleObj>
                </mc:Choice>
                <mc:Fallback>
                  <p:oleObj name="Equation" r:id="rId6" imgW="3505200" imgH="939800" progId="Equation.COEE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2" y="1584"/>
                          <a:ext cx="1920" cy="516"/>
                        </a:xfrm>
                        <a:prstGeom prst="rect">
                          <a:avLst/>
                        </a:prstGeom>
                        <a:noFill/>
                        <a:ln>
                          <a:noFill/>
                        </a:ln>
                        <a:effectLst/>
                        <a:extLst>
                          <a:ext uri="{909E8E84-426E-40dd-AFC4-6F175D3DCCD1}">
                            <a14:hiddenFill xmlns:a14="http://schemas.microsoft.com/office/drawing/2010/main" xmlns="">
                              <a:solidFill>
                                <a:srgbClr val="CCFFFF"/>
                              </a:solidFill>
                            </a14:hiddenFill>
                          </a:ex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pSp>
      <p:grpSp>
        <p:nvGrpSpPr>
          <p:cNvPr id="119812" name="Group 6"/>
          <p:cNvGrpSpPr>
            <a:grpSpLocks/>
          </p:cNvGrpSpPr>
          <p:nvPr/>
        </p:nvGrpSpPr>
        <p:grpSpPr bwMode="auto">
          <a:xfrm>
            <a:off x="0" y="0"/>
            <a:ext cx="8915400" cy="2767013"/>
            <a:chOff x="0" y="0"/>
            <a:chExt cx="5616" cy="1743"/>
          </a:xfrm>
        </p:grpSpPr>
        <p:sp>
          <p:nvSpPr>
            <p:cNvPr id="119821" name="Text Box 7"/>
            <p:cNvSpPr txBox="1">
              <a:spLocks noChangeArrowheads="1"/>
            </p:cNvSpPr>
            <p:nvPr/>
          </p:nvSpPr>
          <p:spPr bwMode="auto">
            <a:xfrm>
              <a:off x="2448" y="432"/>
              <a:ext cx="3168" cy="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algn="ctr" eaLnBrk="1" hangingPunct="1">
                <a:spcBef>
                  <a:spcPct val="50000"/>
                </a:spcBef>
                <a:buClrTx/>
                <a:buSzTx/>
                <a:buFontTx/>
                <a:buNone/>
              </a:pPr>
              <a:r>
                <a:rPr lang="en-US" altLang="en-US" sz="2400">
                  <a:solidFill>
                    <a:srgbClr val="1F497D"/>
                  </a:solidFill>
                  <a:latin typeface="Verdana" pitchFamily="34" charset="0"/>
                </a:rPr>
                <a:t>Now we can also derive a formula for the</a:t>
              </a:r>
              <a:r>
                <a:rPr lang="en-US" altLang="en-US" sz="2400">
                  <a:solidFill>
                    <a:prstClr val="black"/>
                  </a:solidFill>
                  <a:latin typeface="Verdana" pitchFamily="34" charset="0"/>
                </a:rPr>
                <a:t>               period of motion of a satellite:</a:t>
              </a:r>
            </a:p>
          </p:txBody>
        </p:sp>
        <p:grpSp>
          <p:nvGrpSpPr>
            <p:cNvPr id="119822" name="Group 8"/>
            <p:cNvGrpSpPr>
              <a:grpSpLocks/>
            </p:cNvGrpSpPr>
            <p:nvPr/>
          </p:nvGrpSpPr>
          <p:grpSpPr bwMode="auto">
            <a:xfrm>
              <a:off x="0" y="0"/>
              <a:ext cx="2976" cy="1743"/>
              <a:chOff x="-336" y="1344"/>
              <a:chExt cx="2976" cy="1743"/>
            </a:xfrm>
          </p:grpSpPr>
          <p:sp>
            <p:nvSpPr>
              <p:cNvPr id="119823" name="Text Box 9"/>
              <p:cNvSpPr txBox="1">
                <a:spLocks noChangeArrowheads="1"/>
              </p:cNvSpPr>
              <p:nvPr/>
            </p:nvSpPr>
            <p:spPr bwMode="auto">
              <a:xfrm>
                <a:off x="1287" y="1344"/>
                <a:ext cx="1353" cy="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hangingPunct="1">
                  <a:spcBef>
                    <a:spcPct val="50000"/>
                  </a:spcBef>
                  <a:buClrTx/>
                  <a:buSzTx/>
                  <a:buFontTx/>
                  <a:buNone/>
                </a:pPr>
                <a:r>
                  <a:rPr lang="en-US" altLang="en-US" sz="2400">
                    <a:solidFill>
                      <a:srgbClr val="0000CC"/>
                    </a:solidFill>
                    <a:latin typeface="Verdana" pitchFamily="34" charset="0"/>
                  </a:rPr>
                  <a:t>mass m</a:t>
                </a:r>
              </a:p>
              <a:p>
                <a:pPr eaLnBrk="1" hangingPunct="1">
                  <a:lnSpc>
                    <a:spcPct val="25000"/>
                  </a:lnSpc>
                  <a:spcBef>
                    <a:spcPct val="50000"/>
                  </a:spcBef>
                  <a:buClrTx/>
                  <a:buSzTx/>
                  <a:buFontTx/>
                  <a:buNone/>
                </a:pPr>
                <a:r>
                  <a:rPr lang="en-US" altLang="en-US" sz="2400">
                    <a:solidFill>
                      <a:srgbClr val="0000CC"/>
                    </a:solidFill>
                    <a:latin typeface="Verdana" pitchFamily="34" charset="0"/>
                  </a:rPr>
                  <a:t>speed v</a:t>
                </a:r>
              </a:p>
            </p:txBody>
          </p:sp>
          <p:grpSp>
            <p:nvGrpSpPr>
              <p:cNvPr id="119824" name="Group 10"/>
              <p:cNvGrpSpPr>
                <a:grpSpLocks/>
              </p:cNvGrpSpPr>
              <p:nvPr/>
            </p:nvGrpSpPr>
            <p:grpSpPr bwMode="auto">
              <a:xfrm>
                <a:off x="-336" y="1392"/>
                <a:ext cx="1817" cy="1695"/>
                <a:chOff x="-336" y="1392"/>
                <a:chExt cx="1817" cy="1695"/>
              </a:xfrm>
            </p:grpSpPr>
            <p:sp>
              <p:nvSpPr>
                <p:cNvPr id="119825" name="Oval 11"/>
                <p:cNvSpPr>
                  <a:spLocks noChangeArrowheads="1"/>
                </p:cNvSpPr>
                <p:nvPr/>
              </p:nvSpPr>
              <p:spPr bwMode="auto">
                <a:xfrm>
                  <a:off x="-336" y="1392"/>
                  <a:ext cx="1817" cy="1695"/>
                </a:xfrm>
                <a:prstGeom prst="ellipse">
                  <a:avLst/>
                </a:prstGeom>
                <a:noFill/>
                <a:ln w="9525">
                  <a:solidFill>
                    <a:schemeClr val="tx1"/>
                  </a:solidFill>
                  <a:prstDash val="dash"/>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hangingPunct="1">
                    <a:spcBef>
                      <a:spcPct val="50000"/>
                    </a:spcBef>
                    <a:buClrTx/>
                    <a:buSzTx/>
                    <a:buFontTx/>
                    <a:buNone/>
                  </a:pPr>
                  <a:endParaRPr lang="en-US" altLang="en-US" sz="2800">
                    <a:solidFill>
                      <a:prstClr val="black"/>
                    </a:solidFill>
                    <a:latin typeface="Verdana" pitchFamily="34" charset="0"/>
                  </a:endParaRPr>
                </a:p>
              </p:txBody>
            </p:sp>
            <p:pic>
              <p:nvPicPr>
                <p:cNvPr id="119826" name="Picture 12" descr="j009117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 y="1997"/>
                  <a:ext cx="4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9827" name="Group 13"/>
                <p:cNvGrpSpPr>
                  <a:grpSpLocks/>
                </p:cNvGrpSpPr>
                <p:nvPr/>
              </p:nvGrpSpPr>
              <p:grpSpPr bwMode="auto">
                <a:xfrm>
                  <a:off x="476" y="1513"/>
                  <a:ext cx="966" cy="892"/>
                  <a:chOff x="768" y="1584"/>
                  <a:chExt cx="1200" cy="1061"/>
                </a:xfrm>
              </p:grpSpPr>
              <p:sp>
                <p:nvSpPr>
                  <p:cNvPr id="119829" name="Text Box 14"/>
                  <p:cNvSpPr txBox="1">
                    <a:spLocks noChangeArrowheads="1"/>
                  </p:cNvSpPr>
                  <p:nvPr/>
                </p:nvSpPr>
                <p:spPr bwMode="auto">
                  <a:xfrm>
                    <a:off x="768" y="2302"/>
                    <a:ext cx="1200"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hangingPunct="1">
                      <a:spcBef>
                        <a:spcPct val="50000"/>
                      </a:spcBef>
                      <a:buClrTx/>
                      <a:buSzTx/>
                      <a:buFontTx/>
                      <a:buNone/>
                    </a:pPr>
                    <a:r>
                      <a:rPr lang="en-US" altLang="en-US" sz="2400" b="1">
                        <a:solidFill>
                          <a:prstClr val="black"/>
                        </a:solidFill>
                        <a:latin typeface="Verdana" pitchFamily="34" charset="0"/>
                      </a:rPr>
                      <a:t>M</a:t>
                    </a:r>
                  </a:p>
                </p:txBody>
              </p:sp>
              <p:pic>
                <p:nvPicPr>
                  <p:cNvPr id="119830" name="Picture 15" descr="j029014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40" y="1584"/>
                    <a:ext cx="298"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9831" name="Line 16"/>
                  <p:cNvSpPr>
                    <a:spLocks noChangeShapeType="1"/>
                  </p:cNvSpPr>
                  <p:nvPr/>
                </p:nvSpPr>
                <p:spPr bwMode="auto">
                  <a:xfrm flipV="1">
                    <a:off x="961" y="1681"/>
                    <a:ext cx="672" cy="768"/>
                  </a:xfrm>
                  <a:prstGeom prst="line">
                    <a:avLst/>
                  </a:prstGeom>
                  <a:noFill/>
                  <a:ln w="34925">
                    <a:solidFill>
                      <a:srgbClr val="0000FF"/>
                    </a:solidFill>
                    <a:prstDash val="sysDot"/>
                    <a:round/>
                    <a:headEnd/>
                    <a:tailEnd/>
                  </a:ln>
                  <a:extLst>
                    <a:ext uri="{909E8E84-426E-40dd-AFC4-6F175D3DCCD1}">
                      <a14:hiddenFill xmlns:a14="http://schemas.microsoft.com/office/drawing/2010/main" xmlns="">
                        <a:noFill/>
                      </a14:hiddenFill>
                    </a:ext>
                  </a:extLst>
                </p:spPr>
                <p:txBody>
                  <a:bodyPr>
                    <a:spAutoFit/>
                  </a:bodyPr>
                  <a:lstStyle/>
                  <a:p>
                    <a:endParaRPr lang="en-NZ">
                      <a:solidFill>
                        <a:prstClr val="black"/>
                      </a:solidFill>
                    </a:endParaRPr>
                  </a:p>
                </p:txBody>
              </p:sp>
            </p:grpSp>
            <p:sp>
              <p:nvSpPr>
                <p:cNvPr id="119828" name="Text Box 17"/>
                <p:cNvSpPr txBox="1">
                  <a:spLocks noChangeArrowheads="1"/>
                </p:cNvSpPr>
                <p:nvPr/>
              </p:nvSpPr>
              <p:spPr bwMode="auto">
                <a:xfrm>
                  <a:off x="720" y="1680"/>
                  <a:ext cx="58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hangingPunct="1">
                    <a:spcBef>
                      <a:spcPct val="50000"/>
                    </a:spcBef>
                    <a:buClrTx/>
                    <a:buSzTx/>
                    <a:buFontTx/>
                    <a:buNone/>
                  </a:pPr>
                  <a:r>
                    <a:rPr lang="en-US" altLang="en-US" sz="2400" b="1">
                      <a:solidFill>
                        <a:srgbClr val="0000CC"/>
                      </a:solidFill>
                      <a:latin typeface="Verdana" pitchFamily="34" charset="0"/>
                    </a:rPr>
                    <a:t>r</a:t>
                  </a:r>
                </a:p>
              </p:txBody>
            </p:sp>
          </p:grpSp>
        </p:grpSp>
      </p:grpSp>
      <p:grpSp>
        <p:nvGrpSpPr>
          <p:cNvPr id="7" name="Group 18"/>
          <p:cNvGrpSpPr>
            <a:grpSpLocks/>
          </p:cNvGrpSpPr>
          <p:nvPr/>
        </p:nvGrpSpPr>
        <p:grpSpPr bwMode="auto">
          <a:xfrm>
            <a:off x="2895600" y="3657600"/>
            <a:ext cx="3733800" cy="923925"/>
            <a:chOff x="1824" y="2304"/>
            <a:chExt cx="2352" cy="582"/>
          </a:xfrm>
        </p:grpSpPr>
        <p:sp>
          <p:nvSpPr>
            <p:cNvPr id="119818" name="AutoShape 19"/>
            <p:cNvSpPr>
              <a:spLocks noChangeArrowheads="1"/>
            </p:cNvSpPr>
            <p:nvPr/>
          </p:nvSpPr>
          <p:spPr bwMode="auto">
            <a:xfrm>
              <a:off x="2352" y="2448"/>
              <a:ext cx="528" cy="162"/>
            </a:xfrm>
            <a:prstGeom prst="rightArrow">
              <a:avLst>
                <a:gd name="adj1" fmla="val 50000"/>
                <a:gd name="adj2" fmla="val 81481"/>
              </a:avLst>
            </a:prstGeom>
            <a:solidFill>
              <a:srgbClr val="FFCC99"/>
            </a:solidFill>
            <a:ln w="9525">
              <a:solidFill>
                <a:srgbClr val="800000"/>
              </a:solidFill>
              <a:miter lim="800000"/>
              <a:headEnd/>
              <a:tailEnd/>
            </a:ln>
          </p:spPr>
          <p:txBody>
            <a:bodyPr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hangingPunct="1">
                <a:spcBef>
                  <a:spcPct val="50000"/>
                </a:spcBef>
                <a:buClrTx/>
                <a:buSzTx/>
                <a:buFontTx/>
                <a:buNone/>
              </a:pPr>
              <a:endParaRPr lang="en-US" altLang="en-US" sz="2800">
                <a:solidFill>
                  <a:prstClr val="black"/>
                </a:solidFill>
                <a:latin typeface="Verdana" pitchFamily="34" charset="0"/>
              </a:endParaRPr>
            </a:p>
          </p:txBody>
        </p:sp>
        <p:graphicFrame>
          <p:nvGraphicFramePr>
            <p:cNvPr id="119819" name="Object 1026"/>
            <p:cNvGraphicFramePr>
              <a:graphicFrameLocks noChangeAspect="1"/>
            </p:cNvGraphicFramePr>
            <p:nvPr/>
          </p:nvGraphicFramePr>
          <p:xfrm>
            <a:off x="2928" y="2304"/>
            <a:ext cx="1248" cy="582"/>
          </p:xfrm>
          <a:graphic>
            <a:graphicData uri="http://schemas.openxmlformats.org/presentationml/2006/ole">
              <mc:AlternateContent xmlns:mc="http://schemas.openxmlformats.org/markup-compatibility/2006">
                <mc:Choice xmlns:v="urn:schemas-microsoft-com:vml" Requires="v">
                  <p:oleObj spid="_x0000_s18486" name="Equation" r:id="rId10" imgW="2095500" imgH="977900" progId="Equation.COEE2">
                    <p:embed/>
                  </p:oleObj>
                </mc:Choice>
                <mc:Fallback>
                  <p:oleObj name="Equation" r:id="rId10" imgW="2095500" imgH="977900" progId="Equation.COEE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8" y="2304"/>
                          <a:ext cx="1248" cy="5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119820" name="Text Box 21"/>
            <p:cNvSpPr txBox="1">
              <a:spLocks noChangeArrowheads="1"/>
            </p:cNvSpPr>
            <p:nvPr/>
          </p:nvSpPr>
          <p:spPr bwMode="auto">
            <a:xfrm>
              <a:off x="1824" y="2400"/>
              <a:ext cx="81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hangingPunct="1">
                <a:spcBef>
                  <a:spcPct val="50000"/>
                </a:spcBef>
                <a:buClrTx/>
                <a:buSzTx/>
                <a:buFontTx/>
                <a:buNone/>
              </a:pPr>
              <a:r>
                <a:rPr lang="en-US" altLang="en-US" sz="2400">
                  <a:solidFill>
                    <a:srgbClr val="A50021"/>
                  </a:solidFill>
                  <a:latin typeface="Verdana" pitchFamily="34" charset="0"/>
                </a:rPr>
                <a:t>So…</a:t>
              </a:r>
            </a:p>
          </p:txBody>
        </p:sp>
      </p:grpSp>
      <p:grpSp>
        <p:nvGrpSpPr>
          <p:cNvPr id="8" name="Group 22"/>
          <p:cNvGrpSpPr>
            <a:grpSpLocks/>
          </p:cNvGrpSpPr>
          <p:nvPr/>
        </p:nvGrpSpPr>
        <p:grpSpPr bwMode="auto">
          <a:xfrm>
            <a:off x="1905000" y="4953000"/>
            <a:ext cx="3098800" cy="1041400"/>
            <a:chOff x="1200" y="3120"/>
            <a:chExt cx="1952" cy="656"/>
          </a:xfrm>
        </p:grpSpPr>
        <p:graphicFrame>
          <p:nvGraphicFramePr>
            <p:cNvPr id="119816" name="Object 1025"/>
            <p:cNvGraphicFramePr>
              <a:graphicFrameLocks noChangeAspect="1"/>
            </p:cNvGraphicFramePr>
            <p:nvPr/>
          </p:nvGraphicFramePr>
          <p:xfrm>
            <a:off x="1920" y="3120"/>
            <a:ext cx="1232" cy="656"/>
          </p:xfrm>
          <a:graphic>
            <a:graphicData uri="http://schemas.openxmlformats.org/presentationml/2006/ole">
              <mc:AlternateContent xmlns:mc="http://schemas.openxmlformats.org/markup-compatibility/2006">
                <mc:Choice xmlns:v="urn:schemas-microsoft-com:vml" Requires="v">
                  <p:oleObj spid="_x0000_s18487" name="Equation" r:id="rId12" imgW="1955800" imgH="1041400" progId="Equation.COEE2">
                    <p:embed/>
                  </p:oleObj>
                </mc:Choice>
                <mc:Fallback>
                  <p:oleObj name="Equation" r:id="rId12" imgW="1955800" imgH="1041400" progId="Equation.COEE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0" y="3120"/>
                          <a:ext cx="1232" cy="656"/>
                        </a:xfrm>
                        <a:prstGeom prst="rect">
                          <a:avLst/>
                        </a:prstGeom>
                        <a:solidFill>
                          <a:srgbClr val="FFCC99"/>
                        </a:solidFill>
                        <a:ln w="9525">
                          <a:solidFill>
                            <a:srgbClr val="8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119817" name="AutoShape 24"/>
            <p:cNvSpPr>
              <a:spLocks noChangeArrowheads="1"/>
            </p:cNvSpPr>
            <p:nvPr/>
          </p:nvSpPr>
          <p:spPr bwMode="auto">
            <a:xfrm>
              <a:off x="1200" y="3312"/>
              <a:ext cx="528" cy="162"/>
            </a:xfrm>
            <a:prstGeom prst="rightArrow">
              <a:avLst>
                <a:gd name="adj1" fmla="val 50000"/>
                <a:gd name="adj2" fmla="val 81481"/>
              </a:avLst>
            </a:prstGeom>
            <a:solidFill>
              <a:srgbClr val="FFCC99"/>
            </a:solidFill>
            <a:ln w="9525">
              <a:solidFill>
                <a:srgbClr val="800000"/>
              </a:solidFill>
              <a:miter lim="800000"/>
              <a:headEnd/>
              <a:tailEnd/>
            </a:ln>
          </p:spPr>
          <p:txBody>
            <a:bodyPr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hangingPunct="1">
                <a:spcBef>
                  <a:spcPct val="50000"/>
                </a:spcBef>
                <a:buClrTx/>
                <a:buSzTx/>
                <a:buFontTx/>
                <a:buNone/>
              </a:pPr>
              <a:endParaRPr lang="en-US" altLang="en-US" sz="2800">
                <a:solidFill>
                  <a:prstClr val="black"/>
                </a:solidFill>
                <a:latin typeface="Verdana" pitchFamily="34" charset="0"/>
              </a:endParaRPr>
            </a:p>
          </p:txBody>
        </p:sp>
      </p:grpSp>
      <p:sp>
        <p:nvSpPr>
          <p:cNvPr id="141337" name="Text Box 25"/>
          <p:cNvSpPr txBox="1">
            <a:spLocks noChangeArrowheads="1"/>
          </p:cNvSpPr>
          <p:nvPr/>
        </p:nvSpPr>
        <p:spPr bwMode="auto">
          <a:xfrm>
            <a:off x="5029200" y="5105400"/>
            <a:ext cx="2743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algn="ctr" eaLnBrk="1" hangingPunct="1">
              <a:spcBef>
                <a:spcPct val="50000"/>
              </a:spcBef>
              <a:buClrTx/>
              <a:buSzTx/>
              <a:buFontTx/>
              <a:buNone/>
            </a:pPr>
            <a:r>
              <a:rPr lang="en-US" altLang="en-US" sz="2400">
                <a:solidFill>
                  <a:srgbClr val="800000"/>
                </a:solidFill>
                <a:latin typeface="Verdana" pitchFamily="34" charset="0"/>
              </a:rPr>
              <a:t>Period of motion of a satellite</a:t>
            </a:r>
          </a:p>
        </p:txBody>
      </p:sp>
    </p:spTree>
    <p:extLst>
      <p:ext uri="{BB962C8B-B14F-4D97-AF65-F5344CB8AC3E}">
        <p14:creationId xmlns:p14="http://schemas.microsoft.com/office/powerpoint/2010/main" val="3684750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4496"/>
                                        </p:tgtEl>
                                        <p:attrNameLst>
                                          <p:attrName>style.visibility</p:attrName>
                                        </p:attrNameLst>
                                      </p:cBhvr>
                                      <p:to>
                                        <p:strVal val="visible"/>
                                      </p:to>
                                    </p:set>
                                    <p:anim calcmode="lin" valueType="num">
                                      <p:cBhvr additive="base">
                                        <p:cTn id="7" dur="500" fill="hold"/>
                                        <p:tgtEl>
                                          <p:spTgt spid="234496"/>
                                        </p:tgtEl>
                                        <p:attrNameLst>
                                          <p:attrName>ppt_x</p:attrName>
                                        </p:attrNameLst>
                                      </p:cBhvr>
                                      <p:tavLst>
                                        <p:tav tm="0">
                                          <p:val>
                                            <p:strVal val="#ppt_x"/>
                                          </p:val>
                                        </p:tav>
                                        <p:tav tm="100000">
                                          <p:val>
                                            <p:strVal val="#ppt_x"/>
                                          </p:val>
                                        </p:tav>
                                      </p:tavLst>
                                    </p:anim>
                                    <p:anim calcmode="lin" valueType="num">
                                      <p:cBhvr additive="base">
                                        <p:cTn id="8" dur="500" fill="hold"/>
                                        <p:tgtEl>
                                          <p:spTgt spid="2344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41337"/>
                                        </p:tgtEl>
                                        <p:attrNameLst>
                                          <p:attrName>style.visibility</p:attrName>
                                        </p:attrNameLst>
                                      </p:cBhvr>
                                      <p:to>
                                        <p:strVal val="visible"/>
                                      </p:to>
                                    </p:set>
                                    <p:animEffect transition="in" filter="dissolve">
                                      <p:cBhvr>
                                        <p:cTn id="31" dur="500"/>
                                        <p:tgtEl>
                                          <p:spTgt spid="141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3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9" name="Text Box 2"/>
          <p:cNvSpPr txBox="1">
            <a:spLocks noChangeArrowheads="1"/>
          </p:cNvSpPr>
          <p:nvPr/>
        </p:nvSpPr>
        <p:spPr bwMode="auto">
          <a:xfrm>
            <a:off x="428625" y="214313"/>
            <a:ext cx="2941638" cy="584200"/>
          </a:xfrm>
          <a:prstGeom prst="rect">
            <a:avLst/>
          </a:prstGeom>
          <a:noFill/>
          <a:ln w="9525">
            <a:noFill/>
            <a:miter lim="800000"/>
            <a:headEnd/>
            <a:tailEnd/>
          </a:ln>
        </p:spPr>
        <p:txBody>
          <a:bodyPr wrap="none">
            <a:spAutoFit/>
          </a:bodyPr>
          <a:lstStyle/>
          <a:p>
            <a:r>
              <a:rPr lang="en-US" sz="3200">
                <a:solidFill>
                  <a:srgbClr val="0033CC"/>
                </a:solidFill>
              </a:rPr>
              <a:t>Satellite Period</a:t>
            </a:r>
          </a:p>
        </p:txBody>
      </p:sp>
      <p:graphicFrame>
        <p:nvGraphicFramePr>
          <p:cNvPr id="100364" name="Object 2"/>
          <p:cNvGraphicFramePr>
            <a:graphicFrameLocks noChangeAspect="1"/>
          </p:cNvGraphicFramePr>
          <p:nvPr/>
        </p:nvGraphicFramePr>
        <p:xfrm>
          <a:off x="381000" y="914400"/>
          <a:ext cx="1384300" cy="736600"/>
        </p:xfrm>
        <a:graphic>
          <a:graphicData uri="http://schemas.openxmlformats.org/presentationml/2006/ole">
            <mc:AlternateContent xmlns:mc="http://schemas.openxmlformats.org/markup-compatibility/2006">
              <mc:Choice xmlns:v="urn:schemas-microsoft-com:vml" Requires="v">
                <p:oleObj spid="_x0000_s6332" name="Equation" r:id="rId3" imgW="1384200" imgH="736560" progId="Equation.3">
                  <p:embed/>
                </p:oleObj>
              </mc:Choice>
              <mc:Fallback>
                <p:oleObj name="Equation" r:id="rId3" imgW="1384200" imgH="73656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14400"/>
                        <a:ext cx="1384300" cy="736600"/>
                      </a:xfrm>
                      <a:prstGeom prst="rect">
                        <a:avLst/>
                      </a:prstGeom>
                      <a:noFill/>
                      <a:ln w="38100">
                        <a:solidFill>
                          <a:srgbClr val="CC3300"/>
                        </a:solidFill>
                        <a:prstDash val="sysDot"/>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0365" name="Object 3"/>
          <p:cNvGraphicFramePr>
            <a:graphicFrameLocks noChangeAspect="1"/>
          </p:cNvGraphicFramePr>
          <p:nvPr/>
        </p:nvGraphicFramePr>
        <p:xfrm>
          <a:off x="3276600" y="2286000"/>
          <a:ext cx="1104900" cy="722313"/>
        </p:xfrm>
        <a:graphic>
          <a:graphicData uri="http://schemas.openxmlformats.org/presentationml/2006/ole">
            <mc:AlternateContent xmlns:mc="http://schemas.openxmlformats.org/markup-compatibility/2006">
              <mc:Choice xmlns:v="urn:schemas-microsoft-com:vml" Requires="v">
                <p:oleObj spid="_x0000_s6333" name="Equation" r:id="rId5" imgW="1104840" imgH="723600" progId="Equation.3">
                  <p:embed/>
                </p:oleObj>
              </mc:Choice>
              <mc:Fallback>
                <p:oleObj name="Equation" r:id="rId5" imgW="1104840" imgH="723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286000"/>
                        <a:ext cx="1104900" cy="722313"/>
                      </a:xfrm>
                      <a:prstGeom prst="rect">
                        <a:avLst/>
                      </a:prstGeom>
                      <a:noFill/>
                      <a:ln w="38100">
                        <a:solidFill>
                          <a:srgbClr val="CC3300"/>
                        </a:solidFill>
                        <a:prstDash val="sysDot"/>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0366" name="Object 4"/>
          <p:cNvGraphicFramePr>
            <a:graphicFrameLocks noChangeAspect="1"/>
          </p:cNvGraphicFramePr>
          <p:nvPr/>
        </p:nvGraphicFramePr>
        <p:xfrm>
          <a:off x="914400" y="2667000"/>
          <a:ext cx="1803400" cy="787400"/>
        </p:xfrm>
        <a:graphic>
          <a:graphicData uri="http://schemas.openxmlformats.org/presentationml/2006/ole">
            <mc:AlternateContent xmlns:mc="http://schemas.openxmlformats.org/markup-compatibility/2006">
              <mc:Choice xmlns:v="urn:schemas-microsoft-com:vml" Requires="v">
                <p:oleObj spid="_x0000_s6334" name="Equation" r:id="rId7" imgW="1803240" imgH="787320" progId="Equation.3">
                  <p:embed/>
                </p:oleObj>
              </mc:Choice>
              <mc:Fallback>
                <p:oleObj name="Equation" r:id="rId7" imgW="1803240" imgH="78732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2667000"/>
                        <a:ext cx="1803400" cy="787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0367" name="Object 5"/>
          <p:cNvGraphicFramePr>
            <a:graphicFrameLocks noChangeAspect="1"/>
          </p:cNvGraphicFramePr>
          <p:nvPr/>
        </p:nvGraphicFramePr>
        <p:xfrm>
          <a:off x="609600" y="3657600"/>
          <a:ext cx="2717800" cy="990600"/>
        </p:xfrm>
        <a:graphic>
          <a:graphicData uri="http://schemas.openxmlformats.org/presentationml/2006/ole">
            <mc:AlternateContent xmlns:mc="http://schemas.openxmlformats.org/markup-compatibility/2006">
              <mc:Choice xmlns:v="urn:schemas-microsoft-com:vml" Requires="v">
                <p:oleObj spid="_x0000_s6335" name="Equation" r:id="rId9" imgW="2717640" imgH="990360" progId="Equation.3">
                  <p:embed/>
                </p:oleObj>
              </mc:Choice>
              <mc:Fallback>
                <p:oleObj name="Equation" r:id="rId9" imgW="2717640" imgH="99036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3657600"/>
                        <a:ext cx="2717800" cy="990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0368" name="Object 6"/>
          <p:cNvGraphicFramePr>
            <a:graphicFrameLocks noChangeAspect="1"/>
          </p:cNvGraphicFramePr>
          <p:nvPr/>
        </p:nvGraphicFramePr>
        <p:xfrm>
          <a:off x="762000" y="5334000"/>
          <a:ext cx="1663700" cy="862013"/>
        </p:xfrm>
        <a:graphic>
          <a:graphicData uri="http://schemas.openxmlformats.org/presentationml/2006/ole">
            <mc:AlternateContent xmlns:mc="http://schemas.openxmlformats.org/markup-compatibility/2006">
              <mc:Choice xmlns:v="urn:schemas-microsoft-com:vml" Requires="v">
                <p:oleObj spid="_x0000_s6336" name="Equation" r:id="rId11" imgW="1663560" imgH="863280" progId="Equation.3">
                  <p:embed/>
                </p:oleObj>
              </mc:Choice>
              <mc:Fallback>
                <p:oleObj name="Equation" r:id="rId11" imgW="1663560" imgH="86328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5334000"/>
                        <a:ext cx="1663700" cy="862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0369" name="Object 7"/>
          <p:cNvGraphicFramePr>
            <a:graphicFrameLocks noChangeAspect="1"/>
          </p:cNvGraphicFramePr>
          <p:nvPr/>
        </p:nvGraphicFramePr>
        <p:xfrm>
          <a:off x="2743200" y="5181600"/>
          <a:ext cx="3721100" cy="1079500"/>
        </p:xfrm>
        <a:graphic>
          <a:graphicData uri="http://schemas.openxmlformats.org/presentationml/2006/ole">
            <mc:AlternateContent xmlns:mc="http://schemas.openxmlformats.org/markup-compatibility/2006">
              <mc:Choice xmlns:v="urn:schemas-microsoft-com:vml" Requires="v">
                <p:oleObj spid="_x0000_s6337" name="Equation" r:id="rId13" imgW="3720960" imgH="1079280" progId="Equation.3">
                  <p:embed/>
                </p:oleObj>
              </mc:Choice>
              <mc:Fallback>
                <p:oleObj name="Equation" r:id="rId13" imgW="3720960" imgH="107928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3200" y="5181600"/>
                        <a:ext cx="3721100" cy="1079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0370" name="Object 8"/>
          <p:cNvGraphicFramePr>
            <a:graphicFrameLocks noChangeAspect="1"/>
          </p:cNvGraphicFramePr>
          <p:nvPr/>
        </p:nvGraphicFramePr>
        <p:xfrm>
          <a:off x="6781800" y="5562600"/>
          <a:ext cx="1143000" cy="330200"/>
        </p:xfrm>
        <a:graphic>
          <a:graphicData uri="http://schemas.openxmlformats.org/presentationml/2006/ole">
            <mc:AlternateContent xmlns:mc="http://schemas.openxmlformats.org/markup-compatibility/2006">
              <mc:Choice xmlns:v="urn:schemas-microsoft-com:vml" Requires="v">
                <p:oleObj spid="_x0000_s6338" name="Equation" r:id="rId15" imgW="1143000" imgH="330120" progId="Equation.3">
                  <p:embed/>
                </p:oleObj>
              </mc:Choice>
              <mc:Fallback>
                <p:oleObj name="Equation" r:id="rId15" imgW="1143000" imgH="330120" progId="Equation.3">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1800" y="5562600"/>
                        <a:ext cx="1143000" cy="330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0372" name="Object 9"/>
          <p:cNvGraphicFramePr>
            <a:graphicFrameLocks noChangeAspect="1"/>
          </p:cNvGraphicFramePr>
          <p:nvPr/>
        </p:nvGraphicFramePr>
        <p:xfrm>
          <a:off x="2819400" y="914400"/>
          <a:ext cx="1016000" cy="773113"/>
        </p:xfrm>
        <a:graphic>
          <a:graphicData uri="http://schemas.openxmlformats.org/presentationml/2006/ole">
            <mc:AlternateContent xmlns:mc="http://schemas.openxmlformats.org/markup-compatibility/2006">
              <mc:Choice xmlns:v="urn:schemas-microsoft-com:vml" Requires="v">
                <p:oleObj spid="_x0000_s6339" name="Equation" r:id="rId17" imgW="1015920" imgH="774360" progId="Equation.3">
                  <p:embed/>
                </p:oleObj>
              </mc:Choice>
              <mc:Fallback>
                <p:oleObj name="Equation" r:id="rId17" imgW="1015920" imgH="774360" progId="Equation.3">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19400" y="914400"/>
                        <a:ext cx="1016000" cy="773113"/>
                      </a:xfrm>
                      <a:prstGeom prst="rect">
                        <a:avLst/>
                      </a:prstGeom>
                      <a:noFill/>
                      <a:ln w="38100">
                        <a:solidFill>
                          <a:srgbClr val="CC3300"/>
                        </a:solidFill>
                        <a:prstDash val="sysDot"/>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0373" name="Object 10"/>
          <p:cNvGraphicFramePr>
            <a:graphicFrameLocks noChangeAspect="1"/>
          </p:cNvGraphicFramePr>
          <p:nvPr/>
        </p:nvGraphicFramePr>
        <p:xfrm>
          <a:off x="1752600" y="2133600"/>
          <a:ext cx="939800" cy="279400"/>
        </p:xfrm>
        <a:graphic>
          <a:graphicData uri="http://schemas.openxmlformats.org/presentationml/2006/ole">
            <mc:AlternateContent xmlns:mc="http://schemas.openxmlformats.org/markup-compatibility/2006">
              <mc:Choice xmlns:v="urn:schemas-microsoft-com:vml" Requires="v">
                <p:oleObj spid="_x0000_s6340" name="Equation" r:id="rId19" imgW="939600" imgH="279360" progId="Equation.3">
                  <p:embed/>
                </p:oleObj>
              </mc:Choice>
              <mc:Fallback>
                <p:oleObj name="Equation" r:id="rId19" imgW="939600" imgH="279360" progId="Equation.3">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52600" y="2133600"/>
                        <a:ext cx="939800" cy="279400"/>
                      </a:xfrm>
                      <a:prstGeom prst="rect">
                        <a:avLst/>
                      </a:prstGeom>
                      <a:noFill/>
                      <a:ln w="38100">
                        <a:solidFill>
                          <a:srgbClr val="CC3300"/>
                        </a:solidFill>
                        <a:prstDash val="sysDot"/>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0374" name="AutoShape 22"/>
          <p:cNvSpPr>
            <a:spLocks noChangeArrowheads="1"/>
          </p:cNvSpPr>
          <p:nvPr/>
        </p:nvSpPr>
        <p:spPr bwMode="auto">
          <a:xfrm>
            <a:off x="157163" y="762000"/>
            <a:ext cx="1824037" cy="1066800"/>
          </a:xfrm>
          <a:prstGeom prst="wedgeRoundRectCallout">
            <a:avLst>
              <a:gd name="adj1" fmla="val 35204"/>
              <a:gd name="adj2" fmla="val 75597"/>
              <a:gd name="adj3" fmla="val 16667"/>
            </a:avLst>
          </a:prstGeom>
          <a:noFill/>
          <a:ln w="38100">
            <a:solidFill>
              <a:srgbClr val="CC3300"/>
            </a:solidFill>
            <a:miter lim="800000"/>
            <a:headEnd/>
            <a:tailEnd/>
          </a:ln>
        </p:spPr>
        <p:txBody>
          <a:bodyPr wrap="none" anchor="ctr"/>
          <a:lstStyle/>
          <a:p>
            <a:pPr algn="ctr"/>
            <a:endParaRPr lang="en-AU"/>
          </a:p>
        </p:txBody>
      </p:sp>
      <p:sp>
        <p:nvSpPr>
          <p:cNvPr id="100375" name="AutoShape 23"/>
          <p:cNvSpPr>
            <a:spLocks noChangeArrowheads="1"/>
          </p:cNvSpPr>
          <p:nvPr/>
        </p:nvSpPr>
        <p:spPr bwMode="auto">
          <a:xfrm>
            <a:off x="2590800" y="762000"/>
            <a:ext cx="1447800" cy="1066800"/>
          </a:xfrm>
          <a:prstGeom prst="wedgeRoundRectCallout">
            <a:avLst>
              <a:gd name="adj1" fmla="val -42653"/>
              <a:gd name="adj2" fmla="val 77528"/>
              <a:gd name="adj3" fmla="val 16667"/>
            </a:avLst>
          </a:prstGeom>
          <a:noFill/>
          <a:ln w="38100">
            <a:solidFill>
              <a:srgbClr val="CC3300"/>
            </a:solidFill>
            <a:miter lim="800000"/>
            <a:headEnd/>
            <a:tailEnd/>
          </a:ln>
        </p:spPr>
        <p:txBody>
          <a:bodyPr wrap="none" anchor="ctr"/>
          <a:lstStyle/>
          <a:p>
            <a:pPr algn="ctr"/>
            <a:endParaRPr lang="en-AU"/>
          </a:p>
        </p:txBody>
      </p:sp>
      <p:sp>
        <p:nvSpPr>
          <p:cNvPr id="100376" name="AutoShape 24"/>
          <p:cNvSpPr>
            <a:spLocks noChangeArrowheads="1"/>
          </p:cNvSpPr>
          <p:nvPr/>
        </p:nvSpPr>
        <p:spPr bwMode="auto">
          <a:xfrm>
            <a:off x="3119438" y="2144713"/>
            <a:ext cx="1447800" cy="1008062"/>
          </a:xfrm>
          <a:prstGeom prst="wedgeRoundRectCallout">
            <a:avLst>
              <a:gd name="adj1" fmla="val -74125"/>
              <a:gd name="adj2" fmla="val 27954"/>
              <a:gd name="adj3" fmla="val 16667"/>
            </a:avLst>
          </a:prstGeom>
          <a:noFill/>
          <a:ln w="38100">
            <a:solidFill>
              <a:srgbClr val="CC3300"/>
            </a:solidFill>
            <a:miter lim="800000"/>
            <a:headEnd/>
            <a:tailEnd/>
          </a:ln>
        </p:spPr>
        <p:txBody>
          <a:bodyPr wrap="none" anchor="ctr"/>
          <a:lstStyle/>
          <a:p>
            <a:pPr algn="ctr"/>
            <a:endParaRPr lang="en-AU"/>
          </a:p>
        </p:txBody>
      </p:sp>
      <p:sp>
        <p:nvSpPr>
          <p:cNvPr id="100377" name="Rectangle 25"/>
          <p:cNvSpPr>
            <a:spLocks noChangeArrowheads="1"/>
          </p:cNvSpPr>
          <p:nvPr/>
        </p:nvSpPr>
        <p:spPr bwMode="auto">
          <a:xfrm>
            <a:off x="6629400" y="5445125"/>
            <a:ext cx="1524000" cy="574675"/>
          </a:xfrm>
          <a:prstGeom prst="rect">
            <a:avLst/>
          </a:prstGeom>
          <a:noFill/>
          <a:ln w="38100">
            <a:solidFill>
              <a:srgbClr val="CC3300"/>
            </a:solidFill>
            <a:miter lim="800000"/>
            <a:headEnd/>
            <a:tailEnd/>
          </a:ln>
        </p:spPr>
        <p:txBody>
          <a:bodyPr wrap="none" anchor="ctr"/>
          <a:lstStyle/>
          <a:p>
            <a:endParaRPr lang="en-AU"/>
          </a:p>
        </p:txBody>
      </p:sp>
      <p:grpSp>
        <p:nvGrpSpPr>
          <p:cNvPr id="2" name="Group 3"/>
          <p:cNvGrpSpPr>
            <a:grpSpLocks/>
          </p:cNvGrpSpPr>
          <p:nvPr/>
        </p:nvGrpSpPr>
        <p:grpSpPr bwMode="auto">
          <a:xfrm>
            <a:off x="4495800" y="228600"/>
            <a:ext cx="4029075" cy="3733800"/>
            <a:chOff x="192" y="672"/>
            <a:chExt cx="2538" cy="2352"/>
          </a:xfrm>
        </p:grpSpPr>
        <p:sp>
          <p:nvSpPr>
            <p:cNvPr id="17426" name="Oval 4"/>
            <p:cNvSpPr>
              <a:spLocks noChangeArrowheads="1"/>
            </p:cNvSpPr>
            <p:nvPr/>
          </p:nvSpPr>
          <p:spPr bwMode="auto">
            <a:xfrm>
              <a:off x="336" y="1968"/>
              <a:ext cx="1056" cy="1056"/>
            </a:xfrm>
            <a:prstGeom prst="ellipse">
              <a:avLst/>
            </a:prstGeom>
            <a:noFill/>
            <a:ln w="38100">
              <a:solidFill>
                <a:schemeClr val="tx1"/>
              </a:solidFill>
              <a:round/>
              <a:headEnd/>
              <a:tailEnd/>
            </a:ln>
          </p:spPr>
          <p:txBody>
            <a:bodyPr wrap="none" anchor="ctr"/>
            <a:lstStyle/>
            <a:p>
              <a:endParaRPr lang="en-AU"/>
            </a:p>
          </p:txBody>
        </p:sp>
        <p:sp>
          <p:nvSpPr>
            <p:cNvPr id="17427" name="Arc 5"/>
            <p:cNvSpPr>
              <a:spLocks/>
            </p:cNvSpPr>
            <p:nvPr/>
          </p:nvSpPr>
          <p:spPr bwMode="auto">
            <a:xfrm>
              <a:off x="816" y="939"/>
              <a:ext cx="1696" cy="1559"/>
            </a:xfrm>
            <a:custGeom>
              <a:avLst/>
              <a:gdLst>
                <a:gd name="T0" fmla="*/ 0 w 20632"/>
                <a:gd name="T1" fmla="*/ 0 h 19490"/>
                <a:gd name="T2" fmla="*/ 0 w 20632"/>
                <a:gd name="T3" fmla="*/ 0 h 19490"/>
                <a:gd name="T4" fmla="*/ 0 w 20632"/>
                <a:gd name="T5" fmla="*/ 0 h 19490"/>
                <a:gd name="T6" fmla="*/ 0 60000 65536"/>
                <a:gd name="T7" fmla="*/ 0 60000 65536"/>
                <a:gd name="T8" fmla="*/ 0 60000 65536"/>
                <a:gd name="T9" fmla="*/ 0 w 20632"/>
                <a:gd name="T10" fmla="*/ 0 h 19490"/>
                <a:gd name="T11" fmla="*/ 20632 w 20632"/>
                <a:gd name="T12" fmla="*/ 19490 h 19490"/>
              </a:gdLst>
              <a:ahLst/>
              <a:cxnLst>
                <a:cxn ang="T6">
                  <a:pos x="T0" y="T1"/>
                </a:cxn>
                <a:cxn ang="T7">
                  <a:pos x="T2" y="T3"/>
                </a:cxn>
                <a:cxn ang="T8">
                  <a:pos x="T4" y="T5"/>
                </a:cxn>
              </a:cxnLst>
              <a:rect l="T9" t="T10" r="T11" b="T12"/>
              <a:pathLst>
                <a:path w="20632" h="19490" fill="none" extrusionOk="0">
                  <a:moveTo>
                    <a:pt x="9310" y="-1"/>
                  </a:moveTo>
                  <a:cubicBezTo>
                    <a:pt x="14744" y="2595"/>
                    <a:pt x="18848" y="7342"/>
                    <a:pt x="20631" y="13095"/>
                  </a:cubicBezTo>
                </a:path>
                <a:path w="20632" h="19490" stroke="0" extrusionOk="0">
                  <a:moveTo>
                    <a:pt x="9310" y="-1"/>
                  </a:moveTo>
                  <a:cubicBezTo>
                    <a:pt x="14744" y="2595"/>
                    <a:pt x="18848" y="7342"/>
                    <a:pt x="20631" y="13095"/>
                  </a:cubicBezTo>
                  <a:lnTo>
                    <a:pt x="0" y="19490"/>
                  </a:lnTo>
                  <a:close/>
                </a:path>
              </a:pathLst>
            </a:custGeom>
            <a:noFill/>
            <a:ln w="9525">
              <a:solidFill>
                <a:schemeClr val="tx1"/>
              </a:solidFill>
              <a:prstDash val="dash"/>
              <a:round/>
              <a:headEnd/>
              <a:tailEnd/>
            </a:ln>
          </p:spPr>
          <p:txBody>
            <a:bodyPr wrap="none" anchor="ctr"/>
            <a:lstStyle/>
            <a:p>
              <a:endParaRPr lang="en-AU"/>
            </a:p>
          </p:txBody>
        </p:sp>
        <p:sp>
          <p:nvSpPr>
            <p:cNvPr id="17428" name="Oval 6"/>
            <p:cNvSpPr>
              <a:spLocks noChangeArrowheads="1"/>
            </p:cNvSpPr>
            <p:nvPr/>
          </p:nvSpPr>
          <p:spPr bwMode="auto">
            <a:xfrm>
              <a:off x="2064" y="1296"/>
              <a:ext cx="192" cy="192"/>
            </a:xfrm>
            <a:prstGeom prst="ellipse">
              <a:avLst/>
            </a:prstGeom>
            <a:solidFill>
              <a:schemeClr val="bg1"/>
            </a:solidFill>
            <a:ln w="28575">
              <a:solidFill>
                <a:schemeClr val="tx1"/>
              </a:solidFill>
              <a:round/>
              <a:headEnd/>
              <a:tailEnd/>
            </a:ln>
          </p:spPr>
          <p:txBody>
            <a:bodyPr wrap="none" anchor="ctr"/>
            <a:lstStyle/>
            <a:p>
              <a:endParaRPr lang="en-AU"/>
            </a:p>
          </p:txBody>
        </p:sp>
        <p:sp>
          <p:nvSpPr>
            <p:cNvPr id="17429" name="Line 7"/>
            <p:cNvSpPr>
              <a:spLocks noChangeShapeType="1"/>
            </p:cNvSpPr>
            <p:nvPr/>
          </p:nvSpPr>
          <p:spPr bwMode="auto">
            <a:xfrm flipV="1">
              <a:off x="864" y="1776"/>
              <a:ext cx="1536" cy="720"/>
            </a:xfrm>
            <a:prstGeom prst="line">
              <a:avLst/>
            </a:prstGeom>
            <a:noFill/>
            <a:ln w="28575">
              <a:solidFill>
                <a:schemeClr val="tx1"/>
              </a:solidFill>
              <a:round/>
              <a:headEnd/>
              <a:tailEnd type="triangle" w="med" len="med"/>
            </a:ln>
          </p:spPr>
          <p:txBody>
            <a:bodyPr wrap="none" anchor="ctr"/>
            <a:lstStyle/>
            <a:p>
              <a:endParaRPr lang="en-NZ"/>
            </a:p>
          </p:txBody>
        </p:sp>
        <p:sp>
          <p:nvSpPr>
            <p:cNvPr id="17430" name="Text Box 8"/>
            <p:cNvSpPr txBox="1">
              <a:spLocks noChangeArrowheads="1"/>
            </p:cNvSpPr>
            <p:nvPr/>
          </p:nvSpPr>
          <p:spPr bwMode="auto">
            <a:xfrm>
              <a:off x="1500" y="2193"/>
              <a:ext cx="1230" cy="239"/>
            </a:xfrm>
            <a:prstGeom prst="rect">
              <a:avLst/>
            </a:prstGeom>
            <a:noFill/>
            <a:ln w="9525">
              <a:noFill/>
              <a:miter lim="800000"/>
              <a:headEnd/>
              <a:tailEnd/>
            </a:ln>
          </p:spPr>
          <p:txBody>
            <a:bodyPr wrap="none">
              <a:spAutoFit/>
            </a:bodyPr>
            <a:lstStyle/>
            <a:p>
              <a:r>
                <a:rPr lang="en-US" sz="1800"/>
                <a:t>R = 7.40 x 10</a:t>
              </a:r>
              <a:r>
                <a:rPr lang="en-US" sz="2400" baseline="30000"/>
                <a:t>6</a:t>
              </a:r>
              <a:r>
                <a:rPr lang="en-US" sz="1800"/>
                <a:t> m</a:t>
              </a:r>
            </a:p>
          </p:txBody>
        </p:sp>
        <p:sp>
          <p:nvSpPr>
            <p:cNvPr id="17431" name="Text Box 9"/>
            <p:cNvSpPr txBox="1">
              <a:spLocks noChangeArrowheads="1"/>
            </p:cNvSpPr>
            <p:nvPr/>
          </p:nvSpPr>
          <p:spPr bwMode="auto">
            <a:xfrm>
              <a:off x="2160" y="1008"/>
              <a:ext cx="278" cy="291"/>
            </a:xfrm>
            <a:prstGeom prst="rect">
              <a:avLst/>
            </a:prstGeom>
            <a:noFill/>
            <a:ln w="9525">
              <a:noFill/>
              <a:miter lim="800000"/>
              <a:headEnd/>
              <a:tailEnd/>
            </a:ln>
          </p:spPr>
          <p:txBody>
            <a:bodyPr wrap="none">
              <a:spAutoFit/>
            </a:bodyPr>
            <a:lstStyle/>
            <a:p>
              <a:r>
                <a:rPr lang="en-US" sz="2400"/>
                <a:t>m</a:t>
              </a:r>
            </a:p>
          </p:txBody>
        </p:sp>
        <p:sp>
          <p:nvSpPr>
            <p:cNvPr id="17432" name="Text Box 10"/>
            <p:cNvSpPr txBox="1">
              <a:spLocks noChangeArrowheads="1"/>
            </p:cNvSpPr>
            <p:nvPr/>
          </p:nvSpPr>
          <p:spPr bwMode="auto">
            <a:xfrm>
              <a:off x="192" y="1488"/>
              <a:ext cx="1753" cy="252"/>
            </a:xfrm>
            <a:prstGeom prst="rect">
              <a:avLst/>
            </a:prstGeom>
            <a:noFill/>
            <a:ln w="9525">
              <a:noFill/>
              <a:miter lim="800000"/>
              <a:headEnd/>
              <a:tailEnd/>
            </a:ln>
          </p:spPr>
          <p:txBody>
            <a:bodyPr>
              <a:spAutoFit/>
            </a:bodyPr>
            <a:lstStyle/>
            <a:p>
              <a:r>
                <a:rPr lang="en-US" sz="2000"/>
                <a:t>M</a:t>
              </a:r>
              <a:r>
                <a:rPr lang="en-US" sz="2400" baseline="-25000"/>
                <a:t>E</a:t>
              </a:r>
              <a:r>
                <a:rPr lang="en-US" sz="2000"/>
                <a:t> = 5.98 x 10</a:t>
              </a:r>
              <a:r>
                <a:rPr lang="en-US" sz="2800" baseline="30000"/>
                <a:t>24</a:t>
              </a:r>
              <a:r>
                <a:rPr lang="en-US" sz="2000"/>
                <a:t> kg</a:t>
              </a:r>
            </a:p>
          </p:txBody>
        </p:sp>
        <p:sp>
          <p:nvSpPr>
            <p:cNvPr id="17433" name="Line 11"/>
            <p:cNvSpPr>
              <a:spLocks noChangeShapeType="1"/>
            </p:cNvSpPr>
            <p:nvPr/>
          </p:nvSpPr>
          <p:spPr bwMode="auto">
            <a:xfrm flipH="1" flipV="1">
              <a:off x="1632" y="816"/>
              <a:ext cx="528" cy="576"/>
            </a:xfrm>
            <a:prstGeom prst="line">
              <a:avLst/>
            </a:prstGeom>
            <a:noFill/>
            <a:ln w="38100">
              <a:solidFill>
                <a:srgbClr val="CC3300"/>
              </a:solidFill>
              <a:round/>
              <a:headEnd/>
              <a:tailEnd type="triangle" w="med" len="med"/>
            </a:ln>
          </p:spPr>
          <p:txBody>
            <a:bodyPr wrap="none" anchor="ctr"/>
            <a:lstStyle/>
            <a:p>
              <a:endParaRPr lang="en-NZ"/>
            </a:p>
          </p:txBody>
        </p:sp>
        <p:sp>
          <p:nvSpPr>
            <p:cNvPr id="17434" name="Text Box 12"/>
            <p:cNvSpPr txBox="1">
              <a:spLocks noChangeArrowheads="1"/>
            </p:cNvSpPr>
            <p:nvPr/>
          </p:nvSpPr>
          <p:spPr bwMode="auto">
            <a:xfrm>
              <a:off x="1824" y="672"/>
              <a:ext cx="213" cy="291"/>
            </a:xfrm>
            <a:prstGeom prst="rect">
              <a:avLst/>
            </a:prstGeom>
            <a:noFill/>
            <a:ln w="9525">
              <a:noFill/>
              <a:miter lim="800000"/>
              <a:headEnd/>
              <a:tailEnd/>
            </a:ln>
          </p:spPr>
          <p:txBody>
            <a:bodyPr wrap="none">
              <a:spAutoFit/>
            </a:bodyPr>
            <a:lstStyle/>
            <a:p>
              <a:r>
                <a:rPr lang="en-US" sz="2400"/>
                <a:t>v</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0373"/>
                                        </p:tgtEl>
                                        <p:attrNameLst>
                                          <p:attrName>style.visibility</p:attrName>
                                        </p:attrNameLst>
                                      </p:cBhvr>
                                      <p:to>
                                        <p:strVal val="visible"/>
                                      </p:to>
                                    </p:set>
                                    <p:animEffect transition="in" filter="wipe(left)">
                                      <p:cBhvr>
                                        <p:cTn id="7" dur="500"/>
                                        <p:tgtEl>
                                          <p:spTgt spid="100373"/>
                                        </p:tgtEl>
                                      </p:cBhvr>
                                    </p:animEffect>
                                  </p:childTnLst>
                                  <p:subTnLst>
                                    <p:animClr clrSpc="rgb" dir="cw">
                                      <p:cBhvr override="childStyle">
                                        <p:cTn dur="1" fill="hold" display="0" masterRel="nextClick" afterEffect="1"/>
                                        <p:tgtEl>
                                          <p:spTgt spid="100373"/>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0364"/>
                                        </p:tgtEl>
                                        <p:attrNameLst>
                                          <p:attrName>style.visibility</p:attrName>
                                        </p:attrNameLst>
                                      </p:cBhvr>
                                      <p:to>
                                        <p:strVal val="visible"/>
                                      </p:to>
                                    </p:set>
                                    <p:animEffect transition="in" filter="wipe(left)">
                                      <p:cBhvr>
                                        <p:cTn id="12" dur="500"/>
                                        <p:tgtEl>
                                          <p:spTgt spid="100364"/>
                                        </p:tgtEl>
                                      </p:cBhvr>
                                    </p:animEffect>
                                  </p:childTnLst>
                                  <p:subTnLst>
                                    <p:animClr clrSpc="rgb" dir="cw">
                                      <p:cBhvr override="childStyle">
                                        <p:cTn dur="1" fill="hold" display="0" masterRel="nextClick" afterEffect="1"/>
                                        <p:tgtEl>
                                          <p:spTgt spid="100364"/>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0374"/>
                                        </p:tgtEl>
                                        <p:attrNameLst>
                                          <p:attrName>style.visibility</p:attrName>
                                        </p:attrNameLst>
                                      </p:cBhvr>
                                      <p:to>
                                        <p:strVal val="visible"/>
                                      </p:to>
                                    </p:set>
                                    <p:animEffect transition="in" filter="wipe(up)">
                                      <p:cBhvr>
                                        <p:cTn id="17" dur="500"/>
                                        <p:tgtEl>
                                          <p:spTgt spid="100374"/>
                                        </p:tgtEl>
                                      </p:cBhvr>
                                    </p:animEffect>
                                  </p:childTnLst>
                                  <p:subTnLst>
                                    <p:animClr clrSpc="rgb" dir="cw">
                                      <p:cBhvr override="childStyle">
                                        <p:cTn dur="1" fill="hold" display="0" masterRel="nextClick" afterEffect="1"/>
                                        <p:tgtEl>
                                          <p:spTgt spid="100374"/>
                                        </p:tgtEl>
                                        <p:attrNameLst>
                                          <p:attrName>ppt_c</p:attrName>
                                        </p:attrNameLst>
                                      </p:cBhvr>
                                      <p:to>
                                        <a:srgbClr val="00660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0372"/>
                                        </p:tgtEl>
                                        <p:attrNameLst>
                                          <p:attrName>style.visibility</p:attrName>
                                        </p:attrNameLst>
                                      </p:cBhvr>
                                      <p:to>
                                        <p:strVal val="visible"/>
                                      </p:to>
                                    </p:set>
                                    <p:animEffect transition="in" filter="wipe(left)">
                                      <p:cBhvr>
                                        <p:cTn id="22" dur="500"/>
                                        <p:tgtEl>
                                          <p:spTgt spid="100372"/>
                                        </p:tgtEl>
                                      </p:cBhvr>
                                    </p:animEffect>
                                  </p:childTnLst>
                                  <p:subTnLst>
                                    <p:animClr clrSpc="rgb" dir="cw">
                                      <p:cBhvr override="childStyle">
                                        <p:cTn dur="1" fill="hold" display="0" masterRel="nextClick" afterEffect="1"/>
                                        <p:tgtEl>
                                          <p:spTgt spid="100372"/>
                                        </p:tgtEl>
                                        <p:attrNameLst>
                                          <p:attrName>ppt_c</p:attrName>
                                        </p:attrNameLst>
                                      </p:cBhvr>
                                      <p:to>
                                        <a:schemeClr val="accent2"/>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0375"/>
                                        </p:tgtEl>
                                        <p:attrNameLst>
                                          <p:attrName>style.visibility</p:attrName>
                                        </p:attrNameLst>
                                      </p:cBhvr>
                                      <p:to>
                                        <p:strVal val="visible"/>
                                      </p:to>
                                    </p:set>
                                    <p:animEffect transition="in" filter="wipe(up)">
                                      <p:cBhvr>
                                        <p:cTn id="27" dur="500"/>
                                        <p:tgtEl>
                                          <p:spTgt spid="100375"/>
                                        </p:tgtEl>
                                      </p:cBhvr>
                                    </p:animEffect>
                                  </p:childTnLst>
                                  <p:subTnLst>
                                    <p:animClr clrSpc="rgb" dir="cw">
                                      <p:cBhvr override="childStyle">
                                        <p:cTn dur="1" fill="hold" display="0" masterRel="nextClick" afterEffect="1"/>
                                        <p:tgtEl>
                                          <p:spTgt spid="100375"/>
                                        </p:tgtEl>
                                        <p:attrNameLst>
                                          <p:attrName>ppt_c</p:attrName>
                                        </p:attrNameLst>
                                      </p:cBhvr>
                                      <p:to>
                                        <a:srgbClr val="006600"/>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0366"/>
                                        </p:tgtEl>
                                        <p:attrNameLst>
                                          <p:attrName>style.visibility</p:attrName>
                                        </p:attrNameLst>
                                      </p:cBhvr>
                                      <p:to>
                                        <p:strVal val="visible"/>
                                      </p:to>
                                    </p:set>
                                    <p:animEffect transition="in" filter="wipe(left)">
                                      <p:cBhvr>
                                        <p:cTn id="32" dur="500"/>
                                        <p:tgtEl>
                                          <p:spTgt spid="100366"/>
                                        </p:tgtEl>
                                      </p:cBhvr>
                                    </p:animEffect>
                                  </p:childTnLst>
                                  <p:subTnLst>
                                    <p:animClr clrSpc="rgb" dir="cw">
                                      <p:cBhvr override="childStyle">
                                        <p:cTn dur="1" fill="hold" display="0" masterRel="nextClick" afterEffect="1"/>
                                        <p:tgtEl>
                                          <p:spTgt spid="100366"/>
                                        </p:tgtEl>
                                        <p:attrNameLst>
                                          <p:attrName>ppt_c</p:attrName>
                                        </p:attrNameLst>
                                      </p:cBhvr>
                                      <p:to>
                                        <a:srgbClr val="006600"/>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0365"/>
                                        </p:tgtEl>
                                        <p:attrNameLst>
                                          <p:attrName>style.visibility</p:attrName>
                                        </p:attrNameLst>
                                      </p:cBhvr>
                                      <p:to>
                                        <p:strVal val="visible"/>
                                      </p:to>
                                    </p:set>
                                    <p:animEffect transition="in" filter="wipe(left)">
                                      <p:cBhvr>
                                        <p:cTn id="37" dur="500"/>
                                        <p:tgtEl>
                                          <p:spTgt spid="100365"/>
                                        </p:tgtEl>
                                      </p:cBhvr>
                                    </p:animEffect>
                                  </p:childTnLst>
                                  <p:subTnLst>
                                    <p:animClr clrSpc="rgb" dir="cw">
                                      <p:cBhvr override="childStyle">
                                        <p:cTn dur="1" fill="hold" display="0" masterRel="nextClick" afterEffect="1"/>
                                        <p:tgtEl>
                                          <p:spTgt spid="100365"/>
                                        </p:tgtEl>
                                        <p:attrNameLst>
                                          <p:attrName>ppt_c</p:attrName>
                                        </p:attrNameLst>
                                      </p:cBhvr>
                                      <p:to>
                                        <a:schemeClr val="accent2"/>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00376"/>
                                        </p:tgtEl>
                                        <p:attrNameLst>
                                          <p:attrName>style.visibility</p:attrName>
                                        </p:attrNameLst>
                                      </p:cBhvr>
                                      <p:to>
                                        <p:strVal val="visible"/>
                                      </p:to>
                                    </p:set>
                                    <p:animEffect transition="in" filter="wipe(right)">
                                      <p:cBhvr>
                                        <p:cTn id="42" dur="500"/>
                                        <p:tgtEl>
                                          <p:spTgt spid="100376"/>
                                        </p:tgtEl>
                                      </p:cBhvr>
                                    </p:animEffect>
                                  </p:childTnLst>
                                  <p:subTnLst>
                                    <p:animClr clrSpc="rgb" dir="cw">
                                      <p:cBhvr override="childStyle">
                                        <p:cTn dur="1" fill="hold" display="0" masterRel="nextClick" afterEffect="1"/>
                                        <p:tgtEl>
                                          <p:spTgt spid="100376"/>
                                        </p:tgtEl>
                                        <p:attrNameLst>
                                          <p:attrName>ppt_c</p:attrName>
                                        </p:attrNameLst>
                                      </p:cBhvr>
                                      <p:to>
                                        <a:srgbClr val="006600"/>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0367"/>
                                        </p:tgtEl>
                                        <p:attrNameLst>
                                          <p:attrName>style.visibility</p:attrName>
                                        </p:attrNameLst>
                                      </p:cBhvr>
                                      <p:to>
                                        <p:strVal val="visible"/>
                                      </p:to>
                                    </p:set>
                                    <p:animEffect transition="in" filter="wipe(left)">
                                      <p:cBhvr>
                                        <p:cTn id="47" dur="500"/>
                                        <p:tgtEl>
                                          <p:spTgt spid="100367"/>
                                        </p:tgtEl>
                                      </p:cBhvr>
                                    </p:animEffect>
                                  </p:childTnLst>
                                  <p:subTnLst>
                                    <p:animClr clrSpc="rgb" dir="cw">
                                      <p:cBhvr override="childStyle">
                                        <p:cTn dur="1" fill="hold" display="0" masterRel="nextClick" afterEffect="1"/>
                                        <p:tgtEl>
                                          <p:spTgt spid="100367"/>
                                        </p:tgtEl>
                                        <p:attrNameLst>
                                          <p:attrName>ppt_c</p:attrName>
                                        </p:attrNameLst>
                                      </p:cBhvr>
                                      <p:to>
                                        <a:srgbClr val="006600"/>
                                      </p:to>
                                    </p:animClr>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0368"/>
                                        </p:tgtEl>
                                        <p:attrNameLst>
                                          <p:attrName>style.visibility</p:attrName>
                                        </p:attrNameLst>
                                      </p:cBhvr>
                                      <p:to>
                                        <p:strVal val="visible"/>
                                      </p:to>
                                    </p:set>
                                    <p:animEffect transition="in" filter="wipe(left)">
                                      <p:cBhvr>
                                        <p:cTn id="52" dur="500"/>
                                        <p:tgtEl>
                                          <p:spTgt spid="100368"/>
                                        </p:tgtEl>
                                      </p:cBhvr>
                                    </p:animEffect>
                                  </p:childTnLst>
                                  <p:subTnLst>
                                    <p:animClr clrSpc="rgb" dir="cw">
                                      <p:cBhvr override="childStyle">
                                        <p:cTn dur="1" fill="hold" display="0" masterRel="nextClick" afterEffect="1"/>
                                        <p:tgtEl>
                                          <p:spTgt spid="100368"/>
                                        </p:tgtEl>
                                        <p:attrNameLst>
                                          <p:attrName>ppt_c</p:attrName>
                                        </p:attrNameLst>
                                      </p:cBhvr>
                                      <p:to>
                                        <a:srgbClr val="006600"/>
                                      </p:to>
                                    </p:animClr>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00369"/>
                                        </p:tgtEl>
                                        <p:attrNameLst>
                                          <p:attrName>style.visibility</p:attrName>
                                        </p:attrNameLst>
                                      </p:cBhvr>
                                      <p:to>
                                        <p:strVal val="visible"/>
                                      </p:to>
                                    </p:set>
                                    <p:animEffect transition="in" filter="wipe(left)">
                                      <p:cBhvr>
                                        <p:cTn id="57" dur="500"/>
                                        <p:tgtEl>
                                          <p:spTgt spid="100369"/>
                                        </p:tgtEl>
                                      </p:cBhvr>
                                    </p:animEffect>
                                  </p:childTnLst>
                                  <p:subTnLst>
                                    <p:animClr clrSpc="rgb" dir="cw">
                                      <p:cBhvr override="childStyle">
                                        <p:cTn dur="1" fill="hold" display="0" masterRel="nextClick" afterEffect="1"/>
                                        <p:tgtEl>
                                          <p:spTgt spid="100369"/>
                                        </p:tgtEl>
                                        <p:attrNameLst>
                                          <p:attrName>ppt_c</p:attrName>
                                        </p:attrNameLst>
                                      </p:cBhvr>
                                      <p:to>
                                        <a:srgbClr val="006600"/>
                                      </p:to>
                                    </p:animClr>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00370"/>
                                        </p:tgtEl>
                                        <p:attrNameLst>
                                          <p:attrName>style.visibility</p:attrName>
                                        </p:attrNameLst>
                                      </p:cBhvr>
                                      <p:to>
                                        <p:strVal val="visible"/>
                                      </p:to>
                                    </p:set>
                                    <p:animEffect transition="in" filter="wipe(left)">
                                      <p:cBhvr>
                                        <p:cTn id="62" dur="500"/>
                                        <p:tgtEl>
                                          <p:spTgt spid="100370"/>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100377"/>
                                        </p:tgtEl>
                                        <p:attrNameLst>
                                          <p:attrName>style.visibility</p:attrName>
                                        </p:attrNameLst>
                                      </p:cBhvr>
                                      <p:to>
                                        <p:strVal val="visible"/>
                                      </p:to>
                                    </p:set>
                                    <p:anim calcmode="lin" valueType="num">
                                      <p:cBhvr>
                                        <p:cTn id="67" dur="500" fill="hold"/>
                                        <p:tgtEl>
                                          <p:spTgt spid="100377"/>
                                        </p:tgtEl>
                                        <p:attrNameLst>
                                          <p:attrName>ppt_w</p:attrName>
                                        </p:attrNameLst>
                                      </p:cBhvr>
                                      <p:tavLst>
                                        <p:tav tm="0">
                                          <p:val>
                                            <p:fltVal val="0"/>
                                          </p:val>
                                        </p:tav>
                                        <p:tav tm="100000">
                                          <p:val>
                                            <p:strVal val="#ppt_w"/>
                                          </p:val>
                                        </p:tav>
                                      </p:tavLst>
                                    </p:anim>
                                    <p:anim calcmode="lin" valueType="num">
                                      <p:cBhvr>
                                        <p:cTn id="68" dur="500" fill="hold"/>
                                        <p:tgtEl>
                                          <p:spTgt spid="1003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74" grpId="0" animBg="1" autoUpdateAnimBg="0"/>
      <p:bldP spid="100375" grpId="0" animBg="1" autoUpdateAnimBg="0"/>
      <p:bldP spid="100376" grpId="0" animBg="1" autoUpdateAnimBg="0"/>
      <p:bldP spid="10037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04664"/>
            <a:ext cx="7704856" cy="830997"/>
          </a:xfrm>
          <a:prstGeom prst="rect">
            <a:avLst/>
          </a:prstGeom>
        </p:spPr>
        <p:txBody>
          <a:bodyPr wrap="square">
            <a:spAutoFit/>
          </a:bodyPr>
          <a:lstStyle/>
          <a:p>
            <a:r>
              <a:rPr lang="en-CA" sz="2400" dirty="0">
                <a:solidFill>
                  <a:srgbClr val="000000"/>
                </a:solidFill>
                <a:latin typeface="Verdana" charset="0"/>
                <a:cs typeface="Verdana" charset="0"/>
              </a:rPr>
              <a:t>Calculate the time (days) for the Moon to orbit the Earth.  </a:t>
            </a:r>
          </a:p>
        </p:txBody>
      </p:sp>
      <p:sp>
        <p:nvSpPr>
          <p:cNvPr id="3" name="TextBox 11"/>
          <p:cNvSpPr txBox="1">
            <a:spLocks noChangeArrowheads="1"/>
          </p:cNvSpPr>
          <p:nvPr/>
        </p:nvSpPr>
        <p:spPr bwMode="auto">
          <a:xfrm>
            <a:off x="323528" y="1196752"/>
            <a:ext cx="4320480" cy="4478149"/>
          </a:xfrm>
          <a:prstGeom prst="rect">
            <a:avLst/>
          </a:prstGeom>
          <a:solidFill>
            <a:srgbClr val="DBEEF4"/>
          </a:solid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2000" dirty="0">
                <a:solidFill>
                  <a:srgbClr val="000000"/>
                </a:solidFill>
                <a:latin typeface="Verdana" charset="0"/>
                <a:cs typeface="Verdana" charset="0"/>
              </a:rPr>
              <a:t>Radius of the Earth </a:t>
            </a:r>
            <a:endParaRPr lang="en-US" sz="2000" dirty="0" smtClean="0">
              <a:solidFill>
                <a:srgbClr val="000000"/>
              </a:solidFill>
              <a:latin typeface="Verdana" charset="0"/>
              <a:cs typeface="Verdana" charset="0"/>
            </a:endParaRPr>
          </a:p>
          <a:p>
            <a:pPr eaLnBrk="1" hangingPunct="1">
              <a:spcAft>
                <a:spcPts val="600"/>
              </a:spcAft>
            </a:pPr>
            <a:r>
              <a:rPr lang="en-US" sz="2000" dirty="0" smtClean="0">
                <a:solidFill>
                  <a:srgbClr val="000000"/>
                </a:solidFill>
                <a:latin typeface="Verdana" charset="0"/>
                <a:cs typeface="Verdana" charset="0"/>
              </a:rPr>
              <a:t>= </a:t>
            </a:r>
            <a:r>
              <a:rPr lang="en-US" sz="2000" dirty="0">
                <a:solidFill>
                  <a:srgbClr val="000000"/>
                </a:solidFill>
                <a:latin typeface="Verdana" charset="0"/>
                <a:cs typeface="Verdana" charset="0"/>
              </a:rPr>
              <a:t>6.38 x 10</a:t>
            </a:r>
            <a:r>
              <a:rPr lang="en-US" sz="2000" baseline="30000" dirty="0">
                <a:solidFill>
                  <a:srgbClr val="000000"/>
                </a:solidFill>
                <a:latin typeface="Verdana" charset="0"/>
                <a:cs typeface="Verdana" charset="0"/>
              </a:rPr>
              <a:t>6</a:t>
            </a:r>
            <a:r>
              <a:rPr lang="en-US" sz="2000" dirty="0">
                <a:solidFill>
                  <a:srgbClr val="000000"/>
                </a:solidFill>
                <a:latin typeface="Verdana" charset="0"/>
                <a:cs typeface="Verdana" charset="0"/>
              </a:rPr>
              <a:t> m</a:t>
            </a:r>
            <a:endParaRPr lang="en-US" sz="2000" baseline="30000" dirty="0">
              <a:solidFill>
                <a:srgbClr val="000000"/>
              </a:solidFill>
              <a:latin typeface="Verdana" charset="0"/>
              <a:cs typeface="Verdana" charset="0"/>
            </a:endParaRPr>
          </a:p>
          <a:p>
            <a:pPr eaLnBrk="1" hangingPunct="1">
              <a:spcAft>
                <a:spcPts val="600"/>
              </a:spcAft>
            </a:pPr>
            <a:r>
              <a:rPr lang="en-US" sz="2000" dirty="0">
                <a:solidFill>
                  <a:srgbClr val="000000"/>
                </a:solidFill>
                <a:latin typeface="Verdana" charset="0"/>
                <a:cs typeface="Verdana" charset="0"/>
              </a:rPr>
              <a:t>Mass of the Earth (M) </a:t>
            </a:r>
            <a:endParaRPr lang="en-US" sz="2000" dirty="0" smtClean="0">
              <a:solidFill>
                <a:srgbClr val="000000"/>
              </a:solidFill>
              <a:latin typeface="Verdana" charset="0"/>
              <a:cs typeface="Verdana" charset="0"/>
            </a:endParaRPr>
          </a:p>
          <a:p>
            <a:pPr eaLnBrk="1" hangingPunct="1">
              <a:spcAft>
                <a:spcPts val="600"/>
              </a:spcAft>
            </a:pPr>
            <a:r>
              <a:rPr lang="en-US" sz="2000" dirty="0" smtClean="0">
                <a:solidFill>
                  <a:srgbClr val="000000"/>
                </a:solidFill>
                <a:latin typeface="Verdana" charset="0"/>
                <a:cs typeface="Verdana" charset="0"/>
              </a:rPr>
              <a:t>= </a:t>
            </a:r>
            <a:r>
              <a:rPr lang="en-US" sz="2000" dirty="0">
                <a:solidFill>
                  <a:srgbClr val="000000"/>
                </a:solidFill>
                <a:latin typeface="Verdana" charset="0"/>
                <a:cs typeface="Verdana" charset="0"/>
              </a:rPr>
              <a:t>5.97 x 10</a:t>
            </a:r>
            <a:r>
              <a:rPr lang="en-US" sz="2000" baseline="30000" dirty="0">
                <a:solidFill>
                  <a:srgbClr val="000000"/>
                </a:solidFill>
                <a:latin typeface="Verdana" charset="0"/>
                <a:cs typeface="Verdana" charset="0"/>
              </a:rPr>
              <a:t>24</a:t>
            </a:r>
            <a:r>
              <a:rPr lang="en-US" sz="2000" dirty="0">
                <a:solidFill>
                  <a:srgbClr val="000000"/>
                </a:solidFill>
                <a:latin typeface="Verdana" charset="0"/>
                <a:cs typeface="Verdana" charset="0"/>
              </a:rPr>
              <a:t> kg</a:t>
            </a:r>
          </a:p>
          <a:p>
            <a:pPr eaLnBrk="1" hangingPunct="1">
              <a:spcAft>
                <a:spcPts val="600"/>
              </a:spcAft>
            </a:pPr>
            <a:r>
              <a:rPr lang="en-US" sz="2000" dirty="0">
                <a:solidFill>
                  <a:srgbClr val="000000"/>
                </a:solidFill>
                <a:latin typeface="Verdana" charset="0"/>
                <a:cs typeface="Verdana" charset="0"/>
              </a:rPr>
              <a:t>Radius of the moon </a:t>
            </a:r>
            <a:endParaRPr lang="en-US" sz="2000" dirty="0" smtClean="0">
              <a:solidFill>
                <a:srgbClr val="000000"/>
              </a:solidFill>
              <a:latin typeface="Verdana" charset="0"/>
              <a:cs typeface="Verdana" charset="0"/>
            </a:endParaRPr>
          </a:p>
          <a:p>
            <a:pPr eaLnBrk="1" hangingPunct="1">
              <a:spcAft>
                <a:spcPts val="600"/>
              </a:spcAft>
            </a:pPr>
            <a:r>
              <a:rPr lang="en-US" sz="2000" dirty="0" smtClean="0">
                <a:solidFill>
                  <a:srgbClr val="000000"/>
                </a:solidFill>
                <a:latin typeface="Verdana" charset="0"/>
                <a:cs typeface="Verdana" charset="0"/>
              </a:rPr>
              <a:t>= </a:t>
            </a:r>
            <a:r>
              <a:rPr lang="en-US" sz="2000" dirty="0">
                <a:solidFill>
                  <a:srgbClr val="000000"/>
                </a:solidFill>
                <a:latin typeface="Verdana" charset="0"/>
                <a:cs typeface="Verdana" charset="0"/>
              </a:rPr>
              <a:t>1.74 x 10</a:t>
            </a:r>
            <a:r>
              <a:rPr lang="en-US" sz="2000" baseline="30000" dirty="0">
                <a:solidFill>
                  <a:srgbClr val="000000"/>
                </a:solidFill>
                <a:latin typeface="Verdana" charset="0"/>
                <a:cs typeface="Verdana" charset="0"/>
              </a:rPr>
              <a:t>6 </a:t>
            </a:r>
            <a:r>
              <a:rPr lang="en-US" sz="2000" dirty="0">
                <a:solidFill>
                  <a:srgbClr val="000000"/>
                </a:solidFill>
                <a:latin typeface="Verdana" charset="0"/>
                <a:cs typeface="Verdana" charset="0"/>
              </a:rPr>
              <a:t>m</a:t>
            </a:r>
          </a:p>
          <a:p>
            <a:pPr eaLnBrk="1" hangingPunct="1">
              <a:spcAft>
                <a:spcPts val="600"/>
              </a:spcAft>
            </a:pPr>
            <a:r>
              <a:rPr lang="en-US" sz="2000" dirty="0">
                <a:solidFill>
                  <a:srgbClr val="000000"/>
                </a:solidFill>
                <a:latin typeface="Verdana" charset="0"/>
                <a:cs typeface="Verdana" charset="0"/>
              </a:rPr>
              <a:t>Mass of the moon (m</a:t>
            </a:r>
            <a:r>
              <a:rPr lang="en-US" sz="2000" dirty="0" smtClean="0">
                <a:solidFill>
                  <a:srgbClr val="000000"/>
                </a:solidFill>
                <a:latin typeface="Verdana" charset="0"/>
                <a:cs typeface="Verdana" charset="0"/>
              </a:rPr>
              <a:t>)</a:t>
            </a:r>
          </a:p>
          <a:p>
            <a:pPr eaLnBrk="1" hangingPunct="1">
              <a:spcAft>
                <a:spcPts val="600"/>
              </a:spcAft>
            </a:pPr>
            <a:r>
              <a:rPr lang="en-US" sz="2000" dirty="0" smtClean="0">
                <a:solidFill>
                  <a:srgbClr val="000000"/>
                </a:solidFill>
                <a:latin typeface="Verdana" charset="0"/>
                <a:cs typeface="Verdana" charset="0"/>
              </a:rPr>
              <a:t> </a:t>
            </a:r>
            <a:r>
              <a:rPr lang="en-US" sz="2000" dirty="0">
                <a:solidFill>
                  <a:srgbClr val="000000"/>
                </a:solidFill>
                <a:latin typeface="Verdana" charset="0"/>
                <a:cs typeface="Verdana" charset="0"/>
              </a:rPr>
              <a:t>= 7.35 x 10</a:t>
            </a:r>
            <a:r>
              <a:rPr lang="en-US" sz="2000" baseline="30000" dirty="0">
                <a:solidFill>
                  <a:srgbClr val="000000"/>
                </a:solidFill>
                <a:latin typeface="Verdana" charset="0"/>
                <a:cs typeface="Verdana" charset="0"/>
              </a:rPr>
              <a:t>22</a:t>
            </a:r>
            <a:r>
              <a:rPr lang="en-US" sz="2000" dirty="0">
                <a:solidFill>
                  <a:srgbClr val="000000"/>
                </a:solidFill>
                <a:latin typeface="Verdana" charset="0"/>
                <a:cs typeface="Verdana" charset="0"/>
              </a:rPr>
              <a:t> kg</a:t>
            </a:r>
          </a:p>
          <a:p>
            <a:pPr eaLnBrk="1" hangingPunct="1">
              <a:spcAft>
                <a:spcPts val="600"/>
              </a:spcAft>
            </a:pPr>
            <a:r>
              <a:rPr lang="en-US" sz="2000" dirty="0">
                <a:solidFill>
                  <a:srgbClr val="000000"/>
                </a:solidFill>
                <a:latin typeface="Verdana" charset="0"/>
                <a:cs typeface="Verdana" charset="0"/>
              </a:rPr>
              <a:t>Distance between the </a:t>
            </a:r>
            <a:r>
              <a:rPr lang="en-US" sz="2000" dirty="0" smtClean="0">
                <a:solidFill>
                  <a:srgbClr val="000000"/>
                </a:solidFill>
                <a:latin typeface="Verdana" charset="0"/>
                <a:cs typeface="Verdana" charset="0"/>
              </a:rPr>
              <a:t>center </a:t>
            </a:r>
            <a:r>
              <a:rPr lang="en-US" sz="2000" dirty="0">
                <a:solidFill>
                  <a:srgbClr val="000000"/>
                </a:solidFill>
                <a:latin typeface="Verdana" charset="0"/>
                <a:cs typeface="Verdana" charset="0"/>
              </a:rPr>
              <a:t>of the Earth and the </a:t>
            </a:r>
            <a:r>
              <a:rPr lang="en-US" sz="2000" dirty="0" smtClean="0">
                <a:solidFill>
                  <a:srgbClr val="000000"/>
                </a:solidFill>
                <a:latin typeface="Verdana" charset="0"/>
                <a:cs typeface="Verdana" charset="0"/>
              </a:rPr>
              <a:t>center </a:t>
            </a:r>
            <a:r>
              <a:rPr lang="en-US" sz="2000" dirty="0">
                <a:solidFill>
                  <a:srgbClr val="000000"/>
                </a:solidFill>
                <a:latin typeface="Verdana" charset="0"/>
                <a:cs typeface="Verdana" charset="0"/>
              </a:rPr>
              <a:t>of the Moon = 3.84 x 10</a:t>
            </a:r>
            <a:r>
              <a:rPr lang="en-US" sz="2000" baseline="30000" dirty="0">
                <a:solidFill>
                  <a:srgbClr val="000000"/>
                </a:solidFill>
                <a:latin typeface="Verdana" charset="0"/>
                <a:cs typeface="Verdana" charset="0"/>
              </a:rPr>
              <a:t>8</a:t>
            </a:r>
            <a:r>
              <a:rPr lang="en-US" sz="2000" dirty="0">
                <a:solidFill>
                  <a:srgbClr val="000000"/>
                </a:solidFill>
                <a:latin typeface="Verdana" charset="0"/>
                <a:cs typeface="Verdana" charset="0"/>
              </a:rPr>
              <a:t> m</a:t>
            </a:r>
          </a:p>
          <a:p>
            <a:pPr eaLnBrk="1" hangingPunct="1">
              <a:spcAft>
                <a:spcPts val="600"/>
              </a:spcAft>
            </a:pPr>
            <a:r>
              <a:rPr lang="en-US" sz="2000" dirty="0">
                <a:solidFill>
                  <a:srgbClr val="000000"/>
                </a:solidFill>
                <a:latin typeface="Verdana" charset="0"/>
                <a:cs typeface="Verdana" charset="0"/>
              </a:rPr>
              <a:t>G = 6.67 x 10</a:t>
            </a:r>
            <a:r>
              <a:rPr lang="en-US" sz="2000" baseline="30000" dirty="0">
                <a:solidFill>
                  <a:srgbClr val="000000"/>
                </a:solidFill>
                <a:latin typeface="Verdana" charset="0"/>
                <a:cs typeface="Verdana" charset="0"/>
              </a:rPr>
              <a:t>-11</a:t>
            </a:r>
            <a:r>
              <a:rPr lang="en-US" sz="2000" dirty="0">
                <a:solidFill>
                  <a:srgbClr val="000000"/>
                </a:solidFill>
                <a:latin typeface="Verdana" charset="0"/>
                <a:cs typeface="Verdana" charset="0"/>
              </a:rPr>
              <a:t> </a:t>
            </a:r>
            <a:r>
              <a:rPr lang="en-US" sz="2000" dirty="0">
                <a:solidFill>
                  <a:srgbClr val="000000"/>
                </a:solidFill>
                <a:latin typeface="Verdana" charset="0"/>
              </a:rPr>
              <a:t>m</a:t>
            </a:r>
            <a:r>
              <a:rPr lang="en-US" sz="2000" baseline="30000" dirty="0">
                <a:solidFill>
                  <a:srgbClr val="000000"/>
                </a:solidFill>
                <a:latin typeface="Verdana" charset="0"/>
              </a:rPr>
              <a:t>3</a:t>
            </a:r>
            <a:r>
              <a:rPr lang="en-US" sz="2000" dirty="0">
                <a:solidFill>
                  <a:srgbClr val="000000"/>
                </a:solidFill>
                <a:latin typeface="Verdana" charset="0"/>
              </a:rPr>
              <a:t> kg</a:t>
            </a:r>
            <a:r>
              <a:rPr lang="en-US" sz="2000" baseline="30000" dirty="0">
                <a:solidFill>
                  <a:srgbClr val="000000"/>
                </a:solidFill>
                <a:latin typeface="Verdana" charset="0"/>
              </a:rPr>
              <a:t>-1 </a:t>
            </a:r>
            <a:r>
              <a:rPr lang="en-US" sz="2000" dirty="0">
                <a:solidFill>
                  <a:srgbClr val="000000"/>
                </a:solidFill>
                <a:latin typeface="Verdana" charset="0"/>
              </a:rPr>
              <a:t>s</a:t>
            </a:r>
            <a:r>
              <a:rPr lang="en-US" sz="2000" baseline="30000" dirty="0">
                <a:solidFill>
                  <a:srgbClr val="000000"/>
                </a:solidFill>
                <a:latin typeface="Verdana" charset="0"/>
              </a:rPr>
              <a:t>-2</a:t>
            </a:r>
          </a:p>
        </p:txBody>
      </p:sp>
      <p:pic>
        <p:nvPicPr>
          <p:cNvPr id="4" name="Picture 3"/>
          <p:cNvPicPr>
            <a:picLocks noChangeAspect="1"/>
          </p:cNvPicPr>
          <p:nvPr/>
        </p:nvPicPr>
        <p:blipFill>
          <a:blip r:embed="rId3"/>
          <a:stretch>
            <a:fillRect/>
          </a:stretch>
        </p:blipFill>
        <p:spPr>
          <a:xfrm>
            <a:off x="4521200" y="1314450"/>
            <a:ext cx="4619886" cy="5010150"/>
          </a:xfrm>
          <a:prstGeom prst="roundRect">
            <a:avLst>
              <a:gd name="adj" fmla="val 0"/>
            </a:avLst>
          </a:prstGeom>
          <a:ln>
            <a:noFill/>
          </a:ln>
          <a:effectLst>
            <a:outerShdw blurRad="152400" dist="12000" dir="900000" sy="98000" kx="110000" ky="200000" algn="tl" rotWithShape="0">
              <a:srgbClr val="000000">
                <a:alpha val="30000"/>
              </a:srgbClr>
            </a:outerShdw>
          </a:effectLst>
          <a:scene3d>
            <a:camera prst="isometricOffAxis2Left">
              <a:rot lat="1080000" lon="1560000" rev="0"/>
            </a:camera>
            <a:lightRig rig="threePt" dir="t"/>
          </a:scene3d>
          <a:sp3d contourW="6350" prstMaterial="matte">
            <a:bevelT w="101600" h="101600" prst="riblet"/>
            <a:contourClr>
              <a:srgbClr val="969696"/>
            </a:contourClr>
          </a:sp3d>
        </p:spPr>
      </p:pic>
      <p:graphicFrame>
        <p:nvGraphicFramePr>
          <p:cNvPr id="6" name="Object 6"/>
          <p:cNvGraphicFramePr>
            <a:graphicFrameLocks noChangeAspect="1"/>
          </p:cNvGraphicFramePr>
          <p:nvPr>
            <p:extLst>
              <p:ext uri="{D42A27DB-BD31-4B8C-83A1-F6EECF244321}">
                <p14:modId xmlns:p14="http://schemas.microsoft.com/office/powerpoint/2010/main" val="989877563"/>
              </p:ext>
            </p:extLst>
          </p:nvPr>
        </p:nvGraphicFramePr>
        <p:xfrm>
          <a:off x="2627784" y="5589240"/>
          <a:ext cx="2153816" cy="1115957"/>
        </p:xfrm>
        <a:graphic>
          <a:graphicData uri="http://schemas.openxmlformats.org/presentationml/2006/ole">
            <mc:AlternateContent xmlns:mc="http://schemas.openxmlformats.org/markup-compatibility/2006">
              <mc:Choice xmlns:v="urn:schemas-microsoft-com:vml" Requires="v">
                <p:oleObj spid="_x0000_s25614" name="Equation" r:id="rId4" imgW="1663560" imgH="863280" progId="Equation.3">
                  <p:embed/>
                </p:oleObj>
              </mc:Choice>
              <mc:Fallback>
                <p:oleObj name="Equation" r:id="rId4" imgW="1663560" imgH="8632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5589240"/>
                        <a:ext cx="2153816" cy="1115957"/>
                      </a:xfrm>
                      <a:prstGeom prst="rect">
                        <a:avLst/>
                      </a:prstGeom>
                      <a:noFill/>
                      <a:extLst/>
                    </p:spPr>
                  </p:pic>
                </p:oleObj>
              </mc:Fallback>
            </mc:AlternateContent>
          </a:graphicData>
        </a:graphic>
      </p:graphicFrame>
    </p:spTree>
    <p:extLst>
      <p:ext uri="{BB962C8B-B14F-4D97-AF65-F5344CB8AC3E}">
        <p14:creationId xmlns:p14="http://schemas.microsoft.com/office/powerpoint/2010/main" val="371676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Geosynchronous </a:t>
            </a:r>
            <a:r>
              <a:rPr lang="en-US" dirty="0"/>
              <a:t>Satellites</a:t>
            </a:r>
          </a:p>
        </p:txBody>
      </p:sp>
      <p:sp>
        <p:nvSpPr>
          <p:cNvPr id="80899" name="Text Box 3"/>
          <p:cNvSpPr txBox="1">
            <a:spLocks noChangeArrowheads="1"/>
          </p:cNvSpPr>
          <p:nvPr/>
        </p:nvSpPr>
        <p:spPr bwMode="auto">
          <a:xfrm>
            <a:off x="457200" y="1676400"/>
            <a:ext cx="4474840" cy="2092881"/>
          </a:xfrm>
          <a:prstGeom prst="rect">
            <a:avLst/>
          </a:prstGeom>
          <a:noFill/>
          <a:ln w="9525">
            <a:noFill/>
            <a:miter lim="800000"/>
            <a:headEnd/>
            <a:tailEnd/>
          </a:ln>
          <a:effectLst/>
        </p:spPr>
        <p:txBody>
          <a:bodyPr wrap="square">
            <a:spAutoFit/>
          </a:bodyPr>
          <a:lstStyle/>
          <a:p>
            <a:pPr>
              <a:spcBef>
                <a:spcPct val="50000"/>
              </a:spcBef>
            </a:pPr>
            <a:r>
              <a:rPr lang="en-US" sz="2000" dirty="0"/>
              <a:t>These satellites move around their orbits in a way that is synchronized with the rotation of the earth.</a:t>
            </a:r>
          </a:p>
          <a:p>
            <a:pPr>
              <a:spcBef>
                <a:spcPct val="50000"/>
              </a:spcBef>
            </a:pPr>
            <a:r>
              <a:rPr lang="en-US" sz="2000" dirty="0"/>
              <a:t>A synchronous satellite orbits the earth once per day on a circular path that lies in the plane of the equator.  </a:t>
            </a:r>
          </a:p>
        </p:txBody>
      </p:sp>
      <p:pic>
        <p:nvPicPr>
          <p:cNvPr id="80900" name="Picture 4" descr="A synchronous satellite orbits the earth once per day on a circular path that lies in the plane of the equator. Digital satellite system television uses such satellites as relay stations for TV signals that are sent up from the earths surface and then rebroadcast down toward your own small dish antenna."/>
          <p:cNvPicPr>
            <a:picLocks noGrp="1" noChangeAspect="1" noChangeArrowheads="1"/>
          </p:cNvPicPr>
          <p:nvPr>
            <p:ph idx="1"/>
          </p:nvPr>
        </p:nvPicPr>
        <p:blipFill>
          <a:blip r:embed="rId3" cstate="print"/>
          <a:srcRect/>
          <a:stretch>
            <a:fillRect/>
          </a:stretch>
        </p:blipFill>
        <p:spPr>
          <a:xfrm>
            <a:off x="5220072" y="1340768"/>
            <a:ext cx="3394695" cy="5043148"/>
          </a:xfrm>
          <a:noFill/>
          <a:ln/>
        </p:spPr>
      </p:pic>
      <p:sp>
        <p:nvSpPr>
          <p:cNvPr id="80901" name="Text Box 5"/>
          <p:cNvSpPr txBox="1">
            <a:spLocks noChangeArrowheads="1"/>
          </p:cNvSpPr>
          <p:nvPr/>
        </p:nvSpPr>
        <p:spPr bwMode="auto">
          <a:xfrm>
            <a:off x="467544" y="4005064"/>
            <a:ext cx="4495800" cy="1015663"/>
          </a:xfrm>
          <a:prstGeom prst="rect">
            <a:avLst/>
          </a:prstGeom>
          <a:noFill/>
          <a:ln w="9525">
            <a:noFill/>
            <a:miter lim="800000"/>
            <a:headEnd/>
            <a:tailEnd/>
          </a:ln>
          <a:effectLst/>
        </p:spPr>
        <p:txBody>
          <a:bodyPr>
            <a:spAutoFit/>
          </a:bodyPr>
          <a:lstStyle/>
          <a:p>
            <a:pPr>
              <a:spcBef>
                <a:spcPct val="50000"/>
              </a:spcBef>
            </a:pPr>
            <a:r>
              <a:rPr lang="en-US" sz="2000" dirty="0"/>
              <a:t>Digital satellite system television uses such satellites as relay stations for TV signals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Ge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476672"/>
            <a:ext cx="4217640" cy="3156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1859" name="Text Box 3"/>
          <p:cNvSpPr txBox="1">
            <a:spLocks noChangeArrowheads="1"/>
          </p:cNvSpPr>
          <p:nvPr/>
        </p:nvSpPr>
        <p:spPr bwMode="auto">
          <a:xfrm>
            <a:off x="213040" y="3789040"/>
            <a:ext cx="8915400" cy="126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hangingPunct="1">
              <a:spcBef>
                <a:spcPct val="50000"/>
              </a:spcBef>
              <a:buClrTx/>
              <a:buSzTx/>
              <a:buFontTx/>
              <a:buNone/>
            </a:pPr>
            <a:r>
              <a:rPr lang="en-US" altLang="en-US" sz="2800">
                <a:solidFill>
                  <a:prstClr val="black"/>
                </a:solidFill>
                <a:latin typeface="Verdana" pitchFamily="34" charset="0"/>
              </a:rPr>
              <a:t>Geosynchronous Satellites</a:t>
            </a:r>
            <a:r>
              <a:rPr lang="en-US" altLang="en-US" sz="2400">
                <a:solidFill>
                  <a:prstClr val="black"/>
                </a:solidFill>
                <a:latin typeface="Verdana" pitchFamily="34" charset="0"/>
              </a:rPr>
              <a:t> – have a period of motion that matches the earth’s rotation, and therefore remain above the same spot on the earth.</a:t>
            </a:r>
            <a:endParaRPr lang="en-US" altLang="en-US" sz="2800">
              <a:solidFill>
                <a:prstClr val="black"/>
              </a:solidFill>
              <a:latin typeface="Verdana" pitchFamily="34" charset="0"/>
            </a:endParaRPr>
          </a:p>
        </p:txBody>
      </p:sp>
    </p:spTree>
    <p:extLst>
      <p:ext uri="{BB962C8B-B14F-4D97-AF65-F5344CB8AC3E}">
        <p14:creationId xmlns:p14="http://schemas.microsoft.com/office/powerpoint/2010/main" val="242076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2"/>
          <p:cNvSpPr txBox="1">
            <a:spLocks noChangeArrowheads="1"/>
          </p:cNvSpPr>
          <p:nvPr/>
        </p:nvSpPr>
        <p:spPr bwMode="auto">
          <a:xfrm>
            <a:off x="857224" y="571480"/>
            <a:ext cx="7062787" cy="584200"/>
          </a:xfrm>
          <a:prstGeom prst="rect">
            <a:avLst/>
          </a:prstGeom>
          <a:noFill/>
          <a:ln w="9525">
            <a:noFill/>
            <a:miter lim="800000"/>
            <a:headEnd/>
            <a:tailEnd/>
          </a:ln>
        </p:spPr>
        <p:txBody>
          <a:bodyPr>
            <a:spAutoFit/>
          </a:bodyPr>
          <a:lstStyle/>
          <a:p>
            <a:r>
              <a:rPr lang="en-US" sz="3200" dirty="0"/>
              <a:t>Newton’s Universal Law of Gravitation</a:t>
            </a:r>
          </a:p>
        </p:txBody>
      </p:sp>
      <p:graphicFrame>
        <p:nvGraphicFramePr>
          <p:cNvPr id="88076" name="Object 12"/>
          <p:cNvGraphicFramePr>
            <a:graphicFrameLocks noChangeAspect="1"/>
          </p:cNvGraphicFramePr>
          <p:nvPr/>
        </p:nvGraphicFramePr>
        <p:xfrm>
          <a:off x="3059832" y="5589240"/>
          <a:ext cx="3225800" cy="952500"/>
        </p:xfrm>
        <a:graphic>
          <a:graphicData uri="http://schemas.openxmlformats.org/presentationml/2006/ole">
            <mc:AlternateContent xmlns:mc="http://schemas.openxmlformats.org/markup-compatibility/2006">
              <mc:Choice xmlns:v="urn:schemas-microsoft-com:vml" Requires="v">
                <p:oleObj spid="_x0000_s1053" name="Equation" r:id="rId4" imgW="3225600" imgH="952200" progId="Equation.3">
                  <p:embed/>
                </p:oleObj>
              </mc:Choice>
              <mc:Fallback>
                <p:oleObj name="Equation" r:id="rId4" imgW="3225600" imgH="95220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5589240"/>
                        <a:ext cx="3225800" cy="952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2299" name="Text Box 18"/>
          <p:cNvSpPr txBox="1">
            <a:spLocks noChangeArrowheads="1"/>
          </p:cNvSpPr>
          <p:nvPr/>
        </p:nvSpPr>
        <p:spPr bwMode="auto">
          <a:xfrm>
            <a:off x="714348" y="1214422"/>
            <a:ext cx="7705725" cy="1200150"/>
          </a:xfrm>
          <a:prstGeom prst="rect">
            <a:avLst/>
          </a:prstGeom>
          <a:noFill/>
          <a:ln w="9525">
            <a:noFill/>
            <a:miter lim="800000"/>
            <a:headEnd/>
            <a:tailEnd/>
          </a:ln>
        </p:spPr>
        <p:txBody>
          <a:bodyPr>
            <a:spAutoFit/>
          </a:bodyPr>
          <a:lstStyle/>
          <a:p>
            <a:pPr>
              <a:lnSpc>
                <a:spcPct val="90000"/>
              </a:lnSpc>
              <a:spcBef>
                <a:spcPct val="30000"/>
              </a:spcBef>
              <a:buSzPct val="75000"/>
              <a:buFont typeface="Monotype Sorts" pitchFamily="2" charset="2"/>
              <a:buNone/>
            </a:pPr>
            <a:r>
              <a:rPr lang="en-US" sz="2000" dirty="0"/>
              <a:t>Every particle in the universe attracts every other particle with a force along the line joining them. The force is directly proportional to the product of their masses and inversely proportional to the square of the distance between them.</a:t>
            </a:r>
            <a:endParaRPr lang="en-AU" sz="2000" dirty="0"/>
          </a:p>
        </p:txBody>
      </p:sp>
      <p:pic>
        <p:nvPicPr>
          <p:cNvPr id="19" name="Picture 3" descr="06-02SFigure_DIA"/>
          <p:cNvPicPr>
            <a:picLocks noChangeAspect="1" noChangeArrowheads="1"/>
          </p:cNvPicPr>
          <p:nvPr/>
        </p:nvPicPr>
        <p:blipFill>
          <a:blip r:embed="rId6" cstate="print"/>
          <a:srcRect b="8736"/>
          <a:stretch>
            <a:fillRect/>
          </a:stretch>
        </p:blipFill>
        <p:spPr>
          <a:xfrm>
            <a:off x="0" y="2636912"/>
            <a:ext cx="9144000" cy="28194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8076"/>
                                        </p:tgtEl>
                                        <p:attrNameLst>
                                          <p:attrName>style.visibility</p:attrName>
                                        </p:attrNameLst>
                                      </p:cBhvr>
                                      <p:to>
                                        <p:strVal val="visible"/>
                                      </p:to>
                                    </p:set>
                                    <p:animEffect transition="in" filter="wipe(left)">
                                      <p:cBhvr>
                                        <p:cTn id="12" dur="500"/>
                                        <p:tgtEl>
                                          <p:spTgt spid="88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6336704" cy="523220"/>
          </a:xfrm>
          <a:prstGeom prst="rect">
            <a:avLst/>
          </a:prstGeom>
          <a:noFill/>
        </p:spPr>
        <p:txBody>
          <a:bodyPr wrap="square" rtlCol="0">
            <a:spAutoFit/>
          </a:bodyPr>
          <a:lstStyle/>
          <a:p>
            <a:r>
              <a:rPr lang="en-US" sz="2800" b="1" dirty="0" smtClean="0">
                <a:solidFill>
                  <a:srgbClr val="FF0000"/>
                </a:solidFill>
              </a:rPr>
              <a:t>Excellence Level question </a:t>
            </a:r>
            <a:endParaRPr lang="en-US" sz="2800" b="1" dirty="0">
              <a:solidFill>
                <a:srgbClr val="FF0000"/>
              </a:solidFill>
            </a:endParaRPr>
          </a:p>
        </p:txBody>
      </p:sp>
      <p:sp>
        <p:nvSpPr>
          <p:cNvPr id="3" name="Rectangle 2"/>
          <p:cNvSpPr/>
          <p:nvPr/>
        </p:nvSpPr>
        <p:spPr>
          <a:xfrm>
            <a:off x="179512" y="764704"/>
            <a:ext cx="8352928" cy="1200329"/>
          </a:xfrm>
          <a:prstGeom prst="rect">
            <a:avLst/>
          </a:prstGeom>
        </p:spPr>
        <p:txBody>
          <a:bodyPr wrap="square">
            <a:spAutoFit/>
          </a:bodyPr>
          <a:lstStyle/>
          <a:p>
            <a:pPr lvl="0"/>
            <a:r>
              <a:rPr lang="en-NZ" dirty="0"/>
              <a:t>(a) Sputnik was launched in 1957. It had an orbital speed of 7700 ms</a:t>
            </a:r>
            <a:r>
              <a:rPr lang="en-NZ" baseline="30000" dirty="0"/>
              <a:t>-1</a:t>
            </a:r>
            <a:r>
              <a:rPr lang="en-NZ" dirty="0"/>
              <a:t>. Calculate its height above the ground.</a:t>
            </a:r>
          </a:p>
          <a:p>
            <a:r>
              <a:rPr lang="en-NZ" dirty="0"/>
              <a:t> </a:t>
            </a:r>
          </a:p>
          <a:p>
            <a:r>
              <a:rPr lang="en-NZ" dirty="0"/>
              <a:t> </a:t>
            </a:r>
          </a:p>
        </p:txBody>
      </p:sp>
      <p:sp>
        <p:nvSpPr>
          <p:cNvPr id="4" name="Rectangle 3"/>
          <p:cNvSpPr/>
          <p:nvPr/>
        </p:nvSpPr>
        <p:spPr>
          <a:xfrm>
            <a:off x="179512" y="2636912"/>
            <a:ext cx="8496944" cy="923330"/>
          </a:xfrm>
          <a:prstGeom prst="rect">
            <a:avLst/>
          </a:prstGeom>
        </p:spPr>
        <p:txBody>
          <a:bodyPr wrap="square">
            <a:spAutoFit/>
          </a:bodyPr>
          <a:lstStyle/>
          <a:p>
            <a:r>
              <a:rPr lang="en-NZ" dirty="0" smtClean="0"/>
              <a:t>(b) Calculate its period and hence calculate the time in minutes it is above the horizon if it passes directly overhead. </a:t>
            </a:r>
            <a:r>
              <a:rPr lang="en-US" b="1" dirty="0" smtClean="0">
                <a:solidFill>
                  <a:srgbClr val="FF0000"/>
                </a:solidFill>
              </a:rPr>
              <a:t>Scholarship Level </a:t>
            </a:r>
            <a:r>
              <a:rPr lang="en-US" b="1" dirty="0">
                <a:solidFill>
                  <a:srgbClr val="FF0000"/>
                </a:solidFill>
              </a:rPr>
              <a:t>question </a:t>
            </a:r>
          </a:p>
          <a:p>
            <a:endParaRPr lang="en-NZ" dirty="0"/>
          </a:p>
        </p:txBody>
      </p:sp>
      <p:sp>
        <p:nvSpPr>
          <p:cNvPr id="6" name="TextBox 5"/>
          <p:cNvSpPr txBox="1"/>
          <p:nvPr/>
        </p:nvSpPr>
        <p:spPr>
          <a:xfrm>
            <a:off x="827584" y="1412776"/>
            <a:ext cx="5112568" cy="1200329"/>
          </a:xfrm>
          <a:prstGeom prst="rect">
            <a:avLst/>
          </a:prstGeom>
          <a:noFill/>
        </p:spPr>
        <p:txBody>
          <a:bodyPr wrap="square" rtlCol="0">
            <a:spAutoFit/>
          </a:bodyPr>
          <a:lstStyle/>
          <a:p>
            <a:r>
              <a:rPr lang="en-NZ" dirty="0"/>
              <a:t>	</a:t>
            </a:r>
            <a:endParaRPr lang="en-NZ" dirty="0" smtClean="0"/>
          </a:p>
          <a:p>
            <a:endParaRPr lang="en-NZ" dirty="0"/>
          </a:p>
          <a:p>
            <a:endParaRPr lang="en-NZ" dirty="0" smtClean="0"/>
          </a:p>
          <a:p>
            <a:r>
              <a:rPr lang="en-NZ" i="1" dirty="0" smtClean="0"/>
              <a:t>Height </a:t>
            </a:r>
            <a:r>
              <a:rPr lang="en-NZ" i="1" dirty="0"/>
              <a:t>above ground = R – radius of Earth = </a:t>
            </a:r>
            <a:r>
              <a:rPr lang="en-NZ" i="1" dirty="0" smtClean="0"/>
              <a:t>360 </a:t>
            </a:r>
            <a:r>
              <a:rPr lang="en-NZ" i="1" dirty="0"/>
              <a:t>km </a:t>
            </a:r>
            <a:endParaRPr lang="en-NZ" dirty="0"/>
          </a:p>
        </p:txBody>
      </p:sp>
      <p:graphicFrame>
        <p:nvGraphicFramePr>
          <p:cNvPr id="7" name="Object 6"/>
          <p:cNvGraphicFramePr>
            <a:graphicFrameLocks noChangeAspect="1"/>
          </p:cNvGraphicFramePr>
          <p:nvPr>
            <p:extLst>
              <p:ext uri="{D42A27DB-BD31-4B8C-83A1-F6EECF244321}">
                <p14:modId xmlns:p14="http://schemas.microsoft.com/office/powerpoint/2010/main" val="3764795144"/>
              </p:ext>
            </p:extLst>
          </p:nvPr>
        </p:nvGraphicFramePr>
        <p:xfrm>
          <a:off x="755576" y="1412776"/>
          <a:ext cx="1721441" cy="648072"/>
        </p:xfrm>
        <a:graphic>
          <a:graphicData uri="http://schemas.openxmlformats.org/presentationml/2006/ole">
            <mc:AlternateContent xmlns:mc="http://schemas.openxmlformats.org/markup-compatibility/2006">
              <mc:Choice xmlns:v="urn:schemas-microsoft-com:vml" Requires="v">
                <p:oleObj spid="_x0000_s24602" name="Equation" r:id="rId3" imgW="1079500" imgH="406400" progId="Equation.3">
                  <p:embed/>
                </p:oleObj>
              </mc:Choice>
              <mc:Fallback>
                <p:oleObj name="Equation" r:id="rId3" imgW="1079500" imgH="406400" progId="Equation.3">
                  <p:embed/>
                  <p:pic>
                    <p:nvPicPr>
                      <p:cNvPr id="0" name=""/>
                      <p:cNvPicPr/>
                      <p:nvPr/>
                    </p:nvPicPr>
                    <p:blipFill>
                      <a:blip r:embed="rId4"/>
                      <a:stretch>
                        <a:fillRect/>
                      </a:stretch>
                    </p:blipFill>
                    <p:spPr>
                      <a:xfrm>
                        <a:off x="755576" y="1412776"/>
                        <a:ext cx="1721441" cy="64807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7660726"/>
              </p:ext>
            </p:extLst>
          </p:nvPr>
        </p:nvGraphicFramePr>
        <p:xfrm>
          <a:off x="3347864" y="1412776"/>
          <a:ext cx="4913487" cy="720080"/>
        </p:xfrm>
        <a:graphic>
          <a:graphicData uri="http://schemas.openxmlformats.org/presentationml/2006/ole">
            <mc:AlternateContent xmlns:mc="http://schemas.openxmlformats.org/markup-compatibility/2006">
              <mc:Choice xmlns:v="urn:schemas-microsoft-com:vml" Requires="v">
                <p:oleObj spid="_x0000_s24603" name="Equation" r:id="rId5" imgW="2946400" imgH="431800" progId="Equation.3">
                  <p:embed/>
                </p:oleObj>
              </mc:Choice>
              <mc:Fallback>
                <p:oleObj name="Equation" r:id="rId5" imgW="2946400" imgH="431800" progId="Equation.3">
                  <p:embed/>
                  <p:pic>
                    <p:nvPicPr>
                      <p:cNvPr id="0" name=""/>
                      <p:cNvPicPr/>
                      <p:nvPr/>
                    </p:nvPicPr>
                    <p:blipFill>
                      <a:blip r:embed="rId6"/>
                      <a:stretch>
                        <a:fillRect/>
                      </a:stretch>
                    </p:blipFill>
                    <p:spPr>
                      <a:xfrm>
                        <a:off x="3347864" y="1412776"/>
                        <a:ext cx="4913487" cy="720080"/>
                      </a:xfrm>
                      <a:prstGeom prst="rect">
                        <a:avLst/>
                      </a:prstGeom>
                    </p:spPr>
                  </p:pic>
                </p:oleObj>
              </mc:Fallback>
            </mc:AlternateContent>
          </a:graphicData>
        </a:graphic>
      </p:graphicFrame>
      <p:sp>
        <p:nvSpPr>
          <p:cNvPr id="9" name="Rectangle 8"/>
          <p:cNvSpPr/>
          <p:nvPr/>
        </p:nvSpPr>
        <p:spPr>
          <a:xfrm>
            <a:off x="2555776" y="1556792"/>
            <a:ext cx="717452" cy="369332"/>
          </a:xfrm>
          <a:prstGeom prst="rect">
            <a:avLst/>
          </a:prstGeom>
        </p:spPr>
        <p:txBody>
          <a:bodyPr wrap="none">
            <a:spAutoFit/>
          </a:bodyPr>
          <a:lstStyle/>
          <a:p>
            <a:r>
              <a:rPr lang="en-NZ" dirty="0"/>
              <a:t>gives:  </a:t>
            </a:r>
          </a:p>
        </p:txBody>
      </p:sp>
      <p:grpSp>
        <p:nvGrpSpPr>
          <p:cNvPr id="10" name="Group 9"/>
          <p:cNvGrpSpPr>
            <a:grpSpLocks/>
          </p:cNvGrpSpPr>
          <p:nvPr/>
        </p:nvGrpSpPr>
        <p:grpSpPr bwMode="auto">
          <a:xfrm>
            <a:off x="-324544" y="4221088"/>
            <a:ext cx="6057900" cy="1714500"/>
            <a:chOff x="1521" y="5404"/>
            <a:chExt cx="9540" cy="2700"/>
          </a:xfrm>
        </p:grpSpPr>
        <p:sp>
          <p:nvSpPr>
            <p:cNvPr id="11" name="Oval 10"/>
            <p:cNvSpPr>
              <a:spLocks noChangeArrowheads="1"/>
            </p:cNvSpPr>
            <p:nvPr/>
          </p:nvSpPr>
          <p:spPr bwMode="auto">
            <a:xfrm>
              <a:off x="3501" y="5944"/>
              <a:ext cx="2160" cy="216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12" name="Line 198"/>
            <p:cNvCxnSpPr/>
            <p:nvPr/>
          </p:nvCxnSpPr>
          <p:spPr bwMode="auto">
            <a:xfrm>
              <a:off x="1521" y="5944"/>
              <a:ext cx="6120" cy="0"/>
            </a:xfrm>
            <a:prstGeom prst="line">
              <a:avLst/>
            </a:prstGeom>
            <a:noFill/>
            <a:ln w="9525">
              <a:solidFill>
                <a:srgbClr val="000000"/>
              </a:solidFill>
              <a:prstDash val="lgDash"/>
              <a:round/>
              <a:headEnd/>
              <a:tailEnd/>
            </a:ln>
            <a:extLst>
              <a:ext uri="{909E8E84-426E-40dd-AFC4-6F175D3DCCD1}">
                <a14:hiddenFill xmlns:a14="http://schemas.microsoft.com/office/drawing/2010/main" xmlns="">
                  <a:noFill/>
                </a14:hiddenFill>
              </a:ext>
            </a:extLst>
          </p:spPr>
        </p:cxnSp>
        <p:sp>
          <p:nvSpPr>
            <p:cNvPr id="13" name="Arc 199"/>
            <p:cNvSpPr>
              <a:spLocks/>
            </p:cNvSpPr>
            <p:nvPr/>
          </p:nvSpPr>
          <p:spPr bwMode="auto">
            <a:xfrm rot="13475858" flipV="1">
              <a:off x="3458" y="5404"/>
              <a:ext cx="2184" cy="2275"/>
            </a:xfrm>
            <a:custGeom>
              <a:avLst/>
              <a:gdLst>
                <a:gd name="G0" fmla="+- 11155 0 0"/>
                <a:gd name="G1" fmla="+- 21600 0 0"/>
                <a:gd name="G2" fmla="+- 21600 0 0"/>
                <a:gd name="T0" fmla="*/ 0 w 32755"/>
                <a:gd name="T1" fmla="*/ 3103 h 34130"/>
                <a:gd name="T2" fmla="*/ 28749 w 32755"/>
                <a:gd name="T3" fmla="*/ 34130 h 34130"/>
                <a:gd name="T4" fmla="*/ 11155 w 32755"/>
                <a:gd name="T5" fmla="*/ 21600 h 34130"/>
              </a:gdLst>
              <a:ahLst/>
              <a:cxnLst>
                <a:cxn ang="0">
                  <a:pos x="T0" y="T1"/>
                </a:cxn>
                <a:cxn ang="0">
                  <a:pos x="T2" y="T3"/>
                </a:cxn>
                <a:cxn ang="0">
                  <a:pos x="T4" y="T5"/>
                </a:cxn>
              </a:cxnLst>
              <a:rect l="0" t="0" r="r" b="b"/>
              <a:pathLst>
                <a:path w="32755" h="34130" fill="none" extrusionOk="0">
                  <a:moveTo>
                    <a:pt x="0" y="3103"/>
                  </a:moveTo>
                  <a:cubicBezTo>
                    <a:pt x="3366" y="1072"/>
                    <a:pt x="7223" y="-1"/>
                    <a:pt x="11155" y="0"/>
                  </a:cubicBezTo>
                  <a:cubicBezTo>
                    <a:pt x="23084" y="0"/>
                    <a:pt x="32755" y="9670"/>
                    <a:pt x="32755" y="21600"/>
                  </a:cubicBezTo>
                  <a:cubicBezTo>
                    <a:pt x="32755" y="26091"/>
                    <a:pt x="31354" y="30471"/>
                    <a:pt x="28749" y="34130"/>
                  </a:cubicBezTo>
                </a:path>
                <a:path w="32755" h="34130" stroke="0" extrusionOk="0">
                  <a:moveTo>
                    <a:pt x="0" y="3103"/>
                  </a:moveTo>
                  <a:cubicBezTo>
                    <a:pt x="3366" y="1072"/>
                    <a:pt x="7223" y="-1"/>
                    <a:pt x="11155" y="0"/>
                  </a:cubicBezTo>
                  <a:cubicBezTo>
                    <a:pt x="23084" y="0"/>
                    <a:pt x="32755" y="9670"/>
                    <a:pt x="32755" y="21600"/>
                  </a:cubicBezTo>
                  <a:cubicBezTo>
                    <a:pt x="32755" y="26091"/>
                    <a:pt x="31354" y="30471"/>
                    <a:pt x="28749" y="34130"/>
                  </a:cubicBezTo>
                  <a:lnTo>
                    <a:pt x="11155" y="21600"/>
                  </a:lnTo>
                  <a:close/>
                </a:path>
              </a:pathLst>
            </a:custGeom>
            <a:noFill/>
            <a:ln w="9525">
              <a:solidFill>
                <a:srgbClr val="000000"/>
              </a:solidFill>
              <a:prstDash val="dash"/>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n-US"/>
            </a:p>
          </p:txBody>
        </p:sp>
        <p:cxnSp>
          <p:nvCxnSpPr>
            <p:cNvPr id="14" name="Line 200"/>
            <p:cNvCxnSpPr/>
            <p:nvPr/>
          </p:nvCxnSpPr>
          <p:spPr bwMode="auto">
            <a:xfrm flipH="1" flipV="1">
              <a:off x="3681" y="5944"/>
              <a:ext cx="900" cy="1080"/>
            </a:xfrm>
            <a:prstGeom prst="line">
              <a:avLst/>
            </a:prstGeom>
            <a:noFill/>
            <a:ln w="9525">
              <a:solidFill>
                <a:srgbClr val="000000"/>
              </a:solidFill>
              <a:prstDash val="sysDot"/>
              <a:round/>
              <a:headEnd/>
              <a:tailEnd/>
            </a:ln>
            <a:extLst>
              <a:ext uri="{909E8E84-426E-40dd-AFC4-6F175D3DCCD1}">
                <a14:hiddenFill xmlns:a14="http://schemas.microsoft.com/office/drawing/2010/main" xmlns="">
                  <a:noFill/>
                </a14:hiddenFill>
              </a:ext>
            </a:extLst>
          </p:spPr>
        </p:cxnSp>
        <p:cxnSp>
          <p:nvCxnSpPr>
            <p:cNvPr id="15" name="Line 201"/>
            <p:cNvCxnSpPr/>
            <p:nvPr/>
          </p:nvCxnSpPr>
          <p:spPr bwMode="auto">
            <a:xfrm flipV="1">
              <a:off x="4581" y="5944"/>
              <a:ext cx="900" cy="1080"/>
            </a:xfrm>
            <a:prstGeom prst="line">
              <a:avLst/>
            </a:prstGeom>
            <a:noFill/>
            <a:ln w="9525">
              <a:solidFill>
                <a:srgbClr val="000000"/>
              </a:solidFill>
              <a:prstDash val="sysDot"/>
              <a:round/>
              <a:headEnd/>
              <a:tailEnd/>
            </a:ln>
            <a:extLst>
              <a:ext uri="{909E8E84-426E-40dd-AFC4-6F175D3DCCD1}">
                <a14:hiddenFill xmlns:a14="http://schemas.microsoft.com/office/drawing/2010/main" xmlns="">
                  <a:noFill/>
                </a14:hiddenFill>
              </a:ext>
            </a:extLst>
          </p:spPr>
        </p:cxnSp>
        <p:cxnSp>
          <p:nvCxnSpPr>
            <p:cNvPr id="16" name="Line 202"/>
            <p:cNvCxnSpPr/>
            <p:nvPr/>
          </p:nvCxnSpPr>
          <p:spPr bwMode="auto">
            <a:xfrm flipH="1" flipV="1">
              <a:off x="4581" y="5584"/>
              <a:ext cx="0" cy="1440"/>
            </a:xfrm>
            <a:prstGeom prst="line">
              <a:avLst/>
            </a:prstGeom>
            <a:noFill/>
            <a:ln w="9525">
              <a:solidFill>
                <a:srgbClr val="000000"/>
              </a:solidFill>
              <a:prstDash val="sysDot"/>
              <a:round/>
              <a:headEnd/>
              <a:tailEnd/>
            </a:ln>
            <a:extLst>
              <a:ext uri="{909E8E84-426E-40dd-AFC4-6F175D3DCCD1}">
                <a14:hiddenFill xmlns:a14="http://schemas.microsoft.com/office/drawing/2010/main" xmlns="">
                  <a:noFill/>
                </a14:hiddenFill>
              </a:ext>
            </a:extLst>
          </p:spPr>
        </p:cxnSp>
        <p:sp>
          <p:nvSpPr>
            <p:cNvPr id="17" name="Text Box 203"/>
            <p:cNvSpPr txBox="1">
              <a:spLocks noChangeArrowheads="1"/>
            </p:cNvSpPr>
            <p:nvPr/>
          </p:nvSpPr>
          <p:spPr bwMode="auto">
            <a:xfrm>
              <a:off x="4581" y="6304"/>
              <a:ext cx="540"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NZ" sz="1100">
                  <a:effectLst/>
                  <a:latin typeface="Comic Sans MS"/>
                  <a:ea typeface="PMingLiU"/>
                  <a:cs typeface="Times New Roman"/>
                </a:rPr>
                <a:t>θ</a:t>
              </a:r>
            </a:p>
          </p:txBody>
        </p:sp>
        <p:sp>
          <p:nvSpPr>
            <p:cNvPr id="18" name="Text Box 204"/>
            <p:cNvSpPr txBox="1">
              <a:spLocks noChangeArrowheads="1"/>
            </p:cNvSpPr>
            <p:nvPr/>
          </p:nvSpPr>
          <p:spPr bwMode="auto">
            <a:xfrm>
              <a:off x="8541" y="7024"/>
              <a:ext cx="540"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NZ" sz="1100">
                  <a:effectLst/>
                  <a:latin typeface="Comic Sans MS"/>
                  <a:ea typeface="PMingLiU"/>
                  <a:cs typeface="Times New Roman"/>
                </a:rPr>
                <a:t>θ</a:t>
              </a:r>
            </a:p>
          </p:txBody>
        </p:sp>
        <p:cxnSp>
          <p:nvCxnSpPr>
            <p:cNvPr id="19" name="Line 205"/>
            <p:cNvCxnSpPr/>
            <p:nvPr/>
          </p:nvCxnSpPr>
          <p:spPr bwMode="auto">
            <a:xfrm flipV="1">
              <a:off x="8541" y="5944"/>
              <a:ext cx="0" cy="18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20" name="Line 206"/>
            <p:cNvCxnSpPr/>
            <p:nvPr/>
          </p:nvCxnSpPr>
          <p:spPr bwMode="auto">
            <a:xfrm>
              <a:off x="8541" y="5944"/>
              <a:ext cx="144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21" name="Line 207"/>
            <p:cNvCxnSpPr/>
            <p:nvPr/>
          </p:nvCxnSpPr>
          <p:spPr bwMode="auto">
            <a:xfrm flipH="1">
              <a:off x="8541" y="5944"/>
              <a:ext cx="1440" cy="18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sp>
          <p:nvSpPr>
            <p:cNvPr id="22" name="Text Box 208"/>
            <p:cNvSpPr txBox="1">
              <a:spLocks noChangeArrowheads="1"/>
            </p:cNvSpPr>
            <p:nvPr/>
          </p:nvSpPr>
          <p:spPr bwMode="auto">
            <a:xfrm>
              <a:off x="9441" y="6844"/>
              <a:ext cx="1620"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NZ" sz="1000">
                  <a:effectLst/>
                  <a:latin typeface="Comic Sans MS"/>
                  <a:ea typeface="PMingLiU"/>
                  <a:cs typeface="Times New Roman"/>
                </a:rPr>
                <a:t>6750 km</a:t>
              </a:r>
              <a:endParaRPr lang="en-NZ" sz="1100">
                <a:effectLst/>
                <a:latin typeface="Comic Sans MS"/>
                <a:ea typeface="PMingLiU"/>
                <a:cs typeface="Times New Roman"/>
              </a:endParaRPr>
            </a:p>
          </p:txBody>
        </p:sp>
        <p:sp>
          <p:nvSpPr>
            <p:cNvPr id="23" name="Text Box 209"/>
            <p:cNvSpPr txBox="1">
              <a:spLocks noChangeArrowheads="1"/>
            </p:cNvSpPr>
            <p:nvPr/>
          </p:nvSpPr>
          <p:spPr bwMode="auto">
            <a:xfrm>
              <a:off x="7461" y="6664"/>
              <a:ext cx="1620"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NZ" sz="1000">
                  <a:effectLst/>
                  <a:latin typeface="Comic Sans MS"/>
                  <a:ea typeface="PMingLiU"/>
                  <a:cs typeface="Times New Roman"/>
                </a:rPr>
                <a:t>6300 km</a:t>
              </a:r>
              <a:endParaRPr lang="en-NZ" sz="1100">
                <a:effectLst/>
                <a:latin typeface="Comic Sans MS"/>
                <a:ea typeface="PMingLiU"/>
                <a:cs typeface="Times New Roman"/>
              </a:endParaRPr>
            </a:p>
          </p:txBody>
        </p:sp>
      </p:grpSp>
      <p:pic>
        <p:nvPicPr>
          <p:cNvPr id="24" name="Picture 23"/>
          <p:cNvPicPr>
            <a:picLocks noChangeAspect="1"/>
          </p:cNvPicPr>
          <p:nvPr/>
        </p:nvPicPr>
        <p:blipFill>
          <a:blip r:embed="rId7"/>
          <a:stretch>
            <a:fillRect/>
          </a:stretch>
        </p:blipFill>
        <p:spPr>
          <a:xfrm>
            <a:off x="395536" y="3284984"/>
            <a:ext cx="8128000" cy="927100"/>
          </a:xfrm>
          <a:prstGeom prst="rect">
            <a:avLst/>
          </a:prstGeom>
        </p:spPr>
      </p:pic>
      <p:sp>
        <p:nvSpPr>
          <p:cNvPr id="27" name="TextBox 26"/>
          <p:cNvSpPr txBox="1"/>
          <p:nvPr/>
        </p:nvSpPr>
        <p:spPr>
          <a:xfrm>
            <a:off x="2555776" y="5301208"/>
            <a:ext cx="1152128" cy="646331"/>
          </a:xfrm>
          <a:prstGeom prst="rect">
            <a:avLst/>
          </a:prstGeom>
          <a:noFill/>
        </p:spPr>
        <p:txBody>
          <a:bodyPr wrap="square" rtlCol="0">
            <a:spAutoFit/>
          </a:bodyPr>
          <a:lstStyle/>
          <a:p>
            <a:r>
              <a:rPr lang="en-US" dirty="0" err="1" smtClean="0"/>
              <a:t>Θ</a:t>
            </a:r>
            <a:r>
              <a:rPr lang="en-US" dirty="0" smtClean="0"/>
              <a:t> = 19</a:t>
            </a:r>
            <a:r>
              <a:rPr lang="en-US" baseline="30000" dirty="0" smtClean="0"/>
              <a:t>o</a:t>
            </a:r>
          </a:p>
          <a:p>
            <a:r>
              <a:rPr lang="en-US" dirty="0" smtClean="0"/>
              <a:t>2</a:t>
            </a:r>
            <a:r>
              <a:rPr lang="en-US" dirty="0"/>
              <a:t>Θ = </a:t>
            </a:r>
            <a:r>
              <a:rPr lang="en-US" dirty="0" smtClean="0"/>
              <a:t>38</a:t>
            </a:r>
            <a:r>
              <a:rPr lang="en-US" baseline="30000" dirty="0" smtClean="0"/>
              <a:t>o</a:t>
            </a:r>
            <a:endParaRPr lang="en-US" baseline="30000" dirty="0"/>
          </a:p>
        </p:txBody>
      </p:sp>
      <p:sp>
        <p:nvSpPr>
          <p:cNvPr id="5" name="Rectangle 4"/>
          <p:cNvSpPr/>
          <p:nvPr/>
        </p:nvSpPr>
        <p:spPr>
          <a:xfrm>
            <a:off x="179512" y="1340768"/>
            <a:ext cx="9144000" cy="12241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427984" y="5805264"/>
            <a:ext cx="4320480" cy="923330"/>
          </a:xfrm>
          <a:prstGeom prst="rect">
            <a:avLst/>
          </a:prstGeom>
          <a:noFill/>
        </p:spPr>
        <p:txBody>
          <a:bodyPr wrap="square" rtlCol="0">
            <a:spAutoFit/>
          </a:bodyPr>
          <a:lstStyle/>
          <a:p>
            <a:r>
              <a:rPr lang="en-NZ" i="1" dirty="0"/>
              <a:t>If no mountains or obstacles to block view:  </a:t>
            </a:r>
            <a:r>
              <a:rPr lang="en-NZ" i="1" dirty="0" smtClean="0"/>
              <a:t>time </a:t>
            </a:r>
            <a:r>
              <a:rPr lang="en-NZ" i="1" dirty="0"/>
              <a:t>above horizon ≈ </a:t>
            </a:r>
            <a:r>
              <a:rPr lang="en-NZ" i="1" dirty="0" smtClean="0"/>
              <a:t>9.6 min</a:t>
            </a:r>
            <a:endParaRPr lang="en-NZ" dirty="0"/>
          </a:p>
          <a:p>
            <a:endParaRPr lang="en-US" dirty="0"/>
          </a:p>
        </p:txBody>
      </p:sp>
      <p:sp>
        <p:nvSpPr>
          <p:cNvPr id="26" name="TextBox 25"/>
          <p:cNvSpPr txBox="1"/>
          <p:nvPr/>
        </p:nvSpPr>
        <p:spPr>
          <a:xfrm>
            <a:off x="5796136" y="4365104"/>
            <a:ext cx="2376264" cy="369332"/>
          </a:xfrm>
          <a:prstGeom prst="rect">
            <a:avLst/>
          </a:prstGeom>
          <a:noFill/>
        </p:spPr>
        <p:txBody>
          <a:bodyPr wrap="square" rtlCol="0">
            <a:spAutoFit/>
          </a:bodyPr>
          <a:lstStyle/>
          <a:p>
            <a:r>
              <a:rPr lang="en-US" dirty="0" smtClean="0"/>
              <a:t>38</a:t>
            </a:r>
            <a:r>
              <a:rPr lang="en-US" baseline="30000" dirty="0" smtClean="0"/>
              <a:t>o</a:t>
            </a:r>
            <a:r>
              <a:rPr lang="en-US" dirty="0" smtClean="0"/>
              <a:t>/360</a:t>
            </a:r>
            <a:r>
              <a:rPr lang="en-US" baseline="30000" dirty="0"/>
              <a:t>o</a:t>
            </a:r>
            <a:r>
              <a:rPr lang="en-US" dirty="0" smtClean="0"/>
              <a:t> = t/91 min</a:t>
            </a:r>
          </a:p>
        </p:txBody>
      </p:sp>
      <p:sp>
        <p:nvSpPr>
          <p:cNvPr id="28" name="Rectangle 27"/>
          <p:cNvSpPr/>
          <p:nvPr/>
        </p:nvSpPr>
        <p:spPr>
          <a:xfrm>
            <a:off x="179512" y="3335271"/>
            <a:ext cx="9144000" cy="3501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853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1"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79512" y="548680"/>
            <a:ext cx="8353425" cy="5238750"/>
          </a:xfrm>
          <a:prstGeom prst="rect">
            <a:avLst/>
          </a:prstGeom>
          <a:noFill/>
          <a:ln w="9525">
            <a:noFill/>
            <a:miter lim="800000"/>
            <a:headEnd/>
            <a:tailEnd/>
          </a:ln>
        </p:spPr>
      </p:pic>
      <p:sp>
        <p:nvSpPr>
          <p:cNvPr id="3" name="Rectangle 2"/>
          <p:cNvSpPr/>
          <p:nvPr/>
        </p:nvSpPr>
        <p:spPr>
          <a:xfrm>
            <a:off x="1835696" y="5373216"/>
            <a:ext cx="2235677" cy="369332"/>
          </a:xfrm>
          <a:prstGeom prst="rect">
            <a:avLst/>
          </a:prstGeom>
        </p:spPr>
        <p:txBody>
          <a:bodyPr wrap="none">
            <a:spAutoFit/>
          </a:bodyPr>
          <a:lstStyle/>
          <a:p>
            <a:r>
              <a:rPr lang="en-NZ" dirty="0" err="1" smtClean="0"/>
              <a:t>PhET</a:t>
            </a:r>
            <a:r>
              <a:rPr lang="en-NZ" dirty="0" smtClean="0"/>
              <a:t> gravity-force-lab</a:t>
            </a:r>
            <a:endParaRPr lang="en-N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06-13Figure_DIA"/>
          <p:cNvPicPr>
            <a:picLocks noGrp="1" noChangeAspect="1" noChangeArrowheads="1"/>
          </p:cNvPicPr>
          <p:nvPr>
            <p:ph idx="1"/>
          </p:nvPr>
        </p:nvPicPr>
        <p:blipFill>
          <a:blip r:embed="rId4" cstate="print"/>
          <a:srcRect b="5832"/>
          <a:stretch>
            <a:fillRect/>
          </a:stretch>
        </p:blipFill>
        <p:spPr>
          <a:xfrm>
            <a:off x="0" y="2819400"/>
            <a:ext cx="9144000" cy="3660775"/>
          </a:xfrm>
          <a:noFill/>
          <a:ln/>
        </p:spPr>
      </p:pic>
      <p:sp>
        <p:nvSpPr>
          <p:cNvPr id="32771" name="Text Box 3"/>
          <p:cNvSpPr txBox="1">
            <a:spLocks noChangeArrowheads="1"/>
          </p:cNvSpPr>
          <p:nvPr/>
        </p:nvSpPr>
        <p:spPr bwMode="auto">
          <a:xfrm>
            <a:off x="0" y="685800"/>
            <a:ext cx="9144000" cy="2465388"/>
          </a:xfrm>
          <a:prstGeom prst="rect">
            <a:avLst/>
          </a:prstGeom>
          <a:noFill/>
          <a:ln w="34925">
            <a:noFill/>
            <a:miter lim="800000"/>
            <a:headEnd/>
            <a:tailEnd/>
          </a:ln>
          <a:effectLst/>
        </p:spPr>
        <p:txBody>
          <a:bodyPr lIns="92075" tIns="46038" rIns="92075" bIns="46038">
            <a:spAutoFit/>
          </a:bodyPr>
          <a:lstStyle/>
          <a:p>
            <a:pPr eaLnBrk="0" hangingPunct="0">
              <a:spcBef>
                <a:spcPct val="50000"/>
              </a:spcBef>
              <a:buFontTx/>
              <a:buChar char="•"/>
            </a:pPr>
            <a:r>
              <a:rPr lang="en-US" sz="2400"/>
              <a:t>The slight attraction of the masses causes a nearly imperceptible rotation of the string supporting the masses connected to the mirror. </a:t>
            </a:r>
          </a:p>
          <a:p>
            <a:pPr eaLnBrk="0" hangingPunct="0">
              <a:spcBef>
                <a:spcPct val="50000"/>
              </a:spcBef>
              <a:buFontTx/>
              <a:buChar char="•"/>
            </a:pPr>
            <a:r>
              <a:rPr lang="en-US" sz="2400"/>
              <a:t>Use of the laser allows a point many meters away to move through measurable distances as the angle allows the initial and final positions to diverge.</a:t>
            </a:r>
            <a:r>
              <a:rPr lang="en-US" sz="2400" i="1"/>
              <a:t> </a:t>
            </a:r>
          </a:p>
        </p:txBody>
      </p:sp>
      <p:sp>
        <p:nvSpPr>
          <p:cNvPr id="32772" name="Rectangle 4"/>
          <p:cNvSpPr>
            <a:spLocks noGrp="1" noChangeArrowheads="1"/>
          </p:cNvSpPr>
          <p:nvPr>
            <p:ph type="title"/>
          </p:nvPr>
        </p:nvSpPr>
        <p:spPr>
          <a:xfrm>
            <a:off x="457200" y="0"/>
            <a:ext cx="8229600" cy="1143000"/>
          </a:xfrm>
        </p:spPr>
        <p:txBody>
          <a:bodyPr/>
          <a:lstStyle/>
          <a:p>
            <a:r>
              <a:rPr lang="en-US" sz="3200"/>
              <a:t>Cavendish Balance</a:t>
            </a:r>
          </a:p>
        </p:txBody>
      </p:sp>
      <p:graphicFrame>
        <p:nvGraphicFramePr>
          <p:cNvPr id="88076" name="Object 12"/>
          <p:cNvGraphicFramePr>
            <a:graphicFrameLocks noChangeAspect="1"/>
          </p:cNvGraphicFramePr>
          <p:nvPr/>
        </p:nvGraphicFramePr>
        <p:xfrm>
          <a:off x="5436096" y="5661248"/>
          <a:ext cx="3225800" cy="952500"/>
        </p:xfrm>
        <a:graphic>
          <a:graphicData uri="http://schemas.openxmlformats.org/presentationml/2006/ole">
            <mc:AlternateContent xmlns:mc="http://schemas.openxmlformats.org/markup-compatibility/2006">
              <mc:Choice xmlns:v="urn:schemas-microsoft-com:vml" Requires="v">
                <p:oleObj spid="_x0000_s16411" name="Equation" r:id="rId5" imgW="3225600" imgH="952200" progId="Equation.3">
                  <p:embed/>
                </p:oleObj>
              </mc:Choice>
              <mc:Fallback>
                <p:oleObj name="Equation" r:id="rId5" imgW="3225600" imgH="95220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5661248"/>
                        <a:ext cx="3225800" cy="952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ssolve">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 calcmode="lin" valueType="num">
                                      <p:cBhvr additive="base">
                                        <p:cTn id="12"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2771">
                                            <p:txEl>
                                              <p:pRg st="1" end="1"/>
                                            </p:txEl>
                                          </p:spTgt>
                                        </p:tgtEl>
                                        <p:attrNameLst>
                                          <p:attrName>style.visibility</p:attrName>
                                        </p:attrNameLst>
                                      </p:cBhvr>
                                      <p:to>
                                        <p:strVal val="visible"/>
                                      </p:to>
                                    </p:set>
                                    <p:anim calcmode="lin" valueType="num">
                                      <p:cBhvr additive="base">
                                        <p:cTn id="18"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8076"/>
                                        </p:tgtEl>
                                        <p:attrNameLst>
                                          <p:attrName>style.visibility</p:attrName>
                                        </p:attrNameLst>
                                      </p:cBhvr>
                                      <p:to>
                                        <p:strVal val="visible"/>
                                      </p:to>
                                    </p:set>
                                    <p:animEffect transition="in" filter="wipe(left)">
                                      <p:cBhvr>
                                        <p:cTn id="24" dur="500"/>
                                        <p:tgtEl>
                                          <p:spTgt spid="88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ext Box 2"/>
          <p:cNvSpPr txBox="1">
            <a:spLocks noChangeArrowheads="1"/>
          </p:cNvSpPr>
          <p:nvPr/>
        </p:nvSpPr>
        <p:spPr bwMode="auto">
          <a:xfrm>
            <a:off x="539552" y="692696"/>
            <a:ext cx="3448050" cy="830263"/>
          </a:xfrm>
          <a:prstGeom prst="rect">
            <a:avLst/>
          </a:prstGeom>
          <a:noFill/>
          <a:ln w="76200">
            <a:noFill/>
            <a:miter lim="800000"/>
            <a:headEnd/>
            <a:tailEnd/>
          </a:ln>
        </p:spPr>
        <p:txBody>
          <a:bodyPr wrap="none">
            <a:spAutoFit/>
          </a:bodyPr>
          <a:lstStyle/>
          <a:p>
            <a:r>
              <a:rPr lang="en-US" sz="2400" dirty="0">
                <a:solidFill>
                  <a:srgbClr val="008000"/>
                </a:solidFill>
              </a:rPr>
              <a:t>Acceleration of Gravity</a:t>
            </a:r>
          </a:p>
          <a:p>
            <a:r>
              <a:rPr lang="en-US" sz="2400" dirty="0">
                <a:solidFill>
                  <a:srgbClr val="008000"/>
                </a:solidFill>
              </a:rPr>
              <a:t>near the Earth’s surface</a:t>
            </a:r>
          </a:p>
        </p:txBody>
      </p:sp>
      <p:graphicFrame>
        <p:nvGraphicFramePr>
          <p:cNvPr id="101379" name="Object 3"/>
          <p:cNvGraphicFramePr>
            <a:graphicFrameLocks noChangeAspect="1"/>
          </p:cNvGraphicFramePr>
          <p:nvPr/>
        </p:nvGraphicFramePr>
        <p:xfrm>
          <a:off x="1066800" y="2019300"/>
          <a:ext cx="1473200" cy="862013"/>
        </p:xfrm>
        <a:graphic>
          <a:graphicData uri="http://schemas.openxmlformats.org/presentationml/2006/ole">
            <mc:AlternateContent xmlns:mc="http://schemas.openxmlformats.org/markup-compatibility/2006">
              <mc:Choice xmlns:v="urn:schemas-microsoft-com:vml" Requires="v">
                <p:oleObj spid="_x0000_s2156" name="Equation" r:id="rId4" imgW="1473120" imgH="863280" progId="Equation.3">
                  <p:embed/>
                </p:oleObj>
              </mc:Choice>
              <mc:Fallback>
                <p:oleObj name="Equation" r:id="rId4" imgW="1473120" imgH="86328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019300"/>
                        <a:ext cx="1473200" cy="862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1380" name="Object 4"/>
          <p:cNvGraphicFramePr>
            <a:graphicFrameLocks noChangeAspect="1"/>
          </p:cNvGraphicFramePr>
          <p:nvPr/>
        </p:nvGraphicFramePr>
        <p:xfrm>
          <a:off x="3079750" y="2235200"/>
          <a:ext cx="685800" cy="279400"/>
        </p:xfrm>
        <a:graphic>
          <a:graphicData uri="http://schemas.openxmlformats.org/presentationml/2006/ole">
            <mc:AlternateContent xmlns:mc="http://schemas.openxmlformats.org/markup-compatibility/2006">
              <mc:Choice xmlns:v="urn:schemas-microsoft-com:vml" Requires="v">
                <p:oleObj spid="_x0000_s2157" name="Equation" r:id="rId6" imgW="685800" imgH="279360" progId="Equation.3">
                  <p:embed/>
                </p:oleObj>
              </mc:Choice>
              <mc:Fallback>
                <p:oleObj name="Equation" r:id="rId6" imgW="685800" imgH="27936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9750" y="2235200"/>
                        <a:ext cx="685800" cy="279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1381" name="Object 5"/>
          <p:cNvGraphicFramePr>
            <a:graphicFrameLocks noChangeAspect="1"/>
          </p:cNvGraphicFramePr>
          <p:nvPr/>
        </p:nvGraphicFramePr>
        <p:xfrm>
          <a:off x="895350" y="3314700"/>
          <a:ext cx="1206500" cy="862013"/>
        </p:xfrm>
        <a:graphic>
          <a:graphicData uri="http://schemas.openxmlformats.org/presentationml/2006/ole">
            <mc:AlternateContent xmlns:mc="http://schemas.openxmlformats.org/markup-compatibility/2006">
              <mc:Choice xmlns:v="urn:schemas-microsoft-com:vml" Requires="v">
                <p:oleObj spid="_x0000_s2158" name="Equation" r:id="rId8" imgW="1206360" imgH="863280" progId="Equation.3">
                  <p:embed/>
                </p:oleObj>
              </mc:Choice>
              <mc:Fallback>
                <p:oleObj name="Equation" r:id="rId8" imgW="1206360" imgH="86328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5350" y="3314700"/>
                        <a:ext cx="1206500" cy="862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3320" name="Oval 6"/>
          <p:cNvSpPr>
            <a:spLocks noChangeArrowheads="1"/>
          </p:cNvSpPr>
          <p:nvPr/>
        </p:nvSpPr>
        <p:spPr bwMode="auto">
          <a:xfrm>
            <a:off x="5076825" y="1428750"/>
            <a:ext cx="3200400" cy="3200400"/>
          </a:xfrm>
          <a:prstGeom prst="ellipse">
            <a:avLst/>
          </a:prstGeom>
          <a:noFill/>
          <a:ln w="76200">
            <a:solidFill>
              <a:schemeClr val="tx1"/>
            </a:solidFill>
            <a:round/>
            <a:headEnd/>
            <a:tailEnd/>
          </a:ln>
        </p:spPr>
        <p:txBody>
          <a:bodyPr wrap="none" anchor="ctr"/>
          <a:lstStyle/>
          <a:p>
            <a:endParaRPr lang="en-AU" sz="2400"/>
          </a:p>
        </p:txBody>
      </p:sp>
      <p:sp>
        <p:nvSpPr>
          <p:cNvPr id="13321" name="Oval 7"/>
          <p:cNvSpPr>
            <a:spLocks noChangeArrowheads="1"/>
          </p:cNvSpPr>
          <p:nvPr/>
        </p:nvSpPr>
        <p:spPr bwMode="auto">
          <a:xfrm>
            <a:off x="6640513" y="1284288"/>
            <a:ext cx="76200" cy="76200"/>
          </a:xfrm>
          <a:prstGeom prst="ellipse">
            <a:avLst/>
          </a:prstGeom>
          <a:solidFill>
            <a:schemeClr val="tx1"/>
          </a:solidFill>
          <a:ln w="76200">
            <a:solidFill>
              <a:schemeClr val="tx1"/>
            </a:solidFill>
            <a:round/>
            <a:headEnd/>
            <a:tailEnd/>
          </a:ln>
        </p:spPr>
        <p:txBody>
          <a:bodyPr wrap="none" anchor="ctr"/>
          <a:lstStyle/>
          <a:p>
            <a:endParaRPr lang="en-AU" sz="2400"/>
          </a:p>
        </p:txBody>
      </p:sp>
      <p:grpSp>
        <p:nvGrpSpPr>
          <p:cNvPr id="2" name="Group 8"/>
          <p:cNvGrpSpPr>
            <a:grpSpLocks/>
          </p:cNvGrpSpPr>
          <p:nvPr/>
        </p:nvGrpSpPr>
        <p:grpSpPr bwMode="auto">
          <a:xfrm>
            <a:off x="6677025" y="1352550"/>
            <a:ext cx="838200" cy="1676400"/>
            <a:chOff x="4368" y="1248"/>
            <a:chExt cx="528" cy="1056"/>
          </a:xfrm>
        </p:grpSpPr>
        <p:sp>
          <p:nvSpPr>
            <p:cNvPr id="13326" name="Line 9"/>
            <p:cNvSpPr>
              <a:spLocks noChangeShapeType="1"/>
            </p:cNvSpPr>
            <p:nvPr/>
          </p:nvSpPr>
          <p:spPr bwMode="auto">
            <a:xfrm flipV="1">
              <a:off x="4368" y="1248"/>
              <a:ext cx="0" cy="1056"/>
            </a:xfrm>
            <a:prstGeom prst="line">
              <a:avLst/>
            </a:prstGeom>
            <a:noFill/>
            <a:ln w="76200">
              <a:solidFill>
                <a:schemeClr val="accent2"/>
              </a:solidFill>
              <a:round/>
              <a:headEnd/>
              <a:tailEnd type="triangle" w="med" len="med"/>
            </a:ln>
          </p:spPr>
          <p:txBody>
            <a:bodyPr wrap="none" anchor="ctr"/>
            <a:lstStyle/>
            <a:p>
              <a:endParaRPr lang="en-NZ"/>
            </a:p>
          </p:txBody>
        </p:sp>
        <p:sp>
          <p:nvSpPr>
            <p:cNvPr id="13327" name="Text Box 10"/>
            <p:cNvSpPr txBox="1">
              <a:spLocks noChangeArrowheads="1"/>
            </p:cNvSpPr>
            <p:nvPr/>
          </p:nvSpPr>
          <p:spPr bwMode="auto">
            <a:xfrm>
              <a:off x="4416" y="1632"/>
              <a:ext cx="480" cy="291"/>
            </a:xfrm>
            <a:prstGeom prst="rect">
              <a:avLst/>
            </a:prstGeom>
            <a:solidFill>
              <a:schemeClr val="bg1"/>
            </a:solidFill>
            <a:ln w="76200">
              <a:noFill/>
              <a:miter lim="800000"/>
              <a:headEnd/>
              <a:tailEnd/>
            </a:ln>
          </p:spPr>
          <p:txBody>
            <a:bodyPr>
              <a:spAutoFit/>
            </a:bodyPr>
            <a:lstStyle/>
            <a:p>
              <a:r>
                <a:rPr lang="en-US" sz="2400"/>
                <a:t>R</a:t>
              </a:r>
              <a:r>
                <a:rPr lang="en-US" sz="2400" baseline="-25000"/>
                <a:t>e</a:t>
              </a:r>
              <a:endParaRPr lang="en-US" sz="2400"/>
            </a:p>
          </p:txBody>
        </p:sp>
      </p:grpSp>
      <p:graphicFrame>
        <p:nvGraphicFramePr>
          <p:cNvPr id="101387" name="Object 11"/>
          <p:cNvGraphicFramePr>
            <a:graphicFrameLocks noChangeAspect="1"/>
          </p:cNvGraphicFramePr>
          <p:nvPr/>
        </p:nvGraphicFramePr>
        <p:xfrm>
          <a:off x="684213" y="4357694"/>
          <a:ext cx="4264902" cy="1277931"/>
        </p:xfrm>
        <a:graphic>
          <a:graphicData uri="http://schemas.openxmlformats.org/presentationml/2006/ole">
            <mc:AlternateContent xmlns:mc="http://schemas.openxmlformats.org/markup-compatibility/2006">
              <mc:Choice xmlns:v="urn:schemas-microsoft-com:vml" Requires="v">
                <p:oleObj spid="_x0000_s2159" name="Equation" r:id="rId10" imgW="3517560" imgH="1054080" progId="Equation.3">
                  <p:embed/>
                </p:oleObj>
              </mc:Choice>
              <mc:Fallback>
                <p:oleObj name="Equation" r:id="rId10" imgW="3517560" imgH="105408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4213" y="4357694"/>
                        <a:ext cx="4264902" cy="127793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1388" name="Object 12"/>
          <p:cNvGraphicFramePr>
            <a:graphicFrameLocks noChangeAspect="1"/>
          </p:cNvGraphicFramePr>
          <p:nvPr/>
        </p:nvGraphicFramePr>
        <p:xfrm>
          <a:off x="5292080" y="4869160"/>
          <a:ext cx="2048448" cy="582835"/>
        </p:xfrm>
        <a:graphic>
          <a:graphicData uri="http://schemas.openxmlformats.org/presentationml/2006/ole">
            <mc:AlternateContent xmlns:mc="http://schemas.openxmlformats.org/markup-compatibility/2006">
              <mc:Choice xmlns:v="urn:schemas-microsoft-com:vml" Requires="v">
                <p:oleObj spid="_x0000_s2160" name="Equation" r:id="rId12" imgW="711000" imgH="203040" progId="Equation.3">
                  <p:embed/>
                </p:oleObj>
              </mc:Choice>
              <mc:Fallback>
                <p:oleObj name="Equation" r:id="rId12" imgW="711000" imgH="203040" progId="Equation.3">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92080" y="4869160"/>
                        <a:ext cx="2048448" cy="58283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3323" name="Text Box 13"/>
          <p:cNvSpPr txBox="1">
            <a:spLocks noChangeArrowheads="1"/>
          </p:cNvSpPr>
          <p:nvPr/>
        </p:nvSpPr>
        <p:spPr bwMode="auto">
          <a:xfrm>
            <a:off x="6677025" y="765175"/>
            <a:ext cx="441325" cy="461963"/>
          </a:xfrm>
          <a:prstGeom prst="rect">
            <a:avLst/>
          </a:prstGeom>
          <a:noFill/>
          <a:ln w="76200">
            <a:noFill/>
            <a:miter lim="800000"/>
            <a:headEnd/>
            <a:tailEnd/>
          </a:ln>
        </p:spPr>
        <p:txBody>
          <a:bodyPr wrap="none">
            <a:spAutoFit/>
          </a:bodyPr>
          <a:lstStyle/>
          <a:p>
            <a:r>
              <a:rPr lang="en-US" sz="2400"/>
              <a:t>m</a:t>
            </a:r>
            <a:endParaRPr lang="en-US" sz="2400">
              <a:solidFill>
                <a:schemeClr val="accent2"/>
              </a:solidFill>
            </a:endParaRPr>
          </a:p>
        </p:txBody>
      </p:sp>
      <p:sp>
        <p:nvSpPr>
          <p:cNvPr id="13324" name="Text Box 14"/>
          <p:cNvSpPr txBox="1">
            <a:spLocks noChangeArrowheads="1"/>
          </p:cNvSpPr>
          <p:nvPr/>
        </p:nvSpPr>
        <p:spPr bwMode="auto">
          <a:xfrm>
            <a:off x="7042150" y="3276600"/>
            <a:ext cx="720725" cy="461963"/>
          </a:xfrm>
          <a:prstGeom prst="rect">
            <a:avLst/>
          </a:prstGeom>
          <a:noFill/>
          <a:ln w="76200">
            <a:noFill/>
            <a:miter lim="800000"/>
            <a:headEnd/>
            <a:tailEnd/>
          </a:ln>
        </p:spPr>
        <p:txBody>
          <a:bodyPr>
            <a:spAutoFit/>
          </a:bodyPr>
          <a:lstStyle/>
          <a:p>
            <a:r>
              <a:rPr lang="en-US" sz="2400"/>
              <a:t>M</a:t>
            </a:r>
            <a:r>
              <a:rPr lang="en-US" sz="2400" baseline="-25000"/>
              <a:t>e</a:t>
            </a:r>
            <a:endParaRPr lang="en-US" sz="240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79"/>
                                        </p:tgtEl>
                                        <p:attrNameLst>
                                          <p:attrName>style.visibility</p:attrName>
                                        </p:attrNameLst>
                                      </p:cBhvr>
                                      <p:to>
                                        <p:strVal val="visible"/>
                                      </p:to>
                                    </p:set>
                                    <p:animEffect transition="in" filter="wipe(left)">
                                      <p:cBhvr>
                                        <p:cTn id="12" dur="500"/>
                                        <p:tgtEl>
                                          <p:spTgt spid="101379"/>
                                        </p:tgtEl>
                                      </p:cBhvr>
                                    </p:animEffect>
                                  </p:childTnLst>
                                  <p:subTnLst>
                                    <p:animClr clrSpc="rgb" dir="cw">
                                      <p:cBhvr override="childStyle">
                                        <p:cTn dur="1" fill="hold" display="0" masterRel="nextClick" afterEffect="1"/>
                                        <p:tgtEl>
                                          <p:spTgt spid="101379"/>
                                        </p:tgtEl>
                                        <p:attrNameLst>
                                          <p:attrName>ppt_c</p:attrName>
                                        </p:attrNameLst>
                                      </p:cBhvr>
                                      <p:to>
                                        <a:schemeClr val="tx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1380"/>
                                        </p:tgtEl>
                                        <p:attrNameLst>
                                          <p:attrName>style.visibility</p:attrName>
                                        </p:attrNameLst>
                                      </p:cBhvr>
                                      <p:to>
                                        <p:strVal val="visible"/>
                                      </p:to>
                                    </p:set>
                                    <p:animEffect transition="in" filter="wipe(left)">
                                      <p:cBhvr>
                                        <p:cTn id="17" dur="500"/>
                                        <p:tgtEl>
                                          <p:spTgt spid="101380"/>
                                        </p:tgtEl>
                                      </p:cBhvr>
                                    </p:animEffect>
                                  </p:childTnLst>
                                  <p:subTnLst>
                                    <p:animClr clrSpc="rgb" dir="cw">
                                      <p:cBhvr override="childStyle">
                                        <p:cTn dur="1" fill="hold" display="0" masterRel="nextClick" afterEffect="1"/>
                                        <p:tgtEl>
                                          <p:spTgt spid="101380"/>
                                        </p:tgtEl>
                                        <p:attrNameLst>
                                          <p:attrName>ppt_c</p:attrName>
                                        </p:attrNameLst>
                                      </p:cBhvr>
                                      <p:to>
                                        <a:schemeClr val="tx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1381"/>
                                        </p:tgtEl>
                                        <p:attrNameLst>
                                          <p:attrName>style.visibility</p:attrName>
                                        </p:attrNameLst>
                                      </p:cBhvr>
                                      <p:to>
                                        <p:strVal val="visible"/>
                                      </p:to>
                                    </p:set>
                                    <p:animEffect transition="in" filter="wipe(left)">
                                      <p:cBhvr>
                                        <p:cTn id="22" dur="500"/>
                                        <p:tgtEl>
                                          <p:spTgt spid="101381"/>
                                        </p:tgtEl>
                                      </p:cBhvr>
                                    </p:animEffect>
                                  </p:childTnLst>
                                  <p:subTnLst>
                                    <p:animClr clrSpc="rgb" dir="cw">
                                      <p:cBhvr override="childStyle">
                                        <p:cTn dur="1" fill="hold" display="0" masterRel="nextClick" afterEffect="1"/>
                                        <p:tgtEl>
                                          <p:spTgt spid="101381"/>
                                        </p:tgtEl>
                                        <p:attrNameLst>
                                          <p:attrName>ppt_c</p:attrName>
                                        </p:attrNameLst>
                                      </p:cBhvr>
                                      <p:to>
                                        <a:schemeClr val="tx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1387"/>
                                        </p:tgtEl>
                                        <p:attrNameLst>
                                          <p:attrName>style.visibility</p:attrName>
                                        </p:attrNameLst>
                                      </p:cBhvr>
                                      <p:to>
                                        <p:strVal val="visible"/>
                                      </p:to>
                                    </p:set>
                                    <p:animEffect transition="in" filter="wipe(left)">
                                      <p:cBhvr>
                                        <p:cTn id="27" dur="500"/>
                                        <p:tgtEl>
                                          <p:spTgt spid="101387"/>
                                        </p:tgtEl>
                                      </p:cBhvr>
                                    </p:animEffect>
                                  </p:childTnLst>
                                  <p:subTnLst>
                                    <p:animClr clrSpc="rgb" dir="cw">
                                      <p:cBhvr override="childStyle">
                                        <p:cTn dur="1" fill="hold" display="0" masterRel="nextClick" afterEffect="1"/>
                                        <p:tgtEl>
                                          <p:spTgt spid="101387"/>
                                        </p:tgtEl>
                                        <p:attrNameLst>
                                          <p:attrName>ppt_c</p:attrName>
                                        </p:attrNameLst>
                                      </p:cBhvr>
                                      <p:to>
                                        <a:schemeClr val="tx1"/>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1388"/>
                                        </p:tgtEl>
                                        <p:attrNameLst>
                                          <p:attrName>style.visibility</p:attrName>
                                        </p:attrNameLst>
                                      </p:cBhvr>
                                      <p:to>
                                        <p:strVal val="visible"/>
                                      </p:to>
                                    </p:set>
                                    <p:animEffect transition="in" filter="wipe(left)">
                                      <p:cBhvr>
                                        <p:cTn id="32" dur="500"/>
                                        <p:tgtEl>
                                          <p:spTgt spid="101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Oval 2"/>
          <p:cNvSpPr>
            <a:spLocks noChangeArrowheads="1"/>
          </p:cNvSpPr>
          <p:nvPr/>
        </p:nvSpPr>
        <p:spPr bwMode="auto">
          <a:xfrm>
            <a:off x="5334000" y="2057400"/>
            <a:ext cx="3200400" cy="3200400"/>
          </a:xfrm>
          <a:prstGeom prst="ellipse">
            <a:avLst/>
          </a:prstGeom>
          <a:noFill/>
          <a:ln w="76200">
            <a:solidFill>
              <a:schemeClr val="tx1"/>
            </a:solidFill>
            <a:round/>
            <a:headEnd/>
            <a:tailEnd/>
          </a:ln>
        </p:spPr>
        <p:txBody>
          <a:bodyPr wrap="none" anchor="ctr"/>
          <a:lstStyle/>
          <a:p>
            <a:endParaRPr lang="en-AU"/>
          </a:p>
        </p:txBody>
      </p:sp>
      <p:grpSp>
        <p:nvGrpSpPr>
          <p:cNvPr id="2" name="Group 3"/>
          <p:cNvGrpSpPr>
            <a:grpSpLocks/>
          </p:cNvGrpSpPr>
          <p:nvPr/>
        </p:nvGrpSpPr>
        <p:grpSpPr bwMode="auto">
          <a:xfrm>
            <a:off x="7315200" y="685800"/>
            <a:ext cx="914400" cy="1371600"/>
            <a:chOff x="4608" y="432"/>
            <a:chExt cx="576" cy="864"/>
          </a:xfrm>
        </p:grpSpPr>
        <p:sp>
          <p:nvSpPr>
            <p:cNvPr id="14357" name="Line 4"/>
            <p:cNvSpPr>
              <a:spLocks noChangeShapeType="1"/>
            </p:cNvSpPr>
            <p:nvPr/>
          </p:nvSpPr>
          <p:spPr bwMode="auto">
            <a:xfrm>
              <a:off x="4656" y="1296"/>
              <a:ext cx="528" cy="0"/>
            </a:xfrm>
            <a:prstGeom prst="line">
              <a:avLst/>
            </a:prstGeom>
            <a:noFill/>
            <a:ln w="38100">
              <a:solidFill>
                <a:schemeClr val="tx1"/>
              </a:solidFill>
              <a:round/>
              <a:headEnd/>
              <a:tailEnd/>
            </a:ln>
          </p:spPr>
          <p:txBody>
            <a:bodyPr wrap="none" anchor="ctr"/>
            <a:lstStyle/>
            <a:p>
              <a:endParaRPr lang="en-NZ"/>
            </a:p>
          </p:txBody>
        </p:sp>
        <p:sp>
          <p:nvSpPr>
            <p:cNvPr id="14358" name="Line 5"/>
            <p:cNvSpPr>
              <a:spLocks noChangeShapeType="1"/>
            </p:cNvSpPr>
            <p:nvPr/>
          </p:nvSpPr>
          <p:spPr bwMode="auto">
            <a:xfrm>
              <a:off x="4608" y="432"/>
              <a:ext cx="528" cy="0"/>
            </a:xfrm>
            <a:prstGeom prst="line">
              <a:avLst/>
            </a:prstGeom>
            <a:noFill/>
            <a:ln w="38100">
              <a:solidFill>
                <a:schemeClr val="tx1"/>
              </a:solidFill>
              <a:round/>
              <a:headEnd/>
              <a:tailEnd/>
            </a:ln>
          </p:spPr>
          <p:txBody>
            <a:bodyPr wrap="none" anchor="ctr"/>
            <a:lstStyle/>
            <a:p>
              <a:endParaRPr lang="en-NZ"/>
            </a:p>
          </p:txBody>
        </p:sp>
        <p:sp>
          <p:nvSpPr>
            <p:cNvPr id="14359" name="Line 6"/>
            <p:cNvSpPr>
              <a:spLocks noChangeShapeType="1"/>
            </p:cNvSpPr>
            <p:nvPr/>
          </p:nvSpPr>
          <p:spPr bwMode="auto">
            <a:xfrm>
              <a:off x="4848" y="432"/>
              <a:ext cx="0" cy="864"/>
            </a:xfrm>
            <a:prstGeom prst="line">
              <a:avLst/>
            </a:prstGeom>
            <a:noFill/>
            <a:ln w="38100">
              <a:solidFill>
                <a:schemeClr val="tx1"/>
              </a:solidFill>
              <a:round/>
              <a:headEnd type="triangle" w="med" len="med"/>
              <a:tailEnd type="triangle" w="med" len="med"/>
            </a:ln>
          </p:spPr>
          <p:txBody>
            <a:bodyPr wrap="none" anchor="ctr"/>
            <a:lstStyle/>
            <a:p>
              <a:endParaRPr lang="en-NZ"/>
            </a:p>
          </p:txBody>
        </p:sp>
        <p:sp>
          <p:nvSpPr>
            <p:cNvPr id="14360" name="Text Box 7"/>
            <p:cNvSpPr txBox="1">
              <a:spLocks noChangeArrowheads="1"/>
            </p:cNvSpPr>
            <p:nvPr/>
          </p:nvSpPr>
          <p:spPr bwMode="auto">
            <a:xfrm>
              <a:off x="4704" y="782"/>
              <a:ext cx="223" cy="288"/>
            </a:xfrm>
            <a:prstGeom prst="rect">
              <a:avLst/>
            </a:prstGeom>
            <a:solidFill>
              <a:schemeClr val="bg1"/>
            </a:solidFill>
            <a:ln w="76200">
              <a:noFill/>
              <a:miter lim="800000"/>
              <a:headEnd/>
              <a:tailEnd/>
            </a:ln>
          </p:spPr>
          <p:txBody>
            <a:bodyPr wrap="none">
              <a:spAutoFit/>
            </a:bodyPr>
            <a:lstStyle/>
            <a:p>
              <a:r>
                <a:rPr lang="en-US"/>
                <a:t>h</a:t>
              </a:r>
            </a:p>
          </p:txBody>
        </p:sp>
      </p:grpSp>
      <p:grpSp>
        <p:nvGrpSpPr>
          <p:cNvPr id="3" name="Group 8"/>
          <p:cNvGrpSpPr>
            <a:grpSpLocks/>
          </p:cNvGrpSpPr>
          <p:nvPr/>
        </p:nvGrpSpPr>
        <p:grpSpPr bwMode="auto">
          <a:xfrm>
            <a:off x="5715000" y="685800"/>
            <a:ext cx="914400" cy="2971800"/>
            <a:chOff x="3600" y="432"/>
            <a:chExt cx="576" cy="1872"/>
          </a:xfrm>
        </p:grpSpPr>
        <p:sp>
          <p:nvSpPr>
            <p:cNvPr id="14353" name="Line 9"/>
            <p:cNvSpPr>
              <a:spLocks noChangeShapeType="1"/>
            </p:cNvSpPr>
            <p:nvPr/>
          </p:nvSpPr>
          <p:spPr bwMode="auto">
            <a:xfrm>
              <a:off x="3648" y="2304"/>
              <a:ext cx="528" cy="0"/>
            </a:xfrm>
            <a:prstGeom prst="line">
              <a:avLst/>
            </a:prstGeom>
            <a:noFill/>
            <a:ln w="38100">
              <a:solidFill>
                <a:schemeClr val="tx1"/>
              </a:solidFill>
              <a:round/>
              <a:headEnd/>
              <a:tailEnd/>
            </a:ln>
          </p:spPr>
          <p:txBody>
            <a:bodyPr wrap="none" anchor="ctr"/>
            <a:lstStyle/>
            <a:p>
              <a:endParaRPr lang="en-NZ"/>
            </a:p>
          </p:txBody>
        </p:sp>
        <p:sp>
          <p:nvSpPr>
            <p:cNvPr id="14354" name="Line 10"/>
            <p:cNvSpPr>
              <a:spLocks noChangeShapeType="1"/>
            </p:cNvSpPr>
            <p:nvPr/>
          </p:nvSpPr>
          <p:spPr bwMode="auto">
            <a:xfrm>
              <a:off x="3600" y="432"/>
              <a:ext cx="528" cy="0"/>
            </a:xfrm>
            <a:prstGeom prst="line">
              <a:avLst/>
            </a:prstGeom>
            <a:noFill/>
            <a:ln w="38100">
              <a:solidFill>
                <a:schemeClr val="tx1"/>
              </a:solidFill>
              <a:round/>
              <a:headEnd/>
              <a:tailEnd/>
            </a:ln>
          </p:spPr>
          <p:txBody>
            <a:bodyPr wrap="none" anchor="ctr"/>
            <a:lstStyle/>
            <a:p>
              <a:endParaRPr lang="en-NZ"/>
            </a:p>
          </p:txBody>
        </p:sp>
        <p:sp>
          <p:nvSpPr>
            <p:cNvPr id="14355" name="Line 11"/>
            <p:cNvSpPr>
              <a:spLocks noChangeShapeType="1"/>
            </p:cNvSpPr>
            <p:nvPr/>
          </p:nvSpPr>
          <p:spPr bwMode="auto">
            <a:xfrm>
              <a:off x="3936" y="432"/>
              <a:ext cx="0" cy="1872"/>
            </a:xfrm>
            <a:prstGeom prst="line">
              <a:avLst/>
            </a:prstGeom>
            <a:noFill/>
            <a:ln w="38100">
              <a:solidFill>
                <a:schemeClr val="accent2"/>
              </a:solidFill>
              <a:round/>
              <a:headEnd type="triangle" w="med" len="med"/>
              <a:tailEnd type="triangle" w="med" len="med"/>
            </a:ln>
          </p:spPr>
          <p:txBody>
            <a:bodyPr wrap="none" anchor="ctr"/>
            <a:lstStyle/>
            <a:p>
              <a:endParaRPr lang="en-NZ"/>
            </a:p>
          </p:txBody>
        </p:sp>
        <p:sp>
          <p:nvSpPr>
            <p:cNvPr id="14356" name="Text Box 12"/>
            <p:cNvSpPr txBox="1">
              <a:spLocks noChangeArrowheads="1"/>
            </p:cNvSpPr>
            <p:nvPr/>
          </p:nvSpPr>
          <p:spPr bwMode="auto">
            <a:xfrm>
              <a:off x="3792" y="878"/>
              <a:ext cx="255" cy="288"/>
            </a:xfrm>
            <a:prstGeom prst="rect">
              <a:avLst/>
            </a:prstGeom>
            <a:solidFill>
              <a:schemeClr val="bg1"/>
            </a:solidFill>
            <a:ln w="76200">
              <a:noFill/>
              <a:miter lim="800000"/>
              <a:headEnd/>
              <a:tailEnd/>
            </a:ln>
          </p:spPr>
          <p:txBody>
            <a:bodyPr wrap="none">
              <a:spAutoFit/>
            </a:bodyPr>
            <a:lstStyle/>
            <a:p>
              <a:r>
                <a:rPr lang="en-US"/>
                <a:t>R</a:t>
              </a:r>
            </a:p>
          </p:txBody>
        </p:sp>
      </p:grpSp>
      <p:grpSp>
        <p:nvGrpSpPr>
          <p:cNvPr id="4" name="Group 13"/>
          <p:cNvGrpSpPr>
            <a:grpSpLocks/>
          </p:cNvGrpSpPr>
          <p:nvPr/>
        </p:nvGrpSpPr>
        <p:grpSpPr bwMode="auto">
          <a:xfrm>
            <a:off x="6934200" y="1981200"/>
            <a:ext cx="838200" cy="1676400"/>
            <a:chOff x="4368" y="1248"/>
            <a:chExt cx="528" cy="1056"/>
          </a:xfrm>
        </p:grpSpPr>
        <p:sp>
          <p:nvSpPr>
            <p:cNvPr id="14351" name="Line 14"/>
            <p:cNvSpPr>
              <a:spLocks noChangeShapeType="1"/>
            </p:cNvSpPr>
            <p:nvPr/>
          </p:nvSpPr>
          <p:spPr bwMode="auto">
            <a:xfrm flipV="1">
              <a:off x="4368" y="1248"/>
              <a:ext cx="0" cy="1056"/>
            </a:xfrm>
            <a:prstGeom prst="line">
              <a:avLst/>
            </a:prstGeom>
            <a:noFill/>
            <a:ln w="76200">
              <a:solidFill>
                <a:schemeClr val="accent2"/>
              </a:solidFill>
              <a:round/>
              <a:headEnd/>
              <a:tailEnd type="triangle" w="med" len="med"/>
            </a:ln>
          </p:spPr>
          <p:txBody>
            <a:bodyPr wrap="none" anchor="ctr"/>
            <a:lstStyle/>
            <a:p>
              <a:endParaRPr lang="en-NZ"/>
            </a:p>
          </p:txBody>
        </p:sp>
        <p:sp>
          <p:nvSpPr>
            <p:cNvPr id="14352" name="Text Box 15"/>
            <p:cNvSpPr txBox="1">
              <a:spLocks noChangeArrowheads="1"/>
            </p:cNvSpPr>
            <p:nvPr/>
          </p:nvSpPr>
          <p:spPr bwMode="auto">
            <a:xfrm>
              <a:off x="4416" y="1632"/>
              <a:ext cx="480" cy="288"/>
            </a:xfrm>
            <a:prstGeom prst="rect">
              <a:avLst/>
            </a:prstGeom>
            <a:solidFill>
              <a:schemeClr val="bg1"/>
            </a:solidFill>
            <a:ln w="76200">
              <a:noFill/>
              <a:miter lim="800000"/>
              <a:headEnd/>
              <a:tailEnd/>
            </a:ln>
          </p:spPr>
          <p:txBody>
            <a:bodyPr>
              <a:spAutoFit/>
            </a:bodyPr>
            <a:lstStyle/>
            <a:p>
              <a:r>
                <a:rPr lang="en-US"/>
                <a:t>R</a:t>
              </a:r>
              <a:r>
                <a:rPr lang="en-US" baseline="-25000"/>
                <a:t>e</a:t>
              </a:r>
              <a:endParaRPr lang="en-US"/>
            </a:p>
          </p:txBody>
        </p:sp>
      </p:grpSp>
      <p:sp>
        <p:nvSpPr>
          <p:cNvPr id="14346" name="Text Box 16"/>
          <p:cNvSpPr txBox="1">
            <a:spLocks noChangeArrowheads="1"/>
          </p:cNvSpPr>
          <p:nvPr/>
        </p:nvSpPr>
        <p:spPr bwMode="auto">
          <a:xfrm>
            <a:off x="533400" y="777875"/>
            <a:ext cx="4775200" cy="954088"/>
          </a:xfrm>
          <a:prstGeom prst="rect">
            <a:avLst/>
          </a:prstGeom>
          <a:noFill/>
          <a:ln w="76200">
            <a:noFill/>
            <a:miter lim="800000"/>
            <a:headEnd/>
            <a:tailEnd/>
          </a:ln>
        </p:spPr>
        <p:txBody>
          <a:bodyPr wrap="none">
            <a:spAutoFit/>
          </a:bodyPr>
          <a:lstStyle/>
          <a:p>
            <a:pPr algn="ctr"/>
            <a:r>
              <a:rPr lang="en-US" sz="2800">
                <a:solidFill>
                  <a:srgbClr val="008000"/>
                </a:solidFill>
              </a:rPr>
              <a:t>Acceleration of Gravity</a:t>
            </a:r>
          </a:p>
          <a:p>
            <a:pPr algn="ctr"/>
            <a:r>
              <a:rPr lang="en-US" sz="2800">
                <a:solidFill>
                  <a:srgbClr val="008000"/>
                </a:solidFill>
              </a:rPr>
              <a:t>far above the Earth’s surface</a:t>
            </a:r>
          </a:p>
        </p:txBody>
      </p:sp>
      <p:sp>
        <p:nvSpPr>
          <p:cNvPr id="14347" name="Oval 17"/>
          <p:cNvSpPr>
            <a:spLocks noChangeArrowheads="1"/>
          </p:cNvSpPr>
          <p:nvPr/>
        </p:nvSpPr>
        <p:spPr bwMode="auto">
          <a:xfrm>
            <a:off x="6896100" y="614363"/>
            <a:ext cx="76200" cy="76200"/>
          </a:xfrm>
          <a:prstGeom prst="ellipse">
            <a:avLst/>
          </a:prstGeom>
          <a:solidFill>
            <a:schemeClr val="tx1"/>
          </a:solidFill>
          <a:ln w="76200">
            <a:solidFill>
              <a:schemeClr val="tx1"/>
            </a:solidFill>
            <a:round/>
            <a:headEnd/>
            <a:tailEnd/>
          </a:ln>
        </p:spPr>
        <p:txBody>
          <a:bodyPr wrap="none" anchor="ctr"/>
          <a:lstStyle/>
          <a:p>
            <a:endParaRPr lang="en-AU"/>
          </a:p>
        </p:txBody>
      </p:sp>
      <p:graphicFrame>
        <p:nvGraphicFramePr>
          <p:cNvPr id="103442" name="Object 18"/>
          <p:cNvGraphicFramePr>
            <a:graphicFrameLocks noChangeAspect="1"/>
          </p:cNvGraphicFramePr>
          <p:nvPr/>
        </p:nvGraphicFramePr>
        <p:xfrm>
          <a:off x="1066800" y="2057400"/>
          <a:ext cx="1473200" cy="787400"/>
        </p:xfrm>
        <a:graphic>
          <a:graphicData uri="http://schemas.openxmlformats.org/presentationml/2006/ole">
            <mc:AlternateContent xmlns:mc="http://schemas.openxmlformats.org/markup-compatibility/2006">
              <mc:Choice xmlns:v="urn:schemas-microsoft-com:vml" Requires="v">
                <p:oleObj spid="_x0000_s3160" name="Equation" r:id="rId4" imgW="1473120" imgH="787320" progId="Equation.3">
                  <p:embed/>
                </p:oleObj>
              </mc:Choice>
              <mc:Fallback>
                <p:oleObj name="Equation" r:id="rId4" imgW="1473120" imgH="787320" progId="Equation.3">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057400"/>
                        <a:ext cx="1473200" cy="787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3443" name="Object 19"/>
          <p:cNvGraphicFramePr>
            <a:graphicFrameLocks noChangeAspect="1"/>
          </p:cNvGraphicFramePr>
          <p:nvPr/>
        </p:nvGraphicFramePr>
        <p:xfrm>
          <a:off x="3079750" y="2235200"/>
          <a:ext cx="685800" cy="279400"/>
        </p:xfrm>
        <a:graphic>
          <a:graphicData uri="http://schemas.openxmlformats.org/presentationml/2006/ole">
            <mc:AlternateContent xmlns:mc="http://schemas.openxmlformats.org/markup-compatibility/2006">
              <mc:Choice xmlns:v="urn:schemas-microsoft-com:vml" Requires="v">
                <p:oleObj spid="_x0000_s3161" name="Equation" r:id="rId6" imgW="685800" imgH="279360" progId="Equation.3">
                  <p:embed/>
                </p:oleObj>
              </mc:Choice>
              <mc:Fallback>
                <p:oleObj name="Equation" r:id="rId6" imgW="685800" imgH="279360" progId="Equation.3">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9750" y="2235200"/>
                        <a:ext cx="685800" cy="279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3444" name="Object 20"/>
          <p:cNvGraphicFramePr>
            <a:graphicFrameLocks noChangeAspect="1"/>
          </p:cNvGraphicFramePr>
          <p:nvPr/>
        </p:nvGraphicFramePr>
        <p:xfrm>
          <a:off x="1331913" y="3068638"/>
          <a:ext cx="1206500" cy="787400"/>
        </p:xfrm>
        <a:graphic>
          <a:graphicData uri="http://schemas.openxmlformats.org/presentationml/2006/ole">
            <mc:AlternateContent xmlns:mc="http://schemas.openxmlformats.org/markup-compatibility/2006">
              <mc:Choice xmlns:v="urn:schemas-microsoft-com:vml" Requires="v">
                <p:oleObj spid="_x0000_s3162" name="Equation" r:id="rId8" imgW="1206360" imgH="787320" progId="Equation.3">
                  <p:embed/>
                </p:oleObj>
              </mc:Choice>
              <mc:Fallback>
                <p:oleObj name="Equation" r:id="rId8" imgW="1206360" imgH="787320" progId="Equation.3">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913" y="3068638"/>
                        <a:ext cx="1206500" cy="787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348" name="Text Box 21"/>
          <p:cNvSpPr txBox="1">
            <a:spLocks noChangeArrowheads="1"/>
          </p:cNvSpPr>
          <p:nvPr/>
        </p:nvSpPr>
        <p:spPr bwMode="auto">
          <a:xfrm>
            <a:off x="6934200" y="98425"/>
            <a:ext cx="438150" cy="457200"/>
          </a:xfrm>
          <a:prstGeom prst="rect">
            <a:avLst/>
          </a:prstGeom>
          <a:noFill/>
          <a:ln w="76200">
            <a:noFill/>
            <a:miter lim="800000"/>
            <a:headEnd/>
            <a:tailEnd/>
          </a:ln>
        </p:spPr>
        <p:txBody>
          <a:bodyPr wrap="none">
            <a:spAutoFit/>
          </a:bodyPr>
          <a:lstStyle/>
          <a:p>
            <a:r>
              <a:rPr lang="en-US"/>
              <a:t>m</a:t>
            </a:r>
            <a:endParaRPr lang="en-US">
              <a:solidFill>
                <a:schemeClr val="accent2"/>
              </a:solidFill>
            </a:endParaRPr>
          </a:p>
        </p:txBody>
      </p:sp>
      <p:graphicFrame>
        <p:nvGraphicFramePr>
          <p:cNvPr id="103446" name="Object 22"/>
          <p:cNvGraphicFramePr>
            <a:graphicFrameLocks noChangeAspect="1"/>
          </p:cNvGraphicFramePr>
          <p:nvPr/>
        </p:nvGraphicFramePr>
        <p:xfrm>
          <a:off x="1187450" y="3933825"/>
          <a:ext cx="1714500" cy="862013"/>
        </p:xfrm>
        <a:graphic>
          <a:graphicData uri="http://schemas.openxmlformats.org/presentationml/2006/ole">
            <mc:AlternateContent xmlns:mc="http://schemas.openxmlformats.org/markup-compatibility/2006">
              <mc:Choice xmlns:v="urn:schemas-microsoft-com:vml" Requires="v">
                <p:oleObj spid="_x0000_s3163" name="Equation" r:id="rId10" imgW="1714320" imgH="863280" progId="Equation.3">
                  <p:embed/>
                </p:oleObj>
              </mc:Choice>
              <mc:Fallback>
                <p:oleObj name="Equation" r:id="rId10" imgW="1714320" imgH="863280" progId="Equation.3">
                  <p:embed/>
                  <p:pic>
                    <p:nvPicPr>
                      <p:cNvPr id="0" name="Object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7450" y="3933825"/>
                        <a:ext cx="1714500" cy="862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349" name="Text Box 23"/>
          <p:cNvSpPr txBox="1">
            <a:spLocks noChangeArrowheads="1"/>
          </p:cNvSpPr>
          <p:nvPr/>
        </p:nvSpPr>
        <p:spPr bwMode="auto">
          <a:xfrm>
            <a:off x="7299325" y="3905250"/>
            <a:ext cx="720725" cy="457200"/>
          </a:xfrm>
          <a:prstGeom prst="rect">
            <a:avLst/>
          </a:prstGeom>
          <a:noFill/>
          <a:ln w="76200">
            <a:noFill/>
            <a:miter lim="800000"/>
            <a:headEnd/>
            <a:tailEnd/>
          </a:ln>
        </p:spPr>
        <p:txBody>
          <a:bodyPr>
            <a:spAutoFit/>
          </a:bodyPr>
          <a:lstStyle/>
          <a:p>
            <a:r>
              <a:rPr lang="en-US"/>
              <a:t>M</a:t>
            </a:r>
            <a:r>
              <a:rPr lang="en-US" baseline="-25000"/>
              <a:t>e</a:t>
            </a:r>
            <a:endParaRPr lang="en-US">
              <a:solidFill>
                <a:schemeClr val="accent2"/>
              </a:solidFill>
            </a:endParaRPr>
          </a:p>
        </p:txBody>
      </p:sp>
      <p:sp>
        <p:nvSpPr>
          <p:cNvPr id="5" name="TextBox 4"/>
          <p:cNvSpPr txBox="1"/>
          <p:nvPr/>
        </p:nvSpPr>
        <p:spPr>
          <a:xfrm>
            <a:off x="467544" y="5589240"/>
            <a:ext cx="7488832" cy="369332"/>
          </a:xfrm>
          <a:prstGeom prst="rect">
            <a:avLst/>
          </a:prstGeom>
          <a:noFill/>
        </p:spPr>
        <p:txBody>
          <a:bodyPr wrap="square" rtlCol="0">
            <a:spAutoFit/>
          </a:bodyPr>
          <a:lstStyle/>
          <a:p>
            <a:r>
              <a:rPr lang="en-NZ" dirty="0" smtClean="0"/>
              <a:t>What the value of g change much on top of Mt Everest (8850m)?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3442"/>
                                        </p:tgtEl>
                                        <p:attrNameLst>
                                          <p:attrName>style.visibility</p:attrName>
                                        </p:attrNameLst>
                                      </p:cBhvr>
                                      <p:to>
                                        <p:strVal val="visible"/>
                                      </p:to>
                                    </p:set>
                                    <p:animEffect transition="in" filter="wipe(left)">
                                      <p:cBhvr>
                                        <p:cTn id="22" dur="500"/>
                                        <p:tgtEl>
                                          <p:spTgt spid="103442"/>
                                        </p:tgtEl>
                                      </p:cBhvr>
                                    </p:animEffect>
                                  </p:childTnLst>
                                  <p:subTnLst>
                                    <p:animClr clrSpc="rgb" dir="cw">
                                      <p:cBhvr override="childStyle">
                                        <p:cTn dur="1" fill="hold" display="0" masterRel="nextClick" afterEffect="1"/>
                                        <p:tgtEl>
                                          <p:spTgt spid="103442"/>
                                        </p:tgtEl>
                                        <p:attrNameLst>
                                          <p:attrName>ppt_c</p:attrName>
                                        </p:attrNameLst>
                                      </p:cBhvr>
                                      <p:to>
                                        <a:schemeClr val="tx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3443"/>
                                        </p:tgtEl>
                                        <p:attrNameLst>
                                          <p:attrName>style.visibility</p:attrName>
                                        </p:attrNameLst>
                                      </p:cBhvr>
                                      <p:to>
                                        <p:strVal val="visible"/>
                                      </p:to>
                                    </p:set>
                                    <p:animEffect transition="in" filter="wipe(left)">
                                      <p:cBhvr>
                                        <p:cTn id="27" dur="500"/>
                                        <p:tgtEl>
                                          <p:spTgt spid="103443"/>
                                        </p:tgtEl>
                                      </p:cBhvr>
                                    </p:animEffect>
                                  </p:childTnLst>
                                  <p:subTnLst>
                                    <p:animClr clrSpc="rgb" dir="cw">
                                      <p:cBhvr override="childStyle">
                                        <p:cTn dur="1" fill="hold" display="0" masterRel="nextClick" afterEffect="1"/>
                                        <p:tgtEl>
                                          <p:spTgt spid="103443"/>
                                        </p:tgtEl>
                                        <p:attrNameLst>
                                          <p:attrName>ppt_c</p:attrName>
                                        </p:attrNameLst>
                                      </p:cBhvr>
                                      <p:to>
                                        <a:schemeClr val="tx1"/>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3444"/>
                                        </p:tgtEl>
                                        <p:attrNameLst>
                                          <p:attrName>style.visibility</p:attrName>
                                        </p:attrNameLst>
                                      </p:cBhvr>
                                      <p:to>
                                        <p:strVal val="visible"/>
                                      </p:to>
                                    </p:set>
                                    <p:animEffect transition="in" filter="wipe(left)">
                                      <p:cBhvr>
                                        <p:cTn id="32" dur="500"/>
                                        <p:tgtEl>
                                          <p:spTgt spid="103444"/>
                                        </p:tgtEl>
                                      </p:cBhvr>
                                    </p:animEffect>
                                  </p:childTnLst>
                                  <p:subTnLst>
                                    <p:animClr clrSpc="rgb" dir="cw">
                                      <p:cBhvr override="childStyle">
                                        <p:cTn dur="1" fill="hold" display="0" masterRel="nextClick" afterEffect="1"/>
                                        <p:tgtEl>
                                          <p:spTgt spid="103444"/>
                                        </p:tgtEl>
                                        <p:attrNameLst>
                                          <p:attrName>ppt_c</p:attrName>
                                        </p:attrNameLst>
                                      </p:cBhvr>
                                      <p:to>
                                        <a:schemeClr val="tx1"/>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3446"/>
                                        </p:tgtEl>
                                        <p:attrNameLst>
                                          <p:attrName>style.visibility</p:attrName>
                                        </p:attrNameLst>
                                      </p:cBhvr>
                                      <p:to>
                                        <p:strVal val="visible"/>
                                      </p:to>
                                    </p:set>
                                    <p:animEffect transition="in" filter="wipe(left)">
                                      <p:cBhvr>
                                        <p:cTn id="37" dur="500"/>
                                        <p:tgtEl>
                                          <p:spTgt spid="10344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58762"/>
            <a:ext cx="9144000" cy="503238"/>
          </a:xfrm>
        </p:spPr>
        <p:txBody>
          <a:bodyPr>
            <a:normAutofit fontScale="90000"/>
          </a:bodyPr>
          <a:lstStyle/>
          <a:p>
            <a:r>
              <a:rPr lang="en-US" sz="3200" i="1">
                <a:solidFill>
                  <a:srgbClr val="800000"/>
                </a:solidFill>
              </a:rPr>
              <a:t>Gravitational force falls off quickly</a:t>
            </a:r>
          </a:p>
        </p:txBody>
      </p:sp>
      <p:pic>
        <p:nvPicPr>
          <p:cNvPr id="20484" name="Picture 4" descr="06-15Figure_DIA"/>
          <p:cNvPicPr>
            <a:picLocks noGrp="1" noChangeAspect="1" noChangeArrowheads="1"/>
          </p:cNvPicPr>
          <p:nvPr>
            <p:ph idx="1"/>
          </p:nvPr>
        </p:nvPicPr>
        <p:blipFill>
          <a:blip r:embed="rId3" cstate="print"/>
          <a:srcRect b="4527"/>
          <a:stretch>
            <a:fillRect/>
          </a:stretch>
        </p:blipFill>
        <p:spPr>
          <a:xfrm>
            <a:off x="359532" y="1052736"/>
            <a:ext cx="8424936" cy="5370188"/>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dissolve">
                                      <p:cBhvr>
                                        <p:cTn id="12"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3 Stephen Documents\Physics\Y13 Physics\3.4 Mechanical Systems 91524\2 Circular motion\L3phy CoM imp Circ\astronaught in sp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8171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17410" name="Picture 2" descr="F:\3 Stephen Documents\Physics\Y13 Physics\3.4 Mechanical Systems 91524\2 Circular motion\L3phy CoM imp Circ\space st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538"/>
            <a:ext cx="9324528" cy="68374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16928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950</TotalTime>
  <Words>500</Words>
  <Application>Microsoft Macintosh PowerPoint</Application>
  <PresentationFormat>On-screen Show (4:3)</PresentationFormat>
  <Paragraphs>100</Paragraphs>
  <Slides>20</Slides>
  <Notes>11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31" baseType="lpstr">
      <vt:lpstr>Calibri</vt:lpstr>
      <vt:lpstr>Comic Sans MS</vt:lpstr>
      <vt:lpstr>Monotype Sorts</vt:lpstr>
      <vt:lpstr>ＭＳ Ｐゴシック</vt:lpstr>
      <vt:lpstr>PMingLiU</vt:lpstr>
      <vt:lpstr>Times New Roman</vt:lpstr>
      <vt:lpstr>Verdana</vt:lpstr>
      <vt:lpstr>Arial</vt:lpstr>
      <vt:lpstr>Office Theme</vt:lpstr>
      <vt:lpstr>1_Office Theme</vt:lpstr>
      <vt:lpstr>Equation</vt:lpstr>
      <vt:lpstr>PowerPoint Presentation</vt:lpstr>
      <vt:lpstr>PowerPoint Presentation</vt:lpstr>
      <vt:lpstr>PowerPoint Presentation</vt:lpstr>
      <vt:lpstr>Cavendish Balance</vt:lpstr>
      <vt:lpstr>PowerPoint Presentation</vt:lpstr>
      <vt:lpstr>PowerPoint Presentation</vt:lpstr>
      <vt:lpstr>Gravitational force falls off quickly</vt:lpstr>
      <vt:lpstr>PowerPoint Presentation</vt:lpstr>
      <vt:lpstr>PowerPoint Presentation</vt:lpstr>
      <vt:lpstr> Satellites in Circular Orbits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Geosynchronous Satellites</vt:lpstr>
      <vt:lpstr>PowerPoint Presentation</vt:lpstr>
      <vt:lpstr>PowerPoint Presentation</vt:lpstr>
    </vt:vector>
  </TitlesOfParts>
  <Company>King's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c:creator>
  <cp:lastModifiedBy>Stephen Anderson</cp:lastModifiedBy>
  <cp:revision>39</cp:revision>
  <dcterms:created xsi:type="dcterms:W3CDTF">2010-09-02T22:11:47Z</dcterms:created>
  <dcterms:modified xsi:type="dcterms:W3CDTF">2016-04-18T03:06:41Z</dcterms:modified>
</cp:coreProperties>
</file>