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313" r:id="rId3"/>
    <p:sldId id="314" r:id="rId4"/>
    <p:sldId id="315" r:id="rId5"/>
    <p:sldId id="289" r:id="rId6"/>
    <p:sldId id="303" r:id="rId7"/>
    <p:sldId id="316" r:id="rId8"/>
    <p:sldId id="311" r:id="rId9"/>
    <p:sldId id="301" r:id="rId10"/>
    <p:sldId id="297" r:id="rId11"/>
    <p:sldId id="312" r:id="rId12"/>
    <p:sldId id="27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-105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0617D-A443-4D33-A382-36242FBCAA34}" type="datetimeFigureOut">
              <a:rPr lang="en-US" smtClean="0"/>
              <a:pPr/>
              <a:t>24/02/15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D99B9-2381-4EF3-BE90-40FA24A887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2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D99B9-2381-4EF3-BE90-40FA24A887D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D99B9-2381-4EF3-BE90-40FA24A887D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D99B9-2381-4EF3-BE90-40FA24A887D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1E7C3-85E4-42D0-B9E0-872B334A24F3}" type="datetimeFigureOut">
              <a:rPr lang="en-US"/>
              <a:pPr>
                <a:defRPr/>
              </a:pPr>
              <a:t>24/02/15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CEC7B-837E-4F53-9776-D648F8267A8D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6BF26-E657-4EF7-96DD-A535C05AB2A2}" type="datetimeFigureOut">
              <a:rPr lang="en-US"/>
              <a:pPr>
                <a:defRPr/>
              </a:pPr>
              <a:t>24/02/15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5C243-1DED-42D3-B1F7-D959831781A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AB431-289B-40C1-A3B2-C08E1034F999}" type="datetimeFigureOut">
              <a:rPr lang="en-US"/>
              <a:pPr>
                <a:defRPr/>
              </a:pPr>
              <a:t>24/02/15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575EE-E08E-4ED4-A61D-8F37967E7E6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mb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2"/>
          <a:stretch>
            <a:fillRect/>
          </a:stretch>
        </p:blipFill>
        <p:spPr bwMode="ltGray">
          <a:xfrm>
            <a:off x="6292850" y="-1588"/>
            <a:ext cx="28575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1158875"/>
            <a:ext cx="6248400" cy="14319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4290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57175" y="6248400"/>
            <a:ext cx="16224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108200" y="6248400"/>
            <a:ext cx="299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486400" y="6248400"/>
            <a:ext cx="137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5C020-318A-4EC3-946E-E5CC453F89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66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B5937-EC38-42FF-994A-63C22045F8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19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8F7F4-D6E7-455C-B90F-2704E4003C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361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67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36B48-2198-4AA7-9A1D-85ED4650B5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80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9E3B3-FB23-4F4C-A259-846C00C11A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496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DEF4A-DF01-41E7-A4EB-54DAA1B9F9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90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F0239-9BDC-47CC-A672-D5D1526CCA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308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DAE1B-3DDC-4B55-8C6F-7C3CD7C5F6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3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8F7E-C2A9-4531-ABD0-75B9678A1F22}" type="datetimeFigureOut">
              <a:rPr lang="en-US"/>
              <a:pPr>
                <a:defRPr/>
              </a:pPr>
              <a:t>24/02/15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A2A3-0119-4E19-A0A1-E649CB5D19CC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4C29C-A388-468D-960F-3DE0B40200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05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34546-86B1-4888-98E2-40CF742EDC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12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320675"/>
            <a:ext cx="1885950" cy="5775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20675"/>
            <a:ext cx="5505450" cy="5775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73BFC-999E-49CC-B30D-CCAD4003D2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3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9F3D9-164F-426A-B6A1-EEBF462366A8}" type="datetimeFigureOut">
              <a:rPr lang="en-US"/>
              <a:pPr>
                <a:defRPr/>
              </a:pPr>
              <a:t>24/02/15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9A042-FC5F-4F0B-9C94-0D571D1751C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2A1DE-7187-4D82-84B6-EFAC227FD2C9}" type="datetimeFigureOut">
              <a:rPr lang="en-US"/>
              <a:pPr>
                <a:defRPr/>
              </a:pPr>
              <a:t>24/02/15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59340-CE35-4892-A131-97A9EAF404AA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693E5-FD78-4322-9393-F40C3C9E0C50}" type="datetimeFigureOut">
              <a:rPr lang="en-US"/>
              <a:pPr>
                <a:defRPr/>
              </a:pPr>
              <a:t>24/02/15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A1801-EC41-48BE-B0D9-EB29BCFD59FB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BCC4C-C9FC-414B-95AD-42345F2678CF}" type="datetimeFigureOut">
              <a:rPr lang="en-US"/>
              <a:pPr>
                <a:defRPr/>
              </a:pPr>
              <a:t>24/02/15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5F309-DFC5-4D19-BA46-66EF5E51B75A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06D66-D9D2-4AEA-AE90-568095B03180}" type="datetimeFigureOut">
              <a:rPr lang="en-US"/>
              <a:pPr>
                <a:defRPr/>
              </a:pPr>
              <a:t>24/02/15</a:t>
            </a:fld>
            <a:endParaRPr lang="en-N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DC57-7759-415E-BB92-A9D66E0B6887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7D3E-F2FF-40BA-9BCB-BD04C4F9BFA1}" type="datetimeFigureOut">
              <a:rPr lang="en-US"/>
              <a:pPr>
                <a:defRPr/>
              </a:pPr>
              <a:t>24/02/15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C4747-EB82-4370-9BD3-35841A7E30BE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A6748-FCBA-4A66-9FC3-E46A6D3A7F34}" type="datetimeFigureOut">
              <a:rPr lang="en-US"/>
              <a:pPr>
                <a:defRPr/>
              </a:pPr>
              <a:t>24/02/15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E86FF-A35F-49A6-A87D-A4F5297CB89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92F184-75B3-4EB2-81FA-E2EB316728F6}" type="datetimeFigureOut">
              <a:rPr lang="en-US"/>
              <a:pPr>
                <a:defRPr/>
              </a:pPr>
              <a:t>24/02/15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A0E2C8-5714-45C0-A307-A9DEE751524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mbo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6"/>
          <a:stretch>
            <a:fillRect/>
          </a:stretch>
        </p:blipFill>
        <p:spPr bwMode="ltGray">
          <a:xfrm>
            <a:off x="7353300" y="0"/>
            <a:ext cx="1790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20675"/>
            <a:ext cx="7467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81200"/>
            <a:ext cx="7543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8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655E7F50-6728-4B64-AEF4-93D1DF7E8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9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www.youtube.com/watch?v=tQa4LONy9XM" TargetMode="External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hyperlink" Target="http://www.youtube.com/watch?v=EO9CPO3CBF0" TargetMode="External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emf"/><Relationship Id="rId6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legraph.co.uk/news/science/science-news/10679744/British-schoolboy-13-becomes-youngest-to-build-nuclear-fusion-reactor.html" TargetMode="Externa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ext Box 2"/>
          <p:cNvSpPr txBox="1">
            <a:spLocks noChangeArrowheads="1"/>
          </p:cNvSpPr>
          <p:nvPr/>
        </p:nvSpPr>
        <p:spPr bwMode="auto">
          <a:xfrm>
            <a:off x="2209800" y="609600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5F5F5F"/>
              </a:buClr>
              <a:buSzPct val="65000"/>
              <a:buFont typeface="Wingdings" pitchFamily="2" charset="2"/>
              <a:buNone/>
            </a:pPr>
            <a:r>
              <a:rPr lang="en-US" altLang="en-US" smtClean="0">
                <a:solidFill>
                  <a:srgbClr val="000000"/>
                </a:solidFill>
              </a:rPr>
              <a:t>Ex: Nuclear Power (Fission)</a:t>
            </a:r>
          </a:p>
        </p:txBody>
      </p:sp>
      <p:pic>
        <p:nvPicPr>
          <p:cNvPr id="230403" name="Picture 3" descr="j028279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7780" name="Picture 4" descr="fissionpi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 t="4167" r="1389" b="6250"/>
          <a:stretch>
            <a:fillRect/>
          </a:stretch>
        </p:blipFill>
        <p:spPr bwMode="auto">
          <a:xfrm>
            <a:off x="2133600" y="1752600"/>
            <a:ext cx="4953000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90600" y="3733800"/>
            <a:ext cx="2819400" cy="1752600"/>
            <a:chOff x="624" y="2352"/>
            <a:chExt cx="1776" cy="1104"/>
          </a:xfrm>
        </p:grpSpPr>
        <p:sp>
          <p:nvSpPr>
            <p:cNvPr id="230411" name="Text Box 6"/>
            <p:cNvSpPr txBox="1">
              <a:spLocks noChangeArrowheads="1"/>
            </p:cNvSpPr>
            <p:nvPr/>
          </p:nvSpPr>
          <p:spPr bwMode="auto">
            <a:xfrm>
              <a:off x="624" y="3168"/>
              <a:ext cx="17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bg2"/>
                </a:buClr>
                <a:buSzPct val="65000"/>
                <a:buFont typeface="Wingdings" pitchFamily="2" charset="2"/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bg2"/>
                </a:buClr>
                <a:buSzPct val="65000"/>
                <a:buFont typeface="Wingdings" pitchFamily="2" charset="2"/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bg2"/>
                </a:buClr>
                <a:buSzPct val="65000"/>
                <a:buFont typeface="Wingdings" pitchFamily="2" charset="2"/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bg2"/>
                </a:buClr>
                <a:buSzPct val="65000"/>
                <a:buFont typeface="Wingdings" pitchFamily="2" charset="2"/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5F5F5F"/>
                </a:buClr>
                <a:buSzPct val="65000"/>
                <a:buFont typeface="Wingdings" pitchFamily="2" charset="2"/>
                <a:buNone/>
              </a:pPr>
              <a:r>
                <a:rPr lang="en-US" altLang="en-US" smtClean="0">
                  <a:solidFill>
                    <a:srgbClr val="660066"/>
                  </a:solidFill>
                </a:rPr>
                <a:t>Big nucleus</a:t>
              </a:r>
            </a:p>
          </p:txBody>
        </p:sp>
        <p:sp>
          <p:nvSpPr>
            <p:cNvPr id="230412" name="Line 7"/>
            <p:cNvSpPr>
              <a:spLocks noChangeShapeType="1"/>
            </p:cNvSpPr>
            <p:nvPr/>
          </p:nvSpPr>
          <p:spPr bwMode="auto">
            <a:xfrm flipV="1">
              <a:off x="1536" y="2352"/>
              <a:ext cx="672" cy="864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5F5F5F"/>
                </a:buClr>
                <a:buSzPct val="65000"/>
                <a:buFont typeface="Wingdings" pitchFamily="2" charset="2"/>
                <a:buNone/>
              </a:pPr>
              <a:endParaRPr lang="en-NZ" sz="2400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267200" y="4800600"/>
            <a:ext cx="2819400" cy="762000"/>
            <a:chOff x="2688" y="3024"/>
            <a:chExt cx="1776" cy="480"/>
          </a:xfrm>
        </p:grpSpPr>
        <p:sp>
          <p:nvSpPr>
            <p:cNvPr id="230409" name="Text Box 9"/>
            <p:cNvSpPr txBox="1">
              <a:spLocks noChangeArrowheads="1"/>
            </p:cNvSpPr>
            <p:nvPr/>
          </p:nvSpPr>
          <p:spPr bwMode="auto">
            <a:xfrm>
              <a:off x="2688" y="3216"/>
              <a:ext cx="17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bg2"/>
                </a:buClr>
                <a:buSzPct val="65000"/>
                <a:buFont typeface="Wingdings" pitchFamily="2" charset="2"/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bg2"/>
                </a:buClr>
                <a:buSzPct val="65000"/>
                <a:buFont typeface="Wingdings" pitchFamily="2" charset="2"/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bg2"/>
                </a:buClr>
                <a:buSzPct val="65000"/>
                <a:buFont typeface="Wingdings" pitchFamily="2" charset="2"/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bg2"/>
                </a:buClr>
                <a:buSzPct val="65000"/>
                <a:buFont typeface="Wingdings" pitchFamily="2" charset="2"/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5F5F5F"/>
                </a:buClr>
                <a:buSzPct val="65000"/>
                <a:buFont typeface="Wingdings" pitchFamily="2" charset="2"/>
                <a:buNone/>
              </a:pPr>
              <a:r>
                <a:rPr lang="en-US" altLang="en-US" smtClean="0">
                  <a:solidFill>
                    <a:srgbClr val="660066"/>
                  </a:solidFill>
                </a:rPr>
                <a:t>2 smaller nuclei</a:t>
              </a:r>
            </a:p>
          </p:txBody>
        </p:sp>
        <p:sp>
          <p:nvSpPr>
            <p:cNvPr id="230410" name="Line 10"/>
            <p:cNvSpPr>
              <a:spLocks noChangeShapeType="1"/>
            </p:cNvSpPr>
            <p:nvPr/>
          </p:nvSpPr>
          <p:spPr bwMode="auto">
            <a:xfrm flipV="1">
              <a:off x="3552" y="3024"/>
              <a:ext cx="0" cy="240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5F5F5F"/>
                </a:buClr>
                <a:buSzPct val="65000"/>
                <a:buFont typeface="Wingdings" pitchFamily="2" charset="2"/>
                <a:buNone/>
              </a:pPr>
              <a:endParaRPr lang="en-NZ" sz="2400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587787" name="Text Box 11"/>
          <p:cNvSpPr txBox="1">
            <a:spLocks noChangeArrowheads="1"/>
          </p:cNvSpPr>
          <p:nvPr/>
        </p:nvSpPr>
        <p:spPr bwMode="auto">
          <a:xfrm>
            <a:off x="3352800" y="5486400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5F5F5F"/>
              </a:buClr>
              <a:buSzPct val="65000"/>
              <a:buFont typeface="Wingdings" pitchFamily="2" charset="2"/>
              <a:buNone/>
            </a:pPr>
            <a:r>
              <a:rPr lang="en-US" altLang="en-US" smtClean="0">
                <a:solidFill>
                  <a:srgbClr val="660066"/>
                </a:solidFill>
              </a:rPr>
              <a:t>(less total mass, less energy)</a:t>
            </a:r>
          </a:p>
        </p:txBody>
      </p:sp>
      <p:sp>
        <p:nvSpPr>
          <p:cNvPr id="587788" name="Text Box 12"/>
          <p:cNvSpPr txBox="1">
            <a:spLocks noChangeArrowheads="1"/>
          </p:cNvSpPr>
          <p:nvPr/>
        </p:nvSpPr>
        <p:spPr bwMode="auto">
          <a:xfrm>
            <a:off x="1676400" y="6248400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5F5F5F"/>
              </a:buClr>
              <a:buSzPct val="65000"/>
              <a:buFont typeface="Wingdings" pitchFamily="2" charset="2"/>
              <a:buNone/>
            </a:pPr>
            <a:r>
              <a:rPr lang="en-US" altLang="en-US" smtClean="0">
                <a:solidFill>
                  <a:srgbClr val="000000"/>
                </a:solidFill>
              </a:rPr>
              <a:t>Web Link: </a:t>
            </a:r>
            <a:r>
              <a:rPr lang="en-US" altLang="en-US" smtClean="0">
                <a:solidFill>
                  <a:srgbClr val="000000"/>
                </a:solidFill>
                <a:hlinkClick r:id="rId4"/>
              </a:rPr>
              <a:t>Fission</a:t>
            </a:r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216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7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7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7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7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7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7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7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7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87" grpId="0" autoUpdateAnimBg="0"/>
      <p:bldP spid="58778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sciencecartoonsplus.com/gallery/physics/physics3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96" y="388941"/>
            <a:ext cx="6490077" cy="640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086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29718" cy="692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5F5F5F"/>
              </a:buClr>
              <a:buSzPct val="65000"/>
              <a:buFont typeface="Wingdings" pitchFamily="2" charset="2"/>
              <a:buNone/>
            </a:pPr>
            <a:r>
              <a:rPr lang="en-US" altLang="en-US" smtClean="0">
                <a:solidFill>
                  <a:srgbClr val="000000"/>
                </a:solidFill>
              </a:rPr>
              <a:t>Ex: The Sun (Fusion)</a:t>
            </a:r>
          </a:p>
        </p:txBody>
      </p:sp>
      <p:pic>
        <p:nvPicPr>
          <p:cNvPr id="231427" name="Picture 3" descr="j01826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25908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8804" name="Picture 4" descr="DT_fu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1" t="8011" r="10457" b="9207"/>
          <a:stretch>
            <a:fillRect/>
          </a:stretch>
        </p:blipFill>
        <p:spPr bwMode="auto">
          <a:xfrm>
            <a:off x="4572000" y="1066800"/>
            <a:ext cx="4038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" y="2667000"/>
            <a:ext cx="6858000" cy="2819400"/>
            <a:chOff x="288" y="1680"/>
            <a:chExt cx="4320" cy="1776"/>
          </a:xfrm>
        </p:grpSpPr>
        <p:sp>
          <p:nvSpPr>
            <p:cNvPr id="231435" name="Text Box 6"/>
            <p:cNvSpPr txBox="1">
              <a:spLocks noChangeArrowheads="1"/>
            </p:cNvSpPr>
            <p:nvPr/>
          </p:nvSpPr>
          <p:spPr bwMode="auto">
            <a:xfrm>
              <a:off x="288" y="2208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bg2"/>
                </a:buClr>
                <a:buSzPct val="65000"/>
                <a:buFont typeface="Wingdings" pitchFamily="2" charset="2"/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bg2"/>
                </a:buClr>
                <a:buSzPct val="65000"/>
                <a:buFont typeface="Wingdings" pitchFamily="2" charset="2"/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bg2"/>
                </a:buClr>
                <a:buSzPct val="65000"/>
                <a:buFont typeface="Wingdings" pitchFamily="2" charset="2"/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bg2"/>
                </a:buClr>
                <a:buSzPct val="65000"/>
                <a:buFont typeface="Wingdings" pitchFamily="2" charset="2"/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5F5F5F"/>
                </a:buClr>
                <a:buSzPct val="65000"/>
                <a:buFont typeface="Wingdings" pitchFamily="2" charset="2"/>
                <a:buNone/>
              </a:pPr>
              <a:r>
                <a:rPr lang="en-US" altLang="en-US" smtClean="0">
                  <a:solidFill>
                    <a:srgbClr val="000099"/>
                  </a:solidFill>
                </a:rPr>
                <a:t>Two small nuclei</a:t>
              </a:r>
            </a:p>
          </p:txBody>
        </p:sp>
        <p:sp>
          <p:nvSpPr>
            <p:cNvPr id="231436" name="Line 7"/>
            <p:cNvSpPr>
              <a:spLocks noChangeShapeType="1"/>
            </p:cNvSpPr>
            <p:nvPr/>
          </p:nvSpPr>
          <p:spPr bwMode="auto">
            <a:xfrm flipV="1">
              <a:off x="2064" y="1680"/>
              <a:ext cx="960" cy="672"/>
            </a:xfrm>
            <a:prstGeom prst="line">
              <a:avLst/>
            </a:prstGeom>
            <a:noFill/>
            <a:ln w="412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5F5F5F"/>
                </a:buClr>
                <a:buSzPct val="65000"/>
                <a:buFont typeface="Wingdings" pitchFamily="2" charset="2"/>
                <a:buNone/>
              </a:pPr>
              <a:endParaRPr lang="en-NZ" sz="2400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31437" name="Line 8"/>
            <p:cNvSpPr>
              <a:spLocks noChangeShapeType="1"/>
            </p:cNvSpPr>
            <p:nvPr/>
          </p:nvSpPr>
          <p:spPr bwMode="auto">
            <a:xfrm>
              <a:off x="2064" y="2352"/>
              <a:ext cx="2544" cy="1104"/>
            </a:xfrm>
            <a:prstGeom prst="line">
              <a:avLst/>
            </a:prstGeom>
            <a:noFill/>
            <a:ln w="444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5F5F5F"/>
                </a:buClr>
                <a:buSzPct val="65000"/>
                <a:buFont typeface="Wingdings" pitchFamily="2" charset="2"/>
                <a:buNone/>
              </a:pPr>
              <a:endParaRPr lang="en-NZ" sz="2400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588809" name="Text Box 9"/>
          <p:cNvSpPr txBox="1">
            <a:spLocks noChangeArrowheads="1"/>
          </p:cNvSpPr>
          <p:nvPr/>
        </p:nvSpPr>
        <p:spPr bwMode="auto">
          <a:xfrm>
            <a:off x="-152400" y="4876800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5F5F5F"/>
              </a:buClr>
              <a:buSzPct val="65000"/>
              <a:buFont typeface="Wingdings" pitchFamily="2" charset="2"/>
              <a:buNone/>
            </a:pPr>
            <a:r>
              <a:rPr lang="en-US" altLang="en-US" smtClean="0">
                <a:solidFill>
                  <a:srgbClr val="000000"/>
                </a:solidFill>
              </a:rPr>
              <a:t>(less total mass, less energy)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57200" y="4114800"/>
            <a:ext cx="4953000" cy="762000"/>
            <a:chOff x="288" y="2592"/>
            <a:chExt cx="3120" cy="480"/>
          </a:xfrm>
        </p:grpSpPr>
        <p:sp>
          <p:nvSpPr>
            <p:cNvPr id="231433" name="Text Box 11"/>
            <p:cNvSpPr txBox="1">
              <a:spLocks noChangeArrowheads="1"/>
            </p:cNvSpPr>
            <p:nvPr/>
          </p:nvSpPr>
          <p:spPr bwMode="auto">
            <a:xfrm>
              <a:off x="288" y="2784"/>
              <a:ext cx="22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bg2"/>
                </a:buClr>
                <a:buSzPct val="65000"/>
                <a:buFont typeface="Wingdings" pitchFamily="2" charset="2"/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bg2"/>
                </a:buClr>
                <a:buSzPct val="65000"/>
                <a:buFont typeface="Wingdings" pitchFamily="2" charset="2"/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bg2"/>
                </a:buClr>
                <a:buSzPct val="65000"/>
                <a:buFont typeface="Wingdings" pitchFamily="2" charset="2"/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bg2"/>
                </a:buClr>
                <a:buSzPct val="65000"/>
                <a:buFont typeface="Wingdings" pitchFamily="2" charset="2"/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5F5F5F"/>
                </a:buClr>
                <a:buSzPct val="65000"/>
                <a:buFont typeface="Wingdings" pitchFamily="2" charset="2"/>
                <a:buNone/>
              </a:pPr>
              <a:r>
                <a:rPr lang="en-US" altLang="en-US" smtClean="0">
                  <a:solidFill>
                    <a:srgbClr val="000000"/>
                  </a:solidFill>
                </a:rPr>
                <a:t>Larger nucleus</a:t>
              </a:r>
            </a:p>
          </p:txBody>
        </p:sp>
        <p:sp>
          <p:nvSpPr>
            <p:cNvPr id="231434" name="Line 12"/>
            <p:cNvSpPr>
              <a:spLocks noChangeShapeType="1"/>
            </p:cNvSpPr>
            <p:nvPr/>
          </p:nvSpPr>
          <p:spPr bwMode="auto">
            <a:xfrm flipV="1">
              <a:off x="2160" y="2592"/>
              <a:ext cx="1248" cy="288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5F5F5F"/>
                </a:buClr>
                <a:buSzPct val="65000"/>
                <a:buFont typeface="Wingdings" pitchFamily="2" charset="2"/>
                <a:buNone/>
              </a:pPr>
              <a:endParaRPr lang="en-NZ" sz="2400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588813" name="Text Box 13"/>
          <p:cNvSpPr txBox="1">
            <a:spLocks noChangeArrowheads="1"/>
          </p:cNvSpPr>
          <p:nvPr/>
        </p:nvSpPr>
        <p:spPr bwMode="auto">
          <a:xfrm>
            <a:off x="304800" y="57912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5F5F5F"/>
              </a:buClr>
              <a:buSzPct val="65000"/>
              <a:buFont typeface="Wingdings" pitchFamily="2" charset="2"/>
              <a:buNone/>
            </a:pPr>
            <a:r>
              <a:rPr lang="en-US" altLang="en-US" smtClean="0">
                <a:solidFill>
                  <a:srgbClr val="000000"/>
                </a:solidFill>
              </a:rPr>
              <a:t>Web Link: </a:t>
            </a:r>
            <a:r>
              <a:rPr lang="en-US" altLang="en-US" smtClean="0">
                <a:solidFill>
                  <a:srgbClr val="000000"/>
                </a:solidFill>
                <a:hlinkClick r:id="rId4"/>
              </a:rPr>
              <a:t>Fusion</a:t>
            </a:r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67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8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8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8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8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8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8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9" grpId="0" autoUpdateAnimBg="0"/>
      <p:bldP spid="58881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 descr="j01776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0"/>
            <a:ext cx="365760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1905000" y="3581400"/>
            <a:ext cx="533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5F5F5F"/>
              </a:buClr>
              <a:buSzPct val="65000"/>
              <a:buFont typeface="Wingdings" pitchFamily="2" charset="2"/>
              <a:buNone/>
            </a:pPr>
            <a:r>
              <a:rPr lang="en-US" altLang="en-US" smtClean="0">
                <a:solidFill>
                  <a:srgbClr val="000000"/>
                </a:solidFill>
              </a:rPr>
              <a:t>The sun loses over 4 billion kg per </a:t>
            </a:r>
            <a:r>
              <a:rPr lang="en-US" altLang="en-US" b="1" smtClean="0">
                <a:solidFill>
                  <a:srgbClr val="000000"/>
                </a:solidFill>
              </a:rPr>
              <a:t>second </a:t>
            </a:r>
            <a:r>
              <a:rPr lang="en-US" altLang="en-US" smtClean="0">
                <a:solidFill>
                  <a:srgbClr val="000000"/>
                </a:solidFill>
              </a:rPr>
              <a:t>due to fusion </a:t>
            </a:r>
          </a:p>
        </p:txBody>
      </p:sp>
      <p:sp>
        <p:nvSpPr>
          <p:cNvPr id="589828" name="Text Box 4"/>
          <p:cNvSpPr txBox="1">
            <a:spLocks noChangeArrowheads="1"/>
          </p:cNvSpPr>
          <p:nvPr/>
        </p:nvSpPr>
        <p:spPr bwMode="auto">
          <a:xfrm>
            <a:off x="76200" y="5334000"/>
            <a:ext cx="891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5F5F5F"/>
              </a:buClr>
              <a:buSzPct val="65000"/>
              <a:buFont typeface="Wingdings" pitchFamily="2" charset="2"/>
              <a:buNone/>
            </a:pPr>
            <a:r>
              <a:rPr lang="en-US" altLang="en-US" smtClean="0">
                <a:solidFill>
                  <a:srgbClr val="990000"/>
                </a:solidFill>
              </a:rPr>
              <a:t>(Don’t worry, it will last for another 5 billion years or so)</a:t>
            </a:r>
          </a:p>
        </p:txBody>
      </p:sp>
    </p:spTree>
    <p:extLst>
      <p:ext uri="{BB962C8B-B14F-4D97-AF65-F5344CB8AC3E}">
        <p14:creationId xmlns:p14="http://schemas.microsoft.com/office/powerpoint/2010/main" val="2742991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2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53048" y="836340"/>
            <a:ext cx="5104751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joining of two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smaller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nuclei to form a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larger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one.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This is the process that powers the sun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Example of a fusion reaction: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9596" y="211101"/>
            <a:ext cx="169790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Fusion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928664" y="2134469"/>
          <a:ext cx="3286148" cy="701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2" name="Equation" r:id="rId4" imgW="1130040" imgH="241200" progId="Equation.3">
                  <p:embed/>
                </p:oleObj>
              </mc:Choice>
              <mc:Fallback>
                <p:oleObj name="Equation" r:id="rId4" imgW="113004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4" y="2134469"/>
                        <a:ext cx="3286148" cy="7017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285720" y="2895795"/>
            <a:ext cx="85861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cs typeface="Arial" charset="0"/>
              </a:rPr>
              <a:t>When 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smaller</a:t>
            </a:r>
            <a:r>
              <a:rPr lang="en-US" dirty="0" smtClean="0">
                <a:cs typeface="Arial" charset="0"/>
              </a:rPr>
              <a:t> nuclei combine to form a 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larger</a:t>
            </a:r>
            <a:r>
              <a:rPr lang="en-US" dirty="0" smtClean="0">
                <a:cs typeface="Arial" charset="0"/>
              </a:rPr>
              <a:t> one, 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mass is lost </a:t>
            </a:r>
            <a:r>
              <a:rPr lang="en-US" dirty="0">
                <a:cs typeface="Arial" charset="0"/>
              </a:rPr>
              <a:t>in the form of an energy release. </a:t>
            </a:r>
            <a:r>
              <a:rPr lang="en-US" dirty="0" smtClean="0">
                <a:cs typeface="Arial" charset="0"/>
              </a:rPr>
              <a:t>WHY?</a:t>
            </a: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75261" y="485813"/>
            <a:ext cx="3299292" cy="219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-1" y="3584121"/>
            <a:ext cx="8730343" cy="3143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Fusing two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smaller nuclei together </a:t>
            </a:r>
            <a:r>
              <a:rPr lang="en-US" dirty="0">
                <a:latin typeface="Arial" pitchFamily="34" charset="0"/>
                <a:cs typeface="Arial" pitchFamily="34" charset="0"/>
              </a:rPr>
              <a:t>results in a nucleus with a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higher binding energy per nucleon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(see curve) </a:t>
            </a:r>
            <a:r>
              <a:rPr lang="en-US" dirty="0" smtClean="0">
                <a:cs typeface="Arial" charset="0"/>
              </a:rPr>
              <a:t>and 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less </a:t>
            </a:r>
            <a:r>
              <a:rPr lang="en-US" dirty="0" smtClean="0"/>
              <a:t>energy stored as mass compared to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smaller nuclei. This difference in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mass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between the smaller and larger nuclei results in a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release of energy.</a:t>
            </a:r>
            <a:endParaRPr lang="en-US" dirty="0" smtClean="0">
              <a:cs typeface="Arial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Fusion </a:t>
            </a:r>
            <a:r>
              <a:rPr lang="en-US" dirty="0">
                <a:latin typeface="Arial" pitchFamily="34" charset="0"/>
                <a:cs typeface="Arial" pitchFamily="34" charset="0"/>
              </a:rPr>
              <a:t>requires extreme temperature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eg</a:t>
            </a:r>
            <a:r>
              <a:rPr lang="en-US" dirty="0">
                <a:latin typeface="Arial" pitchFamily="34" charset="0"/>
                <a:cs typeface="Arial" pitchFamily="34" charset="0"/>
              </a:rPr>
              <a:t> millions of degrees) to occur, and has not practically and economically been used in power generation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yet...)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high </a:t>
            </a:r>
            <a:r>
              <a:rPr lang="en-US" dirty="0">
                <a:latin typeface="Arial" pitchFamily="34" charset="0"/>
                <a:cs typeface="Arial" pitchFamily="34" charset="0"/>
              </a:rPr>
              <a:t>temperatures are needed to provide the energy for the nuclei to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collide and overcome the net repulsion </a:t>
            </a:r>
            <a:r>
              <a:rPr lang="en-US" dirty="0">
                <a:latin typeface="Arial" pitchFamily="34" charset="0"/>
                <a:cs typeface="Arial" pitchFamily="34" charset="0"/>
              </a:rPr>
              <a:t>between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two positive nuclei.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53" y="310944"/>
            <a:ext cx="8690498" cy="592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493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4621" y="46777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dirty="0">
                <a:hlinkClick r:id="rId2"/>
              </a:rPr>
              <a:t>http://www.telegraph.co.uk/news/science/science-news/10679744/British-schoolboy-13-becomes-youngest-to-build-nuclear-fusion-</a:t>
            </a:r>
            <a:r>
              <a:rPr lang="en-NZ" dirty="0" smtClean="0">
                <a:hlinkClick r:id="rId2"/>
              </a:rPr>
              <a:t>reactor.html</a:t>
            </a:r>
            <a:endParaRPr lang="en-NZ" dirty="0" smtClean="0"/>
          </a:p>
          <a:p>
            <a:endParaRPr lang="en-NZ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507" y="1854461"/>
            <a:ext cx="6320477" cy="410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78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8373" y="1305342"/>
            <a:ext cx="8291743" cy="5209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Mass-Energy </a:t>
            </a:r>
            <a:r>
              <a:rPr lang="en-US" sz="2400" dirty="0"/>
              <a:t>is conserved.  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Small </a:t>
            </a:r>
            <a:r>
              <a:rPr lang="en-US" sz="2400" dirty="0"/>
              <a:t>nuclei have </a:t>
            </a:r>
            <a:r>
              <a:rPr lang="en-US" sz="2400" u="sng" dirty="0">
                <a:solidFill>
                  <a:srgbClr val="FF0000"/>
                </a:solidFill>
              </a:rPr>
              <a:t>some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of their mass-energy as binding energy.  The rest of their mass-energy is in the nucleons, as mass.</a:t>
            </a:r>
            <a:endParaRPr lang="en-NZ" sz="2400" dirty="0"/>
          </a:p>
          <a:p>
            <a:r>
              <a:rPr lang="en-US" sz="1050" dirty="0"/>
              <a:t> </a:t>
            </a:r>
            <a:endParaRPr lang="en-NZ" sz="3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If two smaller nuclei fuse into a nucleus that has </a:t>
            </a:r>
            <a:r>
              <a:rPr lang="en-US" sz="2400" u="sng" dirty="0" smtClean="0">
                <a:solidFill>
                  <a:srgbClr val="FF0000"/>
                </a:solidFill>
              </a:rPr>
              <a:t>more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binding energy per nucleon, the nucleons of the new nucleus have </a:t>
            </a:r>
            <a:r>
              <a:rPr lang="en-US" sz="2400" u="sng" dirty="0" smtClean="0">
                <a:solidFill>
                  <a:srgbClr val="FF0000"/>
                </a:solidFill>
              </a:rPr>
              <a:t>less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mass-energy in them.</a:t>
            </a:r>
            <a:endParaRPr lang="en-NZ" sz="2400" dirty="0" smtClean="0"/>
          </a:p>
          <a:p>
            <a:r>
              <a:rPr lang="en-US" sz="1000" dirty="0"/>
              <a:t> </a:t>
            </a:r>
            <a:endParaRPr lang="en-NZ" sz="1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The difference in mass-energy between the reactants and the product is given off as energy, usually as </a:t>
            </a:r>
            <a:r>
              <a:rPr lang="en-US" sz="2400" dirty="0" err="1"/>
              <a:t>E</a:t>
            </a:r>
            <a:r>
              <a:rPr lang="en-US" sz="2400" baseline="-25000" dirty="0" err="1"/>
              <a:t>k</a:t>
            </a:r>
            <a:r>
              <a:rPr lang="en-US" sz="2400" dirty="0"/>
              <a:t> of the products and/or </a:t>
            </a:r>
            <a:r>
              <a:rPr lang="en-US" sz="2400" dirty="0" smtClean="0"/>
              <a:t>radiation.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Need </a:t>
            </a:r>
            <a:r>
              <a:rPr lang="en-US" sz="2400" dirty="0" smtClean="0">
                <a:solidFill>
                  <a:srgbClr val="FF0000"/>
                </a:solidFill>
              </a:rPr>
              <a:t>high temperatures </a:t>
            </a:r>
            <a:r>
              <a:rPr lang="en-US" sz="2400" dirty="0" smtClean="0"/>
              <a:t>so that particles have high kinetic energies to overcome repulsive electrostatic  forces in order to fuse.</a:t>
            </a:r>
            <a:endParaRPr lang="en-NZ" sz="2400" dirty="0"/>
          </a:p>
        </p:txBody>
      </p:sp>
      <p:sp>
        <p:nvSpPr>
          <p:cNvPr id="3" name="Rectangle 2"/>
          <p:cNvSpPr/>
          <p:nvPr/>
        </p:nvSpPr>
        <p:spPr>
          <a:xfrm>
            <a:off x="408373" y="191104"/>
            <a:ext cx="6494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Fusion Summary…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9488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508" y="263237"/>
            <a:ext cx="8215745" cy="567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746" y="4607937"/>
            <a:ext cx="6715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410" y="4023880"/>
            <a:ext cx="80010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655" y="691252"/>
            <a:ext cx="8278238" cy="500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8346" y="4636897"/>
            <a:ext cx="3495654" cy="134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890" y="285317"/>
            <a:ext cx="8067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4873" y="6016770"/>
            <a:ext cx="8585434" cy="64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460" y="1420956"/>
            <a:ext cx="9114540" cy="504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mboo">
  <a:themeElements>
    <a:clrScheme name="">
      <a:dk1>
        <a:srgbClr val="000000"/>
      </a:dk1>
      <a:lt1>
        <a:srgbClr val="FFFFFF"/>
      </a:lt1>
      <a:dk2>
        <a:srgbClr val="0080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Bambo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65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65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mboo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mboo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304</Words>
  <Application>Microsoft Macintosh PowerPoint</Application>
  <PresentationFormat>On-screen Show (4:3)</PresentationFormat>
  <Paragraphs>32</Paragraphs>
  <Slides>11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Bamboo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MagnumMac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</dc:creator>
  <cp:lastModifiedBy>Stephen Anderson</cp:lastModifiedBy>
  <cp:revision>102</cp:revision>
  <dcterms:created xsi:type="dcterms:W3CDTF">2008-10-01T11:36:15Z</dcterms:created>
  <dcterms:modified xsi:type="dcterms:W3CDTF">2015-02-23T21:03:17Z</dcterms:modified>
</cp:coreProperties>
</file>