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sldIdLst>
    <p:sldId id="377" r:id="rId3"/>
    <p:sldId id="375" r:id="rId4"/>
    <p:sldId id="359" r:id="rId5"/>
    <p:sldId id="362" r:id="rId6"/>
    <p:sldId id="363" r:id="rId7"/>
    <p:sldId id="373" r:id="rId8"/>
    <p:sldId id="364" r:id="rId9"/>
    <p:sldId id="365" r:id="rId10"/>
    <p:sldId id="366" r:id="rId11"/>
    <p:sldId id="378" r:id="rId12"/>
    <p:sldId id="382" r:id="rId13"/>
    <p:sldId id="383" r:id="rId14"/>
    <p:sldId id="384" r:id="rId15"/>
    <p:sldId id="385" r:id="rId16"/>
    <p:sldId id="380" r:id="rId17"/>
    <p:sldId id="379" r:id="rId18"/>
  </p:sldIdLst>
  <p:sldSz cx="9144000" cy="6858000" type="screen4x3"/>
  <p:notesSz cx="6791325" cy="9923463"/>
  <p:defaultTextStyle>
    <a:defPPr>
      <a:defRPr lang="en-US"/>
    </a:defPPr>
    <a:lvl1pPr algn="l" rtl="0" eaLnBrk="0" fontAlgn="base" hangingPunct="0">
      <a:spcBef>
        <a:spcPct val="0"/>
      </a:spcBef>
      <a:spcAft>
        <a:spcPct val="0"/>
      </a:spcAft>
      <a:defRPr sz="2400" b="1" kern="1200">
        <a:solidFill>
          <a:srgbClr val="CC3300"/>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rgbClr val="CC3300"/>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rgbClr val="CC3300"/>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rgbClr val="CC3300"/>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rgbClr val="CC3300"/>
        </a:solidFill>
        <a:latin typeface="Times New Roman" pitchFamily="18" charset="0"/>
        <a:ea typeface="+mn-ea"/>
        <a:cs typeface="+mn-cs"/>
      </a:defRPr>
    </a:lvl5pPr>
    <a:lvl6pPr marL="2286000" algn="l" defTabSz="914400" rtl="0" eaLnBrk="1" latinLnBrk="0" hangingPunct="1">
      <a:defRPr sz="2400" b="1" kern="1200">
        <a:solidFill>
          <a:srgbClr val="CC3300"/>
        </a:solidFill>
        <a:latin typeface="Times New Roman" pitchFamily="18" charset="0"/>
        <a:ea typeface="+mn-ea"/>
        <a:cs typeface="+mn-cs"/>
      </a:defRPr>
    </a:lvl6pPr>
    <a:lvl7pPr marL="2743200" algn="l" defTabSz="914400" rtl="0" eaLnBrk="1" latinLnBrk="0" hangingPunct="1">
      <a:defRPr sz="2400" b="1" kern="1200">
        <a:solidFill>
          <a:srgbClr val="CC3300"/>
        </a:solidFill>
        <a:latin typeface="Times New Roman" pitchFamily="18" charset="0"/>
        <a:ea typeface="+mn-ea"/>
        <a:cs typeface="+mn-cs"/>
      </a:defRPr>
    </a:lvl7pPr>
    <a:lvl8pPr marL="3200400" algn="l" defTabSz="914400" rtl="0" eaLnBrk="1" latinLnBrk="0" hangingPunct="1">
      <a:defRPr sz="2400" b="1" kern="1200">
        <a:solidFill>
          <a:srgbClr val="CC3300"/>
        </a:solidFill>
        <a:latin typeface="Times New Roman" pitchFamily="18" charset="0"/>
        <a:ea typeface="+mn-ea"/>
        <a:cs typeface="+mn-cs"/>
      </a:defRPr>
    </a:lvl8pPr>
    <a:lvl9pPr marL="3657600" algn="l" defTabSz="914400" rtl="0" eaLnBrk="1" latinLnBrk="0" hangingPunct="1">
      <a:defRPr sz="2400" b="1" kern="1200">
        <a:solidFill>
          <a:srgbClr val="CC3300"/>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7" autoAdjust="0"/>
    <p:restoredTop sz="97749" autoAdjust="0"/>
  </p:normalViewPr>
  <p:slideViewPr>
    <p:cSldViewPr>
      <p:cViewPr>
        <p:scale>
          <a:sx n="70" d="100"/>
          <a:sy n="70" d="100"/>
        </p:scale>
        <p:origin x="-1074" y="-174"/>
      </p:cViewPr>
      <p:guideLst>
        <p:guide orient="horz" pos="1392"/>
        <p:guide pos="2304"/>
      </p:guideLst>
    </p:cSldViewPr>
  </p:slideViewPr>
  <p:notesTextViewPr>
    <p:cViewPr>
      <p:scale>
        <a:sx n="100" d="100"/>
        <a:sy n="100" d="100"/>
      </p:scale>
      <p:origin x="0" y="0"/>
    </p:cViewPr>
  </p:notesTextViewPr>
  <p:sorterViewPr>
    <p:cViewPr>
      <p:scale>
        <a:sx n="25" d="100"/>
        <a:sy n="25" d="100"/>
      </p:scale>
      <p:origin x="0" y="0"/>
    </p:cViewPr>
  </p:sorterViewPr>
  <p:notesViewPr>
    <p:cSldViewPr>
      <p:cViewPr>
        <p:scale>
          <a:sx n="75" d="100"/>
          <a:sy n="75" d="100"/>
        </p:scale>
        <p:origin x="-648" y="1944"/>
      </p:cViewPr>
      <p:guideLst>
        <p:guide orient="horz" pos="3126"/>
        <p:guide pos="2139"/>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6.emf"/><Relationship Id="rId7" Type="http://schemas.openxmlformats.org/officeDocument/2006/relationships/image" Target="../media/image59.wmf"/><Relationship Id="rId2" Type="http://schemas.openxmlformats.org/officeDocument/2006/relationships/image" Target="../media/image55.emf"/><Relationship Id="rId1" Type="http://schemas.openxmlformats.org/officeDocument/2006/relationships/image" Target="../media/image54.emf"/><Relationship Id="rId6" Type="http://schemas.openxmlformats.org/officeDocument/2006/relationships/image" Target="../media/image44.wmf"/><Relationship Id="rId5" Type="http://schemas.openxmlformats.org/officeDocument/2006/relationships/image" Target="../media/image58.emf"/><Relationship Id="rId4" Type="http://schemas.openxmlformats.org/officeDocument/2006/relationships/image" Target="../media/image5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image" Target="../media/image22.emf"/><Relationship Id="rId7" Type="http://schemas.openxmlformats.org/officeDocument/2006/relationships/image" Target="../media/image26.emf"/><Relationship Id="rId2" Type="http://schemas.openxmlformats.org/officeDocument/2006/relationships/image" Target="../media/image21.emf"/><Relationship Id="rId1" Type="http://schemas.openxmlformats.org/officeDocument/2006/relationships/image" Target="../media/image20.emf"/><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image" Target="../media/image2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image" Target="../media/image31.emf"/><Relationship Id="rId4" Type="http://schemas.openxmlformats.org/officeDocument/2006/relationships/image" Target="../media/image3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image" Target="../media/image35.emf"/><Relationship Id="rId6" Type="http://schemas.openxmlformats.org/officeDocument/2006/relationships/image" Target="../media/image40.emf"/><Relationship Id="rId5" Type="http://schemas.openxmlformats.org/officeDocument/2006/relationships/image" Target="../media/image39.emf"/><Relationship Id="rId4" Type="http://schemas.openxmlformats.org/officeDocument/2006/relationships/image" Target="../media/image38.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emf"/><Relationship Id="rId1" Type="http://schemas.openxmlformats.org/officeDocument/2006/relationships/image" Target="../media/image41.emf"/><Relationship Id="rId5" Type="http://schemas.openxmlformats.org/officeDocument/2006/relationships/image" Target="../media/image45.wmf"/><Relationship Id="rId4"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32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idx="1"/>
          </p:nvPr>
        </p:nvSpPr>
        <p:spPr bwMode="auto">
          <a:xfrm>
            <a:off x="3848100" y="0"/>
            <a:ext cx="29432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915988" y="744538"/>
            <a:ext cx="4959350" cy="37211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904875" y="4713288"/>
            <a:ext cx="4981575" cy="446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9638" name="Rectangle 6"/>
          <p:cNvSpPr>
            <a:spLocks noGrp="1" noChangeArrowheads="1"/>
          </p:cNvSpPr>
          <p:nvPr>
            <p:ph type="ftr" sz="quarter" idx="4"/>
          </p:nvPr>
        </p:nvSpPr>
        <p:spPr bwMode="auto">
          <a:xfrm>
            <a:off x="0" y="9426575"/>
            <a:ext cx="29432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9" name="Rectangle 7"/>
          <p:cNvSpPr>
            <a:spLocks noGrp="1" noChangeArrowheads="1"/>
          </p:cNvSpPr>
          <p:nvPr>
            <p:ph type="sldNum" sz="quarter" idx="5"/>
          </p:nvPr>
        </p:nvSpPr>
        <p:spPr bwMode="auto">
          <a:xfrm>
            <a:off x="3848100" y="9426575"/>
            <a:ext cx="29432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0540D3A-6FEB-4EE3-8247-48D1509E82D4}" type="slidenum">
              <a:rPr lang="en-US"/>
              <a:pPr>
                <a:defRPr/>
              </a:pPr>
              <a:t>‹#›</a:t>
            </a:fld>
            <a:endParaRPr lang="en-US" dirty="0"/>
          </a:p>
        </p:txBody>
      </p:sp>
    </p:spTree>
    <p:extLst>
      <p:ext uri="{BB962C8B-B14F-4D97-AF65-F5344CB8AC3E}">
        <p14:creationId xmlns:p14="http://schemas.microsoft.com/office/powerpoint/2010/main" val="1618995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fld id="{D59416FF-CA1B-4D62-B94F-230FAFF37F16}"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Image Placeholder 1"/>
          <p:cNvSpPr>
            <a:spLocks noGrp="1" noRot="1" noChangeAspect="1" noTextEdit="1"/>
          </p:cNvSpPr>
          <p:nvPr>
            <p:ph type="sldImg"/>
          </p:nvPr>
        </p:nvSpPr>
        <p:spPr>
          <a:ln/>
        </p:spPr>
      </p:sp>
      <p:sp>
        <p:nvSpPr>
          <p:cNvPr id="376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76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50000"/>
              </a:spcBef>
              <a:buClr>
                <a:srgbClr val="EEECE1"/>
              </a:buClr>
            </a:pPr>
            <a:fld id="{A602FCB8-66CE-436E-A4FD-37C83A9380FF}" type="slidenum">
              <a:rPr kumimoji="0" lang="en-US" altLang="en-US">
                <a:solidFill>
                  <a:prstClr val="black"/>
                </a:solidFill>
                <a:latin typeface="Verdana" pitchFamily="34" charset="0"/>
              </a:rPr>
              <a:pPr algn="r" eaLnBrk="1" hangingPunct="1">
                <a:spcBef>
                  <a:spcPct val="50000"/>
                </a:spcBef>
                <a:buClr>
                  <a:srgbClr val="EEECE1"/>
                </a:buClr>
              </a:pPr>
              <a:t>11</a:t>
            </a:fld>
            <a:endParaRPr kumimoji="0" lang="en-US" altLang="en-US">
              <a:solidFill>
                <a:prstClr val="black"/>
              </a:solidFill>
              <a:latin typeface="Verdan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ln/>
        </p:spPr>
      </p:sp>
      <p:sp>
        <p:nvSpPr>
          <p:cNvPr id="381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81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50000"/>
              </a:spcBef>
              <a:buClr>
                <a:srgbClr val="EEECE1"/>
              </a:buClr>
            </a:pPr>
            <a:fld id="{DB561C6D-AD7D-453E-AEAB-36B85696096C}" type="slidenum">
              <a:rPr kumimoji="0" lang="en-US" altLang="en-US">
                <a:solidFill>
                  <a:prstClr val="black"/>
                </a:solidFill>
                <a:latin typeface="Verdana" pitchFamily="34" charset="0"/>
              </a:rPr>
              <a:pPr algn="r" eaLnBrk="1" hangingPunct="1">
                <a:spcBef>
                  <a:spcPct val="50000"/>
                </a:spcBef>
                <a:buClr>
                  <a:srgbClr val="EEECE1"/>
                </a:buClr>
              </a:pPr>
              <a:t>12</a:t>
            </a:fld>
            <a:endParaRPr kumimoji="0" lang="en-US" altLang="en-US">
              <a:solidFill>
                <a:prstClr val="black"/>
              </a:solidFill>
              <a:latin typeface="Verdan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Slide Image Placeholder 1"/>
          <p:cNvSpPr>
            <a:spLocks noGrp="1" noRot="1" noChangeAspect="1" noTextEdit="1"/>
          </p:cNvSpPr>
          <p:nvPr>
            <p:ph type="sldImg"/>
          </p:nvPr>
        </p:nvSpPr>
        <p:spPr>
          <a:ln/>
        </p:spPr>
      </p:sp>
      <p:sp>
        <p:nvSpPr>
          <p:cNvPr id="382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82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50000"/>
              </a:spcBef>
              <a:buClr>
                <a:srgbClr val="EEECE1"/>
              </a:buClr>
            </a:pPr>
            <a:fld id="{396E97D9-8405-4F6C-921D-2B43B1DBA647}" type="slidenum">
              <a:rPr kumimoji="0" lang="en-US" altLang="en-US">
                <a:solidFill>
                  <a:prstClr val="black"/>
                </a:solidFill>
                <a:latin typeface="Verdana" pitchFamily="34" charset="0"/>
              </a:rPr>
              <a:pPr algn="r" eaLnBrk="1" hangingPunct="1">
                <a:spcBef>
                  <a:spcPct val="50000"/>
                </a:spcBef>
                <a:buClr>
                  <a:srgbClr val="EEECE1"/>
                </a:buClr>
              </a:pPr>
              <a:t>13</a:t>
            </a:fld>
            <a:endParaRPr kumimoji="0" lang="en-US" altLang="en-US">
              <a:solidFill>
                <a:prstClr val="black"/>
              </a:solidFill>
              <a:latin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Slide Image Placeholder 1"/>
          <p:cNvSpPr>
            <a:spLocks noGrp="1" noRot="1" noChangeAspect="1" noTextEdit="1"/>
          </p:cNvSpPr>
          <p:nvPr>
            <p:ph type="sldImg"/>
          </p:nvPr>
        </p:nvSpPr>
        <p:spPr>
          <a:ln/>
        </p:spPr>
      </p:sp>
      <p:sp>
        <p:nvSpPr>
          <p:cNvPr id="384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84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Times New Roman" pitchFamily="18" charset="0"/>
              </a:defRPr>
            </a:lvl1pPr>
            <a:lvl2pPr marL="742950" indent="-285750" algn="l" eaLnBrk="0" hangingPunct="0">
              <a:spcBef>
                <a:spcPct val="30000"/>
              </a:spcBef>
              <a:defRPr kumimoji="1" sz="1200">
                <a:solidFill>
                  <a:schemeClr val="tx1"/>
                </a:solidFill>
                <a:latin typeface="Times New Roman" pitchFamily="18" charset="0"/>
              </a:defRPr>
            </a:lvl2pPr>
            <a:lvl3pPr marL="1143000" indent="-228600" algn="l" eaLnBrk="0" hangingPunct="0">
              <a:spcBef>
                <a:spcPct val="30000"/>
              </a:spcBef>
              <a:defRPr kumimoji="1" sz="1200">
                <a:solidFill>
                  <a:schemeClr val="tx1"/>
                </a:solidFill>
                <a:latin typeface="Times New Roman" pitchFamily="18" charset="0"/>
              </a:defRPr>
            </a:lvl3pPr>
            <a:lvl4pPr marL="1600200" indent="-228600" algn="l" eaLnBrk="0" hangingPunct="0">
              <a:spcBef>
                <a:spcPct val="30000"/>
              </a:spcBef>
              <a:defRPr kumimoji="1" sz="1200">
                <a:solidFill>
                  <a:schemeClr val="tx1"/>
                </a:solidFill>
                <a:latin typeface="Times New Roman" pitchFamily="18" charset="0"/>
              </a:defRPr>
            </a:lvl4pPr>
            <a:lvl5pPr marL="2057400" indent="-228600" algn="l"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lgn="r" eaLnBrk="1" hangingPunct="1">
              <a:spcBef>
                <a:spcPct val="50000"/>
              </a:spcBef>
              <a:buClr>
                <a:srgbClr val="EEECE1"/>
              </a:buClr>
            </a:pPr>
            <a:fld id="{EB174D9D-5D2C-4802-8138-F9FC2A6C0E7C}" type="slidenum">
              <a:rPr kumimoji="0" lang="en-US" altLang="en-US">
                <a:solidFill>
                  <a:prstClr val="black"/>
                </a:solidFill>
                <a:latin typeface="Verdana" pitchFamily="34" charset="0"/>
              </a:rPr>
              <a:pPr algn="r" eaLnBrk="1" hangingPunct="1">
                <a:spcBef>
                  <a:spcPct val="50000"/>
                </a:spcBef>
                <a:buClr>
                  <a:srgbClr val="EEECE1"/>
                </a:buClr>
              </a:pPr>
              <a:t>14</a:t>
            </a:fld>
            <a:endParaRPr kumimoji="0" lang="en-US" altLang="en-US">
              <a:solidFill>
                <a:prstClr val="black"/>
              </a:solidFill>
              <a:latin typeface="Verdan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0F7C8DF-15FB-48C1-BB52-C7651C6CEC64}" type="slidenum">
              <a:rPr lang="en-US" smtClean="0"/>
              <a:pPr/>
              <a:t>16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DD1D1D-A739-4BEB-82C0-850088AF972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E2B3FA-B02B-4466-9E97-FE8A613398B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615422-A9AE-47A5-9A98-2F79CAD3068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amboo"/>
          <p:cNvPicPr>
            <a:picLocks noChangeAspect="1" noChangeArrowheads="1"/>
          </p:cNvPicPr>
          <p:nvPr/>
        </p:nvPicPr>
        <p:blipFill>
          <a:blip r:embed="rId2">
            <a:extLst>
              <a:ext uri="{28A0092B-C50C-407E-A947-70E740481C1C}">
                <a14:useLocalDpi xmlns:a14="http://schemas.microsoft.com/office/drawing/2010/main" val="0"/>
              </a:ext>
            </a:extLst>
          </a:blip>
          <a:srcRect r="13792"/>
          <a:stretch>
            <a:fillRect/>
          </a:stretch>
        </p:blipFill>
        <p:spPr bwMode="ltGray">
          <a:xfrm>
            <a:off x="6292850" y="-1588"/>
            <a:ext cx="28575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304800" y="1158875"/>
            <a:ext cx="6248400" cy="1431925"/>
          </a:xfrm>
        </p:spPr>
        <p:txBody>
          <a:bodyPr/>
          <a:lstStyle>
            <a:lvl1pPr>
              <a:defRPr/>
            </a:lvl1pPr>
          </a:lstStyle>
          <a:p>
            <a:r>
              <a:rPr lang="en-US"/>
              <a:t>Click to edit Master title style</a:t>
            </a:r>
          </a:p>
        </p:txBody>
      </p:sp>
      <p:sp>
        <p:nvSpPr>
          <p:cNvPr id="34820" name="Rectangle 4"/>
          <p:cNvSpPr>
            <a:spLocks noGrp="1" noChangeArrowheads="1"/>
          </p:cNvSpPr>
          <p:nvPr>
            <p:ph type="subTitle" idx="1"/>
          </p:nvPr>
        </p:nvSpPr>
        <p:spPr>
          <a:xfrm>
            <a:off x="304800" y="3429000"/>
            <a:ext cx="6019800" cy="1752600"/>
          </a:xfrm>
        </p:spPr>
        <p:txBody>
          <a:bodyPr/>
          <a:lstStyle>
            <a:lvl1pPr marL="0" indent="0" algn="ctr">
              <a:buFont typeface="Wingding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a:xfrm>
            <a:off x="257175" y="6248400"/>
            <a:ext cx="1622425" cy="457200"/>
          </a:xfrm>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xfrm>
            <a:off x="2108200" y="6248400"/>
            <a:ext cx="2997200" cy="457200"/>
          </a:xfrm>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xfrm>
            <a:off x="5486400" y="6248400"/>
            <a:ext cx="1371600" cy="457200"/>
          </a:xfrm>
        </p:spPr>
        <p:txBody>
          <a:bodyPr/>
          <a:lstStyle>
            <a:lvl1pPr>
              <a:defRPr/>
            </a:lvl1pPr>
          </a:lstStyle>
          <a:p>
            <a:pPr>
              <a:defRPr/>
            </a:pPr>
            <a:fld id="{14FBAD3D-1FEC-4558-ABDA-2BB266ED0B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8655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F082B48-A30E-420E-B37F-7A4D5AD90D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4423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E9AA1DAB-F6C3-4EF3-8397-EEAD73DD3A1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797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E3EC2F59-C0DF-47D1-85A3-2013EF3BFE7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2583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067E8B9C-614C-44FE-82A3-0374206322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51508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2FA8F613-8393-47D9-B9F4-17EB0C08243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4458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C2395211-3BDD-4E6C-BE3E-0AD8485DF0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332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97774BC2-25A6-4508-8494-F29724E11C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294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5D1336-DCD5-4B70-BD05-2DB40C139E57}"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2BA854EA-82C5-4E93-9DCC-E2A655A58B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428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7AF7297-7D0D-4159-8D23-65D4E40B7C1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9196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85950" cy="5775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20675"/>
            <a:ext cx="5505450" cy="5775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29879564-B5CE-4EEE-986C-A864704727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983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F89934-35AB-4944-A6C4-E4E4645EE6C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C99F0B-6255-458F-85CC-498166C8379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8C02ED-7154-46CB-9E7A-491747937D4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C5F888-DF86-487C-9DC8-592DB48E3F7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499BB64-426F-4301-86DD-B3576582122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C90987-A278-431D-8D9B-6ABBA2FC5DF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1FA765-7D68-460A-B52A-70D85BDD4B9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a:defRPr/>
            </a:pPr>
            <a:fld id="{96D0F4EE-8F74-48DB-BDFE-BFDF4BB03E8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amboo"/>
          <p:cNvPicPr>
            <a:picLocks noChangeAspect="1" noChangeArrowheads="1"/>
          </p:cNvPicPr>
          <p:nvPr/>
        </p:nvPicPr>
        <p:blipFill>
          <a:blip r:embed="rId13">
            <a:extLst>
              <a:ext uri="{28A0092B-C50C-407E-A947-70E740481C1C}">
                <a14:useLocalDpi xmlns:a14="http://schemas.microsoft.com/office/drawing/2010/main" val="0"/>
              </a:ext>
            </a:extLst>
          </a:blip>
          <a:srcRect r="45976"/>
          <a:stretch>
            <a:fillRect/>
          </a:stretch>
        </p:blipFill>
        <p:spPr bwMode="ltGray">
          <a:xfrm>
            <a:off x="7353300" y="0"/>
            <a:ext cx="1790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28600" y="320675"/>
            <a:ext cx="7467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228600" y="1981200"/>
            <a:ext cx="754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3797" name="Rectangle 5"/>
          <p:cNvSpPr>
            <a:spLocks noGrp="1" noChangeArrowheads="1"/>
          </p:cNvSpPr>
          <p:nvPr>
            <p:ph type="dt" sz="half" idx="2"/>
          </p:nvPr>
        </p:nvSpPr>
        <p:spPr bwMode="auto">
          <a:xfrm>
            <a:off x="2286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400">
                <a:latin typeface="Times New Roman" charset="0"/>
              </a:defRPr>
            </a:lvl1pPr>
          </a:lstStyle>
          <a:p>
            <a:pPr eaLnBrk="1" hangingPunct="1">
              <a:defRPr/>
            </a:pPr>
            <a:endParaRPr lang="en-US" b="0">
              <a:solidFill>
                <a:srgbClr val="000000"/>
              </a:solidFill>
            </a:endParaRPr>
          </a:p>
        </p:txBody>
      </p:sp>
      <p:sp>
        <p:nvSpPr>
          <p:cNvPr id="33798" name="Rectangle 6"/>
          <p:cNvSpPr>
            <a:spLocks noGrp="1" noChangeArrowheads="1"/>
          </p:cNvSpPr>
          <p:nvPr>
            <p:ph type="ftr" sz="quarter" idx="3"/>
          </p:nvPr>
        </p:nvSpPr>
        <p:spPr bwMode="auto">
          <a:xfrm>
            <a:off x="2209800" y="6248400"/>
            <a:ext cx="350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400">
                <a:latin typeface="Times New Roman" charset="0"/>
              </a:defRPr>
            </a:lvl1pPr>
          </a:lstStyle>
          <a:p>
            <a:pPr algn="ctr" eaLnBrk="1" hangingPunct="1">
              <a:defRPr/>
            </a:pPr>
            <a:endParaRPr lang="en-US" b="0">
              <a:solidFill>
                <a:srgbClr val="000000"/>
              </a:solidFill>
            </a:endParaRPr>
          </a:p>
        </p:txBody>
      </p:sp>
      <p:sp>
        <p:nvSpPr>
          <p:cNvPr id="33799" name="Rectangle 7"/>
          <p:cNvSpPr>
            <a:spLocks noGrp="1" noChangeArrowheads="1"/>
          </p:cNvSpPr>
          <p:nvPr>
            <p:ph type="sldNum" sz="quarter" idx="4"/>
          </p:nvPr>
        </p:nvSpPr>
        <p:spPr bwMode="auto">
          <a:xfrm>
            <a:off x="62484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400">
                <a:latin typeface="Times New Roman" charset="0"/>
              </a:defRPr>
            </a:lvl1pPr>
          </a:lstStyle>
          <a:p>
            <a:pPr eaLnBrk="1" hangingPunct="1">
              <a:defRPr/>
            </a:pPr>
            <a:fld id="{574C7A7A-E239-431A-A3E5-37FCF012FC3C}" type="slidenum">
              <a:rPr lang="en-US" b="0">
                <a:solidFill>
                  <a:srgbClr val="000000"/>
                </a:solidFill>
              </a:rPr>
              <a:pPr eaLnBrk="1" hangingPunct="1">
                <a:defRPr/>
              </a:pPr>
              <a:t>‹#›</a:t>
            </a:fld>
            <a:endParaRPr lang="en-US" b="0">
              <a:solidFill>
                <a:srgbClr val="000000"/>
              </a:solidFill>
            </a:endParaRPr>
          </a:p>
        </p:txBody>
      </p:sp>
    </p:spTree>
    <p:extLst>
      <p:ext uri="{BB962C8B-B14F-4D97-AF65-F5344CB8AC3E}">
        <p14:creationId xmlns:p14="http://schemas.microsoft.com/office/powerpoint/2010/main" val="838974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6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42.emf"/><Relationship Id="rId11" Type="http://schemas.openxmlformats.org/officeDocument/2006/relationships/oleObject" Target="../embeddings/oleObject38.bin"/><Relationship Id="rId5" Type="http://schemas.openxmlformats.org/officeDocument/2006/relationships/oleObject" Target="../embeddings/oleObject35.bin"/><Relationship Id="rId10" Type="http://schemas.openxmlformats.org/officeDocument/2006/relationships/image" Target="../media/image44.wmf"/><Relationship Id="rId4" Type="http://schemas.openxmlformats.org/officeDocument/2006/relationships/image" Target="../media/image41.emf"/><Relationship Id="rId9" Type="http://schemas.openxmlformats.org/officeDocument/2006/relationships/oleObject" Target="../embeddings/oleObject37.bin"/></Relationships>
</file>

<file path=ppt/slides/_rels/slide11.xml.rels><?xml version="1.0" encoding="UTF-8" standalone="yes"?>
<Relationships xmlns="http://schemas.openxmlformats.org/package/2006/relationships"><Relationship Id="rId3" Type="http://schemas.openxmlformats.org/officeDocument/2006/relationships/image" Target="../media/image46.gif"/><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hyperlink" Target="http://www.explorelearning.com/index.cfm?method=cResource.dspView&amp;ResourceID=44&amp;ClassID=48670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48.gi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www.explorelearning.com/index.cfm?method=cResource.dspView&amp;ResourceID=44&amp;ClassID=486700" TargetMode="External"/><Relationship Id="rId2" Type="http://schemas.openxmlformats.org/officeDocument/2006/relationships/slideLayout" Target="../slideLayouts/slideLayout18.xml"/><Relationship Id="rId1" Type="http://schemas.openxmlformats.org/officeDocument/2006/relationships/vmlDrawing" Target="../drawings/vmlDrawing9.vml"/><Relationship Id="rId6" Type="http://schemas.openxmlformats.org/officeDocument/2006/relationships/image" Target="../media/image49.wmf"/><Relationship Id="rId5" Type="http://schemas.openxmlformats.org/officeDocument/2006/relationships/oleObject" Target="../embeddings/oleObject39.bin"/><Relationship Id="rId4" Type="http://schemas.openxmlformats.org/officeDocument/2006/relationships/image" Target="../media/image50.gif"/></Relationships>
</file>

<file path=ppt/slides/_rels/slide1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53.emf"/><Relationship Id="rId4" Type="http://schemas.openxmlformats.org/officeDocument/2006/relationships/image" Target="../media/image5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oleObject" Target="../embeddings/oleObject44.bin"/><Relationship Id="rId18" Type="http://schemas.openxmlformats.org/officeDocument/2006/relationships/image" Target="../media/image59.wmf"/><Relationship Id="rId3" Type="http://schemas.openxmlformats.org/officeDocument/2006/relationships/notesSlide" Target="../notesSlides/notesSlide6.xml"/><Relationship Id="rId7" Type="http://schemas.openxmlformats.org/officeDocument/2006/relationships/image" Target="../media/image55.emf"/><Relationship Id="rId12" Type="http://schemas.openxmlformats.org/officeDocument/2006/relationships/image" Target="../media/image50.gif"/><Relationship Id="rId17" Type="http://schemas.openxmlformats.org/officeDocument/2006/relationships/oleObject" Target="../embeddings/oleObject46.bin"/><Relationship Id="rId2" Type="http://schemas.openxmlformats.org/officeDocument/2006/relationships/slideLayout" Target="../slideLayouts/slideLayout7.xml"/><Relationship Id="rId16" Type="http://schemas.openxmlformats.org/officeDocument/2006/relationships/image" Target="../media/image44.wmf"/><Relationship Id="rId1" Type="http://schemas.openxmlformats.org/officeDocument/2006/relationships/vmlDrawing" Target="../drawings/vmlDrawing10.vml"/><Relationship Id="rId6" Type="http://schemas.openxmlformats.org/officeDocument/2006/relationships/oleObject" Target="../embeddings/oleObject41.bin"/><Relationship Id="rId11" Type="http://schemas.openxmlformats.org/officeDocument/2006/relationships/image" Target="../media/image57.emf"/><Relationship Id="rId5" Type="http://schemas.openxmlformats.org/officeDocument/2006/relationships/image" Target="../media/image54.emf"/><Relationship Id="rId15" Type="http://schemas.openxmlformats.org/officeDocument/2006/relationships/oleObject" Target="../embeddings/oleObject45.bin"/><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56.emf"/><Relationship Id="rId14" Type="http://schemas.openxmlformats.org/officeDocument/2006/relationships/image" Target="../media/image58.emf"/></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8.bin"/><Relationship Id="rId18" Type="http://schemas.openxmlformats.org/officeDocument/2006/relationships/image" Target="../media/image13.emf"/><Relationship Id="rId3" Type="http://schemas.openxmlformats.org/officeDocument/2006/relationships/image" Target="../media/image14.png"/><Relationship Id="rId7" Type="http://schemas.openxmlformats.org/officeDocument/2006/relationships/oleObject" Target="../embeddings/oleObject5.bin"/><Relationship Id="rId12" Type="http://schemas.openxmlformats.org/officeDocument/2006/relationships/image" Target="../media/image10.emf"/><Relationship Id="rId17" Type="http://schemas.openxmlformats.org/officeDocument/2006/relationships/oleObject" Target="../embeddings/oleObject10.bin"/><Relationship Id="rId2" Type="http://schemas.openxmlformats.org/officeDocument/2006/relationships/slideLayout" Target="../slideLayouts/slideLayout7.xml"/><Relationship Id="rId16" Type="http://schemas.openxmlformats.org/officeDocument/2006/relationships/image" Target="../media/image12.emf"/><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9.emf"/><Relationship Id="rId4" Type="http://schemas.openxmlformats.org/officeDocument/2006/relationships/image" Target="../media/image15.png"/><Relationship Id="rId9" Type="http://schemas.openxmlformats.org/officeDocument/2006/relationships/oleObject" Target="../embeddings/oleObject6.bin"/><Relationship Id="rId14" Type="http://schemas.openxmlformats.org/officeDocument/2006/relationships/image" Target="../media/image11.emf"/></Relationships>
</file>

<file path=ppt/slides/_rels/slide5.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8.png"/><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6.emf"/><Relationship Id="rId5" Type="http://schemas.openxmlformats.org/officeDocument/2006/relationships/oleObject" Target="../embeddings/oleObject11.bin"/><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22.emf"/><Relationship Id="rId13" Type="http://schemas.openxmlformats.org/officeDocument/2006/relationships/oleObject" Target="../embeddings/oleObject18.bin"/><Relationship Id="rId18" Type="http://schemas.openxmlformats.org/officeDocument/2006/relationships/image" Target="../media/image27.e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24.emf"/><Relationship Id="rId17" Type="http://schemas.openxmlformats.org/officeDocument/2006/relationships/oleObject" Target="../embeddings/oleObject20.bin"/><Relationship Id="rId2" Type="http://schemas.openxmlformats.org/officeDocument/2006/relationships/slideLayout" Target="../slideLayouts/slideLayout7.xml"/><Relationship Id="rId16" Type="http://schemas.openxmlformats.org/officeDocument/2006/relationships/image" Target="../media/image26.emf"/><Relationship Id="rId1" Type="http://schemas.openxmlformats.org/officeDocument/2006/relationships/vmlDrawing" Target="../drawings/vmlDrawing4.vml"/><Relationship Id="rId6" Type="http://schemas.openxmlformats.org/officeDocument/2006/relationships/image" Target="../media/image21.e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23.emf"/><Relationship Id="rId4" Type="http://schemas.openxmlformats.org/officeDocument/2006/relationships/image" Target="../media/image20.emf"/><Relationship Id="rId9" Type="http://schemas.openxmlformats.org/officeDocument/2006/relationships/oleObject" Target="../embeddings/oleObject16.bin"/><Relationship Id="rId14" Type="http://schemas.openxmlformats.org/officeDocument/2006/relationships/image" Target="../media/image25.emf"/></Relationships>
</file>

<file path=ppt/slides/_rels/slide7.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9.emf"/><Relationship Id="rId5" Type="http://schemas.openxmlformats.org/officeDocument/2006/relationships/oleObject" Target="../embeddings/oleObject22.bin"/><Relationship Id="rId4" Type="http://schemas.openxmlformats.org/officeDocument/2006/relationships/image" Target="../media/image28.emf"/></Relationships>
</file>

<file path=ppt/slides/_rels/slide8.xml.rels><?xml version="1.0" encoding="UTF-8" standalone="yes"?>
<Relationships xmlns="http://schemas.openxmlformats.org/package/2006/relationships"><Relationship Id="rId8" Type="http://schemas.openxmlformats.org/officeDocument/2006/relationships/image" Target="../media/image33.e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32.emf"/><Relationship Id="rId5" Type="http://schemas.openxmlformats.org/officeDocument/2006/relationships/oleObject" Target="../embeddings/oleObject25.bin"/><Relationship Id="rId10" Type="http://schemas.openxmlformats.org/officeDocument/2006/relationships/image" Target="../media/image34.emf"/><Relationship Id="rId4" Type="http://schemas.openxmlformats.org/officeDocument/2006/relationships/image" Target="../media/image31.emf"/><Relationship Id="rId9" Type="http://schemas.openxmlformats.org/officeDocument/2006/relationships/oleObject" Target="../embeddings/oleObject27.bin"/></Relationships>
</file>

<file path=ppt/slides/_rels/slide9.xml.rels><?xml version="1.0" encoding="UTF-8" standalone="yes"?>
<Relationships xmlns="http://schemas.openxmlformats.org/package/2006/relationships"><Relationship Id="rId8" Type="http://schemas.openxmlformats.org/officeDocument/2006/relationships/image" Target="../media/image37.emf"/><Relationship Id="rId13"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image" Target="../media/image39.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6.emf"/><Relationship Id="rId11" Type="http://schemas.openxmlformats.org/officeDocument/2006/relationships/oleObject" Target="../embeddings/oleObject32.bin"/><Relationship Id="rId5" Type="http://schemas.openxmlformats.org/officeDocument/2006/relationships/oleObject" Target="../embeddings/oleObject29.bin"/><Relationship Id="rId10" Type="http://schemas.openxmlformats.org/officeDocument/2006/relationships/image" Target="../media/image38.emf"/><Relationship Id="rId4" Type="http://schemas.openxmlformats.org/officeDocument/2006/relationships/image" Target="../media/image35.emf"/><Relationship Id="rId9" Type="http://schemas.openxmlformats.org/officeDocument/2006/relationships/oleObject" Target="../embeddings/oleObject31.bin"/><Relationship Id="rId14" Type="http://schemas.openxmlformats.org/officeDocument/2006/relationships/image" Target="../media/image4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425" y="-2754205"/>
            <a:ext cx="10215730" cy="8876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09045" y="1684055"/>
            <a:ext cx="7725193" cy="923330"/>
          </a:xfrm>
          <a:prstGeom prst="rect">
            <a:avLst/>
          </a:prstGeom>
          <a:solidFill>
            <a:schemeClr val="bg1"/>
          </a:solidFill>
        </p:spPr>
        <p:txBody>
          <a:bodyPr wrap="none">
            <a:spAutoFit/>
          </a:bodyPr>
          <a:lstStyle/>
          <a:p>
            <a:pPr algn="ctr">
              <a:defRPr/>
            </a:pPr>
            <a:r>
              <a:rPr lang="en-US" sz="5400"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rPr>
              <a:t>Simple Harmonic Motion</a:t>
            </a:r>
          </a:p>
        </p:txBody>
      </p:sp>
    </p:spTree>
    <p:extLst>
      <p:ext uri="{BB962C8B-B14F-4D97-AF65-F5344CB8AC3E}">
        <p14:creationId xmlns:p14="http://schemas.microsoft.com/office/powerpoint/2010/main" val="1486968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1" name="Group 24"/>
          <p:cNvGrpSpPr>
            <a:grpSpLocks/>
          </p:cNvGrpSpPr>
          <p:nvPr/>
        </p:nvGrpSpPr>
        <p:grpSpPr bwMode="auto">
          <a:xfrm>
            <a:off x="4953000" y="1905000"/>
            <a:ext cx="2052638" cy="304800"/>
            <a:chOff x="960" y="1776"/>
            <a:chExt cx="1293" cy="192"/>
          </a:xfrm>
        </p:grpSpPr>
        <p:sp>
          <p:nvSpPr>
            <p:cNvPr id="1051" name="Line 4"/>
            <p:cNvSpPr>
              <a:spLocks noChangeShapeType="1"/>
            </p:cNvSpPr>
            <p:nvPr/>
          </p:nvSpPr>
          <p:spPr bwMode="auto">
            <a:xfrm>
              <a:off x="960" y="1776"/>
              <a:ext cx="118" cy="192"/>
            </a:xfrm>
            <a:prstGeom prst="line">
              <a:avLst/>
            </a:prstGeom>
            <a:noFill/>
            <a:ln w="38100">
              <a:solidFill>
                <a:schemeClr val="bg2"/>
              </a:solidFill>
              <a:round/>
              <a:headEnd/>
              <a:tailEnd/>
            </a:ln>
          </p:spPr>
          <p:txBody>
            <a:bodyPr wrap="none" anchor="ctr"/>
            <a:lstStyle/>
            <a:p>
              <a:endParaRPr lang="en-NZ"/>
            </a:p>
          </p:txBody>
        </p:sp>
        <p:sp>
          <p:nvSpPr>
            <p:cNvPr id="1052" name="Line 5"/>
            <p:cNvSpPr>
              <a:spLocks noChangeShapeType="1"/>
            </p:cNvSpPr>
            <p:nvPr/>
          </p:nvSpPr>
          <p:spPr bwMode="auto">
            <a:xfrm flipH="1">
              <a:off x="1078" y="1776"/>
              <a:ext cx="117" cy="192"/>
            </a:xfrm>
            <a:prstGeom prst="line">
              <a:avLst/>
            </a:prstGeom>
            <a:noFill/>
            <a:ln w="38100">
              <a:solidFill>
                <a:schemeClr val="bg2"/>
              </a:solidFill>
              <a:round/>
              <a:headEnd/>
              <a:tailEnd/>
            </a:ln>
          </p:spPr>
          <p:txBody>
            <a:bodyPr wrap="none" anchor="ctr"/>
            <a:lstStyle/>
            <a:p>
              <a:endParaRPr lang="en-NZ"/>
            </a:p>
          </p:txBody>
        </p:sp>
        <p:sp>
          <p:nvSpPr>
            <p:cNvPr id="1053" name="Line 7"/>
            <p:cNvSpPr>
              <a:spLocks noChangeShapeType="1"/>
            </p:cNvSpPr>
            <p:nvPr/>
          </p:nvSpPr>
          <p:spPr bwMode="auto">
            <a:xfrm>
              <a:off x="1195" y="1776"/>
              <a:ext cx="118" cy="192"/>
            </a:xfrm>
            <a:prstGeom prst="line">
              <a:avLst/>
            </a:prstGeom>
            <a:noFill/>
            <a:ln w="38100">
              <a:solidFill>
                <a:schemeClr val="bg2"/>
              </a:solidFill>
              <a:round/>
              <a:headEnd/>
              <a:tailEnd/>
            </a:ln>
          </p:spPr>
          <p:txBody>
            <a:bodyPr wrap="none" anchor="ctr"/>
            <a:lstStyle/>
            <a:p>
              <a:endParaRPr lang="en-NZ"/>
            </a:p>
          </p:txBody>
        </p:sp>
        <p:sp>
          <p:nvSpPr>
            <p:cNvPr id="1054" name="Line 8"/>
            <p:cNvSpPr>
              <a:spLocks noChangeShapeType="1"/>
            </p:cNvSpPr>
            <p:nvPr/>
          </p:nvSpPr>
          <p:spPr bwMode="auto">
            <a:xfrm flipH="1">
              <a:off x="1313" y="1776"/>
              <a:ext cx="117" cy="192"/>
            </a:xfrm>
            <a:prstGeom prst="line">
              <a:avLst/>
            </a:prstGeom>
            <a:noFill/>
            <a:ln w="38100">
              <a:solidFill>
                <a:schemeClr val="bg2"/>
              </a:solidFill>
              <a:round/>
              <a:headEnd/>
              <a:tailEnd/>
            </a:ln>
          </p:spPr>
          <p:txBody>
            <a:bodyPr wrap="none" anchor="ctr"/>
            <a:lstStyle/>
            <a:p>
              <a:endParaRPr lang="en-NZ"/>
            </a:p>
          </p:txBody>
        </p:sp>
        <p:sp>
          <p:nvSpPr>
            <p:cNvPr id="1055" name="Line 9"/>
            <p:cNvSpPr>
              <a:spLocks noChangeShapeType="1"/>
            </p:cNvSpPr>
            <p:nvPr/>
          </p:nvSpPr>
          <p:spPr bwMode="auto">
            <a:xfrm>
              <a:off x="1430" y="1776"/>
              <a:ext cx="118" cy="192"/>
            </a:xfrm>
            <a:prstGeom prst="line">
              <a:avLst/>
            </a:prstGeom>
            <a:noFill/>
            <a:ln w="38100">
              <a:solidFill>
                <a:schemeClr val="bg2"/>
              </a:solidFill>
              <a:round/>
              <a:headEnd/>
              <a:tailEnd/>
            </a:ln>
          </p:spPr>
          <p:txBody>
            <a:bodyPr wrap="none" anchor="ctr"/>
            <a:lstStyle/>
            <a:p>
              <a:endParaRPr lang="en-NZ"/>
            </a:p>
          </p:txBody>
        </p:sp>
        <p:sp>
          <p:nvSpPr>
            <p:cNvPr id="1056" name="Line 10"/>
            <p:cNvSpPr>
              <a:spLocks noChangeShapeType="1"/>
            </p:cNvSpPr>
            <p:nvPr/>
          </p:nvSpPr>
          <p:spPr bwMode="auto">
            <a:xfrm flipH="1">
              <a:off x="1548" y="1776"/>
              <a:ext cx="117" cy="192"/>
            </a:xfrm>
            <a:prstGeom prst="line">
              <a:avLst/>
            </a:prstGeom>
            <a:noFill/>
            <a:ln w="38100">
              <a:solidFill>
                <a:schemeClr val="bg2"/>
              </a:solidFill>
              <a:round/>
              <a:headEnd/>
              <a:tailEnd/>
            </a:ln>
          </p:spPr>
          <p:txBody>
            <a:bodyPr wrap="none" anchor="ctr"/>
            <a:lstStyle/>
            <a:p>
              <a:endParaRPr lang="en-NZ"/>
            </a:p>
          </p:txBody>
        </p:sp>
        <p:sp>
          <p:nvSpPr>
            <p:cNvPr id="1057" name="Line 11"/>
            <p:cNvSpPr>
              <a:spLocks noChangeShapeType="1"/>
            </p:cNvSpPr>
            <p:nvPr/>
          </p:nvSpPr>
          <p:spPr bwMode="auto">
            <a:xfrm>
              <a:off x="1665" y="1776"/>
              <a:ext cx="118" cy="192"/>
            </a:xfrm>
            <a:prstGeom prst="line">
              <a:avLst/>
            </a:prstGeom>
            <a:noFill/>
            <a:ln w="38100">
              <a:solidFill>
                <a:schemeClr val="bg2"/>
              </a:solidFill>
              <a:round/>
              <a:headEnd/>
              <a:tailEnd/>
            </a:ln>
          </p:spPr>
          <p:txBody>
            <a:bodyPr wrap="none" anchor="ctr"/>
            <a:lstStyle/>
            <a:p>
              <a:endParaRPr lang="en-NZ"/>
            </a:p>
          </p:txBody>
        </p:sp>
        <p:sp>
          <p:nvSpPr>
            <p:cNvPr id="1058" name="Line 12"/>
            <p:cNvSpPr>
              <a:spLocks noChangeShapeType="1"/>
            </p:cNvSpPr>
            <p:nvPr/>
          </p:nvSpPr>
          <p:spPr bwMode="auto">
            <a:xfrm flipH="1">
              <a:off x="1783" y="1776"/>
              <a:ext cx="117" cy="192"/>
            </a:xfrm>
            <a:prstGeom prst="line">
              <a:avLst/>
            </a:prstGeom>
            <a:noFill/>
            <a:ln w="38100">
              <a:solidFill>
                <a:schemeClr val="bg2"/>
              </a:solidFill>
              <a:round/>
              <a:headEnd/>
              <a:tailEnd/>
            </a:ln>
          </p:spPr>
          <p:txBody>
            <a:bodyPr wrap="none" anchor="ctr"/>
            <a:lstStyle/>
            <a:p>
              <a:endParaRPr lang="en-NZ"/>
            </a:p>
          </p:txBody>
        </p:sp>
        <p:sp>
          <p:nvSpPr>
            <p:cNvPr id="1059" name="Line 13"/>
            <p:cNvSpPr>
              <a:spLocks noChangeShapeType="1"/>
            </p:cNvSpPr>
            <p:nvPr/>
          </p:nvSpPr>
          <p:spPr bwMode="auto">
            <a:xfrm>
              <a:off x="1900" y="1776"/>
              <a:ext cx="118" cy="192"/>
            </a:xfrm>
            <a:prstGeom prst="line">
              <a:avLst/>
            </a:prstGeom>
            <a:noFill/>
            <a:ln w="38100">
              <a:solidFill>
                <a:schemeClr val="bg2"/>
              </a:solidFill>
              <a:round/>
              <a:headEnd/>
              <a:tailEnd/>
            </a:ln>
          </p:spPr>
          <p:txBody>
            <a:bodyPr wrap="none" anchor="ctr"/>
            <a:lstStyle/>
            <a:p>
              <a:endParaRPr lang="en-NZ"/>
            </a:p>
          </p:txBody>
        </p:sp>
        <p:sp>
          <p:nvSpPr>
            <p:cNvPr id="1060" name="Line 14"/>
            <p:cNvSpPr>
              <a:spLocks noChangeShapeType="1"/>
            </p:cNvSpPr>
            <p:nvPr/>
          </p:nvSpPr>
          <p:spPr bwMode="auto">
            <a:xfrm flipH="1">
              <a:off x="2018" y="1776"/>
              <a:ext cx="118" cy="192"/>
            </a:xfrm>
            <a:prstGeom prst="line">
              <a:avLst/>
            </a:prstGeom>
            <a:noFill/>
            <a:ln w="38100">
              <a:solidFill>
                <a:schemeClr val="bg2"/>
              </a:solidFill>
              <a:round/>
              <a:headEnd/>
              <a:tailEnd/>
            </a:ln>
          </p:spPr>
          <p:txBody>
            <a:bodyPr wrap="none" anchor="ctr"/>
            <a:lstStyle/>
            <a:p>
              <a:endParaRPr lang="en-NZ"/>
            </a:p>
          </p:txBody>
        </p:sp>
        <p:sp>
          <p:nvSpPr>
            <p:cNvPr id="1061" name="Line 15"/>
            <p:cNvSpPr>
              <a:spLocks noChangeShapeType="1"/>
            </p:cNvSpPr>
            <p:nvPr/>
          </p:nvSpPr>
          <p:spPr bwMode="auto">
            <a:xfrm>
              <a:off x="2136" y="1776"/>
              <a:ext cx="58" cy="96"/>
            </a:xfrm>
            <a:prstGeom prst="line">
              <a:avLst/>
            </a:prstGeom>
            <a:noFill/>
            <a:ln w="38100">
              <a:solidFill>
                <a:schemeClr val="bg2"/>
              </a:solidFill>
              <a:round/>
              <a:headEnd/>
              <a:tailEnd/>
            </a:ln>
          </p:spPr>
          <p:txBody>
            <a:bodyPr wrap="none" anchor="ctr"/>
            <a:lstStyle/>
            <a:p>
              <a:endParaRPr lang="en-NZ"/>
            </a:p>
          </p:txBody>
        </p:sp>
        <p:sp>
          <p:nvSpPr>
            <p:cNvPr id="1062" name="Line 16"/>
            <p:cNvSpPr>
              <a:spLocks noChangeShapeType="1"/>
            </p:cNvSpPr>
            <p:nvPr/>
          </p:nvSpPr>
          <p:spPr bwMode="auto">
            <a:xfrm>
              <a:off x="2194" y="1872"/>
              <a:ext cx="59" cy="0"/>
            </a:xfrm>
            <a:prstGeom prst="line">
              <a:avLst/>
            </a:prstGeom>
            <a:noFill/>
            <a:ln w="38100">
              <a:solidFill>
                <a:schemeClr val="bg2"/>
              </a:solidFill>
              <a:round/>
              <a:headEnd/>
              <a:tailEnd/>
            </a:ln>
          </p:spPr>
          <p:txBody>
            <a:bodyPr wrap="none" anchor="ctr"/>
            <a:lstStyle/>
            <a:p>
              <a:endParaRPr lang="en-NZ"/>
            </a:p>
          </p:txBody>
        </p:sp>
      </p:grpSp>
      <p:sp>
        <p:nvSpPr>
          <p:cNvPr id="1032" name="Rectangle 17"/>
          <p:cNvSpPr>
            <a:spLocks noChangeArrowheads="1"/>
          </p:cNvSpPr>
          <p:nvPr/>
        </p:nvSpPr>
        <p:spPr bwMode="auto">
          <a:xfrm>
            <a:off x="7005638" y="1828800"/>
            <a:ext cx="157162" cy="381000"/>
          </a:xfrm>
          <a:prstGeom prst="rect">
            <a:avLst/>
          </a:prstGeom>
          <a:noFill/>
          <a:ln w="38100">
            <a:solidFill>
              <a:srgbClr val="CC3300"/>
            </a:solidFill>
            <a:miter lim="800000"/>
            <a:headEnd/>
            <a:tailEnd/>
          </a:ln>
        </p:spPr>
        <p:txBody>
          <a:bodyPr wrap="none" anchor="ctr"/>
          <a:lstStyle/>
          <a:p>
            <a:endParaRPr lang="en-NZ"/>
          </a:p>
        </p:txBody>
      </p:sp>
      <p:grpSp>
        <p:nvGrpSpPr>
          <p:cNvPr id="5" name="Group 51"/>
          <p:cNvGrpSpPr>
            <a:grpSpLocks/>
          </p:cNvGrpSpPr>
          <p:nvPr/>
        </p:nvGrpSpPr>
        <p:grpSpPr bwMode="auto">
          <a:xfrm>
            <a:off x="5715000" y="2203450"/>
            <a:ext cx="2743200" cy="403225"/>
            <a:chOff x="1440" y="1964"/>
            <a:chExt cx="1728" cy="254"/>
          </a:xfrm>
        </p:grpSpPr>
        <p:grpSp>
          <p:nvGrpSpPr>
            <p:cNvPr id="1043" name="Group 48"/>
            <p:cNvGrpSpPr>
              <a:grpSpLocks/>
            </p:cNvGrpSpPr>
            <p:nvPr/>
          </p:nvGrpSpPr>
          <p:grpSpPr bwMode="auto">
            <a:xfrm>
              <a:off x="1440" y="2016"/>
              <a:ext cx="1728" cy="192"/>
              <a:chOff x="1440" y="2016"/>
              <a:chExt cx="1728" cy="192"/>
            </a:xfrm>
          </p:grpSpPr>
          <p:sp>
            <p:nvSpPr>
              <p:cNvPr id="1046" name="Line 41"/>
              <p:cNvSpPr>
                <a:spLocks noChangeShapeType="1"/>
              </p:cNvSpPr>
              <p:nvPr/>
            </p:nvSpPr>
            <p:spPr bwMode="auto">
              <a:xfrm>
                <a:off x="2304" y="2016"/>
                <a:ext cx="0" cy="192"/>
              </a:xfrm>
              <a:prstGeom prst="line">
                <a:avLst/>
              </a:prstGeom>
              <a:noFill/>
              <a:ln w="19050">
                <a:solidFill>
                  <a:schemeClr val="tx1"/>
                </a:solidFill>
                <a:round/>
                <a:headEnd/>
                <a:tailEnd/>
              </a:ln>
            </p:spPr>
            <p:txBody>
              <a:bodyPr wrap="none" anchor="ctr"/>
              <a:lstStyle/>
              <a:p>
                <a:endParaRPr lang="en-NZ"/>
              </a:p>
            </p:txBody>
          </p:sp>
          <p:sp>
            <p:nvSpPr>
              <p:cNvPr id="1047" name="Line 42"/>
              <p:cNvSpPr>
                <a:spLocks noChangeShapeType="1"/>
              </p:cNvSpPr>
              <p:nvPr/>
            </p:nvSpPr>
            <p:spPr bwMode="auto">
              <a:xfrm>
                <a:off x="3168" y="2016"/>
                <a:ext cx="0" cy="192"/>
              </a:xfrm>
              <a:prstGeom prst="line">
                <a:avLst/>
              </a:prstGeom>
              <a:noFill/>
              <a:ln w="19050">
                <a:solidFill>
                  <a:schemeClr val="tx1"/>
                </a:solidFill>
                <a:round/>
                <a:headEnd/>
                <a:tailEnd/>
              </a:ln>
            </p:spPr>
            <p:txBody>
              <a:bodyPr wrap="none" anchor="ctr"/>
              <a:lstStyle/>
              <a:p>
                <a:endParaRPr lang="en-NZ"/>
              </a:p>
            </p:txBody>
          </p:sp>
          <p:sp>
            <p:nvSpPr>
              <p:cNvPr id="2" name="Line 43"/>
              <p:cNvSpPr>
                <a:spLocks noChangeShapeType="1"/>
              </p:cNvSpPr>
              <p:nvPr/>
            </p:nvSpPr>
            <p:spPr bwMode="auto">
              <a:xfrm>
                <a:off x="1440" y="2016"/>
                <a:ext cx="0" cy="192"/>
              </a:xfrm>
              <a:prstGeom prst="line">
                <a:avLst/>
              </a:prstGeom>
              <a:noFill/>
              <a:ln w="19050">
                <a:solidFill>
                  <a:schemeClr val="tx1"/>
                </a:solidFill>
                <a:round/>
                <a:headEnd/>
                <a:tailEnd/>
              </a:ln>
            </p:spPr>
            <p:txBody>
              <a:bodyPr wrap="none" anchor="ctr"/>
              <a:lstStyle/>
              <a:p>
                <a:endParaRPr lang="en-NZ"/>
              </a:p>
            </p:txBody>
          </p:sp>
          <p:sp>
            <p:nvSpPr>
              <p:cNvPr id="3" name="Line 44"/>
              <p:cNvSpPr>
                <a:spLocks noChangeShapeType="1"/>
              </p:cNvSpPr>
              <p:nvPr/>
            </p:nvSpPr>
            <p:spPr bwMode="auto">
              <a:xfrm>
                <a:off x="1440" y="2112"/>
                <a:ext cx="864" cy="0"/>
              </a:xfrm>
              <a:prstGeom prst="line">
                <a:avLst/>
              </a:prstGeom>
              <a:noFill/>
              <a:ln w="12700">
                <a:solidFill>
                  <a:schemeClr val="tx1"/>
                </a:solidFill>
                <a:round/>
                <a:headEnd type="triangle" w="med" len="med"/>
                <a:tailEnd type="triangle" w="med" len="med"/>
              </a:ln>
            </p:spPr>
            <p:txBody>
              <a:bodyPr wrap="none" anchor="ctr"/>
              <a:lstStyle/>
              <a:p>
                <a:endParaRPr lang="en-NZ"/>
              </a:p>
            </p:txBody>
          </p:sp>
          <p:sp>
            <p:nvSpPr>
              <p:cNvPr id="1050" name="Line 45"/>
              <p:cNvSpPr>
                <a:spLocks noChangeShapeType="1"/>
              </p:cNvSpPr>
              <p:nvPr/>
            </p:nvSpPr>
            <p:spPr bwMode="auto">
              <a:xfrm>
                <a:off x="2304" y="2112"/>
                <a:ext cx="864" cy="0"/>
              </a:xfrm>
              <a:prstGeom prst="line">
                <a:avLst/>
              </a:prstGeom>
              <a:noFill/>
              <a:ln w="19050">
                <a:solidFill>
                  <a:schemeClr val="tx1"/>
                </a:solidFill>
                <a:round/>
                <a:headEnd type="triangle" w="med" len="med"/>
                <a:tailEnd type="triangle" w="med" len="med"/>
              </a:ln>
            </p:spPr>
            <p:txBody>
              <a:bodyPr wrap="none" anchor="ctr"/>
              <a:lstStyle/>
              <a:p>
                <a:endParaRPr lang="en-NZ"/>
              </a:p>
            </p:txBody>
          </p:sp>
        </p:grpSp>
        <p:sp>
          <p:nvSpPr>
            <p:cNvPr id="1044" name="Text Box 46"/>
            <p:cNvSpPr txBox="1">
              <a:spLocks noChangeArrowheads="1"/>
            </p:cNvSpPr>
            <p:nvPr/>
          </p:nvSpPr>
          <p:spPr bwMode="auto">
            <a:xfrm>
              <a:off x="1776" y="1964"/>
              <a:ext cx="320" cy="250"/>
            </a:xfrm>
            <a:prstGeom prst="rect">
              <a:avLst/>
            </a:prstGeom>
            <a:solidFill>
              <a:schemeClr val="bg1"/>
            </a:solidFill>
            <a:ln w="9525">
              <a:noFill/>
              <a:miter lim="800000"/>
              <a:headEnd/>
              <a:tailEnd/>
            </a:ln>
          </p:spPr>
          <p:txBody>
            <a:bodyPr wrap="none">
              <a:spAutoFit/>
            </a:bodyPr>
            <a:lstStyle/>
            <a:p>
              <a:r>
                <a:rPr lang="en-US" sz="2000">
                  <a:solidFill>
                    <a:schemeClr val="tx1"/>
                  </a:solidFill>
                  <a:latin typeface="Symbol" pitchFamily="18" charset="2"/>
                </a:rPr>
                <a:t>-</a:t>
              </a:r>
              <a:r>
                <a:rPr lang="en-US" sz="2000">
                  <a:solidFill>
                    <a:schemeClr val="tx1"/>
                  </a:solidFill>
                </a:rPr>
                <a:t>A</a:t>
              </a:r>
            </a:p>
          </p:txBody>
        </p:sp>
        <p:sp>
          <p:nvSpPr>
            <p:cNvPr id="1045" name="Text Box 47"/>
            <p:cNvSpPr txBox="1">
              <a:spLocks noChangeArrowheads="1"/>
            </p:cNvSpPr>
            <p:nvPr/>
          </p:nvSpPr>
          <p:spPr bwMode="auto">
            <a:xfrm>
              <a:off x="2592" y="1968"/>
              <a:ext cx="323" cy="250"/>
            </a:xfrm>
            <a:prstGeom prst="rect">
              <a:avLst/>
            </a:prstGeom>
            <a:solidFill>
              <a:schemeClr val="bg1"/>
            </a:solidFill>
            <a:ln w="9525">
              <a:noFill/>
              <a:miter lim="800000"/>
              <a:headEnd/>
              <a:tailEnd/>
            </a:ln>
          </p:spPr>
          <p:txBody>
            <a:bodyPr wrap="none">
              <a:spAutoFit/>
            </a:bodyPr>
            <a:lstStyle/>
            <a:p>
              <a:r>
                <a:rPr lang="en-US" sz="2000">
                  <a:solidFill>
                    <a:schemeClr val="tx1"/>
                  </a:solidFill>
                </a:rPr>
                <a:t>+A</a:t>
              </a:r>
            </a:p>
          </p:txBody>
        </p:sp>
      </p:grpSp>
      <p:sp>
        <p:nvSpPr>
          <p:cNvPr id="1034" name="Line 20"/>
          <p:cNvSpPr>
            <a:spLocks noChangeShapeType="1"/>
          </p:cNvSpPr>
          <p:nvPr/>
        </p:nvSpPr>
        <p:spPr bwMode="auto">
          <a:xfrm>
            <a:off x="4953000" y="2209800"/>
            <a:ext cx="4191000" cy="0"/>
          </a:xfrm>
          <a:prstGeom prst="line">
            <a:avLst/>
          </a:prstGeom>
          <a:noFill/>
          <a:ln w="28575">
            <a:solidFill>
              <a:schemeClr val="tx1"/>
            </a:solidFill>
            <a:round/>
            <a:headEnd/>
            <a:tailEnd/>
          </a:ln>
        </p:spPr>
        <p:txBody>
          <a:bodyPr wrap="none" anchor="ctr"/>
          <a:lstStyle/>
          <a:p>
            <a:endParaRPr lang="en-NZ"/>
          </a:p>
        </p:txBody>
      </p:sp>
      <p:grpSp>
        <p:nvGrpSpPr>
          <p:cNvPr id="1035" name="Group 40"/>
          <p:cNvGrpSpPr>
            <a:grpSpLocks/>
          </p:cNvGrpSpPr>
          <p:nvPr/>
        </p:nvGrpSpPr>
        <p:grpSpPr bwMode="auto">
          <a:xfrm>
            <a:off x="6477000" y="1828800"/>
            <a:ext cx="690563" cy="457200"/>
            <a:chOff x="1920" y="1728"/>
            <a:chExt cx="435" cy="288"/>
          </a:xfrm>
        </p:grpSpPr>
        <p:sp>
          <p:nvSpPr>
            <p:cNvPr id="1041" name="Line 36"/>
            <p:cNvSpPr>
              <a:spLocks noChangeShapeType="1"/>
            </p:cNvSpPr>
            <p:nvPr/>
          </p:nvSpPr>
          <p:spPr bwMode="auto">
            <a:xfrm rot="-2420592" flipH="1" flipV="1">
              <a:off x="1920" y="1728"/>
              <a:ext cx="336" cy="288"/>
            </a:xfrm>
            <a:prstGeom prst="line">
              <a:avLst/>
            </a:prstGeom>
            <a:noFill/>
            <a:ln w="38100">
              <a:solidFill>
                <a:srgbClr val="CC3300"/>
              </a:solidFill>
              <a:round/>
              <a:headEnd/>
              <a:tailEnd type="triangle" w="med" len="med"/>
            </a:ln>
          </p:spPr>
          <p:txBody>
            <a:bodyPr wrap="none" anchor="ctr"/>
            <a:lstStyle/>
            <a:p>
              <a:endParaRPr lang="en-NZ"/>
            </a:p>
          </p:txBody>
        </p:sp>
        <p:sp>
          <p:nvSpPr>
            <p:cNvPr id="1042" name="Rectangle 38"/>
            <p:cNvSpPr>
              <a:spLocks noChangeArrowheads="1"/>
            </p:cNvSpPr>
            <p:nvPr/>
          </p:nvSpPr>
          <p:spPr bwMode="auto">
            <a:xfrm>
              <a:off x="2256" y="1728"/>
              <a:ext cx="99" cy="240"/>
            </a:xfrm>
            <a:prstGeom prst="rect">
              <a:avLst/>
            </a:prstGeom>
            <a:solidFill>
              <a:schemeClr val="accent2"/>
            </a:solidFill>
            <a:ln w="38100">
              <a:solidFill>
                <a:schemeClr val="accent2"/>
              </a:solidFill>
              <a:miter lim="800000"/>
              <a:headEnd/>
              <a:tailEnd/>
            </a:ln>
          </p:spPr>
          <p:txBody>
            <a:bodyPr wrap="none" anchor="ctr"/>
            <a:lstStyle/>
            <a:p>
              <a:endParaRPr lang="en-NZ"/>
            </a:p>
          </p:txBody>
        </p:sp>
      </p:grpSp>
      <p:graphicFrame>
        <p:nvGraphicFramePr>
          <p:cNvPr id="83024" name="Object 80"/>
          <p:cNvGraphicFramePr>
            <a:graphicFrameLocks noChangeAspect="1"/>
          </p:cNvGraphicFramePr>
          <p:nvPr/>
        </p:nvGraphicFramePr>
        <p:xfrm>
          <a:off x="6400800" y="5486400"/>
          <a:ext cx="1384300" cy="762000"/>
        </p:xfrm>
        <a:graphic>
          <a:graphicData uri="http://schemas.openxmlformats.org/presentationml/2006/ole">
            <mc:AlternateContent xmlns:mc="http://schemas.openxmlformats.org/markup-compatibility/2006">
              <mc:Choice xmlns:v="urn:schemas-microsoft-com:vml" Requires="v">
                <p:oleObj spid="_x0000_s11281" name="Equation" r:id="rId3" imgW="1384200" imgH="761760" progId="Equation.3">
                  <p:embed/>
                </p:oleObj>
              </mc:Choice>
              <mc:Fallback>
                <p:oleObj name="Equation" r:id="rId3" imgW="1384200" imgH="761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5486400"/>
                        <a:ext cx="13843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Text Box 81"/>
          <p:cNvSpPr txBox="1">
            <a:spLocks noChangeArrowheads="1"/>
          </p:cNvSpPr>
          <p:nvPr/>
        </p:nvSpPr>
        <p:spPr bwMode="auto">
          <a:xfrm>
            <a:off x="342900" y="228600"/>
            <a:ext cx="5154040" cy="461665"/>
          </a:xfrm>
          <a:prstGeom prst="rect">
            <a:avLst/>
          </a:prstGeom>
          <a:noFill/>
          <a:ln w="9525">
            <a:noFill/>
            <a:miter lim="800000"/>
            <a:headEnd/>
            <a:tailEnd/>
          </a:ln>
        </p:spPr>
        <p:txBody>
          <a:bodyPr wrap="none">
            <a:spAutoFit/>
          </a:bodyPr>
          <a:lstStyle/>
          <a:p>
            <a:r>
              <a:rPr lang="en-US" dirty="0">
                <a:solidFill>
                  <a:schemeClr val="accent2"/>
                </a:solidFill>
              </a:rPr>
              <a:t>Spring Period </a:t>
            </a:r>
            <a:r>
              <a:rPr lang="en-US" dirty="0" smtClean="0">
                <a:solidFill>
                  <a:schemeClr val="accent2"/>
                </a:solidFill>
              </a:rPr>
              <a:t>(Forces / Motion proof</a:t>
            </a:r>
            <a:r>
              <a:rPr lang="en-US" dirty="0">
                <a:solidFill>
                  <a:schemeClr val="accent2"/>
                </a:solidFill>
              </a:rPr>
              <a:t>)</a:t>
            </a:r>
          </a:p>
        </p:txBody>
      </p:sp>
      <p:graphicFrame>
        <p:nvGraphicFramePr>
          <p:cNvPr id="1033" name="Object 79"/>
          <p:cNvGraphicFramePr>
            <a:graphicFrameLocks noChangeAspect="1"/>
          </p:cNvGraphicFramePr>
          <p:nvPr/>
        </p:nvGraphicFramePr>
        <p:xfrm>
          <a:off x="6477000" y="4038600"/>
          <a:ext cx="1193800" cy="762000"/>
        </p:xfrm>
        <a:graphic>
          <a:graphicData uri="http://schemas.openxmlformats.org/presentationml/2006/ole">
            <mc:AlternateContent xmlns:mc="http://schemas.openxmlformats.org/markup-compatibility/2006">
              <mc:Choice xmlns:v="urn:schemas-microsoft-com:vml" Requires="v">
                <p:oleObj spid="_x0000_s11282" name="Equation" r:id="rId5" imgW="1193760" imgH="761760" progId="Equation.3">
                  <p:embed/>
                </p:oleObj>
              </mc:Choice>
              <mc:Fallback>
                <p:oleObj name="Equation" r:id="rId5" imgW="1193760" imgH="7617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4038600"/>
                        <a:ext cx="11938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8" name="Line 82"/>
          <p:cNvSpPr>
            <a:spLocks noChangeShapeType="1"/>
          </p:cNvSpPr>
          <p:nvPr/>
        </p:nvSpPr>
        <p:spPr bwMode="auto">
          <a:xfrm>
            <a:off x="1828800" y="2667000"/>
            <a:ext cx="533400" cy="571500"/>
          </a:xfrm>
          <a:prstGeom prst="line">
            <a:avLst/>
          </a:prstGeom>
          <a:noFill/>
          <a:ln w="38100">
            <a:solidFill>
              <a:srgbClr val="000000"/>
            </a:solidFill>
            <a:round/>
            <a:headEnd/>
            <a:tailEnd type="triangle" w="med" len="med"/>
          </a:ln>
        </p:spPr>
        <p:txBody>
          <a:bodyPr wrap="none" anchor="ctr"/>
          <a:lstStyle/>
          <a:p>
            <a:endParaRPr lang="en-NZ"/>
          </a:p>
        </p:txBody>
      </p:sp>
      <p:sp>
        <p:nvSpPr>
          <p:cNvPr id="1049" name="Line 83"/>
          <p:cNvSpPr>
            <a:spLocks noChangeShapeType="1"/>
          </p:cNvSpPr>
          <p:nvPr/>
        </p:nvSpPr>
        <p:spPr bwMode="auto">
          <a:xfrm flipV="1">
            <a:off x="4572000" y="4572000"/>
            <a:ext cx="1790700" cy="990600"/>
          </a:xfrm>
          <a:prstGeom prst="line">
            <a:avLst/>
          </a:prstGeom>
          <a:noFill/>
          <a:ln w="38100">
            <a:solidFill>
              <a:srgbClr val="000000"/>
            </a:solidFill>
            <a:round/>
            <a:headEnd/>
            <a:tailEnd type="triangle" w="med" len="med"/>
          </a:ln>
        </p:spPr>
        <p:txBody>
          <a:bodyPr wrap="none" anchor="ctr"/>
          <a:lstStyle/>
          <a:p>
            <a:endParaRPr lang="en-NZ"/>
          </a:p>
        </p:txBody>
      </p:sp>
      <p:sp>
        <p:nvSpPr>
          <p:cNvPr id="83029" name="Rectangle 85"/>
          <p:cNvSpPr>
            <a:spLocks noChangeArrowheads="1"/>
          </p:cNvSpPr>
          <p:nvPr/>
        </p:nvSpPr>
        <p:spPr bwMode="auto">
          <a:xfrm>
            <a:off x="6019800" y="5275263"/>
            <a:ext cx="2209800" cy="1219200"/>
          </a:xfrm>
          <a:prstGeom prst="rect">
            <a:avLst/>
          </a:prstGeom>
          <a:noFill/>
          <a:ln w="76200">
            <a:solidFill>
              <a:srgbClr val="CC3300"/>
            </a:solidFill>
            <a:miter lim="800000"/>
            <a:headEnd/>
            <a:tailEnd/>
          </a:ln>
        </p:spPr>
        <p:txBody>
          <a:bodyPr wrap="none" anchor="ctr"/>
          <a:lstStyle/>
          <a:p>
            <a:endParaRPr lang="en-NZ"/>
          </a:p>
        </p:txBody>
      </p:sp>
      <p:graphicFrame>
        <p:nvGraphicFramePr>
          <p:cNvPr id="31754" name="Object 83"/>
          <p:cNvGraphicFramePr>
            <a:graphicFrameLocks noChangeAspect="1"/>
          </p:cNvGraphicFramePr>
          <p:nvPr/>
        </p:nvGraphicFramePr>
        <p:xfrm>
          <a:off x="2400300" y="685800"/>
          <a:ext cx="1655763" cy="3228975"/>
        </p:xfrm>
        <a:graphic>
          <a:graphicData uri="http://schemas.openxmlformats.org/presentationml/2006/ole">
            <mc:AlternateContent xmlns:mc="http://schemas.openxmlformats.org/markup-compatibility/2006">
              <mc:Choice xmlns:v="urn:schemas-microsoft-com:vml" Requires="v">
                <p:oleObj spid="_x0000_s11283" name="Equation" r:id="rId7" imgW="545760" imgH="1066680" progId="Equation.3">
                  <p:embed/>
                </p:oleObj>
              </mc:Choice>
              <mc:Fallback>
                <p:oleObj name="Equation" r:id="rId7" imgW="545760" imgH="10666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00300" y="685800"/>
                        <a:ext cx="1655763"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755" name="Object 116"/>
          <p:cNvGraphicFramePr>
            <a:graphicFrameLocks noChangeAspect="1"/>
          </p:cNvGraphicFramePr>
          <p:nvPr/>
        </p:nvGraphicFramePr>
        <p:xfrm>
          <a:off x="304800" y="2133600"/>
          <a:ext cx="1922463" cy="579438"/>
        </p:xfrm>
        <a:graphic>
          <a:graphicData uri="http://schemas.openxmlformats.org/presentationml/2006/ole">
            <mc:AlternateContent xmlns:mc="http://schemas.openxmlformats.org/markup-compatibility/2006">
              <mc:Choice xmlns:v="urn:schemas-microsoft-com:vml" Requires="v">
                <p:oleObj spid="_x0000_s11284" name="Equation" r:id="rId9" imgW="799920" imgH="241200" progId="Equation.3">
                  <p:embed/>
                </p:oleObj>
              </mc:Choice>
              <mc:Fallback>
                <p:oleObj name="Equation" r:id="rId9" imgW="799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 y="2133600"/>
                        <a:ext cx="1922463"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6" name="Object 12"/>
          <p:cNvGraphicFramePr>
            <a:graphicFrameLocks noChangeAspect="1"/>
          </p:cNvGraphicFramePr>
          <p:nvPr/>
        </p:nvGraphicFramePr>
        <p:xfrm>
          <a:off x="2095500" y="3848100"/>
          <a:ext cx="2138363" cy="2536825"/>
        </p:xfrm>
        <a:graphic>
          <a:graphicData uri="http://schemas.openxmlformats.org/presentationml/2006/ole">
            <mc:AlternateContent xmlns:mc="http://schemas.openxmlformats.org/markup-compatibility/2006">
              <mc:Choice xmlns:v="urn:schemas-microsoft-com:vml" Requires="v">
                <p:oleObj spid="_x0000_s11285" name="Equation" r:id="rId11" imgW="749160" imgH="888840" progId="Equation.3">
                  <p:embed/>
                </p:oleObj>
              </mc:Choice>
              <mc:Fallback>
                <p:oleObj name="Equation" r:id="rId11" imgW="749160" imgH="8888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95500" y="3848100"/>
                        <a:ext cx="2138363"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8024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1754"/>
                                        </p:tgtEl>
                                        <p:attrNameLst>
                                          <p:attrName>style.visibility</p:attrName>
                                        </p:attrNameLst>
                                      </p:cBhvr>
                                      <p:to>
                                        <p:strVal val="visible"/>
                                      </p:to>
                                    </p:set>
                                    <p:animEffect transition="in" filter="blinds(horizontal)">
                                      <p:cBhvr>
                                        <p:cTn id="13" dur="500"/>
                                        <p:tgtEl>
                                          <p:spTgt spid="3175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1755"/>
                                        </p:tgtEl>
                                        <p:attrNameLst>
                                          <p:attrName>style.visibility</p:attrName>
                                        </p:attrNameLst>
                                      </p:cBhvr>
                                      <p:to>
                                        <p:strVal val="visible"/>
                                      </p:to>
                                    </p:set>
                                    <p:animEffect transition="in" filter="blinds(horizontal)">
                                      <p:cBhvr>
                                        <p:cTn id="18" dur="500"/>
                                        <p:tgtEl>
                                          <p:spTgt spid="3175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48"/>
                                        </p:tgtEl>
                                        <p:attrNameLst>
                                          <p:attrName>style.visibility</p:attrName>
                                        </p:attrNameLst>
                                      </p:cBhvr>
                                      <p:to>
                                        <p:strVal val="visible"/>
                                      </p:to>
                                    </p:set>
                                    <p:animEffect transition="in" filter="blinds(horizontal)">
                                      <p:cBhvr>
                                        <p:cTn id="23" dur="500"/>
                                        <p:tgtEl>
                                          <p:spTgt spid="104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1756"/>
                                        </p:tgtEl>
                                        <p:attrNameLst>
                                          <p:attrName>style.visibility</p:attrName>
                                        </p:attrNameLst>
                                      </p:cBhvr>
                                      <p:to>
                                        <p:strVal val="visible"/>
                                      </p:to>
                                    </p:set>
                                    <p:animEffect transition="in" filter="blinds(horizontal)">
                                      <p:cBhvr>
                                        <p:cTn id="28" dur="500"/>
                                        <p:tgtEl>
                                          <p:spTgt spid="3175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49"/>
                                        </p:tgtEl>
                                        <p:attrNameLst>
                                          <p:attrName>style.visibility</p:attrName>
                                        </p:attrNameLst>
                                      </p:cBhvr>
                                      <p:to>
                                        <p:strVal val="visible"/>
                                      </p:to>
                                    </p:set>
                                    <p:animEffect transition="in" filter="blinds(horizontal)">
                                      <p:cBhvr>
                                        <p:cTn id="33" dur="500"/>
                                        <p:tgtEl>
                                          <p:spTgt spid="104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033"/>
                                        </p:tgtEl>
                                        <p:attrNameLst>
                                          <p:attrName>style.visibility</p:attrName>
                                        </p:attrNameLst>
                                      </p:cBhvr>
                                      <p:to>
                                        <p:strVal val="visible"/>
                                      </p:to>
                                    </p:set>
                                    <p:animEffect transition="in" filter="blinds(horizontal)">
                                      <p:cBhvr>
                                        <p:cTn id="38" dur="500"/>
                                        <p:tgtEl>
                                          <p:spTgt spid="103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83024"/>
                                        </p:tgtEl>
                                        <p:attrNameLst>
                                          <p:attrName>style.visibility</p:attrName>
                                        </p:attrNameLst>
                                      </p:cBhvr>
                                      <p:to>
                                        <p:strVal val="visible"/>
                                      </p:to>
                                    </p:set>
                                    <p:animEffect transition="in" filter="wipe(left)">
                                      <p:cBhvr>
                                        <p:cTn id="43" dur="500"/>
                                        <p:tgtEl>
                                          <p:spTgt spid="83024"/>
                                        </p:tgtEl>
                                      </p:cBhvr>
                                    </p:animEffect>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83029"/>
                                        </p:tgtEl>
                                        <p:attrNameLst>
                                          <p:attrName>style.visibility</p:attrName>
                                        </p:attrNameLst>
                                      </p:cBhvr>
                                      <p:to>
                                        <p:strVal val="visible"/>
                                      </p:to>
                                    </p:set>
                                    <p:anim calcmode="lin" valueType="num">
                                      <p:cBhvr>
                                        <p:cTn id="48" dur="500" fill="hold"/>
                                        <p:tgtEl>
                                          <p:spTgt spid="83029"/>
                                        </p:tgtEl>
                                        <p:attrNameLst>
                                          <p:attrName>ppt_w</p:attrName>
                                        </p:attrNameLst>
                                      </p:cBhvr>
                                      <p:tavLst>
                                        <p:tav tm="0">
                                          <p:val>
                                            <p:fltVal val="0"/>
                                          </p:val>
                                        </p:tav>
                                        <p:tav tm="100000">
                                          <p:val>
                                            <p:strVal val="#ppt_w"/>
                                          </p:val>
                                        </p:tav>
                                      </p:tavLst>
                                    </p:anim>
                                    <p:anim calcmode="lin" valueType="num">
                                      <p:cBhvr>
                                        <p:cTn id="49" dur="500" fill="hold"/>
                                        <p:tgtEl>
                                          <p:spTgt spid="830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 grpId="0" animBg="1"/>
      <p:bldP spid="1049" grpId="0" animBg="1"/>
      <p:bldP spid="8302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146300" y="1989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
                <a:srgbClr val="5F5F5F"/>
              </a:buClr>
              <a:buSzPct val="65000"/>
              <a:buFont typeface="Wingdings" pitchFamily="2" charset="2"/>
              <a:buNone/>
            </a:pPr>
            <a:endParaRPr lang="en-US" altLang="en-US" sz="2400" b="0">
              <a:solidFill>
                <a:srgbClr val="000000"/>
              </a:solidFill>
              <a:latin typeface="Verdana" pitchFamily="34" charset="0"/>
            </a:endParaRPr>
          </a:p>
        </p:txBody>
      </p:sp>
      <p:grpSp>
        <p:nvGrpSpPr>
          <p:cNvPr id="25603" name="Group 6"/>
          <p:cNvGrpSpPr>
            <a:grpSpLocks/>
          </p:cNvGrpSpPr>
          <p:nvPr/>
        </p:nvGrpSpPr>
        <p:grpSpPr bwMode="auto">
          <a:xfrm>
            <a:off x="2286000" y="280988"/>
            <a:ext cx="4514850" cy="2789237"/>
            <a:chOff x="1458" y="1282"/>
            <a:chExt cx="2844" cy="1757"/>
          </a:xfrm>
        </p:grpSpPr>
        <p:pic>
          <p:nvPicPr>
            <p:cNvPr id="25606" name="Picture 4" descr="mass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458" y="1282"/>
              <a:ext cx="2844" cy="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5"/>
            <p:cNvSpPr txBox="1">
              <a:spLocks noChangeArrowheads="1"/>
            </p:cNvSpPr>
            <p:nvPr/>
          </p:nvSpPr>
          <p:spPr bwMode="auto">
            <a:xfrm>
              <a:off x="2352" y="2592"/>
              <a:ext cx="1632" cy="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400" b="0">
                  <a:solidFill>
                    <a:srgbClr val="000000"/>
                  </a:solidFill>
                  <a:latin typeface="Verdana" pitchFamily="34" charset="0"/>
                </a:rPr>
                <a:t>time</a:t>
              </a:r>
            </a:p>
          </p:txBody>
        </p:sp>
      </p:grpSp>
      <p:sp>
        <p:nvSpPr>
          <p:cNvPr id="25604" name="Text Box 7"/>
          <p:cNvSpPr txBox="1">
            <a:spLocks noChangeArrowheads="1"/>
          </p:cNvSpPr>
          <p:nvPr/>
        </p:nvSpPr>
        <p:spPr bwMode="auto">
          <a:xfrm>
            <a:off x="962025" y="3070225"/>
            <a:ext cx="7162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algn="ctr" eaLnBrk="0" fontAlgn="base" hangingPunct="0">
              <a:spcBef>
                <a:spcPct val="50000"/>
              </a:spcBef>
              <a:spcAft>
                <a:spcPct val="0"/>
              </a:spcAft>
              <a:buClr>
                <a:schemeClr val="bg2"/>
              </a:buClr>
              <a:buSzPct val="65000"/>
              <a:buFont typeface="Wingdings" pitchFamily="2" charset="2"/>
              <a:defRPr sz="2400">
                <a:solidFill>
                  <a:schemeClr val="tx1"/>
                </a:solidFill>
                <a:latin typeface="Verdana" pitchFamily="34" charset="0"/>
              </a:defRPr>
            </a:lvl6pPr>
            <a:lvl7pPr marL="2971800" indent="-228600" algn="ctr" eaLnBrk="0" fontAlgn="base" hangingPunct="0">
              <a:spcBef>
                <a:spcPct val="50000"/>
              </a:spcBef>
              <a:spcAft>
                <a:spcPct val="0"/>
              </a:spcAft>
              <a:buClr>
                <a:schemeClr val="bg2"/>
              </a:buClr>
              <a:buSzPct val="65000"/>
              <a:buFont typeface="Wingdings" pitchFamily="2" charset="2"/>
              <a:defRPr sz="2400">
                <a:solidFill>
                  <a:schemeClr val="tx1"/>
                </a:solidFill>
                <a:latin typeface="Verdana" pitchFamily="34" charset="0"/>
              </a:defRPr>
            </a:lvl7pPr>
            <a:lvl8pPr marL="3429000" indent="-228600" algn="ctr" eaLnBrk="0" fontAlgn="base" hangingPunct="0">
              <a:spcBef>
                <a:spcPct val="50000"/>
              </a:spcBef>
              <a:spcAft>
                <a:spcPct val="0"/>
              </a:spcAft>
              <a:buClr>
                <a:schemeClr val="bg2"/>
              </a:buClr>
              <a:buSzPct val="65000"/>
              <a:buFont typeface="Wingdings" pitchFamily="2" charset="2"/>
              <a:defRPr sz="2400">
                <a:solidFill>
                  <a:schemeClr val="tx1"/>
                </a:solidFill>
                <a:latin typeface="Verdana" pitchFamily="34" charset="0"/>
              </a:defRPr>
            </a:lvl8pPr>
            <a:lvl9pPr marL="3886200" indent="-228600" algn="ctr" eaLnBrk="0" fontAlgn="base" hangingPunct="0">
              <a:spcBef>
                <a:spcPct val="50000"/>
              </a:spcBef>
              <a:spcAft>
                <a:spcPct val="0"/>
              </a:spcAft>
              <a:buClr>
                <a:schemeClr val="bg2"/>
              </a:buClr>
              <a:buSzPct val="65000"/>
              <a:buFont typeface="Wingdings" pitchFamily="2" charset="2"/>
              <a:defRPr sz="2400">
                <a:solidFill>
                  <a:schemeClr val="tx1"/>
                </a:solidFill>
                <a:latin typeface="Verdana" pitchFamily="34" charset="0"/>
              </a:defRPr>
            </a:lvl9pPr>
          </a:lstStyle>
          <a:p>
            <a:pPr eaLnBrk="1" hangingPunct="1">
              <a:spcBef>
                <a:spcPct val="50000"/>
              </a:spcBef>
              <a:defRPr/>
            </a:pPr>
            <a:r>
              <a:rPr lang="en-US" altLang="en-US" b="0" dirty="0" smtClean="0">
                <a:solidFill>
                  <a:srgbClr val="000000"/>
                </a:solidFill>
              </a:rPr>
              <a:t>If the masses are all the same, which spring has the </a:t>
            </a:r>
            <a:r>
              <a:rPr lang="en-US" altLang="en-US" dirty="0" smtClean="0">
                <a:solidFill>
                  <a:srgbClr val="000000"/>
                </a:solidFill>
              </a:rPr>
              <a:t>greatest</a:t>
            </a:r>
            <a:r>
              <a:rPr lang="en-US" altLang="en-US" b="0" dirty="0" smtClean="0">
                <a:solidFill>
                  <a:srgbClr val="000000"/>
                </a:solidFill>
              </a:rPr>
              <a:t> spring constant?</a:t>
            </a:r>
          </a:p>
          <a:p>
            <a:pPr marL="457200" indent="-457200" eaLnBrk="1" hangingPunct="1">
              <a:spcBef>
                <a:spcPct val="50000"/>
              </a:spcBef>
              <a:buFontTx/>
              <a:buAutoNum type="alphaUcPeriod"/>
              <a:defRPr/>
            </a:pPr>
            <a:r>
              <a:rPr lang="en-US" altLang="en-US" b="0" dirty="0" smtClean="0">
                <a:solidFill>
                  <a:srgbClr val="000000"/>
                </a:solidFill>
              </a:rPr>
              <a:t>Black</a:t>
            </a:r>
          </a:p>
          <a:p>
            <a:pPr marL="457200" indent="-457200" eaLnBrk="1" hangingPunct="1">
              <a:spcBef>
                <a:spcPct val="50000"/>
              </a:spcBef>
              <a:buFontTx/>
              <a:buAutoNum type="alphaUcPeriod"/>
              <a:defRPr/>
            </a:pPr>
            <a:r>
              <a:rPr lang="en-US" altLang="en-US" b="0" dirty="0" smtClean="0">
                <a:solidFill>
                  <a:srgbClr val="000000"/>
                </a:solidFill>
              </a:rPr>
              <a:t>Green</a:t>
            </a:r>
          </a:p>
          <a:p>
            <a:pPr marL="457200" indent="-457200" eaLnBrk="1" hangingPunct="1">
              <a:spcBef>
                <a:spcPct val="50000"/>
              </a:spcBef>
              <a:buFontTx/>
              <a:buAutoNum type="alphaUcPeriod"/>
              <a:defRPr/>
            </a:pPr>
            <a:r>
              <a:rPr lang="en-US" altLang="en-US" b="0" dirty="0" smtClean="0">
                <a:solidFill>
                  <a:srgbClr val="000000"/>
                </a:solidFill>
              </a:rPr>
              <a:t>Blue</a:t>
            </a:r>
          </a:p>
        </p:txBody>
      </p:sp>
      <p:sp>
        <p:nvSpPr>
          <p:cNvPr id="232456" name="Text Box 8"/>
          <p:cNvSpPr txBox="1">
            <a:spLocks noChangeArrowheads="1"/>
          </p:cNvSpPr>
          <p:nvPr/>
        </p:nvSpPr>
        <p:spPr bwMode="auto">
          <a:xfrm>
            <a:off x="1052513" y="5864225"/>
            <a:ext cx="716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400" b="0">
                <a:solidFill>
                  <a:srgbClr val="000000"/>
                </a:solidFill>
                <a:latin typeface="Verdana" pitchFamily="34" charset="0"/>
              </a:rPr>
              <a:t>Web Link: </a:t>
            </a:r>
            <a:r>
              <a:rPr lang="en-US" altLang="en-US" sz="2400" b="0">
                <a:solidFill>
                  <a:srgbClr val="000000"/>
                </a:solidFill>
                <a:latin typeface="Verdana" pitchFamily="34" charset="0"/>
                <a:hlinkClick r:id="rId4"/>
              </a:rPr>
              <a:t>Simple Harmonic Motion</a:t>
            </a:r>
            <a:endParaRPr lang="en-US" altLang="en-US" sz="2400" b="0">
              <a:solidFill>
                <a:srgbClr val="000000"/>
              </a:solidFill>
              <a:latin typeface="Verdana" pitchFamily="34" charset="0"/>
            </a:endParaRPr>
          </a:p>
        </p:txBody>
      </p:sp>
    </p:spTree>
    <p:extLst>
      <p:ext uri="{BB962C8B-B14F-4D97-AF65-F5344CB8AC3E}">
        <p14:creationId xmlns:p14="http://schemas.microsoft.com/office/powerpoint/2010/main" val="2388820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2456"/>
                                        </p:tgtEl>
                                        <p:attrNameLst>
                                          <p:attrName>style.visibility</p:attrName>
                                        </p:attrNameLst>
                                      </p:cBhvr>
                                      <p:to>
                                        <p:strVal val="visible"/>
                                      </p:to>
                                    </p:set>
                                    <p:animEffect transition="in" filter="blinds(horizontal)">
                                      <p:cBhvr>
                                        <p:cTn id="7" dur="500"/>
                                        <p:tgtEl>
                                          <p:spTgt spid="23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9861" name="Picture 5" descr="F1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295400"/>
            <a:ext cx="4038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2"/>
          <p:cNvSpPr txBox="1">
            <a:spLocks noChangeArrowheads="1"/>
          </p:cNvSpPr>
          <p:nvPr/>
        </p:nvSpPr>
        <p:spPr bwMode="auto">
          <a:xfrm>
            <a:off x="2286000" y="304800"/>
            <a:ext cx="449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800" b="0" u="sng">
                <a:solidFill>
                  <a:srgbClr val="003300"/>
                </a:solidFill>
                <a:latin typeface="Verdana" pitchFamily="34" charset="0"/>
              </a:rPr>
              <a:t>The Pendulum</a:t>
            </a:r>
          </a:p>
        </p:txBody>
      </p:sp>
      <p:pic>
        <p:nvPicPr>
          <p:cNvPr id="30724" name="Picture 4" descr="Grandfather_clock.gif - (7K)"/>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0"/>
            <a:ext cx="5254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9862" name="Text Box 6"/>
          <p:cNvSpPr txBox="1">
            <a:spLocks noChangeArrowheads="1"/>
          </p:cNvSpPr>
          <p:nvPr/>
        </p:nvSpPr>
        <p:spPr bwMode="auto">
          <a:xfrm>
            <a:off x="228600" y="2133600"/>
            <a:ext cx="601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FontTx/>
              <a:buNone/>
            </a:pPr>
            <a:r>
              <a:rPr lang="en-US" altLang="en-US" sz="2800" b="0">
                <a:solidFill>
                  <a:srgbClr val="000099"/>
                </a:solidFill>
                <a:latin typeface="Verdana" pitchFamily="34" charset="0"/>
              </a:rPr>
              <a:t>It has Simple Harmonic Motion!</a:t>
            </a:r>
          </a:p>
        </p:txBody>
      </p:sp>
      <p:sp>
        <p:nvSpPr>
          <p:cNvPr id="249863" name="Text Box 7"/>
          <p:cNvSpPr txBox="1">
            <a:spLocks noChangeArrowheads="1"/>
          </p:cNvSpPr>
          <p:nvPr/>
        </p:nvSpPr>
        <p:spPr bwMode="auto">
          <a:xfrm>
            <a:off x="381000" y="31242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Font typeface="Wingdings" pitchFamily="2" charset="2"/>
              <a:buChar char="Ø"/>
            </a:pPr>
            <a:r>
              <a:rPr lang="en-US" altLang="en-US" sz="2400" b="0">
                <a:solidFill>
                  <a:srgbClr val="003300"/>
                </a:solidFill>
                <a:latin typeface="Verdana" pitchFamily="34" charset="0"/>
              </a:rPr>
              <a:t>Where is the speed maximum?</a:t>
            </a:r>
          </a:p>
        </p:txBody>
      </p:sp>
      <p:sp>
        <p:nvSpPr>
          <p:cNvPr id="249864" name="Text Box 8"/>
          <p:cNvSpPr txBox="1">
            <a:spLocks noChangeArrowheads="1"/>
          </p:cNvSpPr>
          <p:nvPr/>
        </p:nvSpPr>
        <p:spPr bwMode="auto">
          <a:xfrm>
            <a:off x="381000" y="35814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Font typeface="Wingdings" pitchFamily="2" charset="2"/>
              <a:buChar char="Ø"/>
            </a:pPr>
            <a:r>
              <a:rPr lang="en-US" altLang="en-US" sz="2400" b="0">
                <a:solidFill>
                  <a:srgbClr val="003300"/>
                </a:solidFill>
                <a:latin typeface="Verdana" pitchFamily="34" charset="0"/>
              </a:rPr>
              <a:t>Where is the speed minimum?</a:t>
            </a:r>
          </a:p>
        </p:txBody>
      </p:sp>
      <p:sp>
        <p:nvSpPr>
          <p:cNvPr id="249865" name="Text Box 9"/>
          <p:cNvSpPr txBox="1">
            <a:spLocks noChangeArrowheads="1"/>
          </p:cNvSpPr>
          <p:nvPr/>
        </p:nvSpPr>
        <p:spPr bwMode="auto">
          <a:xfrm>
            <a:off x="609600" y="5257800"/>
            <a:ext cx="4495800" cy="831850"/>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FontTx/>
              <a:buNone/>
            </a:pPr>
            <a:r>
              <a:rPr lang="en-US" altLang="en-US" sz="2400" b="0">
                <a:solidFill>
                  <a:srgbClr val="660066"/>
                </a:solidFill>
                <a:latin typeface="Verdana" pitchFamily="34" charset="0"/>
              </a:rPr>
              <a:t>Use a free body diagram to find the torque on the mass</a:t>
            </a:r>
          </a:p>
        </p:txBody>
      </p:sp>
    </p:spTree>
    <p:extLst>
      <p:ext uri="{BB962C8B-B14F-4D97-AF65-F5344CB8AC3E}">
        <p14:creationId xmlns:p14="http://schemas.microsoft.com/office/powerpoint/2010/main" val="1038329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49861"/>
                                        </p:tgtEl>
                                        <p:attrNameLst>
                                          <p:attrName>style.visibility</p:attrName>
                                        </p:attrNameLst>
                                      </p:cBhvr>
                                      <p:to>
                                        <p:strVal val="visible"/>
                                      </p:to>
                                    </p:set>
                                    <p:animEffect transition="in" filter="dissolve">
                                      <p:cBhvr>
                                        <p:cTn id="7" dur="500"/>
                                        <p:tgtEl>
                                          <p:spTgt spid="2498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49862"/>
                                        </p:tgtEl>
                                        <p:attrNameLst>
                                          <p:attrName>style.visibility</p:attrName>
                                        </p:attrNameLst>
                                      </p:cBhvr>
                                      <p:to>
                                        <p:strVal val="visible"/>
                                      </p:to>
                                    </p:set>
                                    <p:animEffect transition="in" filter="barn(inHorizontal)">
                                      <p:cBhvr>
                                        <p:cTn id="12" dur="500"/>
                                        <p:tgtEl>
                                          <p:spTgt spid="2498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49863"/>
                                        </p:tgtEl>
                                        <p:attrNameLst>
                                          <p:attrName>style.visibility</p:attrName>
                                        </p:attrNameLst>
                                      </p:cBhvr>
                                      <p:to>
                                        <p:strVal val="visible"/>
                                      </p:to>
                                    </p:set>
                                    <p:animEffect transition="in" filter="barn(inHorizontal)">
                                      <p:cBhvr>
                                        <p:cTn id="17" dur="500"/>
                                        <p:tgtEl>
                                          <p:spTgt spid="2498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49864"/>
                                        </p:tgtEl>
                                        <p:attrNameLst>
                                          <p:attrName>style.visibility</p:attrName>
                                        </p:attrNameLst>
                                      </p:cBhvr>
                                      <p:to>
                                        <p:strVal val="visible"/>
                                      </p:to>
                                    </p:set>
                                    <p:animEffect transition="in" filter="barn(inHorizontal)">
                                      <p:cBhvr>
                                        <p:cTn id="22" dur="500"/>
                                        <p:tgtEl>
                                          <p:spTgt spid="2498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49865"/>
                                        </p:tgtEl>
                                        <p:attrNameLst>
                                          <p:attrName>style.visibility</p:attrName>
                                        </p:attrNameLst>
                                      </p:cBhvr>
                                      <p:to>
                                        <p:strVal val="visible"/>
                                      </p:to>
                                    </p:set>
                                    <p:animEffect transition="in" filter="slide(fromBottom)">
                                      <p:cBhvr>
                                        <p:cTn id="27" dur="500"/>
                                        <p:tgtEl>
                                          <p:spTgt spid="249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2" grpId="0" autoUpdateAnimBg="0"/>
      <p:bldP spid="249863" grpId="0" autoUpdateAnimBg="0"/>
      <p:bldP spid="249864" grpId="0" autoUpdateAnimBg="0"/>
      <p:bldP spid="24986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524000" y="228600"/>
            <a:ext cx="624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800" b="0" u="sng">
                <a:solidFill>
                  <a:srgbClr val="003300"/>
                </a:solidFill>
                <a:latin typeface="Verdana" pitchFamily="34" charset="0"/>
              </a:rPr>
              <a:t>The frequency of a pendulum</a:t>
            </a:r>
          </a:p>
        </p:txBody>
      </p:sp>
      <p:pic>
        <p:nvPicPr>
          <p:cNvPr id="31747" name="Picture 3" descr="Pendulum.gif - (7K)"/>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28600"/>
            <a:ext cx="6858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0884" name="Object 4"/>
          <p:cNvGraphicFramePr>
            <a:graphicFrameLocks noChangeAspect="1"/>
          </p:cNvGraphicFramePr>
          <p:nvPr/>
        </p:nvGraphicFramePr>
        <p:xfrm>
          <a:off x="1828800" y="1600200"/>
          <a:ext cx="2678113" cy="1241425"/>
        </p:xfrm>
        <a:graphic>
          <a:graphicData uri="http://schemas.openxmlformats.org/presentationml/2006/ole">
            <mc:AlternateContent xmlns:mc="http://schemas.openxmlformats.org/markup-compatibility/2006">
              <mc:Choice xmlns:v="urn:schemas-microsoft-com:vml" Requires="v">
                <p:oleObj spid="_x0000_s13314" name="Equation" r:id="rId5" imgW="965200" imgH="444500" progId="Equation.COEE2">
                  <p:embed/>
                </p:oleObj>
              </mc:Choice>
              <mc:Fallback>
                <p:oleObj name="Equation" r:id="rId5" imgW="965200" imgH="444500" progId="Equation.COEE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1600200"/>
                        <a:ext cx="2678113" cy="1241425"/>
                      </a:xfrm>
                      <a:prstGeom prst="rect">
                        <a:avLst/>
                      </a:prstGeom>
                      <a:solidFill>
                        <a:srgbClr val="CCFFFF"/>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3"/>
          <p:cNvGrpSpPr>
            <a:grpSpLocks/>
          </p:cNvGrpSpPr>
          <p:nvPr/>
        </p:nvGrpSpPr>
        <p:grpSpPr bwMode="auto">
          <a:xfrm>
            <a:off x="4495800" y="1752600"/>
            <a:ext cx="2819400" cy="457200"/>
            <a:chOff x="2832" y="1104"/>
            <a:chExt cx="1776" cy="288"/>
          </a:xfrm>
        </p:grpSpPr>
        <p:sp>
          <p:nvSpPr>
            <p:cNvPr id="31756" name="AutoShape 5"/>
            <p:cNvSpPr>
              <a:spLocks noChangeArrowheads="1"/>
            </p:cNvSpPr>
            <p:nvPr/>
          </p:nvSpPr>
          <p:spPr bwMode="auto">
            <a:xfrm>
              <a:off x="2880" y="1152"/>
              <a:ext cx="336" cy="162"/>
            </a:xfrm>
            <a:prstGeom prst="rightArrow">
              <a:avLst>
                <a:gd name="adj1" fmla="val 50000"/>
                <a:gd name="adj2" fmla="val 51852"/>
              </a:avLst>
            </a:prstGeom>
            <a:solidFill>
              <a:srgbClr val="CCFFCC"/>
            </a:solidFill>
            <a:ln w="9525">
              <a:solidFill>
                <a:srgbClr val="0000FF"/>
              </a:solidFill>
              <a:miter lim="800000"/>
              <a:headEnd/>
              <a:tailEnd/>
            </a:ln>
          </p:spPr>
          <p:txBody>
            <a:bodyPr anchor="ct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
                  <a:srgbClr val="5F5F5F"/>
                </a:buClr>
                <a:buSzPct val="65000"/>
                <a:buFont typeface="Wingdings" pitchFamily="2" charset="2"/>
                <a:buNone/>
              </a:pPr>
              <a:endParaRPr lang="en-US" altLang="en-US" sz="2400" b="0">
                <a:solidFill>
                  <a:srgbClr val="000000"/>
                </a:solidFill>
                <a:latin typeface="Verdana" pitchFamily="34" charset="0"/>
              </a:endParaRPr>
            </a:p>
          </p:txBody>
        </p:sp>
        <p:sp>
          <p:nvSpPr>
            <p:cNvPr id="31757" name="Text Box 6"/>
            <p:cNvSpPr txBox="1">
              <a:spLocks noChangeArrowheads="1"/>
            </p:cNvSpPr>
            <p:nvPr/>
          </p:nvSpPr>
          <p:spPr bwMode="auto">
            <a:xfrm>
              <a:off x="2832" y="1104"/>
              <a:ext cx="17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400" b="0">
                  <a:solidFill>
                    <a:srgbClr val="000099"/>
                  </a:solidFill>
                  <a:latin typeface="Verdana" pitchFamily="34" charset="0"/>
                </a:rPr>
                <a:t>9.8 m/s</a:t>
              </a:r>
              <a:r>
                <a:rPr lang="en-US" altLang="en-US" sz="2400" b="0" baseline="30000">
                  <a:solidFill>
                    <a:srgbClr val="000099"/>
                  </a:solidFill>
                  <a:latin typeface="Verdana" pitchFamily="34" charset="0"/>
                </a:rPr>
                <a:t>2</a:t>
              </a:r>
            </a:p>
          </p:txBody>
        </p:sp>
      </p:grpSp>
      <p:sp>
        <p:nvSpPr>
          <p:cNvPr id="250889" name="Text Box 9"/>
          <p:cNvSpPr txBox="1">
            <a:spLocks noChangeArrowheads="1"/>
          </p:cNvSpPr>
          <p:nvPr/>
        </p:nvSpPr>
        <p:spPr bwMode="auto">
          <a:xfrm>
            <a:off x="1295400" y="2971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400" b="0">
                <a:solidFill>
                  <a:srgbClr val="000000"/>
                </a:solidFill>
                <a:latin typeface="Verdana" pitchFamily="34" charset="0"/>
              </a:rPr>
              <a:t>* </a:t>
            </a:r>
            <a:r>
              <a:rPr lang="en-US" altLang="en-US" sz="2400" b="0">
                <a:solidFill>
                  <a:srgbClr val="000000"/>
                </a:solidFill>
                <a:latin typeface="Verdana" pitchFamily="34" charset="0"/>
                <a:sym typeface="Symbol" pitchFamily="18" charset="2"/>
              </a:rPr>
              <a:t>  10</a:t>
            </a:r>
            <a:endParaRPr lang="en-US" altLang="en-US" sz="2400" b="0">
              <a:solidFill>
                <a:srgbClr val="000000"/>
              </a:solidFill>
              <a:latin typeface="Verdana" pitchFamily="34" charset="0"/>
            </a:endParaRPr>
          </a:p>
        </p:txBody>
      </p:sp>
      <p:sp>
        <p:nvSpPr>
          <p:cNvPr id="250890" name="Text Box 10"/>
          <p:cNvSpPr txBox="1">
            <a:spLocks noChangeArrowheads="1"/>
          </p:cNvSpPr>
          <p:nvPr/>
        </p:nvSpPr>
        <p:spPr bwMode="auto">
          <a:xfrm>
            <a:off x="1066800" y="35052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400" b="0">
                <a:solidFill>
                  <a:srgbClr val="000000"/>
                </a:solidFill>
                <a:latin typeface="Verdana" pitchFamily="34" charset="0"/>
              </a:rPr>
              <a:t>* </a:t>
            </a:r>
            <a:r>
              <a:rPr lang="en-US" altLang="en-US" sz="2400" b="0">
                <a:solidFill>
                  <a:srgbClr val="000000"/>
                </a:solidFill>
                <a:latin typeface="Verdana" pitchFamily="34" charset="0"/>
                <a:sym typeface="Symbol" pitchFamily="18" charset="2"/>
              </a:rPr>
              <a:t>Independent of mass</a:t>
            </a:r>
            <a:endParaRPr lang="en-US" altLang="en-US" sz="2400" b="0">
              <a:solidFill>
                <a:srgbClr val="000000"/>
              </a:solidFill>
              <a:latin typeface="Verdana" pitchFamily="34" charset="0"/>
            </a:endParaRPr>
          </a:p>
        </p:txBody>
      </p:sp>
      <p:sp>
        <p:nvSpPr>
          <p:cNvPr id="250891" name="Text Box 11"/>
          <p:cNvSpPr txBox="1">
            <a:spLocks noChangeArrowheads="1"/>
          </p:cNvSpPr>
          <p:nvPr/>
        </p:nvSpPr>
        <p:spPr bwMode="auto">
          <a:xfrm>
            <a:off x="1524000" y="4876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400" b="0">
                <a:solidFill>
                  <a:srgbClr val="000000"/>
                </a:solidFill>
                <a:latin typeface="Verdana" pitchFamily="34" charset="0"/>
              </a:rPr>
              <a:t>Web Link: </a:t>
            </a:r>
            <a:r>
              <a:rPr lang="en-US" altLang="en-US" sz="2400" b="0">
                <a:solidFill>
                  <a:srgbClr val="000000"/>
                </a:solidFill>
                <a:latin typeface="Verdana" pitchFamily="34" charset="0"/>
                <a:hlinkClick r:id="rId7"/>
              </a:rPr>
              <a:t>Simple Harmonic Motion</a:t>
            </a:r>
            <a:endParaRPr lang="en-US" altLang="en-US" sz="2400" b="0">
              <a:solidFill>
                <a:srgbClr val="000000"/>
              </a:solidFill>
              <a:latin typeface="Verdana" pitchFamily="34" charset="0"/>
            </a:endParaRPr>
          </a:p>
        </p:txBody>
      </p:sp>
      <p:grpSp>
        <p:nvGrpSpPr>
          <p:cNvPr id="3" name="Group 14"/>
          <p:cNvGrpSpPr>
            <a:grpSpLocks/>
          </p:cNvGrpSpPr>
          <p:nvPr/>
        </p:nvGrpSpPr>
        <p:grpSpPr bwMode="auto">
          <a:xfrm>
            <a:off x="4572000" y="2362200"/>
            <a:ext cx="4038600" cy="822325"/>
            <a:chOff x="2880" y="1488"/>
            <a:chExt cx="2544" cy="518"/>
          </a:xfrm>
        </p:grpSpPr>
        <p:sp>
          <p:nvSpPr>
            <p:cNvPr id="31754" name="Text Box 8"/>
            <p:cNvSpPr txBox="1">
              <a:spLocks noChangeArrowheads="1"/>
            </p:cNvSpPr>
            <p:nvPr/>
          </p:nvSpPr>
          <p:spPr bwMode="auto">
            <a:xfrm>
              <a:off x="3024" y="1488"/>
              <a:ext cx="24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FontTx/>
                <a:buNone/>
              </a:pPr>
              <a:r>
                <a:rPr lang="en-US" altLang="en-US" sz="2400" b="0">
                  <a:solidFill>
                    <a:srgbClr val="660066"/>
                  </a:solidFill>
                  <a:latin typeface="Verdana" pitchFamily="34" charset="0"/>
                </a:rPr>
                <a:t>Length of pendulum (to center of mass)</a:t>
              </a:r>
            </a:p>
          </p:txBody>
        </p:sp>
        <p:sp>
          <p:nvSpPr>
            <p:cNvPr id="31755" name="AutoShape 12"/>
            <p:cNvSpPr>
              <a:spLocks noChangeArrowheads="1"/>
            </p:cNvSpPr>
            <p:nvPr/>
          </p:nvSpPr>
          <p:spPr bwMode="auto">
            <a:xfrm>
              <a:off x="2880" y="1536"/>
              <a:ext cx="336" cy="162"/>
            </a:xfrm>
            <a:prstGeom prst="rightArrow">
              <a:avLst>
                <a:gd name="adj1" fmla="val 50000"/>
                <a:gd name="adj2" fmla="val 51852"/>
              </a:avLst>
            </a:prstGeom>
            <a:solidFill>
              <a:srgbClr val="CCFFCC"/>
            </a:solidFill>
            <a:ln w="9525">
              <a:solidFill>
                <a:srgbClr val="0000FF"/>
              </a:solidFill>
              <a:miter lim="800000"/>
              <a:headEnd/>
              <a:tailEnd/>
            </a:ln>
          </p:spPr>
          <p:txBody>
            <a:bodyPr anchor="ct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
                  <a:srgbClr val="5F5F5F"/>
                </a:buClr>
                <a:buSzPct val="65000"/>
                <a:buFont typeface="Wingdings" pitchFamily="2" charset="2"/>
                <a:buNone/>
              </a:pPr>
              <a:endParaRPr lang="en-US" altLang="en-US" sz="2400" b="0">
                <a:solidFill>
                  <a:srgbClr val="000000"/>
                </a:solidFill>
                <a:latin typeface="Verdana" pitchFamily="34" charset="0"/>
              </a:endParaRPr>
            </a:p>
          </p:txBody>
        </p:sp>
      </p:grpSp>
    </p:spTree>
    <p:extLst>
      <p:ext uri="{BB962C8B-B14F-4D97-AF65-F5344CB8AC3E}">
        <p14:creationId xmlns:p14="http://schemas.microsoft.com/office/powerpoint/2010/main" val="2402659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50884"/>
                                        </p:tgtEl>
                                        <p:attrNameLst>
                                          <p:attrName>style.visibility</p:attrName>
                                        </p:attrNameLst>
                                      </p:cBhvr>
                                      <p:to>
                                        <p:strVal val="visible"/>
                                      </p:to>
                                    </p:set>
                                    <p:anim calcmode="lin" valueType="num">
                                      <p:cBhvr>
                                        <p:cTn id="7" dur="1000" fill="hold"/>
                                        <p:tgtEl>
                                          <p:spTgt spid="250884"/>
                                        </p:tgtEl>
                                        <p:attrNameLst>
                                          <p:attrName>ppt_w</p:attrName>
                                        </p:attrNameLst>
                                      </p:cBhvr>
                                      <p:tavLst>
                                        <p:tav tm="0">
                                          <p:val>
                                            <p:fltVal val="0"/>
                                          </p:val>
                                        </p:tav>
                                        <p:tav tm="100000">
                                          <p:val>
                                            <p:strVal val="#ppt_w"/>
                                          </p:val>
                                        </p:tav>
                                      </p:tavLst>
                                    </p:anim>
                                    <p:anim calcmode="lin" valueType="num">
                                      <p:cBhvr>
                                        <p:cTn id="8" dur="1000" fill="hold"/>
                                        <p:tgtEl>
                                          <p:spTgt spid="250884"/>
                                        </p:tgtEl>
                                        <p:attrNameLst>
                                          <p:attrName>ppt_h</p:attrName>
                                        </p:attrNameLst>
                                      </p:cBhvr>
                                      <p:tavLst>
                                        <p:tav tm="0">
                                          <p:val>
                                            <p:fltVal val="0"/>
                                          </p:val>
                                        </p:tav>
                                        <p:tav tm="100000">
                                          <p:val>
                                            <p:strVal val="#ppt_h"/>
                                          </p:val>
                                        </p:tav>
                                      </p:tavLst>
                                    </p:anim>
                                    <p:anim calcmode="lin" valueType="num">
                                      <p:cBhvr>
                                        <p:cTn id="9" dur="1000" fill="hold"/>
                                        <p:tgtEl>
                                          <p:spTgt spid="25088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088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1+#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50889"/>
                                        </p:tgtEl>
                                        <p:attrNameLst>
                                          <p:attrName>style.visibility</p:attrName>
                                        </p:attrNameLst>
                                      </p:cBhvr>
                                      <p:to>
                                        <p:strVal val="visible"/>
                                      </p:to>
                                    </p:set>
                                    <p:anim calcmode="lin" valueType="num">
                                      <p:cBhvr additive="base">
                                        <p:cTn id="27" dur="500" fill="hold"/>
                                        <p:tgtEl>
                                          <p:spTgt spid="250889"/>
                                        </p:tgtEl>
                                        <p:attrNameLst>
                                          <p:attrName>ppt_x</p:attrName>
                                        </p:attrNameLst>
                                      </p:cBhvr>
                                      <p:tavLst>
                                        <p:tav tm="0">
                                          <p:val>
                                            <p:strVal val="0-#ppt_w/2"/>
                                          </p:val>
                                        </p:tav>
                                        <p:tav tm="100000">
                                          <p:val>
                                            <p:strVal val="#ppt_x"/>
                                          </p:val>
                                        </p:tav>
                                      </p:tavLst>
                                    </p:anim>
                                    <p:anim calcmode="lin" valueType="num">
                                      <p:cBhvr additive="base">
                                        <p:cTn id="28" dur="500" fill="hold"/>
                                        <p:tgtEl>
                                          <p:spTgt spid="250889"/>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50890"/>
                                        </p:tgtEl>
                                        <p:attrNameLst>
                                          <p:attrName>style.visibility</p:attrName>
                                        </p:attrNameLst>
                                      </p:cBhvr>
                                      <p:to>
                                        <p:strVal val="visible"/>
                                      </p:to>
                                    </p:set>
                                    <p:anim calcmode="lin" valueType="num">
                                      <p:cBhvr additive="base">
                                        <p:cTn id="33" dur="500" fill="hold"/>
                                        <p:tgtEl>
                                          <p:spTgt spid="250890"/>
                                        </p:tgtEl>
                                        <p:attrNameLst>
                                          <p:attrName>ppt_x</p:attrName>
                                        </p:attrNameLst>
                                      </p:cBhvr>
                                      <p:tavLst>
                                        <p:tav tm="0">
                                          <p:val>
                                            <p:strVal val="0-#ppt_w/2"/>
                                          </p:val>
                                        </p:tav>
                                        <p:tav tm="100000">
                                          <p:val>
                                            <p:strVal val="#ppt_x"/>
                                          </p:val>
                                        </p:tav>
                                      </p:tavLst>
                                    </p:anim>
                                    <p:anim calcmode="lin" valueType="num">
                                      <p:cBhvr additive="base">
                                        <p:cTn id="34" dur="500" fill="hold"/>
                                        <p:tgtEl>
                                          <p:spTgt spid="250890"/>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50891"/>
                                        </p:tgtEl>
                                        <p:attrNameLst>
                                          <p:attrName>style.visibility</p:attrName>
                                        </p:attrNameLst>
                                      </p:cBhvr>
                                      <p:to>
                                        <p:strVal val="visible"/>
                                      </p:to>
                                    </p:set>
                                    <p:animEffect transition="in" filter="checkerboard(across)">
                                      <p:cBhvr>
                                        <p:cTn id="39" dur="500"/>
                                        <p:tgtEl>
                                          <p:spTgt spid="250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9" grpId="0" autoUpdateAnimBg="0"/>
      <p:bldP spid="250890" grpId="0" autoUpdateAnimBg="0"/>
      <p:bldP spid="25089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2770" name="Group 5"/>
          <p:cNvGrpSpPr>
            <a:grpSpLocks/>
          </p:cNvGrpSpPr>
          <p:nvPr/>
        </p:nvGrpSpPr>
        <p:grpSpPr bwMode="auto">
          <a:xfrm>
            <a:off x="1981200" y="381000"/>
            <a:ext cx="4953000" cy="2819400"/>
            <a:chOff x="1905000" y="762000"/>
            <a:chExt cx="4953000" cy="3305175"/>
          </a:xfrm>
        </p:grpSpPr>
        <p:pic>
          <p:nvPicPr>
            <p:cNvPr id="32772" name="Picture 2" descr="C:\Users\Laura\Desktop\normal_ian-symbol-park-swing-se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762000"/>
              <a:ext cx="49530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3048000"/>
              <a:ext cx="685800" cy="950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5800" y="2514600"/>
              <a:ext cx="685800" cy="1097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1" name="TextBox 4"/>
          <p:cNvSpPr txBox="1">
            <a:spLocks noChangeArrowheads="1"/>
          </p:cNvSpPr>
          <p:nvPr/>
        </p:nvSpPr>
        <p:spPr bwMode="auto">
          <a:xfrm>
            <a:off x="381000" y="3352800"/>
            <a:ext cx="84582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
                <a:srgbClr val="5F5F5F"/>
              </a:buClr>
              <a:buSzPct val="65000"/>
              <a:buFont typeface="Wingdings" pitchFamily="2" charset="2"/>
              <a:buNone/>
            </a:pPr>
            <a:r>
              <a:rPr lang="en-US" altLang="en-US" sz="2400" b="0">
                <a:solidFill>
                  <a:srgbClr val="000000"/>
                </a:solidFill>
                <a:latin typeface="Verdana" pitchFamily="34" charset="0"/>
              </a:rPr>
              <a:t>A person swings on a swing.  When the person is seated, the swing oscillates back and forth at its natural frequency.  If, instead, the person stands on the swing, the new natural frequency of the swing is</a:t>
            </a:r>
          </a:p>
          <a:p>
            <a:pPr eaLnBrk="1" hangingPunct="1">
              <a:spcBef>
                <a:spcPct val="50000"/>
              </a:spcBef>
              <a:buClr>
                <a:srgbClr val="5F5F5F"/>
              </a:buClr>
              <a:buSzPct val="65000"/>
              <a:buFont typeface="Wingdings" pitchFamily="2" charset="2"/>
              <a:buNone/>
            </a:pPr>
            <a:r>
              <a:rPr lang="en-US" altLang="en-US" sz="2400" b="0">
                <a:solidFill>
                  <a:srgbClr val="000000"/>
                </a:solidFill>
                <a:latin typeface="Verdana" pitchFamily="34" charset="0"/>
              </a:rPr>
              <a:t>1. greater</a:t>
            </a:r>
          </a:p>
          <a:p>
            <a:pPr eaLnBrk="1" hangingPunct="1">
              <a:spcBef>
                <a:spcPct val="50000"/>
              </a:spcBef>
              <a:buClr>
                <a:srgbClr val="5F5F5F"/>
              </a:buClr>
              <a:buSzPct val="65000"/>
              <a:buFont typeface="Wingdings" pitchFamily="2" charset="2"/>
              <a:buNone/>
            </a:pPr>
            <a:r>
              <a:rPr lang="en-US" altLang="en-US" sz="2400" b="0">
                <a:solidFill>
                  <a:srgbClr val="000000"/>
                </a:solidFill>
                <a:latin typeface="Verdana" pitchFamily="34" charset="0"/>
              </a:rPr>
              <a:t>2. the same</a:t>
            </a:r>
          </a:p>
          <a:p>
            <a:pPr eaLnBrk="1" hangingPunct="1">
              <a:spcBef>
                <a:spcPct val="50000"/>
              </a:spcBef>
              <a:buClr>
                <a:srgbClr val="5F5F5F"/>
              </a:buClr>
              <a:buSzPct val="65000"/>
              <a:buFont typeface="Wingdings" pitchFamily="2" charset="2"/>
              <a:buNone/>
            </a:pPr>
            <a:r>
              <a:rPr lang="en-US" altLang="en-US" sz="2400" b="0">
                <a:solidFill>
                  <a:srgbClr val="000000"/>
                </a:solidFill>
                <a:latin typeface="Verdana" pitchFamily="34" charset="0"/>
              </a:rPr>
              <a:t>3. smaller</a:t>
            </a:r>
          </a:p>
        </p:txBody>
      </p:sp>
    </p:spTree>
    <p:extLst>
      <p:ext uri="{BB962C8B-B14F-4D97-AF65-F5344CB8AC3E}">
        <p14:creationId xmlns:p14="http://schemas.microsoft.com/office/powerpoint/2010/main" val="2059194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323850" y="765175"/>
            <a:ext cx="8642350" cy="5262563"/>
          </a:xfrm>
          <a:prstGeom prst="rect">
            <a:avLst/>
          </a:prstGeom>
          <a:noFill/>
          <a:ln w="9525">
            <a:noFill/>
            <a:miter lim="800000"/>
            <a:headEnd/>
            <a:tailEnd/>
          </a:ln>
          <a:effectLst/>
        </p:spPr>
        <p:txBody>
          <a:bodyPr>
            <a:spAutoFit/>
          </a:bodyPr>
          <a:lstStyle/>
          <a:p>
            <a:pPr>
              <a:defRPr/>
            </a:pPr>
            <a:r>
              <a:rPr lang="en-US" dirty="0">
                <a:solidFill>
                  <a:schemeClr val="tx1"/>
                </a:solidFill>
              </a:rPr>
              <a:t>A simple pendulum and a mass hanging on a spring both have a period of 1 s when set into small oscillatory motion on Earth. They are taken to Planet X, which has the same diameter as Earth but twice the mass. Which of the following statements is true about the periods of the two objects on Planet X compared to their periods on Earth?</a:t>
            </a:r>
          </a:p>
          <a:p>
            <a:pPr marL="457200" indent="-457200">
              <a:defRPr/>
            </a:pPr>
            <a:endParaRPr lang="en-US" dirty="0">
              <a:solidFill>
                <a:schemeClr val="tx1"/>
              </a:solidFill>
            </a:endParaRPr>
          </a:p>
          <a:p>
            <a:pPr marL="457200" indent="-457200">
              <a:defRPr/>
            </a:pPr>
            <a:r>
              <a:rPr lang="en-US" dirty="0">
                <a:solidFill>
                  <a:schemeClr val="tx1"/>
                </a:solidFill>
              </a:rPr>
              <a:t>(a)  Both are shorter.           </a:t>
            </a:r>
          </a:p>
          <a:p>
            <a:pPr marL="457200" indent="-457200">
              <a:defRPr/>
            </a:pPr>
            <a:r>
              <a:rPr lang="en-US" dirty="0">
                <a:solidFill>
                  <a:schemeClr val="tx1"/>
                </a:solidFill>
              </a:rPr>
              <a:t>(b)  Both are the same.          </a:t>
            </a:r>
          </a:p>
          <a:p>
            <a:pPr marL="457200" indent="-457200">
              <a:defRPr/>
            </a:pPr>
            <a:r>
              <a:rPr lang="en-US" dirty="0">
                <a:solidFill>
                  <a:schemeClr val="tx1"/>
                </a:solidFill>
              </a:rPr>
              <a:t>(c)  Both are longer. </a:t>
            </a:r>
          </a:p>
          <a:p>
            <a:pPr marL="457200" indent="-457200">
              <a:defRPr/>
            </a:pPr>
            <a:r>
              <a:rPr lang="en-US" dirty="0">
                <a:solidFill>
                  <a:schemeClr val="tx1"/>
                </a:solidFill>
              </a:rPr>
              <a:t>(d)  The period of the mass on the spring is shorter, </a:t>
            </a:r>
            <a:r>
              <a:rPr lang="en-US" dirty="0" smtClean="0">
                <a:solidFill>
                  <a:schemeClr val="tx1"/>
                </a:solidFill>
              </a:rPr>
              <a:t>while the </a:t>
            </a:r>
            <a:r>
              <a:rPr lang="en-US" dirty="0">
                <a:solidFill>
                  <a:schemeClr val="tx1"/>
                </a:solidFill>
              </a:rPr>
              <a:t>pendulum is the same. </a:t>
            </a:r>
          </a:p>
          <a:p>
            <a:pPr marL="457200" indent="-457200">
              <a:defRPr/>
            </a:pPr>
            <a:r>
              <a:rPr lang="en-US" dirty="0">
                <a:solidFill>
                  <a:schemeClr val="tx1"/>
                </a:solidFill>
              </a:rPr>
              <a:t>(e)  The period of the pendulum is </a:t>
            </a:r>
            <a:r>
              <a:rPr lang="en-US" dirty="0" smtClean="0">
                <a:solidFill>
                  <a:schemeClr val="tx1"/>
                </a:solidFill>
              </a:rPr>
              <a:t>shorter, while the </a:t>
            </a:r>
            <a:r>
              <a:rPr lang="en-US" dirty="0">
                <a:solidFill>
                  <a:schemeClr val="tx1"/>
                </a:solidFill>
              </a:rPr>
              <a:t>mass on the spring </a:t>
            </a:r>
            <a:r>
              <a:rPr lang="en-US" dirty="0" smtClean="0">
                <a:solidFill>
                  <a:schemeClr val="tx1"/>
                </a:solidFill>
              </a:rPr>
              <a:t>is </a:t>
            </a:r>
            <a:r>
              <a:rPr lang="en-US" dirty="0">
                <a:solidFill>
                  <a:schemeClr val="tx1"/>
                </a:solidFill>
              </a:rPr>
              <a:t>the same.</a:t>
            </a:r>
          </a:p>
        </p:txBody>
      </p:sp>
      <p:sp>
        <p:nvSpPr>
          <p:cNvPr id="3" name="Oval 2"/>
          <p:cNvSpPr>
            <a:spLocks noChangeArrowheads="1"/>
          </p:cNvSpPr>
          <p:nvPr/>
        </p:nvSpPr>
        <p:spPr bwMode="auto">
          <a:xfrm>
            <a:off x="214313" y="5214938"/>
            <a:ext cx="642937" cy="500062"/>
          </a:xfrm>
          <a:prstGeom prst="ellipse">
            <a:avLst/>
          </a:prstGeom>
          <a:solidFill>
            <a:schemeClr val="accent1"/>
          </a:solidFill>
          <a:ln w="9525" algn="ctr">
            <a:solidFill>
              <a:schemeClr val="tx1"/>
            </a:solidFill>
            <a:round/>
            <a:headEnd/>
            <a:tailEnd/>
          </a:ln>
        </p:spPr>
        <p:txBody>
          <a:bodyPr wrap="none"/>
          <a:lstStyle/>
          <a:p>
            <a:endParaRPr lang="en-NZ"/>
          </a:p>
        </p:txBody>
      </p:sp>
    </p:spTree>
    <p:extLst>
      <p:ext uri="{BB962C8B-B14F-4D97-AF65-F5344CB8AC3E}">
        <p14:creationId xmlns:p14="http://schemas.microsoft.com/office/powerpoint/2010/main" val="140515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353" name="Object 25"/>
          <p:cNvGraphicFramePr>
            <a:graphicFrameLocks noChangeAspect="1"/>
          </p:cNvGraphicFramePr>
          <p:nvPr/>
        </p:nvGraphicFramePr>
        <p:xfrm>
          <a:off x="714375" y="1285875"/>
          <a:ext cx="1892300" cy="368300"/>
        </p:xfrm>
        <a:graphic>
          <a:graphicData uri="http://schemas.openxmlformats.org/presentationml/2006/ole">
            <mc:AlternateContent xmlns:mc="http://schemas.openxmlformats.org/markup-compatibility/2006">
              <mc:Choice xmlns:v="urn:schemas-microsoft-com:vml" Requires="v">
                <p:oleObj spid="_x0000_s12311" name="Equation" r:id="rId4" imgW="1892160" imgH="368280" progId="Equation.3">
                  <p:embed/>
                </p:oleObj>
              </mc:Choice>
              <mc:Fallback>
                <p:oleObj name="Equation" r:id="rId4" imgW="1892160" imgH="368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1285875"/>
                        <a:ext cx="18923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55" name="Object 27"/>
          <p:cNvGraphicFramePr>
            <a:graphicFrameLocks noChangeAspect="1"/>
          </p:cNvGraphicFramePr>
          <p:nvPr/>
        </p:nvGraphicFramePr>
        <p:xfrm>
          <a:off x="876300" y="1638300"/>
          <a:ext cx="1643063" cy="863600"/>
        </p:xfrm>
        <a:graphic>
          <a:graphicData uri="http://schemas.openxmlformats.org/presentationml/2006/ole">
            <mc:AlternateContent xmlns:mc="http://schemas.openxmlformats.org/markup-compatibility/2006">
              <mc:Choice xmlns:v="urn:schemas-microsoft-com:vml" Requires="v">
                <p:oleObj spid="_x0000_s12312" name="Equation" r:id="rId6" imgW="749160" imgH="393480" progId="Equation.3">
                  <p:embed/>
                </p:oleObj>
              </mc:Choice>
              <mc:Fallback>
                <p:oleObj name="Equation" r:id="rId6" imgW="74916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300" y="1638300"/>
                        <a:ext cx="1643063"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61" name="Object 33"/>
          <p:cNvGraphicFramePr>
            <a:graphicFrameLocks noChangeAspect="1"/>
          </p:cNvGraphicFramePr>
          <p:nvPr/>
        </p:nvGraphicFramePr>
        <p:xfrm>
          <a:off x="4284663" y="5445125"/>
          <a:ext cx="1917700" cy="825500"/>
        </p:xfrm>
        <a:graphic>
          <a:graphicData uri="http://schemas.openxmlformats.org/presentationml/2006/ole">
            <mc:AlternateContent xmlns:mc="http://schemas.openxmlformats.org/markup-compatibility/2006">
              <mc:Choice xmlns:v="urn:schemas-microsoft-com:vml" Requires="v">
                <p:oleObj spid="_x0000_s12313" name="Equation" r:id="rId8" imgW="1917360" imgH="825480" progId="Equation.3">
                  <p:embed/>
                </p:oleObj>
              </mc:Choice>
              <mc:Fallback>
                <p:oleObj name="Equation" r:id="rId8" imgW="1917360" imgH="825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4663" y="5445125"/>
                        <a:ext cx="19177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9362" name="Rectangle 34"/>
          <p:cNvSpPr>
            <a:spLocks noChangeArrowheads="1"/>
          </p:cNvSpPr>
          <p:nvPr/>
        </p:nvSpPr>
        <p:spPr bwMode="auto">
          <a:xfrm>
            <a:off x="4645025" y="5229225"/>
            <a:ext cx="1981200" cy="1219200"/>
          </a:xfrm>
          <a:prstGeom prst="rect">
            <a:avLst/>
          </a:prstGeom>
          <a:noFill/>
          <a:ln w="38100">
            <a:solidFill>
              <a:srgbClr val="CC3300"/>
            </a:solidFill>
            <a:miter lim="800000"/>
            <a:headEnd/>
            <a:tailEnd/>
          </a:ln>
        </p:spPr>
        <p:txBody>
          <a:bodyPr wrap="none" anchor="ctr"/>
          <a:lstStyle/>
          <a:p>
            <a:endParaRPr lang="en-NZ"/>
          </a:p>
        </p:txBody>
      </p:sp>
      <p:grpSp>
        <p:nvGrpSpPr>
          <p:cNvPr id="2" name="Group 2"/>
          <p:cNvGrpSpPr>
            <a:grpSpLocks/>
          </p:cNvGrpSpPr>
          <p:nvPr/>
        </p:nvGrpSpPr>
        <p:grpSpPr bwMode="auto">
          <a:xfrm>
            <a:off x="4356100" y="1392238"/>
            <a:ext cx="2020888" cy="265112"/>
            <a:chOff x="1872" y="288"/>
            <a:chExt cx="1536" cy="192"/>
          </a:xfrm>
        </p:grpSpPr>
        <p:sp>
          <p:nvSpPr>
            <p:cNvPr id="2094" name="Rectangle 3" descr="Wide upward diagonal"/>
            <p:cNvSpPr>
              <a:spLocks noChangeArrowheads="1"/>
            </p:cNvSpPr>
            <p:nvPr/>
          </p:nvSpPr>
          <p:spPr bwMode="auto">
            <a:xfrm>
              <a:off x="1872" y="288"/>
              <a:ext cx="1536" cy="192"/>
            </a:xfrm>
            <a:prstGeom prst="rect">
              <a:avLst/>
            </a:prstGeom>
            <a:pattFill prst="wdUpDiag">
              <a:fgClr>
                <a:srgbClr val="C0C0C0"/>
              </a:fgClr>
              <a:bgClr>
                <a:schemeClr val="bg1"/>
              </a:bgClr>
            </a:pattFill>
            <a:ln w="76200">
              <a:noFill/>
              <a:miter lim="800000"/>
              <a:headEnd/>
              <a:tailEnd/>
            </a:ln>
          </p:spPr>
          <p:txBody>
            <a:bodyPr wrap="none" anchor="ctr"/>
            <a:lstStyle/>
            <a:p>
              <a:endParaRPr lang="en-NZ"/>
            </a:p>
          </p:txBody>
        </p:sp>
        <p:sp>
          <p:nvSpPr>
            <p:cNvPr id="2095" name="Line 4"/>
            <p:cNvSpPr>
              <a:spLocks noChangeShapeType="1"/>
            </p:cNvSpPr>
            <p:nvPr/>
          </p:nvSpPr>
          <p:spPr bwMode="auto">
            <a:xfrm>
              <a:off x="1872" y="480"/>
              <a:ext cx="1536" cy="0"/>
            </a:xfrm>
            <a:prstGeom prst="line">
              <a:avLst/>
            </a:prstGeom>
            <a:noFill/>
            <a:ln w="76200">
              <a:solidFill>
                <a:schemeClr val="tx1"/>
              </a:solidFill>
              <a:round/>
              <a:headEnd/>
              <a:tailEnd/>
            </a:ln>
          </p:spPr>
          <p:txBody>
            <a:bodyPr wrap="none" anchor="ctr"/>
            <a:lstStyle/>
            <a:p>
              <a:endParaRPr lang="en-NZ"/>
            </a:p>
          </p:txBody>
        </p:sp>
      </p:grpSp>
      <p:grpSp>
        <p:nvGrpSpPr>
          <p:cNvPr id="3" name="Group 5"/>
          <p:cNvGrpSpPr>
            <a:grpSpLocks/>
          </p:cNvGrpSpPr>
          <p:nvPr/>
        </p:nvGrpSpPr>
        <p:grpSpPr bwMode="auto">
          <a:xfrm>
            <a:off x="5041900" y="1657350"/>
            <a:ext cx="508000" cy="3314700"/>
            <a:chOff x="2448" y="480"/>
            <a:chExt cx="386" cy="2402"/>
          </a:xfrm>
        </p:grpSpPr>
        <p:sp>
          <p:nvSpPr>
            <p:cNvPr id="2092" name="Oval 6"/>
            <p:cNvSpPr>
              <a:spLocks noChangeArrowheads="1"/>
            </p:cNvSpPr>
            <p:nvPr/>
          </p:nvSpPr>
          <p:spPr bwMode="auto">
            <a:xfrm>
              <a:off x="2448" y="2496"/>
              <a:ext cx="386" cy="386"/>
            </a:xfrm>
            <a:prstGeom prst="ellipse">
              <a:avLst/>
            </a:prstGeom>
            <a:solidFill>
              <a:schemeClr val="accent2"/>
            </a:solidFill>
            <a:ln w="38100">
              <a:solidFill>
                <a:schemeClr val="tx1"/>
              </a:solidFill>
              <a:round/>
              <a:headEnd/>
              <a:tailEnd/>
            </a:ln>
          </p:spPr>
          <p:txBody>
            <a:bodyPr wrap="none" anchor="ctr"/>
            <a:lstStyle/>
            <a:p>
              <a:endParaRPr lang="en-NZ"/>
            </a:p>
          </p:txBody>
        </p:sp>
        <p:sp>
          <p:nvSpPr>
            <p:cNvPr id="2093" name="Line 7"/>
            <p:cNvSpPr>
              <a:spLocks noChangeShapeType="1"/>
            </p:cNvSpPr>
            <p:nvPr/>
          </p:nvSpPr>
          <p:spPr bwMode="auto">
            <a:xfrm>
              <a:off x="2640" y="480"/>
              <a:ext cx="0" cy="2064"/>
            </a:xfrm>
            <a:prstGeom prst="line">
              <a:avLst/>
            </a:prstGeom>
            <a:noFill/>
            <a:ln w="38100">
              <a:solidFill>
                <a:schemeClr val="tx1"/>
              </a:solidFill>
              <a:round/>
              <a:headEnd/>
              <a:tailEnd/>
            </a:ln>
          </p:spPr>
          <p:txBody>
            <a:bodyPr wrap="none" anchor="ctr"/>
            <a:lstStyle/>
            <a:p>
              <a:endParaRPr lang="en-NZ"/>
            </a:p>
          </p:txBody>
        </p:sp>
      </p:grpSp>
      <p:grpSp>
        <p:nvGrpSpPr>
          <p:cNvPr id="4" name="Group 8"/>
          <p:cNvGrpSpPr>
            <a:grpSpLocks/>
          </p:cNvGrpSpPr>
          <p:nvPr/>
        </p:nvGrpSpPr>
        <p:grpSpPr bwMode="auto">
          <a:xfrm rot="-2874887">
            <a:off x="6247606" y="2091532"/>
            <a:ext cx="2847975" cy="3157538"/>
            <a:chOff x="384" y="768"/>
            <a:chExt cx="2064" cy="2400"/>
          </a:xfrm>
        </p:grpSpPr>
        <p:sp>
          <p:nvSpPr>
            <p:cNvPr id="2090" name="Line 9"/>
            <p:cNvSpPr>
              <a:spLocks noChangeShapeType="1"/>
            </p:cNvSpPr>
            <p:nvPr/>
          </p:nvSpPr>
          <p:spPr bwMode="auto">
            <a:xfrm>
              <a:off x="1344" y="768"/>
              <a:ext cx="0" cy="2400"/>
            </a:xfrm>
            <a:prstGeom prst="line">
              <a:avLst/>
            </a:prstGeom>
            <a:noFill/>
            <a:ln w="57150">
              <a:solidFill>
                <a:schemeClr val="tx1"/>
              </a:solidFill>
              <a:prstDash val="dash"/>
              <a:round/>
              <a:headEnd/>
              <a:tailEnd/>
            </a:ln>
          </p:spPr>
          <p:txBody>
            <a:bodyPr wrap="none" anchor="ctr"/>
            <a:lstStyle/>
            <a:p>
              <a:endParaRPr lang="en-NZ"/>
            </a:p>
          </p:txBody>
        </p:sp>
        <p:sp>
          <p:nvSpPr>
            <p:cNvPr id="2091" name="Line 10"/>
            <p:cNvSpPr>
              <a:spLocks noChangeShapeType="1"/>
            </p:cNvSpPr>
            <p:nvPr/>
          </p:nvSpPr>
          <p:spPr bwMode="auto">
            <a:xfrm>
              <a:off x="384" y="2064"/>
              <a:ext cx="2064" cy="0"/>
            </a:xfrm>
            <a:prstGeom prst="line">
              <a:avLst/>
            </a:prstGeom>
            <a:noFill/>
            <a:ln w="57150">
              <a:solidFill>
                <a:schemeClr val="tx1"/>
              </a:solidFill>
              <a:prstDash val="dash"/>
              <a:round/>
              <a:headEnd/>
              <a:tailEnd/>
            </a:ln>
          </p:spPr>
          <p:txBody>
            <a:bodyPr wrap="none" anchor="ctr"/>
            <a:lstStyle/>
            <a:p>
              <a:endParaRPr lang="en-NZ"/>
            </a:p>
          </p:txBody>
        </p:sp>
      </p:grpSp>
      <p:grpSp>
        <p:nvGrpSpPr>
          <p:cNvPr id="5" name="Group 11"/>
          <p:cNvGrpSpPr>
            <a:grpSpLocks/>
          </p:cNvGrpSpPr>
          <p:nvPr/>
        </p:nvGrpSpPr>
        <p:grpSpPr bwMode="auto">
          <a:xfrm>
            <a:off x="7702550" y="4108450"/>
            <a:ext cx="654050" cy="1192213"/>
            <a:chOff x="4464" y="2256"/>
            <a:chExt cx="497" cy="864"/>
          </a:xfrm>
        </p:grpSpPr>
        <p:sp>
          <p:nvSpPr>
            <p:cNvPr id="2088" name="Line 12"/>
            <p:cNvSpPr>
              <a:spLocks noChangeShapeType="1"/>
            </p:cNvSpPr>
            <p:nvPr/>
          </p:nvSpPr>
          <p:spPr bwMode="auto">
            <a:xfrm>
              <a:off x="4464" y="2256"/>
              <a:ext cx="0" cy="864"/>
            </a:xfrm>
            <a:prstGeom prst="line">
              <a:avLst/>
            </a:prstGeom>
            <a:noFill/>
            <a:ln w="76200">
              <a:solidFill>
                <a:srgbClr val="CC3300"/>
              </a:solidFill>
              <a:round/>
              <a:headEnd/>
              <a:tailEnd type="triangle" w="med" len="med"/>
            </a:ln>
          </p:spPr>
          <p:txBody>
            <a:bodyPr wrap="none" anchor="ctr"/>
            <a:lstStyle/>
            <a:p>
              <a:endParaRPr lang="en-NZ"/>
            </a:p>
          </p:txBody>
        </p:sp>
        <p:sp>
          <p:nvSpPr>
            <p:cNvPr id="2089" name="Text Box 13"/>
            <p:cNvSpPr txBox="1">
              <a:spLocks noChangeArrowheads="1"/>
            </p:cNvSpPr>
            <p:nvPr/>
          </p:nvSpPr>
          <p:spPr bwMode="auto">
            <a:xfrm>
              <a:off x="4512" y="2654"/>
              <a:ext cx="449" cy="331"/>
            </a:xfrm>
            <a:prstGeom prst="rect">
              <a:avLst/>
            </a:prstGeom>
            <a:noFill/>
            <a:ln w="9525">
              <a:noFill/>
              <a:miter lim="800000"/>
              <a:headEnd/>
              <a:tailEnd/>
            </a:ln>
          </p:spPr>
          <p:txBody>
            <a:bodyPr wrap="none">
              <a:spAutoFit/>
            </a:bodyPr>
            <a:lstStyle/>
            <a:p>
              <a:r>
                <a:rPr lang="en-US"/>
                <a:t>mg</a:t>
              </a:r>
            </a:p>
          </p:txBody>
        </p:sp>
      </p:grpSp>
      <p:grpSp>
        <p:nvGrpSpPr>
          <p:cNvPr id="6" name="Group 14"/>
          <p:cNvGrpSpPr>
            <a:grpSpLocks/>
          </p:cNvGrpSpPr>
          <p:nvPr/>
        </p:nvGrpSpPr>
        <p:grpSpPr bwMode="auto">
          <a:xfrm>
            <a:off x="6953110" y="3928265"/>
            <a:ext cx="1165225" cy="1371600"/>
            <a:chOff x="3888" y="2126"/>
            <a:chExt cx="884" cy="994"/>
          </a:xfrm>
        </p:grpSpPr>
        <p:sp>
          <p:nvSpPr>
            <p:cNvPr id="2083" name="Text Box 15"/>
            <p:cNvSpPr txBox="1">
              <a:spLocks noChangeArrowheads="1"/>
            </p:cNvSpPr>
            <p:nvPr/>
          </p:nvSpPr>
          <p:spPr bwMode="auto">
            <a:xfrm>
              <a:off x="4512" y="2271"/>
              <a:ext cx="260" cy="331"/>
            </a:xfrm>
            <a:prstGeom prst="rect">
              <a:avLst/>
            </a:prstGeom>
            <a:noFill/>
            <a:ln w="9525">
              <a:noFill/>
              <a:miter lim="800000"/>
              <a:headEnd/>
              <a:tailEnd/>
            </a:ln>
          </p:spPr>
          <p:txBody>
            <a:bodyPr wrap="none">
              <a:spAutoFit/>
            </a:bodyPr>
            <a:lstStyle/>
            <a:p>
              <a:r>
                <a:rPr lang="en-US">
                  <a:latin typeface="Symbol" pitchFamily="18" charset="2"/>
                </a:rPr>
                <a:t>q</a:t>
              </a:r>
            </a:p>
          </p:txBody>
        </p:sp>
        <p:grpSp>
          <p:nvGrpSpPr>
            <p:cNvPr id="2084" name="Group 16"/>
            <p:cNvGrpSpPr>
              <a:grpSpLocks/>
            </p:cNvGrpSpPr>
            <p:nvPr/>
          </p:nvGrpSpPr>
          <p:grpSpPr bwMode="auto">
            <a:xfrm>
              <a:off x="3888" y="2126"/>
              <a:ext cx="576" cy="994"/>
              <a:chOff x="3888" y="2126"/>
              <a:chExt cx="576" cy="994"/>
            </a:xfrm>
          </p:grpSpPr>
          <p:sp>
            <p:nvSpPr>
              <p:cNvPr id="2085" name="Line 17"/>
              <p:cNvSpPr>
                <a:spLocks noChangeShapeType="1"/>
              </p:cNvSpPr>
              <p:nvPr/>
            </p:nvSpPr>
            <p:spPr bwMode="auto">
              <a:xfrm>
                <a:off x="3936" y="2640"/>
                <a:ext cx="528" cy="480"/>
              </a:xfrm>
              <a:prstGeom prst="line">
                <a:avLst/>
              </a:prstGeom>
              <a:noFill/>
              <a:ln w="9525">
                <a:solidFill>
                  <a:schemeClr val="tx1"/>
                </a:solidFill>
                <a:prstDash val="dash"/>
                <a:round/>
                <a:headEnd/>
                <a:tailEnd/>
              </a:ln>
            </p:spPr>
            <p:txBody>
              <a:bodyPr wrap="none" anchor="ctr"/>
              <a:lstStyle/>
              <a:p>
                <a:endParaRPr lang="en-NZ"/>
              </a:p>
            </p:txBody>
          </p:sp>
          <p:sp>
            <p:nvSpPr>
              <p:cNvPr id="2086" name="Line 18"/>
              <p:cNvSpPr>
                <a:spLocks noChangeShapeType="1"/>
              </p:cNvSpPr>
              <p:nvPr/>
            </p:nvSpPr>
            <p:spPr bwMode="auto">
              <a:xfrm flipH="1">
                <a:off x="3936" y="2181"/>
                <a:ext cx="426" cy="459"/>
              </a:xfrm>
              <a:prstGeom prst="line">
                <a:avLst/>
              </a:prstGeom>
              <a:noFill/>
              <a:ln w="76200">
                <a:solidFill>
                  <a:srgbClr val="CC3300"/>
                </a:solidFill>
                <a:round/>
                <a:headEnd/>
                <a:tailEnd type="triangle" w="med" len="med"/>
              </a:ln>
            </p:spPr>
            <p:txBody>
              <a:bodyPr wrap="none" anchor="ctr"/>
              <a:lstStyle/>
              <a:p>
                <a:endParaRPr lang="en-NZ"/>
              </a:p>
            </p:txBody>
          </p:sp>
          <p:sp>
            <p:nvSpPr>
              <p:cNvPr id="2087" name="Text Box 19"/>
              <p:cNvSpPr txBox="1">
                <a:spLocks noChangeArrowheads="1"/>
              </p:cNvSpPr>
              <p:nvPr/>
            </p:nvSpPr>
            <p:spPr bwMode="auto">
              <a:xfrm>
                <a:off x="3888" y="2126"/>
                <a:ext cx="281" cy="331"/>
              </a:xfrm>
              <a:prstGeom prst="rect">
                <a:avLst/>
              </a:prstGeom>
              <a:noFill/>
              <a:ln w="9525">
                <a:noFill/>
                <a:miter lim="800000"/>
                <a:headEnd/>
                <a:tailEnd/>
              </a:ln>
            </p:spPr>
            <p:txBody>
              <a:bodyPr wrap="none">
                <a:spAutoFit/>
              </a:bodyPr>
              <a:lstStyle/>
              <a:p>
                <a:r>
                  <a:rPr lang="en-US"/>
                  <a:t>F</a:t>
                </a:r>
              </a:p>
            </p:txBody>
          </p:sp>
        </p:grpSp>
      </p:grpSp>
      <p:grpSp>
        <p:nvGrpSpPr>
          <p:cNvPr id="8" name="Group 20"/>
          <p:cNvGrpSpPr>
            <a:grpSpLocks/>
          </p:cNvGrpSpPr>
          <p:nvPr/>
        </p:nvGrpSpPr>
        <p:grpSpPr bwMode="auto">
          <a:xfrm>
            <a:off x="5294313" y="3338513"/>
            <a:ext cx="2338387" cy="1843087"/>
            <a:chOff x="2640" y="1699"/>
            <a:chExt cx="1776" cy="1334"/>
          </a:xfrm>
        </p:grpSpPr>
        <p:sp>
          <p:nvSpPr>
            <p:cNvPr id="2079" name="Text Box 21"/>
            <p:cNvSpPr txBox="1">
              <a:spLocks noChangeArrowheads="1"/>
            </p:cNvSpPr>
            <p:nvPr/>
          </p:nvSpPr>
          <p:spPr bwMode="auto">
            <a:xfrm>
              <a:off x="3218" y="2702"/>
              <a:ext cx="230" cy="331"/>
            </a:xfrm>
            <a:prstGeom prst="rect">
              <a:avLst/>
            </a:prstGeom>
            <a:noFill/>
            <a:ln w="9525">
              <a:noFill/>
              <a:miter lim="800000"/>
              <a:headEnd/>
              <a:tailEnd/>
            </a:ln>
          </p:spPr>
          <p:txBody>
            <a:bodyPr wrap="none">
              <a:spAutoFit/>
            </a:bodyPr>
            <a:lstStyle/>
            <a:p>
              <a:r>
                <a:rPr lang="en-US"/>
                <a:t>s</a:t>
              </a:r>
            </a:p>
          </p:txBody>
        </p:sp>
        <p:grpSp>
          <p:nvGrpSpPr>
            <p:cNvPr id="2080" name="Group 22"/>
            <p:cNvGrpSpPr>
              <a:grpSpLocks/>
            </p:cNvGrpSpPr>
            <p:nvPr/>
          </p:nvGrpSpPr>
          <p:grpSpPr bwMode="auto">
            <a:xfrm>
              <a:off x="2640" y="1699"/>
              <a:ext cx="1776" cy="420"/>
              <a:chOff x="2640" y="1699"/>
              <a:chExt cx="1776" cy="420"/>
            </a:xfrm>
          </p:grpSpPr>
          <p:sp>
            <p:nvSpPr>
              <p:cNvPr id="2081" name="Line 23"/>
              <p:cNvSpPr>
                <a:spLocks noChangeShapeType="1"/>
              </p:cNvSpPr>
              <p:nvPr/>
            </p:nvSpPr>
            <p:spPr bwMode="auto">
              <a:xfrm flipH="1">
                <a:off x="2640" y="2064"/>
                <a:ext cx="1776" cy="0"/>
              </a:xfrm>
              <a:prstGeom prst="line">
                <a:avLst/>
              </a:prstGeom>
              <a:noFill/>
              <a:ln w="38100">
                <a:solidFill>
                  <a:schemeClr val="tx1"/>
                </a:solidFill>
                <a:prstDash val="dash"/>
                <a:round/>
                <a:headEnd/>
                <a:tailEnd/>
              </a:ln>
            </p:spPr>
            <p:txBody>
              <a:bodyPr wrap="none" anchor="ctr"/>
              <a:lstStyle/>
              <a:p>
                <a:endParaRPr lang="en-NZ"/>
              </a:p>
            </p:txBody>
          </p:sp>
          <p:sp>
            <p:nvSpPr>
              <p:cNvPr id="2082" name="Text Box 24"/>
              <p:cNvSpPr txBox="1">
                <a:spLocks noChangeArrowheads="1"/>
              </p:cNvSpPr>
              <p:nvPr/>
            </p:nvSpPr>
            <p:spPr bwMode="auto">
              <a:xfrm>
                <a:off x="3265" y="1699"/>
                <a:ext cx="294" cy="420"/>
              </a:xfrm>
              <a:prstGeom prst="rect">
                <a:avLst/>
              </a:prstGeom>
              <a:noFill/>
              <a:ln w="9525">
                <a:noFill/>
                <a:miter lim="800000"/>
                <a:headEnd/>
                <a:tailEnd/>
              </a:ln>
            </p:spPr>
            <p:txBody>
              <a:bodyPr wrap="none">
                <a:spAutoFit/>
              </a:bodyPr>
              <a:lstStyle/>
              <a:p>
                <a:r>
                  <a:rPr lang="en-US" sz="3200"/>
                  <a:t>x</a:t>
                </a:r>
              </a:p>
            </p:txBody>
          </p:sp>
        </p:grpSp>
      </p:grpSp>
      <p:graphicFrame>
        <p:nvGraphicFramePr>
          <p:cNvPr id="3080" name="Object 26"/>
          <p:cNvGraphicFramePr>
            <a:graphicFrameLocks noChangeAspect="1"/>
          </p:cNvGraphicFramePr>
          <p:nvPr/>
        </p:nvGraphicFramePr>
        <p:xfrm>
          <a:off x="6981825" y="1938338"/>
          <a:ext cx="1084263" cy="628650"/>
        </p:xfrm>
        <a:graphic>
          <a:graphicData uri="http://schemas.openxmlformats.org/presentationml/2006/ole">
            <mc:AlternateContent xmlns:mc="http://schemas.openxmlformats.org/markup-compatibility/2006">
              <mc:Choice xmlns:v="urn:schemas-microsoft-com:vml" Requires="v">
                <p:oleObj spid="_x0000_s12314" name="Equation" r:id="rId10" imgW="1307880" imgH="723600" progId="Equation.3">
                  <p:embed/>
                </p:oleObj>
              </mc:Choice>
              <mc:Fallback>
                <p:oleObj name="Equation" r:id="rId10" imgW="1307880" imgH="723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81825" y="1938338"/>
                        <a:ext cx="1084263"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 name="Group 36"/>
          <p:cNvGrpSpPr>
            <a:grpSpLocks/>
          </p:cNvGrpSpPr>
          <p:nvPr/>
        </p:nvGrpSpPr>
        <p:grpSpPr bwMode="auto">
          <a:xfrm>
            <a:off x="6876300" y="2852925"/>
            <a:ext cx="729695" cy="844910"/>
            <a:chOff x="3552" y="1022"/>
            <a:chExt cx="768" cy="898"/>
          </a:xfrm>
        </p:grpSpPr>
        <p:sp>
          <p:nvSpPr>
            <p:cNvPr id="2077" name="Line 37"/>
            <p:cNvSpPr>
              <a:spLocks noChangeShapeType="1"/>
            </p:cNvSpPr>
            <p:nvPr/>
          </p:nvSpPr>
          <p:spPr bwMode="auto">
            <a:xfrm flipH="1" flipV="1">
              <a:off x="3552" y="1248"/>
              <a:ext cx="768" cy="672"/>
            </a:xfrm>
            <a:prstGeom prst="line">
              <a:avLst/>
            </a:prstGeom>
            <a:noFill/>
            <a:ln w="76200">
              <a:solidFill>
                <a:srgbClr val="CC3300"/>
              </a:solidFill>
              <a:round/>
              <a:headEnd/>
              <a:tailEnd type="triangle" w="med" len="med"/>
            </a:ln>
          </p:spPr>
          <p:txBody>
            <a:bodyPr wrap="none" anchor="ctr"/>
            <a:lstStyle/>
            <a:p>
              <a:endParaRPr lang="en-NZ"/>
            </a:p>
          </p:txBody>
        </p:sp>
        <p:sp>
          <p:nvSpPr>
            <p:cNvPr id="2078" name="Text Box 38"/>
            <p:cNvSpPr txBox="1">
              <a:spLocks noChangeArrowheads="1"/>
            </p:cNvSpPr>
            <p:nvPr/>
          </p:nvSpPr>
          <p:spPr bwMode="auto">
            <a:xfrm>
              <a:off x="3807" y="1022"/>
              <a:ext cx="410" cy="491"/>
            </a:xfrm>
            <a:prstGeom prst="rect">
              <a:avLst/>
            </a:prstGeom>
            <a:noFill/>
            <a:ln w="9525">
              <a:noFill/>
              <a:miter lim="800000"/>
              <a:headEnd/>
              <a:tailEnd/>
            </a:ln>
          </p:spPr>
          <p:txBody>
            <a:bodyPr wrap="none">
              <a:spAutoFit/>
            </a:bodyPr>
            <a:lstStyle/>
            <a:p>
              <a:r>
                <a:rPr lang="en-US" dirty="0" smtClean="0"/>
                <a:t>T</a:t>
              </a:r>
              <a:endParaRPr lang="en-US" dirty="0"/>
            </a:p>
          </p:txBody>
        </p:sp>
      </p:grpSp>
      <p:sp>
        <p:nvSpPr>
          <p:cNvPr id="3094" name="Text Box 39"/>
          <p:cNvSpPr txBox="1">
            <a:spLocks noChangeArrowheads="1"/>
          </p:cNvSpPr>
          <p:nvPr/>
        </p:nvSpPr>
        <p:spPr bwMode="auto">
          <a:xfrm>
            <a:off x="8010525" y="3663950"/>
            <a:ext cx="438150" cy="457200"/>
          </a:xfrm>
          <a:prstGeom prst="rect">
            <a:avLst/>
          </a:prstGeom>
          <a:noFill/>
          <a:ln w="9525">
            <a:noFill/>
            <a:miter lim="800000"/>
            <a:headEnd/>
            <a:tailEnd/>
          </a:ln>
        </p:spPr>
        <p:txBody>
          <a:bodyPr wrap="none">
            <a:spAutoFit/>
          </a:bodyPr>
          <a:lstStyle/>
          <a:p>
            <a:r>
              <a:rPr lang="en-US" dirty="0"/>
              <a:t>m</a:t>
            </a:r>
          </a:p>
        </p:txBody>
      </p:sp>
      <p:grpSp>
        <p:nvGrpSpPr>
          <p:cNvPr id="11" name="Group 40"/>
          <p:cNvGrpSpPr>
            <a:grpSpLocks/>
          </p:cNvGrpSpPr>
          <p:nvPr/>
        </p:nvGrpSpPr>
        <p:grpSpPr bwMode="auto">
          <a:xfrm>
            <a:off x="5294313" y="1524000"/>
            <a:ext cx="2655887" cy="3246438"/>
            <a:chOff x="2640" y="384"/>
            <a:chExt cx="2018" cy="2352"/>
          </a:xfrm>
        </p:grpSpPr>
        <p:sp>
          <p:nvSpPr>
            <p:cNvPr id="2071" name="Text Box 41"/>
            <p:cNvSpPr txBox="1">
              <a:spLocks noChangeArrowheads="1"/>
            </p:cNvSpPr>
            <p:nvPr/>
          </p:nvSpPr>
          <p:spPr bwMode="auto">
            <a:xfrm>
              <a:off x="2689" y="741"/>
              <a:ext cx="261" cy="331"/>
            </a:xfrm>
            <a:prstGeom prst="rect">
              <a:avLst/>
            </a:prstGeom>
            <a:noFill/>
            <a:ln w="9525">
              <a:noFill/>
              <a:miter lim="800000"/>
              <a:headEnd/>
              <a:tailEnd/>
            </a:ln>
          </p:spPr>
          <p:txBody>
            <a:bodyPr wrap="none">
              <a:spAutoFit/>
            </a:bodyPr>
            <a:lstStyle/>
            <a:p>
              <a:r>
                <a:rPr lang="en-US">
                  <a:latin typeface="Symbol" pitchFamily="18" charset="2"/>
                </a:rPr>
                <a:t>q</a:t>
              </a:r>
            </a:p>
          </p:txBody>
        </p:sp>
        <p:grpSp>
          <p:nvGrpSpPr>
            <p:cNvPr id="2072" name="Group 42"/>
            <p:cNvGrpSpPr>
              <a:grpSpLocks/>
            </p:cNvGrpSpPr>
            <p:nvPr/>
          </p:nvGrpSpPr>
          <p:grpSpPr bwMode="auto">
            <a:xfrm>
              <a:off x="2640" y="384"/>
              <a:ext cx="2018" cy="2352"/>
              <a:chOff x="2640" y="384"/>
              <a:chExt cx="2018" cy="2352"/>
            </a:xfrm>
          </p:grpSpPr>
          <p:sp>
            <p:nvSpPr>
              <p:cNvPr id="2073" name="Arc 43"/>
              <p:cNvSpPr>
                <a:spLocks/>
              </p:cNvSpPr>
              <p:nvPr/>
            </p:nvSpPr>
            <p:spPr bwMode="auto">
              <a:xfrm flipV="1">
                <a:off x="2880" y="384"/>
                <a:ext cx="1582" cy="2352"/>
              </a:xfrm>
              <a:custGeom>
                <a:avLst/>
                <a:gdLst>
                  <a:gd name="T0" fmla="*/ 0 w 15050"/>
                  <a:gd name="T1" fmla="*/ 0 h 21600"/>
                  <a:gd name="T2" fmla="*/ 0 w 15050"/>
                  <a:gd name="T3" fmla="*/ 0 h 21600"/>
                  <a:gd name="T4" fmla="*/ 0 w 15050"/>
                  <a:gd name="T5" fmla="*/ 0 h 21600"/>
                  <a:gd name="T6" fmla="*/ 0 60000 65536"/>
                  <a:gd name="T7" fmla="*/ 0 60000 65536"/>
                  <a:gd name="T8" fmla="*/ 0 60000 65536"/>
                  <a:gd name="T9" fmla="*/ 0 w 15050"/>
                  <a:gd name="T10" fmla="*/ 0 h 21600"/>
                  <a:gd name="T11" fmla="*/ 15050 w 15050"/>
                  <a:gd name="T12" fmla="*/ 21600 h 21600"/>
                </a:gdLst>
                <a:ahLst/>
                <a:cxnLst>
                  <a:cxn ang="T6">
                    <a:pos x="T0" y="T1"/>
                  </a:cxn>
                  <a:cxn ang="T7">
                    <a:pos x="T2" y="T3"/>
                  </a:cxn>
                  <a:cxn ang="T8">
                    <a:pos x="T4" y="T5"/>
                  </a:cxn>
                </a:cxnLst>
                <a:rect l="T9" t="T10" r="T11" b="T12"/>
                <a:pathLst>
                  <a:path w="15050" h="21600" fill="none" extrusionOk="0">
                    <a:moveTo>
                      <a:pt x="-1" y="0"/>
                    </a:moveTo>
                    <a:cubicBezTo>
                      <a:pt x="5619" y="0"/>
                      <a:pt x="11018" y="2190"/>
                      <a:pt x="15049" y="6106"/>
                    </a:cubicBezTo>
                  </a:path>
                  <a:path w="15050" h="21600" stroke="0" extrusionOk="0">
                    <a:moveTo>
                      <a:pt x="-1" y="0"/>
                    </a:moveTo>
                    <a:cubicBezTo>
                      <a:pt x="5619" y="0"/>
                      <a:pt x="11018" y="2190"/>
                      <a:pt x="15049" y="6106"/>
                    </a:cubicBezTo>
                    <a:lnTo>
                      <a:pt x="0" y="21600"/>
                    </a:lnTo>
                    <a:close/>
                  </a:path>
                </a:pathLst>
              </a:custGeom>
              <a:noFill/>
              <a:ln w="38100">
                <a:solidFill>
                  <a:schemeClr val="tx1"/>
                </a:solidFill>
                <a:prstDash val="dash"/>
                <a:round/>
                <a:headEnd/>
                <a:tailEnd/>
              </a:ln>
            </p:spPr>
            <p:txBody>
              <a:bodyPr wrap="none" anchor="ctr"/>
              <a:lstStyle/>
              <a:p>
                <a:endParaRPr lang="en-NZ"/>
              </a:p>
            </p:txBody>
          </p:sp>
          <p:grpSp>
            <p:nvGrpSpPr>
              <p:cNvPr id="2074" name="Group 44"/>
              <p:cNvGrpSpPr>
                <a:grpSpLocks/>
              </p:cNvGrpSpPr>
              <p:nvPr/>
            </p:nvGrpSpPr>
            <p:grpSpPr bwMode="auto">
              <a:xfrm>
                <a:off x="2640" y="480"/>
                <a:ext cx="2018" cy="1778"/>
                <a:chOff x="2640" y="480"/>
                <a:chExt cx="2018" cy="1778"/>
              </a:xfrm>
            </p:grpSpPr>
            <p:sp>
              <p:nvSpPr>
                <p:cNvPr id="2075" name="Line 45"/>
                <p:cNvSpPr>
                  <a:spLocks noChangeShapeType="1"/>
                </p:cNvSpPr>
                <p:nvPr/>
              </p:nvSpPr>
              <p:spPr bwMode="auto">
                <a:xfrm>
                  <a:off x="2640" y="480"/>
                  <a:ext cx="1680" cy="1440"/>
                </a:xfrm>
                <a:prstGeom prst="line">
                  <a:avLst/>
                </a:prstGeom>
                <a:noFill/>
                <a:ln w="38100">
                  <a:solidFill>
                    <a:schemeClr val="tx1"/>
                  </a:solidFill>
                  <a:round/>
                  <a:headEnd/>
                  <a:tailEnd/>
                </a:ln>
              </p:spPr>
              <p:txBody>
                <a:bodyPr wrap="none" anchor="ctr"/>
                <a:lstStyle/>
                <a:p>
                  <a:endParaRPr lang="en-NZ"/>
                </a:p>
              </p:txBody>
            </p:sp>
            <p:sp>
              <p:nvSpPr>
                <p:cNvPr id="2076" name="Oval 46"/>
                <p:cNvSpPr>
                  <a:spLocks noChangeArrowheads="1"/>
                </p:cNvSpPr>
                <p:nvPr/>
              </p:nvSpPr>
              <p:spPr bwMode="auto">
                <a:xfrm>
                  <a:off x="4272" y="1872"/>
                  <a:ext cx="386" cy="386"/>
                </a:xfrm>
                <a:prstGeom prst="ellipse">
                  <a:avLst/>
                </a:prstGeom>
                <a:solidFill>
                  <a:schemeClr val="accent2"/>
                </a:solidFill>
                <a:ln w="38100">
                  <a:solidFill>
                    <a:schemeClr val="tx1"/>
                  </a:solidFill>
                  <a:round/>
                  <a:headEnd/>
                  <a:tailEnd/>
                </a:ln>
              </p:spPr>
              <p:txBody>
                <a:bodyPr wrap="none" anchor="ctr"/>
                <a:lstStyle/>
                <a:p>
                  <a:endParaRPr lang="en-NZ"/>
                </a:p>
              </p:txBody>
            </p:sp>
          </p:grpSp>
        </p:grpSp>
      </p:grpSp>
      <p:sp>
        <p:nvSpPr>
          <p:cNvPr id="2067" name="Text Box 49"/>
          <p:cNvSpPr txBox="1">
            <a:spLocks noChangeArrowheads="1"/>
          </p:cNvSpPr>
          <p:nvPr/>
        </p:nvSpPr>
        <p:spPr bwMode="auto">
          <a:xfrm>
            <a:off x="1285875" y="188913"/>
            <a:ext cx="7272338" cy="1006475"/>
          </a:xfrm>
          <a:prstGeom prst="rect">
            <a:avLst/>
          </a:prstGeom>
          <a:noFill/>
          <a:ln w="9525">
            <a:noFill/>
            <a:miter lim="800000"/>
            <a:headEnd/>
            <a:tailEnd/>
          </a:ln>
        </p:spPr>
        <p:txBody>
          <a:bodyPr>
            <a:spAutoFit/>
          </a:bodyPr>
          <a:lstStyle/>
          <a:p>
            <a:pPr>
              <a:spcBef>
                <a:spcPct val="50000"/>
              </a:spcBef>
            </a:pPr>
            <a:r>
              <a:rPr lang="en-US" sz="2000">
                <a:solidFill>
                  <a:schemeClr val="tx1"/>
                </a:solidFill>
              </a:rPr>
              <a:t>A simple pendulum consists of a mass at the end of a lightweight cord. We assume that the cord does not stretch, and that its mass is negligible.</a:t>
            </a:r>
          </a:p>
        </p:txBody>
      </p:sp>
      <p:pic>
        <p:nvPicPr>
          <p:cNvPr id="2068" name="Picture 50" descr="Pendulum.gif - (7K)"/>
          <p:cNvPicPr>
            <a:picLocks noChangeAspect="1" noChangeArrowheads="1" noCrop="1"/>
          </p:cNvPicPr>
          <p:nvPr/>
        </p:nvPicPr>
        <p:blipFill>
          <a:blip r:embed="rId12" cstate="email"/>
          <a:srcRect/>
          <a:stretch>
            <a:fillRect/>
          </a:stretch>
        </p:blipFill>
        <p:spPr bwMode="auto">
          <a:xfrm>
            <a:off x="539750" y="260350"/>
            <a:ext cx="685800" cy="974725"/>
          </a:xfrm>
          <a:prstGeom prst="rect">
            <a:avLst/>
          </a:prstGeom>
          <a:noFill/>
          <a:ln w="9525">
            <a:noFill/>
            <a:miter lim="800000"/>
            <a:headEnd/>
            <a:tailEnd/>
          </a:ln>
        </p:spPr>
      </p:pic>
      <p:graphicFrame>
        <p:nvGraphicFramePr>
          <p:cNvPr id="15" name="Object 9"/>
          <p:cNvGraphicFramePr>
            <a:graphicFrameLocks noChangeAspect="1"/>
          </p:cNvGraphicFramePr>
          <p:nvPr/>
        </p:nvGraphicFramePr>
        <p:xfrm>
          <a:off x="722313" y="2552700"/>
          <a:ext cx="2214562" cy="1700213"/>
        </p:xfrm>
        <a:graphic>
          <a:graphicData uri="http://schemas.openxmlformats.org/presentationml/2006/ole">
            <mc:AlternateContent xmlns:mc="http://schemas.openxmlformats.org/markup-compatibility/2006">
              <mc:Choice xmlns:v="urn:schemas-microsoft-com:vml" Requires="v">
                <p:oleObj spid="_x0000_s12315" name="Equation" r:id="rId13" imgW="1091880" imgH="838080" progId="Equation.3">
                  <p:embed/>
                </p:oleObj>
              </mc:Choice>
              <mc:Fallback>
                <p:oleObj name="Equation" r:id="rId13" imgW="1091880" imgH="8380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22313" y="2552700"/>
                        <a:ext cx="2214562" cy="170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5" name="Object 116"/>
          <p:cNvGraphicFramePr>
            <a:graphicFrameLocks noChangeAspect="1"/>
          </p:cNvGraphicFramePr>
          <p:nvPr/>
        </p:nvGraphicFramePr>
        <p:xfrm>
          <a:off x="3162300" y="2324100"/>
          <a:ext cx="1922463" cy="579438"/>
        </p:xfrm>
        <a:graphic>
          <a:graphicData uri="http://schemas.openxmlformats.org/presentationml/2006/ole">
            <mc:AlternateContent xmlns:mc="http://schemas.openxmlformats.org/markup-compatibility/2006">
              <mc:Choice xmlns:v="urn:schemas-microsoft-com:vml" Requires="v">
                <p:oleObj spid="_x0000_s12316" name="Equation" r:id="rId15" imgW="799920" imgH="241200" progId="Equation.3">
                  <p:embed/>
                </p:oleObj>
              </mc:Choice>
              <mc:Fallback>
                <p:oleObj name="Equation" r:id="rId15" imgW="799920" imgH="241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62300" y="2324100"/>
                        <a:ext cx="1922463"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6" name="Object 12"/>
          <p:cNvGraphicFramePr>
            <a:graphicFrameLocks noChangeAspect="1"/>
          </p:cNvGraphicFramePr>
          <p:nvPr/>
        </p:nvGraphicFramePr>
        <p:xfrm>
          <a:off x="1181100" y="4229100"/>
          <a:ext cx="2101850" cy="2155825"/>
        </p:xfrm>
        <a:graphic>
          <a:graphicData uri="http://schemas.openxmlformats.org/presentationml/2006/ole">
            <mc:AlternateContent xmlns:mc="http://schemas.openxmlformats.org/markup-compatibility/2006">
              <mc:Choice xmlns:v="urn:schemas-microsoft-com:vml" Requires="v">
                <p:oleObj spid="_x0000_s12317" name="Equation" r:id="rId17" imgW="736560" imgH="888840" progId="Equation.3">
                  <p:embed/>
                </p:oleObj>
              </mc:Choice>
              <mc:Fallback>
                <p:oleObj name="Equation" r:id="rId17" imgW="736560" imgH="8888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81100" y="4229100"/>
                        <a:ext cx="2101850" cy="215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56" name="Straight Arrow Connector 55"/>
          <p:cNvCxnSpPr>
            <a:cxnSpLocks noChangeShapeType="1"/>
          </p:cNvCxnSpPr>
          <p:nvPr/>
        </p:nvCxnSpPr>
        <p:spPr bwMode="auto">
          <a:xfrm rot="10800000" flipV="1">
            <a:off x="1752600" y="3048000"/>
            <a:ext cx="1828800" cy="1524000"/>
          </a:xfrm>
          <a:prstGeom prst="straightConnector1">
            <a:avLst/>
          </a:prstGeom>
          <a:noFill/>
          <a:ln w="9525" algn="ctr">
            <a:solidFill>
              <a:schemeClr val="tx1"/>
            </a:solidFill>
            <a:round/>
            <a:headEnd/>
            <a:tailEnd type="arrow" w="med" len="med"/>
          </a:ln>
        </p:spPr>
      </p:cxnSp>
      <p:sp>
        <p:nvSpPr>
          <p:cNvPr id="47" name="Text Box 39"/>
          <p:cNvSpPr txBox="1">
            <a:spLocks noChangeArrowheads="1"/>
          </p:cNvSpPr>
          <p:nvPr/>
        </p:nvSpPr>
        <p:spPr bwMode="auto">
          <a:xfrm>
            <a:off x="6261820" y="2161635"/>
            <a:ext cx="389850" cy="461665"/>
          </a:xfrm>
          <a:prstGeom prst="rect">
            <a:avLst/>
          </a:prstGeom>
          <a:noFill/>
          <a:ln w="9525">
            <a:noFill/>
            <a:miter lim="800000"/>
            <a:headEnd/>
            <a:tailEnd/>
          </a:ln>
        </p:spPr>
        <p:txBody>
          <a:bodyPr wrap="none">
            <a:spAutoFit/>
          </a:bodyPr>
          <a:lstStyle/>
          <a:p>
            <a:r>
              <a:rPr lang="en-US" dirty="0" smtClean="0"/>
              <a:t>L</a:t>
            </a:r>
            <a:endParaRPr lang="en-US" dirty="0"/>
          </a:p>
        </p:txBody>
      </p:sp>
    </p:spTree>
    <p:extLst>
      <p:ext uri="{BB962C8B-B14F-4D97-AF65-F5344CB8AC3E}">
        <p14:creationId xmlns:p14="http://schemas.microsoft.com/office/powerpoint/2010/main" val="130269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94"/>
                                        </p:tgtEl>
                                        <p:attrNameLst>
                                          <p:attrName>style.visibility</p:attrName>
                                        </p:attrNameLst>
                                      </p:cBhvr>
                                      <p:to>
                                        <p:strVal val="visible"/>
                                      </p:to>
                                    </p:set>
                                    <p:animEffect transition="in" filter="blinds(horizontal)">
                                      <p:cBhvr>
                                        <p:cTn id="22" dur="500"/>
                                        <p:tgtEl>
                                          <p:spTgt spid="309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blinds(horizontal)">
                                      <p:cBhvr>
                                        <p:cTn id="27" dur="500"/>
                                        <p:tgtEl>
                                          <p:spTgt spid="4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linds(horizontal)">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080"/>
                                        </p:tgtEl>
                                        <p:attrNameLst>
                                          <p:attrName>style.visibility</p:attrName>
                                        </p:attrNameLst>
                                      </p:cBhvr>
                                      <p:to>
                                        <p:strVal val="visible"/>
                                      </p:to>
                                    </p:set>
                                    <p:animEffect transition="in" filter="blinds(horizontal)">
                                      <p:cBhvr>
                                        <p:cTn id="57" dur="500"/>
                                        <p:tgtEl>
                                          <p:spTgt spid="308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99353"/>
                                        </p:tgtEl>
                                        <p:attrNameLst>
                                          <p:attrName>style.visibility</p:attrName>
                                        </p:attrNameLst>
                                      </p:cBhvr>
                                      <p:to>
                                        <p:strVal val="visible"/>
                                      </p:to>
                                    </p:set>
                                    <p:animEffect transition="in" filter="wipe(left)">
                                      <p:cBhvr>
                                        <p:cTn id="62" dur="500"/>
                                        <p:tgtEl>
                                          <p:spTgt spid="99353"/>
                                        </p:tgtEl>
                                      </p:cBhvr>
                                    </p:animEffect>
                                  </p:childTnLst>
                                  <p:subTnLst>
                                    <p:animClr clrSpc="rgb" dir="cw">
                                      <p:cBhvr override="childStyle">
                                        <p:cTn dur="1" fill="hold" display="0" masterRel="nextClick" afterEffect="1"/>
                                        <p:tgtEl>
                                          <p:spTgt spid="99353"/>
                                        </p:tgtEl>
                                        <p:attrNameLst>
                                          <p:attrName>ppt_c</p:attrName>
                                        </p:attrNameLst>
                                      </p:cBhvr>
                                      <p:to>
                                        <a:schemeClr val="tx1"/>
                                      </p:to>
                                    </p:animClr>
                                  </p:sub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99355"/>
                                        </p:tgtEl>
                                        <p:attrNameLst>
                                          <p:attrName>style.visibility</p:attrName>
                                        </p:attrNameLst>
                                      </p:cBhvr>
                                      <p:to>
                                        <p:strVal val="visible"/>
                                      </p:to>
                                    </p:set>
                                    <p:animEffect transition="in" filter="wipe(left)">
                                      <p:cBhvr>
                                        <p:cTn id="67" dur="500"/>
                                        <p:tgtEl>
                                          <p:spTgt spid="99355"/>
                                        </p:tgtEl>
                                      </p:cBhvr>
                                    </p:animEffect>
                                  </p:childTnLst>
                                  <p:subTnLst>
                                    <p:animClr clrSpc="rgb" dir="cw">
                                      <p:cBhvr override="childStyle">
                                        <p:cTn dur="1" fill="hold" display="0" masterRel="nextClick" afterEffect="1"/>
                                        <p:tgtEl>
                                          <p:spTgt spid="99355"/>
                                        </p:tgtEl>
                                        <p:attrNameLst>
                                          <p:attrName>ppt_c</p:attrName>
                                        </p:attrNameLst>
                                      </p:cBhvr>
                                      <p:to>
                                        <a:schemeClr val="tx1"/>
                                      </p:to>
                                    </p:animClr>
                                  </p:sub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left)">
                                      <p:cBhvr>
                                        <p:cTn id="72" dur="500"/>
                                        <p:tgtEl>
                                          <p:spTgt spid="15"/>
                                        </p:tgtEl>
                                      </p:cBhvr>
                                    </p:animEffect>
                                  </p:childTnLst>
                                  <p:subTnLst>
                                    <p:animClr clrSpc="rgb" dir="cw">
                                      <p:cBhvr override="childStyle">
                                        <p:cTn dur="1" fill="hold" display="0" masterRel="nextClick" afterEffect="1"/>
                                        <p:tgtEl>
                                          <p:spTgt spid="15"/>
                                        </p:tgtEl>
                                        <p:attrNameLst>
                                          <p:attrName>ppt_c</p:attrName>
                                        </p:attrNameLst>
                                      </p:cBhvr>
                                      <p:to>
                                        <a:schemeClr val="tx1"/>
                                      </p:to>
                                    </p:animClr>
                                  </p:sub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1755"/>
                                        </p:tgtEl>
                                        <p:attrNameLst>
                                          <p:attrName>style.visibility</p:attrName>
                                        </p:attrNameLst>
                                      </p:cBhvr>
                                      <p:to>
                                        <p:strVal val="visible"/>
                                      </p:to>
                                    </p:set>
                                    <p:animEffect transition="in" filter="blinds(horizontal)">
                                      <p:cBhvr>
                                        <p:cTn id="77" dur="500"/>
                                        <p:tgtEl>
                                          <p:spTgt spid="31755"/>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1756"/>
                                        </p:tgtEl>
                                        <p:attrNameLst>
                                          <p:attrName>style.visibility</p:attrName>
                                        </p:attrNameLst>
                                      </p:cBhvr>
                                      <p:to>
                                        <p:strVal val="visible"/>
                                      </p:to>
                                    </p:set>
                                    <p:animEffect transition="in" filter="blinds(horizontal)">
                                      <p:cBhvr>
                                        <p:cTn id="82" dur="500"/>
                                        <p:tgtEl>
                                          <p:spTgt spid="31756"/>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blinds(horizontal)">
                                      <p:cBhvr>
                                        <p:cTn id="87" dur="500"/>
                                        <p:tgtEl>
                                          <p:spTgt spid="56"/>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99361"/>
                                        </p:tgtEl>
                                        <p:attrNameLst>
                                          <p:attrName>style.visibility</p:attrName>
                                        </p:attrNameLst>
                                      </p:cBhvr>
                                      <p:to>
                                        <p:strVal val="visible"/>
                                      </p:to>
                                    </p:set>
                                    <p:animEffect transition="in" filter="wipe(left)">
                                      <p:cBhvr>
                                        <p:cTn id="92" dur="500"/>
                                        <p:tgtEl>
                                          <p:spTgt spid="99361"/>
                                        </p:tgtEl>
                                      </p:cBhvr>
                                    </p:animEffect>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99362"/>
                                        </p:tgtEl>
                                        <p:attrNameLst>
                                          <p:attrName>style.visibility</p:attrName>
                                        </p:attrNameLst>
                                      </p:cBhvr>
                                      <p:to>
                                        <p:strVal val="visible"/>
                                      </p:to>
                                    </p:set>
                                    <p:anim calcmode="lin" valueType="num">
                                      <p:cBhvr>
                                        <p:cTn id="97" dur="500" fill="hold"/>
                                        <p:tgtEl>
                                          <p:spTgt spid="99362"/>
                                        </p:tgtEl>
                                        <p:attrNameLst>
                                          <p:attrName>ppt_w</p:attrName>
                                        </p:attrNameLst>
                                      </p:cBhvr>
                                      <p:tavLst>
                                        <p:tav tm="0">
                                          <p:val>
                                            <p:fltVal val="0"/>
                                          </p:val>
                                        </p:tav>
                                        <p:tav tm="100000">
                                          <p:val>
                                            <p:strVal val="#ppt_w"/>
                                          </p:val>
                                        </p:tav>
                                      </p:tavLst>
                                    </p:anim>
                                    <p:anim calcmode="lin" valueType="num">
                                      <p:cBhvr>
                                        <p:cTn id="98" dur="500" fill="hold"/>
                                        <p:tgtEl>
                                          <p:spTgt spid="993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62" grpId="0" animBg="1"/>
      <p:bldP spid="3094"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email"/>
          <a:srcRect/>
          <a:stretch>
            <a:fillRect/>
          </a:stretch>
        </p:blipFill>
        <p:spPr bwMode="auto">
          <a:xfrm>
            <a:off x="1409700" y="419100"/>
            <a:ext cx="5295900" cy="5514975"/>
          </a:xfrm>
          <a:prstGeom prst="rect">
            <a:avLst/>
          </a:prstGeom>
          <a:noFill/>
          <a:ln w="9525">
            <a:noFill/>
            <a:miter lim="800000"/>
            <a:headEnd/>
            <a:tailEnd/>
          </a:ln>
        </p:spPr>
      </p:pic>
      <p:sp>
        <p:nvSpPr>
          <p:cNvPr id="16387" name="TextBox 2"/>
          <p:cNvSpPr txBox="1">
            <a:spLocks noChangeArrowheads="1"/>
          </p:cNvSpPr>
          <p:nvPr/>
        </p:nvSpPr>
        <p:spPr bwMode="auto">
          <a:xfrm>
            <a:off x="1485900" y="5943600"/>
            <a:ext cx="5867400" cy="461963"/>
          </a:xfrm>
          <a:prstGeom prst="rect">
            <a:avLst/>
          </a:prstGeom>
          <a:noFill/>
          <a:ln w="9525">
            <a:noFill/>
            <a:miter lim="800000"/>
            <a:headEnd/>
            <a:tailEnd/>
          </a:ln>
        </p:spPr>
        <p:txBody>
          <a:bodyPr>
            <a:spAutoFit/>
          </a:bodyPr>
          <a:lstStyle/>
          <a:p>
            <a:r>
              <a:rPr lang="en-NZ"/>
              <a:t>PhET mass spring applet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7"/>
          <p:cNvSpPr txBox="1">
            <a:spLocks noChangeArrowheads="1"/>
          </p:cNvSpPr>
          <p:nvPr/>
        </p:nvSpPr>
        <p:spPr bwMode="auto">
          <a:xfrm>
            <a:off x="596145" y="587030"/>
            <a:ext cx="7696200" cy="1815882"/>
          </a:xfrm>
          <a:prstGeom prst="rect">
            <a:avLst/>
          </a:prstGeom>
          <a:noFill/>
          <a:ln w="9525">
            <a:noFill/>
            <a:miter lim="800000"/>
            <a:headEnd/>
            <a:tailEnd/>
          </a:ln>
        </p:spPr>
        <p:txBody>
          <a:bodyPr>
            <a:spAutoFit/>
          </a:bodyPr>
          <a:lstStyle/>
          <a:p>
            <a:r>
              <a:rPr lang="en-US" sz="2800" b="0" dirty="0">
                <a:solidFill>
                  <a:srgbClr val="000000"/>
                </a:solidFill>
                <a:latin typeface="Calibri" pitchFamily="34" charset="0"/>
                <a:cs typeface="Calibri" pitchFamily="34" charset="0"/>
              </a:rPr>
              <a:t>A 4.0-kg object is attached to a spring of spring constant 10 N/m.  The object is displaced by 5.0 cm from the equilibrium position and let go.  What is the period of vibration? </a:t>
            </a:r>
          </a:p>
        </p:txBody>
      </p:sp>
      <p:graphicFrame>
        <p:nvGraphicFramePr>
          <p:cNvPr id="110600" name="Object 8"/>
          <p:cNvGraphicFramePr>
            <a:graphicFrameLocks noChangeAspect="1"/>
          </p:cNvGraphicFramePr>
          <p:nvPr/>
        </p:nvGraphicFramePr>
        <p:xfrm>
          <a:off x="839788" y="2657475"/>
          <a:ext cx="1384300" cy="762000"/>
        </p:xfrm>
        <a:graphic>
          <a:graphicData uri="http://schemas.openxmlformats.org/presentationml/2006/ole">
            <mc:AlternateContent xmlns:mc="http://schemas.openxmlformats.org/markup-compatibility/2006">
              <mc:Choice xmlns:v="urn:schemas-microsoft-com:vml" Requires="v">
                <p:oleObj spid="_x0000_s3098" name="Equation" r:id="rId3" imgW="1384200" imgH="761760" progId="Equation.3">
                  <p:embed/>
                </p:oleObj>
              </mc:Choice>
              <mc:Fallback>
                <p:oleObj name="Equation" r:id="rId3" imgW="1384200" imgH="76176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788" y="2657475"/>
                        <a:ext cx="13843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601" name="Object 9"/>
          <p:cNvGraphicFramePr>
            <a:graphicFrameLocks noChangeAspect="1"/>
          </p:cNvGraphicFramePr>
          <p:nvPr>
            <p:extLst>
              <p:ext uri="{D42A27DB-BD31-4B8C-83A1-F6EECF244321}">
                <p14:modId xmlns:p14="http://schemas.microsoft.com/office/powerpoint/2010/main" val="3474631759"/>
              </p:ext>
            </p:extLst>
          </p:nvPr>
        </p:nvGraphicFramePr>
        <p:xfrm>
          <a:off x="731500" y="3571875"/>
          <a:ext cx="2044700" cy="762000"/>
        </p:xfrm>
        <a:graphic>
          <a:graphicData uri="http://schemas.openxmlformats.org/presentationml/2006/ole">
            <mc:AlternateContent xmlns:mc="http://schemas.openxmlformats.org/markup-compatibility/2006">
              <mc:Choice xmlns:v="urn:schemas-microsoft-com:vml" Requires="v">
                <p:oleObj spid="_x0000_s3099" name="Equation" r:id="rId5" imgW="2044440" imgH="761760" progId="Equation.3">
                  <p:embed/>
                </p:oleObj>
              </mc:Choice>
              <mc:Fallback>
                <p:oleObj name="Equation" r:id="rId5" imgW="2044440" imgH="76176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500" y="3571875"/>
                        <a:ext cx="20447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602" name="Object 10"/>
          <p:cNvGraphicFramePr>
            <a:graphicFrameLocks noChangeAspect="1"/>
          </p:cNvGraphicFramePr>
          <p:nvPr>
            <p:extLst>
              <p:ext uri="{D42A27DB-BD31-4B8C-83A1-F6EECF244321}">
                <p14:modId xmlns:p14="http://schemas.microsoft.com/office/powerpoint/2010/main" val="3004466020"/>
              </p:ext>
            </p:extLst>
          </p:nvPr>
        </p:nvGraphicFramePr>
        <p:xfrm>
          <a:off x="3688685" y="2968140"/>
          <a:ext cx="1711157" cy="532360"/>
        </p:xfrm>
        <a:graphic>
          <a:graphicData uri="http://schemas.openxmlformats.org/presentationml/2006/ole">
            <mc:AlternateContent xmlns:mc="http://schemas.openxmlformats.org/markup-compatibility/2006">
              <mc:Choice xmlns:v="urn:schemas-microsoft-com:vml" Requires="v">
                <p:oleObj spid="_x0000_s3100" name="Equation" r:id="rId7" imgW="571320" imgH="177480" progId="Equation.3">
                  <p:embed/>
                </p:oleObj>
              </mc:Choice>
              <mc:Fallback>
                <p:oleObj name="Equation" r:id="rId7" imgW="571320" imgH="177480" progId="Equation.3">
                  <p:embed/>
                  <p:pic>
                    <p:nvPicPr>
                      <p:cNvPr id="0" name="Object 10"/>
                      <p:cNvPicPr>
                        <a:picLocks noChangeAspect="1" noChangeArrowheads="1"/>
                      </p:cNvPicPr>
                      <p:nvPr/>
                    </p:nvPicPr>
                    <p:blipFill>
                      <a:blip r:embed="rId8"/>
                      <a:srcRect/>
                      <a:stretch>
                        <a:fillRect/>
                      </a:stretch>
                    </p:blipFill>
                    <p:spPr bwMode="auto">
                      <a:xfrm>
                        <a:off x="3688685" y="2968140"/>
                        <a:ext cx="1711157" cy="532360"/>
                      </a:xfrm>
                      <a:prstGeom prst="rect">
                        <a:avLst/>
                      </a:prstGeom>
                      <a:noFill/>
                      <a:extLst/>
                    </p:spPr>
                  </p:pic>
                </p:oleObj>
              </mc:Fallback>
            </mc:AlternateContent>
          </a:graphicData>
        </a:graphic>
      </p:graphicFrame>
      <p:sp>
        <p:nvSpPr>
          <p:cNvPr id="110603" name="Rectangle 11"/>
          <p:cNvSpPr>
            <a:spLocks noChangeArrowheads="1"/>
          </p:cNvSpPr>
          <p:nvPr/>
        </p:nvSpPr>
        <p:spPr bwMode="auto">
          <a:xfrm>
            <a:off x="3659188" y="2809875"/>
            <a:ext cx="1752600" cy="762000"/>
          </a:xfrm>
          <a:prstGeom prst="rect">
            <a:avLst/>
          </a:prstGeom>
          <a:noFill/>
          <a:ln w="38100">
            <a:solidFill>
              <a:srgbClr val="CC3300"/>
            </a:solidFill>
            <a:miter lim="800000"/>
            <a:headEnd/>
            <a:tailEnd/>
          </a:ln>
        </p:spPr>
        <p:txBody>
          <a:bodyPr wrap="none" anchor="ctr"/>
          <a:lstStyle/>
          <a:p>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0600"/>
                                        </p:tgtEl>
                                        <p:attrNameLst>
                                          <p:attrName>style.visibility</p:attrName>
                                        </p:attrNameLst>
                                      </p:cBhvr>
                                      <p:to>
                                        <p:strVal val="visible"/>
                                      </p:to>
                                    </p:set>
                                    <p:animEffect transition="in" filter="wipe(left)">
                                      <p:cBhvr>
                                        <p:cTn id="7" dur="500"/>
                                        <p:tgtEl>
                                          <p:spTgt spid="110600"/>
                                        </p:tgtEl>
                                      </p:cBhvr>
                                    </p:animEffect>
                                  </p:childTnLst>
                                  <p:subTnLst>
                                    <p:animClr clrSpc="rgb" dir="cw">
                                      <p:cBhvr override="childStyle">
                                        <p:cTn dur="1" fill="hold" display="0" masterRel="nextClick" afterEffect="1"/>
                                        <p:tgtEl>
                                          <p:spTgt spid="110600"/>
                                        </p:tgtEl>
                                        <p:attrNameLst>
                                          <p:attrName>ppt_c</p:attrName>
                                        </p:attrNameLst>
                                      </p:cBhvr>
                                      <p:to>
                                        <a:srgbClr val="0066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0601"/>
                                        </p:tgtEl>
                                        <p:attrNameLst>
                                          <p:attrName>style.visibility</p:attrName>
                                        </p:attrNameLst>
                                      </p:cBhvr>
                                      <p:to>
                                        <p:strVal val="visible"/>
                                      </p:to>
                                    </p:set>
                                    <p:animEffect transition="in" filter="wipe(left)">
                                      <p:cBhvr>
                                        <p:cTn id="12" dur="500"/>
                                        <p:tgtEl>
                                          <p:spTgt spid="110601"/>
                                        </p:tgtEl>
                                      </p:cBhvr>
                                    </p:animEffect>
                                  </p:childTnLst>
                                  <p:subTnLst>
                                    <p:animClr clrSpc="rgb" dir="cw">
                                      <p:cBhvr override="childStyle">
                                        <p:cTn dur="1" fill="hold" display="0" masterRel="nextClick" afterEffect="1"/>
                                        <p:tgtEl>
                                          <p:spTgt spid="110601"/>
                                        </p:tgtEl>
                                        <p:attrNameLst>
                                          <p:attrName>ppt_c</p:attrName>
                                        </p:attrNameLst>
                                      </p:cBhvr>
                                      <p:to>
                                        <a:srgbClr val="0066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0602"/>
                                        </p:tgtEl>
                                        <p:attrNameLst>
                                          <p:attrName>style.visibility</p:attrName>
                                        </p:attrNameLst>
                                      </p:cBhvr>
                                      <p:to>
                                        <p:strVal val="visible"/>
                                      </p:to>
                                    </p:set>
                                    <p:animEffect transition="in" filter="wipe(left)">
                                      <p:cBhvr>
                                        <p:cTn id="17" dur="500"/>
                                        <p:tgtEl>
                                          <p:spTgt spid="110602"/>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10603"/>
                                        </p:tgtEl>
                                        <p:attrNameLst>
                                          <p:attrName>style.visibility</p:attrName>
                                        </p:attrNameLst>
                                      </p:cBhvr>
                                      <p:to>
                                        <p:strVal val="visible"/>
                                      </p:to>
                                    </p:set>
                                    <p:anim calcmode="lin" valueType="num">
                                      <p:cBhvr>
                                        <p:cTn id="22" dur="500" fill="hold"/>
                                        <p:tgtEl>
                                          <p:spTgt spid="110603"/>
                                        </p:tgtEl>
                                        <p:attrNameLst>
                                          <p:attrName>ppt_w</p:attrName>
                                        </p:attrNameLst>
                                      </p:cBhvr>
                                      <p:tavLst>
                                        <p:tav tm="0">
                                          <p:val>
                                            <p:fltVal val="0"/>
                                          </p:val>
                                        </p:tav>
                                        <p:tav tm="100000">
                                          <p:val>
                                            <p:strVal val="#ppt_w"/>
                                          </p:val>
                                        </p:tav>
                                      </p:tavLst>
                                    </p:anim>
                                    <p:anim calcmode="lin" valueType="num">
                                      <p:cBhvr>
                                        <p:cTn id="23" dur="500" fill="hold"/>
                                        <p:tgtEl>
                                          <p:spTgt spid="1106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9" name="Picture 3" descr="~AUT0014"/>
          <p:cNvPicPr>
            <a:picLocks noChangeAspect="1" noChangeArrowheads="1"/>
          </p:cNvPicPr>
          <p:nvPr/>
        </p:nvPicPr>
        <p:blipFill>
          <a:blip r:embed="rId3" cstate="email"/>
          <a:srcRect/>
          <a:stretch>
            <a:fillRect/>
          </a:stretch>
        </p:blipFill>
        <p:spPr bwMode="auto">
          <a:xfrm>
            <a:off x="4284663" y="142875"/>
            <a:ext cx="4535487" cy="1417638"/>
          </a:xfrm>
          <a:prstGeom prst="rect">
            <a:avLst/>
          </a:prstGeom>
          <a:noFill/>
          <a:ln w="9525">
            <a:noFill/>
            <a:miter lim="800000"/>
            <a:headEnd/>
            <a:tailEnd/>
          </a:ln>
        </p:spPr>
      </p:pic>
      <p:sp>
        <p:nvSpPr>
          <p:cNvPr id="5130" name="Text Box 13"/>
          <p:cNvSpPr txBox="1">
            <a:spLocks noChangeArrowheads="1"/>
          </p:cNvSpPr>
          <p:nvPr/>
        </p:nvSpPr>
        <p:spPr bwMode="auto">
          <a:xfrm>
            <a:off x="228600" y="228600"/>
            <a:ext cx="2505075" cy="584200"/>
          </a:xfrm>
          <a:prstGeom prst="rect">
            <a:avLst/>
          </a:prstGeom>
          <a:noFill/>
          <a:ln w="9525">
            <a:noFill/>
            <a:miter lim="800000"/>
            <a:headEnd/>
            <a:tailEnd/>
          </a:ln>
        </p:spPr>
        <p:txBody>
          <a:bodyPr wrap="none">
            <a:spAutoFit/>
          </a:bodyPr>
          <a:lstStyle/>
          <a:p>
            <a:r>
              <a:rPr lang="en-US" sz="3200">
                <a:solidFill>
                  <a:schemeClr val="accent2"/>
                </a:solidFill>
                <a:latin typeface="Arial" charset="0"/>
                <a:cs typeface="Arial" charset="0"/>
              </a:rPr>
              <a:t>Oscillations</a:t>
            </a:r>
          </a:p>
        </p:txBody>
      </p:sp>
      <p:grpSp>
        <p:nvGrpSpPr>
          <p:cNvPr id="2" name="Group 15"/>
          <p:cNvGrpSpPr>
            <a:grpSpLocks/>
          </p:cNvGrpSpPr>
          <p:nvPr/>
        </p:nvGrpSpPr>
        <p:grpSpPr bwMode="auto">
          <a:xfrm>
            <a:off x="4284663" y="1571625"/>
            <a:ext cx="4464050" cy="1008063"/>
            <a:chOff x="1104" y="1728"/>
            <a:chExt cx="3504" cy="1488"/>
          </a:xfrm>
        </p:grpSpPr>
        <p:pic>
          <p:nvPicPr>
            <p:cNvPr id="5137" name="Picture 16" descr="~AUT0015"/>
            <p:cNvPicPr>
              <a:picLocks noChangeAspect="1" noChangeArrowheads="1"/>
            </p:cNvPicPr>
            <p:nvPr/>
          </p:nvPicPr>
          <p:blipFill>
            <a:blip r:embed="rId4" cstate="email"/>
            <a:srcRect/>
            <a:stretch>
              <a:fillRect/>
            </a:stretch>
          </p:blipFill>
          <p:spPr bwMode="auto">
            <a:xfrm>
              <a:off x="1104" y="1728"/>
              <a:ext cx="3504" cy="1363"/>
            </a:xfrm>
            <a:prstGeom prst="rect">
              <a:avLst/>
            </a:prstGeom>
            <a:noFill/>
            <a:ln w="9525">
              <a:noFill/>
              <a:miter lim="800000"/>
              <a:headEnd/>
              <a:tailEnd/>
            </a:ln>
          </p:spPr>
        </p:pic>
        <p:sp>
          <p:nvSpPr>
            <p:cNvPr id="5138" name="Rectangle 17"/>
            <p:cNvSpPr>
              <a:spLocks noChangeArrowheads="1"/>
            </p:cNvSpPr>
            <p:nvPr/>
          </p:nvSpPr>
          <p:spPr bwMode="auto">
            <a:xfrm>
              <a:off x="2688" y="3024"/>
              <a:ext cx="672" cy="192"/>
            </a:xfrm>
            <a:prstGeom prst="rect">
              <a:avLst/>
            </a:prstGeom>
            <a:solidFill>
              <a:schemeClr val="bg1"/>
            </a:solidFill>
            <a:ln w="9525">
              <a:noFill/>
              <a:miter lim="800000"/>
              <a:headEnd/>
              <a:tailEnd/>
            </a:ln>
          </p:spPr>
          <p:txBody>
            <a:bodyPr wrap="none" anchor="ctr"/>
            <a:lstStyle/>
            <a:p>
              <a:endParaRPr lang="en-NZ">
                <a:latin typeface="Arial" charset="0"/>
                <a:cs typeface="Arial" charset="0"/>
              </a:endParaRPr>
            </a:p>
          </p:txBody>
        </p:sp>
        <p:sp>
          <p:nvSpPr>
            <p:cNvPr id="5139" name="Rectangle 18"/>
            <p:cNvSpPr>
              <a:spLocks noChangeArrowheads="1"/>
            </p:cNvSpPr>
            <p:nvPr/>
          </p:nvSpPr>
          <p:spPr bwMode="auto">
            <a:xfrm>
              <a:off x="2894" y="1728"/>
              <a:ext cx="754" cy="432"/>
            </a:xfrm>
            <a:prstGeom prst="rect">
              <a:avLst/>
            </a:prstGeom>
            <a:solidFill>
              <a:schemeClr val="bg1"/>
            </a:solidFill>
            <a:ln w="9525">
              <a:noFill/>
              <a:miter lim="800000"/>
              <a:headEnd/>
              <a:tailEnd/>
            </a:ln>
          </p:spPr>
          <p:txBody>
            <a:bodyPr wrap="none" anchor="ctr"/>
            <a:lstStyle/>
            <a:p>
              <a:endParaRPr lang="en-NZ">
                <a:latin typeface="Arial" charset="0"/>
                <a:cs typeface="Arial" charset="0"/>
              </a:endParaRPr>
            </a:p>
          </p:txBody>
        </p:sp>
        <p:sp>
          <p:nvSpPr>
            <p:cNvPr id="5140" name="Line 19"/>
            <p:cNvSpPr>
              <a:spLocks noChangeShapeType="1"/>
            </p:cNvSpPr>
            <p:nvPr/>
          </p:nvSpPr>
          <p:spPr bwMode="auto">
            <a:xfrm flipH="1">
              <a:off x="2880" y="2016"/>
              <a:ext cx="672" cy="0"/>
            </a:xfrm>
            <a:prstGeom prst="line">
              <a:avLst/>
            </a:prstGeom>
            <a:noFill/>
            <a:ln w="76200">
              <a:solidFill>
                <a:schemeClr val="accent2"/>
              </a:solidFill>
              <a:round/>
              <a:headEnd/>
              <a:tailEnd type="triangle" w="med" len="med"/>
            </a:ln>
          </p:spPr>
          <p:txBody>
            <a:bodyPr wrap="none" anchor="ctr"/>
            <a:lstStyle/>
            <a:p>
              <a:endParaRPr lang="en-NZ"/>
            </a:p>
          </p:txBody>
        </p:sp>
        <p:graphicFrame>
          <p:nvGraphicFramePr>
            <p:cNvPr id="5128" name="Object 20"/>
            <p:cNvGraphicFramePr>
              <a:graphicFrameLocks noChangeAspect="1"/>
            </p:cNvGraphicFramePr>
            <p:nvPr/>
          </p:nvGraphicFramePr>
          <p:xfrm>
            <a:off x="3600" y="1864"/>
            <a:ext cx="255" cy="296"/>
          </p:xfrm>
          <a:graphic>
            <a:graphicData uri="http://schemas.openxmlformats.org/presentationml/2006/ole">
              <mc:AlternateContent xmlns:mc="http://schemas.openxmlformats.org/markup-compatibility/2006">
                <mc:Choice xmlns:v="urn:schemas-microsoft-com:vml" Requires="v">
                  <p:oleObj spid="_x0000_s5178" name="Equation" r:id="rId5" imgW="406080" imgH="469800" progId="Equation.3">
                    <p:embed/>
                  </p:oleObj>
                </mc:Choice>
                <mc:Fallback>
                  <p:oleObj name="Equation" r:id="rId5" imgW="406080" imgH="469800" progId="Equation.3">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0" y="1864"/>
                          <a:ext cx="255" cy="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5122" name="Object 24"/>
          <p:cNvGraphicFramePr>
            <a:graphicFrameLocks noChangeAspect="1"/>
          </p:cNvGraphicFramePr>
          <p:nvPr/>
        </p:nvGraphicFramePr>
        <p:xfrm>
          <a:off x="4306888" y="4092575"/>
          <a:ext cx="214312" cy="457200"/>
        </p:xfrm>
        <a:graphic>
          <a:graphicData uri="http://schemas.openxmlformats.org/presentationml/2006/ole">
            <mc:AlternateContent xmlns:mc="http://schemas.openxmlformats.org/markup-compatibility/2006">
              <mc:Choice xmlns:v="urn:schemas-microsoft-com:vml" Requires="v">
                <p:oleObj spid="_x0000_s5179" name="Equation" r:id="rId7" imgW="215640" imgH="457200" progId="Equation.3">
                  <p:embed/>
                </p:oleObj>
              </mc:Choice>
              <mc:Fallback>
                <p:oleObj name="Equation" r:id="rId7" imgW="215640" imgH="457200" progId="Equation.3">
                  <p:embed/>
                  <p:pic>
                    <p:nvPicPr>
                      <p:cNvPr id="0" name="Object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6888" y="4092575"/>
                        <a:ext cx="214312"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3" name="Object 25"/>
          <p:cNvGraphicFramePr>
            <a:graphicFrameLocks noChangeAspect="1"/>
          </p:cNvGraphicFramePr>
          <p:nvPr/>
        </p:nvGraphicFramePr>
        <p:xfrm>
          <a:off x="3429000" y="2714625"/>
          <a:ext cx="4803775" cy="1085850"/>
        </p:xfrm>
        <a:graphic>
          <a:graphicData uri="http://schemas.openxmlformats.org/presentationml/2006/ole">
            <mc:AlternateContent xmlns:mc="http://schemas.openxmlformats.org/markup-compatibility/2006">
              <mc:Choice xmlns:v="urn:schemas-microsoft-com:vml" Requires="v">
                <p:oleObj spid="_x0000_s5180" name="Equation" r:id="rId9" imgW="1854000" imgH="419040" progId="Equation.3">
                  <p:embed/>
                </p:oleObj>
              </mc:Choice>
              <mc:Fallback>
                <p:oleObj name="Equation" r:id="rId9" imgW="1854000" imgH="419040" progId="Equation.3">
                  <p:embed/>
                  <p:pic>
                    <p:nvPicPr>
                      <p:cNvPr id="0" name="Object 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29000" y="2714625"/>
                        <a:ext cx="4803775" cy="108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74" name="Text Box 26"/>
          <p:cNvSpPr txBox="1">
            <a:spLocks noChangeArrowheads="1"/>
          </p:cNvSpPr>
          <p:nvPr/>
        </p:nvSpPr>
        <p:spPr bwMode="auto">
          <a:xfrm>
            <a:off x="357188" y="1857375"/>
            <a:ext cx="3190875" cy="1077913"/>
          </a:xfrm>
          <a:prstGeom prst="rect">
            <a:avLst/>
          </a:prstGeom>
          <a:noFill/>
          <a:ln w="9525">
            <a:noFill/>
            <a:miter lim="800000"/>
            <a:headEnd/>
            <a:tailEnd/>
          </a:ln>
        </p:spPr>
        <p:txBody>
          <a:bodyPr wrap="none">
            <a:spAutoFit/>
          </a:bodyPr>
          <a:lstStyle/>
          <a:p>
            <a:r>
              <a:rPr lang="en-US" sz="2000">
                <a:solidFill>
                  <a:schemeClr val="tx1"/>
                </a:solidFill>
                <a:latin typeface="Arial" charset="0"/>
                <a:cs typeface="Arial" charset="0"/>
              </a:rPr>
              <a:t>Between Kinetic</a:t>
            </a:r>
            <a:r>
              <a:rPr lang="en-US">
                <a:solidFill>
                  <a:schemeClr val="accent2"/>
                </a:solidFill>
                <a:latin typeface="Arial" charset="0"/>
                <a:cs typeface="Arial" charset="0"/>
              </a:rPr>
              <a:t> </a:t>
            </a:r>
            <a:r>
              <a:rPr lang="en-US" sz="2000">
                <a:solidFill>
                  <a:schemeClr val="tx1"/>
                </a:solidFill>
                <a:latin typeface="Arial" charset="0"/>
                <a:cs typeface="Arial" charset="0"/>
              </a:rPr>
              <a:t>Energy </a:t>
            </a:r>
          </a:p>
          <a:p>
            <a:r>
              <a:rPr lang="en-US" sz="2000">
                <a:solidFill>
                  <a:schemeClr val="tx1"/>
                </a:solidFill>
                <a:latin typeface="Arial" charset="0"/>
                <a:cs typeface="Arial" charset="0"/>
              </a:rPr>
              <a:t>and Potential Energy</a:t>
            </a:r>
          </a:p>
          <a:p>
            <a:endParaRPr lang="en-US" sz="2000">
              <a:solidFill>
                <a:schemeClr val="tx1"/>
              </a:solidFill>
              <a:latin typeface="Arial" charset="0"/>
              <a:cs typeface="Arial" charset="0"/>
            </a:endParaRPr>
          </a:p>
        </p:txBody>
      </p:sp>
      <p:graphicFrame>
        <p:nvGraphicFramePr>
          <p:cNvPr id="2075" name="Object 27"/>
          <p:cNvGraphicFramePr>
            <a:graphicFrameLocks noChangeAspect="1"/>
          </p:cNvGraphicFramePr>
          <p:nvPr/>
        </p:nvGraphicFramePr>
        <p:xfrm>
          <a:off x="714375" y="2643188"/>
          <a:ext cx="1736725" cy="1101725"/>
        </p:xfrm>
        <a:graphic>
          <a:graphicData uri="http://schemas.openxmlformats.org/presentationml/2006/ole">
            <mc:AlternateContent xmlns:mc="http://schemas.openxmlformats.org/markup-compatibility/2006">
              <mc:Choice xmlns:v="urn:schemas-microsoft-com:vml" Requires="v">
                <p:oleObj spid="_x0000_s5181" name="Equation" r:id="rId11" imgW="660240" imgH="419040" progId="Equation.3">
                  <p:embed/>
                </p:oleObj>
              </mc:Choice>
              <mc:Fallback>
                <p:oleObj name="Equation" r:id="rId11" imgW="660240" imgH="419040" progId="Equation.3">
                  <p:embed/>
                  <p:pic>
                    <p:nvPicPr>
                      <p:cNvPr id="0" name="Object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4375" y="2643188"/>
                        <a:ext cx="1736725" cy="110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3" name="Text Box 28"/>
          <p:cNvSpPr txBox="1">
            <a:spLocks noChangeArrowheads="1"/>
          </p:cNvSpPr>
          <p:nvPr/>
        </p:nvSpPr>
        <p:spPr bwMode="auto">
          <a:xfrm>
            <a:off x="323850" y="836613"/>
            <a:ext cx="3390900" cy="1016000"/>
          </a:xfrm>
          <a:prstGeom prst="rect">
            <a:avLst/>
          </a:prstGeom>
          <a:noFill/>
          <a:ln w="9525">
            <a:noFill/>
            <a:miter lim="800000"/>
            <a:headEnd/>
            <a:tailEnd/>
          </a:ln>
        </p:spPr>
        <p:txBody>
          <a:bodyPr>
            <a:spAutoFit/>
          </a:bodyPr>
          <a:lstStyle/>
          <a:p>
            <a:pPr>
              <a:spcBef>
                <a:spcPct val="50000"/>
              </a:spcBef>
            </a:pPr>
            <a:r>
              <a:rPr lang="en-US" sz="2000">
                <a:solidFill>
                  <a:schemeClr val="tx1"/>
                </a:solidFill>
                <a:latin typeface="Arial" charset="0"/>
                <a:cs typeface="Arial" charset="0"/>
              </a:rPr>
              <a:t>Are about continuous  mechanical energy transformations…</a:t>
            </a:r>
          </a:p>
        </p:txBody>
      </p:sp>
      <p:sp>
        <p:nvSpPr>
          <p:cNvPr id="2077" name="Text Box 29"/>
          <p:cNvSpPr txBox="1">
            <a:spLocks noChangeArrowheads="1"/>
          </p:cNvSpPr>
          <p:nvPr/>
        </p:nvSpPr>
        <p:spPr bwMode="auto">
          <a:xfrm>
            <a:off x="214313" y="4157663"/>
            <a:ext cx="50292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latin typeface="Arial" charset="0"/>
                <a:cs typeface="Arial" charset="0"/>
              </a:rPr>
              <a:t>The total mechanical energy is:</a:t>
            </a:r>
          </a:p>
        </p:txBody>
      </p:sp>
      <p:graphicFrame>
        <p:nvGraphicFramePr>
          <p:cNvPr id="2079" name="Object 31"/>
          <p:cNvGraphicFramePr>
            <a:graphicFrameLocks noChangeAspect="1"/>
          </p:cNvGraphicFramePr>
          <p:nvPr/>
        </p:nvGraphicFramePr>
        <p:xfrm>
          <a:off x="4751388" y="3941763"/>
          <a:ext cx="2663825" cy="779462"/>
        </p:xfrm>
        <a:graphic>
          <a:graphicData uri="http://schemas.openxmlformats.org/presentationml/2006/ole">
            <mc:AlternateContent xmlns:mc="http://schemas.openxmlformats.org/markup-compatibility/2006">
              <mc:Choice xmlns:v="urn:schemas-microsoft-com:vml" Requires="v">
                <p:oleObj spid="_x0000_s5182" name="Microsoft Equation 3.0" r:id="rId13" imgW="2641320" imgH="774360" progId="Equation.3">
                  <p:embed/>
                </p:oleObj>
              </mc:Choice>
              <mc:Fallback>
                <p:oleObj name="Microsoft Equation 3.0" r:id="rId13" imgW="2641320" imgH="774360" progId="Equation.3">
                  <p:embed/>
                  <p:pic>
                    <p:nvPicPr>
                      <p:cNvPr id="0" name="Object 3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1388" y="3941763"/>
                        <a:ext cx="2663825" cy="779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5" name="Text Box 32"/>
          <p:cNvSpPr txBox="1">
            <a:spLocks noChangeArrowheads="1"/>
          </p:cNvSpPr>
          <p:nvPr/>
        </p:nvSpPr>
        <p:spPr bwMode="auto">
          <a:xfrm>
            <a:off x="431800" y="5526088"/>
            <a:ext cx="7199313" cy="457200"/>
          </a:xfrm>
          <a:prstGeom prst="rect">
            <a:avLst/>
          </a:prstGeom>
          <a:noFill/>
          <a:ln w="9525">
            <a:noFill/>
            <a:miter lim="800000"/>
            <a:headEnd/>
            <a:tailEnd/>
          </a:ln>
        </p:spPr>
        <p:txBody>
          <a:bodyPr>
            <a:spAutoFit/>
          </a:bodyPr>
          <a:lstStyle/>
          <a:p>
            <a:pPr>
              <a:spcBef>
                <a:spcPct val="50000"/>
              </a:spcBef>
            </a:pPr>
            <a:endParaRPr lang="en-AU">
              <a:latin typeface="Arial" charset="0"/>
              <a:cs typeface="Arial" charset="0"/>
            </a:endParaRPr>
          </a:p>
        </p:txBody>
      </p:sp>
      <p:graphicFrame>
        <p:nvGraphicFramePr>
          <p:cNvPr id="3" name="Object 6"/>
          <p:cNvGraphicFramePr>
            <a:graphicFrameLocks noChangeAspect="1"/>
          </p:cNvGraphicFramePr>
          <p:nvPr/>
        </p:nvGraphicFramePr>
        <p:xfrm>
          <a:off x="1177925" y="4789488"/>
          <a:ext cx="3592513" cy="1000125"/>
        </p:xfrm>
        <a:graphic>
          <a:graphicData uri="http://schemas.openxmlformats.org/presentationml/2006/ole">
            <mc:AlternateContent xmlns:mc="http://schemas.openxmlformats.org/markup-compatibility/2006">
              <mc:Choice xmlns:v="urn:schemas-microsoft-com:vml" Requires="v">
                <p:oleObj spid="_x0000_s5183" name="Equation" r:id="rId15" imgW="1498320" imgH="419040" progId="Equation.3">
                  <p:embed/>
                </p:oleObj>
              </mc:Choice>
              <mc:Fallback>
                <p:oleObj name="Equation" r:id="rId15" imgW="1498320" imgH="419040" progId="Equation.3">
                  <p:embed/>
                  <p:pic>
                    <p:nvPicPr>
                      <p:cNvPr id="0"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77925" y="4789488"/>
                        <a:ext cx="3592513" cy="1000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6" name="TextBox 22"/>
          <p:cNvSpPr txBox="1">
            <a:spLocks noChangeArrowheads="1"/>
          </p:cNvSpPr>
          <p:nvPr/>
        </p:nvSpPr>
        <p:spPr bwMode="auto">
          <a:xfrm>
            <a:off x="4892675" y="5075238"/>
            <a:ext cx="2500313" cy="400050"/>
          </a:xfrm>
          <a:prstGeom prst="rect">
            <a:avLst/>
          </a:prstGeom>
          <a:noFill/>
          <a:ln w="9525">
            <a:noFill/>
            <a:miter lim="800000"/>
            <a:headEnd/>
            <a:tailEnd/>
          </a:ln>
        </p:spPr>
        <p:txBody>
          <a:bodyPr>
            <a:spAutoFit/>
          </a:bodyPr>
          <a:lstStyle/>
          <a:p>
            <a:r>
              <a:rPr lang="en-NZ" sz="2000">
                <a:solidFill>
                  <a:schemeClr val="tx1"/>
                </a:solidFill>
                <a:latin typeface="Arial" charset="0"/>
                <a:cs typeface="Arial" charset="0"/>
              </a:rPr>
              <a:t>Where A = x</a:t>
            </a:r>
            <a:r>
              <a:rPr lang="en-NZ" sz="2000" baseline="-25000">
                <a:solidFill>
                  <a:schemeClr val="tx1"/>
                </a:solidFill>
                <a:latin typeface="Arial" charset="0"/>
                <a:cs typeface="Arial" charset="0"/>
              </a:rPr>
              <a:t>max</a:t>
            </a:r>
          </a:p>
        </p:txBody>
      </p:sp>
      <p:graphicFrame>
        <p:nvGraphicFramePr>
          <p:cNvPr id="4" name="Object 7"/>
          <p:cNvGraphicFramePr>
            <a:graphicFrameLocks noChangeAspect="1"/>
          </p:cNvGraphicFramePr>
          <p:nvPr/>
        </p:nvGraphicFramePr>
        <p:xfrm>
          <a:off x="628650" y="5943600"/>
          <a:ext cx="7372350" cy="771525"/>
        </p:xfrm>
        <a:graphic>
          <a:graphicData uri="http://schemas.openxmlformats.org/presentationml/2006/ole">
            <mc:AlternateContent xmlns:mc="http://schemas.openxmlformats.org/markup-compatibility/2006">
              <mc:Choice xmlns:v="urn:schemas-microsoft-com:vml" Requires="v">
                <p:oleObj spid="_x0000_s5184" name="Equation" r:id="rId17" imgW="2298600" imgH="241200" progId="Equation.3">
                  <p:embed/>
                </p:oleObj>
              </mc:Choice>
              <mc:Fallback>
                <p:oleObj name="Equation" r:id="rId17" imgW="2298600" imgH="241200" progId="Equation.3">
                  <p:embed/>
                  <p:pic>
                    <p:nvPicPr>
                      <p:cNvPr id="0" name="Object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8650" y="5943600"/>
                        <a:ext cx="737235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074"/>
                                        </p:tgtEl>
                                        <p:attrNameLst>
                                          <p:attrName>style.visibility</p:attrName>
                                        </p:attrNameLst>
                                      </p:cBhvr>
                                      <p:to>
                                        <p:strVal val="visible"/>
                                      </p:to>
                                    </p:set>
                                    <p:animEffect transition="in" filter="wipe(left)">
                                      <p:cBhvr>
                                        <p:cTn id="11" dur="500"/>
                                        <p:tgtEl>
                                          <p:spTgt spid="207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075"/>
                                        </p:tgtEl>
                                        <p:attrNameLst>
                                          <p:attrName>style.visibility</p:attrName>
                                        </p:attrNameLst>
                                      </p:cBhvr>
                                      <p:to>
                                        <p:strVal val="visible"/>
                                      </p:to>
                                    </p:set>
                                    <p:animEffect transition="in" filter="wipe(left)">
                                      <p:cBhvr>
                                        <p:cTn id="16" dur="500"/>
                                        <p:tgtEl>
                                          <p:spTgt spid="207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073"/>
                                        </p:tgtEl>
                                        <p:attrNameLst>
                                          <p:attrName>style.visibility</p:attrName>
                                        </p:attrNameLst>
                                      </p:cBhvr>
                                      <p:to>
                                        <p:strVal val="visible"/>
                                      </p:to>
                                    </p:set>
                                    <p:animEffect transition="in" filter="wipe(left)">
                                      <p:cBhvr>
                                        <p:cTn id="21" dur="500"/>
                                        <p:tgtEl>
                                          <p:spTgt spid="207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077"/>
                                        </p:tgtEl>
                                        <p:attrNameLst>
                                          <p:attrName>style.visibility</p:attrName>
                                        </p:attrNameLst>
                                      </p:cBhvr>
                                      <p:to>
                                        <p:strVal val="visible"/>
                                      </p:to>
                                    </p:set>
                                    <p:animEffect transition="in" filter="wipe(left)">
                                      <p:cBhvr>
                                        <p:cTn id="26" dur="500"/>
                                        <p:tgtEl>
                                          <p:spTgt spid="207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079"/>
                                        </p:tgtEl>
                                        <p:attrNameLst>
                                          <p:attrName>style.visibility</p:attrName>
                                        </p:attrNameLst>
                                      </p:cBhvr>
                                      <p:to>
                                        <p:strVal val="visible"/>
                                      </p:to>
                                    </p:set>
                                    <p:animEffect transition="in" filter="wipe(left)">
                                      <p:cBhvr>
                                        <p:cTn id="31" dur="500"/>
                                        <p:tgtEl>
                                          <p:spTgt spid="207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left)">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4" grpId="0" autoUpdateAnimBg="0"/>
      <p:bldP spid="2077" grpId="0" autoUpdateAnimBg="0"/>
      <p:bldP spid="51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8" name="Group 5"/>
          <p:cNvGrpSpPr>
            <a:grpSpLocks/>
          </p:cNvGrpSpPr>
          <p:nvPr/>
        </p:nvGrpSpPr>
        <p:grpSpPr bwMode="auto">
          <a:xfrm>
            <a:off x="0" y="3175"/>
            <a:ext cx="9144000" cy="6854825"/>
            <a:chOff x="0" y="2"/>
            <a:chExt cx="5760" cy="4318"/>
          </a:xfrm>
        </p:grpSpPr>
        <p:pic>
          <p:nvPicPr>
            <p:cNvPr id="6151" name="Picture 3" descr="~AUT0017"/>
            <p:cNvPicPr>
              <a:picLocks noChangeAspect="1" noChangeArrowheads="1"/>
            </p:cNvPicPr>
            <p:nvPr/>
          </p:nvPicPr>
          <p:blipFill>
            <a:blip r:embed="rId3" cstate="email"/>
            <a:srcRect/>
            <a:stretch>
              <a:fillRect/>
            </a:stretch>
          </p:blipFill>
          <p:spPr bwMode="auto">
            <a:xfrm>
              <a:off x="0" y="2"/>
              <a:ext cx="5760" cy="4318"/>
            </a:xfrm>
            <a:prstGeom prst="rect">
              <a:avLst/>
            </a:prstGeom>
            <a:noFill/>
            <a:ln w="9525">
              <a:noFill/>
              <a:miter lim="800000"/>
              <a:headEnd/>
              <a:tailEnd/>
            </a:ln>
          </p:spPr>
        </p:pic>
        <p:pic>
          <p:nvPicPr>
            <p:cNvPr id="6152" name="Picture 4" descr="~AUT0018"/>
            <p:cNvPicPr>
              <a:picLocks noChangeAspect="1" noChangeArrowheads="1"/>
            </p:cNvPicPr>
            <p:nvPr/>
          </p:nvPicPr>
          <p:blipFill>
            <a:blip r:embed="rId4" cstate="email"/>
            <a:srcRect/>
            <a:stretch>
              <a:fillRect/>
            </a:stretch>
          </p:blipFill>
          <p:spPr bwMode="auto">
            <a:xfrm>
              <a:off x="3552" y="144"/>
              <a:ext cx="2000" cy="964"/>
            </a:xfrm>
            <a:prstGeom prst="rect">
              <a:avLst/>
            </a:prstGeom>
            <a:noFill/>
            <a:ln w="9525">
              <a:noFill/>
              <a:miter lim="800000"/>
              <a:headEnd/>
              <a:tailEnd/>
            </a:ln>
          </p:spPr>
        </p:pic>
      </p:grpSp>
      <p:sp>
        <p:nvSpPr>
          <p:cNvPr id="6149" name="Text Box 7"/>
          <p:cNvSpPr txBox="1">
            <a:spLocks noChangeArrowheads="1"/>
          </p:cNvSpPr>
          <p:nvPr/>
        </p:nvSpPr>
        <p:spPr bwMode="auto">
          <a:xfrm>
            <a:off x="3492500" y="333375"/>
            <a:ext cx="1978025" cy="584200"/>
          </a:xfrm>
          <a:prstGeom prst="rect">
            <a:avLst/>
          </a:prstGeom>
          <a:solidFill>
            <a:schemeClr val="bg1"/>
          </a:solidFill>
          <a:ln w="9525">
            <a:noFill/>
            <a:miter lim="800000"/>
            <a:headEnd/>
            <a:tailEnd/>
          </a:ln>
        </p:spPr>
        <p:txBody>
          <a:bodyPr wrap="none">
            <a:spAutoFit/>
          </a:bodyPr>
          <a:lstStyle/>
          <a:p>
            <a:r>
              <a:rPr lang="en-US" sz="3200">
                <a:solidFill>
                  <a:schemeClr val="tx1"/>
                </a:solidFill>
              </a:rPr>
              <a:t>E</a:t>
            </a:r>
            <a:r>
              <a:rPr lang="en-US" sz="3200" baseline="-25000">
                <a:solidFill>
                  <a:schemeClr val="tx1"/>
                </a:solidFill>
              </a:rPr>
              <a:t>k</a:t>
            </a:r>
            <a:r>
              <a:rPr lang="en-US" sz="3200">
                <a:solidFill>
                  <a:schemeClr val="tx1"/>
                </a:solidFill>
              </a:rPr>
              <a:t> and E</a:t>
            </a:r>
            <a:r>
              <a:rPr lang="en-US" sz="3200" baseline="-25000">
                <a:solidFill>
                  <a:schemeClr val="tx1"/>
                </a:solidFill>
              </a:rPr>
              <a:t>p</a:t>
            </a:r>
          </a:p>
        </p:txBody>
      </p:sp>
      <p:sp>
        <p:nvSpPr>
          <p:cNvPr id="6150" name="Rectangle 10"/>
          <p:cNvSpPr>
            <a:spLocks noChangeArrowheads="1"/>
          </p:cNvSpPr>
          <p:nvPr/>
        </p:nvSpPr>
        <p:spPr bwMode="auto">
          <a:xfrm>
            <a:off x="7162800" y="304800"/>
            <a:ext cx="1600200" cy="1447800"/>
          </a:xfrm>
          <a:prstGeom prst="rect">
            <a:avLst/>
          </a:prstGeom>
          <a:solidFill>
            <a:schemeClr val="bg1"/>
          </a:solidFill>
          <a:ln w="9525">
            <a:noFill/>
            <a:miter lim="800000"/>
            <a:headEnd/>
            <a:tailEnd/>
          </a:ln>
        </p:spPr>
        <p:txBody>
          <a:bodyPr wrap="none" anchor="ctr"/>
          <a:lstStyle/>
          <a:p>
            <a:endParaRPr lang="en-NZ"/>
          </a:p>
        </p:txBody>
      </p:sp>
      <p:graphicFrame>
        <p:nvGraphicFramePr>
          <p:cNvPr id="6146" name="Object 9"/>
          <p:cNvGraphicFramePr>
            <a:graphicFrameLocks noChangeAspect="1"/>
          </p:cNvGraphicFramePr>
          <p:nvPr/>
        </p:nvGraphicFramePr>
        <p:xfrm>
          <a:off x="7164388" y="188913"/>
          <a:ext cx="1512887" cy="852487"/>
        </p:xfrm>
        <a:graphic>
          <a:graphicData uri="http://schemas.openxmlformats.org/presentationml/2006/ole">
            <mc:AlternateContent xmlns:mc="http://schemas.openxmlformats.org/markup-compatibility/2006">
              <mc:Choice xmlns:v="urn:schemas-microsoft-com:vml" Requires="v">
                <p:oleObj spid="_x0000_s6162" name="Equation" r:id="rId5" imgW="698400" imgH="393480" progId="Equation.3">
                  <p:embed/>
                </p:oleObj>
              </mc:Choice>
              <mc:Fallback>
                <p:oleObj name="Equation" r:id="rId5" imgW="698400" imgH="39348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388" y="188913"/>
                        <a:ext cx="1512887" cy="852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11"/>
          <p:cNvGraphicFramePr>
            <a:graphicFrameLocks noChangeAspect="1"/>
          </p:cNvGraphicFramePr>
          <p:nvPr/>
        </p:nvGraphicFramePr>
        <p:xfrm>
          <a:off x="7092950" y="981075"/>
          <a:ext cx="1728788" cy="892175"/>
        </p:xfrm>
        <a:graphic>
          <a:graphicData uri="http://schemas.openxmlformats.org/presentationml/2006/ole">
            <mc:AlternateContent xmlns:mc="http://schemas.openxmlformats.org/markup-compatibility/2006">
              <mc:Choice xmlns:v="urn:schemas-microsoft-com:vml" Requires="v">
                <p:oleObj spid="_x0000_s6163" name="Equation" r:id="rId7" imgW="761760" imgH="393480" progId="Equation.3">
                  <p:embed/>
                </p:oleObj>
              </mc:Choice>
              <mc:Fallback>
                <p:oleObj name="Equation" r:id="rId7" imgW="761760" imgH="39348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2950" y="981075"/>
                        <a:ext cx="172878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Oval 2"/>
          <p:cNvSpPr>
            <a:spLocks noChangeArrowheads="1"/>
          </p:cNvSpPr>
          <p:nvPr/>
        </p:nvSpPr>
        <p:spPr bwMode="auto">
          <a:xfrm>
            <a:off x="5715000" y="609600"/>
            <a:ext cx="2743200" cy="2743200"/>
          </a:xfrm>
          <a:prstGeom prst="ellipse">
            <a:avLst/>
          </a:prstGeom>
          <a:noFill/>
          <a:ln w="38100">
            <a:solidFill>
              <a:schemeClr val="tx1"/>
            </a:solidFill>
            <a:prstDash val="dash"/>
            <a:round/>
            <a:headEnd/>
            <a:tailEnd/>
          </a:ln>
        </p:spPr>
        <p:txBody>
          <a:bodyPr wrap="none" anchor="ctr"/>
          <a:lstStyle/>
          <a:p>
            <a:endParaRPr lang="en-NZ"/>
          </a:p>
        </p:txBody>
      </p:sp>
      <p:sp>
        <p:nvSpPr>
          <p:cNvPr id="7179" name="Line 3"/>
          <p:cNvSpPr>
            <a:spLocks noChangeShapeType="1"/>
          </p:cNvSpPr>
          <p:nvPr/>
        </p:nvSpPr>
        <p:spPr bwMode="auto">
          <a:xfrm>
            <a:off x="4953000" y="1371600"/>
            <a:ext cx="0" cy="838200"/>
          </a:xfrm>
          <a:prstGeom prst="line">
            <a:avLst/>
          </a:prstGeom>
          <a:noFill/>
          <a:ln w="28575">
            <a:solidFill>
              <a:schemeClr val="tx1"/>
            </a:solidFill>
            <a:round/>
            <a:headEnd/>
            <a:tailEnd/>
          </a:ln>
        </p:spPr>
        <p:txBody>
          <a:bodyPr wrap="none" anchor="ctr"/>
          <a:lstStyle/>
          <a:p>
            <a:endParaRPr lang="en-NZ"/>
          </a:p>
        </p:txBody>
      </p:sp>
      <p:grpSp>
        <p:nvGrpSpPr>
          <p:cNvPr id="7180" name="Group 24"/>
          <p:cNvGrpSpPr>
            <a:grpSpLocks/>
          </p:cNvGrpSpPr>
          <p:nvPr/>
        </p:nvGrpSpPr>
        <p:grpSpPr bwMode="auto">
          <a:xfrm>
            <a:off x="4953000" y="1905000"/>
            <a:ext cx="2052638" cy="304800"/>
            <a:chOff x="960" y="1776"/>
            <a:chExt cx="1293" cy="192"/>
          </a:xfrm>
        </p:grpSpPr>
        <p:sp>
          <p:nvSpPr>
            <p:cNvPr id="7225" name="Line 4"/>
            <p:cNvSpPr>
              <a:spLocks noChangeShapeType="1"/>
            </p:cNvSpPr>
            <p:nvPr/>
          </p:nvSpPr>
          <p:spPr bwMode="auto">
            <a:xfrm>
              <a:off x="960" y="1776"/>
              <a:ext cx="118" cy="192"/>
            </a:xfrm>
            <a:prstGeom prst="line">
              <a:avLst/>
            </a:prstGeom>
            <a:noFill/>
            <a:ln w="38100">
              <a:solidFill>
                <a:schemeClr val="bg2"/>
              </a:solidFill>
              <a:round/>
              <a:headEnd/>
              <a:tailEnd/>
            </a:ln>
          </p:spPr>
          <p:txBody>
            <a:bodyPr wrap="none" anchor="ctr"/>
            <a:lstStyle/>
            <a:p>
              <a:endParaRPr lang="en-NZ"/>
            </a:p>
          </p:txBody>
        </p:sp>
        <p:sp>
          <p:nvSpPr>
            <p:cNvPr id="7226" name="Line 5"/>
            <p:cNvSpPr>
              <a:spLocks noChangeShapeType="1"/>
            </p:cNvSpPr>
            <p:nvPr/>
          </p:nvSpPr>
          <p:spPr bwMode="auto">
            <a:xfrm flipH="1">
              <a:off x="1078" y="1776"/>
              <a:ext cx="117" cy="192"/>
            </a:xfrm>
            <a:prstGeom prst="line">
              <a:avLst/>
            </a:prstGeom>
            <a:noFill/>
            <a:ln w="38100">
              <a:solidFill>
                <a:schemeClr val="bg2"/>
              </a:solidFill>
              <a:round/>
              <a:headEnd/>
              <a:tailEnd/>
            </a:ln>
          </p:spPr>
          <p:txBody>
            <a:bodyPr wrap="none" anchor="ctr"/>
            <a:lstStyle/>
            <a:p>
              <a:endParaRPr lang="en-NZ"/>
            </a:p>
          </p:txBody>
        </p:sp>
        <p:sp>
          <p:nvSpPr>
            <p:cNvPr id="7227" name="Line 7"/>
            <p:cNvSpPr>
              <a:spLocks noChangeShapeType="1"/>
            </p:cNvSpPr>
            <p:nvPr/>
          </p:nvSpPr>
          <p:spPr bwMode="auto">
            <a:xfrm>
              <a:off x="1195" y="1776"/>
              <a:ext cx="118" cy="192"/>
            </a:xfrm>
            <a:prstGeom prst="line">
              <a:avLst/>
            </a:prstGeom>
            <a:noFill/>
            <a:ln w="38100">
              <a:solidFill>
                <a:schemeClr val="bg2"/>
              </a:solidFill>
              <a:round/>
              <a:headEnd/>
              <a:tailEnd/>
            </a:ln>
          </p:spPr>
          <p:txBody>
            <a:bodyPr wrap="none" anchor="ctr"/>
            <a:lstStyle/>
            <a:p>
              <a:endParaRPr lang="en-NZ"/>
            </a:p>
          </p:txBody>
        </p:sp>
        <p:sp>
          <p:nvSpPr>
            <p:cNvPr id="7228" name="Line 8"/>
            <p:cNvSpPr>
              <a:spLocks noChangeShapeType="1"/>
            </p:cNvSpPr>
            <p:nvPr/>
          </p:nvSpPr>
          <p:spPr bwMode="auto">
            <a:xfrm flipH="1">
              <a:off x="1313" y="1776"/>
              <a:ext cx="117" cy="192"/>
            </a:xfrm>
            <a:prstGeom prst="line">
              <a:avLst/>
            </a:prstGeom>
            <a:noFill/>
            <a:ln w="38100">
              <a:solidFill>
                <a:schemeClr val="bg2"/>
              </a:solidFill>
              <a:round/>
              <a:headEnd/>
              <a:tailEnd/>
            </a:ln>
          </p:spPr>
          <p:txBody>
            <a:bodyPr wrap="none" anchor="ctr"/>
            <a:lstStyle/>
            <a:p>
              <a:endParaRPr lang="en-NZ"/>
            </a:p>
          </p:txBody>
        </p:sp>
        <p:sp>
          <p:nvSpPr>
            <p:cNvPr id="7229" name="Line 9"/>
            <p:cNvSpPr>
              <a:spLocks noChangeShapeType="1"/>
            </p:cNvSpPr>
            <p:nvPr/>
          </p:nvSpPr>
          <p:spPr bwMode="auto">
            <a:xfrm>
              <a:off x="1430" y="1776"/>
              <a:ext cx="118" cy="192"/>
            </a:xfrm>
            <a:prstGeom prst="line">
              <a:avLst/>
            </a:prstGeom>
            <a:noFill/>
            <a:ln w="38100">
              <a:solidFill>
                <a:schemeClr val="bg2"/>
              </a:solidFill>
              <a:round/>
              <a:headEnd/>
              <a:tailEnd/>
            </a:ln>
          </p:spPr>
          <p:txBody>
            <a:bodyPr wrap="none" anchor="ctr"/>
            <a:lstStyle/>
            <a:p>
              <a:endParaRPr lang="en-NZ"/>
            </a:p>
          </p:txBody>
        </p:sp>
        <p:sp>
          <p:nvSpPr>
            <p:cNvPr id="7230" name="Line 10"/>
            <p:cNvSpPr>
              <a:spLocks noChangeShapeType="1"/>
            </p:cNvSpPr>
            <p:nvPr/>
          </p:nvSpPr>
          <p:spPr bwMode="auto">
            <a:xfrm flipH="1">
              <a:off x="1548" y="1776"/>
              <a:ext cx="117" cy="192"/>
            </a:xfrm>
            <a:prstGeom prst="line">
              <a:avLst/>
            </a:prstGeom>
            <a:noFill/>
            <a:ln w="38100">
              <a:solidFill>
                <a:schemeClr val="bg2"/>
              </a:solidFill>
              <a:round/>
              <a:headEnd/>
              <a:tailEnd/>
            </a:ln>
          </p:spPr>
          <p:txBody>
            <a:bodyPr wrap="none" anchor="ctr"/>
            <a:lstStyle/>
            <a:p>
              <a:endParaRPr lang="en-NZ"/>
            </a:p>
          </p:txBody>
        </p:sp>
        <p:sp>
          <p:nvSpPr>
            <p:cNvPr id="7231" name="Line 11"/>
            <p:cNvSpPr>
              <a:spLocks noChangeShapeType="1"/>
            </p:cNvSpPr>
            <p:nvPr/>
          </p:nvSpPr>
          <p:spPr bwMode="auto">
            <a:xfrm>
              <a:off x="1665" y="1776"/>
              <a:ext cx="118" cy="192"/>
            </a:xfrm>
            <a:prstGeom prst="line">
              <a:avLst/>
            </a:prstGeom>
            <a:noFill/>
            <a:ln w="38100">
              <a:solidFill>
                <a:schemeClr val="bg2"/>
              </a:solidFill>
              <a:round/>
              <a:headEnd/>
              <a:tailEnd/>
            </a:ln>
          </p:spPr>
          <p:txBody>
            <a:bodyPr wrap="none" anchor="ctr"/>
            <a:lstStyle/>
            <a:p>
              <a:endParaRPr lang="en-NZ"/>
            </a:p>
          </p:txBody>
        </p:sp>
        <p:sp>
          <p:nvSpPr>
            <p:cNvPr id="7232" name="Line 12"/>
            <p:cNvSpPr>
              <a:spLocks noChangeShapeType="1"/>
            </p:cNvSpPr>
            <p:nvPr/>
          </p:nvSpPr>
          <p:spPr bwMode="auto">
            <a:xfrm flipH="1">
              <a:off x="1783" y="1776"/>
              <a:ext cx="117" cy="192"/>
            </a:xfrm>
            <a:prstGeom prst="line">
              <a:avLst/>
            </a:prstGeom>
            <a:noFill/>
            <a:ln w="38100">
              <a:solidFill>
                <a:schemeClr val="bg2"/>
              </a:solidFill>
              <a:round/>
              <a:headEnd/>
              <a:tailEnd/>
            </a:ln>
          </p:spPr>
          <p:txBody>
            <a:bodyPr wrap="none" anchor="ctr"/>
            <a:lstStyle/>
            <a:p>
              <a:endParaRPr lang="en-NZ"/>
            </a:p>
          </p:txBody>
        </p:sp>
        <p:sp>
          <p:nvSpPr>
            <p:cNvPr id="7233" name="Line 13"/>
            <p:cNvSpPr>
              <a:spLocks noChangeShapeType="1"/>
            </p:cNvSpPr>
            <p:nvPr/>
          </p:nvSpPr>
          <p:spPr bwMode="auto">
            <a:xfrm>
              <a:off x="1900" y="1776"/>
              <a:ext cx="118" cy="192"/>
            </a:xfrm>
            <a:prstGeom prst="line">
              <a:avLst/>
            </a:prstGeom>
            <a:noFill/>
            <a:ln w="38100">
              <a:solidFill>
                <a:schemeClr val="bg2"/>
              </a:solidFill>
              <a:round/>
              <a:headEnd/>
              <a:tailEnd/>
            </a:ln>
          </p:spPr>
          <p:txBody>
            <a:bodyPr wrap="none" anchor="ctr"/>
            <a:lstStyle/>
            <a:p>
              <a:endParaRPr lang="en-NZ"/>
            </a:p>
          </p:txBody>
        </p:sp>
        <p:sp>
          <p:nvSpPr>
            <p:cNvPr id="7234" name="Line 14"/>
            <p:cNvSpPr>
              <a:spLocks noChangeShapeType="1"/>
            </p:cNvSpPr>
            <p:nvPr/>
          </p:nvSpPr>
          <p:spPr bwMode="auto">
            <a:xfrm flipH="1">
              <a:off x="2018" y="1776"/>
              <a:ext cx="118" cy="192"/>
            </a:xfrm>
            <a:prstGeom prst="line">
              <a:avLst/>
            </a:prstGeom>
            <a:noFill/>
            <a:ln w="38100">
              <a:solidFill>
                <a:schemeClr val="bg2"/>
              </a:solidFill>
              <a:round/>
              <a:headEnd/>
              <a:tailEnd/>
            </a:ln>
          </p:spPr>
          <p:txBody>
            <a:bodyPr wrap="none" anchor="ctr"/>
            <a:lstStyle/>
            <a:p>
              <a:endParaRPr lang="en-NZ"/>
            </a:p>
          </p:txBody>
        </p:sp>
        <p:sp>
          <p:nvSpPr>
            <p:cNvPr id="7235" name="Line 15"/>
            <p:cNvSpPr>
              <a:spLocks noChangeShapeType="1"/>
            </p:cNvSpPr>
            <p:nvPr/>
          </p:nvSpPr>
          <p:spPr bwMode="auto">
            <a:xfrm>
              <a:off x="2136" y="1776"/>
              <a:ext cx="58" cy="96"/>
            </a:xfrm>
            <a:prstGeom prst="line">
              <a:avLst/>
            </a:prstGeom>
            <a:noFill/>
            <a:ln w="38100">
              <a:solidFill>
                <a:schemeClr val="bg2"/>
              </a:solidFill>
              <a:round/>
              <a:headEnd/>
              <a:tailEnd/>
            </a:ln>
          </p:spPr>
          <p:txBody>
            <a:bodyPr wrap="none" anchor="ctr"/>
            <a:lstStyle/>
            <a:p>
              <a:endParaRPr lang="en-NZ"/>
            </a:p>
          </p:txBody>
        </p:sp>
        <p:sp>
          <p:nvSpPr>
            <p:cNvPr id="7236" name="Line 16"/>
            <p:cNvSpPr>
              <a:spLocks noChangeShapeType="1"/>
            </p:cNvSpPr>
            <p:nvPr/>
          </p:nvSpPr>
          <p:spPr bwMode="auto">
            <a:xfrm>
              <a:off x="2194" y="1872"/>
              <a:ext cx="59" cy="0"/>
            </a:xfrm>
            <a:prstGeom prst="line">
              <a:avLst/>
            </a:prstGeom>
            <a:noFill/>
            <a:ln w="38100">
              <a:solidFill>
                <a:schemeClr val="bg2"/>
              </a:solidFill>
              <a:round/>
              <a:headEnd/>
              <a:tailEnd/>
            </a:ln>
          </p:spPr>
          <p:txBody>
            <a:bodyPr wrap="none" anchor="ctr"/>
            <a:lstStyle/>
            <a:p>
              <a:endParaRPr lang="en-NZ"/>
            </a:p>
          </p:txBody>
        </p:sp>
      </p:grpSp>
      <p:sp>
        <p:nvSpPr>
          <p:cNvPr id="7181" name="Rectangle 17"/>
          <p:cNvSpPr>
            <a:spLocks noChangeArrowheads="1"/>
          </p:cNvSpPr>
          <p:nvPr/>
        </p:nvSpPr>
        <p:spPr bwMode="auto">
          <a:xfrm>
            <a:off x="7005638" y="1828800"/>
            <a:ext cx="157162" cy="381000"/>
          </a:xfrm>
          <a:prstGeom prst="rect">
            <a:avLst/>
          </a:prstGeom>
          <a:noFill/>
          <a:ln w="38100">
            <a:solidFill>
              <a:srgbClr val="CC3300"/>
            </a:solidFill>
            <a:miter lim="800000"/>
            <a:headEnd/>
            <a:tailEnd/>
          </a:ln>
        </p:spPr>
        <p:txBody>
          <a:bodyPr wrap="none" anchor="ctr"/>
          <a:lstStyle/>
          <a:p>
            <a:endParaRPr lang="en-NZ"/>
          </a:p>
        </p:txBody>
      </p:sp>
      <p:grpSp>
        <p:nvGrpSpPr>
          <p:cNvPr id="3" name="Group 49"/>
          <p:cNvGrpSpPr>
            <a:grpSpLocks/>
          </p:cNvGrpSpPr>
          <p:nvPr/>
        </p:nvGrpSpPr>
        <p:grpSpPr bwMode="auto">
          <a:xfrm>
            <a:off x="5638800" y="1828800"/>
            <a:ext cx="2900363" cy="381000"/>
            <a:chOff x="1392" y="1728"/>
            <a:chExt cx="1827" cy="240"/>
          </a:xfrm>
        </p:grpSpPr>
        <p:sp>
          <p:nvSpPr>
            <p:cNvPr id="7223" name="Rectangle 25"/>
            <p:cNvSpPr>
              <a:spLocks noChangeArrowheads="1"/>
            </p:cNvSpPr>
            <p:nvPr/>
          </p:nvSpPr>
          <p:spPr bwMode="auto">
            <a:xfrm>
              <a:off x="1392" y="1728"/>
              <a:ext cx="99" cy="240"/>
            </a:xfrm>
            <a:prstGeom prst="rect">
              <a:avLst/>
            </a:prstGeom>
            <a:noFill/>
            <a:ln w="38100">
              <a:solidFill>
                <a:srgbClr val="CC3300"/>
              </a:solidFill>
              <a:miter lim="800000"/>
              <a:headEnd/>
              <a:tailEnd/>
            </a:ln>
          </p:spPr>
          <p:txBody>
            <a:bodyPr wrap="none" anchor="ctr"/>
            <a:lstStyle/>
            <a:p>
              <a:endParaRPr lang="en-NZ"/>
            </a:p>
          </p:txBody>
        </p:sp>
        <p:sp>
          <p:nvSpPr>
            <p:cNvPr id="7224" name="Rectangle 26"/>
            <p:cNvSpPr>
              <a:spLocks noChangeArrowheads="1"/>
            </p:cNvSpPr>
            <p:nvPr/>
          </p:nvSpPr>
          <p:spPr bwMode="auto">
            <a:xfrm>
              <a:off x="3120" y="1728"/>
              <a:ext cx="99" cy="240"/>
            </a:xfrm>
            <a:prstGeom prst="rect">
              <a:avLst/>
            </a:prstGeom>
            <a:noFill/>
            <a:ln w="38100">
              <a:solidFill>
                <a:srgbClr val="CC3300"/>
              </a:solidFill>
              <a:miter lim="800000"/>
              <a:headEnd/>
              <a:tailEnd/>
            </a:ln>
          </p:spPr>
          <p:txBody>
            <a:bodyPr wrap="none" anchor="ctr"/>
            <a:lstStyle/>
            <a:p>
              <a:endParaRPr lang="en-NZ"/>
            </a:p>
          </p:txBody>
        </p:sp>
      </p:grpSp>
      <p:grpSp>
        <p:nvGrpSpPr>
          <p:cNvPr id="4" name="Group 51"/>
          <p:cNvGrpSpPr>
            <a:grpSpLocks/>
          </p:cNvGrpSpPr>
          <p:nvPr/>
        </p:nvGrpSpPr>
        <p:grpSpPr bwMode="auto">
          <a:xfrm>
            <a:off x="5715000" y="2203450"/>
            <a:ext cx="2743200" cy="403225"/>
            <a:chOff x="1440" y="1964"/>
            <a:chExt cx="1728" cy="254"/>
          </a:xfrm>
        </p:grpSpPr>
        <p:grpSp>
          <p:nvGrpSpPr>
            <p:cNvPr id="7215" name="Group 48"/>
            <p:cNvGrpSpPr>
              <a:grpSpLocks/>
            </p:cNvGrpSpPr>
            <p:nvPr/>
          </p:nvGrpSpPr>
          <p:grpSpPr bwMode="auto">
            <a:xfrm>
              <a:off x="1440" y="2016"/>
              <a:ext cx="1728" cy="192"/>
              <a:chOff x="1440" y="2016"/>
              <a:chExt cx="1728" cy="192"/>
            </a:xfrm>
          </p:grpSpPr>
          <p:sp>
            <p:nvSpPr>
              <p:cNvPr id="7218" name="Line 41"/>
              <p:cNvSpPr>
                <a:spLocks noChangeShapeType="1"/>
              </p:cNvSpPr>
              <p:nvPr/>
            </p:nvSpPr>
            <p:spPr bwMode="auto">
              <a:xfrm>
                <a:off x="2304" y="2016"/>
                <a:ext cx="0" cy="192"/>
              </a:xfrm>
              <a:prstGeom prst="line">
                <a:avLst/>
              </a:prstGeom>
              <a:noFill/>
              <a:ln w="19050">
                <a:solidFill>
                  <a:schemeClr val="tx1"/>
                </a:solidFill>
                <a:round/>
                <a:headEnd/>
                <a:tailEnd/>
              </a:ln>
            </p:spPr>
            <p:txBody>
              <a:bodyPr wrap="none" anchor="ctr"/>
              <a:lstStyle/>
              <a:p>
                <a:endParaRPr lang="en-NZ"/>
              </a:p>
            </p:txBody>
          </p:sp>
          <p:sp>
            <p:nvSpPr>
              <p:cNvPr id="7219" name="Line 42"/>
              <p:cNvSpPr>
                <a:spLocks noChangeShapeType="1"/>
              </p:cNvSpPr>
              <p:nvPr/>
            </p:nvSpPr>
            <p:spPr bwMode="auto">
              <a:xfrm>
                <a:off x="3168" y="2016"/>
                <a:ext cx="0" cy="192"/>
              </a:xfrm>
              <a:prstGeom prst="line">
                <a:avLst/>
              </a:prstGeom>
              <a:noFill/>
              <a:ln w="19050">
                <a:solidFill>
                  <a:schemeClr val="tx1"/>
                </a:solidFill>
                <a:round/>
                <a:headEnd/>
                <a:tailEnd/>
              </a:ln>
            </p:spPr>
            <p:txBody>
              <a:bodyPr wrap="none" anchor="ctr"/>
              <a:lstStyle/>
              <a:p>
                <a:endParaRPr lang="en-NZ"/>
              </a:p>
            </p:txBody>
          </p:sp>
          <p:sp>
            <p:nvSpPr>
              <p:cNvPr id="7220" name="Line 43"/>
              <p:cNvSpPr>
                <a:spLocks noChangeShapeType="1"/>
              </p:cNvSpPr>
              <p:nvPr/>
            </p:nvSpPr>
            <p:spPr bwMode="auto">
              <a:xfrm>
                <a:off x="1440" y="2016"/>
                <a:ext cx="0" cy="192"/>
              </a:xfrm>
              <a:prstGeom prst="line">
                <a:avLst/>
              </a:prstGeom>
              <a:noFill/>
              <a:ln w="19050">
                <a:solidFill>
                  <a:schemeClr val="tx1"/>
                </a:solidFill>
                <a:round/>
                <a:headEnd/>
                <a:tailEnd/>
              </a:ln>
            </p:spPr>
            <p:txBody>
              <a:bodyPr wrap="none" anchor="ctr"/>
              <a:lstStyle/>
              <a:p>
                <a:endParaRPr lang="en-NZ"/>
              </a:p>
            </p:txBody>
          </p:sp>
          <p:sp>
            <p:nvSpPr>
              <p:cNvPr id="7221" name="Line 44"/>
              <p:cNvSpPr>
                <a:spLocks noChangeShapeType="1"/>
              </p:cNvSpPr>
              <p:nvPr/>
            </p:nvSpPr>
            <p:spPr bwMode="auto">
              <a:xfrm>
                <a:off x="1440" y="2112"/>
                <a:ext cx="864" cy="0"/>
              </a:xfrm>
              <a:prstGeom prst="line">
                <a:avLst/>
              </a:prstGeom>
              <a:noFill/>
              <a:ln w="12700">
                <a:solidFill>
                  <a:schemeClr val="tx1"/>
                </a:solidFill>
                <a:round/>
                <a:headEnd type="triangle" w="med" len="med"/>
                <a:tailEnd type="triangle" w="med" len="med"/>
              </a:ln>
            </p:spPr>
            <p:txBody>
              <a:bodyPr wrap="none" anchor="ctr"/>
              <a:lstStyle/>
              <a:p>
                <a:endParaRPr lang="en-NZ"/>
              </a:p>
            </p:txBody>
          </p:sp>
          <p:sp>
            <p:nvSpPr>
              <p:cNvPr id="7222" name="Line 45"/>
              <p:cNvSpPr>
                <a:spLocks noChangeShapeType="1"/>
              </p:cNvSpPr>
              <p:nvPr/>
            </p:nvSpPr>
            <p:spPr bwMode="auto">
              <a:xfrm>
                <a:off x="2304" y="2112"/>
                <a:ext cx="864" cy="0"/>
              </a:xfrm>
              <a:prstGeom prst="line">
                <a:avLst/>
              </a:prstGeom>
              <a:noFill/>
              <a:ln w="19050">
                <a:solidFill>
                  <a:schemeClr val="tx1"/>
                </a:solidFill>
                <a:round/>
                <a:headEnd type="triangle" w="med" len="med"/>
                <a:tailEnd type="triangle" w="med" len="med"/>
              </a:ln>
            </p:spPr>
            <p:txBody>
              <a:bodyPr wrap="none" anchor="ctr"/>
              <a:lstStyle/>
              <a:p>
                <a:endParaRPr lang="en-NZ"/>
              </a:p>
            </p:txBody>
          </p:sp>
        </p:grpSp>
        <p:sp>
          <p:nvSpPr>
            <p:cNvPr id="7216" name="Text Box 46"/>
            <p:cNvSpPr txBox="1">
              <a:spLocks noChangeArrowheads="1"/>
            </p:cNvSpPr>
            <p:nvPr/>
          </p:nvSpPr>
          <p:spPr bwMode="auto">
            <a:xfrm>
              <a:off x="1776" y="1964"/>
              <a:ext cx="320" cy="250"/>
            </a:xfrm>
            <a:prstGeom prst="rect">
              <a:avLst/>
            </a:prstGeom>
            <a:solidFill>
              <a:schemeClr val="bg1"/>
            </a:solidFill>
            <a:ln w="9525">
              <a:noFill/>
              <a:miter lim="800000"/>
              <a:headEnd/>
              <a:tailEnd/>
            </a:ln>
          </p:spPr>
          <p:txBody>
            <a:bodyPr wrap="none">
              <a:spAutoFit/>
            </a:bodyPr>
            <a:lstStyle/>
            <a:p>
              <a:r>
                <a:rPr lang="en-US" sz="2000">
                  <a:solidFill>
                    <a:schemeClr val="tx1"/>
                  </a:solidFill>
                  <a:latin typeface="Symbol" pitchFamily="18" charset="2"/>
                </a:rPr>
                <a:t>-</a:t>
              </a:r>
              <a:r>
                <a:rPr lang="en-US" sz="2000">
                  <a:solidFill>
                    <a:schemeClr val="tx1"/>
                  </a:solidFill>
                </a:rPr>
                <a:t>A</a:t>
              </a:r>
            </a:p>
          </p:txBody>
        </p:sp>
        <p:sp>
          <p:nvSpPr>
            <p:cNvPr id="7217" name="Text Box 47"/>
            <p:cNvSpPr txBox="1">
              <a:spLocks noChangeArrowheads="1"/>
            </p:cNvSpPr>
            <p:nvPr/>
          </p:nvSpPr>
          <p:spPr bwMode="auto">
            <a:xfrm>
              <a:off x="2592" y="1968"/>
              <a:ext cx="323" cy="250"/>
            </a:xfrm>
            <a:prstGeom prst="rect">
              <a:avLst/>
            </a:prstGeom>
            <a:solidFill>
              <a:schemeClr val="bg1"/>
            </a:solidFill>
            <a:ln w="9525">
              <a:noFill/>
              <a:miter lim="800000"/>
              <a:headEnd/>
              <a:tailEnd/>
            </a:ln>
          </p:spPr>
          <p:txBody>
            <a:bodyPr wrap="none">
              <a:spAutoFit/>
            </a:bodyPr>
            <a:lstStyle/>
            <a:p>
              <a:r>
                <a:rPr lang="en-US" sz="2000">
                  <a:solidFill>
                    <a:schemeClr val="tx1"/>
                  </a:solidFill>
                </a:rPr>
                <a:t>+A</a:t>
              </a:r>
            </a:p>
          </p:txBody>
        </p:sp>
      </p:grpSp>
      <p:sp>
        <p:nvSpPr>
          <p:cNvPr id="7184" name="Line 20"/>
          <p:cNvSpPr>
            <a:spLocks noChangeShapeType="1"/>
          </p:cNvSpPr>
          <p:nvPr/>
        </p:nvSpPr>
        <p:spPr bwMode="auto">
          <a:xfrm>
            <a:off x="4953000" y="2209800"/>
            <a:ext cx="4191000" cy="0"/>
          </a:xfrm>
          <a:prstGeom prst="line">
            <a:avLst/>
          </a:prstGeom>
          <a:noFill/>
          <a:ln w="28575">
            <a:solidFill>
              <a:schemeClr val="tx1"/>
            </a:solidFill>
            <a:round/>
            <a:headEnd/>
            <a:tailEnd/>
          </a:ln>
        </p:spPr>
        <p:txBody>
          <a:bodyPr wrap="none" anchor="ctr"/>
          <a:lstStyle/>
          <a:p>
            <a:endParaRPr lang="en-NZ"/>
          </a:p>
        </p:txBody>
      </p:sp>
      <p:grpSp>
        <p:nvGrpSpPr>
          <p:cNvPr id="6" name="Group 68"/>
          <p:cNvGrpSpPr>
            <a:grpSpLocks/>
          </p:cNvGrpSpPr>
          <p:nvPr/>
        </p:nvGrpSpPr>
        <p:grpSpPr bwMode="auto">
          <a:xfrm>
            <a:off x="8077200" y="914400"/>
            <a:ext cx="381000" cy="1295400"/>
            <a:chOff x="2928" y="1152"/>
            <a:chExt cx="240" cy="816"/>
          </a:xfrm>
        </p:grpSpPr>
        <p:grpSp>
          <p:nvGrpSpPr>
            <p:cNvPr id="7210" name="Group 54"/>
            <p:cNvGrpSpPr>
              <a:grpSpLocks/>
            </p:cNvGrpSpPr>
            <p:nvPr/>
          </p:nvGrpSpPr>
          <p:grpSpPr bwMode="auto">
            <a:xfrm>
              <a:off x="2928" y="1152"/>
              <a:ext cx="240" cy="192"/>
              <a:chOff x="2928" y="1152"/>
              <a:chExt cx="240" cy="192"/>
            </a:xfrm>
          </p:grpSpPr>
          <p:sp>
            <p:nvSpPr>
              <p:cNvPr id="7213" name="Oval 52"/>
              <p:cNvSpPr>
                <a:spLocks noChangeArrowheads="1"/>
              </p:cNvSpPr>
              <p:nvPr/>
            </p:nvSpPr>
            <p:spPr bwMode="auto">
              <a:xfrm>
                <a:off x="2928" y="1248"/>
                <a:ext cx="96" cy="96"/>
              </a:xfrm>
              <a:prstGeom prst="ellipse">
                <a:avLst/>
              </a:prstGeom>
              <a:solidFill>
                <a:schemeClr val="accent2"/>
              </a:solidFill>
              <a:ln w="9525">
                <a:solidFill>
                  <a:srgbClr val="000000"/>
                </a:solidFill>
                <a:round/>
                <a:headEnd/>
                <a:tailEnd/>
              </a:ln>
            </p:spPr>
            <p:txBody>
              <a:bodyPr wrap="none" anchor="ctr"/>
              <a:lstStyle/>
              <a:p>
                <a:endParaRPr lang="en-NZ"/>
              </a:p>
            </p:txBody>
          </p:sp>
          <p:sp>
            <p:nvSpPr>
              <p:cNvPr id="7214" name="Line 53"/>
              <p:cNvSpPr>
                <a:spLocks noChangeShapeType="1"/>
              </p:cNvSpPr>
              <p:nvPr/>
            </p:nvSpPr>
            <p:spPr bwMode="auto">
              <a:xfrm flipH="1" flipV="1">
                <a:off x="3024" y="1152"/>
                <a:ext cx="144" cy="192"/>
              </a:xfrm>
              <a:prstGeom prst="line">
                <a:avLst/>
              </a:prstGeom>
              <a:noFill/>
              <a:ln w="28575">
                <a:solidFill>
                  <a:srgbClr val="000000"/>
                </a:solidFill>
                <a:round/>
                <a:headEnd/>
                <a:tailEnd type="triangle" w="med" len="med"/>
              </a:ln>
            </p:spPr>
            <p:txBody>
              <a:bodyPr wrap="none" anchor="ctr"/>
              <a:lstStyle/>
              <a:p>
                <a:endParaRPr lang="en-NZ"/>
              </a:p>
            </p:txBody>
          </p:sp>
        </p:grpSp>
        <p:sp>
          <p:nvSpPr>
            <p:cNvPr id="7211" name="Rectangle 59"/>
            <p:cNvSpPr>
              <a:spLocks noChangeArrowheads="1"/>
            </p:cNvSpPr>
            <p:nvPr/>
          </p:nvSpPr>
          <p:spPr bwMode="auto">
            <a:xfrm>
              <a:off x="2928" y="1728"/>
              <a:ext cx="99" cy="240"/>
            </a:xfrm>
            <a:prstGeom prst="rect">
              <a:avLst/>
            </a:prstGeom>
            <a:solidFill>
              <a:schemeClr val="accent2"/>
            </a:solidFill>
            <a:ln w="38100">
              <a:solidFill>
                <a:schemeClr val="accent2"/>
              </a:solidFill>
              <a:miter lim="800000"/>
              <a:headEnd/>
              <a:tailEnd/>
            </a:ln>
          </p:spPr>
          <p:txBody>
            <a:bodyPr wrap="none" anchor="ctr"/>
            <a:lstStyle/>
            <a:p>
              <a:endParaRPr lang="en-NZ"/>
            </a:p>
          </p:txBody>
        </p:sp>
        <p:sp>
          <p:nvSpPr>
            <p:cNvPr id="7212" name="Line 63"/>
            <p:cNvSpPr>
              <a:spLocks noChangeShapeType="1"/>
            </p:cNvSpPr>
            <p:nvPr/>
          </p:nvSpPr>
          <p:spPr bwMode="auto">
            <a:xfrm>
              <a:off x="2976" y="1344"/>
              <a:ext cx="0" cy="384"/>
            </a:xfrm>
            <a:prstGeom prst="line">
              <a:avLst/>
            </a:prstGeom>
            <a:noFill/>
            <a:ln w="19050">
              <a:solidFill>
                <a:srgbClr val="000000"/>
              </a:solidFill>
              <a:prstDash val="dash"/>
              <a:round/>
              <a:headEnd/>
              <a:tailEnd/>
            </a:ln>
          </p:spPr>
          <p:txBody>
            <a:bodyPr wrap="none" anchor="ctr"/>
            <a:lstStyle/>
            <a:p>
              <a:endParaRPr lang="en-NZ"/>
            </a:p>
          </p:txBody>
        </p:sp>
      </p:grpSp>
      <p:grpSp>
        <p:nvGrpSpPr>
          <p:cNvPr id="8" name="Group 69"/>
          <p:cNvGrpSpPr>
            <a:grpSpLocks/>
          </p:cNvGrpSpPr>
          <p:nvPr/>
        </p:nvGrpSpPr>
        <p:grpSpPr bwMode="auto">
          <a:xfrm>
            <a:off x="7315200" y="304800"/>
            <a:ext cx="641350" cy="1905000"/>
            <a:chOff x="2448" y="768"/>
            <a:chExt cx="404" cy="1200"/>
          </a:xfrm>
        </p:grpSpPr>
        <p:grpSp>
          <p:nvGrpSpPr>
            <p:cNvPr id="7201" name="Group 50"/>
            <p:cNvGrpSpPr>
              <a:grpSpLocks/>
            </p:cNvGrpSpPr>
            <p:nvPr/>
          </p:nvGrpSpPr>
          <p:grpSpPr bwMode="auto">
            <a:xfrm>
              <a:off x="2448" y="768"/>
              <a:ext cx="404" cy="1200"/>
              <a:chOff x="2448" y="768"/>
              <a:chExt cx="404" cy="1200"/>
            </a:xfrm>
          </p:grpSpPr>
          <p:sp>
            <p:nvSpPr>
              <p:cNvPr id="7203" name="Line 29"/>
              <p:cNvSpPr>
                <a:spLocks noChangeShapeType="1"/>
              </p:cNvSpPr>
              <p:nvPr/>
            </p:nvSpPr>
            <p:spPr bwMode="auto">
              <a:xfrm flipH="1">
                <a:off x="2448" y="1872"/>
                <a:ext cx="336" cy="0"/>
              </a:xfrm>
              <a:prstGeom prst="line">
                <a:avLst/>
              </a:prstGeom>
              <a:noFill/>
              <a:ln w="38100">
                <a:solidFill>
                  <a:srgbClr val="CC3300"/>
                </a:solidFill>
                <a:round/>
                <a:headEnd/>
                <a:tailEnd type="triangle" w="med" len="med"/>
              </a:ln>
            </p:spPr>
            <p:txBody>
              <a:bodyPr wrap="none" anchor="ctr"/>
              <a:lstStyle/>
              <a:p>
                <a:endParaRPr lang="en-NZ"/>
              </a:p>
            </p:txBody>
          </p:sp>
          <p:grpSp>
            <p:nvGrpSpPr>
              <p:cNvPr id="7204" name="Group 37"/>
              <p:cNvGrpSpPr>
                <a:grpSpLocks/>
              </p:cNvGrpSpPr>
              <p:nvPr/>
            </p:nvGrpSpPr>
            <p:grpSpPr bwMode="auto">
              <a:xfrm>
                <a:off x="2448" y="768"/>
                <a:ext cx="404" cy="1200"/>
                <a:chOff x="2448" y="768"/>
                <a:chExt cx="404" cy="1200"/>
              </a:xfrm>
            </p:grpSpPr>
            <p:sp>
              <p:nvSpPr>
                <p:cNvPr id="7205" name="Oval 27"/>
                <p:cNvSpPr>
                  <a:spLocks noChangeArrowheads="1"/>
                </p:cNvSpPr>
                <p:nvPr/>
              </p:nvSpPr>
              <p:spPr bwMode="auto">
                <a:xfrm>
                  <a:off x="2736" y="1056"/>
                  <a:ext cx="96" cy="96"/>
                </a:xfrm>
                <a:prstGeom prst="ellipse">
                  <a:avLst/>
                </a:prstGeom>
                <a:solidFill>
                  <a:schemeClr val="accent2"/>
                </a:solidFill>
                <a:ln w="9525">
                  <a:solidFill>
                    <a:schemeClr val="tx1"/>
                  </a:solidFill>
                  <a:round/>
                  <a:headEnd/>
                  <a:tailEnd/>
                </a:ln>
              </p:spPr>
              <p:txBody>
                <a:bodyPr wrap="none" anchor="ctr"/>
                <a:lstStyle/>
                <a:p>
                  <a:endParaRPr lang="en-NZ"/>
                </a:p>
              </p:txBody>
            </p:sp>
            <p:sp>
              <p:nvSpPr>
                <p:cNvPr id="7206" name="Rectangle 28"/>
                <p:cNvSpPr>
                  <a:spLocks noChangeArrowheads="1"/>
                </p:cNvSpPr>
                <p:nvPr/>
              </p:nvSpPr>
              <p:spPr bwMode="auto">
                <a:xfrm>
                  <a:off x="2736" y="1728"/>
                  <a:ext cx="99" cy="240"/>
                </a:xfrm>
                <a:prstGeom prst="rect">
                  <a:avLst/>
                </a:prstGeom>
                <a:solidFill>
                  <a:schemeClr val="accent2"/>
                </a:solidFill>
                <a:ln w="38100">
                  <a:solidFill>
                    <a:schemeClr val="accent2"/>
                  </a:solidFill>
                  <a:miter lim="800000"/>
                  <a:headEnd/>
                  <a:tailEnd/>
                </a:ln>
              </p:spPr>
              <p:txBody>
                <a:bodyPr wrap="none" anchor="ctr"/>
                <a:lstStyle/>
                <a:p>
                  <a:endParaRPr lang="en-NZ"/>
                </a:p>
              </p:txBody>
            </p:sp>
            <p:sp>
              <p:nvSpPr>
                <p:cNvPr id="7207" name="Line 30"/>
                <p:cNvSpPr>
                  <a:spLocks noChangeShapeType="1"/>
                </p:cNvSpPr>
                <p:nvPr/>
              </p:nvSpPr>
              <p:spPr bwMode="auto">
                <a:xfrm flipH="1" flipV="1">
                  <a:off x="2448" y="816"/>
                  <a:ext cx="336" cy="288"/>
                </a:xfrm>
                <a:prstGeom prst="line">
                  <a:avLst/>
                </a:prstGeom>
                <a:noFill/>
                <a:ln w="38100">
                  <a:solidFill>
                    <a:srgbClr val="CC3300"/>
                  </a:solidFill>
                  <a:round/>
                  <a:headEnd/>
                  <a:tailEnd type="triangle" w="med" len="med"/>
                </a:ln>
              </p:spPr>
              <p:txBody>
                <a:bodyPr wrap="none" anchor="ctr"/>
                <a:lstStyle/>
                <a:p>
                  <a:endParaRPr lang="en-NZ"/>
                </a:p>
              </p:txBody>
            </p:sp>
            <p:sp>
              <p:nvSpPr>
                <p:cNvPr id="7208" name="Line 31"/>
                <p:cNvSpPr>
                  <a:spLocks noChangeShapeType="1"/>
                </p:cNvSpPr>
                <p:nvPr/>
              </p:nvSpPr>
              <p:spPr bwMode="auto">
                <a:xfrm flipH="1">
                  <a:off x="2448" y="1104"/>
                  <a:ext cx="336" cy="0"/>
                </a:xfrm>
                <a:prstGeom prst="line">
                  <a:avLst/>
                </a:prstGeom>
                <a:noFill/>
                <a:ln w="38100">
                  <a:solidFill>
                    <a:srgbClr val="CC3300"/>
                  </a:solidFill>
                  <a:round/>
                  <a:headEnd/>
                  <a:tailEnd type="triangle" w="med" len="med"/>
                </a:ln>
              </p:spPr>
              <p:txBody>
                <a:bodyPr wrap="none" anchor="ctr"/>
                <a:lstStyle/>
                <a:p>
                  <a:endParaRPr lang="en-NZ"/>
                </a:p>
              </p:txBody>
            </p:sp>
            <p:sp>
              <p:nvSpPr>
                <p:cNvPr id="7209" name="Text Box 32"/>
                <p:cNvSpPr txBox="1">
                  <a:spLocks noChangeArrowheads="1"/>
                </p:cNvSpPr>
                <p:nvPr/>
              </p:nvSpPr>
              <p:spPr bwMode="auto">
                <a:xfrm>
                  <a:off x="2640" y="768"/>
                  <a:ext cx="212" cy="288"/>
                </a:xfrm>
                <a:prstGeom prst="rect">
                  <a:avLst/>
                </a:prstGeom>
                <a:noFill/>
                <a:ln w="9525">
                  <a:noFill/>
                  <a:miter lim="800000"/>
                  <a:headEnd/>
                  <a:tailEnd/>
                </a:ln>
              </p:spPr>
              <p:txBody>
                <a:bodyPr wrap="none">
                  <a:spAutoFit/>
                </a:bodyPr>
                <a:lstStyle/>
                <a:p>
                  <a:r>
                    <a:rPr lang="en-US"/>
                    <a:t>v</a:t>
                  </a:r>
                </a:p>
              </p:txBody>
            </p:sp>
          </p:grpSp>
        </p:grpSp>
        <p:sp>
          <p:nvSpPr>
            <p:cNvPr id="7202" name="Line 66"/>
            <p:cNvSpPr>
              <a:spLocks noChangeShapeType="1"/>
            </p:cNvSpPr>
            <p:nvPr/>
          </p:nvSpPr>
          <p:spPr bwMode="auto">
            <a:xfrm>
              <a:off x="2784" y="1152"/>
              <a:ext cx="0" cy="576"/>
            </a:xfrm>
            <a:prstGeom prst="line">
              <a:avLst/>
            </a:prstGeom>
            <a:noFill/>
            <a:ln w="19050">
              <a:solidFill>
                <a:srgbClr val="000000"/>
              </a:solidFill>
              <a:prstDash val="dash"/>
              <a:round/>
              <a:headEnd/>
              <a:tailEnd/>
            </a:ln>
          </p:spPr>
          <p:txBody>
            <a:bodyPr wrap="none" anchor="ctr"/>
            <a:lstStyle/>
            <a:p>
              <a:endParaRPr lang="en-NZ"/>
            </a:p>
          </p:txBody>
        </p:sp>
      </p:grpSp>
      <p:grpSp>
        <p:nvGrpSpPr>
          <p:cNvPr id="11" name="Group 70"/>
          <p:cNvGrpSpPr>
            <a:grpSpLocks/>
          </p:cNvGrpSpPr>
          <p:nvPr/>
        </p:nvGrpSpPr>
        <p:grpSpPr bwMode="auto">
          <a:xfrm>
            <a:off x="6477000" y="381000"/>
            <a:ext cx="709613" cy="1905000"/>
            <a:chOff x="1920" y="816"/>
            <a:chExt cx="447" cy="1200"/>
          </a:xfrm>
        </p:grpSpPr>
        <p:grpSp>
          <p:nvGrpSpPr>
            <p:cNvPr id="7194" name="Group 40"/>
            <p:cNvGrpSpPr>
              <a:grpSpLocks/>
            </p:cNvGrpSpPr>
            <p:nvPr/>
          </p:nvGrpSpPr>
          <p:grpSpPr bwMode="auto">
            <a:xfrm>
              <a:off x="1920" y="816"/>
              <a:ext cx="447" cy="1200"/>
              <a:chOff x="1920" y="816"/>
              <a:chExt cx="447" cy="1200"/>
            </a:xfrm>
          </p:grpSpPr>
          <p:sp>
            <p:nvSpPr>
              <p:cNvPr id="7196" name="Oval 34"/>
              <p:cNvSpPr>
                <a:spLocks noChangeArrowheads="1"/>
              </p:cNvSpPr>
              <p:nvPr/>
            </p:nvSpPr>
            <p:spPr bwMode="auto">
              <a:xfrm>
                <a:off x="2256" y="912"/>
                <a:ext cx="96" cy="96"/>
              </a:xfrm>
              <a:prstGeom prst="ellipse">
                <a:avLst/>
              </a:prstGeom>
              <a:solidFill>
                <a:schemeClr val="accent2"/>
              </a:solidFill>
              <a:ln w="9525">
                <a:solidFill>
                  <a:schemeClr val="tx1"/>
                </a:solidFill>
                <a:round/>
                <a:headEnd/>
                <a:tailEnd/>
              </a:ln>
            </p:spPr>
            <p:txBody>
              <a:bodyPr wrap="none" anchor="ctr"/>
              <a:lstStyle/>
              <a:p>
                <a:endParaRPr lang="en-NZ"/>
              </a:p>
            </p:txBody>
          </p:sp>
          <p:sp>
            <p:nvSpPr>
              <p:cNvPr id="7197" name="Line 35"/>
              <p:cNvSpPr>
                <a:spLocks noChangeShapeType="1"/>
              </p:cNvSpPr>
              <p:nvPr/>
            </p:nvSpPr>
            <p:spPr bwMode="auto">
              <a:xfrm rot="-2420592" flipH="1" flipV="1">
                <a:off x="1920" y="816"/>
                <a:ext cx="336" cy="288"/>
              </a:xfrm>
              <a:prstGeom prst="line">
                <a:avLst/>
              </a:prstGeom>
              <a:noFill/>
              <a:ln w="38100">
                <a:solidFill>
                  <a:srgbClr val="CC3300"/>
                </a:solidFill>
                <a:round/>
                <a:headEnd/>
                <a:tailEnd type="triangle" w="med" len="med"/>
              </a:ln>
            </p:spPr>
            <p:txBody>
              <a:bodyPr wrap="none" anchor="ctr"/>
              <a:lstStyle/>
              <a:p>
                <a:endParaRPr lang="en-NZ"/>
              </a:p>
            </p:txBody>
          </p:sp>
          <p:sp>
            <p:nvSpPr>
              <p:cNvPr id="7198" name="Line 36"/>
              <p:cNvSpPr>
                <a:spLocks noChangeShapeType="1"/>
              </p:cNvSpPr>
              <p:nvPr/>
            </p:nvSpPr>
            <p:spPr bwMode="auto">
              <a:xfrm rot="-2420592" flipH="1" flipV="1">
                <a:off x="1920" y="1728"/>
                <a:ext cx="336" cy="288"/>
              </a:xfrm>
              <a:prstGeom prst="line">
                <a:avLst/>
              </a:prstGeom>
              <a:noFill/>
              <a:ln w="38100">
                <a:solidFill>
                  <a:srgbClr val="CC3300"/>
                </a:solidFill>
                <a:round/>
                <a:headEnd/>
                <a:tailEnd type="triangle" w="med" len="med"/>
              </a:ln>
            </p:spPr>
            <p:txBody>
              <a:bodyPr wrap="none" anchor="ctr"/>
              <a:lstStyle/>
              <a:p>
                <a:endParaRPr lang="en-NZ"/>
              </a:p>
            </p:txBody>
          </p:sp>
          <p:sp>
            <p:nvSpPr>
              <p:cNvPr id="7199" name="Rectangle 38"/>
              <p:cNvSpPr>
                <a:spLocks noChangeArrowheads="1"/>
              </p:cNvSpPr>
              <p:nvPr/>
            </p:nvSpPr>
            <p:spPr bwMode="auto">
              <a:xfrm>
                <a:off x="2256" y="1728"/>
                <a:ext cx="99" cy="240"/>
              </a:xfrm>
              <a:prstGeom prst="rect">
                <a:avLst/>
              </a:prstGeom>
              <a:solidFill>
                <a:schemeClr val="accent2"/>
              </a:solidFill>
              <a:ln w="38100">
                <a:solidFill>
                  <a:schemeClr val="accent2"/>
                </a:solidFill>
                <a:miter lim="800000"/>
                <a:headEnd/>
                <a:tailEnd/>
              </a:ln>
            </p:spPr>
            <p:txBody>
              <a:bodyPr wrap="none" anchor="ctr"/>
              <a:lstStyle/>
              <a:p>
                <a:endParaRPr lang="en-NZ"/>
              </a:p>
            </p:txBody>
          </p:sp>
          <p:sp>
            <p:nvSpPr>
              <p:cNvPr id="7200" name="Text Box 39"/>
              <p:cNvSpPr txBox="1">
                <a:spLocks noChangeArrowheads="1"/>
              </p:cNvSpPr>
              <p:nvPr/>
            </p:nvSpPr>
            <p:spPr bwMode="auto">
              <a:xfrm>
                <a:off x="1920" y="1440"/>
                <a:ext cx="447" cy="288"/>
              </a:xfrm>
              <a:prstGeom prst="rect">
                <a:avLst/>
              </a:prstGeom>
              <a:noFill/>
              <a:ln w="9525">
                <a:noFill/>
                <a:miter lim="800000"/>
                <a:headEnd/>
                <a:tailEnd/>
              </a:ln>
            </p:spPr>
            <p:txBody>
              <a:bodyPr wrap="none">
                <a:spAutoFit/>
              </a:bodyPr>
              <a:lstStyle/>
              <a:p>
                <a:r>
                  <a:rPr lang="en-US"/>
                  <a:t>v</a:t>
                </a:r>
                <a:r>
                  <a:rPr lang="en-US" baseline="-25000"/>
                  <a:t>max</a:t>
                </a:r>
                <a:endParaRPr lang="en-US"/>
              </a:p>
            </p:txBody>
          </p:sp>
        </p:grpSp>
        <p:sp>
          <p:nvSpPr>
            <p:cNvPr id="7195" name="Line 67"/>
            <p:cNvSpPr>
              <a:spLocks noChangeShapeType="1"/>
            </p:cNvSpPr>
            <p:nvPr/>
          </p:nvSpPr>
          <p:spPr bwMode="auto">
            <a:xfrm>
              <a:off x="2304" y="1008"/>
              <a:ext cx="0" cy="720"/>
            </a:xfrm>
            <a:prstGeom prst="line">
              <a:avLst/>
            </a:prstGeom>
            <a:noFill/>
            <a:ln w="19050">
              <a:solidFill>
                <a:srgbClr val="000000"/>
              </a:solidFill>
              <a:prstDash val="dash"/>
              <a:round/>
              <a:headEnd/>
              <a:tailEnd/>
            </a:ln>
          </p:spPr>
          <p:txBody>
            <a:bodyPr wrap="none" anchor="ctr"/>
            <a:lstStyle/>
            <a:p>
              <a:endParaRPr lang="en-NZ"/>
            </a:p>
          </p:txBody>
        </p:sp>
      </p:grpSp>
      <p:graphicFrame>
        <p:nvGraphicFramePr>
          <p:cNvPr id="83015" name="Object 71"/>
          <p:cNvGraphicFramePr>
            <a:graphicFrameLocks noChangeAspect="1"/>
          </p:cNvGraphicFramePr>
          <p:nvPr/>
        </p:nvGraphicFramePr>
        <p:xfrm>
          <a:off x="444500" y="685800"/>
          <a:ext cx="3213100" cy="927100"/>
        </p:xfrm>
        <a:graphic>
          <a:graphicData uri="http://schemas.openxmlformats.org/presentationml/2006/ole">
            <mc:AlternateContent xmlns:mc="http://schemas.openxmlformats.org/markup-compatibility/2006">
              <mc:Choice xmlns:v="urn:schemas-microsoft-com:vml" Requires="v">
                <p:oleObj spid="_x0000_s7234" name="Equation" r:id="rId3" imgW="3213000" imgH="927000" progId="Equation.3">
                  <p:embed/>
                </p:oleObj>
              </mc:Choice>
              <mc:Fallback>
                <p:oleObj name="Equation" r:id="rId3" imgW="3213000" imgH="927000" progId="Equation.3">
                  <p:embed/>
                  <p:pic>
                    <p:nvPicPr>
                      <p:cNvPr id="0" name="Object 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500" y="685800"/>
                        <a:ext cx="32131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018" name="Object 74"/>
          <p:cNvGraphicFramePr>
            <a:graphicFrameLocks noChangeAspect="1"/>
          </p:cNvGraphicFramePr>
          <p:nvPr/>
        </p:nvGraphicFramePr>
        <p:xfrm>
          <a:off x="609600" y="1752600"/>
          <a:ext cx="2032000" cy="927100"/>
        </p:xfrm>
        <a:graphic>
          <a:graphicData uri="http://schemas.openxmlformats.org/presentationml/2006/ole">
            <mc:AlternateContent xmlns:mc="http://schemas.openxmlformats.org/markup-compatibility/2006">
              <mc:Choice xmlns:v="urn:schemas-microsoft-com:vml" Requires="v">
                <p:oleObj spid="_x0000_s7235" name="Equation" r:id="rId5" imgW="2031840" imgH="927000" progId="Equation.3">
                  <p:embed/>
                </p:oleObj>
              </mc:Choice>
              <mc:Fallback>
                <p:oleObj name="Equation" r:id="rId5" imgW="2031840" imgH="927000" progId="Equation.3">
                  <p:embed/>
                  <p:pic>
                    <p:nvPicPr>
                      <p:cNvPr id="0" name="Object 7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752600"/>
                        <a:ext cx="20320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019" name="Object 75"/>
          <p:cNvGraphicFramePr>
            <a:graphicFrameLocks noChangeAspect="1"/>
          </p:cNvGraphicFramePr>
          <p:nvPr/>
        </p:nvGraphicFramePr>
        <p:xfrm>
          <a:off x="609600" y="3048000"/>
          <a:ext cx="1498600" cy="990600"/>
        </p:xfrm>
        <a:graphic>
          <a:graphicData uri="http://schemas.openxmlformats.org/presentationml/2006/ole">
            <mc:AlternateContent xmlns:mc="http://schemas.openxmlformats.org/markup-compatibility/2006">
              <mc:Choice xmlns:v="urn:schemas-microsoft-com:vml" Requires="v">
                <p:oleObj spid="_x0000_s7236" name="Equation" r:id="rId7" imgW="1498320" imgH="990360" progId="Equation.3">
                  <p:embed/>
                </p:oleObj>
              </mc:Choice>
              <mc:Fallback>
                <p:oleObj name="Equation" r:id="rId7" imgW="1498320" imgH="990360" progId="Equation.3">
                  <p:embed/>
                  <p:pic>
                    <p:nvPicPr>
                      <p:cNvPr id="0" name="Object 7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3048000"/>
                        <a:ext cx="14986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020" name="Object 76"/>
          <p:cNvGraphicFramePr>
            <a:graphicFrameLocks noChangeAspect="1"/>
          </p:cNvGraphicFramePr>
          <p:nvPr/>
        </p:nvGraphicFramePr>
        <p:xfrm>
          <a:off x="2590800" y="3200400"/>
          <a:ext cx="2374900" cy="787400"/>
        </p:xfrm>
        <a:graphic>
          <a:graphicData uri="http://schemas.openxmlformats.org/presentationml/2006/ole">
            <mc:AlternateContent xmlns:mc="http://schemas.openxmlformats.org/markup-compatibility/2006">
              <mc:Choice xmlns:v="urn:schemas-microsoft-com:vml" Requires="v">
                <p:oleObj spid="_x0000_s7237" name="Equation" r:id="rId9" imgW="2374560" imgH="787320" progId="Equation.3">
                  <p:embed/>
                </p:oleObj>
              </mc:Choice>
              <mc:Fallback>
                <p:oleObj name="Equation" r:id="rId9" imgW="2374560" imgH="787320" progId="Equation.3">
                  <p:embed/>
                  <p:pic>
                    <p:nvPicPr>
                      <p:cNvPr id="0" name="Object 7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90800" y="3200400"/>
                        <a:ext cx="23749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021" name="Object 77"/>
          <p:cNvGraphicFramePr>
            <a:graphicFrameLocks noChangeAspect="1"/>
          </p:cNvGraphicFramePr>
          <p:nvPr/>
        </p:nvGraphicFramePr>
        <p:xfrm>
          <a:off x="685800" y="4953000"/>
          <a:ext cx="1600200" cy="722313"/>
        </p:xfrm>
        <a:graphic>
          <a:graphicData uri="http://schemas.openxmlformats.org/presentationml/2006/ole">
            <mc:AlternateContent xmlns:mc="http://schemas.openxmlformats.org/markup-compatibility/2006">
              <mc:Choice xmlns:v="urn:schemas-microsoft-com:vml" Requires="v">
                <p:oleObj spid="_x0000_s7238" name="Equation" r:id="rId11" imgW="1600200" imgH="723600" progId="Equation.3">
                  <p:embed/>
                </p:oleObj>
              </mc:Choice>
              <mc:Fallback>
                <p:oleObj name="Equation" r:id="rId11" imgW="1600200" imgH="723600" progId="Equation.3">
                  <p:embed/>
                  <p:pic>
                    <p:nvPicPr>
                      <p:cNvPr id="0" name="Object 7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800" y="4953000"/>
                        <a:ext cx="1600200"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022" name="Object 78"/>
          <p:cNvGraphicFramePr>
            <a:graphicFrameLocks noChangeAspect="1"/>
          </p:cNvGraphicFramePr>
          <p:nvPr/>
        </p:nvGraphicFramePr>
        <p:xfrm>
          <a:off x="2667000" y="5029200"/>
          <a:ext cx="2070100" cy="722313"/>
        </p:xfrm>
        <a:graphic>
          <a:graphicData uri="http://schemas.openxmlformats.org/presentationml/2006/ole">
            <mc:AlternateContent xmlns:mc="http://schemas.openxmlformats.org/markup-compatibility/2006">
              <mc:Choice xmlns:v="urn:schemas-microsoft-com:vml" Requires="v">
                <p:oleObj spid="_x0000_s7239" name="Equation" r:id="rId13" imgW="2070000" imgH="723600" progId="Equation.3">
                  <p:embed/>
                </p:oleObj>
              </mc:Choice>
              <mc:Fallback>
                <p:oleObj name="Equation" r:id="rId13" imgW="2070000" imgH="723600" progId="Equation.3">
                  <p:embed/>
                  <p:pic>
                    <p:nvPicPr>
                      <p:cNvPr id="0" name="Object 7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5029200"/>
                        <a:ext cx="2070100"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024" name="Object 80"/>
          <p:cNvGraphicFramePr>
            <a:graphicFrameLocks noChangeAspect="1"/>
          </p:cNvGraphicFramePr>
          <p:nvPr/>
        </p:nvGraphicFramePr>
        <p:xfrm>
          <a:off x="6400800" y="5486400"/>
          <a:ext cx="1384300" cy="762000"/>
        </p:xfrm>
        <a:graphic>
          <a:graphicData uri="http://schemas.openxmlformats.org/presentationml/2006/ole">
            <mc:AlternateContent xmlns:mc="http://schemas.openxmlformats.org/markup-compatibility/2006">
              <mc:Choice xmlns:v="urn:schemas-microsoft-com:vml" Requires="v">
                <p:oleObj spid="_x0000_s7240" name="Equation" r:id="rId15" imgW="1384200" imgH="761760" progId="Equation.3">
                  <p:embed/>
                </p:oleObj>
              </mc:Choice>
              <mc:Fallback>
                <p:oleObj name="Equation" r:id="rId15" imgW="1384200" imgH="761760" progId="Equation.3">
                  <p:embed/>
                  <p:pic>
                    <p:nvPicPr>
                      <p:cNvPr id="0" name="Object 8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00800" y="5486400"/>
                        <a:ext cx="13843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8" name="Text Box 81"/>
          <p:cNvSpPr txBox="1">
            <a:spLocks noChangeArrowheads="1"/>
          </p:cNvSpPr>
          <p:nvPr/>
        </p:nvSpPr>
        <p:spPr bwMode="auto">
          <a:xfrm>
            <a:off x="419100" y="228600"/>
            <a:ext cx="4049713" cy="461963"/>
          </a:xfrm>
          <a:prstGeom prst="rect">
            <a:avLst/>
          </a:prstGeom>
          <a:noFill/>
          <a:ln w="9525">
            <a:noFill/>
            <a:miter lim="800000"/>
            <a:headEnd/>
            <a:tailEnd/>
          </a:ln>
        </p:spPr>
        <p:txBody>
          <a:bodyPr wrap="none">
            <a:spAutoFit/>
          </a:bodyPr>
          <a:lstStyle/>
          <a:p>
            <a:r>
              <a:rPr lang="en-US" dirty="0">
                <a:solidFill>
                  <a:schemeClr val="accent2"/>
                </a:solidFill>
              </a:rPr>
              <a:t>Spring Period (Energy proof)</a:t>
            </a:r>
          </a:p>
        </p:txBody>
      </p:sp>
      <p:grpSp>
        <p:nvGrpSpPr>
          <p:cNvPr id="13" name="Group 84"/>
          <p:cNvGrpSpPr>
            <a:grpSpLocks/>
          </p:cNvGrpSpPr>
          <p:nvPr/>
        </p:nvGrpSpPr>
        <p:grpSpPr bwMode="auto">
          <a:xfrm>
            <a:off x="4953000" y="3657600"/>
            <a:ext cx="2717800" cy="1447800"/>
            <a:chOff x="3120" y="2304"/>
            <a:chExt cx="1712" cy="912"/>
          </a:xfrm>
        </p:grpSpPr>
        <p:graphicFrame>
          <p:nvGraphicFramePr>
            <p:cNvPr id="7177" name="Object 79"/>
            <p:cNvGraphicFramePr>
              <a:graphicFrameLocks noChangeAspect="1"/>
            </p:cNvGraphicFramePr>
            <p:nvPr/>
          </p:nvGraphicFramePr>
          <p:xfrm>
            <a:off x="4080" y="2544"/>
            <a:ext cx="752" cy="480"/>
          </p:xfrm>
          <a:graphic>
            <a:graphicData uri="http://schemas.openxmlformats.org/presentationml/2006/ole">
              <mc:AlternateContent xmlns:mc="http://schemas.openxmlformats.org/markup-compatibility/2006">
                <mc:Choice xmlns:v="urn:schemas-microsoft-com:vml" Requires="v">
                  <p:oleObj spid="_x0000_s7241" name="Equation" r:id="rId17" imgW="1193760" imgH="761760" progId="Equation.3">
                    <p:embed/>
                  </p:oleObj>
                </mc:Choice>
                <mc:Fallback>
                  <p:oleObj name="Equation" r:id="rId17" imgW="1193760" imgH="761760" progId="Equation.3">
                    <p:embed/>
                    <p:pic>
                      <p:nvPicPr>
                        <p:cNvPr id="0" name="Object 7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80" y="2544"/>
                          <a:ext cx="752" cy="4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92" name="Line 82"/>
            <p:cNvSpPr>
              <a:spLocks noChangeShapeType="1"/>
            </p:cNvSpPr>
            <p:nvPr/>
          </p:nvSpPr>
          <p:spPr bwMode="auto">
            <a:xfrm>
              <a:off x="3264" y="2304"/>
              <a:ext cx="1200" cy="240"/>
            </a:xfrm>
            <a:prstGeom prst="line">
              <a:avLst/>
            </a:prstGeom>
            <a:noFill/>
            <a:ln w="38100">
              <a:solidFill>
                <a:srgbClr val="000000"/>
              </a:solidFill>
              <a:round/>
              <a:headEnd/>
              <a:tailEnd type="triangle" w="med" len="med"/>
            </a:ln>
          </p:spPr>
          <p:txBody>
            <a:bodyPr wrap="none" anchor="ctr"/>
            <a:lstStyle/>
            <a:p>
              <a:endParaRPr lang="en-NZ"/>
            </a:p>
          </p:txBody>
        </p:sp>
        <p:sp>
          <p:nvSpPr>
            <p:cNvPr id="7193" name="Line 83"/>
            <p:cNvSpPr>
              <a:spLocks noChangeShapeType="1"/>
            </p:cNvSpPr>
            <p:nvPr/>
          </p:nvSpPr>
          <p:spPr bwMode="auto">
            <a:xfrm flipV="1">
              <a:off x="3120" y="2832"/>
              <a:ext cx="864" cy="384"/>
            </a:xfrm>
            <a:prstGeom prst="line">
              <a:avLst/>
            </a:prstGeom>
            <a:noFill/>
            <a:ln w="38100">
              <a:solidFill>
                <a:srgbClr val="000000"/>
              </a:solidFill>
              <a:round/>
              <a:headEnd/>
              <a:tailEnd type="triangle" w="med" len="med"/>
            </a:ln>
          </p:spPr>
          <p:txBody>
            <a:bodyPr wrap="none" anchor="ctr"/>
            <a:lstStyle/>
            <a:p>
              <a:endParaRPr lang="en-NZ"/>
            </a:p>
          </p:txBody>
        </p:sp>
      </p:grpSp>
      <p:sp>
        <p:nvSpPr>
          <p:cNvPr id="83029" name="Rectangle 85"/>
          <p:cNvSpPr>
            <a:spLocks noChangeArrowheads="1"/>
          </p:cNvSpPr>
          <p:nvPr/>
        </p:nvSpPr>
        <p:spPr bwMode="auto">
          <a:xfrm>
            <a:off x="6019800" y="5275263"/>
            <a:ext cx="2209800" cy="1219200"/>
          </a:xfrm>
          <a:prstGeom prst="rect">
            <a:avLst/>
          </a:prstGeom>
          <a:noFill/>
          <a:ln w="76200">
            <a:solidFill>
              <a:srgbClr val="CC3300"/>
            </a:solidFill>
            <a:miter lim="800000"/>
            <a:headEnd/>
            <a:tailEnd/>
          </a:ln>
        </p:spPr>
        <p:txBody>
          <a:bodyPr wrap="none" anchor="ctr"/>
          <a:lstStyle/>
          <a:p>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3015"/>
                                        </p:tgtEl>
                                        <p:attrNameLst>
                                          <p:attrName>style.visibility</p:attrName>
                                        </p:attrNameLst>
                                      </p:cBhvr>
                                      <p:to>
                                        <p:strVal val="visible"/>
                                      </p:to>
                                    </p:set>
                                    <p:animEffect transition="in" filter="wipe(left)">
                                      <p:cBhvr>
                                        <p:cTn id="7" dur="500"/>
                                        <p:tgtEl>
                                          <p:spTgt spid="8301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3018"/>
                                        </p:tgtEl>
                                        <p:attrNameLst>
                                          <p:attrName>style.visibility</p:attrName>
                                        </p:attrNameLst>
                                      </p:cBhvr>
                                      <p:to>
                                        <p:strVal val="visible"/>
                                      </p:to>
                                    </p:set>
                                    <p:animEffect transition="in" filter="wipe(left)">
                                      <p:cBhvr>
                                        <p:cTn id="24" dur="500"/>
                                        <p:tgtEl>
                                          <p:spTgt spid="830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83019"/>
                                        </p:tgtEl>
                                        <p:attrNameLst>
                                          <p:attrName>style.visibility</p:attrName>
                                        </p:attrNameLst>
                                      </p:cBhvr>
                                      <p:to>
                                        <p:strVal val="visible"/>
                                      </p:to>
                                    </p:set>
                                    <p:animEffect transition="in" filter="wipe(left)">
                                      <p:cBhvr>
                                        <p:cTn id="29" dur="500"/>
                                        <p:tgtEl>
                                          <p:spTgt spid="830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83020"/>
                                        </p:tgtEl>
                                        <p:attrNameLst>
                                          <p:attrName>style.visibility</p:attrName>
                                        </p:attrNameLst>
                                      </p:cBhvr>
                                      <p:to>
                                        <p:strVal val="visible"/>
                                      </p:to>
                                    </p:set>
                                    <p:animEffect transition="in" filter="wipe(left)">
                                      <p:cBhvr>
                                        <p:cTn id="34" dur="500"/>
                                        <p:tgtEl>
                                          <p:spTgt spid="83020"/>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32" fill="hold" grpId="0" nodeType="clickEffect">
                                  <p:stCondLst>
                                    <p:cond delay="0"/>
                                  </p:stCondLst>
                                  <p:childTnLst>
                                    <p:set>
                                      <p:cBhvr>
                                        <p:cTn id="38" dur="1" fill="hold">
                                          <p:stCondLst>
                                            <p:cond delay="0"/>
                                          </p:stCondLst>
                                        </p:cTn>
                                        <p:tgtEl>
                                          <p:spTgt spid="82946"/>
                                        </p:tgtEl>
                                        <p:attrNameLst>
                                          <p:attrName>style.visibility</p:attrName>
                                        </p:attrNameLst>
                                      </p:cBhvr>
                                      <p:to>
                                        <p:strVal val="visible"/>
                                      </p:to>
                                    </p:set>
                                    <p:anim calcmode="lin" valueType="num">
                                      <p:cBhvr>
                                        <p:cTn id="39" dur="500" fill="hold"/>
                                        <p:tgtEl>
                                          <p:spTgt spid="82946"/>
                                        </p:tgtEl>
                                        <p:attrNameLst>
                                          <p:attrName>ppt_w</p:attrName>
                                        </p:attrNameLst>
                                      </p:cBhvr>
                                      <p:tavLst>
                                        <p:tav tm="0">
                                          <p:val>
                                            <p:strVal val="4*#ppt_w"/>
                                          </p:val>
                                        </p:tav>
                                        <p:tav tm="100000">
                                          <p:val>
                                            <p:strVal val="#ppt_w"/>
                                          </p:val>
                                        </p:tav>
                                      </p:tavLst>
                                    </p:anim>
                                    <p:anim calcmode="lin" valueType="num">
                                      <p:cBhvr>
                                        <p:cTn id="40" dur="500" fill="hold"/>
                                        <p:tgtEl>
                                          <p:spTgt spid="82946"/>
                                        </p:tgtEl>
                                        <p:attrNameLst>
                                          <p:attrName>ppt_h</p:attrName>
                                        </p:attrNameLst>
                                      </p:cBhvr>
                                      <p:tavLst>
                                        <p:tav tm="0">
                                          <p:val>
                                            <p:strVal val="4*#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right)">
                                      <p:cBhvr>
                                        <p:cTn id="45"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right)">
                                      <p:cBhvr>
                                        <p:cTn id="50"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22" presetClass="entr" presetSubtype="2"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right)">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83021"/>
                                        </p:tgtEl>
                                        <p:attrNameLst>
                                          <p:attrName>style.visibility</p:attrName>
                                        </p:attrNameLst>
                                      </p:cBhvr>
                                      <p:to>
                                        <p:strVal val="visible"/>
                                      </p:to>
                                    </p:set>
                                    <p:animEffect transition="in" filter="wipe(left)">
                                      <p:cBhvr>
                                        <p:cTn id="60" dur="500"/>
                                        <p:tgtEl>
                                          <p:spTgt spid="8302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83022"/>
                                        </p:tgtEl>
                                        <p:attrNameLst>
                                          <p:attrName>style.visibility</p:attrName>
                                        </p:attrNameLst>
                                      </p:cBhvr>
                                      <p:to>
                                        <p:strVal val="visible"/>
                                      </p:to>
                                    </p:set>
                                    <p:animEffect transition="in" filter="wipe(left)">
                                      <p:cBhvr>
                                        <p:cTn id="65" dur="500"/>
                                        <p:tgtEl>
                                          <p:spTgt spid="8302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wipe(left)">
                                      <p:cBhvr>
                                        <p:cTn id="70" dur="500"/>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83024"/>
                                        </p:tgtEl>
                                        <p:attrNameLst>
                                          <p:attrName>style.visibility</p:attrName>
                                        </p:attrNameLst>
                                      </p:cBhvr>
                                      <p:to>
                                        <p:strVal val="visible"/>
                                      </p:to>
                                    </p:set>
                                    <p:animEffect transition="in" filter="wipe(left)">
                                      <p:cBhvr>
                                        <p:cTn id="75" dur="500"/>
                                        <p:tgtEl>
                                          <p:spTgt spid="83024"/>
                                        </p:tgtEl>
                                      </p:cBhvr>
                                    </p:animEffect>
                                  </p:childTnLst>
                                </p:cTn>
                              </p:par>
                            </p:childTnLst>
                          </p:cTn>
                        </p:par>
                      </p:childTnLst>
                    </p:cTn>
                  </p:par>
                  <p:par>
                    <p:cTn id="76" fill="hold">
                      <p:stCondLst>
                        <p:cond delay="indefinite"/>
                      </p:stCondLst>
                      <p:childTnLst>
                        <p:par>
                          <p:cTn id="77" fill="hold">
                            <p:stCondLst>
                              <p:cond delay="0"/>
                            </p:stCondLst>
                            <p:childTnLst>
                              <p:par>
                                <p:cTn id="78" presetID="23" presetClass="entr" presetSubtype="16" fill="hold" grpId="0" nodeType="clickEffect">
                                  <p:stCondLst>
                                    <p:cond delay="0"/>
                                  </p:stCondLst>
                                  <p:childTnLst>
                                    <p:set>
                                      <p:cBhvr>
                                        <p:cTn id="79" dur="1" fill="hold">
                                          <p:stCondLst>
                                            <p:cond delay="0"/>
                                          </p:stCondLst>
                                        </p:cTn>
                                        <p:tgtEl>
                                          <p:spTgt spid="83029"/>
                                        </p:tgtEl>
                                        <p:attrNameLst>
                                          <p:attrName>style.visibility</p:attrName>
                                        </p:attrNameLst>
                                      </p:cBhvr>
                                      <p:to>
                                        <p:strVal val="visible"/>
                                      </p:to>
                                    </p:set>
                                    <p:anim calcmode="lin" valueType="num">
                                      <p:cBhvr>
                                        <p:cTn id="80" dur="500" fill="hold"/>
                                        <p:tgtEl>
                                          <p:spTgt spid="83029"/>
                                        </p:tgtEl>
                                        <p:attrNameLst>
                                          <p:attrName>ppt_w</p:attrName>
                                        </p:attrNameLst>
                                      </p:cBhvr>
                                      <p:tavLst>
                                        <p:tav tm="0">
                                          <p:val>
                                            <p:fltVal val="0"/>
                                          </p:val>
                                        </p:tav>
                                        <p:tav tm="100000">
                                          <p:val>
                                            <p:strVal val="#ppt_w"/>
                                          </p:val>
                                        </p:tav>
                                      </p:tavLst>
                                    </p:anim>
                                    <p:anim calcmode="lin" valueType="num">
                                      <p:cBhvr>
                                        <p:cTn id="81" dur="500" fill="hold"/>
                                        <p:tgtEl>
                                          <p:spTgt spid="830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nimBg="1"/>
      <p:bldP spid="830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7"/>
          <p:cNvSpPr txBox="1">
            <a:spLocks noChangeArrowheads="1"/>
          </p:cNvSpPr>
          <p:nvPr/>
        </p:nvSpPr>
        <p:spPr bwMode="auto">
          <a:xfrm>
            <a:off x="623888" y="765175"/>
            <a:ext cx="7620000" cy="2282825"/>
          </a:xfrm>
          <a:prstGeom prst="rect">
            <a:avLst/>
          </a:prstGeom>
          <a:noFill/>
          <a:ln w="9525">
            <a:noFill/>
            <a:miter lim="800000"/>
            <a:headEnd/>
            <a:tailEnd/>
          </a:ln>
        </p:spPr>
        <p:txBody>
          <a:bodyPr>
            <a:spAutoFit/>
          </a:bodyPr>
          <a:lstStyle/>
          <a:p>
            <a:pPr>
              <a:lnSpc>
                <a:spcPct val="120000"/>
              </a:lnSpc>
            </a:pPr>
            <a:r>
              <a:rPr lang="en-US">
                <a:solidFill>
                  <a:schemeClr val="tx1"/>
                </a:solidFill>
              </a:rPr>
              <a:t>A 0.50-kg mass is attached to a spring of spring constant 20 N/m along a horizontal, frictionless surface.  The object oscillates in simple harmonic motion and has a speed of 1.5 m/s at the equilibrium position.  What is the total energy of the system? </a:t>
            </a:r>
          </a:p>
        </p:txBody>
      </p:sp>
      <p:graphicFrame>
        <p:nvGraphicFramePr>
          <p:cNvPr id="110600" name="Object 8"/>
          <p:cNvGraphicFramePr>
            <a:graphicFrameLocks noChangeAspect="1"/>
          </p:cNvGraphicFramePr>
          <p:nvPr/>
        </p:nvGraphicFramePr>
        <p:xfrm>
          <a:off x="700088" y="3203575"/>
          <a:ext cx="2019300" cy="787400"/>
        </p:xfrm>
        <a:graphic>
          <a:graphicData uri="http://schemas.openxmlformats.org/presentationml/2006/ole">
            <mc:AlternateContent xmlns:mc="http://schemas.openxmlformats.org/markup-compatibility/2006">
              <mc:Choice xmlns:v="urn:schemas-microsoft-com:vml" Requires="v">
                <p:oleObj spid="_x0000_s8218" name="Equation" r:id="rId3" imgW="2019240" imgH="787320" progId="Equation.3">
                  <p:embed/>
                </p:oleObj>
              </mc:Choice>
              <mc:Fallback>
                <p:oleObj name="Equation" r:id="rId3" imgW="2019240" imgH="78732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088" y="3203575"/>
                        <a:ext cx="20193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601" name="Object 9"/>
          <p:cNvGraphicFramePr>
            <a:graphicFrameLocks noChangeAspect="1"/>
          </p:cNvGraphicFramePr>
          <p:nvPr/>
        </p:nvGraphicFramePr>
        <p:xfrm>
          <a:off x="700088" y="4041775"/>
          <a:ext cx="3048000" cy="825500"/>
        </p:xfrm>
        <a:graphic>
          <a:graphicData uri="http://schemas.openxmlformats.org/presentationml/2006/ole">
            <mc:AlternateContent xmlns:mc="http://schemas.openxmlformats.org/markup-compatibility/2006">
              <mc:Choice xmlns:v="urn:schemas-microsoft-com:vml" Requires="v">
                <p:oleObj spid="_x0000_s8219" name="Equation" r:id="rId5" imgW="3047760" imgH="825480" progId="Equation.3">
                  <p:embed/>
                </p:oleObj>
              </mc:Choice>
              <mc:Fallback>
                <p:oleObj name="Equation" r:id="rId5" imgW="3047760" imgH="82548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088" y="4041775"/>
                        <a:ext cx="30480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602" name="Object 10"/>
          <p:cNvGraphicFramePr>
            <a:graphicFrameLocks noChangeAspect="1"/>
          </p:cNvGraphicFramePr>
          <p:nvPr/>
        </p:nvGraphicFramePr>
        <p:xfrm>
          <a:off x="4814888" y="3878263"/>
          <a:ext cx="1993900" cy="392112"/>
        </p:xfrm>
        <a:graphic>
          <a:graphicData uri="http://schemas.openxmlformats.org/presentationml/2006/ole">
            <mc:AlternateContent xmlns:mc="http://schemas.openxmlformats.org/markup-compatibility/2006">
              <mc:Choice xmlns:v="urn:schemas-microsoft-com:vml" Requires="v">
                <p:oleObj spid="_x0000_s8220" name="Equation" r:id="rId7" imgW="1993680" imgH="393480" progId="Equation.3">
                  <p:embed/>
                </p:oleObj>
              </mc:Choice>
              <mc:Fallback>
                <p:oleObj name="Equation" r:id="rId7" imgW="1993680" imgH="39348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14888" y="3878263"/>
                        <a:ext cx="1993900"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0603" name="Rectangle 11"/>
          <p:cNvSpPr>
            <a:spLocks noChangeArrowheads="1"/>
          </p:cNvSpPr>
          <p:nvPr/>
        </p:nvSpPr>
        <p:spPr bwMode="auto">
          <a:xfrm>
            <a:off x="4357688" y="3584575"/>
            <a:ext cx="2743200" cy="1066800"/>
          </a:xfrm>
          <a:prstGeom prst="rect">
            <a:avLst/>
          </a:prstGeom>
          <a:noFill/>
          <a:ln w="38100">
            <a:solidFill>
              <a:srgbClr val="CC3300"/>
            </a:solidFill>
            <a:miter lim="800000"/>
            <a:headEnd/>
            <a:tailEnd/>
          </a:ln>
        </p:spPr>
        <p:txBody>
          <a:bodyPr wrap="none" anchor="ctr"/>
          <a:lstStyle/>
          <a:p>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0600"/>
                                        </p:tgtEl>
                                        <p:attrNameLst>
                                          <p:attrName>style.visibility</p:attrName>
                                        </p:attrNameLst>
                                      </p:cBhvr>
                                      <p:to>
                                        <p:strVal val="visible"/>
                                      </p:to>
                                    </p:set>
                                    <p:animEffect transition="in" filter="wipe(left)">
                                      <p:cBhvr>
                                        <p:cTn id="7" dur="500"/>
                                        <p:tgtEl>
                                          <p:spTgt spid="110600"/>
                                        </p:tgtEl>
                                      </p:cBhvr>
                                    </p:animEffect>
                                  </p:childTnLst>
                                  <p:subTnLst>
                                    <p:animClr clrSpc="rgb" dir="cw">
                                      <p:cBhvr override="childStyle">
                                        <p:cTn dur="1" fill="hold" display="0" masterRel="nextClick" afterEffect="1"/>
                                        <p:tgtEl>
                                          <p:spTgt spid="110600"/>
                                        </p:tgtEl>
                                        <p:attrNameLst>
                                          <p:attrName>ppt_c</p:attrName>
                                        </p:attrNameLst>
                                      </p:cBhvr>
                                      <p:to>
                                        <a:srgbClr val="0066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0601"/>
                                        </p:tgtEl>
                                        <p:attrNameLst>
                                          <p:attrName>style.visibility</p:attrName>
                                        </p:attrNameLst>
                                      </p:cBhvr>
                                      <p:to>
                                        <p:strVal val="visible"/>
                                      </p:to>
                                    </p:set>
                                    <p:animEffect transition="in" filter="wipe(left)">
                                      <p:cBhvr>
                                        <p:cTn id="12" dur="500"/>
                                        <p:tgtEl>
                                          <p:spTgt spid="110601"/>
                                        </p:tgtEl>
                                      </p:cBhvr>
                                    </p:animEffect>
                                  </p:childTnLst>
                                  <p:subTnLst>
                                    <p:animClr clrSpc="rgb" dir="cw">
                                      <p:cBhvr override="childStyle">
                                        <p:cTn dur="1" fill="hold" display="0" masterRel="nextClick" afterEffect="1"/>
                                        <p:tgtEl>
                                          <p:spTgt spid="110601"/>
                                        </p:tgtEl>
                                        <p:attrNameLst>
                                          <p:attrName>ppt_c</p:attrName>
                                        </p:attrNameLst>
                                      </p:cBhvr>
                                      <p:to>
                                        <a:srgbClr val="0066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0602"/>
                                        </p:tgtEl>
                                        <p:attrNameLst>
                                          <p:attrName>style.visibility</p:attrName>
                                        </p:attrNameLst>
                                      </p:cBhvr>
                                      <p:to>
                                        <p:strVal val="visible"/>
                                      </p:to>
                                    </p:set>
                                    <p:animEffect transition="in" filter="wipe(left)">
                                      <p:cBhvr>
                                        <p:cTn id="17" dur="500"/>
                                        <p:tgtEl>
                                          <p:spTgt spid="110602"/>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10603"/>
                                        </p:tgtEl>
                                        <p:attrNameLst>
                                          <p:attrName>style.visibility</p:attrName>
                                        </p:attrNameLst>
                                      </p:cBhvr>
                                      <p:to>
                                        <p:strVal val="visible"/>
                                      </p:to>
                                    </p:set>
                                    <p:anim calcmode="lin" valueType="num">
                                      <p:cBhvr>
                                        <p:cTn id="22" dur="500" fill="hold"/>
                                        <p:tgtEl>
                                          <p:spTgt spid="110603"/>
                                        </p:tgtEl>
                                        <p:attrNameLst>
                                          <p:attrName>ppt_w</p:attrName>
                                        </p:attrNameLst>
                                      </p:cBhvr>
                                      <p:tavLst>
                                        <p:tav tm="0">
                                          <p:val>
                                            <p:fltVal val="0"/>
                                          </p:val>
                                        </p:tav>
                                        <p:tav tm="100000">
                                          <p:val>
                                            <p:strVal val="#ppt_w"/>
                                          </p:val>
                                        </p:tav>
                                      </p:tavLst>
                                    </p:anim>
                                    <p:anim calcmode="lin" valueType="num">
                                      <p:cBhvr>
                                        <p:cTn id="23" dur="500" fill="hold"/>
                                        <p:tgtEl>
                                          <p:spTgt spid="1106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 Box 2"/>
          <p:cNvSpPr txBox="1">
            <a:spLocks noChangeArrowheads="1"/>
          </p:cNvSpPr>
          <p:nvPr/>
        </p:nvSpPr>
        <p:spPr bwMode="auto">
          <a:xfrm>
            <a:off x="468313" y="333375"/>
            <a:ext cx="7696200" cy="2282825"/>
          </a:xfrm>
          <a:prstGeom prst="rect">
            <a:avLst/>
          </a:prstGeom>
          <a:noFill/>
          <a:ln w="9525">
            <a:noFill/>
            <a:miter lim="800000"/>
            <a:headEnd/>
            <a:tailEnd/>
          </a:ln>
        </p:spPr>
        <p:txBody>
          <a:bodyPr>
            <a:spAutoFit/>
          </a:bodyPr>
          <a:lstStyle/>
          <a:p>
            <a:pPr>
              <a:lnSpc>
                <a:spcPct val="120000"/>
              </a:lnSpc>
            </a:pPr>
            <a:r>
              <a:rPr lang="en-US">
                <a:solidFill>
                  <a:schemeClr val="tx1"/>
                </a:solidFill>
              </a:rPr>
              <a:t>A 0.50-kg mass is attached to a spring of spring constant 20 N/m along a horizontal, frictionless surface.  The object oscillates in simple harmonic motion and has a speed of 1.5 m/s at the equilibrium position.  What is the amplitude of vibration? </a:t>
            </a:r>
          </a:p>
        </p:txBody>
      </p:sp>
      <p:graphicFrame>
        <p:nvGraphicFramePr>
          <p:cNvPr id="111619" name="Object 3"/>
          <p:cNvGraphicFramePr>
            <a:graphicFrameLocks noChangeAspect="1"/>
          </p:cNvGraphicFramePr>
          <p:nvPr/>
        </p:nvGraphicFramePr>
        <p:xfrm>
          <a:off x="2209800" y="2590800"/>
          <a:ext cx="2908300" cy="787400"/>
        </p:xfrm>
        <a:graphic>
          <a:graphicData uri="http://schemas.openxmlformats.org/presentationml/2006/ole">
            <mc:AlternateContent xmlns:mc="http://schemas.openxmlformats.org/markup-compatibility/2006">
              <mc:Choice xmlns:v="urn:schemas-microsoft-com:vml" Requires="v">
                <p:oleObj spid="_x0000_s9250" name="Equation" r:id="rId3" imgW="2908080" imgH="787320" progId="Equation.3">
                  <p:embed/>
                </p:oleObj>
              </mc:Choice>
              <mc:Fallback>
                <p:oleObj name="Equation" r:id="rId3" imgW="2908080" imgH="78732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590800"/>
                        <a:ext cx="29083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0" name="Object 4"/>
          <p:cNvGraphicFramePr>
            <a:graphicFrameLocks noChangeAspect="1"/>
          </p:cNvGraphicFramePr>
          <p:nvPr/>
        </p:nvGraphicFramePr>
        <p:xfrm>
          <a:off x="2286000" y="3657600"/>
          <a:ext cx="1739900" cy="838200"/>
        </p:xfrm>
        <a:graphic>
          <a:graphicData uri="http://schemas.openxmlformats.org/presentationml/2006/ole">
            <mc:AlternateContent xmlns:mc="http://schemas.openxmlformats.org/markup-compatibility/2006">
              <mc:Choice xmlns:v="urn:schemas-microsoft-com:vml" Requires="v">
                <p:oleObj spid="_x0000_s9251" name="Equation" r:id="rId5" imgW="1739880" imgH="838080" progId="Equation.3">
                  <p:embed/>
                </p:oleObj>
              </mc:Choice>
              <mc:Fallback>
                <p:oleObj name="Equation" r:id="rId5" imgW="1739880" imgH="83808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657600"/>
                        <a:ext cx="17399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1" name="Object 5"/>
          <p:cNvGraphicFramePr>
            <a:graphicFrameLocks noChangeAspect="1"/>
          </p:cNvGraphicFramePr>
          <p:nvPr/>
        </p:nvGraphicFramePr>
        <p:xfrm>
          <a:off x="4191000" y="3657600"/>
          <a:ext cx="2514600" cy="876300"/>
        </p:xfrm>
        <a:graphic>
          <a:graphicData uri="http://schemas.openxmlformats.org/presentationml/2006/ole">
            <mc:AlternateContent xmlns:mc="http://schemas.openxmlformats.org/markup-compatibility/2006">
              <mc:Choice xmlns:v="urn:schemas-microsoft-com:vml" Requires="v">
                <p:oleObj spid="_x0000_s9252" name="Equation" r:id="rId7" imgW="2514600" imgH="876240" progId="Equation.3">
                  <p:embed/>
                </p:oleObj>
              </mc:Choice>
              <mc:Fallback>
                <p:oleObj name="Equation" r:id="rId7" imgW="2514600" imgH="87624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3657600"/>
                        <a:ext cx="25146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2" name="Object 6"/>
          <p:cNvGraphicFramePr>
            <a:graphicFrameLocks noChangeAspect="1"/>
          </p:cNvGraphicFramePr>
          <p:nvPr/>
        </p:nvGraphicFramePr>
        <p:xfrm>
          <a:off x="2743200" y="5207000"/>
          <a:ext cx="1574800" cy="279400"/>
        </p:xfrm>
        <a:graphic>
          <a:graphicData uri="http://schemas.openxmlformats.org/presentationml/2006/ole">
            <mc:AlternateContent xmlns:mc="http://schemas.openxmlformats.org/markup-compatibility/2006">
              <mc:Choice xmlns:v="urn:schemas-microsoft-com:vml" Requires="v">
                <p:oleObj spid="_x0000_s9253" name="Equation" r:id="rId9" imgW="1574640" imgH="279360" progId="Equation.3">
                  <p:embed/>
                </p:oleObj>
              </mc:Choice>
              <mc:Fallback>
                <p:oleObj name="Equation" r:id="rId9" imgW="1574640" imgH="27936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3200" y="5207000"/>
                        <a:ext cx="15748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23" name="Rectangle 7"/>
          <p:cNvSpPr>
            <a:spLocks noChangeArrowheads="1"/>
          </p:cNvSpPr>
          <p:nvPr/>
        </p:nvSpPr>
        <p:spPr bwMode="auto">
          <a:xfrm>
            <a:off x="2514600" y="4953000"/>
            <a:ext cx="2057400" cy="838200"/>
          </a:xfrm>
          <a:prstGeom prst="rect">
            <a:avLst/>
          </a:prstGeom>
          <a:noFill/>
          <a:ln w="38100">
            <a:solidFill>
              <a:srgbClr val="CC3300"/>
            </a:solidFill>
            <a:miter lim="800000"/>
            <a:headEnd/>
            <a:tailEnd/>
          </a:ln>
        </p:spPr>
        <p:txBody>
          <a:bodyPr wrap="none" anchor="ctr"/>
          <a:lstStyle/>
          <a:p>
            <a:endParaRPr lang="en-N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1619"/>
                                        </p:tgtEl>
                                        <p:attrNameLst>
                                          <p:attrName>style.visibility</p:attrName>
                                        </p:attrNameLst>
                                      </p:cBhvr>
                                      <p:to>
                                        <p:strVal val="visible"/>
                                      </p:to>
                                    </p:set>
                                    <p:animEffect transition="in" filter="wipe(left)">
                                      <p:cBhvr>
                                        <p:cTn id="7" dur="500"/>
                                        <p:tgtEl>
                                          <p:spTgt spid="111619"/>
                                        </p:tgtEl>
                                      </p:cBhvr>
                                    </p:animEffect>
                                  </p:childTnLst>
                                  <p:subTnLst>
                                    <p:animClr clrSpc="rgb" dir="cw">
                                      <p:cBhvr override="childStyle">
                                        <p:cTn dur="1" fill="hold" display="0" masterRel="nextClick" afterEffect="1"/>
                                        <p:tgtEl>
                                          <p:spTgt spid="111619"/>
                                        </p:tgtEl>
                                        <p:attrNameLst>
                                          <p:attrName>ppt_c</p:attrName>
                                        </p:attrNameLst>
                                      </p:cBhvr>
                                      <p:to>
                                        <a:srgbClr val="0066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1620"/>
                                        </p:tgtEl>
                                        <p:attrNameLst>
                                          <p:attrName>style.visibility</p:attrName>
                                        </p:attrNameLst>
                                      </p:cBhvr>
                                      <p:to>
                                        <p:strVal val="visible"/>
                                      </p:to>
                                    </p:set>
                                    <p:animEffect transition="in" filter="wipe(left)">
                                      <p:cBhvr>
                                        <p:cTn id="12" dur="500"/>
                                        <p:tgtEl>
                                          <p:spTgt spid="111620"/>
                                        </p:tgtEl>
                                      </p:cBhvr>
                                    </p:animEffect>
                                  </p:childTnLst>
                                  <p:subTnLst>
                                    <p:animClr clrSpc="rgb" dir="cw">
                                      <p:cBhvr override="childStyle">
                                        <p:cTn dur="1" fill="hold" display="0" masterRel="nextClick" afterEffect="1"/>
                                        <p:tgtEl>
                                          <p:spTgt spid="111620"/>
                                        </p:tgtEl>
                                        <p:attrNameLst>
                                          <p:attrName>ppt_c</p:attrName>
                                        </p:attrNameLst>
                                      </p:cBhvr>
                                      <p:to>
                                        <a:srgbClr val="0066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1621"/>
                                        </p:tgtEl>
                                        <p:attrNameLst>
                                          <p:attrName>style.visibility</p:attrName>
                                        </p:attrNameLst>
                                      </p:cBhvr>
                                      <p:to>
                                        <p:strVal val="visible"/>
                                      </p:to>
                                    </p:set>
                                    <p:animEffect transition="in" filter="wipe(left)">
                                      <p:cBhvr>
                                        <p:cTn id="17" dur="500"/>
                                        <p:tgtEl>
                                          <p:spTgt spid="111621"/>
                                        </p:tgtEl>
                                      </p:cBhvr>
                                    </p:animEffect>
                                  </p:childTnLst>
                                  <p:subTnLst>
                                    <p:animClr clrSpc="rgb" dir="cw">
                                      <p:cBhvr override="childStyle">
                                        <p:cTn dur="1" fill="hold" display="0" masterRel="nextClick" afterEffect="1"/>
                                        <p:tgtEl>
                                          <p:spTgt spid="111621"/>
                                        </p:tgtEl>
                                        <p:attrNameLst>
                                          <p:attrName>ppt_c</p:attrName>
                                        </p:attrNameLst>
                                      </p:cBhvr>
                                      <p:to>
                                        <a:srgbClr val="0066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1622"/>
                                        </p:tgtEl>
                                        <p:attrNameLst>
                                          <p:attrName>style.visibility</p:attrName>
                                        </p:attrNameLst>
                                      </p:cBhvr>
                                      <p:to>
                                        <p:strVal val="visible"/>
                                      </p:to>
                                    </p:set>
                                    <p:animEffect transition="in" filter="wipe(left)">
                                      <p:cBhvr>
                                        <p:cTn id="22" dur="500"/>
                                        <p:tgtEl>
                                          <p:spTgt spid="111622"/>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11623"/>
                                        </p:tgtEl>
                                        <p:attrNameLst>
                                          <p:attrName>style.visibility</p:attrName>
                                        </p:attrNameLst>
                                      </p:cBhvr>
                                      <p:to>
                                        <p:strVal val="visible"/>
                                      </p:to>
                                    </p:set>
                                    <p:anim calcmode="lin" valueType="num">
                                      <p:cBhvr>
                                        <p:cTn id="27" dur="500" fill="hold"/>
                                        <p:tgtEl>
                                          <p:spTgt spid="111623"/>
                                        </p:tgtEl>
                                        <p:attrNameLst>
                                          <p:attrName>ppt_w</p:attrName>
                                        </p:attrNameLst>
                                      </p:cBhvr>
                                      <p:tavLst>
                                        <p:tav tm="0">
                                          <p:val>
                                            <p:fltVal val="0"/>
                                          </p:val>
                                        </p:tav>
                                        <p:tav tm="100000">
                                          <p:val>
                                            <p:strVal val="#ppt_w"/>
                                          </p:val>
                                        </p:tav>
                                      </p:tavLst>
                                    </p:anim>
                                    <p:anim calcmode="lin" valueType="num">
                                      <p:cBhvr>
                                        <p:cTn id="28" dur="500" fill="hold"/>
                                        <p:tgtEl>
                                          <p:spTgt spid="1116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Text Box 2"/>
          <p:cNvSpPr txBox="1">
            <a:spLocks noChangeArrowheads="1"/>
          </p:cNvSpPr>
          <p:nvPr/>
        </p:nvSpPr>
        <p:spPr bwMode="auto">
          <a:xfrm>
            <a:off x="457200" y="504825"/>
            <a:ext cx="7788275" cy="2270125"/>
          </a:xfrm>
          <a:prstGeom prst="rect">
            <a:avLst/>
          </a:prstGeom>
          <a:noFill/>
          <a:ln w="9525">
            <a:noFill/>
            <a:miter lim="800000"/>
            <a:headEnd/>
            <a:tailEnd/>
          </a:ln>
        </p:spPr>
        <p:txBody>
          <a:bodyPr>
            <a:spAutoFit/>
          </a:bodyPr>
          <a:lstStyle/>
          <a:p>
            <a:pPr>
              <a:lnSpc>
                <a:spcPct val="120000"/>
              </a:lnSpc>
            </a:pPr>
            <a:r>
              <a:rPr lang="en-US">
                <a:solidFill>
                  <a:srgbClr val="000000"/>
                </a:solidFill>
              </a:rPr>
              <a:t>A 0.30-kg mass is suspended on a spring.  In equilibrium the mass stretches the spring 2.0 cm downward.  The mass is then pulled an additional distance of 1.0 cm down and released from rest.  Calculate the total energy of the system.</a:t>
            </a:r>
          </a:p>
        </p:txBody>
      </p:sp>
      <p:graphicFrame>
        <p:nvGraphicFramePr>
          <p:cNvPr id="111619" name="Object 2"/>
          <p:cNvGraphicFramePr>
            <a:graphicFrameLocks noChangeAspect="1"/>
          </p:cNvGraphicFramePr>
          <p:nvPr/>
        </p:nvGraphicFramePr>
        <p:xfrm>
          <a:off x="990600" y="2943225"/>
          <a:ext cx="1803400" cy="531813"/>
        </p:xfrm>
        <a:graphic>
          <a:graphicData uri="http://schemas.openxmlformats.org/presentationml/2006/ole">
            <mc:AlternateContent xmlns:mc="http://schemas.openxmlformats.org/markup-compatibility/2006">
              <mc:Choice xmlns:v="urn:schemas-microsoft-com:vml" Requires="v">
                <p:oleObj spid="_x0000_s10290" name="Equation" r:id="rId3" imgW="1803240" imgH="533160" progId="Equation.3">
                  <p:embed/>
                </p:oleObj>
              </mc:Choice>
              <mc:Fallback>
                <p:oleObj name="Equation" r:id="rId3" imgW="1803240" imgH="53316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943225"/>
                        <a:ext cx="1803400"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0" name="Object 3"/>
          <p:cNvGraphicFramePr>
            <a:graphicFrameLocks noChangeAspect="1"/>
          </p:cNvGraphicFramePr>
          <p:nvPr/>
        </p:nvGraphicFramePr>
        <p:xfrm>
          <a:off x="990600" y="4772025"/>
          <a:ext cx="4381500" cy="889000"/>
        </p:xfrm>
        <a:graphic>
          <a:graphicData uri="http://schemas.openxmlformats.org/presentationml/2006/ole">
            <mc:AlternateContent xmlns:mc="http://schemas.openxmlformats.org/markup-compatibility/2006">
              <mc:Choice xmlns:v="urn:schemas-microsoft-com:vml" Requires="v">
                <p:oleObj spid="_x0000_s10291" name="Equation" r:id="rId5" imgW="4381200" imgH="888840" progId="Equation.3">
                  <p:embed/>
                </p:oleObj>
              </mc:Choice>
              <mc:Fallback>
                <p:oleObj name="Equation" r:id="rId5" imgW="4381200" imgH="88884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772025"/>
                        <a:ext cx="43815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1" name="Object 4"/>
          <p:cNvGraphicFramePr>
            <a:graphicFrameLocks noChangeAspect="1"/>
          </p:cNvGraphicFramePr>
          <p:nvPr/>
        </p:nvGraphicFramePr>
        <p:xfrm>
          <a:off x="5900738" y="5091113"/>
          <a:ext cx="1485900" cy="279400"/>
        </p:xfrm>
        <a:graphic>
          <a:graphicData uri="http://schemas.openxmlformats.org/presentationml/2006/ole">
            <mc:AlternateContent xmlns:mc="http://schemas.openxmlformats.org/markup-compatibility/2006">
              <mc:Choice xmlns:v="urn:schemas-microsoft-com:vml" Requires="v">
                <p:oleObj spid="_x0000_s10292" name="Equation" r:id="rId7" imgW="1485720" imgH="279360" progId="Equation.3">
                  <p:embed/>
                </p:oleObj>
              </mc:Choice>
              <mc:Fallback>
                <p:oleObj name="Equation" r:id="rId7" imgW="1485720" imgH="27936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00738" y="5091113"/>
                        <a:ext cx="14859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22" name="Rectangle 6"/>
          <p:cNvSpPr>
            <a:spLocks noChangeArrowheads="1"/>
          </p:cNvSpPr>
          <p:nvPr/>
        </p:nvSpPr>
        <p:spPr bwMode="auto">
          <a:xfrm>
            <a:off x="5638800" y="4772025"/>
            <a:ext cx="2057400" cy="838200"/>
          </a:xfrm>
          <a:prstGeom prst="rect">
            <a:avLst/>
          </a:prstGeom>
          <a:noFill/>
          <a:ln w="38100">
            <a:solidFill>
              <a:srgbClr val="CC3300"/>
            </a:solidFill>
            <a:miter lim="800000"/>
            <a:headEnd/>
            <a:tailEnd/>
          </a:ln>
        </p:spPr>
        <p:txBody>
          <a:bodyPr wrap="none" anchor="ctr"/>
          <a:lstStyle/>
          <a:p>
            <a:endParaRPr lang="en-NZ"/>
          </a:p>
        </p:txBody>
      </p:sp>
      <p:graphicFrame>
        <p:nvGraphicFramePr>
          <p:cNvPr id="111623" name="Object 5"/>
          <p:cNvGraphicFramePr>
            <a:graphicFrameLocks noChangeAspect="1"/>
          </p:cNvGraphicFramePr>
          <p:nvPr/>
        </p:nvGraphicFramePr>
        <p:xfrm>
          <a:off x="4978400" y="2828925"/>
          <a:ext cx="1562100" cy="341313"/>
        </p:xfrm>
        <a:graphic>
          <a:graphicData uri="http://schemas.openxmlformats.org/presentationml/2006/ole">
            <mc:AlternateContent xmlns:mc="http://schemas.openxmlformats.org/markup-compatibility/2006">
              <mc:Choice xmlns:v="urn:schemas-microsoft-com:vml" Requires="v">
                <p:oleObj spid="_x0000_s10293" name="Equation" r:id="rId9" imgW="1562040" imgH="342720" progId="Equation.3">
                  <p:embed/>
                </p:oleObj>
              </mc:Choice>
              <mc:Fallback>
                <p:oleObj name="Equation" r:id="rId9" imgW="1562040" imgH="34272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78400" y="2828925"/>
                        <a:ext cx="1562100"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4" name="Object 6"/>
          <p:cNvGraphicFramePr>
            <a:graphicFrameLocks noChangeAspect="1"/>
          </p:cNvGraphicFramePr>
          <p:nvPr/>
        </p:nvGraphicFramePr>
        <p:xfrm>
          <a:off x="5226050" y="3324225"/>
          <a:ext cx="965200" cy="722313"/>
        </p:xfrm>
        <a:graphic>
          <a:graphicData uri="http://schemas.openxmlformats.org/presentationml/2006/ole">
            <mc:AlternateContent xmlns:mc="http://schemas.openxmlformats.org/markup-compatibility/2006">
              <mc:Choice xmlns:v="urn:schemas-microsoft-com:vml" Requires="v">
                <p:oleObj spid="_x0000_s10294" name="Equation" r:id="rId11" imgW="965160" imgH="723600" progId="Equation.3">
                  <p:embed/>
                </p:oleObj>
              </mc:Choice>
              <mc:Fallback>
                <p:oleObj name="Equation" r:id="rId11" imgW="965160" imgH="7236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26050" y="3324225"/>
                        <a:ext cx="965200"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5" name="Object 7"/>
          <p:cNvGraphicFramePr>
            <a:graphicFrameLocks noChangeAspect="1"/>
          </p:cNvGraphicFramePr>
          <p:nvPr/>
        </p:nvGraphicFramePr>
        <p:xfrm>
          <a:off x="990600" y="3705225"/>
          <a:ext cx="2387600" cy="787400"/>
        </p:xfrm>
        <a:graphic>
          <a:graphicData uri="http://schemas.openxmlformats.org/presentationml/2006/ole">
            <mc:AlternateContent xmlns:mc="http://schemas.openxmlformats.org/markup-compatibility/2006">
              <mc:Choice xmlns:v="urn:schemas-microsoft-com:vml" Requires="v">
                <p:oleObj spid="_x0000_s10295" name="Equation" r:id="rId13" imgW="2387520" imgH="787320" progId="Equation.3">
                  <p:embed/>
                </p:oleObj>
              </mc:Choice>
              <mc:Fallback>
                <p:oleObj name="Equation" r:id="rId13" imgW="2387520" imgH="78732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90600" y="3705225"/>
                        <a:ext cx="23876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26" name="AutoShape 10"/>
          <p:cNvSpPr>
            <a:spLocks noChangeArrowheads="1"/>
          </p:cNvSpPr>
          <p:nvPr/>
        </p:nvSpPr>
        <p:spPr bwMode="auto">
          <a:xfrm>
            <a:off x="5029200" y="3248025"/>
            <a:ext cx="1371600" cy="914400"/>
          </a:xfrm>
          <a:prstGeom prst="wedgeRoundRectCallout">
            <a:avLst>
              <a:gd name="adj1" fmla="val -208681"/>
              <a:gd name="adj2" fmla="val -51565"/>
              <a:gd name="adj3" fmla="val 16667"/>
            </a:avLst>
          </a:prstGeom>
          <a:noFill/>
          <a:ln w="3175">
            <a:solidFill>
              <a:schemeClr val="accent2"/>
            </a:solidFill>
            <a:miter lim="800000"/>
            <a:headEnd/>
            <a:tailEnd/>
          </a:ln>
        </p:spPr>
        <p:txBody>
          <a:bodyPr wrap="none" anchor="ctr"/>
          <a:lstStyle/>
          <a:p>
            <a:pPr algn="ctr"/>
            <a:endParaRPr lang="en-AU"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1619"/>
                                        </p:tgtEl>
                                        <p:attrNameLst>
                                          <p:attrName>style.visibility</p:attrName>
                                        </p:attrNameLst>
                                      </p:cBhvr>
                                      <p:to>
                                        <p:strVal val="visible"/>
                                      </p:to>
                                    </p:set>
                                    <p:animEffect transition="in" filter="wipe(left)">
                                      <p:cBhvr>
                                        <p:cTn id="7" dur="500"/>
                                        <p:tgtEl>
                                          <p:spTgt spid="111619"/>
                                        </p:tgtEl>
                                      </p:cBhvr>
                                    </p:animEffect>
                                  </p:childTnLst>
                                  <p:subTnLst>
                                    <p:animClr clrSpc="rgb" dir="cw">
                                      <p:cBhvr override="childStyle">
                                        <p:cTn dur="1" fill="hold" display="0" masterRel="nextClick" afterEffect="1"/>
                                        <p:tgtEl>
                                          <p:spTgt spid="111619"/>
                                        </p:tgtEl>
                                        <p:attrNameLst>
                                          <p:attrName>ppt_c</p:attrName>
                                        </p:attrNameLst>
                                      </p:cBhvr>
                                      <p:to>
                                        <a:srgbClr val="0066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1623"/>
                                        </p:tgtEl>
                                        <p:attrNameLst>
                                          <p:attrName>style.visibility</p:attrName>
                                        </p:attrNameLst>
                                      </p:cBhvr>
                                      <p:to>
                                        <p:strVal val="visible"/>
                                      </p:to>
                                    </p:set>
                                    <p:animEffect transition="in" filter="wipe(left)">
                                      <p:cBhvr>
                                        <p:cTn id="12" dur="500"/>
                                        <p:tgtEl>
                                          <p:spTgt spid="111623"/>
                                        </p:tgtEl>
                                      </p:cBhvr>
                                    </p:animEffect>
                                  </p:childTnLst>
                                  <p:subTnLst>
                                    <p:animClr clrSpc="rgb" dir="cw">
                                      <p:cBhvr override="childStyle">
                                        <p:cTn dur="1" fill="hold" display="0" masterRel="nextClick" afterEffect="1"/>
                                        <p:tgtEl>
                                          <p:spTgt spid="111623"/>
                                        </p:tgtEl>
                                        <p:attrNameLst>
                                          <p:attrName>ppt_c</p:attrName>
                                        </p:attrNameLst>
                                      </p:cBhvr>
                                      <p:to>
                                        <a:srgbClr val="0066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1624"/>
                                        </p:tgtEl>
                                        <p:attrNameLst>
                                          <p:attrName>style.visibility</p:attrName>
                                        </p:attrNameLst>
                                      </p:cBhvr>
                                      <p:to>
                                        <p:strVal val="visible"/>
                                      </p:to>
                                    </p:set>
                                    <p:animEffect transition="in" filter="wipe(left)">
                                      <p:cBhvr>
                                        <p:cTn id="17" dur="500"/>
                                        <p:tgtEl>
                                          <p:spTgt spid="111624"/>
                                        </p:tgtEl>
                                      </p:cBhvr>
                                    </p:animEffect>
                                  </p:childTnLst>
                                  <p:subTnLst>
                                    <p:animClr clrSpc="rgb" dir="cw">
                                      <p:cBhvr override="childStyle">
                                        <p:cTn dur="1" fill="hold" display="0" masterRel="nextClick" afterEffect="1"/>
                                        <p:tgtEl>
                                          <p:spTgt spid="111624"/>
                                        </p:tgtEl>
                                        <p:attrNameLst>
                                          <p:attrName>ppt_c</p:attrName>
                                        </p:attrNameLst>
                                      </p:cBhvr>
                                      <p:to>
                                        <a:srgbClr val="0066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11626"/>
                                        </p:tgtEl>
                                        <p:attrNameLst>
                                          <p:attrName>style.visibility</p:attrName>
                                        </p:attrNameLst>
                                      </p:cBhvr>
                                      <p:to>
                                        <p:strVal val="visible"/>
                                      </p:to>
                                    </p:set>
                                    <p:animEffect transition="in" filter="wipe(right)">
                                      <p:cBhvr>
                                        <p:cTn id="22" dur="500"/>
                                        <p:tgtEl>
                                          <p:spTgt spid="111626"/>
                                        </p:tgtEl>
                                      </p:cBhvr>
                                    </p:animEffect>
                                  </p:childTnLst>
                                  <p:subTnLst>
                                    <p:animClr clrSpc="rgb" dir="cw">
                                      <p:cBhvr override="childStyle">
                                        <p:cTn dur="1" fill="hold" display="0" masterRel="nextClick" afterEffect="1"/>
                                        <p:tgtEl>
                                          <p:spTgt spid="111626"/>
                                        </p:tgtEl>
                                        <p:attrNameLst>
                                          <p:attrName>ppt_c</p:attrName>
                                        </p:attrNameLst>
                                      </p:cBhvr>
                                      <p:to>
                                        <a:srgbClr val="00660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1625"/>
                                        </p:tgtEl>
                                        <p:attrNameLst>
                                          <p:attrName>style.visibility</p:attrName>
                                        </p:attrNameLst>
                                      </p:cBhvr>
                                      <p:to>
                                        <p:strVal val="visible"/>
                                      </p:to>
                                    </p:set>
                                    <p:animEffect transition="in" filter="wipe(left)">
                                      <p:cBhvr>
                                        <p:cTn id="27" dur="500"/>
                                        <p:tgtEl>
                                          <p:spTgt spid="111625"/>
                                        </p:tgtEl>
                                      </p:cBhvr>
                                    </p:animEffect>
                                  </p:childTnLst>
                                  <p:subTnLst>
                                    <p:animClr clrSpc="rgb" dir="cw">
                                      <p:cBhvr override="childStyle">
                                        <p:cTn dur="1" fill="hold" display="0" masterRel="nextClick" afterEffect="1"/>
                                        <p:tgtEl>
                                          <p:spTgt spid="111625"/>
                                        </p:tgtEl>
                                        <p:attrNameLst>
                                          <p:attrName>ppt_c</p:attrName>
                                        </p:attrNameLst>
                                      </p:cBhvr>
                                      <p:to>
                                        <a:srgbClr val="006600"/>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1620"/>
                                        </p:tgtEl>
                                        <p:attrNameLst>
                                          <p:attrName>style.visibility</p:attrName>
                                        </p:attrNameLst>
                                      </p:cBhvr>
                                      <p:to>
                                        <p:strVal val="visible"/>
                                      </p:to>
                                    </p:set>
                                    <p:animEffect transition="in" filter="wipe(left)">
                                      <p:cBhvr>
                                        <p:cTn id="32" dur="500"/>
                                        <p:tgtEl>
                                          <p:spTgt spid="111620"/>
                                        </p:tgtEl>
                                      </p:cBhvr>
                                    </p:animEffect>
                                  </p:childTnLst>
                                  <p:subTnLst>
                                    <p:animClr clrSpc="rgb" dir="cw">
                                      <p:cBhvr override="childStyle">
                                        <p:cTn dur="1" fill="hold" display="0" masterRel="nextClick" afterEffect="1"/>
                                        <p:tgtEl>
                                          <p:spTgt spid="111620"/>
                                        </p:tgtEl>
                                        <p:attrNameLst>
                                          <p:attrName>ppt_c</p:attrName>
                                        </p:attrNameLst>
                                      </p:cBhvr>
                                      <p:to>
                                        <a:srgbClr val="006600"/>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1621"/>
                                        </p:tgtEl>
                                        <p:attrNameLst>
                                          <p:attrName>style.visibility</p:attrName>
                                        </p:attrNameLst>
                                      </p:cBhvr>
                                      <p:to>
                                        <p:strVal val="visible"/>
                                      </p:to>
                                    </p:set>
                                    <p:animEffect transition="in" filter="wipe(left)">
                                      <p:cBhvr>
                                        <p:cTn id="37" dur="500"/>
                                        <p:tgtEl>
                                          <p:spTgt spid="111621"/>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11622"/>
                                        </p:tgtEl>
                                        <p:attrNameLst>
                                          <p:attrName>style.visibility</p:attrName>
                                        </p:attrNameLst>
                                      </p:cBhvr>
                                      <p:to>
                                        <p:strVal val="visible"/>
                                      </p:to>
                                    </p:set>
                                    <p:anim calcmode="lin" valueType="num">
                                      <p:cBhvr>
                                        <p:cTn id="42" dur="500" fill="hold"/>
                                        <p:tgtEl>
                                          <p:spTgt spid="111622"/>
                                        </p:tgtEl>
                                        <p:attrNameLst>
                                          <p:attrName>ppt_w</p:attrName>
                                        </p:attrNameLst>
                                      </p:cBhvr>
                                      <p:tavLst>
                                        <p:tav tm="0">
                                          <p:val>
                                            <p:fltVal val="0"/>
                                          </p:val>
                                        </p:tav>
                                        <p:tav tm="100000">
                                          <p:val>
                                            <p:strVal val="#ppt_w"/>
                                          </p:val>
                                        </p:tav>
                                      </p:tavLst>
                                    </p:anim>
                                    <p:anim calcmode="lin" valueType="num">
                                      <p:cBhvr>
                                        <p:cTn id="43" dur="500" fill="hold"/>
                                        <p:tgtEl>
                                          <p:spTgt spid="1116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2" grpId="0" animBg="1"/>
      <p:bldP spid="111626" grpId="0" animBg="1"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CC33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CC33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amboo">
  <a:themeElements>
    <a:clrScheme name="">
      <a:dk1>
        <a:srgbClr val="000000"/>
      </a:dk1>
      <a:lt1>
        <a:srgbClr val="FFFFFF"/>
      </a:lt1>
      <a:dk2>
        <a:srgbClr val="0080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chemeClr val="bg2"/>
          </a:buClr>
          <a:buSzPct val="65000"/>
          <a:buFont typeface="Wingdings" pitchFamily="2" charset="2"/>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chemeClr val="bg2"/>
          </a:buClr>
          <a:buSzPct val="65000"/>
          <a:buFont typeface="Wingdings" pitchFamily="2" charset="2"/>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2895</TotalTime>
  <Words>554</Words>
  <Application>Microsoft Office PowerPoint</Application>
  <PresentationFormat>On-screen Show (4:3)</PresentationFormat>
  <Paragraphs>65</Paragraphs>
  <Slides>16</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16</vt:i4>
      </vt:variant>
    </vt:vector>
  </HeadingPairs>
  <TitlesOfParts>
    <vt:vector size="20" baseType="lpstr">
      <vt:lpstr>Default Design</vt:lpstr>
      <vt:lpstr>Bamboo</vt:lpstr>
      <vt:lpstr>Equation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Ted Vittitoe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Ted Vittitoe</dc:creator>
  <cp:lastModifiedBy>Stephen Anderson</cp:lastModifiedBy>
  <cp:revision>121</cp:revision>
  <cp:lastPrinted>2002-03-16T02:38:44Z</cp:lastPrinted>
  <dcterms:created xsi:type="dcterms:W3CDTF">2002-03-15T17:34:58Z</dcterms:created>
  <dcterms:modified xsi:type="dcterms:W3CDTF">2014-07-28T09:07:09Z</dcterms:modified>
</cp:coreProperties>
</file>