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84" r:id="rId3"/>
  </p:sldMasterIdLst>
  <p:notesMasterIdLst>
    <p:notesMasterId r:id="rId13"/>
  </p:notesMasterIdLst>
  <p:handoutMasterIdLst>
    <p:handoutMasterId r:id="rId14"/>
  </p:handoutMasterIdLst>
  <p:sldIdLst>
    <p:sldId id="409" r:id="rId4"/>
    <p:sldId id="418" r:id="rId5"/>
    <p:sldId id="419" r:id="rId6"/>
    <p:sldId id="420" r:id="rId7"/>
    <p:sldId id="421" r:id="rId8"/>
    <p:sldId id="413" r:id="rId9"/>
    <p:sldId id="422" r:id="rId10"/>
    <p:sldId id="389" r:id="rId11"/>
    <p:sldId id="417" r:id="rId12"/>
  </p:sldIdLst>
  <p:sldSz cx="9144000" cy="6858000" type="screen4x3"/>
  <p:notesSz cx="9923463" cy="6791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57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9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1" autoAdjust="0"/>
    <p:restoredTop sz="94708"/>
  </p:normalViewPr>
  <p:slideViewPr>
    <p:cSldViewPr>
      <p:cViewPr varScale="1">
        <p:scale>
          <a:sx n="88" d="100"/>
          <a:sy n="88" d="100"/>
        </p:scale>
        <p:origin x="848" y="184"/>
      </p:cViewPr>
      <p:guideLst>
        <p:guide orient="horz" pos="1872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8" y="2676"/>
      </p:cViewPr>
      <p:guideLst>
        <p:guide orient="horz" pos="2139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338" y="0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0013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338" y="6450013"/>
            <a:ext cx="43005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77D45DA2-B43F-47AF-B525-DE2B226E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64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3225800"/>
            <a:ext cx="7278687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160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1600"/>
            <a:ext cx="43005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98E3E087-2602-4B40-A150-88C8DF6F0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01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29D0E-803B-43CD-8B8E-931DC9C918AD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545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37631-1856-4309-9467-8D9AA8F4BA94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716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6ECDD-8E2B-47A2-8C89-9114CCF1C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F8F0-BDD7-41EF-BA89-D8A314B7C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F52DC-C928-4593-AD99-3C4076489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9BDDD-F169-4CE6-8FDD-98DA1485E5D2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45A0-7B71-4B92-8B5E-F719D4F7E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7F5D-18A5-4435-9C2B-0F87D17B4586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132B-AFFB-4632-BBAD-9836A0F2D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FDF9C-CF50-4C53-B872-B5751D8CAAE2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17AA-781C-48A0-AD61-A52610A3E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19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47CC-6F35-4528-A534-58EADB04D998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B27F0-8BD7-48F8-9246-EF81ED881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8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735C8-CDF7-4A43-AEEF-24B3BA096917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BF7A2-CE2F-4840-A91D-90EC0D532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5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34A1-4C25-4800-B0A1-9CDFEDDFF7DF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170DC-1CF0-4247-8E8D-E48D219B4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37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65E63-9EB5-4CDD-88CE-E17E7D1A6428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83890-5FCF-4130-B2DB-78700AD0F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23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734A-1D4E-4D2E-9FAD-718C4028CCEB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210E-E151-4CBA-A0E1-3A0FF2BDE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0B41-CBC2-4F81-9175-FC2E6B626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09732-77A5-48EA-890B-80048D69F37A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47F88-1D64-4271-B8F0-232C5762B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66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DF580-490F-4801-8AD8-888B3410973A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38C2-5A19-463B-B7E5-5E88FDBF8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64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C24B-B73D-4000-9145-39112C2B53D3}" type="datetime1">
              <a:rPr lang="en-US"/>
              <a:pPr>
                <a:defRPr/>
              </a:pPr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3FB4-3AC8-4EBC-8220-D7BA8F923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48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63E76-4440-474C-BE06-9BA009ED9F9C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8BBF1-7333-4CAE-BA4E-ECF9C0593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608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EF2636-460D-4970-BAD4-7EDCE10090D8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AC934-0CE8-4DB3-84D3-0FFD76580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144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EE310-4822-4254-94B5-56BF9A406FA2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8E10B-55FC-40B1-8B99-C976FE2FF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6964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526CF4-5D4B-412C-991A-0575999C2372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15C1F-3C09-4C87-B4BB-D650DEC6A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504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C007F2-85AE-4EE2-A8EE-EA4887B30E23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0D4FC-7072-4522-9A26-FC9D65013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0439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E4940E-E926-4CB5-8383-8F13E3EF6558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4E209-FAFC-44DF-9FA9-5D1E05BF2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828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82F36-ACAA-480C-A482-65F9C5A77C41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8BCAB-9D3F-43A7-A7F5-AE8BEE0AC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76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935A3-E633-4ACA-905D-0C17D63FA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60D19B-F25B-4FB3-8121-24CEDFD10A39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33717-FA12-4F44-ACB5-5BEF4E1584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900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ED62BE-63D1-49AE-B747-868E611C9714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386D9-CAD8-487A-8A46-6E8414E47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6664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BC90EB-5B53-40BD-9516-A96CC7F99551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6A6F2-2EBE-4F83-890D-4C72375CA7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2164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7B20AB-762C-42CB-982C-921EF5D23958}" type="datetime1">
              <a:rPr lang="en-US" altLang="en-US"/>
              <a:pPr/>
              <a:t>4/18/16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E8D16-FE74-4F9D-8874-B5507E86B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04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9E3A5-858F-4A4B-9C5C-57A12D8B6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2E3A-EBA7-49BA-9E43-D8E09A0BD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D16BB-372B-464F-95C4-CA2C3C008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5CDC5-08E5-4B8B-9E5E-863E18AD6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08558-30C8-4809-ABB8-D08A2AE21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BDA0D-F88E-4961-B2C7-171C36FD1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/>
            </a:lvl1pPr>
          </a:lstStyle>
          <a:p>
            <a:pPr>
              <a:defRPr/>
            </a:pPr>
            <a:fld id="{AED47325-CF43-445D-859E-ACE809246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Verdana" charset="0"/>
              </a:defRPr>
            </a:lvl1pPr>
          </a:lstStyle>
          <a:p>
            <a:pPr defTabSz="457200">
              <a:defRPr/>
            </a:pPr>
            <a:fld id="{0074F679-3393-4FEE-A296-44121624150E}" type="datetime1">
              <a:rPr lang="en-US" b="0">
                <a:ea typeface="ＭＳ Ｐゴシック" charset="-128"/>
              </a:rPr>
              <a:pPr defTabSz="457200">
                <a:defRPr/>
              </a:pPr>
              <a:t>4/18/16</a:t>
            </a:fld>
            <a:endParaRPr lang="en-US" b="0"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Verdana" charset="0"/>
                <a:cs typeface="ＭＳ Ｐゴシック" charset="-128"/>
              </a:defRPr>
            </a:lvl1pPr>
          </a:lstStyle>
          <a:p>
            <a:pPr defTabSz="457200">
              <a:defRPr/>
            </a:pPr>
            <a:endParaRPr lang="en-US" b="0"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Verdana" charset="0"/>
              </a:defRPr>
            </a:lvl1pPr>
          </a:lstStyle>
          <a:p>
            <a:pPr defTabSz="457200">
              <a:defRPr/>
            </a:pPr>
            <a:fld id="{68C94E80-7743-4E05-9FF2-87D60418E2E4}" type="slidenum">
              <a:rPr lang="en-US" b="0">
                <a:ea typeface="ＭＳ Ｐゴシック" charset="-128"/>
              </a:rPr>
              <a:pPr defTabSz="457200">
                <a:defRPr/>
              </a:pPr>
              <a:t>‹#›</a:t>
            </a:fld>
            <a:endParaRPr lang="en-US" b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09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09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09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09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09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Verdana" charset="0"/>
              </a:defRPr>
            </a:lvl1pPr>
          </a:lstStyle>
          <a:p>
            <a:pPr defTabSz="457200"/>
            <a:fld id="{621560A3-DB38-4234-9DDA-38D49C79A30B}" type="datetime1">
              <a:rPr lang="en-US" altLang="en-US" b="0">
                <a:ea typeface="ＭＳ Ｐゴシック" charset="-128"/>
              </a:rPr>
              <a:pPr defTabSz="457200"/>
              <a:t>4/18/16</a:t>
            </a:fld>
            <a:endParaRPr lang="en-US" altLang="en-US" b="0"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 defTabSz="457200">
              <a:defRPr/>
            </a:pPr>
            <a:endParaRPr lang="en-US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Verdana" charset="0"/>
              </a:defRPr>
            </a:lvl1pPr>
          </a:lstStyle>
          <a:p>
            <a:pPr defTabSz="457200"/>
            <a:fld id="{51F4A921-F74E-44B8-AA60-1ACBD6D327F2}" type="slidenum">
              <a:rPr lang="en-US" altLang="en-US" b="0">
                <a:ea typeface="ＭＳ Ｐゴシック" charset="-128"/>
              </a:rPr>
              <a:pPr defTabSz="457200"/>
              <a:t>‹#›</a:t>
            </a:fld>
            <a:endParaRPr lang="en-US" altLang="en-US" b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2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09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09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09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09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hyperlink" Target="http://www.ngsir.netfirms.com/englishhtm/DropABrick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9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10.wmf"/><Relationship Id="rId10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42910" y="185736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6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NZ" sz="8000" b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Conservation of Momentum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28750" y="2990854"/>
          <a:ext cx="58404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4" imgW="1371600" imgH="253800" progId="Equation.3">
                  <p:embed/>
                </p:oleObj>
              </mc:Choice>
              <mc:Fallback>
                <p:oleObj name="Equation" r:id="rId4" imgW="1371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990854"/>
                        <a:ext cx="5840413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4500569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>
                <a:solidFill>
                  <a:srgbClr val="FF0000"/>
                </a:solidFill>
              </a:rPr>
              <a:t>Provided no unbalanced external forces (friction, gravity etc) affect the objects</a:t>
            </a:r>
            <a:endParaRPr lang="en-NZ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928670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For Collisions or explosions...</a:t>
            </a:r>
            <a:endParaRPr lang="en-NZ" dirty="0"/>
          </a:p>
        </p:txBody>
      </p:sp>
      <p:sp>
        <p:nvSpPr>
          <p:cNvPr id="2" name="Rectangle 1"/>
          <p:cNvSpPr/>
          <p:nvPr/>
        </p:nvSpPr>
        <p:spPr>
          <a:xfrm>
            <a:off x="8265848" y="24759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355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4686300" y="3324225"/>
            <a:ext cx="4114800" cy="13843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bIns="93600"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30200" y="3324225"/>
            <a:ext cx="3276600" cy="1371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bIns="93600"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254001" y="1574800"/>
            <a:ext cx="8648699" cy="1679563"/>
          </a:xfrm>
          <a:prstGeom prst="rect">
            <a:avLst/>
          </a:prstGeom>
          <a:solidFill>
            <a:srgbClr val="FFFF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936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spcAft>
                <a:spcPts val="1200"/>
              </a:spcAft>
              <a:defRPr/>
            </a:pPr>
            <a:r>
              <a:rPr lang="en-CA" sz="1800" b="0" smtClean="0">
                <a:solidFill>
                  <a:srgbClr val="000000"/>
                </a:solidFill>
                <a:latin typeface="Verdana" charset="0"/>
              </a:rPr>
              <a:t>The 'before' diagram below shows a 200 g firework that has been thrown high into the air.  At the top of its flight it is moving at 12 m s</a:t>
            </a:r>
            <a:r>
              <a:rPr lang="en-CA" sz="1800" b="0" baseline="30000" smtClean="0">
                <a:solidFill>
                  <a:srgbClr val="000000"/>
                </a:solidFill>
                <a:latin typeface="Verdana" charset="0"/>
              </a:rPr>
              <a:t>-1</a:t>
            </a:r>
            <a:r>
              <a:rPr lang="en-CA" sz="1800" b="0" smtClean="0">
                <a:solidFill>
                  <a:srgbClr val="000000"/>
                </a:solidFill>
                <a:latin typeface="Verdana" charset="0"/>
              </a:rPr>
              <a:t> where the firework explodes into two pieces.  </a:t>
            </a:r>
          </a:p>
          <a:p>
            <a:pPr defTabSz="457200" eaLnBrk="1" hangingPunct="1">
              <a:spcAft>
                <a:spcPts val="1200"/>
              </a:spcAft>
              <a:defRPr/>
            </a:pPr>
            <a:r>
              <a:rPr lang="en-CA" sz="1800" b="0" smtClean="0">
                <a:solidFill>
                  <a:srgbClr val="000000"/>
                </a:solidFill>
                <a:latin typeface="Verdana" charset="0"/>
              </a:rPr>
              <a:t>The 'after' diagram shows one piece (mass of 40 g) moving at 15 m s</a:t>
            </a:r>
            <a:r>
              <a:rPr lang="en-CA" sz="1800" b="0" baseline="30000" smtClean="0">
                <a:solidFill>
                  <a:srgbClr val="000000"/>
                </a:solidFill>
                <a:latin typeface="Verdana" charset="0"/>
              </a:rPr>
              <a:t>-1</a:t>
            </a:r>
            <a:r>
              <a:rPr lang="en-CA" sz="1800" b="0" smtClean="0">
                <a:solidFill>
                  <a:srgbClr val="000000"/>
                </a:solidFill>
                <a:latin typeface="Verdana" charset="0"/>
              </a:rPr>
              <a:t> in the opposite direction. Answer the questions below.</a:t>
            </a:r>
            <a:endParaRPr lang="en-US" sz="1800" b="0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3317" name="TextBox 16"/>
          <p:cNvSpPr txBox="1">
            <a:spLocks noChangeArrowheads="1"/>
          </p:cNvSpPr>
          <p:nvPr/>
        </p:nvSpPr>
        <p:spPr bwMode="auto">
          <a:xfrm>
            <a:off x="98425" y="4975225"/>
            <a:ext cx="8826500" cy="15256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bIns="93600">
            <a:spAutoFit/>
          </a:bodyPr>
          <a:lstStyle/>
          <a:p>
            <a:pPr marL="457200" indent="-457200" defTabSz="457200">
              <a:buFont typeface="Verdana" charset="0"/>
              <a:buAutoNum type="arabicPeriod"/>
              <a:defRPr/>
            </a:pPr>
            <a:r>
              <a:rPr lang="en-US" sz="1800" b="0" dirty="0">
                <a:solidFill>
                  <a:srgbClr val="000000"/>
                </a:solidFill>
                <a:ea typeface="Verdana" charset="0"/>
                <a:cs typeface="Verdana" charset="0"/>
              </a:rPr>
              <a:t>Calculate the momentum of the centre of mass.</a:t>
            </a:r>
          </a:p>
          <a:p>
            <a:pPr marL="457200" indent="-457200" defTabSz="457200">
              <a:buFont typeface="Verdana" charset="0"/>
              <a:buAutoNum type="arabicPeriod"/>
              <a:defRPr/>
            </a:pPr>
            <a:endParaRPr lang="en-US" sz="1800" b="0" dirty="0">
              <a:solidFill>
                <a:srgbClr val="000000"/>
              </a:solidFill>
              <a:ea typeface="Verdana" charset="0"/>
              <a:cs typeface="Verdana" charset="0"/>
            </a:endParaRPr>
          </a:p>
          <a:p>
            <a:pPr marL="457200" indent="-457200" defTabSz="457200">
              <a:buFont typeface="Verdana" charset="0"/>
              <a:buAutoNum type="arabicPeriod"/>
              <a:defRPr/>
            </a:pPr>
            <a:r>
              <a:rPr lang="en-US" sz="1800" b="0" dirty="0">
                <a:solidFill>
                  <a:srgbClr val="000000"/>
                </a:solidFill>
                <a:ea typeface="Verdana" charset="0"/>
                <a:cs typeface="Verdana" charset="0"/>
              </a:rPr>
              <a:t>State the momentum of the centre of mass after the explosion.</a:t>
            </a:r>
          </a:p>
          <a:p>
            <a:pPr marL="457200" indent="-457200" defTabSz="457200">
              <a:buFont typeface="Verdana" charset="0"/>
              <a:buAutoNum type="arabicPeriod"/>
              <a:defRPr/>
            </a:pPr>
            <a:endParaRPr lang="en-US" sz="1800" b="0" dirty="0">
              <a:solidFill>
                <a:srgbClr val="000000"/>
              </a:solidFill>
              <a:ea typeface="Verdana" charset="0"/>
              <a:cs typeface="Verdana" charset="0"/>
            </a:endParaRPr>
          </a:p>
          <a:p>
            <a:pPr marL="457200" indent="-457200" defTabSz="457200">
              <a:buFont typeface="Verdana" charset="0"/>
              <a:buAutoNum type="arabicPeriod"/>
              <a:defRPr/>
            </a:pPr>
            <a:r>
              <a:rPr lang="en-US" sz="1800" b="0" dirty="0">
                <a:solidFill>
                  <a:srgbClr val="000000"/>
                </a:solidFill>
                <a:ea typeface="Verdana" charset="0"/>
                <a:cs typeface="Verdana" charset="0"/>
              </a:rPr>
              <a:t>Determine the speed and direction of the other piece of the firework.</a:t>
            </a:r>
          </a:p>
        </p:txBody>
      </p:sp>
      <p:sp>
        <p:nvSpPr>
          <p:cNvPr id="7" name="Can 6"/>
          <p:cNvSpPr>
            <a:spLocks noChangeArrowheads="1"/>
          </p:cNvSpPr>
          <p:nvPr/>
        </p:nvSpPr>
        <p:spPr bwMode="auto">
          <a:xfrm rot="-5400000">
            <a:off x="1231900" y="3476625"/>
            <a:ext cx="304800" cy="939800"/>
          </a:xfrm>
          <a:prstGeom prst="can">
            <a:avLst>
              <a:gd name="adj" fmla="val 24995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bIns="93600"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  <a:latin typeface="Verdana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342900" y="3806825"/>
            <a:ext cx="5207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393700" y="4086225"/>
            <a:ext cx="4826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546100" y="3946525"/>
            <a:ext cx="2921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Can 15"/>
          <p:cNvSpPr>
            <a:spLocks noChangeArrowheads="1"/>
          </p:cNvSpPr>
          <p:nvPr/>
        </p:nvSpPr>
        <p:spPr bwMode="auto">
          <a:xfrm rot="5400000" flipH="1">
            <a:off x="5905500" y="3857625"/>
            <a:ext cx="317500" cy="2667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bIns="93600"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  <a:latin typeface="Verdana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flipH="1">
            <a:off x="6248400" y="3844925"/>
            <a:ext cx="5207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6235700" y="4124325"/>
            <a:ext cx="4826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flipH="1">
            <a:off x="6273800" y="3984625"/>
            <a:ext cx="29210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Can 24"/>
          <p:cNvSpPr>
            <a:spLocks noChangeArrowheads="1"/>
          </p:cNvSpPr>
          <p:nvPr/>
        </p:nvSpPr>
        <p:spPr bwMode="auto">
          <a:xfrm rot="-5400000">
            <a:off x="8058150" y="3698875"/>
            <a:ext cx="317500" cy="558800"/>
          </a:xfrm>
          <a:prstGeom prst="can">
            <a:avLst>
              <a:gd name="adj" fmla="val 2499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bIns="93600"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  <a:latin typeface="Verdana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28" name="TextBox 30"/>
          <p:cNvSpPr txBox="1">
            <a:spLocks noChangeArrowheads="1"/>
          </p:cNvSpPr>
          <p:nvPr/>
        </p:nvSpPr>
        <p:spPr bwMode="auto">
          <a:xfrm>
            <a:off x="1422400" y="4225925"/>
            <a:ext cx="1005328" cy="44845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bIns="93600">
            <a:spAutoFit/>
          </a:bodyPr>
          <a:lstStyle/>
          <a:p>
            <a:pPr algn="ctr" defTabSz="457200">
              <a:defRPr/>
            </a:pPr>
            <a:r>
              <a:rPr lang="en-US" sz="2000" b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before</a:t>
            </a:r>
          </a:p>
        </p:txBody>
      </p:sp>
      <p:sp>
        <p:nvSpPr>
          <p:cNvPr id="2" name="TextBox 31"/>
          <p:cNvSpPr txBox="1">
            <a:spLocks noChangeArrowheads="1"/>
          </p:cNvSpPr>
          <p:nvPr/>
        </p:nvSpPr>
        <p:spPr bwMode="auto">
          <a:xfrm>
            <a:off x="6388100" y="4251325"/>
            <a:ext cx="800219" cy="44845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bIns="93600">
            <a:spAutoFit/>
          </a:bodyPr>
          <a:lstStyle/>
          <a:p>
            <a:pPr algn="ctr" defTabSz="457200">
              <a:defRPr/>
            </a:pPr>
            <a:r>
              <a:rPr lang="en-US" sz="2000" b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after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>
            <a:off x="1930400" y="3959225"/>
            <a:ext cx="749300" cy="15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1" name="TextBox 37"/>
          <p:cNvSpPr txBox="1">
            <a:spLocks noChangeArrowheads="1"/>
          </p:cNvSpPr>
          <p:nvPr/>
        </p:nvSpPr>
        <p:spPr bwMode="auto">
          <a:xfrm>
            <a:off x="1534224" y="3387725"/>
            <a:ext cx="1640781" cy="41767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bIns="93600">
            <a:spAutoFit/>
          </a:bodyPr>
          <a:lstStyle/>
          <a:p>
            <a:pPr algn="ctr" defTabSz="457200">
              <a:defRPr/>
            </a:pPr>
            <a:r>
              <a:rPr lang="en-US" sz="1800" b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v = 12 m s</a:t>
            </a:r>
            <a:r>
              <a:rPr lang="en-US" sz="1800" b="0" baseline="3000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-1</a:t>
            </a:r>
          </a:p>
        </p:txBody>
      </p:sp>
      <p:sp>
        <p:nvSpPr>
          <p:cNvPr id="13332" name="TextBox 38"/>
          <p:cNvSpPr txBox="1">
            <a:spLocks noChangeArrowheads="1"/>
          </p:cNvSpPr>
          <p:nvPr/>
        </p:nvSpPr>
        <p:spPr bwMode="auto">
          <a:xfrm>
            <a:off x="4965700" y="3400425"/>
            <a:ext cx="1641475" cy="417513"/>
          </a:xfrm>
          <a:prstGeom prst="rect">
            <a:avLst/>
          </a:prstGeom>
          <a:solidFill>
            <a:srgbClr val="F2DCD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93600">
            <a:spAutoFit/>
          </a:bodyPr>
          <a:lstStyle/>
          <a:p>
            <a:pPr defTabSz="457200">
              <a:defRPr/>
            </a:pPr>
            <a:r>
              <a:rPr lang="en-US" sz="1800" b="0">
                <a:solidFill>
                  <a:srgbClr val="000000"/>
                </a:solidFill>
                <a:latin typeface="Verdana"/>
                <a:ea typeface="ＭＳ Ｐゴシック" charset="-128"/>
                <a:cs typeface="ＭＳ Ｐゴシック" charset="-128"/>
              </a:rPr>
              <a:t>v = 15 m s</a:t>
            </a:r>
            <a:r>
              <a:rPr lang="en-US" sz="1800" b="0" baseline="30000">
                <a:solidFill>
                  <a:srgbClr val="000000"/>
                </a:solidFill>
                <a:latin typeface="Verdana"/>
                <a:ea typeface="ＭＳ Ｐゴシック" charset="-128"/>
                <a:cs typeface="ＭＳ Ｐゴシック" charset="-128"/>
              </a:rPr>
              <a:t>-1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H="1">
            <a:off x="5080000" y="3971925"/>
            <a:ext cx="749300" cy="15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50800" y="50800"/>
            <a:ext cx="5564594" cy="4176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bIns="93600">
            <a:spAutoFit/>
          </a:bodyPr>
          <a:lstStyle/>
          <a:p>
            <a:pPr defTabSz="457200">
              <a:defRPr/>
            </a:pPr>
            <a:r>
              <a:rPr lang="en-NZ" sz="1800" b="0">
                <a:solidFill>
                  <a:srgbClr val="000000"/>
                </a:solidFill>
                <a:ea typeface="Verdana" charset="0"/>
                <a:cs typeface="Verdana" charset="0"/>
              </a:rPr>
              <a:t>Velocity and momentum of the centre of mass</a:t>
            </a:r>
          </a:p>
        </p:txBody>
      </p:sp>
      <p:sp>
        <p:nvSpPr>
          <p:cNvPr id="30" name="TextBox 37"/>
          <p:cNvSpPr txBox="1">
            <a:spLocks noChangeArrowheads="1"/>
          </p:cNvSpPr>
          <p:nvPr/>
        </p:nvSpPr>
        <p:spPr bwMode="auto">
          <a:xfrm>
            <a:off x="8026400" y="3387725"/>
            <a:ext cx="321272" cy="41767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bIns="936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sz="1800" b="0" smtClean="0">
                <a:solidFill>
                  <a:srgbClr val="000000"/>
                </a:solidFill>
                <a:latin typeface="Verdana" charset="0"/>
              </a:rPr>
              <a:t>v</a:t>
            </a:r>
            <a:endParaRPr lang="en-US" sz="1800" b="0" baseline="30000" smtClean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50800" y="4559300"/>
            <a:ext cx="9093200" cy="2095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  <a:latin typeface="Verdana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40" name="TextBox 16"/>
          <p:cNvSpPr txBox="1">
            <a:spLocks noChangeArrowheads="1"/>
          </p:cNvSpPr>
          <p:nvPr/>
        </p:nvSpPr>
        <p:spPr bwMode="auto">
          <a:xfrm>
            <a:off x="63500" y="1439863"/>
            <a:ext cx="5676900" cy="338137"/>
          </a:xfrm>
          <a:prstGeom prst="rect">
            <a:avLst/>
          </a:prstGeom>
          <a:solidFill>
            <a:srgbClr val="DCE6F2"/>
          </a:solidFill>
          <a:ln w="9525">
            <a:solidFill>
              <a:srgbClr val="7D6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spcAft>
                <a:spcPts val="600"/>
              </a:spcAft>
              <a:buFont typeface="Calibri" charset="0"/>
              <a:buAutoNum type="arabicPeriod"/>
              <a:defRPr/>
            </a:pP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Calculate the momentum of the centre of mass. </a:t>
            </a:r>
          </a:p>
        </p:txBody>
      </p:sp>
      <p:sp>
        <p:nvSpPr>
          <p:cNvPr id="14341" name="TextBox 18"/>
          <p:cNvSpPr txBox="1">
            <a:spLocks noChangeArrowheads="1"/>
          </p:cNvSpPr>
          <p:nvPr/>
        </p:nvSpPr>
        <p:spPr bwMode="auto">
          <a:xfrm>
            <a:off x="444500" y="3022600"/>
            <a:ext cx="5949950" cy="584200"/>
          </a:xfrm>
          <a:prstGeom prst="rect">
            <a:avLst/>
          </a:prstGeom>
          <a:gradFill rotWithShape="1">
            <a:gsLst>
              <a:gs pos="0">
                <a:srgbClr val="DCFFA0"/>
              </a:gs>
              <a:gs pos="100000">
                <a:srgbClr val="A0CA4A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defRPr/>
            </a:pP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Before the explosion momentum p</a:t>
            </a:r>
            <a:r>
              <a:rPr lang="en-US" sz="1600" b="0" baseline="-25000" smtClean="0">
                <a:solidFill>
                  <a:srgbClr val="000000"/>
                </a:solidFill>
                <a:latin typeface="Verdana" charset="0"/>
              </a:rPr>
              <a:t>i 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= 2.4 kg m s</a:t>
            </a:r>
            <a:r>
              <a:rPr lang="en-US" sz="1600" b="0" baseline="30000" smtClean="0">
                <a:solidFill>
                  <a:srgbClr val="000000"/>
                </a:solidFill>
                <a:latin typeface="Verdana" charset="0"/>
              </a:rPr>
              <a:t>-1   </a:t>
            </a:r>
            <a:r>
              <a:rPr lang="en-US" sz="1600" b="0" smtClean="0">
                <a:solidFill>
                  <a:srgbClr val="000000"/>
                </a:solidFill>
                <a:latin typeface="Wingdings" charset="2"/>
              </a:rPr>
              <a:t></a:t>
            </a:r>
            <a:endParaRPr lang="en-US" sz="1600" b="0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TextBox 26"/>
          <p:cNvSpPr txBox="1">
            <a:spLocks noChangeArrowheads="1"/>
          </p:cNvSpPr>
          <p:nvPr/>
        </p:nvSpPr>
        <p:spPr bwMode="auto">
          <a:xfrm>
            <a:off x="142875" y="6157913"/>
            <a:ext cx="862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57200" eaLnBrk="1" hangingPunct="1"/>
            <a:r>
              <a:rPr lang="en-US" altLang="en-US" sz="1800" b="0">
                <a:solidFill>
                  <a:srgbClr val="000000"/>
                </a:solidFill>
                <a:latin typeface="Verdana" charset="0"/>
              </a:rPr>
              <a:t>3.0</a:t>
            </a:r>
            <a:r>
              <a:rPr lang="en-US" altLang="en-US" sz="2000" b="0">
                <a:solidFill>
                  <a:srgbClr val="000000"/>
                </a:solidFill>
                <a:latin typeface="Verdana" charset="0"/>
              </a:rPr>
              <a:t> = 0.16 x v   so v = 3.0 / 0.16 </a:t>
            </a:r>
            <a:r>
              <a:rPr lang="en-US" altLang="en-US" sz="2000" b="0">
                <a:solidFill>
                  <a:prstClr val="black"/>
                </a:solidFill>
                <a:latin typeface="Verdana" charset="0"/>
              </a:rPr>
              <a:t> </a:t>
            </a:r>
            <a:r>
              <a:rPr lang="en-US" altLang="en-US" sz="2000" b="0">
                <a:solidFill>
                  <a:srgbClr val="000000"/>
                </a:solidFill>
                <a:latin typeface="Symbol" charset="2"/>
              </a:rPr>
              <a:t>\ </a:t>
            </a:r>
            <a:r>
              <a:rPr lang="en-US" altLang="en-US" sz="2000" b="0" u="sng">
                <a:solidFill>
                  <a:srgbClr val="000000"/>
                </a:solidFill>
                <a:latin typeface="Verdana" charset="0"/>
              </a:rPr>
              <a:t>v = 18.8 m s</a:t>
            </a:r>
            <a:r>
              <a:rPr lang="en-US" altLang="en-US" sz="2000" b="0" baseline="30000">
                <a:solidFill>
                  <a:srgbClr val="000000"/>
                </a:solidFill>
                <a:latin typeface="Verdana" charset="0"/>
              </a:rPr>
              <a:t>-1 </a:t>
            </a:r>
            <a:r>
              <a:rPr lang="en-US" altLang="en-US" sz="2000" b="0">
                <a:solidFill>
                  <a:srgbClr val="000000"/>
                </a:solidFill>
                <a:latin typeface="Verdana" charset="0"/>
              </a:rPr>
              <a:t>to the right</a:t>
            </a:r>
            <a:r>
              <a:rPr lang="en-US" altLang="en-US" sz="2000" b="0" baseline="30000">
                <a:solidFill>
                  <a:srgbClr val="FF0000"/>
                </a:solidFill>
                <a:latin typeface="Verdana" charset="0"/>
              </a:rPr>
              <a:t> </a:t>
            </a:r>
            <a:r>
              <a:rPr lang="en-US" altLang="en-US" sz="2000" b="0">
                <a:solidFill>
                  <a:srgbClr val="FF0000"/>
                </a:solidFill>
                <a:latin typeface="Verdana" charset="0"/>
              </a:rPr>
              <a:t> </a:t>
            </a:r>
          </a:p>
        </p:txBody>
      </p:sp>
      <p:sp>
        <p:nvSpPr>
          <p:cNvPr id="14344" name="TextBox 23"/>
          <p:cNvSpPr txBox="1">
            <a:spLocks noChangeArrowheads="1"/>
          </p:cNvSpPr>
          <p:nvPr/>
        </p:nvSpPr>
        <p:spPr bwMode="auto">
          <a:xfrm>
            <a:off x="444500" y="3784600"/>
            <a:ext cx="6094413" cy="338138"/>
          </a:xfrm>
          <a:prstGeom prst="rect">
            <a:avLst/>
          </a:prstGeom>
          <a:gradFill rotWithShape="1">
            <a:gsLst>
              <a:gs pos="0">
                <a:srgbClr val="DCFFA0"/>
              </a:gs>
              <a:gs pos="100000">
                <a:srgbClr val="A0CA4A"/>
              </a:gs>
            </a:gsLst>
            <a:lin ang="5400000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defRPr/>
            </a:pP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Momentum of one piece p</a:t>
            </a:r>
            <a:r>
              <a:rPr lang="en-US" sz="1600" b="0" baseline="-25000" smtClean="0">
                <a:solidFill>
                  <a:srgbClr val="000000"/>
                </a:solidFill>
                <a:latin typeface="Verdana" charset="0"/>
              </a:rPr>
              <a:t>p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 = 0.04 x 15 = 0.6 kg m s</a:t>
            </a:r>
            <a:r>
              <a:rPr lang="en-US" sz="1600" b="0" baseline="30000" smtClean="0">
                <a:solidFill>
                  <a:srgbClr val="000000"/>
                </a:solidFill>
                <a:latin typeface="Verdana" charset="0"/>
              </a:rPr>
              <a:t>-1 </a:t>
            </a:r>
            <a:r>
              <a:rPr lang="en-US" sz="1600" b="0" smtClean="0">
                <a:solidFill>
                  <a:srgbClr val="000000"/>
                </a:solidFill>
                <a:latin typeface="Wingdings" charset="2"/>
              </a:rPr>
              <a:t>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15900" y="5453063"/>
            <a:ext cx="6972300" cy="636020"/>
            <a:chOff x="609600" y="5453063"/>
            <a:chExt cx="6972300" cy="636020"/>
          </a:xfrm>
        </p:grpSpPr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>
              <a:off x="609600" y="5888038"/>
              <a:ext cx="1905000" cy="1587"/>
            </a:xfrm>
            <a:prstGeom prst="line">
              <a:avLst/>
            </a:prstGeom>
            <a:noFill/>
            <a:ln w="57150">
              <a:solidFill>
                <a:srgbClr val="8064A2"/>
              </a:solidFill>
              <a:round/>
              <a:headEnd/>
              <a:tailEnd type="stealth" w="med" len="lg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16" name="TextBox 23"/>
            <p:cNvSpPr txBox="1">
              <a:spLocks noChangeArrowheads="1"/>
            </p:cNvSpPr>
            <p:nvPr/>
          </p:nvSpPr>
          <p:spPr bwMode="auto">
            <a:xfrm>
              <a:off x="2719514" y="5627418"/>
              <a:ext cx="4365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defTabSz="457200" eaLnBrk="1" hangingPunct="1"/>
              <a:r>
                <a:rPr lang="en-US" altLang="en-US" b="0" dirty="0">
                  <a:solidFill>
                    <a:srgbClr val="000000"/>
                  </a:solidFill>
                  <a:latin typeface="Verdana" charset="0"/>
                </a:rPr>
                <a:t>=</a:t>
              </a:r>
            </a:p>
          </p:txBody>
        </p:sp>
        <p:cxnSp>
          <p:nvCxnSpPr>
            <p:cNvPr id="21" name="Straight Arrow Connector 20"/>
            <p:cNvCxnSpPr>
              <a:cxnSpLocks noChangeShapeType="1"/>
            </p:cNvCxnSpPr>
            <p:nvPr/>
          </p:nvCxnSpPr>
          <p:spPr bwMode="auto">
            <a:xfrm flipH="1">
              <a:off x="3762009" y="5891213"/>
              <a:ext cx="427717" cy="11113"/>
            </a:xfrm>
            <a:prstGeom prst="straightConnector1">
              <a:avLst/>
            </a:prstGeom>
            <a:noFill/>
            <a:ln w="57150">
              <a:solidFill>
                <a:srgbClr val="FF6600"/>
              </a:solidFill>
              <a:round/>
              <a:headEnd/>
              <a:tailEnd type="stealth" w="med" len="lg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Arrow Connector 25"/>
            <p:cNvCxnSpPr>
              <a:cxnSpLocks noChangeShapeType="1"/>
            </p:cNvCxnSpPr>
            <p:nvPr/>
          </p:nvCxnSpPr>
          <p:spPr bwMode="auto">
            <a:xfrm>
              <a:off x="4924425" y="5889625"/>
              <a:ext cx="2327275" cy="1588"/>
            </a:xfrm>
            <a:prstGeom prst="straightConnector1">
              <a:avLst/>
            </a:prstGeom>
            <a:noFill/>
            <a:ln w="57150">
              <a:solidFill>
                <a:schemeClr val="tx2">
                  <a:lumMod val="75000"/>
                </a:schemeClr>
              </a:solidFill>
              <a:round/>
              <a:headEnd/>
              <a:tailEnd type="stealth" w="med" len="lg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19" name="TextBox 27"/>
            <p:cNvSpPr txBox="1">
              <a:spLocks noChangeArrowheads="1"/>
            </p:cNvSpPr>
            <p:nvPr/>
          </p:nvSpPr>
          <p:spPr bwMode="auto">
            <a:xfrm>
              <a:off x="4876800" y="5453063"/>
              <a:ext cx="27051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defTabSz="457200" eaLnBrk="1" hangingPunct="1"/>
              <a:r>
                <a:rPr lang="en-US" altLang="en-US" sz="1800" b="0">
                  <a:solidFill>
                    <a:srgbClr val="000000"/>
                  </a:solidFill>
                  <a:latin typeface="Verdana" charset="0"/>
                </a:rPr>
                <a:t>p</a:t>
              </a:r>
              <a:r>
                <a:rPr lang="en-US" altLang="en-US" sz="1800" b="0" baseline="-25000">
                  <a:solidFill>
                    <a:srgbClr val="000000"/>
                  </a:solidFill>
                  <a:latin typeface="Verdana" charset="0"/>
                </a:rPr>
                <a:t>piece</a:t>
              </a:r>
              <a:r>
                <a:rPr lang="en-US" altLang="en-US" sz="1800" b="0">
                  <a:solidFill>
                    <a:srgbClr val="000000"/>
                  </a:solidFill>
                  <a:latin typeface="Verdana" charset="0"/>
                </a:rPr>
                <a:t> = 3.0 kg m s</a:t>
              </a:r>
              <a:r>
                <a:rPr lang="en-US" altLang="en-US" sz="1800" b="0" baseline="30000">
                  <a:solidFill>
                    <a:srgbClr val="000000"/>
                  </a:solidFill>
                  <a:latin typeface="Verdana" charset="0"/>
                </a:rPr>
                <a:t>-1</a:t>
              </a:r>
            </a:p>
          </p:txBody>
        </p:sp>
        <p:sp>
          <p:nvSpPr>
            <p:cNvPr id="3120" name="TextBox 27"/>
            <p:cNvSpPr txBox="1">
              <a:spLocks noChangeArrowheads="1"/>
            </p:cNvSpPr>
            <p:nvPr/>
          </p:nvSpPr>
          <p:spPr bwMode="auto">
            <a:xfrm>
              <a:off x="914400" y="5462588"/>
              <a:ext cx="15985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defTabSz="457200" eaLnBrk="1" hangingPunct="1"/>
              <a:r>
                <a:rPr lang="en-US" altLang="en-US" sz="1800" b="0">
                  <a:solidFill>
                    <a:srgbClr val="000000"/>
                  </a:solidFill>
                  <a:latin typeface="Verdana" charset="0"/>
                </a:rPr>
                <a:t>2.4 kg m s</a:t>
              </a:r>
              <a:r>
                <a:rPr lang="en-US" altLang="en-US" sz="1800" b="0" baseline="30000">
                  <a:solidFill>
                    <a:srgbClr val="000000"/>
                  </a:solidFill>
                  <a:latin typeface="Verdana" charset="0"/>
                </a:rPr>
                <a:t>-1</a:t>
              </a:r>
              <a:r>
                <a:rPr lang="en-US" altLang="en-US" sz="1800" b="0">
                  <a:solidFill>
                    <a:srgbClr val="000000"/>
                  </a:solidFill>
                </a:rPr>
                <a:t> </a:t>
              </a:r>
              <a:endParaRPr lang="en-US" altLang="en-US" sz="1800" b="0" baseline="-25000">
                <a:solidFill>
                  <a:srgbClr val="000000"/>
                </a:solidFill>
              </a:endParaRPr>
            </a:p>
          </p:txBody>
        </p:sp>
        <p:sp>
          <p:nvSpPr>
            <p:cNvPr id="3121" name="TextBox 28"/>
            <p:cNvSpPr txBox="1">
              <a:spLocks noChangeArrowheads="1"/>
            </p:cNvSpPr>
            <p:nvPr/>
          </p:nvSpPr>
          <p:spPr bwMode="auto">
            <a:xfrm>
              <a:off x="3124200" y="5462588"/>
              <a:ext cx="17033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defTabSz="457200" eaLnBrk="1" hangingPunct="1"/>
              <a:r>
                <a:rPr lang="en-US" altLang="en-US" sz="1800" b="0">
                  <a:solidFill>
                    <a:srgbClr val="000000"/>
                  </a:solidFill>
                  <a:latin typeface="Verdana" charset="0"/>
                </a:rPr>
                <a:t>-0.6 kg m s</a:t>
              </a:r>
              <a:r>
                <a:rPr lang="en-US" altLang="en-US" sz="1800" b="0" baseline="30000">
                  <a:solidFill>
                    <a:srgbClr val="000000"/>
                  </a:solidFill>
                  <a:latin typeface="Verdana" charset="0"/>
                </a:rPr>
                <a:t>-1</a:t>
              </a:r>
              <a:endParaRPr lang="en-US" altLang="en-US" sz="1800" b="0">
                <a:solidFill>
                  <a:srgbClr val="000000"/>
                </a:solidFill>
                <a:latin typeface="Verdana" charset="0"/>
              </a:endParaRPr>
            </a:p>
          </p:txBody>
        </p:sp>
      </p:grpSp>
      <p:sp>
        <p:nvSpPr>
          <p:cNvPr id="14354" name="TextBox 18"/>
          <p:cNvSpPr txBox="1">
            <a:spLocks noChangeArrowheads="1"/>
          </p:cNvSpPr>
          <p:nvPr/>
        </p:nvSpPr>
        <p:spPr bwMode="auto">
          <a:xfrm>
            <a:off x="444500" y="3405188"/>
            <a:ext cx="8597900" cy="338137"/>
          </a:xfrm>
          <a:prstGeom prst="rect">
            <a:avLst/>
          </a:prstGeom>
          <a:solidFill>
            <a:srgbClr val="FFFFFF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defRPr/>
            </a:pP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After the explosion momentum  c.o.m. p</a:t>
            </a:r>
            <a:r>
              <a:rPr lang="en-US" sz="1600" b="0" baseline="-25000" smtClean="0">
                <a:solidFill>
                  <a:srgbClr val="000000"/>
                </a:solidFill>
                <a:latin typeface="Verdana" charset="0"/>
              </a:rPr>
              <a:t>f 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= 2.4 kg m s</a:t>
            </a:r>
            <a:r>
              <a:rPr lang="en-US" sz="1600" b="0" baseline="30000" smtClean="0">
                <a:solidFill>
                  <a:srgbClr val="000000"/>
                </a:solidFill>
                <a:latin typeface="Verdana" charset="0"/>
              </a:rPr>
              <a:t>-1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sz="1600" b="0" smtClean="0">
                <a:solidFill>
                  <a:srgbClr val="000000"/>
                </a:solidFill>
                <a:latin typeface="Wingdings" charset="2"/>
              </a:rPr>
              <a:t>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 but now in two pieces</a:t>
            </a:r>
          </a:p>
        </p:txBody>
      </p:sp>
      <p:sp>
        <p:nvSpPr>
          <p:cNvPr id="14355" name="TextBox 32"/>
          <p:cNvSpPr txBox="1">
            <a:spLocks noChangeArrowheads="1"/>
          </p:cNvSpPr>
          <p:nvPr/>
        </p:nvSpPr>
        <p:spPr bwMode="auto">
          <a:xfrm>
            <a:off x="444500" y="4176713"/>
            <a:ext cx="5751513" cy="338137"/>
          </a:xfrm>
          <a:prstGeom prst="rect">
            <a:avLst/>
          </a:prstGeom>
          <a:solidFill>
            <a:srgbClr val="FFFFFF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defRPr/>
            </a:pP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Momentum of the other piece p</a:t>
            </a:r>
            <a:r>
              <a:rPr lang="en-US" sz="1600" b="0" baseline="-25000" smtClean="0">
                <a:solidFill>
                  <a:srgbClr val="000000"/>
                </a:solidFill>
                <a:latin typeface="Verdana" charset="0"/>
              </a:rPr>
              <a:t>piece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 = m x v (</a:t>
            </a:r>
            <a:r>
              <a:rPr lang="en-US" sz="1600" b="0" smtClean="0">
                <a:solidFill>
                  <a:srgbClr val="000000"/>
                </a:solidFill>
                <a:latin typeface="Wingdings" charset="2"/>
              </a:rPr>
              <a:t>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 or </a:t>
            </a:r>
            <a:r>
              <a:rPr lang="en-US" sz="1600" b="0" smtClean="0">
                <a:solidFill>
                  <a:srgbClr val="000000"/>
                </a:solidFill>
                <a:latin typeface="Wingdings" charset="2"/>
              </a:rPr>
              <a:t>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)</a:t>
            </a:r>
            <a:r>
              <a:rPr lang="en-US" sz="1600" b="0" smtClean="0">
                <a:solidFill>
                  <a:srgbClr val="000000"/>
                </a:solidFill>
                <a:latin typeface="Wingdings" charset="2"/>
              </a:rPr>
              <a:t> 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 </a:t>
            </a:r>
            <a:endParaRPr lang="en-US" sz="1600" b="0" baseline="30000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8738" y="2243138"/>
            <a:ext cx="9085262" cy="338137"/>
          </a:xfrm>
          <a:prstGeom prst="rect">
            <a:avLst/>
          </a:prstGeom>
          <a:solidFill>
            <a:srgbClr val="DCE6F2"/>
          </a:solidFill>
          <a:ln w="9525">
            <a:solidFill>
              <a:srgbClr val="7D6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spcAft>
                <a:spcPts val="600"/>
              </a:spcAft>
              <a:buFont typeface="Verdana" charset="0"/>
              <a:buAutoNum type="arabicPeriod" startAt="2"/>
              <a:defRPr/>
            </a:pP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State the Momentum of the centre of mass after the explosion. p</a:t>
            </a:r>
            <a:r>
              <a:rPr lang="en-US" sz="1600" b="0" baseline="-25000" smtClean="0">
                <a:solidFill>
                  <a:srgbClr val="000000"/>
                </a:solidFill>
                <a:latin typeface="Verdana" charset="0"/>
              </a:rPr>
              <a:t>f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 = 2.4 kg m s</a:t>
            </a:r>
            <a:r>
              <a:rPr lang="en-US" sz="1600" b="0" baseline="30000" smtClean="0">
                <a:solidFill>
                  <a:srgbClr val="000000"/>
                </a:solidFill>
                <a:latin typeface="Verdana" charset="0"/>
              </a:rPr>
              <a:t>-1 </a:t>
            </a:r>
            <a:r>
              <a:rPr lang="en-US" sz="1600" b="0" smtClean="0">
                <a:solidFill>
                  <a:srgbClr val="000000"/>
                </a:solidFill>
                <a:latin typeface="Wingdings" charset="2"/>
              </a:rPr>
              <a:t></a:t>
            </a:r>
            <a:r>
              <a:rPr lang="en-US" sz="1600" b="0" smtClean="0">
                <a:solidFill>
                  <a:srgbClr val="000000"/>
                </a:solidFill>
                <a:latin typeface="Verdana" charset="0"/>
              </a:rPr>
              <a:t> 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3500" y="2628900"/>
            <a:ext cx="7853363" cy="338138"/>
          </a:xfrm>
          <a:prstGeom prst="rect">
            <a:avLst/>
          </a:prstGeom>
          <a:solidFill>
            <a:srgbClr val="DCE6F2"/>
          </a:solidFill>
          <a:ln w="9525">
            <a:solidFill>
              <a:srgbClr val="7D6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/>
          <a:p>
            <a:pPr marL="355600" indent="-355600" defTabSz="457200">
              <a:buFont typeface="Verdana" charset="0"/>
              <a:buAutoNum type="arabicPeriod" startAt="3"/>
              <a:defRPr/>
            </a:pPr>
            <a:r>
              <a:rPr lang="en-US" sz="1600" b="0">
                <a:solidFill>
                  <a:srgbClr val="000000"/>
                </a:solidFill>
                <a:latin typeface="Verdana"/>
                <a:ea typeface="ＭＳ Ｐゴシック" charset="-128"/>
                <a:cs typeface="ＭＳ Ｐゴシック" charset="-128"/>
              </a:rPr>
              <a:t>Determine the speed and direction of the other piece of the firework.</a:t>
            </a:r>
          </a:p>
        </p:txBody>
      </p:sp>
      <p:sp>
        <p:nvSpPr>
          <p:cNvPr id="33" name="WordArt 405"/>
          <p:cNvSpPr>
            <a:spLocks noChangeArrowheads="1" noChangeShapeType="1" noTextEdit="1"/>
          </p:cNvSpPr>
          <p:nvPr/>
        </p:nvSpPr>
        <p:spPr bwMode="auto">
          <a:xfrm>
            <a:off x="6146800" y="4660900"/>
            <a:ext cx="25019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57200"/>
            <a:r>
              <a:rPr lang="en-NZ" sz="3600" b="0" kern="10">
                <a:solidFill>
                  <a:srgbClr val="E51313"/>
                </a:solidFill>
                <a:effectLst>
                  <a:outerShdw dist="35921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ＭＳ Ｐゴシック" charset="-128"/>
              </a:rPr>
              <a:t>Excellence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0800" y="495300"/>
            <a:ext cx="7581900" cy="910122"/>
          </a:xfrm>
          <a:prstGeom prst="rect">
            <a:avLst/>
          </a:prstGeom>
          <a:solidFill>
            <a:srgbClr val="FFFF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936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defRPr/>
            </a:pPr>
            <a:r>
              <a:rPr lang="en-CA" sz="1600" b="0" smtClean="0">
                <a:solidFill>
                  <a:srgbClr val="000000"/>
                </a:solidFill>
                <a:latin typeface="Verdana" charset="0"/>
              </a:rPr>
              <a:t>A 200 g firework is thrown high into the air.  At the top of its flight it is moving at 12 m s</a:t>
            </a:r>
            <a:r>
              <a:rPr lang="en-CA" sz="1600" b="0" baseline="30000" smtClean="0">
                <a:solidFill>
                  <a:srgbClr val="000000"/>
                </a:solidFill>
                <a:latin typeface="Verdana" charset="0"/>
              </a:rPr>
              <a:t>-1</a:t>
            </a:r>
            <a:r>
              <a:rPr lang="en-CA" sz="1600" b="0" smtClean="0">
                <a:solidFill>
                  <a:srgbClr val="000000"/>
                </a:solidFill>
                <a:latin typeface="Verdana" charset="0"/>
              </a:rPr>
              <a:t> when the firework explodes into two pieces.  </a:t>
            </a:r>
          </a:p>
          <a:p>
            <a:pPr defTabSz="457200" eaLnBrk="1" hangingPunct="1">
              <a:defRPr/>
            </a:pPr>
            <a:r>
              <a:rPr lang="en-CA" sz="1600" b="0" smtClean="0">
                <a:solidFill>
                  <a:srgbClr val="000000"/>
                </a:solidFill>
                <a:latin typeface="Verdana" charset="0"/>
              </a:rPr>
              <a:t>One piece (mass of 40 g) moves at 15 m s</a:t>
            </a:r>
            <a:r>
              <a:rPr lang="en-CA" sz="1600" b="0" baseline="30000" smtClean="0">
                <a:solidFill>
                  <a:srgbClr val="000000"/>
                </a:solidFill>
                <a:latin typeface="Verdana" charset="0"/>
              </a:rPr>
              <a:t>-1</a:t>
            </a:r>
            <a:r>
              <a:rPr lang="en-CA" sz="1600" b="0" smtClean="0">
                <a:solidFill>
                  <a:srgbClr val="000000"/>
                </a:solidFill>
                <a:latin typeface="Verdana" charset="0"/>
              </a:rPr>
              <a:t> in the opposite direction.</a:t>
            </a:r>
            <a:endParaRPr lang="en-US" sz="1600" b="0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800" y="50800"/>
            <a:ext cx="5564594" cy="4176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bIns="93600">
            <a:spAutoFit/>
          </a:bodyPr>
          <a:lstStyle/>
          <a:p>
            <a:pPr defTabSz="457200">
              <a:defRPr/>
            </a:pPr>
            <a:r>
              <a:rPr lang="en-NZ" sz="1800" b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Velocity and momentum of the centre of mass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19100" y="1828800"/>
            <a:ext cx="7331075" cy="369888"/>
          </a:xfrm>
          <a:prstGeom prst="rect">
            <a:avLst/>
          </a:prstGeom>
          <a:solidFill>
            <a:srgbClr val="FFFFFF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defRPr/>
            </a:pPr>
            <a:r>
              <a:rPr lang="en-US" sz="1800" b="0" smtClean="0">
                <a:solidFill>
                  <a:srgbClr val="000000"/>
                </a:solidFill>
                <a:latin typeface="Verdana" charset="0"/>
              </a:rPr>
              <a:t>p = mv, so initial momentum p</a:t>
            </a:r>
            <a:r>
              <a:rPr lang="en-US" sz="1800" b="0" baseline="-25000" smtClean="0">
                <a:solidFill>
                  <a:srgbClr val="000000"/>
                </a:solidFill>
                <a:latin typeface="Verdana" charset="0"/>
              </a:rPr>
              <a:t>i</a:t>
            </a:r>
            <a:r>
              <a:rPr lang="en-US" sz="1800" b="0" smtClean="0">
                <a:solidFill>
                  <a:srgbClr val="000000"/>
                </a:solidFill>
                <a:latin typeface="Verdana" charset="0"/>
              </a:rPr>
              <a:t> = 0.2 x 12 = 2.4 kg m s</a:t>
            </a:r>
            <a:r>
              <a:rPr lang="en-US" sz="1800" b="0" baseline="30000" smtClean="0">
                <a:solidFill>
                  <a:srgbClr val="000000"/>
                </a:solidFill>
                <a:latin typeface="Verdana" charset="0"/>
              </a:rPr>
              <a:t>-1   </a:t>
            </a:r>
            <a:r>
              <a:rPr lang="en-US" sz="1800" b="0" smtClean="0">
                <a:solidFill>
                  <a:srgbClr val="000000"/>
                </a:solidFill>
                <a:latin typeface="Wingdings" charset="2"/>
              </a:rPr>
              <a:t></a:t>
            </a:r>
            <a:endParaRPr lang="en-US" sz="1800" b="0" smtClean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477000" y="1257300"/>
            <a:ext cx="1498600" cy="646113"/>
          </a:xfrm>
          <a:prstGeom prst="rect">
            <a:avLst/>
          </a:prstGeom>
          <a:solidFill>
            <a:srgbClr val="FFFFFF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1800" b="0" dirty="0">
                <a:solidFill>
                  <a:srgbClr val="000000"/>
                </a:solidFill>
                <a:latin typeface="Verdana"/>
                <a:ea typeface="ＭＳ Ｐゴシック" charset="-128"/>
                <a:cs typeface="ＭＳ Ｐゴシック" charset="-128"/>
              </a:rPr>
              <a:t>Magnitude &amp; direction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8056563" y="630237"/>
            <a:ext cx="870896" cy="931396"/>
            <a:chOff x="1604937" y="2967335"/>
            <a:chExt cx="870944" cy="930315"/>
          </a:xfrm>
        </p:grpSpPr>
        <p:sp>
          <p:nvSpPr>
            <p:cNvPr id="41" name="Rectangle 40"/>
            <p:cNvSpPr/>
            <p:nvPr/>
          </p:nvSpPr>
          <p:spPr>
            <a:xfrm>
              <a:off x="1604937" y="2967335"/>
              <a:ext cx="659154" cy="92333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en-CA" sz="5400" dirty="0">
                  <a:ln w="1905"/>
                  <a:solidFill>
                    <a:srgbClr val="660066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291140" y="3498005"/>
              <a:ext cx="184741" cy="39964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defTabSz="457200">
                <a:defRPr/>
              </a:pPr>
              <a:endParaRPr lang="en-CA" sz="2000" dirty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-112" charset="-128"/>
                <a:cs typeface="ＭＳ Ｐゴシック" pitchFamily="-112" charset="-128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8118475" y="2547937"/>
            <a:ext cx="870896" cy="931396"/>
            <a:chOff x="1604937" y="2967335"/>
            <a:chExt cx="870944" cy="930315"/>
          </a:xfrm>
        </p:grpSpPr>
        <p:sp>
          <p:nvSpPr>
            <p:cNvPr id="44" name="Rectangle 43"/>
            <p:cNvSpPr/>
            <p:nvPr/>
          </p:nvSpPr>
          <p:spPr>
            <a:xfrm>
              <a:off x="1604937" y="2967335"/>
              <a:ext cx="659154" cy="92333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en-CA" sz="5400" dirty="0">
                  <a:ln w="1905"/>
                  <a:solidFill>
                    <a:srgbClr val="660066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291140" y="3498005"/>
              <a:ext cx="184741" cy="39964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defTabSz="457200">
                <a:defRPr/>
              </a:pPr>
              <a:endParaRPr lang="en-CA" sz="2000" dirty="0">
                <a:ln w="1905"/>
                <a:solidFill>
                  <a:srgbClr val="66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-112" charset="-128"/>
                <a:cs typeface="ＭＳ Ｐゴシック" pitchFamily="-112" charset="-128"/>
              </a:endParaRP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8069264" y="5240337"/>
            <a:ext cx="794698" cy="931396"/>
            <a:chOff x="1681135" y="2967335"/>
            <a:chExt cx="794747" cy="930315"/>
          </a:xfrm>
        </p:grpSpPr>
        <p:sp>
          <p:nvSpPr>
            <p:cNvPr id="47" name="Rectangle 46"/>
            <p:cNvSpPr/>
            <p:nvPr/>
          </p:nvSpPr>
          <p:spPr>
            <a:xfrm>
              <a:off x="1681135" y="2967335"/>
              <a:ext cx="646554" cy="92333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en-CA" sz="5400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E</a:t>
              </a: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291140" y="3498005"/>
              <a:ext cx="184742" cy="39964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defTabSz="457200">
                <a:defRPr/>
              </a:pPr>
              <a:endParaRPr lang="en-CA" sz="20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ＭＳ Ｐゴシック" pitchFamily="-112" charset="-128"/>
                <a:cs typeface="ＭＳ Ｐゴシック" pitchFamily="-11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8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7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7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4340" grpId="0" animBg="1"/>
      <p:bldP spid="14341" grpId="0" animBg="1"/>
      <p:bldP spid="14342" grpId="0"/>
      <p:bldP spid="14344" grpId="0" animBg="1"/>
      <p:bldP spid="14354" grpId="0" animBg="1"/>
      <p:bldP spid="14355" grpId="0" animBg="1"/>
      <p:bldP spid="27" grpId="0" animBg="1"/>
      <p:bldP spid="29" grpId="0" animBg="1"/>
      <p:bldP spid="33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4"/>
          <p:cNvGrpSpPr>
            <a:grpSpLocks/>
          </p:cNvGrpSpPr>
          <p:nvPr/>
        </p:nvGrpSpPr>
        <p:grpSpPr bwMode="auto">
          <a:xfrm>
            <a:off x="1146175" y="0"/>
            <a:ext cx="7997825" cy="6858000"/>
            <a:chOff x="1146175" y="17463"/>
            <a:chExt cx="8004175" cy="6840537"/>
          </a:xfrm>
        </p:grpSpPr>
        <p:pic>
          <p:nvPicPr>
            <p:cNvPr id="13331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175" y="17463"/>
              <a:ext cx="8004175" cy="6840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32" name="Group 23"/>
            <p:cNvGrpSpPr>
              <a:grpSpLocks/>
            </p:cNvGrpSpPr>
            <p:nvPr/>
          </p:nvGrpSpPr>
          <p:grpSpPr bwMode="auto">
            <a:xfrm flipH="1">
              <a:off x="3756648" y="1600660"/>
              <a:ext cx="717608" cy="431762"/>
              <a:chOff x="3067050" y="2184400"/>
              <a:chExt cx="717550" cy="431800"/>
            </a:xfrm>
          </p:grpSpPr>
          <p:pic>
            <p:nvPicPr>
              <p:cNvPr id="13339" name="Picture 5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7050" y="2209800"/>
                <a:ext cx="257175" cy="40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hape 8"/>
              <p:cNvCxnSpPr>
                <a:cxnSpLocks noChangeShapeType="1"/>
              </p:cNvCxnSpPr>
              <p:nvPr/>
            </p:nvCxnSpPr>
            <p:spPr bwMode="auto">
              <a:xfrm rot="10800000" flipV="1">
                <a:off x="3220775" y="2184660"/>
                <a:ext cx="563964" cy="177363"/>
              </a:xfrm>
              <a:prstGeom prst="curvedConnector4">
                <a:avLst>
                  <a:gd name="adj1" fmla="val 38593"/>
                  <a:gd name="adj2" fmla="val 92856"/>
                </a:avLst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3333" name="Group 25"/>
            <p:cNvGrpSpPr>
              <a:grpSpLocks/>
            </p:cNvGrpSpPr>
            <p:nvPr/>
          </p:nvGrpSpPr>
          <p:grpSpPr bwMode="auto">
            <a:xfrm flipH="1">
              <a:off x="2162175" y="1109697"/>
              <a:ext cx="1152529" cy="461925"/>
              <a:chOff x="3640766" y="1828817"/>
              <a:chExt cx="1152438" cy="461966"/>
            </a:xfrm>
          </p:grpSpPr>
          <p:pic>
            <p:nvPicPr>
              <p:cNvPr id="13336" name="Picture 6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 flipV="1">
                <a:off x="4536029" y="1828817"/>
                <a:ext cx="257175" cy="406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Shape 10"/>
              <p:cNvCxnSpPr>
                <a:cxnSpLocks noChangeShapeType="1"/>
              </p:cNvCxnSpPr>
              <p:nvPr/>
            </p:nvCxnSpPr>
            <p:spPr bwMode="auto">
              <a:xfrm flipH="1" flipV="1">
                <a:off x="3640637" y="2115801"/>
                <a:ext cx="856274" cy="174196"/>
              </a:xfrm>
              <a:prstGeom prst="curvedConnector3">
                <a:avLst>
                  <a:gd name="adj1" fmla="val 50000"/>
                </a:avLst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Shape 10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558234" y="2140217"/>
                <a:ext cx="101350" cy="81021"/>
              </a:xfrm>
              <a:prstGeom prst="curvedConnector3">
                <a:avLst>
                  <a:gd name="adj1" fmla="val 112500"/>
                </a:avLst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6" name="Right Arrow 35"/>
            <p:cNvSpPr>
              <a:spLocks noChangeArrowheads="1"/>
            </p:cNvSpPr>
            <p:nvPr/>
          </p:nvSpPr>
          <p:spPr bwMode="auto">
            <a:xfrm flipH="1">
              <a:off x="1829342" y="787023"/>
              <a:ext cx="761017" cy="114009"/>
            </a:xfrm>
            <a:prstGeom prst="rightArrow">
              <a:avLst>
                <a:gd name="adj1" fmla="val 50000"/>
                <a:gd name="adj2" fmla="val 50001"/>
              </a:avLst>
            </a:prstGeom>
            <a:gradFill rotWithShape="1">
              <a:gsLst>
                <a:gs pos="0">
                  <a:srgbClr val="E5EEFF"/>
                </a:gs>
                <a:gs pos="64999">
                  <a:srgbClr val="BFD5FF"/>
                </a:gs>
                <a:gs pos="100000">
                  <a:srgbClr val="A3C4FF"/>
                </a:gs>
              </a:gsLst>
              <a:lin ang="540000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bIns="93600" anchor="ctr"/>
            <a:lstStyle/>
            <a:p>
              <a:pPr algn="ctr" defTabSz="457200">
                <a:defRPr/>
              </a:pPr>
              <a:endParaRPr lang="en-US" sz="1800" b="0">
                <a:solidFill>
                  <a:srgbClr val="000000"/>
                </a:solidFill>
                <a:latin typeface="Verdana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13335" name="TextBox 36"/>
            <p:cNvSpPr txBox="1">
              <a:spLocks noChangeArrowheads="1"/>
            </p:cNvSpPr>
            <p:nvPr/>
          </p:nvSpPr>
          <p:spPr bwMode="auto">
            <a:xfrm>
              <a:off x="1682133" y="800100"/>
              <a:ext cx="1320843" cy="416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936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200" eaLnBrk="1" hangingPunct="1"/>
              <a:r>
                <a:rPr lang="en-US" altLang="en-US" sz="1800" b="0">
                  <a:solidFill>
                    <a:prstClr val="white"/>
                  </a:solidFill>
                </a:rPr>
                <a:t>4.0 cm s</a:t>
              </a:r>
              <a:r>
                <a:rPr lang="en-US" altLang="en-US" sz="1800" b="0" baseline="30000">
                  <a:solidFill>
                    <a:prstClr val="white"/>
                  </a:solidFill>
                </a:rPr>
                <a:t>-1</a:t>
              </a:r>
            </a:p>
          </p:txBody>
        </p:sp>
      </p:grp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961468" y="67732"/>
            <a:ext cx="4131733" cy="1448731"/>
          </a:xfrm>
          <a:prstGeom prst="rect">
            <a:avLst/>
          </a:prstGeom>
          <a:solidFill>
            <a:srgbClr val="FDEADA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36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spcAft>
                <a:spcPts val="600"/>
              </a:spcAft>
            </a:pPr>
            <a:r>
              <a:rPr lang="en-CA" altLang="en-US" sz="1600" b="0">
                <a:solidFill>
                  <a:srgbClr val="000000"/>
                </a:solidFill>
                <a:latin typeface="Verdana" charset="0"/>
              </a:rPr>
              <a:t>Two astronauts are working outside a space station as it orbits the Earth.  </a:t>
            </a:r>
          </a:p>
          <a:p>
            <a:pPr defTabSz="457200" eaLnBrk="1" hangingPunct="1">
              <a:spcAft>
                <a:spcPts val="600"/>
              </a:spcAft>
            </a:pPr>
            <a:r>
              <a:rPr lang="en-CA" altLang="en-US" sz="1600" b="0">
                <a:solidFill>
                  <a:srgbClr val="000000"/>
                </a:solidFill>
                <a:latin typeface="Verdana" charset="0"/>
              </a:rPr>
              <a:t>One of the astronaut's safety lines breaks and he drifts slowly away from the station at a velocity of 4.0 cm s</a:t>
            </a:r>
            <a:r>
              <a:rPr lang="en-CA" altLang="en-US" sz="1600" b="0" baseline="30000">
                <a:solidFill>
                  <a:srgbClr val="000000"/>
                </a:solidFill>
                <a:latin typeface="Verdana" charset="0"/>
              </a:rPr>
              <a:t>-1</a:t>
            </a:r>
            <a:r>
              <a:rPr lang="en-CA" altLang="en-US" sz="1600" b="0">
                <a:solidFill>
                  <a:srgbClr val="000000"/>
                </a:solidFill>
                <a:latin typeface="Verdana" charset="0"/>
              </a:rPr>
              <a:t>.        </a:t>
            </a:r>
            <a:endParaRPr lang="en-US" altLang="en-US" sz="1600" b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63500" y="38100"/>
            <a:ext cx="1344038" cy="38690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93600">
            <a:spAutoFit/>
          </a:bodyPr>
          <a:lstStyle/>
          <a:p>
            <a:pPr algn="ctr" defTabSz="457200">
              <a:defRPr/>
            </a:pPr>
            <a:r>
              <a:rPr lang="en-NZ" sz="1600" b="0">
                <a:solidFill>
                  <a:srgbClr val="000000"/>
                </a:solidFill>
                <a:ea typeface="ＭＳ Ｐゴシック" pitchFamily="-110" charset="-128"/>
                <a:cs typeface="ＭＳ Ｐゴシック" pitchFamily="-110" charset="-128"/>
              </a:rPr>
              <a:t>Momentum</a:t>
            </a:r>
          </a:p>
        </p:txBody>
      </p:sp>
      <p:sp>
        <p:nvSpPr>
          <p:cNvPr id="29" name="TextBox 9"/>
          <p:cNvSpPr txBox="1">
            <a:spLocks noChangeArrowheads="1"/>
          </p:cNvSpPr>
          <p:nvPr/>
        </p:nvSpPr>
        <p:spPr bwMode="auto">
          <a:xfrm>
            <a:off x="207434" y="4127500"/>
            <a:ext cx="8729132" cy="21412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936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>
              <a:spcAft>
                <a:spcPts val="2400"/>
              </a:spcAft>
            </a:pPr>
            <a:r>
              <a:rPr lang="en-CA" altLang="en-US" sz="1800" b="0">
                <a:solidFill>
                  <a:srgbClr val="000000"/>
                </a:solidFill>
                <a:latin typeface="Verdana" charset="0"/>
              </a:rPr>
              <a:t>The other astronaut says "throw your spanner as hard as you can".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US" altLang="en-US" sz="1800" b="0">
                <a:solidFill>
                  <a:srgbClr val="000000"/>
                </a:solidFill>
                <a:latin typeface="Verdana" charset="0"/>
              </a:rPr>
              <a:t>U</a:t>
            </a:r>
            <a:r>
              <a:rPr lang="en-CA" altLang="en-US" sz="1800" b="0">
                <a:solidFill>
                  <a:srgbClr val="000000"/>
                </a:solidFill>
                <a:latin typeface="Verdana" charset="0"/>
              </a:rPr>
              <a:t>se your knowledge of the laws of the Conservation of Momentum and vectors to explain why this manoeuvre will bring the drifting astronaut back to the station.</a:t>
            </a:r>
          </a:p>
          <a:p>
            <a:pPr defTabSz="457200" eaLnBrk="1" hangingPunct="1">
              <a:spcAft>
                <a:spcPts val="2400"/>
              </a:spcAft>
            </a:pPr>
            <a:r>
              <a:rPr lang="en-CA" altLang="en-US" sz="1800" b="0">
                <a:solidFill>
                  <a:srgbClr val="000000"/>
                </a:solidFill>
                <a:latin typeface="Verdana" charset="0"/>
              </a:rPr>
              <a:t>Drifting astronaut's mass = 80 kg. The mass of the spanner = 2 kg.</a:t>
            </a:r>
            <a:endParaRPr lang="en-US" altLang="en-US" sz="1800" b="0">
              <a:solidFill>
                <a:srgbClr val="000000"/>
              </a:solidFill>
              <a:latin typeface="Verdana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9457" y="1676400"/>
            <a:ext cx="2427817" cy="984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5756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24343" y="3228757"/>
            <a:ext cx="7639178" cy="4176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bIns="936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57200" eaLnBrk="1" hangingPunct="1"/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p = mv  </a:t>
            </a:r>
            <a:r>
              <a:rPr lang="en-US" altLang="en-US" sz="1800" b="0" dirty="0">
                <a:solidFill>
                  <a:srgbClr val="000000"/>
                </a:solidFill>
                <a:latin typeface="Wingdings" charset="2"/>
              </a:rPr>
              <a:t></a:t>
            </a:r>
            <a:r>
              <a:rPr lang="en-US" altLang="en-US" sz="1800" b="0" baseline="30000" dirty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 p</a:t>
            </a:r>
            <a:r>
              <a:rPr lang="en-US" altLang="en-US" sz="1800" b="0" baseline="-25000" dirty="0">
                <a:solidFill>
                  <a:srgbClr val="000000"/>
                </a:solidFill>
                <a:latin typeface="Verdana" charset="0"/>
              </a:rPr>
              <a:t>i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 = (m</a:t>
            </a:r>
            <a:r>
              <a:rPr lang="en-US" altLang="en-US" sz="1800" b="0" baseline="-25000" dirty="0">
                <a:solidFill>
                  <a:srgbClr val="000000"/>
                </a:solidFill>
                <a:latin typeface="Verdana" charset="0"/>
              </a:rPr>
              <a:t>A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 + </a:t>
            </a:r>
            <a:r>
              <a:rPr lang="en-US" altLang="en-US" sz="1800" b="0" dirty="0" err="1">
                <a:solidFill>
                  <a:srgbClr val="000000"/>
                </a:solidFill>
                <a:latin typeface="Verdana" charset="0"/>
              </a:rPr>
              <a:t>m</a:t>
            </a:r>
            <a:r>
              <a:rPr lang="en-US" altLang="en-US" sz="1800" b="0" baseline="-25000" dirty="0" err="1">
                <a:solidFill>
                  <a:srgbClr val="000000"/>
                </a:solidFill>
                <a:latin typeface="Verdana" charset="0"/>
              </a:rPr>
              <a:t>S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)v    </a:t>
            </a:r>
            <a:r>
              <a:rPr lang="en-US" altLang="en-US" sz="1800" b="0" dirty="0">
                <a:solidFill>
                  <a:srgbClr val="000000"/>
                </a:solidFill>
                <a:latin typeface="Symbol" charset="2"/>
              </a:rPr>
              <a:t>\ 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p</a:t>
            </a:r>
            <a:r>
              <a:rPr lang="en-US" altLang="en-US" sz="1800" b="0" baseline="-25000" dirty="0">
                <a:solidFill>
                  <a:srgbClr val="000000"/>
                </a:solidFill>
                <a:latin typeface="Verdana" charset="0"/>
              </a:rPr>
              <a:t>i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 = 82 x 0.04 = 3.3 kg m s</a:t>
            </a:r>
            <a:r>
              <a:rPr lang="en-US" altLang="en-US" sz="1800" b="0" baseline="30000" dirty="0">
                <a:solidFill>
                  <a:srgbClr val="000000"/>
                </a:solidFill>
                <a:latin typeface="Verdana" charset="0"/>
              </a:rPr>
              <a:t>-1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 </a:t>
            </a:r>
            <a:endParaRPr lang="en-US" altLang="en-US" sz="1800" b="0" baseline="30000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9" name="TextBox 43"/>
          <p:cNvSpPr txBox="1">
            <a:spLocks noChangeArrowheads="1"/>
          </p:cNvSpPr>
          <p:nvPr/>
        </p:nvSpPr>
        <p:spPr bwMode="auto">
          <a:xfrm>
            <a:off x="1232457" y="2176332"/>
            <a:ext cx="1284326" cy="3088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bIns="46800">
            <a:spAutoFit/>
          </a:bodyPr>
          <a:lstStyle/>
          <a:p>
            <a:pPr defTabSz="457200">
              <a:defRPr/>
            </a:pPr>
            <a:r>
              <a:rPr lang="en-US" sz="1400" b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3.3 kg m s</a:t>
            </a:r>
            <a:r>
              <a:rPr lang="en-US" sz="1400" b="0" baseline="300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-1</a:t>
            </a:r>
          </a:p>
        </p:txBody>
      </p:sp>
      <p:sp>
        <p:nvSpPr>
          <p:cNvPr id="22" name="TextBox 51"/>
          <p:cNvSpPr txBox="1">
            <a:spLocks noChangeArrowheads="1"/>
          </p:cNvSpPr>
          <p:nvPr/>
        </p:nvSpPr>
        <p:spPr bwMode="auto">
          <a:xfrm>
            <a:off x="3601541" y="2176332"/>
            <a:ext cx="1347444" cy="3088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bIns="46800">
            <a:spAutoFit/>
          </a:bodyPr>
          <a:lstStyle/>
          <a:p>
            <a:pPr defTabSz="457200">
              <a:defRPr/>
            </a:pPr>
            <a:r>
              <a:rPr lang="en-US" sz="1400" b="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3.2  kg m s</a:t>
            </a:r>
            <a:r>
              <a:rPr lang="en-US" sz="1400" b="0" baseline="300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-1</a:t>
            </a:r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3003679" y="1543209"/>
            <a:ext cx="521297" cy="633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936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/>
            <a:r>
              <a:rPr lang="en-US" altLang="en-US" sz="3200" b="0" dirty="0">
                <a:solidFill>
                  <a:prstClr val="black"/>
                </a:solidFill>
                <a:latin typeface="Verdana" charset="0"/>
              </a:rPr>
              <a:t>=</a:t>
            </a: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 rot="429147">
            <a:off x="5065479" y="1450892"/>
            <a:ext cx="521297" cy="633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936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/>
            <a:r>
              <a:rPr lang="en-US" altLang="en-US" sz="3200" b="0" dirty="0">
                <a:solidFill>
                  <a:prstClr val="black"/>
                </a:solidFill>
                <a:latin typeface="Verdana" charset="0"/>
              </a:rPr>
              <a:t>+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0800000" flipV="1">
            <a:off x="991130" y="1880408"/>
            <a:ext cx="1612900" cy="2063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56"/>
          <p:cNvSpPr txBox="1">
            <a:spLocks noChangeArrowheads="1"/>
          </p:cNvSpPr>
          <p:nvPr/>
        </p:nvSpPr>
        <p:spPr bwMode="auto">
          <a:xfrm>
            <a:off x="666597" y="1276378"/>
            <a:ext cx="2416046" cy="38690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bIns="93600">
            <a:spAutoFit/>
          </a:bodyPr>
          <a:lstStyle/>
          <a:p>
            <a:pPr defTabSz="457200">
              <a:defRPr/>
            </a:pPr>
            <a:r>
              <a:rPr lang="en-US" sz="1600" b="0" dirty="0">
                <a:solidFill>
                  <a:srgbClr val="FF6600"/>
                </a:solidFill>
                <a:latin typeface="Lucida Calligraphy" pitchFamily="-110" charset="0"/>
                <a:ea typeface="Verdana" pitchFamily="-110" charset="0"/>
                <a:cs typeface="Verdana" pitchFamily="-110" charset="0"/>
              </a:rPr>
              <a:t>astronaut</a:t>
            </a:r>
            <a:r>
              <a:rPr lang="en-US" sz="1600" b="0" dirty="0">
                <a:solidFill>
                  <a:srgbClr val="0000FF"/>
                </a:solidFill>
                <a:latin typeface="Lucida Calligraphy" pitchFamily="-110" charset="0"/>
                <a:ea typeface="Verdana" pitchFamily="-110" charset="0"/>
                <a:cs typeface="Verdana" pitchFamily="-110" charset="0"/>
              </a:rPr>
              <a:t> </a:t>
            </a:r>
            <a:r>
              <a:rPr lang="en-US" sz="1600" b="0" dirty="0">
                <a:solidFill>
                  <a:srgbClr val="1F497D"/>
                </a:solidFill>
                <a:latin typeface="Lucida Calligraphy" pitchFamily="-110" charset="0"/>
                <a:ea typeface="Verdana" pitchFamily="-110" charset="0"/>
                <a:cs typeface="Verdana" pitchFamily="-110" charset="0"/>
              </a:rPr>
              <a:t>+ spanner</a:t>
            </a:r>
          </a:p>
        </p:txBody>
      </p:sp>
      <p:sp>
        <p:nvSpPr>
          <p:cNvPr id="27" name="TextBox 57"/>
          <p:cNvSpPr txBox="1">
            <a:spLocks noChangeArrowheads="1"/>
          </p:cNvSpPr>
          <p:nvPr/>
        </p:nvSpPr>
        <p:spPr bwMode="auto">
          <a:xfrm rot="21392474">
            <a:off x="6589126" y="1237296"/>
            <a:ext cx="1069524" cy="38690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bIns="93600">
            <a:spAutoFit/>
          </a:bodyPr>
          <a:lstStyle/>
          <a:p>
            <a:pPr defTabSz="457200">
              <a:defRPr/>
            </a:pPr>
            <a:r>
              <a:rPr lang="en-US" sz="1600" b="0" dirty="0">
                <a:solidFill>
                  <a:srgbClr val="1F497D"/>
                </a:solidFill>
                <a:latin typeface="Lucida Calligraphy" pitchFamily="-110" charset="0"/>
                <a:ea typeface="Verdana" pitchFamily="-110" charset="0"/>
                <a:cs typeface="Verdana" pitchFamily="-110" charset="0"/>
              </a:rPr>
              <a:t>spanner</a:t>
            </a:r>
          </a:p>
        </p:txBody>
      </p: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3601541" y="1880408"/>
            <a:ext cx="1404650" cy="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58"/>
          <p:cNvSpPr txBox="1">
            <a:spLocks noChangeArrowheads="1"/>
          </p:cNvSpPr>
          <p:nvPr/>
        </p:nvSpPr>
        <p:spPr bwMode="auto">
          <a:xfrm>
            <a:off x="3659773" y="1269206"/>
            <a:ext cx="1368319" cy="38690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93600">
            <a:spAutoFit/>
          </a:bodyPr>
          <a:lstStyle/>
          <a:p>
            <a:pPr defTabSz="457200">
              <a:defRPr/>
            </a:pPr>
            <a:r>
              <a:rPr lang="en-US" sz="1600" b="0" dirty="0">
                <a:solidFill>
                  <a:srgbClr val="FF6600"/>
                </a:solidFill>
                <a:latin typeface="Lucida Calligraphy" pitchFamily="-110" charset="0"/>
                <a:ea typeface="Verdana" pitchFamily="-110" charset="0"/>
                <a:cs typeface="Verdana" pitchFamily="-110" charset="0"/>
              </a:rPr>
              <a:t>astronaut</a:t>
            </a:r>
          </a:p>
        </p:txBody>
      </p:sp>
      <p:sp>
        <p:nvSpPr>
          <p:cNvPr id="46" name="TextBox 47"/>
          <p:cNvSpPr txBox="1">
            <a:spLocks noChangeArrowheads="1"/>
          </p:cNvSpPr>
          <p:nvPr/>
        </p:nvSpPr>
        <p:spPr bwMode="auto">
          <a:xfrm>
            <a:off x="6107592" y="2176332"/>
            <a:ext cx="2307042" cy="524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/>
            <a:r>
              <a:rPr lang="en-US" altLang="en-US" sz="1400" b="0" dirty="0">
                <a:solidFill>
                  <a:srgbClr val="000000"/>
                </a:solidFill>
                <a:latin typeface="Verdana" charset="0"/>
              </a:rPr>
              <a:t>momentum of spanner </a:t>
            </a:r>
            <a:endParaRPr lang="en-US" altLang="en-US" sz="1400" b="0" dirty="0" smtClean="0">
              <a:solidFill>
                <a:srgbClr val="000000"/>
              </a:solidFill>
              <a:latin typeface="Verdana" charset="0"/>
            </a:endParaRPr>
          </a:p>
          <a:p>
            <a:pPr defTabSz="457200" eaLnBrk="1" hangingPunct="1"/>
            <a:r>
              <a:rPr lang="en-US" altLang="en-US" sz="1400" b="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altLang="en-US" sz="1400" b="0" dirty="0" smtClean="0">
                <a:solidFill>
                  <a:srgbClr val="000000"/>
                </a:solidFill>
                <a:latin typeface="Verdana" charset="0"/>
              </a:rPr>
              <a:t>   = </a:t>
            </a:r>
            <a:r>
              <a:rPr lang="en-US" altLang="en-US" sz="1400" b="0" dirty="0">
                <a:solidFill>
                  <a:srgbClr val="000000"/>
                </a:solidFill>
                <a:latin typeface="Verdana" charset="0"/>
              </a:rPr>
              <a:t>6.5 kg m s</a:t>
            </a:r>
            <a:r>
              <a:rPr lang="en-US" altLang="en-US" sz="1400" b="0" baseline="30000" dirty="0">
                <a:solidFill>
                  <a:srgbClr val="000000"/>
                </a:solidFill>
                <a:latin typeface="Verdana" charset="0"/>
              </a:rPr>
              <a:t>-1</a:t>
            </a:r>
            <a:endParaRPr lang="en-US" altLang="en-US" sz="1400" b="0" baseline="-25000" dirty="0">
              <a:solidFill>
                <a:srgbClr val="000000"/>
              </a:solidFill>
              <a:latin typeface="Verdana" charset="0"/>
            </a:endParaRPr>
          </a:p>
        </p:txBody>
      </p: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flipH="1">
            <a:off x="5716244" y="1807387"/>
            <a:ext cx="2986290" cy="42833"/>
          </a:xfrm>
          <a:prstGeom prst="straightConnector1">
            <a:avLst/>
          </a:prstGeom>
          <a:noFill/>
          <a:ln w="38100">
            <a:solidFill>
              <a:srgbClr val="00009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Rectangle 58"/>
          <p:cNvSpPr/>
          <p:nvPr/>
        </p:nvSpPr>
        <p:spPr bwMode="auto">
          <a:xfrm>
            <a:off x="6107592" y="3805270"/>
            <a:ext cx="840980" cy="92333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en-CA" sz="5400" dirty="0">
                <a:ln w="1905"/>
                <a:solidFill>
                  <a:srgbClr val="00009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29318">
            <a:off x="109028" y="3735180"/>
            <a:ext cx="5576960" cy="863264"/>
          </a:xfrm>
          <a:prstGeom prst="rect">
            <a:avLst/>
          </a:prstGeom>
          <a:scene3d>
            <a:camera prst="isometricOffAxis2Left">
              <a:rot lat="1080000" lon="1560000" rev="0"/>
            </a:camera>
            <a:lightRig rig="threePt" dir="t"/>
          </a:scene3d>
          <a:sp3d>
            <a:bevelT/>
          </a:sp3d>
        </p:spPr>
      </p:pic>
      <p:graphicFrame>
        <p:nvGraphicFramePr>
          <p:cNvPr id="14336" name="Object 143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598929"/>
              </p:ext>
            </p:extLst>
          </p:nvPr>
        </p:nvGraphicFramePr>
        <p:xfrm>
          <a:off x="2390985" y="134880"/>
          <a:ext cx="3981474" cy="736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4" imgW="1816560" imgH="330120" progId="Equation.3">
                  <p:embed/>
                </p:oleObj>
              </mc:Choice>
              <mc:Fallback>
                <p:oleObj name="Equation" r:id="rId4" imgW="18165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985" y="134880"/>
                        <a:ext cx="3981474" cy="7369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10800000" flipV="1">
            <a:off x="2345392" y="2851535"/>
            <a:ext cx="1612900" cy="2063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Straight Arrow Connector 75"/>
          <p:cNvCxnSpPr>
            <a:cxnSpLocks noChangeShapeType="1"/>
          </p:cNvCxnSpPr>
          <p:nvPr/>
        </p:nvCxnSpPr>
        <p:spPr bwMode="auto">
          <a:xfrm>
            <a:off x="3958292" y="3074818"/>
            <a:ext cx="1404650" cy="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76"/>
          <p:cNvCxnSpPr>
            <a:cxnSpLocks noChangeShapeType="1"/>
          </p:cNvCxnSpPr>
          <p:nvPr/>
        </p:nvCxnSpPr>
        <p:spPr bwMode="auto">
          <a:xfrm flipH="1">
            <a:off x="2341863" y="3053401"/>
            <a:ext cx="2986290" cy="42833"/>
          </a:xfrm>
          <a:prstGeom prst="straightConnector1">
            <a:avLst/>
          </a:prstGeom>
          <a:noFill/>
          <a:ln w="38100">
            <a:solidFill>
              <a:srgbClr val="00009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0" y="4878221"/>
            <a:ext cx="9144000" cy="1802674"/>
          </a:xfrm>
          <a:prstGeom prst="rect">
            <a:avLst/>
          </a:prstGeom>
          <a:solidFill>
            <a:srgbClr val="FDEADA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93600">
            <a:spAutoFit/>
          </a:bodyPr>
          <a:lstStyle>
            <a:lvl1pPr marL="266700" indent="-2667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457200" eaLnBrk="1" hangingPunct="1"/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To return to the space station the astronaut must:</a:t>
            </a:r>
          </a:p>
          <a:p>
            <a:pPr defTabSz="457200" eaLnBrk="1" hangingPunct="1">
              <a:buFont typeface="Arial" charset="0"/>
              <a:buChar char="•"/>
            </a:pP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have his/her back towards the station;</a:t>
            </a:r>
          </a:p>
          <a:p>
            <a:pPr defTabSz="457200" eaLnBrk="1" hangingPunct="1">
              <a:buFont typeface="Arial" charset="0"/>
              <a:buChar char="•"/>
            </a:pP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throw the spanner at a velocity &gt; 3.3 m s</a:t>
            </a:r>
            <a:r>
              <a:rPr lang="en-US" altLang="en-US" sz="1800" b="0" baseline="30000" dirty="0">
                <a:solidFill>
                  <a:srgbClr val="000000"/>
                </a:solidFill>
                <a:latin typeface="Verdana" charset="0"/>
              </a:rPr>
              <a:t>-1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. The spanner's momentum must exceed the combined initial momentum of astronaut and spanner (6.5 kg m s</a:t>
            </a:r>
            <a:r>
              <a:rPr lang="en-US" altLang="en-US" sz="1800" b="0" baseline="30000" dirty="0">
                <a:solidFill>
                  <a:srgbClr val="000000"/>
                </a:solidFill>
                <a:latin typeface="Verdana" charset="0"/>
              </a:rPr>
              <a:t>-1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); and</a:t>
            </a:r>
          </a:p>
          <a:p>
            <a:pPr defTabSz="457200" eaLnBrk="1" hangingPunct="1">
              <a:buFont typeface="Arial" charset="0"/>
              <a:buChar char="•"/>
            </a:pP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throw the spanner, close to his/her </a:t>
            </a:r>
            <a:r>
              <a:rPr lang="en-US" altLang="en-US" sz="1800" b="0" dirty="0" err="1">
                <a:solidFill>
                  <a:srgbClr val="000000"/>
                </a:solidFill>
                <a:latin typeface="Verdana" charset="0"/>
              </a:rPr>
              <a:t>c.o.m</a:t>
            </a:r>
            <a:r>
              <a:rPr lang="en-US" altLang="en-US" sz="1800" b="0" dirty="0">
                <a:solidFill>
                  <a:srgbClr val="000000"/>
                </a:solidFill>
                <a:latin typeface="Verdana" charset="0"/>
              </a:rPr>
              <a:t>, to reduce rotation.</a:t>
            </a:r>
            <a:r>
              <a:rPr lang="en-US" altLang="en-US" sz="1800" b="0" dirty="0">
                <a:solidFill>
                  <a:srgbClr val="FFFFFF"/>
                </a:solidFill>
                <a:latin typeface="Verdana" charset="0"/>
              </a:rPr>
              <a:t> </a:t>
            </a:r>
            <a:endParaRPr lang="en-US" altLang="en-US" sz="1800" b="0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321914" y="4410318"/>
            <a:ext cx="657699" cy="97142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bIns="93600">
            <a:spAutoFit/>
          </a:bodyPr>
          <a:lstStyle/>
          <a:p>
            <a:pPr algn="ctr" defTabSz="457200">
              <a:defRPr/>
            </a:pPr>
            <a:r>
              <a:rPr lang="en-CA" sz="54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02037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2" grpId="0" animBg="1"/>
      <p:bldP spid="23" grpId="0"/>
      <p:bldP spid="24" grpId="0"/>
      <p:bldP spid="26" grpId="0"/>
      <p:bldP spid="27" grpId="0"/>
      <p:bldP spid="29" grpId="0"/>
      <p:bldP spid="46" grpId="0" animBg="1"/>
      <p:bldP spid="59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33220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403648" y="5301208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3"/>
              </a:rPr>
              <a:t>Drop an object on a moving trolley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743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8747" y="-99392"/>
            <a:ext cx="6336704" cy="668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3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Box 1"/>
          <p:cNvSpPr txBox="1">
            <a:spLocks noChangeArrowheads="1"/>
          </p:cNvSpPr>
          <p:nvPr/>
        </p:nvSpPr>
        <p:spPr bwMode="auto">
          <a:xfrm>
            <a:off x="441535" y="213453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CoM</a:t>
            </a:r>
            <a:r>
              <a:rPr lang="en-US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&amp; Conservation of Momentum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8685" y="899253"/>
            <a:ext cx="80581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An isolates system (no external forces acting on it) follows the law of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Conservation of Momentum.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This is useful (!) as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behavior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a system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can also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be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analysed</a:t>
            </a:r>
            <a:r>
              <a:rPr lang="en-US" dirty="0">
                <a:latin typeface="Calibri" pitchFamily="34" charset="0"/>
                <a:cs typeface="Calibri" pitchFamily="34" charset="0"/>
              </a:rPr>
              <a:t> from the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behavior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of its 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CoM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68786"/>
              </p:ext>
            </p:extLst>
          </p:nvPr>
        </p:nvGraphicFramePr>
        <p:xfrm>
          <a:off x="568535" y="2499453"/>
          <a:ext cx="4330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4" imgW="1523880" imgH="241200" progId="Equation.3">
                  <p:embed/>
                </p:oleObj>
              </mc:Choice>
              <mc:Fallback>
                <p:oleObj name="Equation" r:id="rId4" imgW="15238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535" y="2499453"/>
                        <a:ext cx="4330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424250"/>
              </p:ext>
            </p:extLst>
          </p:nvPr>
        </p:nvGraphicFramePr>
        <p:xfrm>
          <a:off x="4556335" y="330590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335" y="330590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333287"/>
              </p:ext>
            </p:extLst>
          </p:nvPr>
        </p:nvGraphicFramePr>
        <p:xfrm>
          <a:off x="1099554" y="3645024"/>
          <a:ext cx="68564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8" imgW="2234880" imgH="253800" progId="Equation.3">
                  <p:embed/>
                </p:oleObj>
              </mc:Choice>
              <mc:Fallback>
                <p:oleObj name="Equation" r:id="rId8" imgW="22348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554" y="3645024"/>
                        <a:ext cx="6856412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0800" y="5661248"/>
            <a:ext cx="3190870" cy="73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202458"/>
              </p:ext>
            </p:extLst>
          </p:nvPr>
        </p:nvGraphicFramePr>
        <p:xfrm>
          <a:off x="1331640" y="4653136"/>
          <a:ext cx="5178759" cy="768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11" imgW="1625400" imgH="241200" progId="Equation.3">
                  <p:embed/>
                </p:oleObj>
              </mc:Choice>
              <mc:Fallback>
                <p:oleObj name="Equation" r:id="rId11" imgW="1625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31640" y="4653136"/>
                        <a:ext cx="5178759" cy="768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sciencebuddies.org/Files/2137/3/Sports_img0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212" y="404664"/>
            <a:ext cx="876802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8" y="585788"/>
            <a:ext cx="911542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43608" y="98072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dirty="0"/>
              <a:t>http://www.sciencebuddies.org/science-fair-projects/project_ideas/Sports_p008.shtml?from=Blog#summary</a:t>
            </a:r>
          </a:p>
        </p:txBody>
      </p:sp>
    </p:spTree>
    <p:extLst>
      <p:ext uri="{BB962C8B-B14F-4D97-AF65-F5344CB8AC3E}">
        <p14:creationId xmlns:p14="http://schemas.microsoft.com/office/powerpoint/2010/main" val="34232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3416</TotalTime>
  <Words>629</Words>
  <Application>Microsoft Macintosh PowerPoint</Application>
  <PresentationFormat>On-screen Show (4:3)</PresentationFormat>
  <Paragraphs>66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Calibri</vt:lpstr>
      <vt:lpstr>Impact</vt:lpstr>
      <vt:lpstr>Lucida Calligraphy</vt:lpstr>
      <vt:lpstr>ＭＳ Ｐゴシック</vt:lpstr>
      <vt:lpstr>Symbol</vt:lpstr>
      <vt:lpstr>Times New Roman</vt:lpstr>
      <vt:lpstr>Verdana</vt:lpstr>
      <vt:lpstr>Wingdings</vt:lpstr>
      <vt:lpstr>Arial</vt:lpstr>
      <vt:lpstr>Default Design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143</cp:revision>
  <dcterms:created xsi:type="dcterms:W3CDTF">2002-01-27T23:45:46Z</dcterms:created>
  <dcterms:modified xsi:type="dcterms:W3CDTF">2016-04-18T07:11:54Z</dcterms:modified>
</cp:coreProperties>
</file>