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67" r:id="rId3"/>
    <p:sldId id="268" r:id="rId4"/>
    <p:sldId id="266" r:id="rId5"/>
    <p:sldId id="262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9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49E3-2589-F848-A791-F0EC0AF34E6C}" type="datetimeFigureOut">
              <a:rPr lang="en-US" smtClean="0"/>
              <a:t>17/03/15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9B69-26F5-4F44-BD23-FB5CBDB9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285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49E3-2589-F848-A791-F0EC0AF34E6C}" type="datetimeFigureOut">
              <a:rPr lang="en-US" smtClean="0"/>
              <a:t>17/03/15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9B69-26F5-4F44-BD23-FB5CBDB9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62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49E3-2589-F848-A791-F0EC0AF34E6C}" type="datetimeFigureOut">
              <a:rPr lang="en-US" smtClean="0"/>
              <a:t>17/03/15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9B69-26F5-4F44-BD23-FB5CBDB9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53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49E3-2589-F848-A791-F0EC0AF34E6C}" type="datetimeFigureOut">
              <a:rPr lang="en-US" smtClean="0"/>
              <a:t>17/03/15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9B69-26F5-4F44-BD23-FB5CBDB9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636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49E3-2589-F848-A791-F0EC0AF34E6C}" type="datetimeFigureOut">
              <a:rPr lang="en-US" smtClean="0"/>
              <a:t>17/03/15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9B69-26F5-4F44-BD23-FB5CBDB9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2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49E3-2589-F848-A791-F0EC0AF34E6C}" type="datetimeFigureOut">
              <a:rPr lang="en-US" smtClean="0"/>
              <a:t>17/03/15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9B69-26F5-4F44-BD23-FB5CBDB9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499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49E3-2589-F848-A791-F0EC0AF34E6C}" type="datetimeFigureOut">
              <a:rPr lang="en-US" smtClean="0"/>
              <a:t>17/03/15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9B69-26F5-4F44-BD23-FB5CBDB9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873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49E3-2589-F848-A791-F0EC0AF34E6C}" type="datetimeFigureOut">
              <a:rPr lang="en-US" smtClean="0"/>
              <a:t>17/03/15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9B69-26F5-4F44-BD23-FB5CBDB9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48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49E3-2589-F848-A791-F0EC0AF34E6C}" type="datetimeFigureOut">
              <a:rPr lang="en-US" smtClean="0"/>
              <a:t>17/03/15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9B69-26F5-4F44-BD23-FB5CBDB9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1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49E3-2589-F848-A791-F0EC0AF34E6C}" type="datetimeFigureOut">
              <a:rPr lang="en-US" smtClean="0"/>
              <a:t>17/03/15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9B69-26F5-4F44-BD23-FB5CBDB9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15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49E3-2589-F848-A791-F0EC0AF34E6C}" type="datetimeFigureOut">
              <a:rPr lang="en-US" smtClean="0"/>
              <a:t>17/03/15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9B69-26F5-4F44-BD23-FB5CBDB9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99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B49E3-2589-F848-A791-F0EC0AF34E6C}" type="datetimeFigureOut">
              <a:rPr lang="en-US" smtClean="0"/>
              <a:t>17/03/15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19B69-26F5-4F44-BD23-FB5CBDB9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5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97161" y="419296"/>
            <a:ext cx="340008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What is </a:t>
            </a:r>
            <a:r>
              <a:rPr lang="en-US" sz="3200" b="1" dirty="0" smtClean="0"/>
              <a:t>Radiation</a:t>
            </a:r>
            <a:r>
              <a:rPr lang="en-US" sz="3200" b="1" dirty="0"/>
              <a:t>?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261" y="2872078"/>
            <a:ext cx="8277866" cy="294600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48096" y="1171755"/>
            <a:ext cx="823803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Energy emitted from a source is generally referred to as radiation</a:t>
            </a:r>
            <a:r>
              <a:rPr lang="en-US" sz="2800" dirty="0" smtClean="0"/>
              <a:t>.</a:t>
            </a:r>
            <a:endParaRPr lang="en-US" sz="2800" dirty="0"/>
          </a:p>
          <a:p>
            <a:r>
              <a:rPr lang="en-US" sz="2800" dirty="0" smtClean="0"/>
              <a:t>Can be either </a:t>
            </a:r>
            <a:r>
              <a:rPr lang="en-US" sz="2800" b="1" dirty="0" smtClean="0">
                <a:solidFill>
                  <a:srgbClr val="FF0000"/>
                </a:solidFill>
              </a:rPr>
              <a:t>wave</a:t>
            </a:r>
            <a:r>
              <a:rPr lang="en-US" sz="2800" dirty="0" smtClean="0"/>
              <a:t> or </a:t>
            </a:r>
            <a:r>
              <a:rPr lang="en-US" sz="2800" b="1" dirty="0" smtClean="0">
                <a:solidFill>
                  <a:srgbClr val="FF0000"/>
                </a:solidFill>
              </a:rPr>
              <a:t>particles</a:t>
            </a:r>
            <a:r>
              <a:rPr lang="en-US" sz="2800" dirty="0" smtClean="0"/>
              <a:t>…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33700" y="6019800"/>
            <a:ext cx="214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 Wave radiation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169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2626" y="2427824"/>
            <a:ext cx="7404841" cy="408809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41267" y="174394"/>
            <a:ext cx="85966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Wave </a:t>
            </a:r>
            <a:r>
              <a:rPr lang="en-US" sz="2800" dirty="0" smtClean="0"/>
              <a:t>radiation</a:t>
            </a:r>
            <a:r>
              <a:rPr lang="en-US" sz="2000" dirty="0" smtClean="0"/>
              <a:t>:</a:t>
            </a:r>
            <a:endParaRPr lang="en-US" sz="20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241267" y="727668"/>
            <a:ext cx="824230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“Ionizing radiation” </a:t>
            </a:r>
            <a:r>
              <a:rPr lang="en-US" sz="2800" dirty="0" smtClean="0"/>
              <a:t>has </a:t>
            </a:r>
            <a:r>
              <a:rPr lang="en-US" sz="2800" dirty="0"/>
              <a:t>enough energy to </a:t>
            </a:r>
            <a:r>
              <a:rPr lang="en-US" sz="2800" b="1" dirty="0">
                <a:solidFill>
                  <a:srgbClr val="FF0000"/>
                </a:solidFill>
              </a:rPr>
              <a:t>remove</a:t>
            </a:r>
            <a:r>
              <a:rPr lang="en-US" sz="2800" dirty="0"/>
              <a:t> tightly bound electrons from atoms, thus creating ions.  We take advantage of its properties to generate electric power, to kill cancer cells </a:t>
            </a:r>
            <a:r>
              <a:rPr lang="en-US" sz="2800" dirty="0" err="1"/>
              <a:t>etc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41267" y="697614"/>
            <a:ext cx="8737601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/>
              <a:t>Radiation that has enough energy to move atoms in a molecule around or cause them to vibrate, but not enough to remove electrons, is referred to as "</a:t>
            </a:r>
            <a:r>
              <a:rPr lang="en-US" sz="2600" dirty="0">
                <a:solidFill>
                  <a:srgbClr val="FF0000"/>
                </a:solidFill>
              </a:rPr>
              <a:t>non-ionizing radiation</a:t>
            </a:r>
            <a:r>
              <a:rPr lang="en-US" sz="2600" dirty="0"/>
              <a:t>." </a:t>
            </a:r>
            <a:endParaRPr lang="en-US" sz="2600" dirty="0" smtClean="0"/>
          </a:p>
          <a:p>
            <a:r>
              <a:rPr lang="en-US" sz="2600" dirty="0" smtClean="0"/>
              <a:t>Examples </a:t>
            </a:r>
            <a:r>
              <a:rPr lang="en-US" sz="2600" dirty="0"/>
              <a:t>of this kind of radiation are sound waves, visible light, and microwaves.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753165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0" y="419099"/>
            <a:ext cx="4660900" cy="601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733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5300" y="393608"/>
            <a:ext cx="6203341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What is </a:t>
            </a:r>
            <a:r>
              <a:rPr lang="en-US" sz="3200" b="1" dirty="0" smtClean="0">
                <a:solidFill>
                  <a:srgbClr val="FF0000"/>
                </a:solidFill>
              </a:rPr>
              <a:t>Particle</a:t>
            </a:r>
            <a:r>
              <a:rPr lang="en-US" sz="3200" b="1" dirty="0" smtClean="0"/>
              <a:t> Ionizing </a:t>
            </a:r>
            <a:r>
              <a:rPr lang="en-US" sz="3200" b="1" dirty="0"/>
              <a:t>Radiation?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469900" y="1029831"/>
            <a:ext cx="823803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Is where moving particles (α,β</a:t>
            </a:r>
            <a:r>
              <a:rPr lang="en-US" sz="2800" dirty="0" smtClean="0"/>
              <a:t>), </a:t>
            </a:r>
            <a:r>
              <a:rPr lang="en-US" sz="2800" dirty="0" smtClean="0"/>
              <a:t>with </a:t>
            </a:r>
            <a:r>
              <a:rPr lang="en-US" sz="2800" dirty="0"/>
              <a:t>enough </a:t>
            </a:r>
            <a:r>
              <a:rPr lang="en-US" sz="2800" dirty="0" smtClean="0"/>
              <a:t>energy, </a:t>
            </a:r>
            <a:r>
              <a:rPr lang="en-US" sz="2800" dirty="0" smtClean="0"/>
              <a:t>interaction </a:t>
            </a:r>
            <a:r>
              <a:rPr lang="en-US" sz="2800" dirty="0"/>
              <a:t>with an </a:t>
            </a:r>
            <a:r>
              <a:rPr lang="en-US" sz="2800" dirty="0" smtClean="0"/>
              <a:t>atom and can </a:t>
            </a:r>
            <a:r>
              <a:rPr lang="en-US" sz="2800" dirty="0" smtClean="0">
                <a:solidFill>
                  <a:srgbClr val="FF0000"/>
                </a:solidFill>
              </a:rPr>
              <a:t>remove / knock off</a:t>
            </a:r>
            <a:r>
              <a:rPr lang="en-US" sz="2800" dirty="0" smtClean="0"/>
              <a:t> </a:t>
            </a:r>
            <a:r>
              <a:rPr lang="en-US" sz="2800" dirty="0"/>
              <a:t>tightly bound </a:t>
            </a:r>
            <a:r>
              <a:rPr lang="en-US" sz="2800" dirty="0">
                <a:solidFill>
                  <a:srgbClr val="FF0000"/>
                </a:solidFill>
              </a:rPr>
              <a:t>electrons</a:t>
            </a:r>
            <a:r>
              <a:rPr lang="en-US" sz="2800" dirty="0"/>
              <a:t> from the orbit of an atom, causing the atom to become </a:t>
            </a:r>
            <a:r>
              <a:rPr lang="en-US" sz="2800" dirty="0">
                <a:solidFill>
                  <a:srgbClr val="FF0000"/>
                </a:solidFill>
              </a:rPr>
              <a:t>charged or ionized</a:t>
            </a:r>
            <a:r>
              <a:rPr lang="en-US" sz="2800" dirty="0"/>
              <a:t>.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90600" y="2971800"/>
            <a:ext cx="6705600" cy="2743200"/>
            <a:chOff x="624" y="1872"/>
            <a:chExt cx="4224" cy="1728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960" y="2112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66CCFF">
                    <a:gamma/>
                    <a:shade val="46275"/>
                    <a:invGamma/>
                  </a:srgbClr>
                </a:gs>
                <a:gs pos="100000">
                  <a:srgbClr val="66CC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2208" y="2208"/>
              <a:ext cx="384" cy="384"/>
            </a:xfrm>
            <a:prstGeom prst="ellipse">
              <a:avLst/>
            </a:prstGeom>
            <a:gradFill rotWithShape="0">
              <a:gsLst>
                <a:gs pos="0">
                  <a:srgbClr val="FF0066">
                    <a:gamma/>
                    <a:shade val="46275"/>
                    <a:invGamma/>
                  </a:srgbClr>
                </a:gs>
                <a:gs pos="100000">
                  <a:srgbClr val="FF006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3264" y="1872"/>
              <a:ext cx="624" cy="624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624" y="2928"/>
              <a:ext cx="672" cy="672"/>
            </a:xfrm>
            <a:prstGeom prst="ellipse">
              <a:avLst/>
            </a:prstGeom>
            <a:gradFill rotWithShape="0">
              <a:gsLst>
                <a:gs pos="0">
                  <a:srgbClr val="FF0066">
                    <a:gamma/>
                    <a:shade val="46275"/>
                    <a:invGamma/>
                  </a:srgbClr>
                </a:gs>
                <a:gs pos="100000">
                  <a:srgbClr val="FF006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9"/>
            <p:cNvSpPr>
              <a:spLocks noChangeArrowheads="1"/>
            </p:cNvSpPr>
            <p:nvPr/>
          </p:nvSpPr>
          <p:spPr bwMode="auto">
            <a:xfrm>
              <a:off x="4128" y="2880"/>
              <a:ext cx="720" cy="720"/>
            </a:xfrm>
            <a:prstGeom prst="ellipse">
              <a:avLst/>
            </a:prstGeom>
            <a:gradFill rotWithShape="0">
              <a:gsLst>
                <a:gs pos="0">
                  <a:srgbClr val="66CCFF">
                    <a:gamma/>
                    <a:shade val="46275"/>
                    <a:invGamma/>
                  </a:srgbClr>
                </a:gs>
                <a:gs pos="100000">
                  <a:srgbClr val="66CC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2352" y="3024"/>
              <a:ext cx="336" cy="336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533400" y="3276600"/>
            <a:ext cx="8305800" cy="1371600"/>
            <a:chOff x="336" y="2064"/>
            <a:chExt cx="5232" cy="864"/>
          </a:xfrm>
        </p:grpSpPr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336" y="2447"/>
              <a:ext cx="4511" cy="481"/>
            </a:xfrm>
            <a:prstGeom prst="line">
              <a:avLst/>
            </a:prstGeom>
            <a:noFill/>
            <a:ln w="38100">
              <a:solidFill>
                <a:srgbClr val="FFCC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4272" y="2064"/>
              <a:ext cx="129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4000" b="1">
                  <a:latin typeface="Comic Sans MS" charset="0"/>
                  <a:sym typeface="Symbol" charset="0"/>
                </a:rPr>
                <a:t></a:t>
              </a:r>
              <a:r>
                <a:rPr lang="en-GB" sz="3000">
                  <a:latin typeface="Comic Sans MS" charset="0"/>
                </a:rPr>
                <a:t> particle</a:t>
              </a:r>
            </a:p>
          </p:txBody>
        </p:sp>
      </p:grpSp>
      <p:grpSp>
        <p:nvGrpSpPr>
          <p:cNvPr id="14" name="Group 14"/>
          <p:cNvGrpSpPr>
            <a:grpSpLocks/>
          </p:cNvGrpSpPr>
          <p:nvPr/>
        </p:nvGrpSpPr>
        <p:grpSpPr bwMode="auto">
          <a:xfrm>
            <a:off x="2133600" y="5245101"/>
            <a:ext cx="2641600" cy="609600"/>
            <a:chOff x="1344" y="3408"/>
            <a:chExt cx="2112" cy="634"/>
          </a:xfrm>
        </p:grpSpPr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1344" y="3408"/>
              <a:ext cx="432" cy="240"/>
            </a:xfrm>
            <a:prstGeom prst="line">
              <a:avLst/>
            </a:prstGeom>
            <a:noFill/>
            <a:ln w="38100">
              <a:solidFill>
                <a:srgbClr val="66CC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16"/>
            <p:cNvSpPr>
              <a:spLocks noChangeArrowheads="1"/>
            </p:cNvSpPr>
            <p:nvPr/>
          </p:nvSpPr>
          <p:spPr bwMode="auto">
            <a:xfrm>
              <a:off x="1824" y="3648"/>
              <a:ext cx="144" cy="144"/>
            </a:xfrm>
            <a:prstGeom prst="ellipse">
              <a:avLst/>
            </a:prstGeom>
            <a:solidFill>
              <a:srgbClr val="CC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2064" y="3696"/>
              <a:ext cx="1392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000" b="1" dirty="0">
                  <a:latin typeface="Comic Sans MS" charset="0"/>
                </a:rPr>
                <a:t>Electron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812800" y="6085870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alpha particle is </a:t>
            </a:r>
            <a:r>
              <a:rPr lang="en-US" sz="2800" dirty="0" smtClean="0">
                <a:solidFill>
                  <a:srgbClr val="FF0000"/>
                </a:solidFill>
              </a:rPr>
              <a:t>slowed down</a:t>
            </a:r>
            <a:r>
              <a:rPr lang="en-US" sz="2800" dirty="0" smtClean="0"/>
              <a:t> as it hits atoms…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9052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336" y="127955"/>
            <a:ext cx="8570441" cy="670887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2190" y="1575618"/>
            <a:ext cx="2382762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How does this work?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240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48" y="488647"/>
            <a:ext cx="8432800" cy="5384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37100" y="5448300"/>
            <a:ext cx="421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α can travel </a:t>
            </a:r>
            <a:r>
              <a:rPr lang="en-US" sz="2800" dirty="0" smtClean="0">
                <a:solidFill>
                  <a:srgbClr val="FF0000"/>
                </a:solidFill>
              </a:rPr>
              <a:t>30 mm </a:t>
            </a:r>
            <a:r>
              <a:rPr lang="en-US" sz="2800" dirty="0" smtClean="0"/>
              <a:t>in air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89284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</TotalTime>
  <Words>191</Words>
  <Application>Microsoft Macintosh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King's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Anderson</dc:creator>
  <cp:lastModifiedBy>Stephen Anderson</cp:lastModifiedBy>
  <cp:revision>14</cp:revision>
  <dcterms:created xsi:type="dcterms:W3CDTF">2015-03-14T05:15:32Z</dcterms:created>
  <dcterms:modified xsi:type="dcterms:W3CDTF">2015-03-17T00:12:48Z</dcterms:modified>
</cp:coreProperties>
</file>