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323" r:id="rId3"/>
    <p:sldId id="324" r:id="rId4"/>
    <p:sldId id="325" r:id="rId5"/>
    <p:sldId id="326" r:id="rId6"/>
    <p:sldId id="321" r:id="rId7"/>
    <p:sldId id="322" r:id="rId8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5" autoAdjust="0"/>
  </p:normalViewPr>
  <p:slideViewPr>
    <p:cSldViewPr>
      <p:cViewPr varScale="1">
        <p:scale>
          <a:sx n="98" d="100"/>
          <a:sy n="98" d="100"/>
        </p:scale>
        <p:origin x="-13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3F360D-6980-4E26-BF3D-2A7E6D2A6D55}" type="datetimeFigureOut">
              <a:rPr lang="en-US"/>
              <a:pPr>
                <a:defRPr/>
              </a:pPr>
              <a:t>14/03/15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E8529F4-88B6-4A7C-AFB3-C18F984F4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67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3708BD-99E9-4420-920F-93F43788CA6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0A720D-9605-4D41-A167-9B3F2D1B84A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A4941-F384-429F-BB4A-45B399FB834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2E9AF-AA06-40CD-A516-DA1B955DB51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1E0C8-BF17-4EA0-8C59-B83E117D3D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3E4F-4B62-4830-9199-E526074353D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82CDA-321A-DD45-B145-AC863BB7A5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1AC6D-8CA7-8649-86F4-7F9DF94FB8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20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E2E40-C3B9-0242-B163-7D33E17E03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59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96A55-C9CF-F642-8B36-F819A5BA5F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45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453BC-3559-A442-9FB7-D99A72875F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07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42F09-D287-A94A-9872-F66D7A8687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71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09740-B929-5245-B4DC-5BD15AC845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7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B17B9-AE93-4043-BEA5-E5F2E8B2BF7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A54B3-C516-224B-B1F7-159DC95DBB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98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8D3D1-E3A0-1D45-A2BD-5171FC3E98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4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E8CB2-9FB7-C846-B3D2-F6A5A6E745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38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98F76-5346-5947-8CFD-AAE346C0F9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7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AD1284-8FE5-6F45-8A6B-D6EDAF015D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1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40102-15B2-4932-8612-4DCB7E503AB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5616A-B074-4BA5-833A-C271841C88C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C148E-B554-46E4-BB5C-3186234EAC3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51AD-AE41-4864-9BFA-458E6B8DF24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B8240-7A98-44E4-B811-092BA8A3E26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AAF6A-32E2-4BD2-8A75-40C06DA58F0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EE1CA-8D6F-4A7E-A2F0-61D106D87CA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B38907B-6594-4016-8DEA-D67FF90FE1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9A2AF7-24A7-BD44-BBD9-CD92E44267A2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27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78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 u="sng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PROPERTIES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765175"/>
            <a:ext cx="87852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i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Alpha</a:t>
            </a:r>
            <a:r>
              <a:rPr lang="en-GB" sz="40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, </a:t>
            </a:r>
            <a:r>
              <a:rPr lang="en-GB" sz="4000" b="1" i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Beta</a:t>
            </a:r>
            <a:r>
              <a:rPr lang="en-GB" sz="40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and </a:t>
            </a:r>
            <a:r>
              <a:rPr lang="en-GB" sz="4000" b="1" i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Gamma</a:t>
            </a:r>
            <a:r>
              <a:rPr lang="en-GB" sz="40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all have different properties: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9388" y="3284538"/>
            <a:ext cx="8785225" cy="7016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40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Different strengths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8785225" cy="7016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40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They travel different distances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50825" y="4365625"/>
            <a:ext cx="8785225" cy="16160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40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They are stopped by different          </a:t>
            </a:r>
          </a:p>
          <a:p>
            <a:pPr>
              <a:spcBef>
                <a:spcPct val="50000"/>
              </a:spcBef>
            </a:pPr>
            <a:r>
              <a:rPr lang="en-GB" sz="40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 materials.</a:t>
            </a:r>
          </a:p>
        </p:txBody>
      </p:sp>
    </p:spTree>
    <p:extLst>
      <p:ext uri="{BB962C8B-B14F-4D97-AF65-F5344CB8AC3E}">
        <p14:creationId xmlns:p14="http://schemas.microsoft.com/office/powerpoint/2010/main" val="117597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836613"/>
          </a:xfrm>
        </p:spPr>
        <p:txBody>
          <a:bodyPr/>
          <a:lstStyle/>
          <a:p>
            <a:r>
              <a:rPr lang="en-GB" u="sng">
                <a:latin typeface="Comic Sans MS" charset="0"/>
              </a:rPr>
              <a:t>Radioactivity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5400000">
            <a:off x="3543300" y="3575050"/>
            <a:ext cx="2819400" cy="762000"/>
          </a:xfrm>
          <a:prstGeom prst="parallelogram">
            <a:avLst>
              <a:gd name="adj" fmla="val 105416"/>
            </a:avLst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 rot="5400000">
            <a:off x="5753100" y="3575050"/>
            <a:ext cx="2819400" cy="762000"/>
          </a:xfrm>
          <a:prstGeom prst="parallelogram">
            <a:avLst>
              <a:gd name="adj" fmla="val 105416"/>
            </a:avLst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4" dir="t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 rot="5400000">
            <a:off x="1333500" y="3575050"/>
            <a:ext cx="2819400" cy="762000"/>
          </a:xfrm>
          <a:prstGeom prst="parallelogram">
            <a:avLst>
              <a:gd name="adj" fmla="val 10541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3124200" y="3689350"/>
            <a:ext cx="1828800" cy="762000"/>
            <a:chOff x="1968" y="2784"/>
            <a:chExt cx="1152" cy="480"/>
          </a:xfrm>
        </p:grpSpPr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1968" y="2784"/>
              <a:ext cx="1152" cy="144"/>
            </a:xfrm>
            <a:prstGeom prst="rightArrow">
              <a:avLst>
                <a:gd name="adj1" fmla="val 50000"/>
                <a:gd name="adj2" fmla="val 200000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1968" y="3120"/>
              <a:ext cx="1152" cy="144"/>
            </a:xfrm>
            <a:prstGeom prst="rightArrow">
              <a:avLst>
                <a:gd name="adj1" fmla="val 50000"/>
                <a:gd name="adj2" fmla="val 200000"/>
              </a:avLst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5334000" y="4222750"/>
            <a:ext cx="1828800" cy="2286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7772400" y="422275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 smtClean="0">
              <a:solidFill>
                <a:srgbClr val="000000"/>
              </a:solidFill>
              <a:ea typeface="ＭＳ Ｐゴシック" charset="0"/>
            </a:endParaRPr>
          </a:p>
        </p:txBody>
      </p: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1143000" y="3155950"/>
            <a:ext cx="1524000" cy="1295400"/>
            <a:chOff x="720" y="2448"/>
            <a:chExt cx="960" cy="816"/>
          </a:xfrm>
        </p:grpSpPr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720" y="2784"/>
              <a:ext cx="960" cy="144"/>
            </a:xfrm>
            <a:prstGeom prst="rightArrow">
              <a:avLst>
                <a:gd name="adj1" fmla="val 50000"/>
                <a:gd name="adj2" fmla="val 166667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2302" name="AutoShape 14"/>
            <p:cNvSpPr>
              <a:spLocks noChangeArrowheads="1"/>
            </p:cNvSpPr>
            <p:nvPr/>
          </p:nvSpPr>
          <p:spPr bwMode="auto">
            <a:xfrm>
              <a:off x="720" y="3120"/>
              <a:ext cx="960" cy="144"/>
            </a:xfrm>
            <a:prstGeom prst="rightArrow">
              <a:avLst>
                <a:gd name="adj1" fmla="val 50000"/>
                <a:gd name="adj2" fmla="val 166667"/>
              </a:avLst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  <p:sp>
          <p:nvSpPr>
            <p:cNvPr id="12303" name="AutoShape 15"/>
            <p:cNvSpPr>
              <a:spLocks noChangeArrowheads="1"/>
            </p:cNvSpPr>
            <p:nvPr/>
          </p:nvSpPr>
          <p:spPr bwMode="auto">
            <a:xfrm>
              <a:off x="720" y="2448"/>
              <a:ext cx="960" cy="144"/>
            </a:xfrm>
            <a:prstGeom prst="rightArrow">
              <a:avLst>
                <a:gd name="adj1" fmla="val 50000"/>
                <a:gd name="adj2" fmla="val 166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 smtClean="0">
                <a:solidFill>
                  <a:srgbClr val="000000"/>
                </a:solidFill>
                <a:ea typeface="ＭＳ Ｐゴシック" charset="0"/>
              </a:endParaRPr>
            </a:p>
          </p:txBody>
        </p:sp>
      </p:grpSp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533400" y="2927350"/>
            <a:ext cx="685800" cy="1646238"/>
            <a:chOff x="336" y="2304"/>
            <a:chExt cx="432" cy="1037"/>
          </a:xfrm>
        </p:grpSpPr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336" y="230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sym typeface="Symbol" charset="0"/>
                </a:rPr>
                <a:t></a:t>
              </a:r>
              <a:endParaRPr lang="en-GB" sz="32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36" y="2640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sym typeface="Symbol" charset="0"/>
                </a:rPr>
                <a:t></a:t>
              </a:r>
              <a:endParaRPr lang="en-GB" sz="32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336" y="2976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b="1" smtClean="0">
                  <a:solidFill>
                    <a:srgbClr val="000000"/>
                  </a:solidFill>
                  <a:latin typeface="Comic Sans MS" charset="0"/>
                  <a:ea typeface="ＭＳ Ｐゴシック" charset="0"/>
                  <a:sym typeface="Symbol" charset="0"/>
                </a:rPr>
                <a:t></a:t>
              </a:r>
              <a:endParaRPr lang="en-GB" sz="32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50825" y="692150"/>
            <a:ext cx="8569325" cy="18002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Copy the diagram below and complete the arrows for each type. Then use the words at the bottom to construct an explanation in your own words.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50825" y="5516563"/>
            <a:ext cx="8713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000" b="1" smtClean="0">
                <a:solidFill>
                  <a:srgbClr val="000000"/>
                </a:solidFill>
                <a:ea typeface="ＭＳ Ｐゴシック" charset="0"/>
              </a:rPr>
              <a:t>Alpha,   Beta,   Gamma,   Thick lead,   Paper, Aluminium</a:t>
            </a:r>
            <a:endParaRPr lang="en-US" sz="3000" b="1" smtClean="0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2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8" grpId="0" animBg="1"/>
      <p:bldP spid="122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alpha_b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99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8" name="Group 36"/>
          <p:cNvGraphicFramePr>
            <a:graphicFrameLocks noGrp="1"/>
          </p:cNvGraphicFramePr>
          <p:nvPr/>
        </p:nvGraphicFramePr>
        <p:xfrm>
          <a:off x="107950" y="476250"/>
          <a:ext cx="8963025" cy="5909440"/>
        </p:xfrm>
        <a:graphic>
          <a:graphicData uri="http://schemas.openxmlformats.org/drawingml/2006/table">
            <a:tbl>
              <a:tblPr/>
              <a:tblGrid>
                <a:gridCol w="1933575"/>
                <a:gridCol w="1560513"/>
                <a:gridCol w="1874837"/>
                <a:gridCol w="1844675"/>
                <a:gridCol w="1749425"/>
              </a:tblGrid>
              <a:tr h="2336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Type of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radiation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Symbol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What is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it made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from?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How far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will it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travel in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air?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What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stops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it?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Alpha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  </a:t>
                      </a: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Helium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nucleus. 2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protons &amp;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2 neutrons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Beta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  </a:t>
                      </a: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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High speed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electron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Gamma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  <a:cs typeface="Arial" charset="0"/>
                        </a:rPr>
                        <a:t>     </a:t>
                      </a: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High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energy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wave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980" name="Group 68"/>
          <p:cNvGraphicFramePr>
            <a:graphicFrameLocks noGrp="1"/>
          </p:cNvGraphicFramePr>
          <p:nvPr/>
        </p:nvGraphicFramePr>
        <p:xfrm>
          <a:off x="107950" y="476250"/>
          <a:ext cx="8963025" cy="5909440"/>
        </p:xfrm>
        <a:graphic>
          <a:graphicData uri="http://schemas.openxmlformats.org/drawingml/2006/table">
            <a:tbl>
              <a:tblPr/>
              <a:tblGrid>
                <a:gridCol w="1933575"/>
                <a:gridCol w="1560513"/>
                <a:gridCol w="1874837"/>
                <a:gridCol w="1844675"/>
                <a:gridCol w="1749425"/>
              </a:tblGrid>
              <a:tr h="2336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Type of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radiation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Symbol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What is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it made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from?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How far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will it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travel in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air?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What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stops 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it?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Alpha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  </a:t>
                      </a: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Helium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nucleus. 2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protons &amp;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2 neutrons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cm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Air /paper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Beta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   </a:t>
                      </a: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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High speed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electron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m 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Aluminium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Gamma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  <a:cs typeface="Arial" charset="0"/>
                        </a:rPr>
                        <a:t>     </a:t>
                      </a:r>
                      <a:r>
                        <a:rPr kumimoji="0" lang="en-GB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High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energy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wave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Lots of m 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Thick lead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&amp;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Arial" charset="0"/>
                        </a:rPr>
                        <a:t>concrete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52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smtClean="0"/>
              <a:t>Identifying Alpha/Beta/Gamma</a:t>
            </a:r>
            <a:br>
              <a:rPr lang="en-NZ" sz="4000" smtClean="0"/>
            </a:br>
            <a:r>
              <a:rPr lang="en-NZ" sz="4000" smtClean="0"/>
              <a:t>Penetration</a:t>
            </a: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2773363" y="1770063"/>
            <a:ext cx="0" cy="4291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4365625" y="2876550"/>
            <a:ext cx="0" cy="3200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737225" y="4305300"/>
            <a:ext cx="396875" cy="1755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79425" y="2036763"/>
            <a:ext cx="336550" cy="298450"/>
            <a:chOff x="844" y="2169"/>
            <a:chExt cx="212" cy="188"/>
          </a:xfrm>
        </p:grpSpPr>
        <p:sp>
          <p:nvSpPr>
            <p:cNvPr id="4110" name="Oval 9"/>
            <p:cNvSpPr>
              <a:spLocks noChangeArrowheads="1"/>
            </p:cNvSpPr>
            <p:nvPr/>
          </p:nvSpPr>
          <p:spPr bwMode="auto">
            <a:xfrm>
              <a:off x="844" y="217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Oval 10"/>
            <p:cNvSpPr>
              <a:spLocks noChangeArrowheads="1"/>
            </p:cNvSpPr>
            <p:nvPr/>
          </p:nvSpPr>
          <p:spPr bwMode="auto">
            <a:xfrm>
              <a:off x="877" y="226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11"/>
            <p:cNvSpPr>
              <a:spLocks noChangeArrowheads="1"/>
            </p:cNvSpPr>
            <p:nvPr/>
          </p:nvSpPr>
          <p:spPr bwMode="auto">
            <a:xfrm>
              <a:off x="965" y="2261"/>
              <a:ext cx="91" cy="91"/>
            </a:xfrm>
            <a:prstGeom prst="ellipse">
              <a:avLst/>
            </a:prstGeom>
            <a:solidFill>
              <a:srgbClr val="EF3D0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2"/>
            <p:cNvSpPr>
              <a:spLocks noChangeArrowheads="1"/>
            </p:cNvSpPr>
            <p:nvPr/>
          </p:nvSpPr>
          <p:spPr bwMode="auto">
            <a:xfrm>
              <a:off x="934" y="2169"/>
              <a:ext cx="91" cy="91"/>
            </a:xfrm>
            <a:prstGeom prst="ellipse">
              <a:avLst/>
            </a:prstGeom>
            <a:solidFill>
              <a:srgbClr val="EF3D0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530225" y="34813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Freeform 14"/>
          <p:cNvSpPr>
            <a:spLocks/>
          </p:cNvSpPr>
          <p:nvPr/>
        </p:nvSpPr>
        <p:spPr bwMode="auto">
          <a:xfrm>
            <a:off x="285750" y="4892675"/>
            <a:ext cx="946150" cy="379413"/>
          </a:xfrm>
          <a:custGeom>
            <a:avLst/>
            <a:gdLst>
              <a:gd name="T0" fmla="*/ 0 w 596"/>
              <a:gd name="T1" fmla="*/ 2147483647 h 239"/>
              <a:gd name="T2" fmla="*/ 2147483647 w 596"/>
              <a:gd name="T3" fmla="*/ 2147483647 h 239"/>
              <a:gd name="T4" fmla="*/ 2147483647 w 596"/>
              <a:gd name="T5" fmla="*/ 2147483647 h 239"/>
              <a:gd name="T6" fmla="*/ 2147483647 w 596"/>
              <a:gd name="T7" fmla="*/ 2147483647 h 239"/>
              <a:gd name="T8" fmla="*/ 2147483647 w 596"/>
              <a:gd name="T9" fmla="*/ 2147483647 h 239"/>
              <a:gd name="T10" fmla="*/ 2147483647 w 596"/>
              <a:gd name="T11" fmla="*/ 2147483647 h 239"/>
              <a:gd name="T12" fmla="*/ 2147483647 w 596"/>
              <a:gd name="T13" fmla="*/ 2147483647 h 239"/>
              <a:gd name="T14" fmla="*/ 2147483647 w 596"/>
              <a:gd name="T15" fmla="*/ 2147483647 h 239"/>
              <a:gd name="T16" fmla="*/ 2147483647 w 596"/>
              <a:gd name="T17" fmla="*/ 2147483647 h 239"/>
              <a:gd name="T18" fmla="*/ 2147483647 w 596"/>
              <a:gd name="T19" fmla="*/ 2147483647 h 239"/>
              <a:gd name="T20" fmla="*/ 2147483647 w 596"/>
              <a:gd name="T21" fmla="*/ 2147483647 h 2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96"/>
              <a:gd name="T34" fmla="*/ 0 h 239"/>
              <a:gd name="T35" fmla="*/ 596 w 596"/>
              <a:gd name="T36" fmla="*/ 239 h 23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96" h="239">
                <a:moveTo>
                  <a:pt x="0" y="123"/>
                </a:moveTo>
                <a:cubicBezTo>
                  <a:pt x="11" y="61"/>
                  <a:pt x="23" y="0"/>
                  <a:pt x="39" y="18"/>
                </a:cubicBezTo>
                <a:cubicBezTo>
                  <a:pt x="55" y="36"/>
                  <a:pt x="75" y="229"/>
                  <a:pt x="96" y="229"/>
                </a:cubicBezTo>
                <a:cubicBezTo>
                  <a:pt x="117" y="229"/>
                  <a:pt x="143" y="18"/>
                  <a:pt x="164" y="18"/>
                </a:cubicBezTo>
                <a:cubicBezTo>
                  <a:pt x="185" y="18"/>
                  <a:pt x="204" y="229"/>
                  <a:pt x="221" y="229"/>
                </a:cubicBezTo>
                <a:cubicBezTo>
                  <a:pt x="238" y="229"/>
                  <a:pt x="251" y="16"/>
                  <a:pt x="269" y="18"/>
                </a:cubicBezTo>
                <a:cubicBezTo>
                  <a:pt x="287" y="20"/>
                  <a:pt x="308" y="237"/>
                  <a:pt x="327" y="238"/>
                </a:cubicBezTo>
                <a:cubicBezTo>
                  <a:pt x="346" y="239"/>
                  <a:pt x="367" y="30"/>
                  <a:pt x="384" y="27"/>
                </a:cubicBezTo>
                <a:cubicBezTo>
                  <a:pt x="401" y="24"/>
                  <a:pt x="416" y="206"/>
                  <a:pt x="432" y="219"/>
                </a:cubicBezTo>
                <a:cubicBezTo>
                  <a:pt x="448" y="232"/>
                  <a:pt x="453" y="125"/>
                  <a:pt x="480" y="104"/>
                </a:cubicBezTo>
                <a:cubicBezTo>
                  <a:pt x="507" y="83"/>
                  <a:pt x="577" y="96"/>
                  <a:pt x="596" y="94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Text Box 15"/>
          <p:cNvSpPr txBox="1">
            <a:spLocks noChangeArrowheads="1"/>
          </p:cNvSpPr>
          <p:nvPr/>
        </p:nvSpPr>
        <p:spPr bwMode="auto">
          <a:xfrm>
            <a:off x="1990725" y="6119813"/>
            <a:ext cx="48529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Paper		a few mm	A few cm </a:t>
            </a:r>
          </a:p>
          <a:p>
            <a:pPr>
              <a:spcBef>
                <a:spcPct val="50000"/>
              </a:spcBef>
            </a:pPr>
            <a:r>
              <a:rPr lang="en-NZ"/>
              <a:t>		Aluminium	Lead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3038475" y="1990725"/>
            <a:ext cx="5868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Alpha – stopped by paper, or a few cm of air.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4630738" y="3170238"/>
            <a:ext cx="4232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Beta- penetrates paper and several m of air – stopped by a few mm of aluminium</a:t>
            </a: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6459538" y="4424363"/>
            <a:ext cx="26844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Gamma penetrates aluminium – stopped by several m of concrete or several cm of lead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 L 0.23403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41128 -3.7037E-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54514 -2.22222E-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7" grpId="0" animBg="1"/>
      <p:bldP spid="72718" grpId="0" animBg="1"/>
      <p:bldP spid="72721" grpId="0"/>
      <p:bldP spid="72722" grpId="0"/>
      <p:bldP spid="727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Identify the radiation!!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3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Smoke detectors are safe because the plastic case easily stops  the _______ radiation that is used.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________ is dangerous because it easily penterates skin but is stopped (absorbed) by the body.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Nuclear power stations are built in thick concrete to block _______ radiation.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The thickness of card can be measured using ______ radiation because some is absorbed but some passes through.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________ radiation can be used to see inside metal parts as it is able to penetrate, similar to x-rays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259138" y="2020888"/>
            <a:ext cx="1519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ALPHA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738188" y="2522538"/>
            <a:ext cx="1179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BETA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7816850" y="4256088"/>
            <a:ext cx="1327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BETA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44625" y="3746500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GAMMA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58813" y="5453063"/>
            <a:ext cx="1209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GAMMA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6" grpId="0"/>
      <p:bldP spid="79877" grpId="0"/>
      <p:bldP spid="79878" grpId="0"/>
      <p:bldP spid="79879" grpId="0"/>
      <p:bldP spid="7988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315</Words>
  <Application>Microsoft Macintosh PowerPoint</Application>
  <PresentationFormat>On-screen Show (4:3)</PresentationFormat>
  <Paragraphs>101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1_Default Design</vt:lpstr>
      <vt:lpstr>PowerPoint Presentation</vt:lpstr>
      <vt:lpstr>Radioactivity</vt:lpstr>
      <vt:lpstr>PowerPoint Presentation</vt:lpstr>
      <vt:lpstr>PowerPoint Presentation</vt:lpstr>
      <vt:lpstr>Identifying Alpha/Beta/Gamma Penetration</vt:lpstr>
      <vt:lpstr>Identify the radiation!!</vt:lpstr>
    </vt:vector>
  </TitlesOfParts>
  <Company>Mairehau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Network User</dc:creator>
  <cp:lastModifiedBy>Stephen Anderson</cp:lastModifiedBy>
  <cp:revision>68</cp:revision>
  <dcterms:created xsi:type="dcterms:W3CDTF">2005-11-01T22:38:54Z</dcterms:created>
  <dcterms:modified xsi:type="dcterms:W3CDTF">2015-03-14T03:23:55Z</dcterms:modified>
</cp:coreProperties>
</file>