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384" r:id="rId2"/>
    <p:sldId id="379" r:id="rId3"/>
    <p:sldId id="377" r:id="rId4"/>
    <p:sldId id="353" r:id="rId5"/>
    <p:sldId id="382" r:id="rId6"/>
    <p:sldId id="383" r:id="rId7"/>
  </p:sldIdLst>
  <p:sldSz cx="9144000" cy="6858000" type="screen4x3"/>
  <p:notesSz cx="67691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CC3300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CC3300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CC3300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CC3300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CC33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CC33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CC33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CC33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CC33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05" autoAdjust="0"/>
    <p:restoredTop sz="92193" autoAdjust="0"/>
  </p:normalViewPr>
  <p:slideViewPr>
    <p:cSldViewPr>
      <p:cViewPr>
        <p:scale>
          <a:sx n="90" d="100"/>
          <a:sy n="90" d="100"/>
        </p:scale>
        <p:origin x="-1432" y="-352"/>
      </p:cViewPr>
      <p:guideLst>
        <p:guide orient="horz" pos="1392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>
      <p:cViewPr>
        <p:scale>
          <a:sx n="75" d="100"/>
          <a:sy n="75" d="100"/>
        </p:scale>
        <p:origin x="-648" y="1944"/>
      </p:cViewPr>
      <p:guideLst>
        <p:guide orient="horz" pos="3120"/>
        <p:guide pos="2132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540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05350"/>
            <a:ext cx="49657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5400" y="941070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8E68B24-A92E-4D58-9788-9722EAA74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194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3B087-CFF2-4526-A595-BFFBCADFA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CF694-6E17-4A72-9AC9-654A8A742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F76B7-2036-4DD3-974E-F64C4E46C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EB244-6215-4355-A76B-BF140D33E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07436-F10D-4077-8B91-3F51732F7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A13E0-0AE8-4889-86FC-538A7252F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378BC-929B-4E37-BB8F-1DDB3CE65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392BF-839B-442B-9F55-39F0831A9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5F394-1548-4B4F-B724-E1BDEEAD3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1F581-3AA0-4F67-8309-6AE98E714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3901D-19ED-44A3-BB8F-0713E2D8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6EDDF4-A30F-4867-8825-59E20538E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emf"/><Relationship Id="rId7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0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360" y="108997"/>
            <a:ext cx="6720875" cy="654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5431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5561" y="1507218"/>
            <a:ext cx="45624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514" y="1640568"/>
            <a:ext cx="436245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461195" y="5810110"/>
            <a:ext cx="4268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dirty="0"/>
              <a:t>http://www.ngsir.netfirms.com/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270640" y="1278320"/>
            <a:ext cx="442179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dirty="0" smtClean="0">
                <a:solidFill>
                  <a:schemeClr val="tx1"/>
                </a:solidFill>
              </a:rPr>
              <a:t>Velocity of object can be obtained from the Reference circle velocity </a:t>
            </a:r>
            <a:endParaRPr lang="en-NZ" dirty="0">
              <a:solidFill>
                <a:schemeClr val="tx1"/>
              </a:solidFill>
            </a:endParaRPr>
          </a:p>
          <a:p>
            <a:r>
              <a:rPr lang="en-NZ" dirty="0" smtClean="0">
                <a:solidFill>
                  <a:schemeClr val="tx1"/>
                </a:solidFill>
              </a:rPr>
              <a:t>UCM: Velocity </a:t>
            </a:r>
            <a:r>
              <a:rPr lang="en-NZ" dirty="0">
                <a:solidFill>
                  <a:schemeClr val="tx1"/>
                </a:solidFill>
              </a:rPr>
              <a:t>is tangential to the </a:t>
            </a:r>
            <a:r>
              <a:rPr lang="en-NZ" dirty="0" smtClean="0">
                <a:solidFill>
                  <a:schemeClr val="tx1"/>
                </a:solidFill>
              </a:rPr>
              <a:t>curve, size from </a:t>
            </a:r>
            <a:r>
              <a:rPr lang="en-NZ" dirty="0">
                <a:solidFill>
                  <a:schemeClr val="tx1"/>
                </a:solidFill>
              </a:rPr>
              <a:t>v = r</a:t>
            </a:r>
            <a:r>
              <a:rPr lang="el-GR" dirty="0">
                <a:solidFill>
                  <a:schemeClr val="tx1"/>
                </a:solidFill>
              </a:rPr>
              <a:t>ω</a:t>
            </a:r>
            <a:endParaRPr lang="en-NZ" dirty="0">
              <a:solidFill>
                <a:schemeClr val="tx1"/>
              </a:solidFill>
            </a:endParaRP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592138" y="4511363"/>
          <a:ext cx="3446462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3" imgW="1117440" imgH="431640" progId="Equation.3">
                  <p:embed/>
                </p:oleObj>
              </mc:Choice>
              <mc:Fallback>
                <p:oleObj name="Equation" r:id="rId3" imgW="111744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4511363"/>
                        <a:ext cx="3446462" cy="1325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2"/>
          <p:cNvGraphicFramePr>
            <a:graphicFrameLocks noChangeAspect="1"/>
          </p:cNvGraphicFramePr>
          <p:nvPr/>
        </p:nvGraphicFramePr>
        <p:xfrm>
          <a:off x="4645025" y="4511363"/>
          <a:ext cx="3643313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5" imgW="1180800" imgH="431640" progId="Equation.3">
                  <p:embed/>
                </p:oleObj>
              </mc:Choice>
              <mc:Fallback>
                <p:oleObj name="Equation" r:id="rId5" imgW="118080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5025" y="4511363"/>
                        <a:ext cx="3643313" cy="1325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WordArt 2"/>
          <p:cNvSpPr>
            <a:spLocks noChangeArrowheads="1" noChangeShapeType="1" noTextEdit="1"/>
          </p:cNvSpPr>
          <p:nvPr/>
        </p:nvSpPr>
        <p:spPr bwMode="auto">
          <a:xfrm>
            <a:off x="462665" y="318195"/>
            <a:ext cx="442595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NZ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Velocity</a:t>
            </a:r>
          </a:p>
        </p:txBody>
      </p:sp>
      <p:sp>
        <p:nvSpPr>
          <p:cNvPr id="10247" name="TextBox 35"/>
          <p:cNvSpPr txBox="1">
            <a:spLocks noChangeArrowheads="1"/>
          </p:cNvSpPr>
          <p:nvPr/>
        </p:nvSpPr>
        <p:spPr bwMode="auto">
          <a:xfrm>
            <a:off x="769905" y="3659430"/>
            <a:ext cx="3578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/>
              <a:t>Starting equations</a:t>
            </a:r>
          </a:p>
        </p:txBody>
      </p:sp>
      <p:cxnSp>
        <p:nvCxnSpPr>
          <p:cNvPr id="10248" name="Straight Arrow Connector 37"/>
          <p:cNvCxnSpPr>
            <a:cxnSpLocks noChangeShapeType="1"/>
          </p:cNvCxnSpPr>
          <p:nvPr/>
        </p:nvCxnSpPr>
        <p:spPr bwMode="auto">
          <a:xfrm rot="10800000" flipV="1">
            <a:off x="2651753" y="4120290"/>
            <a:ext cx="537669" cy="46086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9240" y="164575"/>
            <a:ext cx="4618195" cy="4471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249" name="Straight Arrow Connector 39"/>
          <p:cNvCxnSpPr>
            <a:cxnSpLocks noChangeShapeType="1"/>
          </p:cNvCxnSpPr>
          <p:nvPr/>
        </p:nvCxnSpPr>
        <p:spPr bwMode="auto">
          <a:xfrm>
            <a:off x="3611875" y="4005075"/>
            <a:ext cx="2482850" cy="511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WordArt 2"/>
          <p:cNvSpPr>
            <a:spLocks noChangeArrowheads="1" noChangeShapeType="1" noTextEdit="1"/>
          </p:cNvSpPr>
          <p:nvPr/>
        </p:nvSpPr>
        <p:spPr bwMode="auto">
          <a:xfrm>
            <a:off x="227013" y="288925"/>
            <a:ext cx="442595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NZ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Acceleration</a:t>
            </a:r>
          </a:p>
        </p:txBody>
      </p:sp>
      <p:grpSp>
        <p:nvGrpSpPr>
          <p:cNvPr id="11269" name="Group 83"/>
          <p:cNvGrpSpPr>
            <a:grpSpLocks/>
          </p:cNvGrpSpPr>
          <p:nvPr/>
        </p:nvGrpSpPr>
        <p:grpSpPr bwMode="auto">
          <a:xfrm>
            <a:off x="5232400" y="215900"/>
            <a:ext cx="3903663" cy="3468688"/>
            <a:chOff x="2600298" y="1785914"/>
            <a:chExt cx="3903669" cy="3468735"/>
          </a:xfrm>
        </p:grpSpPr>
        <p:sp>
          <p:nvSpPr>
            <p:cNvPr id="11272" name="Oval 4"/>
            <p:cNvSpPr>
              <a:spLocks noChangeArrowheads="1"/>
            </p:cNvSpPr>
            <p:nvPr/>
          </p:nvSpPr>
          <p:spPr bwMode="auto">
            <a:xfrm>
              <a:off x="3310056" y="2163382"/>
              <a:ext cx="2555129" cy="26476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NZ" sz="2000"/>
            </a:p>
          </p:txBody>
        </p:sp>
        <p:sp>
          <p:nvSpPr>
            <p:cNvPr id="11273" name="Line 30"/>
            <p:cNvSpPr>
              <a:spLocks noChangeShapeType="1"/>
            </p:cNvSpPr>
            <p:nvPr/>
          </p:nvSpPr>
          <p:spPr bwMode="auto">
            <a:xfrm>
              <a:off x="2600298" y="3568388"/>
              <a:ext cx="390366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274" name="Freeform 43"/>
            <p:cNvSpPr>
              <a:spLocks/>
            </p:cNvSpPr>
            <p:nvPr/>
          </p:nvSpPr>
          <p:spPr bwMode="auto">
            <a:xfrm>
              <a:off x="3216900" y="2036210"/>
              <a:ext cx="603294" cy="833504"/>
            </a:xfrm>
            <a:custGeom>
              <a:avLst/>
              <a:gdLst>
                <a:gd name="T0" fmla="*/ 2147483647 w 408"/>
                <a:gd name="T1" fmla="*/ 0 h 544"/>
                <a:gd name="T2" fmla="*/ 2147483647 w 408"/>
                <a:gd name="T3" fmla="*/ 2147483647 h 544"/>
                <a:gd name="T4" fmla="*/ 0 w 408"/>
                <a:gd name="T5" fmla="*/ 2147483647 h 544"/>
                <a:gd name="T6" fmla="*/ 0 60000 65536"/>
                <a:gd name="T7" fmla="*/ 0 60000 65536"/>
                <a:gd name="T8" fmla="*/ 0 60000 65536"/>
                <a:gd name="T9" fmla="*/ 0 w 408"/>
                <a:gd name="T10" fmla="*/ 0 h 544"/>
                <a:gd name="T11" fmla="*/ 408 w 408"/>
                <a:gd name="T12" fmla="*/ 544 h 5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8" h="544">
                  <a:moveTo>
                    <a:pt x="408" y="0"/>
                  </a:moveTo>
                  <a:cubicBezTo>
                    <a:pt x="306" y="68"/>
                    <a:pt x="204" y="136"/>
                    <a:pt x="136" y="227"/>
                  </a:cubicBezTo>
                  <a:cubicBezTo>
                    <a:pt x="68" y="318"/>
                    <a:pt x="23" y="491"/>
                    <a:pt x="0" y="54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pPr eaLnBrk="0" hangingPunct="0"/>
              <a:endParaRPr lang="en-NZ" sz="2000"/>
            </a:p>
          </p:txBody>
        </p:sp>
        <p:sp>
          <p:nvSpPr>
            <p:cNvPr id="11275" name="Text Box 44"/>
            <p:cNvSpPr txBox="1">
              <a:spLocks noChangeArrowheads="1"/>
            </p:cNvSpPr>
            <p:nvPr/>
          </p:nvSpPr>
          <p:spPr bwMode="auto">
            <a:xfrm>
              <a:off x="3015802" y="2105160"/>
              <a:ext cx="4021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1"/>
                  </a:solidFill>
                  <a:latin typeface="Arial" charset="0"/>
                  <a:cs typeface="Arial" charset="0"/>
                </a:rPr>
                <a:t>ω</a:t>
              </a:r>
            </a:p>
          </p:txBody>
        </p:sp>
        <p:cxnSp>
          <p:nvCxnSpPr>
            <p:cNvPr id="11276" name="Straight Arrow Connector 58"/>
            <p:cNvCxnSpPr>
              <a:cxnSpLocks noChangeShapeType="1"/>
              <a:endCxn id="11272" idx="7"/>
            </p:cNvCxnSpPr>
            <p:nvPr/>
          </p:nvCxnSpPr>
          <p:spPr bwMode="auto">
            <a:xfrm rot="5400000" flipH="1" flipV="1">
              <a:off x="4531409" y="2608804"/>
              <a:ext cx="1017276" cy="901896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sp>
          <p:nvSpPr>
            <p:cNvPr id="11277" name="Line 30"/>
            <p:cNvSpPr>
              <a:spLocks noChangeShapeType="1"/>
            </p:cNvSpPr>
            <p:nvPr/>
          </p:nvSpPr>
          <p:spPr bwMode="auto">
            <a:xfrm rot="16200000" flipV="1">
              <a:off x="2871101" y="3517238"/>
              <a:ext cx="3468735" cy="608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278" name="Text Box 41"/>
            <p:cNvSpPr txBox="1">
              <a:spLocks noChangeArrowheads="1"/>
            </p:cNvSpPr>
            <p:nvPr/>
          </p:nvSpPr>
          <p:spPr bwMode="auto">
            <a:xfrm>
              <a:off x="4228318" y="3502523"/>
              <a:ext cx="3834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11279" name="Text Box 41"/>
            <p:cNvSpPr txBox="1">
              <a:spLocks noChangeArrowheads="1"/>
            </p:cNvSpPr>
            <p:nvPr/>
          </p:nvSpPr>
          <p:spPr bwMode="auto">
            <a:xfrm>
              <a:off x="4718052" y="3209922"/>
              <a:ext cx="34221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l-GR" sz="2000">
                  <a:solidFill>
                    <a:schemeClr val="tx1"/>
                  </a:solidFill>
                </a:rPr>
                <a:t>θ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cxnSp>
          <p:nvCxnSpPr>
            <p:cNvPr id="11280" name="Straight Connector 56"/>
            <p:cNvCxnSpPr>
              <a:cxnSpLocks noChangeShapeType="1"/>
            </p:cNvCxnSpPr>
            <p:nvPr/>
          </p:nvCxnSpPr>
          <p:spPr bwMode="auto">
            <a:xfrm>
              <a:off x="4645026" y="3136896"/>
              <a:ext cx="1326378" cy="153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1281" name="Straight Arrow Connector 68"/>
            <p:cNvCxnSpPr>
              <a:cxnSpLocks noChangeShapeType="1"/>
            </p:cNvCxnSpPr>
            <p:nvPr/>
          </p:nvCxnSpPr>
          <p:spPr bwMode="auto">
            <a:xfrm rot="16200000" flipH="1">
              <a:off x="5211828" y="2862197"/>
              <a:ext cx="547695" cy="1701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11282" name="Text Box 41"/>
            <p:cNvSpPr txBox="1">
              <a:spLocks noChangeArrowheads="1"/>
            </p:cNvSpPr>
            <p:nvPr/>
          </p:nvSpPr>
          <p:spPr bwMode="auto">
            <a:xfrm>
              <a:off x="4645026" y="2589201"/>
              <a:ext cx="6431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chemeClr val="tx1"/>
                  </a:solidFill>
                </a:rPr>
                <a:t>A</a:t>
              </a:r>
              <a:r>
                <a:rPr lang="el-GR" sz="2000">
                  <a:solidFill>
                    <a:schemeClr val="tx1"/>
                  </a:solidFill>
                </a:rPr>
                <a:t>ω</a:t>
              </a:r>
              <a:r>
                <a:rPr lang="en-NZ" sz="2000" baseline="30000">
                  <a:solidFill>
                    <a:schemeClr val="tx1"/>
                  </a:solidFill>
                </a:rPr>
                <a:t>2</a:t>
              </a:r>
              <a:endParaRPr lang="en-US" sz="2000" baseline="30000">
                <a:solidFill>
                  <a:schemeClr val="tx1"/>
                </a:solidFill>
              </a:endParaRPr>
            </a:p>
          </p:txBody>
        </p:sp>
        <p:cxnSp>
          <p:nvCxnSpPr>
            <p:cNvPr id="11283" name="Straight Arrow Connector 77"/>
            <p:cNvCxnSpPr>
              <a:cxnSpLocks noChangeShapeType="1"/>
            </p:cNvCxnSpPr>
            <p:nvPr/>
          </p:nvCxnSpPr>
          <p:spPr bwMode="auto">
            <a:xfrm rot="5400000">
              <a:off x="4937130" y="2589202"/>
              <a:ext cx="584209" cy="511182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1284" name="Text Box 41"/>
            <p:cNvSpPr txBox="1">
              <a:spLocks noChangeArrowheads="1"/>
            </p:cNvSpPr>
            <p:nvPr/>
          </p:nvSpPr>
          <p:spPr bwMode="auto">
            <a:xfrm>
              <a:off x="5445102" y="2674926"/>
              <a:ext cx="34221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NZ" sz="2000">
                  <a:solidFill>
                    <a:schemeClr val="tx1"/>
                  </a:solidFill>
                </a:rPr>
                <a:t>a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1285" name="Oval 82"/>
            <p:cNvSpPr>
              <a:spLocks noChangeArrowheads="1"/>
            </p:cNvSpPr>
            <p:nvPr/>
          </p:nvSpPr>
          <p:spPr bwMode="auto">
            <a:xfrm>
              <a:off x="5411799" y="2516175"/>
              <a:ext cx="146052" cy="109539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eaLnBrk="0" hangingPunct="0"/>
              <a:endParaRPr lang="en-NZ"/>
            </a:p>
          </p:txBody>
        </p:sp>
      </p:grpSp>
      <p:sp>
        <p:nvSpPr>
          <p:cNvPr id="11270" name="TextBox 84"/>
          <p:cNvSpPr txBox="1">
            <a:spLocks noChangeArrowheads="1"/>
          </p:cNvSpPr>
          <p:nvPr/>
        </p:nvSpPr>
        <p:spPr bwMode="auto">
          <a:xfrm>
            <a:off x="304800" y="1676400"/>
            <a:ext cx="81057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NZ" dirty="0">
                <a:solidFill>
                  <a:schemeClr val="tx1"/>
                </a:solidFill>
              </a:rPr>
              <a:t>Note from UCM:</a:t>
            </a:r>
          </a:p>
          <a:p>
            <a:pPr eaLnBrk="0" hangingPunct="0"/>
            <a:r>
              <a:rPr lang="en-NZ" dirty="0">
                <a:solidFill>
                  <a:schemeClr val="tx1"/>
                </a:solidFill>
              </a:rPr>
              <a:t>Acceleration is directed towards</a:t>
            </a:r>
          </a:p>
          <a:p>
            <a:pPr eaLnBrk="0" hangingPunct="0"/>
            <a:r>
              <a:rPr lang="en-NZ" dirty="0">
                <a:solidFill>
                  <a:schemeClr val="tx1"/>
                </a:solidFill>
              </a:rPr>
              <a:t> the </a:t>
            </a:r>
            <a:r>
              <a:rPr lang="en-NZ" dirty="0" err="1">
                <a:solidFill>
                  <a:schemeClr val="tx1"/>
                </a:solidFill>
              </a:rPr>
              <a:t>center</a:t>
            </a:r>
            <a:endParaRPr lang="en-NZ" dirty="0">
              <a:solidFill>
                <a:schemeClr val="tx1"/>
              </a:solidFill>
            </a:endParaRPr>
          </a:p>
          <a:p>
            <a:pPr eaLnBrk="0" hangingPunct="0"/>
            <a:r>
              <a:rPr lang="en-NZ" dirty="0">
                <a:solidFill>
                  <a:schemeClr val="tx1"/>
                </a:solidFill>
              </a:rPr>
              <a:t>Size can be found from   </a:t>
            </a:r>
          </a:p>
          <a:p>
            <a:pPr eaLnBrk="0" hangingPunct="0"/>
            <a:r>
              <a:rPr lang="en-NZ" dirty="0">
                <a:solidFill>
                  <a:schemeClr val="tx1"/>
                </a:solidFill>
              </a:rPr>
              <a:t>a= v</a:t>
            </a:r>
            <a:r>
              <a:rPr lang="en-NZ" baseline="30000" dirty="0">
                <a:solidFill>
                  <a:schemeClr val="tx1"/>
                </a:solidFill>
              </a:rPr>
              <a:t>2</a:t>
            </a:r>
            <a:r>
              <a:rPr lang="en-NZ" dirty="0">
                <a:solidFill>
                  <a:schemeClr val="tx1"/>
                </a:solidFill>
              </a:rPr>
              <a:t>/r    with   v = r</a:t>
            </a:r>
            <a:r>
              <a:rPr lang="el-GR" dirty="0">
                <a:solidFill>
                  <a:schemeClr val="tx1"/>
                </a:solidFill>
              </a:rPr>
              <a:t>ω</a:t>
            </a:r>
            <a:endParaRPr lang="en-NZ" dirty="0">
              <a:solidFill>
                <a:schemeClr val="tx1"/>
              </a:solidFill>
            </a:endParaRPr>
          </a:p>
          <a:p>
            <a:pPr eaLnBrk="0" hangingPunct="0"/>
            <a:r>
              <a:rPr lang="en-NZ" dirty="0" err="1">
                <a:solidFill>
                  <a:schemeClr val="tx1"/>
                </a:solidFill>
              </a:rPr>
              <a:t>a</a:t>
            </a:r>
            <a:r>
              <a:rPr lang="en-NZ" baseline="-25000" dirty="0" err="1">
                <a:solidFill>
                  <a:schemeClr val="tx1"/>
                </a:solidFill>
              </a:rPr>
              <a:t>max</a:t>
            </a:r>
            <a:r>
              <a:rPr lang="en-NZ" dirty="0">
                <a:solidFill>
                  <a:schemeClr val="tx1"/>
                </a:solidFill>
              </a:rPr>
              <a:t> = A</a:t>
            </a:r>
            <a:r>
              <a:rPr lang="el-GR" dirty="0">
                <a:solidFill>
                  <a:schemeClr val="tx1"/>
                </a:solidFill>
              </a:rPr>
              <a:t>ω</a:t>
            </a:r>
            <a:r>
              <a:rPr lang="en-NZ" baseline="30000" dirty="0">
                <a:solidFill>
                  <a:schemeClr val="tx1"/>
                </a:solidFill>
              </a:rPr>
              <a:t>2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377825" y="4067175"/>
          <a:ext cx="3876675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Equation" r:id="rId3" imgW="1257120" imgH="685800" progId="Equation.3">
                  <p:embed/>
                </p:oleObj>
              </mc:Choice>
              <mc:Fallback>
                <p:oleObj name="Equation" r:id="rId3" imgW="125712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4067175"/>
                        <a:ext cx="3876675" cy="210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2"/>
          <p:cNvGraphicFramePr>
            <a:graphicFrameLocks noChangeAspect="1"/>
          </p:cNvGraphicFramePr>
          <p:nvPr/>
        </p:nvGraphicFramePr>
        <p:xfrm>
          <a:off x="4489450" y="4067175"/>
          <a:ext cx="3957638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Equation" r:id="rId5" imgW="1282680" imgH="685800" progId="Equation.3">
                  <p:embed/>
                </p:oleObj>
              </mc:Choice>
              <mc:Fallback>
                <p:oleObj name="Equation" r:id="rId5" imgW="1282680" imgH="685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4067175"/>
                        <a:ext cx="3957638" cy="210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20"/>
          <p:cNvSpPr>
            <a:spLocks noChangeArrowheads="1"/>
          </p:cNvSpPr>
          <p:nvPr/>
        </p:nvSpPr>
        <p:spPr bwMode="auto">
          <a:xfrm>
            <a:off x="266700" y="952500"/>
            <a:ext cx="5486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solidFill>
                  <a:schemeClr val="tx1"/>
                </a:solidFill>
              </a:rPr>
              <a:t>Acceleration can be determined from </a:t>
            </a:r>
            <a:r>
              <a:rPr lang="en-NZ" dirty="0" smtClean="0">
                <a:solidFill>
                  <a:schemeClr val="tx1"/>
                </a:solidFill>
              </a:rPr>
              <a:t>a reference circle…</a:t>
            </a:r>
            <a:endParaRPr lang="en-N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4727575" y="1117600"/>
            <a:ext cx="3441700" cy="32178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 sz="2800"/>
          </a:p>
        </p:txBody>
      </p:sp>
      <p:sp>
        <p:nvSpPr>
          <p:cNvPr id="12293" name="Line 30"/>
          <p:cNvSpPr>
            <a:spLocks noChangeShapeType="1"/>
          </p:cNvSpPr>
          <p:nvPr/>
        </p:nvSpPr>
        <p:spPr bwMode="auto">
          <a:xfrm>
            <a:off x="3771900" y="2825750"/>
            <a:ext cx="5257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5" name="Freeform 43"/>
          <p:cNvSpPr>
            <a:spLocks/>
          </p:cNvSpPr>
          <p:nvPr/>
        </p:nvSpPr>
        <p:spPr bwMode="auto">
          <a:xfrm>
            <a:off x="4602163" y="963613"/>
            <a:ext cx="812800" cy="1012825"/>
          </a:xfrm>
          <a:custGeom>
            <a:avLst/>
            <a:gdLst>
              <a:gd name="T0" fmla="*/ 2147483647 w 408"/>
              <a:gd name="T1" fmla="*/ 0 h 544"/>
              <a:gd name="T2" fmla="*/ 2147483647 w 408"/>
              <a:gd name="T3" fmla="*/ 2147483647 h 544"/>
              <a:gd name="T4" fmla="*/ 0 w 408"/>
              <a:gd name="T5" fmla="*/ 2147483647 h 544"/>
              <a:gd name="T6" fmla="*/ 0 60000 65536"/>
              <a:gd name="T7" fmla="*/ 0 60000 65536"/>
              <a:gd name="T8" fmla="*/ 0 60000 65536"/>
              <a:gd name="T9" fmla="*/ 0 w 408"/>
              <a:gd name="T10" fmla="*/ 0 h 544"/>
              <a:gd name="T11" fmla="*/ 408 w 408"/>
              <a:gd name="T12" fmla="*/ 544 h 5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8" h="544">
                <a:moveTo>
                  <a:pt x="408" y="0"/>
                </a:moveTo>
                <a:cubicBezTo>
                  <a:pt x="306" y="68"/>
                  <a:pt x="204" y="136"/>
                  <a:pt x="136" y="227"/>
                </a:cubicBezTo>
                <a:cubicBezTo>
                  <a:pt x="68" y="318"/>
                  <a:pt x="23" y="491"/>
                  <a:pt x="0" y="54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NZ" sz="2800"/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4332288" y="1047750"/>
            <a:ext cx="5413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>
                <a:solidFill>
                  <a:schemeClr val="tx1"/>
                </a:solidFill>
                <a:latin typeface="Arial" charset="0"/>
                <a:cs typeface="Arial" charset="0"/>
              </a:rPr>
              <a:t>ω</a:t>
            </a:r>
          </a:p>
        </p:txBody>
      </p:sp>
      <p:cxnSp>
        <p:nvCxnSpPr>
          <p:cNvPr id="12296" name="Straight Arrow Connector 58"/>
          <p:cNvCxnSpPr>
            <a:cxnSpLocks noChangeShapeType="1"/>
          </p:cNvCxnSpPr>
          <p:nvPr/>
        </p:nvCxnSpPr>
        <p:spPr bwMode="auto">
          <a:xfrm rot="5400000" flipH="1" flipV="1">
            <a:off x="6236495" y="1631156"/>
            <a:ext cx="1408112" cy="9810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2297" name="Line 30"/>
          <p:cNvSpPr>
            <a:spLocks noChangeShapeType="1"/>
          </p:cNvSpPr>
          <p:nvPr/>
        </p:nvSpPr>
        <p:spPr bwMode="auto">
          <a:xfrm rot="-5400000">
            <a:off x="4011613" y="2762250"/>
            <a:ext cx="49149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0" name="Text Box 41"/>
          <p:cNvSpPr txBox="1">
            <a:spLocks noChangeArrowheads="1"/>
          </p:cNvSpPr>
          <p:nvPr/>
        </p:nvSpPr>
        <p:spPr bwMode="auto">
          <a:xfrm>
            <a:off x="6880225" y="1803400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2299" name="Text Box 41"/>
          <p:cNvSpPr txBox="1">
            <a:spLocks noChangeArrowheads="1"/>
          </p:cNvSpPr>
          <p:nvPr/>
        </p:nvSpPr>
        <p:spPr bwMode="auto">
          <a:xfrm>
            <a:off x="5964238" y="2744788"/>
            <a:ext cx="463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2300" name="Text Box 41"/>
          <p:cNvSpPr txBox="1">
            <a:spLocks noChangeArrowheads="1"/>
          </p:cNvSpPr>
          <p:nvPr/>
        </p:nvSpPr>
        <p:spPr bwMode="auto">
          <a:xfrm>
            <a:off x="6605588" y="2360613"/>
            <a:ext cx="3730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800">
                <a:solidFill>
                  <a:schemeClr val="tx1"/>
                </a:solidFill>
              </a:rPr>
              <a:t>θ</a:t>
            </a:r>
            <a:endParaRPr lang="en-US" sz="2800">
              <a:solidFill>
                <a:schemeClr val="tx1"/>
              </a:solidFill>
            </a:endParaRPr>
          </a:p>
        </p:txBody>
      </p:sp>
      <p:cxnSp>
        <p:nvCxnSpPr>
          <p:cNvPr id="15" name="Straight Arrow Connector 32"/>
          <p:cNvCxnSpPr>
            <a:cxnSpLocks noChangeShapeType="1"/>
          </p:cNvCxnSpPr>
          <p:nvPr/>
        </p:nvCxnSpPr>
        <p:spPr bwMode="auto">
          <a:xfrm rot="5400000" flipH="1" flipV="1">
            <a:off x="5745957" y="2062956"/>
            <a:ext cx="1460500" cy="158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8" name="Oval 42"/>
          <p:cNvSpPr>
            <a:spLocks noChangeArrowheads="1"/>
          </p:cNvSpPr>
          <p:nvPr/>
        </p:nvSpPr>
        <p:spPr bwMode="auto">
          <a:xfrm flipH="1">
            <a:off x="7353300" y="1308100"/>
            <a:ext cx="147638" cy="177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NZ" sz="3200"/>
          </a:p>
        </p:txBody>
      </p:sp>
      <p:sp>
        <p:nvSpPr>
          <p:cNvPr id="22" name="Rectangle 21"/>
          <p:cNvSpPr/>
          <p:nvPr/>
        </p:nvSpPr>
        <p:spPr>
          <a:xfrm>
            <a:off x="5981700" y="1371600"/>
            <a:ext cx="521427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y</a:t>
            </a:r>
          </a:p>
        </p:txBody>
      </p:sp>
      <p:sp>
        <p:nvSpPr>
          <p:cNvPr id="23" name="Text Box 41"/>
          <p:cNvSpPr txBox="1">
            <a:spLocks noChangeArrowheads="1"/>
          </p:cNvSpPr>
          <p:nvPr/>
        </p:nvSpPr>
        <p:spPr bwMode="auto">
          <a:xfrm>
            <a:off x="7498034" y="771121"/>
            <a:ext cx="4411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</a:t>
            </a:r>
          </a:p>
        </p:txBody>
      </p:sp>
      <p:cxnSp>
        <p:nvCxnSpPr>
          <p:cNvPr id="24" name="Straight Connector 30"/>
          <p:cNvCxnSpPr>
            <a:cxnSpLocks noChangeShapeType="1"/>
          </p:cNvCxnSpPr>
          <p:nvPr/>
        </p:nvCxnSpPr>
        <p:spPr bwMode="auto">
          <a:xfrm>
            <a:off x="6367463" y="771525"/>
            <a:ext cx="178593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" name="Text Box 41"/>
          <p:cNvSpPr txBox="1">
            <a:spLocks noChangeArrowheads="1"/>
          </p:cNvSpPr>
          <p:nvPr/>
        </p:nvSpPr>
        <p:spPr bwMode="auto">
          <a:xfrm>
            <a:off x="7005638" y="727075"/>
            <a:ext cx="3730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800">
                <a:solidFill>
                  <a:schemeClr val="tx1"/>
                </a:solidFill>
              </a:rPr>
              <a:t>θ</a:t>
            </a:r>
            <a:endParaRPr lang="en-US" sz="2800">
              <a:solidFill>
                <a:schemeClr val="tx1"/>
              </a:solidFill>
            </a:endParaRPr>
          </a:p>
        </p:txBody>
      </p:sp>
      <p:cxnSp>
        <p:nvCxnSpPr>
          <p:cNvPr id="26" name="Straight Arrow Connector 32"/>
          <p:cNvCxnSpPr>
            <a:cxnSpLocks noChangeShapeType="1"/>
          </p:cNvCxnSpPr>
          <p:nvPr/>
        </p:nvCxnSpPr>
        <p:spPr bwMode="auto">
          <a:xfrm rot="5400000" flipH="1" flipV="1">
            <a:off x="7119937" y="1109663"/>
            <a:ext cx="620713" cy="1588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27" name="Straight Arrow Connector 33"/>
          <p:cNvCxnSpPr>
            <a:cxnSpLocks noChangeShapeType="1"/>
          </p:cNvCxnSpPr>
          <p:nvPr/>
        </p:nvCxnSpPr>
        <p:spPr bwMode="auto">
          <a:xfrm rot="10800000">
            <a:off x="6318250" y="771525"/>
            <a:ext cx="1081088" cy="576263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arrow" w="med" len="med"/>
          </a:ln>
        </p:spPr>
      </p:cxnSp>
      <p:sp>
        <p:nvSpPr>
          <p:cNvPr id="28" name="Text Box 41"/>
          <p:cNvSpPr txBox="1">
            <a:spLocks noChangeArrowheads="1"/>
          </p:cNvSpPr>
          <p:nvPr/>
        </p:nvSpPr>
        <p:spPr bwMode="auto">
          <a:xfrm>
            <a:off x="5295900" y="76200"/>
            <a:ext cx="1601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1"/>
                </a:solidFill>
              </a:rPr>
              <a:t>v</a:t>
            </a:r>
            <a:r>
              <a:rPr lang="en-US" sz="2800" baseline="-25000">
                <a:solidFill>
                  <a:schemeClr val="tx1"/>
                </a:solidFill>
              </a:rPr>
              <a:t>max</a:t>
            </a:r>
            <a:r>
              <a:rPr lang="en-US" sz="2800">
                <a:solidFill>
                  <a:schemeClr val="tx1"/>
                </a:solidFill>
              </a:rPr>
              <a:t>= A</a:t>
            </a:r>
            <a:r>
              <a:rPr lang="el-GR" sz="2800">
                <a:solidFill>
                  <a:schemeClr val="tx1"/>
                </a:solidFill>
              </a:rPr>
              <a:t>ω</a:t>
            </a:r>
            <a:endParaRPr lang="en-US" sz="2800">
              <a:solidFill>
                <a:schemeClr val="tx1"/>
              </a:solidFill>
            </a:endParaRPr>
          </a:p>
        </p:txBody>
      </p:sp>
      <p:cxnSp>
        <p:nvCxnSpPr>
          <p:cNvPr id="30" name="Straight Connector 56"/>
          <p:cNvCxnSpPr>
            <a:cxnSpLocks noChangeShapeType="1"/>
          </p:cNvCxnSpPr>
          <p:nvPr/>
        </p:nvCxnSpPr>
        <p:spPr bwMode="auto">
          <a:xfrm>
            <a:off x="6377035" y="2200040"/>
            <a:ext cx="17272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1" name="Straight Arrow Connector 68"/>
          <p:cNvCxnSpPr>
            <a:cxnSpLocks noChangeShapeType="1"/>
          </p:cNvCxnSpPr>
          <p:nvPr/>
        </p:nvCxnSpPr>
        <p:spPr bwMode="auto">
          <a:xfrm rot="16200000" flipH="1">
            <a:off x="7038471" y="1824541"/>
            <a:ext cx="819222" cy="8589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32" name="Text Box 41"/>
          <p:cNvSpPr txBox="1">
            <a:spLocks noChangeArrowheads="1"/>
          </p:cNvSpPr>
          <p:nvPr/>
        </p:nvSpPr>
        <p:spPr bwMode="auto">
          <a:xfrm>
            <a:off x="6350000" y="1419225"/>
            <a:ext cx="8366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chemeClr val="tx1"/>
                </a:solidFill>
              </a:rPr>
              <a:t>A</a:t>
            </a:r>
            <a:r>
              <a:rPr lang="el-GR" sz="2000">
                <a:solidFill>
                  <a:schemeClr val="tx1"/>
                </a:solidFill>
              </a:rPr>
              <a:t>ω</a:t>
            </a:r>
            <a:r>
              <a:rPr lang="en-NZ" sz="2000" baseline="30000">
                <a:solidFill>
                  <a:schemeClr val="tx1"/>
                </a:solidFill>
              </a:rPr>
              <a:t>2</a:t>
            </a:r>
            <a:endParaRPr lang="en-US" sz="2000" baseline="30000">
              <a:solidFill>
                <a:schemeClr val="tx1"/>
              </a:solidFill>
            </a:endParaRPr>
          </a:p>
        </p:txBody>
      </p:sp>
      <p:cxnSp>
        <p:nvCxnSpPr>
          <p:cNvPr id="33" name="Straight Arrow Connector 77"/>
          <p:cNvCxnSpPr>
            <a:cxnSpLocks noChangeShapeType="1"/>
            <a:stCxn id="35" idx="0"/>
          </p:cNvCxnSpPr>
          <p:nvPr/>
        </p:nvCxnSpPr>
        <p:spPr bwMode="auto">
          <a:xfrm rot="-5400000" flipH="1" flipV="1">
            <a:off x="6692106" y="1496219"/>
            <a:ext cx="917575" cy="585788"/>
          </a:xfrm>
          <a:prstGeom prst="straightConnector1">
            <a:avLst/>
          </a:prstGeom>
          <a:noFill/>
          <a:ln w="28575" algn="ctr">
            <a:solidFill>
              <a:schemeClr val="accent2"/>
            </a:solidFill>
            <a:round/>
            <a:headEnd/>
            <a:tailEnd type="arrow" w="med" len="med"/>
          </a:ln>
        </p:spPr>
      </p:cxnSp>
      <p:sp>
        <p:nvSpPr>
          <p:cNvPr id="34" name="Text Box 41"/>
          <p:cNvSpPr txBox="1">
            <a:spLocks noChangeArrowheads="1"/>
          </p:cNvSpPr>
          <p:nvPr/>
        </p:nvSpPr>
        <p:spPr bwMode="auto">
          <a:xfrm>
            <a:off x="7962900" y="1333500"/>
            <a:ext cx="4457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en-NZ" sz="32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</a:t>
            </a:r>
            <a:endParaRPr lang="en-US" sz="32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5" name="Oval 82"/>
          <p:cNvSpPr>
            <a:spLocks noChangeArrowheads="1"/>
          </p:cNvSpPr>
          <p:nvPr/>
        </p:nvSpPr>
        <p:spPr bwMode="auto">
          <a:xfrm>
            <a:off x="7348538" y="1330325"/>
            <a:ext cx="190500" cy="1333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eaLnBrk="0" hangingPunct="0"/>
            <a:endParaRPr lang="en-NZ"/>
          </a:p>
        </p:txBody>
      </p:sp>
      <p:sp>
        <p:nvSpPr>
          <p:cNvPr id="46" name="Rectangle 45"/>
          <p:cNvSpPr/>
          <p:nvPr/>
        </p:nvSpPr>
        <p:spPr>
          <a:xfrm>
            <a:off x="190500" y="190500"/>
            <a:ext cx="3100528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UCM ~ SHM</a:t>
            </a:r>
          </a:p>
          <a:p>
            <a:pPr algn="ctr">
              <a:defRPr/>
            </a:pPr>
            <a:r>
              <a:rPr lang="en-US" sz="40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connection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377825" y="4562475"/>
          <a:ext cx="3876675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Equation" r:id="rId3" imgW="1257120" imgH="685800" progId="Equation.3">
                  <p:embed/>
                </p:oleObj>
              </mc:Choice>
              <mc:Fallback>
                <p:oleObj name="Equation" r:id="rId3" imgW="125712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4562475"/>
                        <a:ext cx="3876675" cy="210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2"/>
          <p:cNvGraphicFramePr>
            <a:graphicFrameLocks noChangeAspect="1"/>
          </p:cNvGraphicFramePr>
          <p:nvPr/>
        </p:nvGraphicFramePr>
        <p:xfrm>
          <a:off x="4489450" y="4562475"/>
          <a:ext cx="3957638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8" name="Equation" r:id="rId5" imgW="1282680" imgH="685800" progId="Equation.3">
                  <p:embed/>
                </p:oleObj>
              </mc:Choice>
              <mc:Fallback>
                <p:oleObj name="Equation" r:id="rId5" imgW="1282680" imgH="685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4562475"/>
                        <a:ext cx="3957638" cy="210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304800" y="2438400"/>
            <a:ext cx="457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NZ">
                <a:solidFill>
                  <a:schemeClr val="tx1"/>
                </a:solidFill>
              </a:rPr>
              <a:t>a= v</a:t>
            </a:r>
            <a:r>
              <a:rPr lang="en-NZ" baseline="30000">
                <a:solidFill>
                  <a:schemeClr val="tx1"/>
                </a:solidFill>
              </a:rPr>
              <a:t>2</a:t>
            </a:r>
            <a:r>
              <a:rPr lang="en-NZ">
                <a:solidFill>
                  <a:schemeClr val="tx1"/>
                </a:solidFill>
              </a:rPr>
              <a:t>/r    with   v = r</a:t>
            </a:r>
            <a:r>
              <a:rPr lang="el-GR">
                <a:solidFill>
                  <a:schemeClr val="tx1"/>
                </a:solidFill>
              </a:rPr>
              <a:t>ω</a:t>
            </a:r>
            <a:endParaRPr lang="en-NZ">
              <a:solidFill>
                <a:schemeClr val="tx1"/>
              </a:solidFill>
            </a:endParaRPr>
          </a:p>
          <a:p>
            <a:pPr eaLnBrk="0" hangingPunct="0"/>
            <a:r>
              <a:rPr lang="en-NZ">
                <a:solidFill>
                  <a:schemeClr val="tx1"/>
                </a:solidFill>
              </a:rPr>
              <a:t>a</a:t>
            </a:r>
            <a:r>
              <a:rPr lang="en-NZ" baseline="-25000">
                <a:solidFill>
                  <a:schemeClr val="tx1"/>
                </a:solidFill>
              </a:rPr>
              <a:t>max</a:t>
            </a:r>
            <a:r>
              <a:rPr lang="en-NZ">
                <a:solidFill>
                  <a:schemeClr val="tx1"/>
                </a:solidFill>
              </a:rPr>
              <a:t> = A</a:t>
            </a:r>
            <a:r>
              <a:rPr lang="el-GR">
                <a:solidFill>
                  <a:schemeClr val="tx1"/>
                </a:solidFill>
              </a:rPr>
              <a:t>ω</a:t>
            </a:r>
            <a:r>
              <a:rPr lang="en-NZ" baseline="30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304800" y="1485900"/>
            <a:ext cx="14747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solidFill>
                  <a:schemeClr val="tx1"/>
                </a:solidFill>
              </a:rPr>
              <a:t>v = r</a:t>
            </a:r>
            <a:r>
              <a:rPr lang="el-GR">
                <a:solidFill>
                  <a:schemeClr val="tx1"/>
                </a:solidFill>
              </a:rPr>
              <a:t>ω</a:t>
            </a:r>
            <a:endParaRPr lang="en-NZ">
              <a:solidFill>
                <a:schemeClr val="tx1"/>
              </a:solidFill>
            </a:endParaRPr>
          </a:p>
          <a:p>
            <a:r>
              <a:rPr lang="en-NZ">
                <a:solidFill>
                  <a:schemeClr val="tx1"/>
                </a:solidFill>
              </a:rPr>
              <a:t>v</a:t>
            </a:r>
            <a:r>
              <a:rPr lang="en-NZ" baseline="-25000">
                <a:solidFill>
                  <a:schemeClr val="tx1"/>
                </a:solidFill>
              </a:rPr>
              <a:t>max</a:t>
            </a:r>
            <a:r>
              <a:rPr lang="en-NZ">
                <a:solidFill>
                  <a:schemeClr val="tx1"/>
                </a:solidFill>
              </a:rPr>
              <a:t> = A</a:t>
            </a:r>
            <a:r>
              <a:rPr lang="el-GR">
                <a:solidFill>
                  <a:schemeClr val="tx1"/>
                </a:solidFill>
              </a:rPr>
              <a:t>ω</a:t>
            </a:r>
            <a:endParaRPr lang="en-NZ" baseline="30000">
              <a:solidFill>
                <a:schemeClr val="tx1"/>
              </a:solidFill>
            </a:endParaRPr>
          </a:p>
          <a:p>
            <a:endParaRPr lang="en-NZ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1066800" y="3352800"/>
            <a:ext cx="16716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800">
                <a:solidFill>
                  <a:srgbClr val="FF0000"/>
                </a:solidFill>
              </a:rPr>
              <a:t>   a </a:t>
            </a:r>
            <a:r>
              <a:rPr lang="el-GR" sz="2800">
                <a:solidFill>
                  <a:srgbClr val="FF0000"/>
                </a:solidFill>
              </a:rPr>
              <a:t>α</a:t>
            </a:r>
            <a:r>
              <a:rPr lang="en-NZ" sz="2800">
                <a:solidFill>
                  <a:srgbClr val="FF0000"/>
                </a:solidFill>
              </a:rPr>
              <a:t> –y</a:t>
            </a:r>
          </a:p>
          <a:p>
            <a:r>
              <a:rPr lang="en-NZ" sz="2800">
                <a:solidFill>
                  <a:srgbClr val="FF0000"/>
                </a:solidFill>
              </a:rPr>
              <a:t>a = - </a:t>
            </a:r>
            <a:r>
              <a:rPr lang="el-GR" sz="2800">
                <a:solidFill>
                  <a:srgbClr val="FF0000"/>
                </a:solidFill>
              </a:rPr>
              <a:t>ω</a:t>
            </a:r>
            <a:r>
              <a:rPr lang="en-NZ" sz="2800" baseline="30000">
                <a:solidFill>
                  <a:srgbClr val="FF0000"/>
                </a:solidFill>
              </a:rPr>
              <a:t>2</a:t>
            </a:r>
            <a:r>
              <a:rPr lang="en-NZ" sz="2800">
                <a:solidFill>
                  <a:srgbClr val="FF0000"/>
                </a:solidFill>
              </a:rPr>
              <a:t> A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4341570" y="4542745"/>
            <a:ext cx="4454980" cy="231525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1" i="0" u="none" strike="noStrike" cap="none" normalizeH="0" baseline="0" smtClean="0">
              <a:ln>
                <a:noFill/>
              </a:ln>
              <a:solidFill>
                <a:srgbClr val="CC33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" grpId="0"/>
      <p:bldP spid="18" grpId="0" animBg="1"/>
      <p:bldP spid="18" grpId="1" animBg="1"/>
      <p:bldP spid="25" grpId="0"/>
      <p:bldP spid="25" grpId="1"/>
      <p:bldP spid="28" grpId="0"/>
      <p:bldP spid="28" grpId="1"/>
      <p:bldP spid="32" grpId="0"/>
      <p:bldP spid="35" grpId="0" animBg="1"/>
      <p:bldP spid="49" grpId="0"/>
      <p:bldP spid="50" grpId="0"/>
      <p:bldP spid="53" grpId="0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5120" y="2276850"/>
            <a:ext cx="716157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 lots (x2)</a:t>
            </a:r>
          </a:p>
          <a:p>
            <a:pPr algn="ctr"/>
            <a:r>
              <a:rPr lang="en-US" sz="54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Ncea</a:t>
            </a:r>
            <a:r>
              <a:rPr lang="en-US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paper problems…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3200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CC33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CC33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3084</TotalTime>
  <Words>130</Words>
  <Application>Microsoft Macintosh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Ted Vittitoe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Ted Vittitoe</dc:creator>
  <cp:lastModifiedBy>Stephen Anderson</cp:lastModifiedBy>
  <cp:revision>133</cp:revision>
  <cp:lastPrinted>2002-03-16T02:38:44Z</cp:lastPrinted>
  <dcterms:created xsi:type="dcterms:W3CDTF">2002-03-15T17:34:58Z</dcterms:created>
  <dcterms:modified xsi:type="dcterms:W3CDTF">2015-06-06T10:18:27Z</dcterms:modified>
</cp:coreProperties>
</file>