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80" r:id="rId3"/>
    <p:sldId id="281" r:id="rId4"/>
    <p:sldId id="283" r:id="rId5"/>
    <p:sldId id="269" r:id="rId6"/>
    <p:sldId id="289" r:id="rId7"/>
    <p:sldId id="270" r:id="rId8"/>
    <p:sldId id="298" r:id="rId9"/>
    <p:sldId id="277" r:id="rId10"/>
    <p:sldId id="288" r:id="rId11"/>
    <p:sldId id="272" r:id="rId12"/>
    <p:sldId id="296" r:id="rId13"/>
    <p:sldId id="29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883B1C-274C-4362-A34F-B408C4C5832C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7D1078-C770-43D5-9EB0-7FAC42DEC9E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216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1078-C770-43D5-9EB0-7FAC42DEC9EE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1078-C770-43D5-9EB0-7FAC42DEC9EE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88CC6-91DD-4DE4-8A09-6489E8E2B990}" type="slidenum">
              <a:rPr lang="en-NZ" smtClean="0"/>
              <a:pPr/>
              <a:t>7</a:t>
            </a:fld>
            <a:endParaRPr lang="en-N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1078-C770-43D5-9EB0-7FAC42DEC9EE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D1078-C770-43D5-9EB0-7FAC42DEC9EE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D4C49-08DB-41F3-9E58-16F90939126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http://www.ccohs.ca/oshanswers/ergonomics/lighting_flicker.html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D4C49-08DB-41F3-9E58-16F90939126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E35A-013E-4E68-BC6B-DF337CD93320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FE5D-8049-4C74-BCC4-9764F4D6527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EC82-D2EA-4A2B-A1DA-FFF80DE2CAD2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ACD6-8F90-4A0B-820D-434671C182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D853-8805-4820-BAF1-39322E3006AE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D443-2649-4844-BECF-9774D709781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79613" y="1600200"/>
            <a:ext cx="3416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8313" y="1600200"/>
            <a:ext cx="3416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754CF-77C7-453F-9DD1-3996A41D6B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15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00200"/>
            <a:ext cx="69850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9613" y="3938588"/>
            <a:ext cx="69850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07762-9A2E-4D8E-A8BE-8649AABED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2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6CD01-7276-4C78-9220-6D27E01E4F1E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52CB-0CD9-44AC-9852-4AACB3BD9AD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D059-EF8B-4165-A998-B71E2F7D76EE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87AB-7128-4E13-ADA7-BC456AA9FC7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EF00-6BDB-446C-9DF5-284B2303C4A0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E1A8-FDE7-4B91-960C-03251D48DFD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E705-32A1-485B-B630-099E9F67ABE3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DBE0-9475-4869-966A-01084AB22E2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916A-FAA9-477B-8EE1-CBD00285AC1D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EB57-C4AE-4D3B-B40C-98F7302AC27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E7AC-8D73-4754-840A-9BDC1BB82E79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D25D-F4CD-434E-B0DC-E0B34989AF1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344E-9F6B-4A5E-B49D-5701A25E8EB1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0068-E47B-4E95-929C-D6BCDEFD42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1FD17-78E1-4DFF-A1FD-0FB90312E443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79D0-E098-441F-A8B0-506C503A195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218D49-F313-4A6B-9956-E8EDBE15C5E9}" type="datetimeFigureOut">
              <a:rPr lang="en-US"/>
              <a:pPr>
                <a:defRPr/>
              </a:pPr>
              <a:t>5/10/15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8D4359-15E1-4679-8C67-E78568869BF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8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6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885073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85804" y="8461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dirty="0" smtClean="0"/>
              <a:t>Inductors ?</a:t>
            </a:r>
          </a:p>
        </p:txBody>
      </p:sp>
      <p:sp>
        <p:nvSpPr>
          <p:cNvPr id="2" name="Rectangle 1"/>
          <p:cNvSpPr/>
          <p:nvPr/>
        </p:nvSpPr>
        <p:spPr>
          <a:xfrm>
            <a:off x="6444208" y="3032956"/>
            <a:ext cx="2514030" cy="1116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171242"/>
            <a:ext cx="2664296" cy="20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869160"/>
            <a:ext cx="2279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71730" y="5900674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circuit diagram symbol 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863550" y="274638"/>
            <a:ext cx="730885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6600"/>
                </a:solidFill>
              </a:rPr>
              <a:t>Energy stored in an inductor: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8013" y="1600200"/>
            <a:ext cx="6769100" cy="4525963"/>
          </a:xfrm>
        </p:spPr>
        <p:txBody>
          <a:bodyPr/>
          <a:lstStyle/>
          <a:p>
            <a:pPr eaLnBrk="1" hangingPunct="1"/>
            <a:r>
              <a:rPr lang="en-GB" sz="2800" dirty="0" smtClean="0"/>
              <a:t>Magnetic potential energy stored in the magnetic field of a current carrying inductor:</a:t>
            </a:r>
          </a:p>
        </p:txBody>
      </p:sp>
      <p:graphicFrame>
        <p:nvGraphicFramePr>
          <p:cNvPr id="7475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6795498"/>
              </p:ext>
            </p:extLst>
          </p:nvPr>
        </p:nvGraphicFramePr>
        <p:xfrm>
          <a:off x="2952700" y="2636838"/>
          <a:ext cx="3416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00" y="2636838"/>
                        <a:ext cx="3416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223913" y="4579938"/>
            <a:ext cx="6948487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sz="2800" b="0"/>
              <a:t>E = Magnetic potential energy [Joules J]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sz="2800" b="0"/>
              <a:t>L = self inductance [H]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sz="2800" b="0"/>
              <a:t>I = Current [Amps A]</a:t>
            </a:r>
          </a:p>
        </p:txBody>
      </p:sp>
    </p:spTree>
    <p:extLst>
      <p:ext uri="{BB962C8B-B14F-4D97-AF65-F5344CB8AC3E}">
        <p14:creationId xmlns:p14="http://schemas.microsoft.com/office/powerpoint/2010/main" val="268913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28"/>
          <p:cNvSpPr txBox="1">
            <a:spLocks noChangeArrowheads="1"/>
          </p:cNvSpPr>
          <p:nvPr/>
        </p:nvSpPr>
        <p:spPr bwMode="auto">
          <a:xfrm>
            <a:off x="428596" y="3571876"/>
            <a:ext cx="6643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/>
              <a:t>The </a:t>
            </a:r>
            <a:r>
              <a:rPr lang="en-NZ" sz="2400" b="1" dirty="0"/>
              <a:t>energy</a:t>
            </a:r>
            <a:r>
              <a:rPr lang="en-NZ" sz="2400" dirty="0"/>
              <a:t> stored in an inductor, L, carrying current I, is </a:t>
            </a:r>
          </a:p>
          <a:p>
            <a:r>
              <a:rPr lang="en-NZ" sz="2400" dirty="0"/>
              <a:t> 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500034" y="500042"/>
            <a:ext cx="8093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A </a:t>
            </a:r>
            <a:r>
              <a:rPr lang="en-US" sz="2000" dirty="0" smtClean="0"/>
              <a:t>1.0 </a:t>
            </a:r>
            <a:r>
              <a:rPr lang="en-US" sz="2000" dirty="0"/>
              <a:t>A current passes through a 10 </a:t>
            </a:r>
            <a:r>
              <a:rPr lang="en-US" sz="2000" dirty="0" err="1"/>
              <a:t>mH</a:t>
            </a:r>
            <a:r>
              <a:rPr lang="en-US" sz="2000" dirty="0"/>
              <a:t> inductor coil.</a:t>
            </a:r>
          </a:p>
          <a:p>
            <a:r>
              <a:rPr lang="en-US" sz="2000" dirty="0"/>
              <a:t>What potential difference is induced across the coil if the current drops to zero in 5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dirty="0"/>
              <a:t>s?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86256"/>
            <a:ext cx="9144000" cy="206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786578" y="3429000"/>
          <a:ext cx="1728297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5" imgW="634680" imgH="393480" progId="Equation.3">
                  <p:embed/>
                </p:oleObj>
              </mc:Choice>
              <mc:Fallback>
                <p:oleObj name="Equation" r:id="rId5" imgW="634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3429000"/>
                        <a:ext cx="1728297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83568" y="1484784"/>
            <a:ext cx="151216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936513"/>
              </p:ext>
            </p:extLst>
          </p:nvPr>
        </p:nvGraphicFramePr>
        <p:xfrm>
          <a:off x="2049463" y="1484313"/>
          <a:ext cx="4432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7" imgW="2019240" imgH="393480" progId="Equation.3">
                  <p:embed/>
                </p:oleObj>
              </mc:Choice>
              <mc:Fallback>
                <p:oleObj name="Equation" r:id="rId7" imgW="2019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1484313"/>
                        <a:ext cx="44323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84388"/>
              </p:ext>
            </p:extLst>
          </p:nvPr>
        </p:nvGraphicFramePr>
        <p:xfrm>
          <a:off x="1905000" y="2349500"/>
          <a:ext cx="434816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9" imgW="1981080" imgH="583920" progId="Equation.3">
                  <p:embed/>
                </p:oleObj>
              </mc:Choice>
              <mc:Fallback>
                <p:oleObj name="Equation" r:id="rId9" imgW="1981080" imgH="5839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49500"/>
                        <a:ext cx="434816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89040"/>
            <a:ext cx="5616624" cy="24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04664"/>
            <a:ext cx="4572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441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7939"/>
            <a:ext cx="4500562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08104" y="3933056"/>
            <a:ext cx="31683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NZ" sz="3200" dirty="0"/>
              <a:t>Neon lamp needs ~ 90V to glow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64088" y="1052736"/>
            <a:ext cx="3456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/>
              <a:t>Application of an inductor….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244425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600200"/>
            <a:ext cx="403225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An inductor is a coil of wire, usually with a iron core inside it to enhance the magnetic field within it.  </a:t>
            </a:r>
          </a:p>
        </p:txBody>
      </p:sp>
      <p:pic>
        <p:nvPicPr>
          <p:cNvPr id="68613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6711"/>
            <a:ext cx="5219700" cy="464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29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556792"/>
            <a:ext cx="6408737" cy="1143000"/>
          </a:xfrm>
        </p:spPr>
        <p:txBody>
          <a:bodyPr/>
          <a:lstStyle/>
          <a:p>
            <a:pPr eaLnBrk="1" hangingPunct="1"/>
            <a:r>
              <a:rPr lang="en-GB" sz="4700" dirty="0" smtClean="0"/>
              <a:t>What does Lenz’s law say about a changing current, in terms of a magnetic field?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5656" y="4653136"/>
            <a:ext cx="6066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2800" dirty="0">
                <a:solidFill>
                  <a:srgbClr val="FF0000"/>
                </a:solidFill>
              </a:rPr>
              <a:t>Lenz apposes any and every change</a:t>
            </a:r>
          </a:p>
        </p:txBody>
      </p:sp>
    </p:spTree>
    <p:extLst>
      <p:ext uri="{BB962C8B-B14F-4D97-AF65-F5344CB8AC3E}">
        <p14:creationId xmlns:p14="http://schemas.microsoft.com/office/powerpoint/2010/main" val="18493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 key job of an inductor is to </a:t>
            </a:r>
            <a:r>
              <a:rPr lang="en-GB" sz="2800" dirty="0" smtClean="0">
                <a:solidFill>
                  <a:srgbClr val="FF0000"/>
                </a:solidFill>
              </a:rPr>
              <a:t>store energy </a:t>
            </a:r>
            <a:r>
              <a:rPr lang="en-GB" sz="2800" dirty="0" smtClean="0"/>
              <a:t>in a </a:t>
            </a:r>
            <a:r>
              <a:rPr lang="en-GB" sz="2800" b="1" dirty="0" smtClean="0">
                <a:solidFill>
                  <a:srgbClr val="FF0000"/>
                </a:solidFill>
              </a:rPr>
              <a:t>MAGNETIC field</a:t>
            </a:r>
            <a:r>
              <a:rPr lang="en-GB" sz="2800" b="1" dirty="0" smtClean="0"/>
              <a:t>.</a:t>
            </a:r>
            <a:r>
              <a:rPr lang="en-GB" sz="2800" dirty="0" smtClean="0"/>
              <a:t>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GB" sz="2400" dirty="0" smtClean="0"/>
              <a:t>because of Lenz’s law, inductors become very interesting when current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i.e. when a DC circuit </a:t>
            </a:r>
            <a:r>
              <a:rPr lang="en-GB" sz="2400" dirty="0" smtClean="0">
                <a:solidFill>
                  <a:srgbClr val="FF0000"/>
                </a:solidFill>
              </a:rPr>
              <a:t>turns on or off</a:t>
            </a:r>
            <a:r>
              <a:rPr lang="en-GB" sz="2400" dirty="0" smtClean="0"/>
              <a:t>; or in </a:t>
            </a:r>
            <a:r>
              <a:rPr lang="en-GB" sz="2400" dirty="0" smtClean="0">
                <a:solidFill>
                  <a:srgbClr val="FF0000"/>
                </a:solidFill>
              </a:rPr>
              <a:t>an AC circuit</a:t>
            </a:r>
            <a:r>
              <a:rPr lang="en-GB" sz="2400" dirty="0" smtClean="0"/>
              <a:t>.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GB" sz="2400" dirty="0" smtClean="0"/>
              <a:t>because “Lenz” does not want the current to change!</a:t>
            </a:r>
          </a:p>
          <a:p>
            <a:pPr eaLnBrk="1" hangingPunct="1"/>
            <a:r>
              <a:rPr lang="en-GB" sz="2800" dirty="0"/>
              <a:t>When the current is turning on (i.e. </a:t>
            </a:r>
            <a:r>
              <a:rPr lang="en-GB" sz="2800" dirty="0" smtClean="0"/>
              <a:t>I &amp; </a:t>
            </a:r>
            <a:r>
              <a:rPr lang="ru-RU" sz="2800" dirty="0">
                <a:cs typeface="Arial" charset="0"/>
              </a:rPr>
              <a:t>Ф</a:t>
            </a:r>
            <a:r>
              <a:rPr lang="en-GB" sz="2800" dirty="0" smtClean="0"/>
              <a:t> is increasing</a:t>
            </a:r>
            <a:r>
              <a:rPr lang="en-GB" sz="2800" dirty="0"/>
              <a:t>) </a:t>
            </a:r>
            <a:r>
              <a:rPr lang="en-GB" sz="2800" dirty="0" smtClean="0"/>
              <a:t>“Lenz” </a:t>
            </a:r>
            <a:r>
              <a:rPr lang="en-GB" sz="2800" dirty="0"/>
              <a:t>tries to slow this change down. </a:t>
            </a:r>
          </a:p>
          <a:p>
            <a:pPr lvl="1" eaLnBrk="1" hangingPunct="1"/>
            <a:r>
              <a:rPr lang="en-GB" sz="2400" dirty="0" smtClean="0"/>
              <a:t>“Lenz” </a:t>
            </a:r>
            <a:r>
              <a:rPr lang="en-GB" sz="2400" dirty="0"/>
              <a:t>only </a:t>
            </a:r>
            <a:r>
              <a:rPr lang="en-GB" sz="2400" dirty="0" smtClean="0"/>
              <a:t>“cares” </a:t>
            </a:r>
            <a:r>
              <a:rPr lang="en-GB" sz="2400" dirty="0"/>
              <a:t>because </a:t>
            </a:r>
            <a:r>
              <a:rPr lang="en-GB" sz="2400" dirty="0" smtClean="0"/>
              <a:t>there is a </a:t>
            </a:r>
            <a:r>
              <a:rPr lang="en-GB" sz="2400" dirty="0"/>
              <a:t>change in magnetic flux in the </a:t>
            </a:r>
            <a:r>
              <a:rPr lang="en-GB" sz="2400" dirty="0" smtClean="0"/>
              <a:t>coil…</a:t>
            </a:r>
            <a:endParaRPr lang="en-GB" sz="2400" dirty="0"/>
          </a:p>
          <a:p>
            <a:pPr eaLnBrk="1" hangingPunct="1"/>
            <a:r>
              <a:rPr lang="en-GB" sz="2800" dirty="0"/>
              <a:t>When the current is turning off (i.e. </a:t>
            </a:r>
            <a:r>
              <a:rPr lang="en-GB" sz="2800" dirty="0" smtClean="0"/>
              <a:t>I &amp; </a:t>
            </a:r>
            <a:r>
              <a:rPr lang="ru-RU" sz="2800" dirty="0" smtClean="0">
                <a:cs typeface="Arial" charset="0"/>
              </a:rPr>
              <a:t>Ф</a:t>
            </a:r>
            <a:r>
              <a:rPr lang="en-NZ" sz="2800" dirty="0" smtClean="0">
                <a:cs typeface="Arial" charset="0"/>
              </a:rPr>
              <a:t> </a:t>
            </a:r>
            <a:r>
              <a:rPr lang="en-NZ" sz="2800" dirty="0">
                <a:cs typeface="Arial" charset="0"/>
              </a:rPr>
              <a:t>is decreasing) </a:t>
            </a:r>
            <a:r>
              <a:rPr lang="en-NZ" sz="2800" dirty="0" smtClean="0">
                <a:cs typeface="Arial" charset="0"/>
              </a:rPr>
              <a:t>“Lenz” </a:t>
            </a:r>
            <a:r>
              <a:rPr lang="en-NZ" sz="2800" dirty="0">
                <a:cs typeface="Arial" charset="0"/>
              </a:rPr>
              <a:t>tries to keep the current flowing. This is where things can get </a:t>
            </a:r>
            <a:r>
              <a:rPr lang="en-NZ" sz="2800" dirty="0" smtClean="0">
                <a:cs typeface="Arial" charset="0"/>
              </a:rPr>
              <a:t>interesting &amp; potentially </a:t>
            </a:r>
            <a:r>
              <a:rPr lang="en-NZ" sz="2800" dirty="0" smtClean="0">
                <a:solidFill>
                  <a:srgbClr val="FF0000"/>
                </a:solidFill>
                <a:cs typeface="Arial" charset="0"/>
              </a:rPr>
              <a:t>dangerous…</a:t>
            </a:r>
            <a:endParaRPr lang="ru-RU" sz="2800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521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116632"/>
            <a:ext cx="4068762" cy="701675"/>
          </a:xfrm>
          <a:prstGeom prst="rect">
            <a:avLst/>
          </a:prstGeom>
        </p:spPr>
        <p:txBody>
          <a:bodyPr wrap="none" lIns="71412" tIns="28565" rIns="71412" bIns="28565">
            <a:spAutoFit/>
          </a:bodyPr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Self-Inductance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999288" y="1043856"/>
            <a:ext cx="1971675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412" tIns="28565" rIns="71412" bIns="28565">
            <a:spAutoFit/>
          </a:bodyPr>
          <a:lstStyle/>
          <a:p>
            <a:pPr marL="385763" indent="-385763" defTabSz="1028700">
              <a:lnSpc>
                <a:spcPct val="93000"/>
              </a:lnSpc>
            </a:pPr>
            <a:r>
              <a:rPr lang="en-US" sz="2700">
                <a:cs typeface="Arial" charset="0"/>
              </a:rPr>
              <a:t>	</a:t>
            </a:r>
            <a:r>
              <a:rPr lang="en-US" sz="2200">
                <a:cs typeface="Arial" charset="0"/>
              </a:rPr>
              <a:t>X   X</a:t>
            </a:r>
          </a:p>
          <a:p>
            <a:pPr marL="385763" indent="-385763" defTabSz="1028700">
              <a:lnSpc>
                <a:spcPct val="93000"/>
              </a:lnSpc>
            </a:pPr>
            <a:r>
              <a:rPr lang="en-US" sz="2200">
                <a:cs typeface="Arial" charset="0"/>
              </a:rPr>
              <a:t> X   X   X</a:t>
            </a:r>
          </a:p>
          <a:p>
            <a:pPr marL="385763" indent="-385763" defTabSz="1028700">
              <a:lnSpc>
                <a:spcPct val="93000"/>
              </a:lnSpc>
            </a:pPr>
            <a:r>
              <a:rPr lang="en-US" sz="2200">
                <a:cs typeface="Arial" charset="0"/>
              </a:rPr>
              <a:t>     X   X</a:t>
            </a:r>
            <a:r>
              <a:rPr lang="en-US" sz="2700">
                <a:cs typeface="Arial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08520" y="5085184"/>
            <a:ext cx="90566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412" tIns="28565" rIns="71412" bIns="28565">
            <a:spAutoFit/>
          </a:bodyPr>
          <a:lstStyle/>
          <a:p>
            <a:pPr marL="385763" indent="-28575" defTabSz="1028700">
              <a:lnSpc>
                <a:spcPct val="93000"/>
              </a:lnSpc>
              <a:spcBef>
                <a:spcPct val="4600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Self-Induction:  a changing current through a loop induces an opposing voltage in that same loop that acts to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slow</a:t>
            </a: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 current flow.</a:t>
            </a:r>
            <a:r>
              <a:rPr lang="en-US" sz="2800" b="1" dirty="0">
                <a:solidFill>
                  <a:srgbClr val="0070C0"/>
                </a:solidFill>
                <a:cs typeface="Arial" charset="0"/>
              </a:rPr>
              <a:t> </a:t>
            </a:r>
            <a:endParaRPr lang="en-US" sz="24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5125" name="Oval 8"/>
          <p:cNvSpPr>
            <a:spLocks noChangeArrowheads="1"/>
          </p:cNvSpPr>
          <p:nvPr/>
        </p:nvSpPr>
        <p:spPr bwMode="auto">
          <a:xfrm>
            <a:off x="7027863" y="794618"/>
            <a:ext cx="1557337" cy="1630363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7635875" y="2336081"/>
            <a:ext cx="400050" cy="171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127" name="Freeform 10"/>
          <p:cNvSpPr>
            <a:spLocks/>
          </p:cNvSpPr>
          <p:nvPr/>
        </p:nvSpPr>
        <p:spPr bwMode="auto">
          <a:xfrm>
            <a:off x="7627938" y="2401168"/>
            <a:ext cx="1285875" cy="857250"/>
          </a:xfrm>
          <a:custGeom>
            <a:avLst/>
            <a:gdLst>
              <a:gd name="T0" fmla="*/ 0 w 720"/>
              <a:gd name="T1" fmla="*/ 0 h 480"/>
              <a:gd name="T2" fmla="*/ 0 w 720"/>
              <a:gd name="T3" fmla="*/ 2147483647 h 480"/>
              <a:gd name="T4" fmla="*/ 2147483647 w 720"/>
              <a:gd name="T5" fmla="*/ 2147483647 h 480"/>
              <a:gd name="T6" fmla="*/ 2147483647 w 720"/>
              <a:gd name="T7" fmla="*/ 2147483647 h 480"/>
              <a:gd name="T8" fmla="*/ 2147483647 w 720"/>
              <a:gd name="T9" fmla="*/ 2147483647 h 480"/>
              <a:gd name="T10" fmla="*/ 2147483647 w 720"/>
              <a:gd name="T11" fmla="*/ 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480"/>
              <a:gd name="T20" fmla="*/ 720 w 720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480">
                <a:moveTo>
                  <a:pt x="0" y="0"/>
                </a:moveTo>
                <a:lnTo>
                  <a:pt x="0" y="480"/>
                </a:lnTo>
                <a:lnTo>
                  <a:pt x="720" y="480"/>
                </a:lnTo>
                <a:lnTo>
                  <a:pt x="720" y="192"/>
                </a:lnTo>
                <a:lnTo>
                  <a:pt x="240" y="192"/>
                </a:lnTo>
                <a:lnTo>
                  <a:pt x="240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8113713" y="3121893"/>
            <a:ext cx="114300" cy="2571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8107363" y="3021881"/>
            <a:ext cx="0" cy="5143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8215313" y="3079031"/>
            <a:ext cx="0" cy="3571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8285163" y="2693268"/>
            <a:ext cx="307975" cy="1936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 flipH="1">
            <a:off x="8278813" y="2507531"/>
            <a:ext cx="277812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027863" y="1651868"/>
            <a:ext cx="1614487" cy="1106488"/>
            <a:chOff x="3936" y="720"/>
            <a:chExt cx="904" cy="620"/>
          </a:xfrm>
        </p:grpSpPr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 flipH="1" flipV="1">
              <a:off x="3936" y="720"/>
              <a:ext cx="48" cy="192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arrow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39" name="Rectangle 18"/>
            <p:cNvSpPr>
              <a:spLocks noChangeArrowheads="1"/>
            </p:cNvSpPr>
            <p:nvPr/>
          </p:nvSpPr>
          <p:spPr bwMode="auto">
            <a:xfrm>
              <a:off x="4636" y="1196"/>
              <a:ext cx="192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4636" y="1332"/>
              <a:ext cx="20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224713" y="1034331"/>
            <a:ext cx="1971675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412" tIns="28565" rIns="71412" bIns="28565">
            <a:spAutoFit/>
          </a:bodyPr>
          <a:lstStyle/>
          <a:p>
            <a:pPr marL="385763" indent="-385763" defTabSz="1028700">
              <a:lnSpc>
                <a:spcPct val="93000"/>
              </a:lnSpc>
            </a:pPr>
            <a:r>
              <a:rPr lang="en-US" sz="2700">
                <a:cs typeface="Arial" charset="0"/>
              </a:rPr>
              <a:t>	</a:t>
            </a:r>
            <a:r>
              <a:rPr lang="en-US" sz="2200">
                <a:cs typeface="Arial" charset="0"/>
              </a:rPr>
              <a:t>X   X</a:t>
            </a:r>
          </a:p>
          <a:p>
            <a:pPr marL="385763" indent="-385763" defTabSz="1028700">
              <a:lnSpc>
                <a:spcPct val="93000"/>
              </a:lnSpc>
            </a:pPr>
            <a:r>
              <a:rPr lang="en-US" sz="2200">
                <a:cs typeface="Arial" charset="0"/>
              </a:rPr>
              <a:t> X   X   X</a:t>
            </a:r>
          </a:p>
          <a:p>
            <a:pPr marL="385763" indent="-385763" defTabSz="1028700">
              <a:lnSpc>
                <a:spcPct val="93000"/>
              </a:lnSpc>
            </a:pPr>
            <a:r>
              <a:rPr lang="en-US" sz="2200">
                <a:cs typeface="Arial" charset="0"/>
              </a:rPr>
              <a:t>     X   X</a:t>
            </a:r>
            <a:r>
              <a:rPr lang="en-US" sz="2700">
                <a:cs typeface="Arial" charset="0"/>
              </a:rPr>
              <a:t>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7504" y="895159"/>
            <a:ext cx="7094562" cy="498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412" tIns="28565" rIns="71412" bIns="28565">
            <a:spAutoFit/>
          </a:bodyPr>
          <a:lstStyle/>
          <a:p>
            <a:pPr marL="385763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cs typeface="Arial" charset="0"/>
              </a:rPr>
              <a:t>Consider the loop at the right.</a:t>
            </a:r>
          </a:p>
          <a:p>
            <a:pPr marL="385763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cs typeface="Arial" charset="0"/>
              </a:rPr>
              <a:t>The switch is closed, current starts to flow in the loop, it will take time for </a:t>
            </a:r>
            <a:r>
              <a:rPr lang="en-US" sz="2000" dirty="0" smtClean="0">
                <a:cs typeface="Arial" charset="0"/>
              </a:rPr>
              <a:t>the current </a:t>
            </a:r>
            <a:r>
              <a:rPr lang="en-US" sz="2000" dirty="0">
                <a:cs typeface="Arial" charset="0"/>
              </a:rPr>
              <a:t>to build from 0 to </a:t>
            </a:r>
            <a:r>
              <a:rPr lang="en-US" sz="2000" dirty="0" smtClean="0">
                <a:cs typeface="Arial" charset="0"/>
              </a:rPr>
              <a:t>a steady state value.</a:t>
            </a:r>
            <a:endParaRPr lang="en-US" sz="2000" dirty="0">
              <a:cs typeface="Arial" charset="0"/>
            </a:endParaRPr>
          </a:p>
          <a:p>
            <a:pPr marL="385763" lvl="1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cs typeface="Arial" charset="0"/>
              </a:rPr>
              <a:t>While the </a:t>
            </a:r>
            <a:r>
              <a:rPr lang="en-US" sz="2000" dirty="0" smtClean="0">
                <a:cs typeface="Arial" charset="0"/>
              </a:rPr>
              <a:t>current </a:t>
            </a:r>
            <a:r>
              <a:rPr lang="en-US" sz="2000" dirty="0">
                <a:cs typeface="Arial" charset="0"/>
              </a:rPr>
              <a:t>is increasing there will </a:t>
            </a:r>
            <a:r>
              <a:rPr lang="en-US" sz="2000" dirty="0" smtClean="0">
                <a:cs typeface="Arial" charset="0"/>
              </a:rPr>
              <a:t>be a </a:t>
            </a: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changing flux </a:t>
            </a:r>
            <a:r>
              <a:rPr lang="en-US" sz="2000" dirty="0">
                <a:cs typeface="Arial" charset="0"/>
              </a:rPr>
              <a:t>(</a:t>
            </a:r>
            <a:r>
              <a:rPr lang="el-GR" sz="2000" dirty="0">
                <a:cs typeface="Arial" charset="0"/>
              </a:rPr>
              <a:t>ΔΦ</a:t>
            </a:r>
            <a:r>
              <a:rPr lang="en-NZ" sz="2000" dirty="0">
                <a:cs typeface="Arial" charset="0"/>
              </a:rPr>
              <a:t>) in side the coil.</a:t>
            </a:r>
            <a:endParaRPr lang="en-US" sz="2000" dirty="0">
              <a:cs typeface="Arial" charset="0"/>
            </a:endParaRPr>
          </a:p>
          <a:p>
            <a:pPr marL="385763" lvl="1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cs typeface="Arial" charset="0"/>
              </a:rPr>
              <a:t>As there is a </a:t>
            </a:r>
            <a:r>
              <a:rPr lang="el-GR" sz="2000" dirty="0">
                <a:cs typeface="Arial" charset="0"/>
              </a:rPr>
              <a:t>ΔΦ</a:t>
            </a:r>
            <a:r>
              <a:rPr lang="en-NZ" sz="2000" dirty="0">
                <a:cs typeface="Arial" charset="0"/>
              </a:rPr>
              <a:t> inside the coil, </a:t>
            </a:r>
            <a:r>
              <a:rPr lang="en-NZ" sz="2000" dirty="0" smtClean="0">
                <a:cs typeface="Arial" charset="0"/>
              </a:rPr>
              <a:t>due </a:t>
            </a:r>
            <a:r>
              <a:rPr lang="en-NZ" sz="2000" dirty="0">
                <a:cs typeface="Arial" charset="0"/>
              </a:rPr>
              <a:t>to </a:t>
            </a:r>
            <a:r>
              <a:rPr lang="en-NZ" sz="2000" b="1" dirty="0" smtClean="0">
                <a:solidFill>
                  <a:srgbClr val="FF0000"/>
                </a:solidFill>
                <a:cs typeface="Arial" charset="0"/>
              </a:rPr>
              <a:t>Faraday’s law </a:t>
            </a:r>
            <a:r>
              <a:rPr lang="en-NZ" sz="2000" dirty="0">
                <a:cs typeface="Arial" charset="0"/>
              </a:rPr>
              <a:t>a </a:t>
            </a:r>
            <a:r>
              <a:rPr lang="en-NZ" sz="2000" dirty="0" smtClean="0">
                <a:cs typeface="Arial" charset="0"/>
              </a:rPr>
              <a:t>voltage (ε) </a:t>
            </a:r>
            <a:r>
              <a:rPr lang="en-NZ" sz="2000" dirty="0">
                <a:cs typeface="Arial" charset="0"/>
              </a:rPr>
              <a:t>is </a:t>
            </a:r>
            <a:r>
              <a:rPr lang="en-NZ" sz="2000" dirty="0" smtClean="0">
                <a:cs typeface="Arial" charset="0"/>
              </a:rPr>
              <a:t>induced.</a:t>
            </a:r>
          </a:p>
          <a:p>
            <a:pPr marL="385763" lvl="1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 smtClean="0">
                <a:cs typeface="Arial" charset="0"/>
              </a:rPr>
              <a:t>Due to 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Lenz’s Law</a:t>
            </a:r>
            <a:r>
              <a:rPr lang="en-US" sz="2000" dirty="0" smtClean="0">
                <a:cs typeface="Arial" charset="0"/>
              </a:rPr>
              <a:t>, this is referred to as an 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opposing</a:t>
            </a:r>
            <a:r>
              <a:rPr lang="en-US" sz="2000" dirty="0" smtClean="0">
                <a:cs typeface="Arial" charset="0"/>
              </a:rPr>
              <a:t> Voltage (or 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Back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err="1" smtClean="0">
                <a:cs typeface="Arial" charset="0"/>
              </a:rPr>
              <a:t>emf</a:t>
            </a:r>
            <a:r>
              <a:rPr lang="en-US" sz="2000" dirty="0" smtClean="0">
                <a:cs typeface="Arial" charset="0"/>
              </a:rPr>
              <a:t>,</a:t>
            </a:r>
            <a:r>
              <a:rPr lang="en-NZ" sz="2000" dirty="0">
                <a:cs typeface="Arial" charset="0"/>
              </a:rPr>
              <a:t> </a:t>
            </a:r>
            <a:r>
              <a:rPr lang="en-NZ" sz="2000" dirty="0" smtClean="0">
                <a:cs typeface="Arial" charset="0"/>
              </a:rPr>
              <a:t>ε</a:t>
            </a:r>
            <a:r>
              <a:rPr lang="en-US" sz="2000" dirty="0" smtClean="0">
                <a:cs typeface="Arial" charset="0"/>
              </a:rPr>
              <a:t>) and acts to ‘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slow</a:t>
            </a:r>
            <a:r>
              <a:rPr lang="en-US" sz="2000" b="1" dirty="0" smtClean="0">
                <a:cs typeface="Arial" charset="0"/>
              </a:rPr>
              <a:t>’</a:t>
            </a:r>
            <a:r>
              <a:rPr lang="en-US" sz="2000" dirty="0" smtClean="0">
                <a:cs typeface="Arial" charset="0"/>
              </a:rPr>
              <a:t> the build-up of current.</a:t>
            </a:r>
          </a:p>
          <a:p>
            <a:pPr marL="385763" lvl="1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endParaRPr lang="en-US" sz="2000" dirty="0">
              <a:cs typeface="Arial" charset="0"/>
            </a:endParaRPr>
          </a:p>
          <a:p>
            <a:pPr marL="385763" lvl="1" indent="-385763" defTabSz="102870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endParaRPr lang="en-US" sz="2000" dirty="0">
              <a:cs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56176" y="476672"/>
            <a:ext cx="1561455" cy="944686"/>
            <a:chOff x="6156176" y="476672"/>
            <a:chExt cx="1561455" cy="944686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876256" y="692696"/>
              <a:ext cx="841375" cy="728662"/>
            </a:xfrm>
            <a:custGeom>
              <a:avLst/>
              <a:gdLst>
                <a:gd name="T0" fmla="*/ 2147483647 w 495"/>
                <a:gd name="T1" fmla="*/ 0 h 369"/>
                <a:gd name="T2" fmla="*/ 2147483647 w 495"/>
                <a:gd name="T3" fmla="*/ 2147483647 h 369"/>
                <a:gd name="T4" fmla="*/ 2147483647 w 495"/>
                <a:gd name="T5" fmla="*/ 2147483647 h 369"/>
                <a:gd name="T6" fmla="*/ 2147483647 w 495"/>
                <a:gd name="T7" fmla="*/ 2147483647 h 369"/>
                <a:gd name="T8" fmla="*/ 2147483647 w 495"/>
                <a:gd name="T9" fmla="*/ 2147483647 h 369"/>
                <a:gd name="T10" fmla="*/ 2147483647 w 495"/>
                <a:gd name="T11" fmla="*/ 2147483647 h 369"/>
                <a:gd name="T12" fmla="*/ 2147483647 w 495"/>
                <a:gd name="T13" fmla="*/ 2147483647 h 369"/>
                <a:gd name="T14" fmla="*/ 2147483647 w 495"/>
                <a:gd name="T15" fmla="*/ 2147483647 h 369"/>
                <a:gd name="T16" fmla="*/ 2147483647 w 495"/>
                <a:gd name="T17" fmla="*/ 2147483647 h 369"/>
                <a:gd name="T18" fmla="*/ 0 w 495"/>
                <a:gd name="T19" fmla="*/ 2147483647 h 3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5"/>
                <a:gd name="T31" fmla="*/ 0 h 369"/>
                <a:gd name="T32" fmla="*/ 495 w 495"/>
                <a:gd name="T33" fmla="*/ 369 h 3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5" h="369">
                  <a:moveTo>
                    <a:pt x="495" y="0"/>
                  </a:moveTo>
                  <a:cubicBezTo>
                    <a:pt x="458" y="1"/>
                    <a:pt x="421" y="1"/>
                    <a:pt x="384" y="3"/>
                  </a:cubicBezTo>
                  <a:cubicBezTo>
                    <a:pt x="338" y="6"/>
                    <a:pt x="300" y="34"/>
                    <a:pt x="258" y="48"/>
                  </a:cubicBezTo>
                  <a:cubicBezTo>
                    <a:pt x="242" y="60"/>
                    <a:pt x="225" y="66"/>
                    <a:pt x="207" y="72"/>
                  </a:cubicBezTo>
                  <a:cubicBezTo>
                    <a:pt x="184" y="89"/>
                    <a:pt x="157" y="105"/>
                    <a:pt x="132" y="120"/>
                  </a:cubicBezTo>
                  <a:cubicBezTo>
                    <a:pt x="114" y="144"/>
                    <a:pt x="93" y="167"/>
                    <a:pt x="75" y="192"/>
                  </a:cubicBezTo>
                  <a:cubicBezTo>
                    <a:pt x="60" y="214"/>
                    <a:pt x="48" y="239"/>
                    <a:pt x="33" y="261"/>
                  </a:cubicBezTo>
                  <a:cubicBezTo>
                    <a:pt x="27" y="286"/>
                    <a:pt x="17" y="308"/>
                    <a:pt x="9" y="333"/>
                  </a:cubicBezTo>
                  <a:cubicBezTo>
                    <a:pt x="4" y="349"/>
                    <a:pt x="8" y="335"/>
                    <a:pt x="3" y="357"/>
                  </a:cubicBezTo>
                  <a:cubicBezTo>
                    <a:pt x="2" y="361"/>
                    <a:pt x="0" y="369"/>
                    <a:pt x="0" y="369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6176" y="476672"/>
              <a:ext cx="864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 smtClean="0"/>
                <a:t>Back </a:t>
              </a:r>
              <a:r>
                <a:rPr lang="en-NZ" sz="2400" dirty="0" err="1" smtClean="0"/>
                <a:t>emf</a:t>
              </a:r>
              <a:endParaRPr lang="en-NZ" sz="2400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5667" y="3570511"/>
            <a:ext cx="1301268" cy="86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6237312"/>
            <a:ext cx="9056688" cy="4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412" tIns="28565" rIns="71412" bIns="28565">
            <a:spAutoFit/>
          </a:bodyPr>
          <a:lstStyle/>
          <a:p>
            <a:pPr marL="385763" indent="-28575" defTabSz="1028700">
              <a:lnSpc>
                <a:spcPct val="93000"/>
              </a:lnSpc>
              <a:spcBef>
                <a:spcPct val="46000"/>
              </a:spcBef>
              <a:buClr>
                <a:schemeClr val="tx1"/>
              </a:buClr>
            </a:pPr>
            <a:r>
              <a:rPr lang="en-US" sz="2400" b="1" dirty="0">
                <a:cs typeface="Arial" charset="0"/>
              </a:rPr>
              <a:t>Self-Induction:  </a:t>
            </a:r>
            <a:r>
              <a:rPr lang="en-US" sz="2400" b="1" dirty="0" smtClean="0">
                <a:cs typeface="Arial" charset="0"/>
              </a:rPr>
              <a:t>is </a:t>
            </a:r>
            <a:r>
              <a:rPr lang="en-US" sz="2400" b="1" dirty="0" smtClean="0">
                <a:solidFill>
                  <a:srgbClr val="FF6600"/>
                </a:solidFill>
                <a:cs typeface="Arial" charset="0"/>
              </a:rPr>
              <a:t>NOT</a:t>
            </a:r>
            <a:r>
              <a:rPr lang="en-US" sz="2400" b="1" dirty="0" smtClean="0">
                <a:cs typeface="Arial" charset="0"/>
              </a:rPr>
              <a:t> a reverse current flow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utoUpdateAnimBg="0"/>
      <p:bldP spid="7" grpId="0" autoUpdateAnimBg="0"/>
      <p:bldP spid="21" grpId="0" uiExpand="1" autoUpdateAnimBg="0"/>
      <p:bldP spid="23" grpId="0" uiExpand="1" build="p" bldLvl="2" autoUpdateAnimBg="0"/>
      <p:bldP spid="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2006" y="3946525"/>
            <a:ext cx="7992441" cy="21796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current in the coil produces a magnetic field directed toward the left (a)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the current increases, the increasing flux creates an induced </a:t>
            </a:r>
            <a:r>
              <a:rPr lang="en-US" sz="2400" dirty="0" err="1" smtClean="0"/>
              <a:t>emf</a:t>
            </a:r>
            <a:r>
              <a:rPr lang="en-US" sz="2400" dirty="0" smtClean="0"/>
              <a:t> of the polarity shown (b)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polarity of the induced </a:t>
            </a:r>
            <a:r>
              <a:rPr lang="en-US" sz="2400" dirty="0" err="1" smtClean="0"/>
              <a:t>emf</a:t>
            </a:r>
            <a:r>
              <a:rPr lang="en-US" sz="2400" dirty="0" smtClean="0"/>
              <a:t> reverses if the current decreases (c)</a:t>
            </a:r>
          </a:p>
        </p:txBody>
      </p:sp>
      <p:pic>
        <p:nvPicPr>
          <p:cNvPr id="83973" name="Picture 4" descr="32-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544" y="404664"/>
            <a:ext cx="8154262" cy="33123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39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5"/>
          <p:cNvSpPr txBox="1">
            <a:spLocks noChangeArrowheads="1"/>
          </p:cNvSpPr>
          <p:nvPr/>
        </p:nvSpPr>
        <p:spPr bwMode="auto">
          <a:xfrm>
            <a:off x="285750" y="285750"/>
            <a:ext cx="83581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/>
              <a:t>An</a:t>
            </a:r>
            <a:r>
              <a:rPr lang="en-NZ" b="1" dirty="0" smtClean="0"/>
              <a:t> </a:t>
            </a:r>
            <a:r>
              <a:rPr lang="en-NZ" sz="2800" b="1" dirty="0" smtClean="0">
                <a:solidFill>
                  <a:srgbClr val="FF0000"/>
                </a:solidFill>
              </a:rPr>
              <a:t>Inductor</a:t>
            </a:r>
            <a:r>
              <a:rPr lang="en-NZ" sz="2800" b="1" dirty="0" smtClean="0"/>
              <a:t> </a:t>
            </a:r>
            <a:r>
              <a:rPr lang="en-NZ" dirty="0"/>
              <a:t>is a device that produces </a:t>
            </a:r>
            <a:r>
              <a:rPr lang="en-NZ" dirty="0" smtClean="0"/>
              <a:t>an opposing </a:t>
            </a:r>
            <a:r>
              <a:rPr lang="en-NZ" dirty="0"/>
              <a:t>voltage when the current (and so also the magnetic field) changes.</a:t>
            </a:r>
          </a:p>
          <a:p>
            <a:endParaRPr lang="en-NZ" dirty="0"/>
          </a:p>
          <a:p>
            <a:r>
              <a:rPr lang="en-NZ" dirty="0"/>
              <a:t>The inductor only affects a current while the current is changing i.e. in an AC circuits or when a DC circuit is </a:t>
            </a:r>
            <a:r>
              <a:rPr lang="en-NZ" dirty="0">
                <a:solidFill>
                  <a:srgbClr val="FF0000"/>
                </a:solidFill>
              </a:rPr>
              <a:t>switched</a:t>
            </a:r>
            <a:r>
              <a:rPr lang="en-NZ" dirty="0"/>
              <a:t> on or off.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3608" y="2132856"/>
          <a:ext cx="9874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4" imgW="368280" imgH="203040" progId="Equation.3">
                  <p:embed/>
                </p:oleObj>
              </mc:Choice>
              <mc:Fallback>
                <p:oleObj name="Equation" r:id="rId4" imgW="368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132856"/>
                        <a:ext cx="9874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27"/>
          <p:cNvSpPr txBox="1">
            <a:spLocks noChangeArrowheads="1"/>
          </p:cNvSpPr>
          <p:nvPr/>
        </p:nvSpPr>
        <p:spPr bwMode="auto">
          <a:xfrm>
            <a:off x="4283968" y="2348880"/>
            <a:ext cx="3929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000" dirty="0"/>
              <a:t>The unit of self inductance is </a:t>
            </a:r>
            <a:r>
              <a:rPr lang="en-NZ" sz="2000" dirty="0" smtClean="0"/>
              <a:t>L symbol H (</a:t>
            </a:r>
            <a:r>
              <a:rPr lang="en-NZ" sz="2000" b="1" dirty="0" smtClean="0">
                <a:solidFill>
                  <a:srgbClr val="FF0000"/>
                </a:solidFill>
              </a:rPr>
              <a:t>Henry</a:t>
            </a:r>
            <a:r>
              <a:rPr lang="en-NZ" sz="2000" dirty="0" smtClean="0"/>
              <a:t>).</a:t>
            </a:r>
          </a:p>
        </p:txBody>
      </p:sp>
      <p:pic>
        <p:nvPicPr>
          <p:cNvPr id="5" name="Picture 5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5085184"/>
            <a:ext cx="2279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644008" y="4653136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circuit diagram symbol </a:t>
            </a:r>
            <a:endParaRPr lang="en-NZ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971600" y="2780928"/>
          <a:ext cx="1440160" cy="390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7" imgW="609480" imgH="164880" progId="Equation.3">
                  <p:embed/>
                </p:oleObj>
              </mc:Choice>
              <mc:Fallback>
                <p:oleObj name="Equation" r:id="rId7" imgW="6094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1440160" cy="390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994586"/>
              </p:ext>
            </p:extLst>
          </p:nvPr>
        </p:nvGraphicFramePr>
        <p:xfrm>
          <a:off x="971600" y="3270740"/>
          <a:ext cx="1656184" cy="104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9" imgW="622080" imgH="393480" progId="Equation.3">
                  <p:embed/>
                </p:oleObj>
              </mc:Choice>
              <mc:Fallback>
                <p:oleObj name="Equation" r:id="rId9" imgW="622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70740"/>
                        <a:ext cx="1656184" cy="1047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06819"/>
              </p:ext>
            </p:extLst>
          </p:nvPr>
        </p:nvGraphicFramePr>
        <p:xfrm>
          <a:off x="899592" y="4405754"/>
          <a:ext cx="200693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1" imgW="914400" imgH="393480" progId="Equation.3">
                  <p:embed/>
                </p:oleObj>
              </mc:Choice>
              <mc:Fallback>
                <p:oleObj name="Equation" r:id="rId11" imgW="914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405754"/>
                        <a:ext cx="2006932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59486"/>
              </p:ext>
            </p:extLst>
          </p:nvPr>
        </p:nvGraphicFramePr>
        <p:xfrm>
          <a:off x="1043608" y="5301208"/>
          <a:ext cx="1512168" cy="901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3" imgW="660240" imgH="393480" progId="Equation.3">
                  <p:embed/>
                </p:oleObj>
              </mc:Choice>
              <mc:Fallback>
                <p:oleObj name="Equation" r:id="rId13" imgW="660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1512168" cy="901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283968" y="321297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The negative sign shows that the induced voltage opposes the change of current (Lenz’s Law)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8640"/>
            <a:ext cx="5002388" cy="6597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192" y="2636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HyperPhysics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68960"/>
            <a:ext cx="8784976" cy="332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714375"/>
            <a:ext cx="80279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143636" y="1857364"/>
            <a:ext cx="2286016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591</Words>
  <Application>Microsoft Macintosh PowerPoint</Application>
  <PresentationFormat>On-screen Show (4:3)</PresentationFormat>
  <Paragraphs>56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What does Lenz’s law say about a changing current, in terms of a magnetic field?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 stored in an inductor: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</dc:creator>
  <cp:lastModifiedBy>Stephen Anderson</cp:lastModifiedBy>
  <cp:revision>51</cp:revision>
  <dcterms:created xsi:type="dcterms:W3CDTF">2008-06-20T23:11:29Z</dcterms:created>
  <dcterms:modified xsi:type="dcterms:W3CDTF">2015-10-05T02:04:54Z</dcterms:modified>
</cp:coreProperties>
</file>