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5.xml" ContentType="application/vnd.openxmlformats-officedocument.presentationml.notesSlide+xml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350" r:id="rId4"/>
    <p:sldId id="351" r:id="rId5"/>
    <p:sldId id="360" r:id="rId6"/>
    <p:sldId id="361" r:id="rId7"/>
    <p:sldId id="358" r:id="rId8"/>
    <p:sldId id="354" r:id="rId9"/>
    <p:sldId id="352" r:id="rId10"/>
    <p:sldId id="324" r:id="rId11"/>
    <p:sldId id="343" r:id="rId12"/>
    <p:sldId id="339" r:id="rId13"/>
    <p:sldId id="359" r:id="rId14"/>
    <p:sldId id="353" r:id="rId15"/>
    <p:sldId id="355" r:id="rId16"/>
    <p:sldId id="323" r:id="rId17"/>
    <p:sldId id="356" r:id="rId18"/>
    <p:sldId id="307" r:id="rId19"/>
    <p:sldId id="362" r:id="rId20"/>
    <p:sldId id="309" r:id="rId21"/>
    <p:sldId id="310" r:id="rId22"/>
    <p:sldId id="311" r:id="rId23"/>
    <p:sldId id="312" r:id="rId24"/>
    <p:sldId id="347" r:id="rId25"/>
    <p:sldId id="345" r:id="rId26"/>
    <p:sldId id="363" r:id="rId27"/>
    <p:sldId id="364" r:id="rId28"/>
    <p:sldId id="365" r:id="rId29"/>
    <p:sldId id="366" r:id="rId30"/>
  </p:sldIdLst>
  <p:sldSz cx="9144000" cy="6858000" type="screen4x3"/>
  <p:notesSz cx="6791325" cy="9923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403B"/>
    <a:srgbClr val="0066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76" y="-200"/>
      </p:cViewPr>
      <p:guideLst>
        <p:guide orient="horz" pos="216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Relationship Id="rId11" Type="http://schemas.openxmlformats.org/officeDocument/2006/relationships/image" Target="../media/image14.w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D023EB-66DC-403D-A09C-3B28CADF6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416FF-CA1B-4D62-B94F-230FAFF37F1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DC5C8C5-2E40-49EB-ADFF-90E057CBC036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17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18A5F-1336-4DA6-B932-C4EEDDAC2D4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182A9-93C0-47E0-8456-B7CCFA17D07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0914A-A064-4C5A-AF88-EA96EC41CEE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5CD36-E87F-4714-B282-0DD03D348FF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6D166BE-FA9E-45B6-995E-2C06D0282288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3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0011AA6-1858-40AE-AB13-30987E68C89B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4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068FD64-330B-4C8F-B20F-A6EA74C30640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5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84667-BC27-4D20-986C-CFF7AB9B5AE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60A0CED-DBB9-4BAE-BAFF-EC15B9ECCCFB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13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88BDF-1486-407D-B0B5-F499725077C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430AE16-294B-48A1-B6BA-94F1121F943F}" type="slidenum">
              <a:rPr kumimoji="0" lang="en-US" altLang="en-US" smtClean="0"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15</a:t>
            </a:fld>
            <a:endParaRPr kumimoji="0"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8D57-B4CE-41A4-9C9C-9E8EEBE5549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2398F-145A-4DC9-A9C0-00CD33C60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0E080-B67F-476A-82BA-EB19DFC2C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9E1B2-76EC-4BC6-A5D5-EE61A1CF8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7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9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1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9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30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50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5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1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D3FEB-09F4-42E2-9B77-FA4F5CBC7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05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4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48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3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22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8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89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64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95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BF57-E622-4432-90B2-CF558304A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6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00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D87B-EB2E-4AED-8A5F-454E3AF16839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20/05/15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ABBA-9866-42A2-8FA2-09832526DD2E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5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8C28-CEB4-43E0-9B22-F4EEB8F3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1E2D5-3D6B-4D4A-A76A-3D6F5462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B18E5-FAEE-4586-8115-DDAD03C2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A2CE-9C19-451B-955D-E8AE5124F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A3E2-954D-4FCF-9927-7848D54DA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8A11-0259-4B69-8ECF-2A3650E2F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F93AAA-021F-46E1-9A4D-33EC979F8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4AD87B-EB2E-4AED-8A5F-454E3AF16839}" type="datetimeFigureOut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20/05/15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01ABBA-9866-42A2-8FA2-09832526DD2E}" type="slidenum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88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4AD87B-EB2E-4AED-8A5F-454E3AF16839}" type="datetimeFigureOut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20/05/15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01ABBA-9866-42A2-8FA2-09832526DD2E}" type="slidenum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01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hyperlink" Target="http://images.google.com/imgres?imgurl=http://www.mathcurve.com/surfaces/sphere/sphere.jpg&amp;imgrefurl=http://www.mathcurve.com/surfaces/sphere/sphere.shtml&amp;h=226&amp;w=240&amp;sz=6&amp;tbnid=RF4kfnUOPSEJ:&amp;tbnh=97&amp;tbnw=103&amp;start=18&amp;prev=/images?q=sphere&amp;hl=en&amp;lr=&amp;ie=UTF-8&amp;sa=N" TargetMode="External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0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0.jpe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4.w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9428"/>
            <a:ext cx="7056784" cy="67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129406"/>
            <a:ext cx="56284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Rotational Motion</a:t>
            </a: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539552" y="923330"/>
            <a:ext cx="8229600" cy="3441774"/>
          </a:xfrm>
          <a:custGeom>
            <a:avLst/>
            <a:gdLst>
              <a:gd name="T0" fmla="*/ 235527 w 8229600"/>
              <a:gd name="T1" fmla="*/ 18340 h 3066388"/>
              <a:gd name="T2" fmla="*/ 41564 w 8229600"/>
              <a:gd name="T3" fmla="*/ 1358992 h 3066388"/>
              <a:gd name="T4" fmla="*/ 13854 w 8229600"/>
              <a:gd name="T5" fmla="*/ 1773625 h 3066388"/>
              <a:gd name="T6" fmla="*/ 0 w 8229600"/>
              <a:gd name="T7" fmla="*/ 2589068 h 3066388"/>
              <a:gd name="T8" fmla="*/ 13854 w 8229600"/>
              <a:gd name="T9" fmla="*/ 2699637 h 3066388"/>
              <a:gd name="T10" fmla="*/ 27709 w 8229600"/>
              <a:gd name="T11" fmla="*/ 2754920 h 3066388"/>
              <a:gd name="T12" fmla="*/ 110836 w 8229600"/>
              <a:gd name="T13" fmla="*/ 2837849 h 3066388"/>
              <a:gd name="T14" fmla="*/ 166254 w 8229600"/>
              <a:gd name="T15" fmla="*/ 2851669 h 3066388"/>
              <a:gd name="T16" fmla="*/ 207818 w 8229600"/>
              <a:gd name="T17" fmla="*/ 2865488 h 3066388"/>
              <a:gd name="T18" fmla="*/ 346364 w 8229600"/>
              <a:gd name="T19" fmla="*/ 2962237 h 3066388"/>
              <a:gd name="T20" fmla="*/ 401782 w 8229600"/>
              <a:gd name="T21" fmla="*/ 2976057 h 3066388"/>
              <a:gd name="T22" fmla="*/ 512618 w 8229600"/>
              <a:gd name="T23" fmla="*/ 3017520 h 3066388"/>
              <a:gd name="T24" fmla="*/ 623454 w 8229600"/>
              <a:gd name="T25" fmla="*/ 3031340 h 3066388"/>
              <a:gd name="T26" fmla="*/ 983673 w 8229600"/>
              <a:gd name="T27" fmla="*/ 3058984 h 3066388"/>
              <a:gd name="T28" fmla="*/ 1870364 w 8229600"/>
              <a:gd name="T29" fmla="*/ 3045164 h 3066388"/>
              <a:gd name="T30" fmla="*/ 1925782 w 8229600"/>
              <a:gd name="T31" fmla="*/ 3031340 h 3066388"/>
              <a:gd name="T32" fmla="*/ 2078182 w 8229600"/>
              <a:gd name="T33" fmla="*/ 3003701 h 3066388"/>
              <a:gd name="T34" fmla="*/ 2812472 w 8229600"/>
              <a:gd name="T35" fmla="*/ 2989879 h 3066388"/>
              <a:gd name="T36" fmla="*/ 5985165 w 8229600"/>
              <a:gd name="T37" fmla="*/ 2948417 h 3066388"/>
              <a:gd name="T38" fmla="*/ 6192980 w 8229600"/>
              <a:gd name="T39" fmla="*/ 2920772 h 3066388"/>
              <a:gd name="T40" fmla="*/ 6317672 w 8229600"/>
              <a:gd name="T41" fmla="*/ 2906952 h 3066388"/>
              <a:gd name="T42" fmla="*/ 6511636 w 8229600"/>
              <a:gd name="T43" fmla="*/ 2879310 h 3066388"/>
              <a:gd name="T44" fmla="*/ 6608616 w 8229600"/>
              <a:gd name="T45" fmla="*/ 2865488 h 3066388"/>
              <a:gd name="T46" fmla="*/ 6691744 w 8229600"/>
              <a:gd name="T47" fmla="*/ 2851669 h 3066388"/>
              <a:gd name="T48" fmla="*/ 7190508 w 8229600"/>
              <a:gd name="T49" fmla="*/ 2837849 h 3066388"/>
              <a:gd name="T50" fmla="*/ 7287488 w 8229600"/>
              <a:gd name="T51" fmla="*/ 2810205 h 3066388"/>
              <a:gd name="T52" fmla="*/ 7495308 w 8229600"/>
              <a:gd name="T53" fmla="*/ 2782562 h 3066388"/>
              <a:gd name="T54" fmla="*/ 7606144 w 8229600"/>
              <a:gd name="T55" fmla="*/ 2754920 h 3066388"/>
              <a:gd name="T56" fmla="*/ 7703124 w 8229600"/>
              <a:gd name="T57" fmla="*/ 2741100 h 3066388"/>
              <a:gd name="T58" fmla="*/ 7786252 w 8229600"/>
              <a:gd name="T59" fmla="*/ 2727278 h 3066388"/>
              <a:gd name="T60" fmla="*/ 7841672 w 8229600"/>
              <a:gd name="T61" fmla="*/ 2713456 h 3066388"/>
              <a:gd name="T62" fmla="*/ 7910944 w 8229600"/>
              <a:gd name="T63" fmla="*/ 2699637 h 3066388"/>
              <a:gd name="T64" fmla="*/ 8035636 w 8229600"/>
              <a:gd name="T65" fmla="*/ 2671995 h 3066388"/>
              <a:gd name="T66" fmla="*/ 8146472 w 8229600"/>
              <a:gd name="T67" fmla="*/ 2575246 h 3066388"/>
              <a:gd name="T68" fmla="*/ 8174180 w 8229600"/>
              <a:gd name="T69" fmla="*/ 1884194 h 3066388"/>
              <a:gd name="T70" fmla="*/ 8188036 w 8229600"/>
              <a:gd name="T71" fmla="*/ 1801267 h 3066388"/>
              <a:gd name="T72" fmla="*/ 8215744 w 8229600"/>
              <a:gd name="T73" fmla="*/ 1276065 h 3066388"/>
              <a:gd name="T74" fmla="*/ 8229600 w 8229600"/>
              <a:gd name="T75" fmla="*/ 1234602 h 3066388"/>
              <a:gd name="T76" fmla="*/ 8215744 w 8229600"/>
              <a:gd name="T77" fmla="*/ 833790 h 3066388"/>
              <a:gd name="T78" fmla="*/ 8201888 w 8229600"/>
              <a:gd name="T79" fmla="*/ 778505 h 3066388"/>
              <a:gd name="T80" fmla="*/ 8174180 w 8229600"/>
              <a:gd name="T81" fmla="*/ 654113 h 3066388"/>
              <a:gd name="T82" fmla="*/ 8118764 w 8229600"/>
              <a:gd name="T83" fmla="*/ 571187 h 3066388"/>
              <a:gd name="T84" fmla="*/ 8091052 w 8229600"/>
              <a:gd name="T85" fmla="*/ 529726 h 3066388"/>
              <a:gd name="T86" fmla="*/ 8063344 w 8229600"/>
              <a:gd name="T87" fmla="*/ 474440 h 3066388"/>
              <a:gd name="T88" fmla="*/ 8035636 w 8229600"/>
              <a:gd name="T89" fmla="*/ 432977 h 3066388"/>
              <a:gd name="T90" fmla="*/ 7980216 w 8229600"/>
              <a:gd name="T91" fmla="*/ 322409 h 3066388"/>
              <a:gd name="T92" fmla="*/ 7938652 w 8229600"/>
              <a:gd name="T93" fmla="*/ 280945 h 3066388"/>
              <a:gd name="T94" fmla="*/ 7883236 w 8229600"/>
              <a:gd name="T95" fmla="*/ 198017 h 3066388"/>
              <a:gd name="T96" fmla="*/ 7786252 w 8229600"/>
              <a:gd name="T97" fmla="*/ 142735 h 3066388"/>
              <a:gd name="T98" fmla="*/ 7703124 w 8229600"/>
              <a:gd name="T99" fmla="*/ 73630 h 3066388"/>
              <a:gd name="T100" fmla="*/ 7550724 w 8229600"/>
              <a:gd name="T101" fmla="*/ 32163 h 3066388"/>
              <a:gd name="T102" fmla="*/ 7412180 w 8229600"/>
              <a:gd name="T103" fmla="*/ 4526 h 3066388"/>
              <a:gd name="T104" fmla="*/ 4197925 w 8229600"/>
              <a:gd name="T105" fmla="*/ 32163 h 3066388"/>
              <a:gd name="T106" fmla="*/ 3906982 w 8229600"/>
              <a:gd name="T107" fmla="*/ 59808 h 3066388"/>
              <a:gd name="T108" fmla="*/ 3560618 w 8229600"/>
              <a:gd name="T109" fmla="*/ 87453 h 3066388"/>
              <a:gd name="T110" fmla="*/ 2673926 w 8229600"/>
              <a:gd name="T111" fmla="*/ 115090 h 3066388"/>
              <a:gd name="T112" fmla="*/ 1524000 w 8229600"/>
              <a:gd name="T113" fmla="*/ 101268 h 3066388"/>
              <a:gd name="T114" fmla="*/ 1385454 w 8229600"/>
              <a:gd name="T115" fmla="*/ 87453 h 3066388"/>
              <a:gd name="T116" fmla="*/ 1316182 w 8229600"/>
              <a:gd name="T117" fmla="*/ 73630 h 3066388"/>
              <a:gd name="T118" fmla="*/ 1274618 w 8229600"/>
              <a:gd name="T119" fmla="*/ 59808 h 3066388"/>
              <a:gd name="T120" fmla="*/ 1108364 w 8229600"/>
              <a:gd name="T121" fmla="*/ 45985 h 3066388"/>
              <a:gd name="T122" fmla="*/ 346364 w 8229600"/>
              <a:gd name="T123" fmla="*/ 32163 h 3066388"/>
              <a:gd name="T124" fmla="*/ 166254 w 8229600"/>
              <a:gd name="T125" fmla="*/ 59808 h 30663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29600"/>
              <a:gd name="T190" fmla="*/ 0 h 3066388"/>
              <a:gd name="T191" fmla="*/ 8229600 w 8229600"/>
              <a:gd name="T192" fmla="*/ 3066388 h 306638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29600" h="3066388">
                <a:moveTo>
                  <a:pt x="235527" y="18388"/>
                </a:moveTo>
                <a:cubicBezTo>
                  <a:pt x="84289" y="472125"/>
                  <a:pt x="187855" y="152948"/>
                  <a:pt x="41564" y="1362279"/>
                </a:cubicBezTo>
                <a:cubicBezTo>
                  <a:pt x="24889" y="1500127"/>
                  <a:pt x="23091" y="1639370"/>
                  <a:pt x="13854" y="1777916"/>
                </a:cubicBezTo>
                <a:cubicBezTo>
                  <a:pt x="9236" y="2050389"/>
                  <a:pt x="0" y="2322822"/>
                  <a:pt x="0" y="2595334"/>
                </a:cubicBezTo>
                <a:cubicBezTo>
                  <a:pt x="0" y="2632567"/>
                  <a:pt x="7733" y="2669444"/>
                  <a:pt x="13854" y="2706170"/>
                </a:cubicBezTo>
                <a:cubicBezTo>
                  <a:pt x="16984" y="2724952"/>
                  <a:pt x="20208" y="2744086"/>
                  <a:pt x="27709" y="2761588"/>
                </a:cubicBezTo>
                <a:cubicBezTo>
                  <a:pt x="43050" y="2797384"/>
                  <a:pt x="77010" y="2827803"/>
                  <a:pt x="110836" y="2844716"/>
                </a:cubicBezTo>
                <a:cubicBezTo>
                  <a:pt x="127867" y="2853231"/>
                  <a:pt x="147945" y="2853339"/>
                  <a:pt x="166254" y="2858570"/>
                </a:cubicBezTo>
                <a:cubicBezTo>
                  <a:pt x="180296" y="2862582"/>
                  <a:pt x="193963" y="2867807"/>
                  <a:pt x="207818" y="2872425"/>
                </a:cubicBezTo>
                <a:cubicBezTo>
                  <a:pt x="262856" y="2927461"/>
                  <a:pt x="256798" y="2928694"/>
                  <a:pt x="346364" y="2969406"/>
                </a:cubicBezTo>
                <a:cubicBezTo>
                  <a:pt x="363698" y="2977285"/>
                  <a:pt x="383718" y="2977240"/>
                  <a:pt x="401782" y="2983261"/>
                </a:cubicBezTo>
                <a:cubicBezTo>
                  <a:pt x="410098" y="2986033"/>
                  <a:pt x="491219" y="3020934"/>
                  <a:pt x="512618" y="3024825"/>
                </a:cubicBezTo>
                <a:cubicBezTo>
                  <a:pt x="549250" y="3031485"/>
                  <a:pt x="586426" y="3034781"/>
                  <a:pt x="623454" y="3038679"/>
                </a:cubicBezTo>
                <a:cubicBezTo>
                  <a:pt x="762628" y="3053329"/>
                  <a:pt x="837064" y="3056615"/>
                  <a:pt x="983673" y="3066388"/>
                </a:cubicBezTo>
                <a:lnTo>
                  <a:pt x="1870364" y="3052534"/>
                </a:lnTo>
                <a:cubicBezTo>
                  <a:pt x="1889397" y="3051974"/>
                  <a:pt x="1907111" y="3042413"/>
                  <a:pt x="1925782" y="3038679"/>
                </a:cubicBezTo>
                <a:cubicBezTo>
                  <a:pt x="1976412" y="3028553"/>
                  <a:pt x="2026606" y="3013388"/>
                  <a:pt x="2078182" y="3010970"/>
                </a:cubicBezTo>
                <a:cubicBezTo>
                  <a:pt x="2322721" y="2999507"/>
                  <a:pt x="2567690" y="3000588"/>
                  <a:pt x="2812473" y="2997116"/>
                </a:cubicBezTo>
                <a:lnTo>
                  <a:pt x="5985164" y="2955552"/>
                </a:lnTo>
                <a:cubicBezTo>
                  <a:pt x="6415521" y="2907733"/>
                  <a:pt x="5882031" y="2969303"/>
                  <a:pt x="6192982" y="2927843"/>
                </a:cubicBezTo>
                <a:cubicBezTo>
                  <a:pt x="6234435" y="2922316"/>
                  <a:pt x="6276205" y="2919397"/>
                  <a:pt x="6317673" y="2913988"/>
                </a:cubicBezTo>
                <a:cubicBezTo>
                  <a:pt x="6382435" y="2905541"/>
                  <a:pt x="6446982" y="2895515"/>
                  <a:pt x="6511636" y="2886279"/>
                </a:cubicBezTo>
                <a:cubicBezTo>
                  <a:pt x="6543963" y="2881661"/>
                  <a:pt x="6576407" y="2877794"/>
                  <a:pt x="6608618" y="2872425"/>
                </a:cubicBezTo>
                <a:cubicBezTo>
                  <a:pt x="6636327" y="2867807"/>
                  <a:pt x="6663686" y="2859906"/>
                  <a:pt x="6691745" y="2858570"/>
                </a:cubicBezTo>
                <a:cubicBezTo>
                  <a:pt x="6857876" y="2850659"/>
                  <a:pt x="7024254" y="2849334"/>
                  <a:pt x="7190509" y="2844716"/>
                </a:cubicBezTo>
                <a:cubicBezTo>
                  <a:pt x="7222836" y="2835479"/>
                  <a:pt x="7254616" y="2824051"/>
                  <a:pt x="7287491" y="2817006"/>
                </a:cubicBezTo>
                <a:cubicBezTo>
                  <a:pt x="7357510" y="2802002"/>
                  <a:pt x="7424838" y="2802511"/>
                  <a:pt x="7495309" y="2789297"/>
                </a:cubicBezTo>
                <a:cubicBezTo>
                  <a:pt x="7532739" y="2782279"/>
                  <a:pt x="7568802" y="2769056"/>
                  <a:pt x="7606145" y="2761588"/>
                </a:cubicBezTo>
                <a:cubicBezTo>
                  <a:pt x="7638166" y="2755184"/>
                  <a:pt x="7670851" y="2752699"/>
                  <a:pt x="7703127" y="2747734"/>
                </a:cubicBezTo>
                <a:cubicBezTo>
                  <a:pt x="7730892" y="2743463"/>
                  <a:pt x="7758708" y="2739388"/>
                  <a:pt x="7786254" y="2733879"/>
                </a:cubicBezTo>
                <a:cubicBezTo>
                  <a:pt x="7804926" y="2730145"/>
                  <a:pt x="7823085" y="2724156"/>
                  <a:pt x="7841673" y="2720025"/>
                </a:cubicBezTo>
                <a:cubicBezTo>
                  <a:pt x="7864660" y="2714917"/>
                  <a:pt x="7887958" y="2711278"/>
                  <a:pt x="7910945" y="2706170"/>
                </a:cubicBezTo>
                <a:cubicBezTo>
                  <a:pt x="8087036" y="2667039"/>
                  <a:pt x="7826712" y="2720248"/>
                  <a:pt x="8035636" y="2678461"/>
                </a:cubicBezTo>
                <a:cubicBezTo>
                  <a:pt x="8132619" y="2613807"/>
                  <a:pt x="8100291" y="2650752"/>
                  <a:pt x="8146473" y="2581479"/>
                </a:cubicBezTo>
                <a:cubicBezTo>
                  <a:pt x="8152902" y="2330721"/>
                  <a:pt x="8146487" y="2124160"/>
                  <a:pt x="8174182" y="1888752"/>
                </a:cubicBezTo>
                <a:cubicBezTo>
                  <a:pt x="8177464" y="1860853"/>
                  <a:pt x="8183418" y="1833334"/>
                  <a:pt x="8188036" y="1805625"/>
                </a:cubicBezTo>
                <a:cubicBezTo>
                  <a:pt x="8195423" y="1554486"/>
                  <a:pt x="8164645" y="1458002"/>
                  <a:pt x="8215745" y="1279152"/>
                </a:cubicBezTo>
                <a:cubicBezTo>
                  <a:pt x="8219757" y="1265110"/>
                  <a:pt x="8224982" y="1251443"/>
                  <a:pt x="8229600" y="1237588"/>
                </a:cubicBezTo>
                <a:cubicBezTo>
                  <a:pt x="8224982" y="1103661"/>
                  <a:pt x="8223852" y="969568"/>
                  <a:pt x="8215745" y="835806"/>
                </a:cubicBezTo>
                <a:cubicBezTo>
                  <a:pt x="8214593" y="816800"/>
                  <a:pt x="8206022" y="798976"/>
                  <a:pt x="8201891" y="780388"/>
                </a:cubicBezTo>
                <a:cubicBezTo>
                  <a:pt x="8200143" y="772524"/>
                  <a:pt x="8180937" y="669207"/>
                  <a:pt x="8174182" y="655697"/>
                </a:cubicBezTo>
                <a:cubicBezTo>
                  <a:pt x="8159289" y="625911"/>
                  <a:pt x="8137237" y="600279"/>
                  <a:pt x="8118764" y="572570"/>
                </a:cubicBezTo>
                <a:cubicBezTo>
                  <a:pt x="8109527" y="558715"/>
                  <a:pt x="8098501" y="545899"/>
                  <a:pt x="8091054" y="531006"/>
                </a:cubicBezTo>
                <a:cubicBezTo>
                  <a:pt x="8081818" y="512533"/>
                  <a:pt x="8073592" y="493520"/>
                  <a:pt x="8063345" y="475588"/>
                </a:cubicBezTo>
                <a:cubicBezTo>
                  <a:pt x="8055084" y="461131"/>
                  <a:pt x="8043609" y="448643"/>
                  <a:pt x="8035636" y="434025"/>
                </a:cubicBezTo>
                <a:cubicBezTo>
                  <a:pt x="8015856" y="397762"/>
                  <a:pt x="8009426" y="352396"/>
                  <a:pt x="7980218" y="323188"/>
                </a:cubicBezTo>
                <a:cubicBezTo>
                  <a:pt x="7966363" y="309334"/>
                  <a:pt x="7950683" y="297091"/>
                  <a:pt x="7938654" y="281625"/>
                </a:cubicBezTo>
                <a:cubicBezTo>
                  <a:pt x="7918208" y="255338"/>
                  <a:pt x="7910945" y="216970"/>
                  <a:pt x="7883236" y="198497"/>
                </a:cubicBezTo>
                <a:cubicBezTo>
                  <a:pt x="7824488" y="159331"/>
                  <a:pt x="7856566" y="178234"/>
                  <a:pt x="7786254" y="143079"/>
                </a:cubicBezTo>
                <a:cubicBezTo>
                  <a:pt x="7760154" y="116979"/>
                  <a:pt x="7737845" y="89237"/>
                  <a:pt x="7703127" y="73806"/>
                </a:cubicBezTo>
                <a:cubicBezTo>
                  <a:pt x="7626695" y="39836"/>
                  <a:pt x="7625232" y="50869"/>
                  <a:pt x="7550727" y="32243"/>
                </a:cubicBezTo>
                <a:cubicBezTo>
                  <a:pt x="7421755" y="0"/>
                  <a:pt x="7649803" y="38479"/>
                  <a:pt x="7412182" y="4534"/>
                </a:cubicBezTo>
                <a:lnTo>
                  <a:pt x="4197927" y="32243"/>
                </a:lnTo>
                <a:cubicBezTo>
                  <a:pt x="3804543" y="37021"/>
                  <a:pt x="4122333" y="39111"/>
                  <a:pt x="3906982" y="59952"/>
                </a:cubicBezTo>
                <a:cubicBezTo>
                  <a:pt x="3791697" y="71109"/>
                  <a:pt x="3676073" y="78425"/>
                  <a:pt x="3560618" y="87661"/>
                </a:cubicBezTo>
                <a:cubicBezTo>
                  <a:pt x="3230283" y="153730"/>
                  <a:pt x="3443627" y="115370"/>
                  <a:pt x="2673927" y="115370"/>
                </a:cubicBezTo>
                <a:cubicBezTo>
                  <a:pt x="2290590" y="115370"/>
                  <a:pt x="1907309" y="106134"/>
                  <a:pt x="1524000" y="101516"/>
                </a:cubicBezTo>
                <a:cubicBezTo>
                  <a:pt x="1477818" y="96898"/>
                  <a:pt x="1431459" y="93795"/>
                  <a:pt x="1385454" y="87661"/>
                </a:cubicBezTo>
                <a:cubicBezTo>
                  <a:pt x="1362113" y="84549"/>
                  <a:pt x="1339027" y="79517"/>
                  <a:pt x="1316182" y="73806"/>
                </a:cubicBezTo>
                <a:cubicBezTo>
                  <a:pt x="1302014" y="70264"/>
                  <a:pt x="1289094" y="61882"/>
                  <a:pt x="1274618" y="59952"/>
                </a:cubicBezTo>
                <a:cubicBezTo>
                  <a:pt x="1219496" y="52602"/>
                  <a:pt x="1163949" y="47756"/>
                  <a:pt x="1108364" y="46097"/>
                </a:cubicBezTo>
                <a:cubicBezTo>
                  <a:pt x="854435" y="38517"/>
                  <a:pt x="600364" y="36861"/>
                  <a:pt x="346364" y="32243"/>
                </a:cubicBezTo>
                <a:cubicBezTo>
                  <a:pt x="173600" y="46639"/>
                  <a:pt x="219431" y="6775"/>
                  <a:pt x="166254" y="59952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878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48482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602932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3582"/>
            <a:ext cx="27338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12" y="620687"/>
            <a:ext cx="4354806" cy="24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11" y="3284984"/>
            <a:ext cx="4538721" cy="242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0552471">
            <a:off x="278357" y="4167320"/>
            <a:ext cx="3400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Biscuit inertia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0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" y="148375"/>
            <a:ext cx="68770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12776"/>
            <a:ext cx="1535404" cy="442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99788"/>
              </p:ext>
            </p:extLst>
          </p:nvPr>
        </p:nvGraphicFramePr>
        <p:xfrm>
          <a:off x="4139952" y="5805264"/>
          <a:ext cx="2123728" cy="81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5" imgW="685440" imgH="255960" progId="Equation.DSMT4">
                  <p:embed/>
                </p:oleObj>
              </mc:Choice>
              <mc:Fallback>
                <p:oleObj r:id="rId5" imgW="685440" imgH="255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805264"/>
                        <a:ext cx="2123728" cy="814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3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Recall:   </a:t>
            </a:r>
            <a:r>
              <a:rPr lang="en-US" altLang="en-US" sz="2400" b="0">
                <a:solidFill>
                  <a:srgbClr val="660033"/>
                </a:solidFill>
                <a:latin typeface="Verdana" pitchFamily="34" charset="0"/>
                <a:sym typeface="Symbol" pitchFamily="18" charset="2"/>
              </a:rPr>
              <a:t>m = mass = resistance to translation</a:t>
            </a: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Now:   </a:t>
            </a:r>
            <a:r>
              <a:rPr lang="en-US" altLang="en-US" sz="2400" b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I = rotational inertia = resistance to rotation</a:t>
            </a: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1295400" y="1143000"/>
            <a:ext cx="71628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1674813"/>
            <a:ext cx="6934200" cy="687387"/>
            <a:chOff x="288" y="1055"/>
            <a:chExt cx="4368" cy="433"/>
          </a:xfrm>
        </p:grpSpPr>
        <p:sp>
          <p:nvSpPr>
            <p:cNvPr id="194594" name="AutoShape 6"/>
            <p:cNvSpPr>
              <a:spLocks/>
            </p:cNvSpPr>
            <p:nvPr/>
          </p:nvSpPr>
          <p:spPr bwMode="auto">
            <a:xfrm rot="-5388379">
              <a:off x="1919" y="383"/>
              <a:ext cx="192" cy="153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rgbClr val="66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en-US" sz="2800" b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94595" name="Text Box 7"/>
            <p:cNvSpPr txBox="1">
              <a:spLocks noChangeArrowheads="1"/>
            </p:cNvSpPr>
            <p:nvPr/>
          </p:nvSpPr>
          <p:spPr bwMode="auto">
            <a:xfrm>
              <a:off x="288" y="1200"/>
              <a:ext cx="4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6600FF"/>
                  </a:solidFill>
                  <a:latin typeface="Verdana" pitchFamily="34" charset="0"/>
                  <a:sym typeface="Symbol" pitchFamily="18" charset="2"/>
                </a:rPr>
                <a:t>Also called “moment of inertia”</a:t>
              </a:r>
            </a:p>
          </p:txBody>
        </p:sp>
      </p:grpSp>
      <p:sp>
        <p:nvSpPr>
          <p:cNvPr id="194566" name="Text Box 8"/>
          <p:cNvSpPr txBox="1">
            <a:spLocks noChangeArrowheads="1"/>
          </p:cNvSpPr>
          <p:nvPr/>
        </p:nvSpPr>
        <p:spPr bwMode="auto">
          <a:xfrm>
            <a:off x="762000" y="40386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400" b="0">
              <a:solidFill>
                <a:prstClr val="black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724400" y="58674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(results from calculus)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2743200"/>
            <a:ext cx="9144000" cy="838200"/>
            <a:chOff x="0" y="1728"/>
            <a:chExt cx="5760" cy="528"/>
          </a:xfrm>
        </p:grpSpPr>
        <p:sp>
          <p:nvSpPr>
            <p:cNvPr id="194592" name="Text Box 12"/>
            <p:cNvSpPr txBox="1">
              <a:spLocks noChangeArrowheads="1"/>
            </p:cNvSpPr>
            <p:nvPr/>
          </p:nvSpPr>
          <p:spPr bwMode="auto">
            <a:xfrm>
              <a:off x="192" y="1968"/>
              <a:ext cx="51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prstClr val="black"/>
                  </a:solidFill>
                  <a:latin typeface="Verdana" pitchFamily="34" charset="0"/>
                  <a:sym typeface="Symbol" pitchFamily="18" charset="2"/>
                </a:rPr>
                <a:t> How to calculate rotational inertia (I):</a:t>
              </a:r>
            </a:p>
          </p:txBody>
        </p:sp>
        <p:sp>
          <p:nvSpPr>
            <p:cNvPr id="194593" name="Line 13"/>
            <p:cNvSpPr>
              <a:spLocks noChangeShapeType="1"/>
            </p:cNvSpPr>
            <p:nvPr/>
          </p:nvSpPr>
          <p:spPr bwMode="auto">
            <a:xfrm>
              <a:off x="0" y="1728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03790" name="Picture 14" descr="Roll_of_paper.gif - (14K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8921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8600" y="3352800"/>
            <a:ext cx="6477000" cy="1600200"/>
            <a:chOff x="144" y="2112"/>
            <a:chExt cx="4080" cy="1008"/>
          </a:xfrm>
        </p:grpSpPr>
        <p:sp>
          <p:nvSpPr>
            <p:cNvPr id="194581" name="Rectangle 16"/>
            <p:cNvSpPr>
              <a:spLocks noChangeArrowheads="1"/>
            </p:cNvSpPr>
            <p:nvPr/>
          </p:nvSpPr>
          <p:spPr bwMode="auto">
            <a:xfrm>
              <a:off x="2736" y="2544"/>
              <a:ext cx="1056" cy="288"/>
            </a:xfrm>
            <a:prstGeom prst="rect">
              <a:avLst/>
            </a:prstGeom>
            <a:noFill/>
            <a:ln w="28575">
              <a:solidFill>
                <a:srgbClr val="00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en-US" sz="2800" b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grpSp>
          <p:nvGrpSpPr>
            <p:cNvPr id="194582" name="Group 17"/>
            <p:cNvGrpSpPr>
              <a:grpSpLocks/>
            </p:cNvGrpSpPr>
            <p:nvPr/>
          </p:nvGrpSpPr>
          <p:grpSpPr bwMode="auto">
            <a:xfrm>
              <a:off x="144" y="2112"/>
              <a:ext cx="4080" cy="1008"/>
              <a:chOff x="144" y="2112"/>
              <a:chExt cx="4080" cy="1008"/>
            </a:xfrm>
          </p:grpSpPr>
          <p:grpSp>
            <p:nvGrpSpPr>
              <p:cNvPr id="194583" name="Group 18"/>
              <p:cNvGrpSpPr>
                <a:grpSpLocks/>
              </p:cNvGrpSpPr>
              <p:nvPr/>
            </p:nvGrpSpPr>
            <p:grpSpPr bwMode="auto">
              <a:xfrm>
                <a:off x="144" y="2112"/>
                <a:ext cx="288" cy="528"/>
                <a:chOff x="144" y="2112"/>
                <a:chExt cx="288" cy="528"/>
              </a:xfrm>
            </p:grpSpPr>
            <p:sp>
              <p:nvSpPr>
                <p:cNvPr id="19458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4" y="211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4590" name="Line 20"/>
                <p:cNvSpPr>
                  <a:spLocks noChangeShapeType="1"/>
                </p:cNvSpPr>
                <p:nvPr/>
              </p:nvSpPr>
              <p:spPr bwMode="auto">
                <a:xfrm>
                  <a:off x="144" y="2112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4591" name="Line 21"/>
                <p:cNvSpPr>
                  <a:spLocks noChangeShapeType="1"/>
                </p:cNvSpPr>
                <p:nvPr/>
              </p:nvSpPr>
              <p:spPr bwMode="auto">
                <a:xfrm>
                  <a:off x="144" y="26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4584" name="Text Box 22"/>
              <p:cNvSpPr txBox="1">
                <a:spLocks noChangeArrowheads="1"/>
              </p:cNvSpPr>
              <p:nvPr/>
            </p:nvSpPr>
            <p:spPr bwMode="auto">
              <a:xfrm>
                <a:off x="480" y="2544"/>
                <a:ext cx="37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2400" b="0">
                    <a:solidFill>
                      <a:srgbClr val="003300"/>
                    </a:solidFill>
                    <a:latin typeface="Verdana" pitchFamily="34" charset="0"/>
                    <a:sym typeface="Symbol" pitchFamily="18" charset="2"/>
                  </a:rPr>
                  <a:t>For discrete particles:   I = mr</a:t>
                </a:r>
                <a:r>
                  <a:rPr lang="en-US" altLang="en-US" sz="2400" b="0" baseline="30000">
                    <a:solidFill>
                      <a:srgbClr val="003300"/>
                    </a:solidFill>
                    <a:latin typeface="Verdana" pitchFamily="34" charset="0"/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194585" name="Oval 23"/>
              <p:cNvSpPr>
                <a:spLocks noChangeArrowheads="1"/>
              </p:cNvSpPr>
              <p:nvPr/>
            </p:nvSpPr>
            <p:spPr bwMode="auto">
              <a:xfrm>
                <a:off x="768" y="29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2800" b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4586" name="Oval 24"/>
              <p:cNvSpPr>
                <a:spLocks noChangeArrowheads="1"/>
              </p:cNvSpPr>
              <p:nvPr/>
            </p:nvSpPr>
            <p:spPr bwMode="auto">
              <a:xfrm>
                <a:off x="1296" y="2880"/>
                <a:ext cx="96" cy="96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2800" b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4587" name="Oval 25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2800" b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4588" name="Oval 26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2800" b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28600" y="4191000"/>
            <a:ext cx="8305800" cy="2667000"/>
            <a:chOff x="144" y="2640"/>
            <a:chExt cx="5232" cy="1680"/>
          </a:xfrm>
        </p:grpSpPr>
        <p:sp>
          <p:nvSpPr>
            <p:cNvPr id="194573" name="Line 28"/>
            <p:cNvSpPr>
              <a:spLocks noChangeShapeType="1"/>
            </p:cNvSpPr>
            <p:nvPr/>
          </p:nvSpPr>
          <p:spPr bwMode="auto">
            <a:xfrm>
              <a:off x="144" y="2640"/>
              <a:ext cx="0" cy="9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574" name="Line 29"/>
            <p:cNvSpPr>
              <a:spLocks noChangeShapeType="1"/>
            </p:cNvSpPr>
            <p:nvPr/>
          </p:nvSpPr>
          <p:spPr bwMode="auto">
            <a:xfrm>
              <a:off x="144" y="3552"/>
              <a:ext cx="28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94575" name="Group 30"/>
            <p:cNvGrpSpPr>
              <a:grpSpLocks/>
            </p:cNvGrpSpPr>
            <p:nvPr/>
          </p:nvGrpSpPr>
          <p:grpSpPr bwMode="auto">
            <a:xfrm>
              <a:off x="480" y="3408"/>
              <a:ext cx="4896" cy="912"/>
              <a:chOff x="480" y="3408"/>
              <a:chExt cx="4896" cy="912"/>
            </a:xfrm>
          </p:grpSpPr>
          <p:sp>
            <p:nvSpPr>
              <p:cNvPr id="194576" name="Text Box 31"/>
              <p:cNvSpPr txBox="1">
                <a:spLocks noChangeArrowheads="1"/>
              </p:cNvSpPr>
              <p:nvPr/>
            </p:nvSpPr>
            <p:spPr bwMode="auto">
              <a:xfrm>
                <a:off x="480" y="3408"/>
                <a:ext cx="44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2400" b="0" dirty="0">
                    <a:solidFill>
                      <a:srgbClr val="003300"/>
                    </a:solidFill>
                    <a:latin typeface="Verdana" pitchFamily="34" charset="0"/>
                    <a:sym typeface="Symbol" pitchFamily="18" charset="2"/>
                  </a:rPr>
                  <a:t>For solid continuous objects:   </a:t>
                </a:r>
                <a:r>
                  <a:rPr lang="en-US" altLang="en-US" sz="2400" b="0" dirty="0" smtClean="0">
                    <a:solidFill>
                      <a:srgbClr val="003300"/>
                    </a:solidFill>
                    <a:latin typeface="Verdana" pitchFamily="34" charset="0"/>
                    <a:sym typeface="Symbol" pitchFamily="18" charset="2"/>
                  </a:rPr>
                  <a:t>   see table</a:t>
                </a:r>
                <a:endParaRPr lang="en-US" altLang="en-US" sz="2400" b="0" dirty="0">
                  <a:solidFill>
                    <a:srgbClr val="003300"/>
                  </a:solidFill>
                  <a:latin typeface="Verdana" pitchFamily="34" charset="0"/>
                  <a:sym typeface="Symbol" pitchFamily="18" charset="2"/>
                </a:endParaRPr>
              </a:p>
            </p:txBody>
          </p:sp>
          <p:sp>
            <p:nvSpPr>
              <p:cNvPr id="194577" name="Rectangle 32"/>
              <p:cNvSpPr>
                <a:spLocks noChangeArrowheads="1"/>
              </p:cNvSpPr>
              <p:nvPr/>
            </p:nvSpPr>
            <p:spPr bwMode="auto">
              <a:xfrm>
                <a:off x="3408" y="3408"/>
                <a:ext cx="1488" cy="288"/>
              </a:xfrm>
              <a:prstGeom prst="rect">
                <a:avLst/>
              </a:prstGeom>
              <a:noFill/>
              <a:ln w="28575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2800" b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4578" name="AutoShape 33"/>
              <p:cNvSpPr>
                <a:spLocks noChangeArrowheads="1"/>
              </p:cNvSpPr>
              <p:nvPr/>
            </p:nvSpPr>
            <p:spPr bwMode="auto">
              <a:xfrm>
                <a:off x="4896" y="3456"/>
                <a:ext cx="480" cy="162"/>
              </a:xfrm>
              <a:prstGeom prst="rightArrow">
                <a:avLst>
                  <a:gd name="adj1" fmla="val 50000"/>
                  <a:gd name="adj2" fmla="val 74074"/>
                </a:avLst>
              </a:prstGeom>
              <a:solidFill>
                <a:srgbClr val="99CC00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2800" b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pic>
            <p:nvPicPr>
              <p:cNvPr id="194579" name="Picture 34" descr="spher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96"/>
                <a:ext cx="454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580" name="Picture 35" descr="cylindrederevolutio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675"/>
                <a:ext cx="1008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7410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utoUpdateAnimBg="0"/>
      <p:bldP spid="203780" grpId="0" animBg="1"/>
      <p:bldP spid="20378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74009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14612" y="5572140"/>
            <a:ext cx="331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See </a:t>
            </a:r>
            <a:r>
              <a:rPr lang="en-NZ" dirty="0" err="1" smtClean="0"/>
              <a:t>rotation_spin_multi</a:t>
            </a:r>
            <a:endParaRPr lang="en-N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762000"/>
            <a:ext cx="8534400" cy="1187450"/>
            <a:chOff x="144" y="480"/>
            <a:chExt cx="5376" cy="748"/>
          </a:xfrm>
        </p:grpSpPr>
        <p:sp>
          <p:nvSpPr>
            <p:cNvPr id="196629" name="Text Box 4"/>
            <p:cNvSpPr txBox="1">
              <a:spLocks noChangeArrowheads="1"/>
            </p:cNvSpPr>
            <p:nvPr/>
          </p:nvSpPr>
          <p:spPr bwMode="auto">
            <a:xfrm>
              <a:off x="144" y="480"/>
              <a:ext cx="537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Char char="Ø"/>
              </a:pPr>
              <a:r>
                <a:rPr lang="en-US" altLang="en-US" sz="2400" u="none">
                  <a:solidFill>
                    <a:srgbClr val="006600"/>
                  </a:solidFill>
                  <a:latin typeface="Verdana" pitchFamily="34" charset="0"/>
                  <a:sym typeface="Symbol" pitchFamily="18" charset="2"/>
                </a:rPr>
                <a:t>In general:</a:t>
              </a:r>
              <a:r>
                <a:rPr lang="en-US" altLang="en-US" sz="2400" u="none">
                  <a:latin typeface="Verdana" pitchFamily="34" charset="0"/>
                  <a:sym typeface="Symbol" pitchFamily="18" charset="2"/>
                </a:rPr>
                <a:t> </a:t>
              </a:r>
              <a:r>
                <a:rPr lang="en-US" altLang="en-US" sz="2400" u="none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the more mass far from the axis                    		  the harder it is to rotate                                     		  the larger the rotational inertia value.	</a:t>
              </a:r>
            </a:p>
          </p:txBody>
        </p:sp>
        <p:sp>
          <p:nvSpPr>
            <p:cNvPr id="196630" name="Line 5"/>
            <p:cNvSpPr>
              <a:spLocks noChangeShapeType="1"/>
            </p:cNvSpPr>
            <p:nvPr/>
          </p:nvSpPr>
          <p:spPr bwMode="auto">
            <a:xfrm>
              <a:off x="4704" y="62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96631" name="Line 6"/>
            <p:cNvSpPr>
              <a:spLocks noChangeShapeType="1"/>
            </p:cNvSpPr>
            <p:nvPr/>
          </p:nvSpPr>
          <p:spPr bwMode="auto">
            <a:xfrm>
              <a:off x="3888" y="86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228600" y="234888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400" u="none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Moments of inertia add.</a:t>
            </a:r>
          </a:p>
        </p:txBody>
      </p:sp>
      <p:sp>
        <p:nvSpPr>
          <p:cNvPr id="196613" name="Text Box 8"/>
          <p:cNvSpPr txBox="1">
            <a:spLocks noChangeArrowheads="1"/>
          </p:cNvSpPr>
          <p:nvPr/>
        </p:nvSpPr>
        <p:spPr bwMode="auto">
          <a:xfrm>
            <a:off x="228600" y="152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itchFamily="34" charset="0"/>
                <a:sym typeface="Symbol" pitchFamily="18" charset="2"/>
              </a:rPr>
              <a:t>Notes on Rotational Inertia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09600" y="2958480"/>
            <a:ext cx="8153400" cy="3408363"/>
            <a:chOff x="609600" y="3276600"/>
            <a:chExt cx="8153400" cy="3408701"/>
          </a:xfrm>
        </p:grpSpPr>
        <p:grpSp>
          <p:nvGrpSpPr>
            <p:cNvPr id="196615" name="Group 17"/>
            <p:cNvGrpSpPr>
              <a:grpSpLocks/>
            </p:cNvGrpSpPr>
            <p:nvPr/>
          </p:nvGrpSpPr>
          <p:grpSpPr bwMode="auto">
            <a:xfrm>
              <a:off x="609600" y="3276600"/>
              <a:ext cx="8153400" cy="3408701"/>
              <a:chOff x="609600" y="3276600"/>
              <a:chExt cx="8153400" cy="3408701"/>
            </a:xfrm>
          </p:grpSpPr>
          <p:sp>
            <p:nvSpPr>
              <p:cNvPr id="196618" name="Text Box 9"/>
              <p:cNvSpPr txBox="1">
                <a:spLocks noChangeArrowheads="1"/>
              </p:cNvSpPr>
              <p:nvPr/>
            </p:nvSpPr>
            <p:spPr bwMode="auto">
              <a:xfrm>
                <a:off x="609600" y="3276600"/>
                <a:ext cx="81534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u="none">
                    <a:latin typeface="Verdana" pitchFamily="34" charset="0"/>
                    <a:sym typeface="Symbol" pitchFamily="18" charset="2"/>
                  </a:rPr>
                  <a:t>Example: Find the rotational inertia for a Solid Sphere and a Solid Cylinder rotating together</a:t>
                </a:r>
              </a:p>
            </p:txBody>
          </p:sp>
          <p:grpSp>
            <p:nvGrpSpPr>
              <p:cNvPr id="196619" name="Group 15"/>
              <p:cNvGrpSpPr>
                <a:grpSpLocks/>
              </p:cNvGrpSpPr>
              <p:nvPr/>
            </p:nvGrpSpPr>
            <p:grpSpPr bwMode="auto">
              <a:xfrm>
                <a:off x="2209800" y="4018300"/>
                <a:ext cx="5410200" cy="2667001"/>
                <a:chOff x="914400" y="4038599"/>
                <a:chExt cx="5410200" cy="2667001"/>
              </a:xfrm>
            </p:grpSpPr>
            <p:grpSp>
              <p:nvGrpSpPr>
                <p:cNvPr id="196620" name="Group 11"/>
                <p:cNvGrpSpPr>
                  <a:grpSpLocks/>
                </p:cNvGrpSpPr>
                <p:nvPr/>
              </p:nvGrpSpPr>
              <p:grpSpPr bwMode="auto">
                <a:xfrm>
                  <a:off x="914400" y="4038599"/>
                  <a:ext cx="990600" cy="2667001"/>
                  <a:chOff x="914400" y="4038599"/>
                  <a:chExt cx="990600" cy="2667001"/>
                </a:xfrm>
              </p:grpSpPr>
              <p:cxnSp>
                <p:nvCxnSpPr>
                  <p:cNvPr id="196625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11629" y="4114799"/>
                    <a:ext cx="0" cy="2590801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9662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914400" y="5550542"/>
                    <a:ext cx="990600" cy="92645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­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­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US" altLang="en-US" sz="2800">
                      <a:latin typeface="Verdana" pitchFamily="34" charset="0"/>
                    </a:endParaRPr>
                  </a:p>
                </p:txBody>
              </p:sp>
              <p:sp>
                <p:nvSpPr>
                  <p:cNvPr id="196627" name="Flowchart: Direct Access Storage 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800100" y="4457700"/>
                    <a:ext cx="1219200" cy="838200"/>
                  </a:xfrm>
                  <a:prstGeom prst="flowChartMagneticDrum">
                    <a:avLst/>
                  </a:prstGeom>
                  <a:solidFill>
                    <a:srgbClr val="1ECEE0"/>
                  </a:solidFill>
                  <a:ln w="22225" algn="ctr">
                    <a:solidFill>
                      <a:schemeClr val="tx1">
                        <a:alpha val="74901"/>
                      </a:schemeClr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­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­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US" altLang="en-US" sz="2800">
                      <a:latin typeface="Verdana" pitchFamily="34" charset="0"/>
                    </a:endParaRPr>
                  </a:p>
                </p:txBody>
              </p:sp>
              <p:cxnSp>
                <p:nvCxnSpPr>
                  <p:cNvPr id="196628" name="Straight Connector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09700" y="4038599"/>
                    <a:ext cx="0" cy="457201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96621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514600" y="4267199"/>
                  <a:ext cx="3810000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 b="1" u="none">
                      <a:solidFill>
                        <a:srgbClr val="1B1BB5"/>
                      </a:solidFill>
                      <a:latin typeface="Verdana" pitchFamily="34" charset="0"/>
                    </a:rPr>
                    <a:t>m = 2.00 kg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 b="1" u="none">
                      <a:solidFill>
                        <a:srgbClr val="1B1BB5"/>
                      </a:solidFill>
                      <a:latin typeface="Verdana" pitchFamily="34" charset="0"/>
                    </a:rPr>
                    <a:t>r = 15.0 cm</a:t>
                  </a:r>
                </a:p>
              </p:txBody>
            </p:sp>
            <p:sp>
              <p:nvSpPr>
                <p:cNvPr id="196622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408499" y="5550542"/>
                  <a:ext cx="3810000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 b="1" u="none">
                      <a:solidFill>
                        <a:srgbClr val="008000"/>
                      </a:solidFill>
                      <a:latin typeface="Verdana" pitchFamily="34" charset="0"/>
                    </a:rPr>
                    <a:t>m = 3.00 kg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 b="1" u="none">
                      <a:solidFill>
                        <a:srgbClr val="008000"/>
                      </a:solidFill>
                      <a:latin typeface="Verdana" pitchFamily="34" charset="0"/>
                    </a:rPr>
                    <a:t>r = 18.0 cm</a:t>
                  </a:r>
                </a:p>
              </p:txBody>
            </p:sp>
            <p:sp>
              <p:nvSpPr>
                <p:cNvPr id="196623" name="Right Brace 13"/>
                <p:cNvSpPr>
                  <a:spLocks/>
                </p:cNvSpPr>
                <p:nvPr/>
              </p:nvSpPr>
              <p:spPr bwMode="auto">
                <a:xfrm>
                  <a:off x="1981200" y="4267200"/>
                  <a:ext cx="457200" cy="1142999"/>
                </a:xfrm>
                <a:prstGeom prst="rightBrace">
                  <a:avLst>
                    <a:gd name="adj1" fmla="val 8333"/>
                    <a:gd name="adj2" fmla="val 51014"/>
                  </a:avLst>
                </a:prstGeom>
                <a:noFill/>
                <a:ln w="22225" algn="ctr">
                  <a:solidFill>
                    <a:srgbClr val="1B1BB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Verdana" pitchFamily="34" charset="0"/>
                  </a:endParaRPr>
                </a:p>
              </p:txBody>
            </p:sp>
            <p:sp>
              <p:nvSpPr>
                <p:cNvPr id="196624" name="Right Brace 39"/>
                <p:cNvSpPr>
                  <a:spLocks/>
                </p:cNvSpPr>
                <p:nvPr/>
              </p:nvSpPr>
              <p:spPr bwMode="auto">
                <a:xfrm>
                  <a:off x="1993739" y="5479632"/>
                  <a:ext cx="457200" cy="1142999"/>
                </a:xfrm>
                <a:prstGeom prst="rightBrace">
                  <a:avLst>
                    <a:gd name="adj1" fmla="val 8333"/>
                    <a:gd name="adj2" fmla="val 51014"/>
                  </a:avLst>
                </a:prstGeom>
                <a:noFill/>
                <a:ln w="22225" algn="ctr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2800"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196616" name="TextBox 16"/>
            <p:cNvSpPr txBox="1">
              <a:spLocks noChangeArrowheads="1"/>
            </p:cNvSpPr>
            <p:nvPr/>
          </p:nvSpPr>
          <p:spPr bwMode="auto">
            <a:xfrm>
              <a:off x="2467095" y="4735425"/>
              <a:ext cx="4933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u="none">
                  <a:latin typeface="Verdana" pitchFamily="34" charset="0"/>
                </a:rPr>
                <a:t>1</a:t>
              </a:r>
            </a:p>
          </p:txBody>
        </p:sp>
        <p:sp>
          <p:nvSpPr>
            <p:cNvPr id="196617" name="TextBox 42"/>
            <p:cNvSpPr txBox="1">
              <a:spLocks noChangeArrowheads="1"/>
            </p:cNvSpPr>
            <p:nvPr/>
          </p:nvSpPr>
          <p:spPr bwMode="auto">
            <a:xfrm>
              <a:off x="2467095" y="5731861"/>
              <a:ext cx="4933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u="none">
                  <a:latin typeface="Verdan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20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00050" y="285750"/>
            <a:ext cx="78295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What is the mass of a basketball whose diameter is 30 cm and whose moment of inertia is 0.0075 kg·m2?</a:t>
            </a:r>
          </a:p>
          <a:p>
            <a:r>
              <a:rPr lang="pt-B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0.15 m 	</a:t>
            </a:r>
          </a:p>
          <a:p>
            <a:r>
              <a:rPr lang="pt-B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= 0.0075 kg·m</a:t>
            </a:r>
            <a:r>
              <a:rPr lang="pt-BR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t-B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 ?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 = (2/3) MR</a:t>
            </a:r>
            <a:r>
              <a:rPr lang="en-US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[hollow sphere]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 (3/2)I / R</a:t>
            </a:r>
            <a:r>
              <a:rPr lang="en-US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 0.5 kg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00050" y="3371850"/>
            <a:ext cx="84010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How much torque is needed to angularly accelerate a 3 kg·m</a:t>
            </a:r>
            <a:r>
              <a:rPr lang="en-US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fan blade at 12 rad/s</a:t>
            </a:r>
            <a:r>
              <a:rPr lang="en-US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nn-NO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= 3kg·m</a:t>
            </a:r>
            <a:r>
              <a:rPr lang="nn-NO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n-NO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 = 12 rad/s</a:t>
            </a:r>
            <a:r>
              <a:rPr lang="nn-NO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l-G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 =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l-G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r>
              <a:rPr lang="el-G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 = 36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N·m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Ex:  Combining rotation and translation in the ultimate example</a:t>
            </a:r>
          </a:p>
        </p:txBody>
      </p:sp>
      <p:sp>
        <p:nvSpPr>
          <p:cNvPr id="201731" name="AutoShape 3"/>
          <p:cNvSpPr>
            <a:spLocks noChangeArrowheads="1"/>
          </p:cNvSpPr>
          <p:nvPr/>
        </p:nvSpPr>
        <p:spPr bwMode="auto">
          <a:xfrm flipH="1">
            <a:off x="1219200" y="1828800"/>
            <a:ext cx="4267200" cy="1752600"/>
          </a:xfrm>
          <a:prstGeom prst="rtTriangle">
            <a:avLst/>
          </a:prstGeom>
          <a:solidFill>
            <a:srgbClr val="FF99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01732" name="Oval 4"/>
          <p:cNvSpPr>
            <a:spLocks noChangeArrowheads="1"/>
          </p:cNvSpPr>
          <p:nvPr/>
        </p:nvSpPr>
        <p:spPr bwMode="auto">
          <a:xfrm>
            <a:off x="5334000" y="1295400"/>
            <a:ext cx="533400" cy="533400"/>
          </a:xfrm>
          <a:prstGeom prst="ellipse">
            <a:avLst/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201733" name="Group 5"/>
          <p:cNvGrpSpPr>
            <a:grpSpLocks/>
          </p:cNvGrpSpPr>
          <p:nvPr/>
        </p:nvGrpSpPr>
        <p:grpSpPr bwMode="auto">
          <a:xfrm rot="-1349427">
            <a:off x="2286000" y="2133600"/>
            <a:ext cx="1676400" cy="609600"/>
            <a:chOff x="1584" y="2928"/>
            <a:chExt cx="1056" cy="384"/>
          </a:xfrm>
        </p:grpSpPr>
        <p:sp>
          <p:nvSpPr>
            <p:cNvPr id="201748" name="Rectangle 6"/>
            <p:cNvSpPr>
              <a:spLocks noChangeArrowheads="1"/>
            </p:cNvSpPr>
            <p:nvPr/>
          </p:nvSpPr>
          <p:spPr bwMode="auto">
            <a:xfrm>
              <a:off x="1632" y="2928"/>
              <a:ext cx="864" cy="38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en-US" sz="2800" b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201749" name="Text Box 7"/>
            <p:cNvSpPr txBox="1">
              <a:spLocks noChangeArrowheads="1"/>
            </p:cNvSpPr>
            <p:nvPr/>
          </p:nvSpPr>
          <p:spPr bwMode="auto">
            <a:xfrm>
              <a:off x="1584" y="297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prstClr val="black"/>
                  </a:solidFill>
                  <a:latin typeface="Verdana" pitchFamily="34" charset="0"/>
                  <a:sym typeface="Symbol" pitchFamily="18" charset="2"/>
                </a:rPr>
                <a:t>2.0 kg</a:t>
              </a:r>
            </a:p>
          </p:txBody>
        </p:sp>
      </p:grpSp>
      <p:sp>
        <p:nvSpPr>
          <p:cNvPr id="201734" name="Line 8"/>
          <p:cNvSpPr>
            <a:spLocks noChangeShapeType="1"/>
          </p:cNvSpPr>
          <p:nvPr/>
        </p:nvSpPr>
        <p:spPr bwMode="auto">
          <a:xfrm flipV="1">
            <a:off x="3657600" y="1295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735" name="Line 9"/>
          <p:cNvSpPr>
            <a:spLocks noChangeShapeType="1"/>
          </p:cNvSpPr>
          <p:nvPr/>
        </p:nvSpPr>
        <p:spPr bwMode="auto">
          <a:xfrm>
            <a:off x="5867400" y="15240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736" name="Arc 10"/>
          <p:cNvSpPr>
            <a:spLocks/>
          </p:cNvSpPr>
          <p:nvPr/>
        </p:nvSpPr>
        <p:spPr bwMode="auto">
          <a:xfrm>
            <a:off x="5562600" y="1295400"/>
            <a:ext cx="304800" cy="457200"/>
          </a:xfrm>
          <a:custGeom>
            <a:avLst/>
            <a:gdLst>
              <a:gd name="T0" fmla="*/ 0 w 21600"/>
              <a:gd name="T1" fmla="*/ 0 h 32150"/>
              <a:gd name="T2" fmla="*/ 2147483647 w 21600"/>
              <a:gd name="T3" fmla="*/ 2147483647 h 32150"/>
              <a:gd name="T4" fmla="*/ 0 w 21600"/>
              <a:gd name="T5" fmla="*/ 2147483647 h 32150"/>
              <a:gd name="T6" fmla="*/ 0 60000 65536"/>
              <a:gd name="T7" fmla="*/ 0 60000 65536"/>
              <a:gd name="T8" fmla="*/ 0 60000 65536"/>
              <a:gd name="T9" fmla="*/ 0 w 21600"/>
              <a:gd name="T10" fmla="*/ 0 h 32150"/>
              <a:gd name="T11" fmla="*/ 21600 w 21600"/>
              <a:gd name="T12" fmla="*/ 32150 h 32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15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94"/>
                  <a:pt x="20652" y="28926"/>
                  <a:pt x="18848" y="32150"/>
                </a:cubicBezTo>
              </a:path>
              <a:path w="21600" h="3215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94"/>
                  <a:pt x="20652" y="28926"/>
                  <a:pt x="18848" y="3215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737" name="Text Box 11"/>
          <p:cNvSpPr txBox="1">
            <a:spLocks noChangeArrowheads="1"/>
          </p:cNvSpPr>
          <p:nvPr/>
        </p:nvSpPr>
        <p:spPr bwMode="auto">
          <a:xfrm>
            <a:off x="1600200" y="3200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20</a:t>
            </a:r>
          </a:p>
        </p:txBody>
      </p:sp>
      <p:sp>
        <p:nvSpPr>
          <p:cNvPr id="201738" name="Line 12"/>
          <p:cNvSpPr>
            <a:spLocks noChangeShapeType="1"/>
          </p:cNvSpPr>
          <p:nvPr/>
        </p:nvSpPr>
        <p:spPr bwMode="auto">
          <a:xfrm flipH="1">
            <a:off x="1828800" y="1905000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739" name="Text Box 13"/>
          <p:cNvSpPr txBox="1">
            <a:spLocks noChangeArrowheads="1"/>
          </p:cNvSpPr>
          <p:nvPr/>
        </p:nvSpPr>
        <p:spPr bwMode="auto">
          <a:xfrm>
            <a:off x="228600" y="1676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a=2.0 m/s</a:t>
            </a:r>
            <a:r>
              <a:rPr lang="en-US" altLang="en-US" sz="2400" b="0" baseline="3000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201740" name="Text Box 14"/>
          <p:cNvSpPr txBox="1">
            <a:spLocks noChangeArrowheads="1"/>
          </p:cNvSpPr>
          <p:nvPr/>
        </p:nvSpPr>
        <p:spPr bwMode="auto">
          <a:xfrm>
            <a:off x="3886200" y="1295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T</a:t>
            </a:r>
          </a:p>
        </p:txBody>
      </p:sp>
      <p:sp>
        <p:nvSpPr>
          <p:cNvPr id="201741" name="Text Box 15"/>
          <p:cNvSpPr txBox="1">
            <a:spLocks noChangeArrowheads="1"/>
          </p:cNvSpPr>
          <p:nvPr/>
        </p:nvSpPr>
        <p:spPr bwMode="auto">
          <a:xfrm>
            <a:off x="6019800" y="1143000"/>
            <a:ext cx="2895600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Pulley:</a:t>
            </a:r>
          </a:p>
          <a:p>
            <a:pPr eaLnBrk="1" fontAlgn="auto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	a disk</a:t>
            </a:r>
          </a:p>
          <a:p>
            <a:pPr eaLnBrk="1" fontAlgn="auto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	m = </a:t>
            </a:r>
            <a:r>
              <a:rPr lang="en-US" altLang="en-US" sz="2400" b="0" dirty="0" smtClean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?</a:t>
            </a:r>
            <a:endParaRPr lang="en-US" altLang="en-US" sz="2400" b="0" dirty="0">
              <a:solidFill>
                <a:prstClr val="black"/>
              </a:solidFill>
              <a:latin typeface="Verdana" pitchFamily="34" charset="0"/>
              <a:sym typeface="Symbol" pitchFamily="18" charset="2"/>
            </a:endParaRPr>
          </a:p>
          <a:p>
            <a:pPr eaLnBrk="1" fontAlgn="auto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	r = </a:t>
            </a:r>
            <a:r>
              <a:rPr lang="en-US" altLang="en-US" sz="2400" b="0" dirty="0" smtClean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0.20 </a:t>
            </a: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m</a:t>
            </a: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381000" y="38862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 dirty="0" smtClean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a) Find the tension in the string.</a:t>
            </a:r>
            <a:endParaRPr lang="en-US" altLang="en-US" sz="2400" b="0" dirty="0">
              <a:solidFill>
                <a:prstClr val="black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381000" y="4419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b) Find the torque on the pulley.</a:t>
            </a:r>
          </a:p>
        </p:txBody>
      </p:sp>
      <p:sp>
        <p:nvSpPr>
          <p:cNvPr id="210963" name="Text Box 19"/>
          <p:cNvSpPr txBox="1">
            <a:spLocks noChangeArrowheads="1"/>
          </p:cNvSpPr>
          <p:nvPr/>
        </p:nvSpPr>
        <p:spPr bwMode="auto">
          <a:xfrm>
            <a:off x="381000" y="4953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c) Find the angular acceleration of the pulley.</a:t>
            </a:r>
          </a:p>
        </p:txBody>
      </p:sp>
      <p:sp>
        <p:nvSpPr>
          <p:cNvPr id="210964" name="Text Box 20"/>
          <p:cNvSpPr txBox="1">
            <a:spLocks noChangeArrowheads="1"/>
          </p:cNvSpPr>
          <p:nvPr/>
        </p:nvSpPr>
        <p:spPr bwMode="auto">
          <a:xfrm>
            <a:off x="381000" y="5486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d) Find the rotational inertia of the pulley.</a:t>
            </a:r>
          </a:p>
        </p:txBody>
      </p:sp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381000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e) Find the mass of the pulley.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8144" y="3501008"/>
            <a:ext cx="3104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 the spindle as a solid cylinder.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0112" y="2852936"/>
            <a:ext cx="576064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1" grpId="0" autoUpdateAnimBg="0"/>
      <p:bldP spid="210962" grpId="0" autoUpdateAnimBg="0"/>
      <p:bldP spid="210963" grpId="0" autoUpdateAnimBg="0"/>
      <p:bldP spid="210964" grpId="0" autoUpdateAnimBg="0"/>
      <p:bldP spid="21096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ratt\phy231\serwaytext\JPEGs\Chapter 08\Fig P08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119" y="1124744"/>
            <a:ext cx="2640012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1450" y="171450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911225"/>
            <a:ext cx="6400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Treat the spindle as a solid cylinder.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a) What is the moment of Inertia of the spindle?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b) If the tension in the rope is 10 N, what is the angular acceleration of the wheel?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c) What is the acceleration of the bucket?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d) What is the mass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, of </a:t>
            </a:r>
            <a:r>
              <a:rPr lang="en-US" dirty="0">
                <a:solidFill>
                  <a:schemeClr val="tx1"/>
                </a:solidFill>
              </a:rPr>
              <a:t>the bucket?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715250" y="4057650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04125" y="5065712"/>
            <a:ext cx="67317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22432" y="948993"/>
            <a:ext cx="692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 =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C:\users\pratt\phy231\serwaytext\JPEGs\Chapter 08\Fig P08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1588" y="152400"/>
            <a:ext cx="2640012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a) What is the moment of Inertia of the spindle?</a:t>
            </a:r>
          </a:p>
          <a:p>
            <a:r>
              <a:rPr lang="en-US" dirty="0">
                <a:solidFill>
                  <a:schemeClr val="tx1"/>
                </a:solidFill>
              </a:rPr>
              <a:t>Given: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 5 kg, </a:t>
            </a:r>
            <a:r>
              <a:rPr lang="en-US" dirty="0" smtClean="0">
                <a:solidFill>
                  <a:schemeClr val="tx1"/>
                </a:solidFill>
              </a:rPr>
              <a:t>r </a:t>
            </a:r>
            <a:r>
              <a:rPr lang="en-US" dirty="0">
                <a:solidFill>
                  <a:schemeClr val="tx1"/>
                </a:solidFill>
              </a:rPr>
              <a:t>= 0.6 m</a:t>
            </a:r>
          </a:p>
        </p:txBody>
      </p:sp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4114800" y="5410200"/>
          <a:ext cx="16875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5" imgW="672840" imgH="393480" progId="Equation.3">
                  <p:embed/>
                </p:oleObj>
              </mc:Choice>
              <mc:Fallback>
                <p:oleObj name="Equation" r:id="rId5" imgW="6728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10200"/>
                        <a:ext cx="168751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934075" y="5622925"/>
            <a:ext cx="1582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0.9 kgm</a:t>
            </a:r>
            <a:r>
              <a:rPr lang="en-US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914400" y="3429000"/>
            <a:ext cx="3352800" cy="2057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7715250" y="4057650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NZ">
              <a:solidFill>
                <a:schemeClr val="tx1"/>
              </a:solidFill>
            </a:endParaRP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7604125" y="4416425"/>
            <a:ext cx="47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M</a:t>
            </a: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28600" y="2057400"/>
          <a:ext cx="3086100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7" imgW="1638000" imgH="2463480" progId="Equation.3">
                  <p:embed/>
                </p:oleObj>
              </mc:Choice>
              <mc:Fallback>
                <p:oleObj name="Equation" r:id="rId7" imgW="1638000" imgH="246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3086100" cy="464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utoUpdateAnimBg="0"/>
      <p:bldP spid="67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6" y="332656"/>
            <a:ext cx="8784976" cy="625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4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 descr="C:\users\pratt\phy231\serwaytext\JPEGs\Chapter 08\Fig P08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588" y="152400"/>
            <a:ext cx="2640012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b) If the tension in the rope is 10 N, what is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>
                <a:solidFill>
                  <a:schemeClr val="tx1"/>
                </a:solidFill>
              </a:rPr>
              <a:t>?</a:t>
            </a:r>
          </a:p>
          <a:p>
            <a:r>
              <a:rPr lang="en-US">
                <a:solidFill>
                  <a:schemeClr val="tx1"/>
                </a:solidFill>
              </a:rPr>
              <a:t>Given: I = 0.9 kg m</a:t>
            </a:r>
            <a:r>
              <a:rPr lang="en-US" baseline="30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, T = 10 N, r = 0.6 m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52400" y="4037013"/>
            <a:ext cx="7086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c) What is the acceleration of the bucket?</a:t>
            </a:r>
          </a:p>
          <a:p>
            <a:r>
              <a:rPr lang="en-US">
                <a:solidFill>
                  <a:schemeClr val="tx1"/>
                </a:solidFill>
              </a:rPr>
              <a:t>Given: r=0.6 m,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>
                <a:solidFill>
                  <a:schemeClr val="tx1"/>
                </a:solidFill>
              </a:rPr>
              <a:t> = 6.67 rad/s</a:t>
            </a:r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7715250" y="4057650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NZ">
              <a:solidFill>
                <a:schemeClr val="tx1"/>
              </a:solidFill>
            </a:endParaRPr>
          </a:p>
        </p:txBody>
      </p:sp>
      <p:sp>
        <p:nvSpPr>
          <p:cNvPr id="4108" name="Text Box 6"/>
          <p:cNvSpPr txBox="1">
            <a:spLocks noChangeArrowheads="1"/>
          </p:cNvSpPr>
          <p:nvPr/>
        </p:nvSpPr>
        <p:spPr bwMode="auto">
          <a:xfrm>
            <a:off x="7604125" y="4416425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480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0" ker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Solution</a:t>
            </a:r>
            <a:endParaRPr lang="en-US" sz="4400" b="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C:\users\pratt\phy231\serwaytext\JPEGs\Chapter 08\Fig P08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1588" y="152400"/>
            <a:ext cx="2640012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d) What is the mass of the bucket?</a:t>
            </a:r>
          </a:p>
          <a:p>
            <a:r>
              <a:rPr lang="en-US"/>
              <a:t>Given: T = 10 N, a = 4 m/s</a:t>
            </a:r>
            <a:r>
              <a:rPr lang="en-US" baseline="30000"/>
              <a:t>2</a:t>
            </a:r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1981200" y="1981200"/>
          <a:ext cx="2132013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5" imgW="850680" imgH="558720" progId="Equation.3">
                  <p:embed/>
                </p:oleObj>
              </mc:Choice>
              <mc:Fallback>
                <p:oleObj name="Equation" r:id="rId5" imgW="85068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2132013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7715250" y="4057650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7604125" y="4416425"/>
            <a:ext cx="49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0" ker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Solution</a:t>
            </a:r>
            <a:endParaRPr lang="en-US" sz="4400" b="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38798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0"/>
            <a:ext cx="639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Virtual investigation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227687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 = 0.25m</a:t>
            </a:r>
          </a:p>
          <a:p>
            <a:r>
              <a:rPr lang="en-NZ" dirty="0" smtClean="0"/>
              <a:t>I </a:t>
            </a:r>
            <a:r>
              <a:rPr lang="en-NZ" baseline="-25000" dirty="0" smtClean="0"/>
              <a:t>turn table </a:t>
            </a:r>
            <a:r>
              <a:rPr lang="en-NZ" dirty="0" smtClean="0"/>
              <a:t>= 0.03 kgm</a:t>
            </a:r>
            <a:r>
              <a:rPr lang="en-NZ" baseline="30000" dirty="0" smtClean="0"/>
              <a:t>2</a:t>
            </a:r>
          </a:p>
          <a:p>
            <a:endParaRPr lang="en-NZ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39552" y="3573016"/>
            <a:ext cx="3744416" cy="23762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1560" y="5877272"/>
            <a:ext cx="7560840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78904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Confirm the turntable inertia is 0.03 kgm</a:t>
            </a:r>
            <a:r>
              <a:rPr lang="en-NZ" baseline="30000" dirty="0" smtClean="0"/>
              <a:t>2</a:t>
            </a:r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733256"/>
            <a:ext cx="2752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3"/>
            <a:ext cx="7272808" cy="607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0"/>
            <a:ext cx="639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Virtual investigation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227687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 = 0.25m</a:t>
            </a:r>
          </a:p>
          <a:p>
            <a:r>
              <a:rPr lang="en-NZ" dirty="0" smtClean="0"/>
              <a:t>I </a:t>
            </a:r>
            <a:r>
              <a:rPr lang="en-NZ" baseline="-25000" dirty="0" smtClean="0"/>
              <a:t>turn table </a:t>
            </a:r>
            <a:r>
              <a:rPr lang="en-NZ" dirty="0" smtClean="0"/>
              <a:t>= 0.03 kgm</a:t>
            </a:r>
            <a:r>
              <a:rPr lang="en-NZ" baseline="30000" dirty="0" smtClean="0"/>
              <a:t>2</a:t>
            </a:r>
          </a:p>
          <a:p>
            <a:endParaRPr lang="en-NZ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39552" y="3573016"/>
            <a:ext cx="3744416" cy="23762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1560" y="5877272"/>
            <a:ext cx="7560840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789040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Place four 0.25 kg masses equally apart on the edge, what is their combined effect on the turntables inertia?</a:t>
            </a:r>
            <a:endParaRPr lang="en-N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Scholarship level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79208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dirty="0">
                <a:solidFill>
                  <a:schemeClr val="tx1"/>
                </a:solidFill>
              </a:rPr>
              <a:t>What would happen to the length of a day if everybody migrated to the tropics. [1]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36912"/>
            <a:ext cx="8316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/>
              <a:t>The people would be further from the earth’s axis, so the rotational inertia is greater. Angular momentum is conserved because there are no outside torques, so if I is </a:t>
            </a:r>
            <a:r>
              <a:rPr lang="en-NZ" i="1" dirty="0" smtClean="0"/>
              <a:t>greater, </a:t>
            </a:r>
            <a:r>
              <a:rPr lang="en-NZ" i="1" dirty="0"/>
              <a:t>angular velocity will be less, so the time to make one rotation will be greater so the day will get longer. (slightly)</a:t>
            </a:r>
            <a:r>
              <a:rPr lang="en-N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7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99695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/>
              <a:t>Roll them both down a ramp. The hollow ball has greater rotational inertia. The same torque acts on both so the solid ball has greater angular acceleration and will reach the end first.</a:t>
            </a:r>
            <a:endParaRPr lang="en-NZ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dirty="0"/>
              <a:t>You are given two metal balls with the same mass and radius. One is hollow, the other is solid. How could you determine which is which? [1]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1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684076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Zoe is playing with a yoyo. </a:t>
            </a:r>
            <a:endParaRPr lang="en-NZ" dirty="0"/>
          </a:p>
          <a:p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Explain what causes its angular acceleration as it falls.</a:t>
            </a:r>
            <a:endParaRPr lang="en-NZ" dirty="0"/>
          </a:p>
          <a:p>
            <a:r>
              <a:rPr lang="en-GB" dirty="0"/>
              <a:t>(ii) Write a Newton’s 2</a:t>
            </a:r>
            <a:r>
              <a:rPr lang="en-GB" baseline="30000" dirty="0"/>
              <a:t>nd</a:t>
            </a:r>
            <a:r>
              <a:rPr lang="en-GB" dirty="0"/>
              <a:t> law equation for the translation and rotation.</a:t>
            </a:r>
            <a:endParaRPr lang="en-NZ" dirty="0"/>
          </a:p>
          <a:p>
            <a:r>
              <a:rPr lang="en-GB" dirty="0"/>
              <a:t>(iii) Derive an equation for the linear acceleration of the yoyo in terms of:</a:t>
            </a:r>
            <a:endParaRPr lang="en-NZ" dirty="0"/>
          </a:p>
          <a:p>
            <a:r>
              <a:rPr lang="en-GB" dirty="0"/>
              <a:t>		Its rotational inertia</a:t>
            </a:r>
            <a:endParaRPr lang="en-NZ" dirty="0"/>
          </a:p>
          <a:p>
            <a:r>
              <a:rPr lang="en-GB" dirty="0"/>
              <a:t>		Its mass</a:t>
            </a:r>
            <a:endParaRPr lang="en-NZ" dirty="0"/>
          </a:p>
          <a:p>
            <a:r>
              <a:rPr lang="en-GB" dirty="0"/>
              <a:t>		Its axle radius  &amp; “g”</a:t>
            </a:r>
            <a:endParaRPr lang="en-NZ" dirty="0"/>
          </a:p>
          <a:p>
            <a:endParaRPr lang="en-US" dirty="0"/>
          </a:p>
        </p:txBody>
      </p:sp>
      <p:pic>
        <p:nvPicPr>
          <p:cNvPr id="3" name="Picture 2" descr="j03054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429000"/>
            <a:ext cx="25908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535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99592" y="1052736"/>
            <a:ext cx="1257300" cy="1371600"/>
            <a:chOff x="1521" y="12150"/>
            <a:chExt cx="2520" cy="2794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1521" y="12244"/>
              <a:ext cx="2520" cy="25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2178" y="12922"/>
              <a:ext cx="1200" cy="1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781" y="13504"/>
              <a:ext cx="0" cy="14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390" y="12150"/>
              <a:ext cx="0" cy="12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71800" y="1268760"/>
            <a:ext cx="20574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1200" b="0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mic Sans MS" charset="0"/>
                <a:ea typeface="ÇlÇr ñæí©" charset="0"/>
              </a:rPr>
              <a:t>Gravity produces a force through the center the tension force is caused by the string and is upwards at a tangent to the axle. This produces a torque.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00382"/>
              </p:ext>
            </p:extLst>
          </p:nvPr>
        </p:nvGraphicFramePr>
        <p:xfrm>
          <a:off x="755576" y="2708920"/>
          <a:ext cx="2859812" cy="44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066800" imgH="165100" progId="Equation.3">
                  <p:embed/>
                </p:oleObj>
              </mc:Choice>
              <mc:Fallback>
                <p:oleObj name="Equation" r:id="rId3" imgW="1066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2708920"/>
                        <a:ext cx="2859812" cy="442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960340"/>
              </p:ext>
            </p:extLst>
          </p:nvPr>
        </p:nvGraphicFramePr>
        <p:xfrm>
          <a:off x="5580112" y="1196752"/>
          <a:ext cx="3312368" cy="456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2082800" imgH="2870200" progId="Equation.3">
                  <p:embed/>
                </p:oleObj>
              </mc:Choice>
              <mc:Fallback>
                <p:oleObj name="Equation" r:id="rId5" imgW="2082800" imgH="287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0112" y="1196752"/>
                        <a:ext cx="3312368" cy="456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48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Ex: A meter stick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1219200" y="2286000"/>
            <a:ext cx="6629400" cy="304800"/>
          </a:xfrm>
          <a:prstGeom prst="rect">
            <a:avLst/>
          </a:prstGeom>
          <a:solidFill>
            <a:srgbClr val="FFCC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198660" name="Group 4"/>
          <p:cNvGrpSpPr>
            <a:grpSpLocks/>
          </p:cNvGrpSpPr>
          <p:nvPr/>
        </p:nvGrpSpPr>
        <p:grpSpPr bwMode="auto">
          <a:xfrm>
            <a:off x="4191000" y="2590800"/>
            <a:ext cx="457200" cy="914400"/>
            <a:chOff x="1824" y="2496"/>
            <a:chExt cx="288" cy="288"/>
          </a:xfrm>
        </p:grpSpPr>
        <p:sp>
          <p:nvSpPr>
            <p:cNvPr id="198666" name="Line 5"/>
            <p:cNvSpPr>
              <a:spLocks noChangeShapeType="1"/>
            </p:cNvSpPr>
            <p:nvPr/>
          </p:nvSpPr>
          <p:spPr bwMode="auto">
            <a:xfrm flipV="1">
              <a:off x="1824" y="2496"/>
              <a:ext cx="14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667" name="Line 6"/>
            <p:cNvSpPr>
              <a:spLocks noChangeShapeType="1"/>
            </p:cNvSpPr>
            <p:nvPr/>
          </p:nvSpPr>
          <p:spPr bwMode="auto">
            <a:xfrm>
              <a:off x="1968" y="2496"/>
              <a:ext cx="14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8661" name="Rectangle 7"/>
          <p:cNvSpPr>
            <a:spLocks noChangeArrowheads="1"/>
          </p:cNvSpPr>
          <p:nvPr/>
        </p:nvSpPr>
        <p:spPr bwMode="auto">
          <a:xfrm>
            <a:off x="7086600" y="2819400"/>
            <a:ext cx="4572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8662" name="Line 8"/>
          <p:cNvSpPr>
            <a:spLocks noChangeShapeType="1"/>
          </p:cNvSpPr>
          <p:nvPr/>
        </p:nvSpPr>
        <p:spPr bwMode="auto">
          <a:xfrm>
            <a:off x="7315200" y="228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663" name="AutoShape 9"/>
          <p:cNvSpPr>
            <a:spLocks/>
          </p:cNvSpPr>
          <p:nvPr/>
        </p:nvSpPr>
        <p:spPr bwMode="auto">
          <a:xfrm rot="5359960">
            <a:off x="5753100" y="657225"/>
            <a:ext cx="228600" cy="2895600"/>
          </a:xfrm>
          <a:prstGeom prst="leftBrace">
            <a:avLst>
              <a:gd name="adj1" fmla="val 105556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8664" name="Text Box 10"/>
          <p:cNvSpPr txBox="1">
            <a:spLocks noChangeArrowheads="1"/>
          </p:cNvSpPr>
          <p:nvPr/>
        </p:nvSpPr>
        <p:spPr bwMode="auto">
          <a:xfrm>
            <a:off x="4876800" y="152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45 cm</a:t>
            </a:r>
          </a:p>
        </p:txBody>
      </p:sp>
      <p:sp>
        <p:nvSpPr>
          <p:cNvPr id="198665" name="Text Box 11"/>
          <p:cNvSpPr txBox="1">
            <a:spLocks noChangeArrowheads="1"/>
          </p:cNvSpPr>
          <p:nvPr/>
        </p:nvSpPr>
        <p:spPr bwMode="auto">
          <a:xfrm>
            <a:off x="762000" y="4114800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Find the </a:t>
            </a:r>
            <a:r>
              <a:rPr lang="en-US" altLang="en-US" sz="2400" i="1" dirty="0" smtClean="0">
                <a:solidFill>
                  <a:srgbClr val="FF0000"/>
                </a:solidFill>
                <a:latin typeface="Verdana" pitchFamily="34" charset="0"/>
                <a:sym typeface="Symbol" pitchFamily="18" charset="2"/>
              </a:rPr>
              <a:t>Torque</a:t>
            </a:r>
            <a:r>
              <a:rPr lang="en-US" altLang="en-US" sz="2400" b="0" dirty="0" smtClean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exerted on the meter stick due to the 50 g mass that is suspended from it.</a:t>
            </a:r>
          </a:p>
        </p:txBody>
      </p:sp>
    </p:spTree>
    <p:extLst>
      <p:ext uri="{BB962C8B-B14F-4D97-AF65-F5344CB8AC3E}">
        <p14:creationId xmlns:p14="http://schemas.microsoft.com/office/powerpoint/2010/main" val="327008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F09.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121920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400" b="0">
              <a:solidFill>
                <a:prstClr val="black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Ex: The torque on a door</a:t>
            </a:r>
          </a:p>
        </p:txBody>
      </p:sp>
      <p:pic>
        <p:nvPicPr>
          <p:cNvPr id="208901" name="Picture 5" descr="F09.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2438400"/>
            <a:ext cx="121920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2" name="Picture 6" descr="F09.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0" y="4267200"/>
            <a:ext cx="121920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-1219200" y="2438400"/>
            <a:ext cx="32766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6096000" y="0"/>
            <a:ext cx="3276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0" y="6172200"/>
            <a:ext cx="10210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9690" name="AutoShape 10"/>
          <p:cNvSpPr>
            <a:spLocks/>
          </p:cNvSpPr>
          <p:nvPr/>
        </p:nvSpPr>
        <p:spPr bwMode="auto">
          <a:xfrm rot="5403995">
            <a:off x="4253707" y="89694"/>
            <a:ext cx="334962" cy="2895600"/>
          </a:xfrm>
          <a:prstGeom prst="leftBrace">
            <a:avLst>
              <a:gd name="adj1" fmla="val 7203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 b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4114800" y="914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800" b="0">
                <a:solidFill>
                  <a:prstClr val="black"/>
                </a:solidFill>
                <a:latin typeface="Albertus Extra Bold" pitchFamily="34" charset="0"/>
                <a:sym typeface="MT Extra" pitchFamily="18" charset="2"/>
              </a:rPr>
              <a:t>ℓ</a:t>
            </a: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6705600" y="1143000"/>
            <a:ext cx="1524000" cy="6080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b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 </a:t>
            </a:r>
            <a:r>
              <a:rPr lang="en-US" altLang="en-US" sz="2400" b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=</a:t>
            </a:r>
            <a:r>
              <a:rPr lang="en-US" altLang="en-US" b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altLang="en-US" sz="2800" b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F</a:t>
            </a:r>
            <a:r>
              <a:rPr lang="en-US" altLang="en-US" sz="2400" b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altLang="en-US" sz="2800" b="0">
                <a:solidFill>
                  <a:srgbClr val="000099"/>
                </a:solidFill>
                <a:latin typeface="Albertus Extra Bold" pitchFamily="34" charset="0"/>
                <a:sym typeface="MT Extra" pitchFamily="18" charset="2"/>
              </a:rPr>
              <a:t>ℓ</a:t>
            </a:r>
            <a:r>
              <a:rPr lang="en-US" altLang="en-US">
                <a:solidFill>
                  <a:srgbClr val="000099"/>
                </a:solidFill>
                <a:latin typeface="Verdana" pitchFamily="34" charset="0"/>
                <a:sym typeface="MT Extra" pitchFamily="18" charset="2"/>
              </a:rPr>
              <a:t>  </a:t>
            </a:r>
            <a:endParaRPr lang="en-US" altLang="en-US" sz="2400" b="0">
              <a:solidFill>
                <a:srgbClr val="000099"/>
              </a:solidFill>
              <a:latin typeface="Verdan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564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4648200"/>
            <a:ext cx="1676400" cy="1371600"/>
            <a:chOff x="2400" y="2928"/>
            <a:chExt cx="1056" cy="864"/>
          </a:xfrm>
        </p:grpSpPr>
        <p:sp>
          <p:nvSpPr>
            <p:cNvPr id="200726" name="Oval 3"/>
            <p:cNvSpPr>
              <a:spLocks noChangeArrowheads="1"/>
            </p:cNvSpPr>
            <p:nvPr/>
          </p:nvSpPr>
          <p:spPr bwMode="auto">
            <a:xfrm>
              <a:off x="2400" y="2928"/>
              <a:ext cx="1056" cy="864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en-US" sz="2800" b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200727" name="Text Box 4"/>
            <p:cNvSpPr txBox="1">
              <a:spLocks noChangeArrowheads="1"/>
            </p:cNvSpPr>
            <p:nvPr/>
          </p:nvSpPr>
          <p:spPr bwMode="auto">
            <a:xfrm>
              <a:off x="2736" y="32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prstClr val="black"/>
                  </a:solidFill>
                  <a:latin typeface="Verdana" pitchFamily="34" charset="0"/>
                  <a:sym typeface="Symbol" pitchFamily="18" charset="2"/>
                </a:rPr>
                <a:t>I</a:t>
              </a:r>
            </a:p>
          </p:txBody>
        </p:sp>
      </p:grpSp>
      <p:sp>
        <p:nvSpPr>
          <p:cNvPr id="200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6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Remember Newton’s 2</a:t>
            </a:r>
            <a:r>
              <a:rPr lang="en-US" altLang="en-US" sz="3600" b="0" baseline="3000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nd</a:t>
            </a:r>
            <a:r>
              <a:rPr lang="en-US" altLang="en-US" sz="36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Law?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3300"/>
                </a:solidFill>
                <a:latin typeface="Verdana" pitchFamily="34" charset="0"/>
                <a:sym typeface="Symbol" pitchFamily="18" charset="2"/>
              </a:rPr>
              <a:t>For linear motion :   F=ma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5181600" cy="608013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3300"/>
                </a:solidFill>
                <a:latin typeface="Verdana" pitchFamily="34" charset="0"/>
                <a:sym typeface="Symbol" pitchFamily="18" charset="2"/>
              </a:rPr>
              <a:t>For rotational motion :   </a:t>
            </a:r>
            <a:r>
              <a:rPr lang="en-US" altLang="en-US" b="0">
                <a:solidFill>
                  <a:srgbClr val="003300"/>
                </a:solidFill>
                <a:latin typeface="Verdana" pitchFamily="34" charset="0"/>
                <a:sym typeface="Symbol" pitchFamily="18" charset="2"/>
              </a:rPr>
              <a:t></a:t>
            </a:r>
            <a:r>
              <a:rPr lang="en-US" altLang="en-US" sz="2400" b="0">
                <a:solidFill>
                  <a:srgbClr val="003300"/>
                </a:solidFill>
                <a:latin typeface="Verdana" pitchFamily="34" charset="0"/>
                <a:sym typeface="Symbol" pitchFamily="18" charset="2"/>
              </a:rPr>
              <a:t>=I</a:t>
            </a:r>
            <a:r>
              <a:rPr lang="en-US" altLang="en-US" sz="2800">
                <a:solidFill>
                  <a:srgbClr val="003300"/>
                </a:solidFill>
                <a:sym typeface="Symbol" pitchFamily="18" charset="2"/>
              </a:rPr>
              <a:t>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52800" y="2514600"/>
            <a:ext cx="1447800" cy="762000"/>
            <a:chOff x="2112" y="1584"/>
            <a:chExt cx="912" cy="480"/>
          </a:xfrm>
        </p:grpSpPr>
        <p:sp>
          <p:nvSpPr>
            <p:cNvPr id="200724" name="Rectangle 9"/>
            <p:cNvSpPr>
              <a:spLocks noChangeArrowheads="1"/>
            </p:cNvSpPr>
            <p:nvPr/>
          </p:nvSpPr>
          <p:spPr bwMode="auto">
            <a:xfrm>
              <a:off x="2112" y="1584"/>
              <a:ext cx="912" cy="48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en-US" sz="2800" b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200725" name="Text Box 10"/>
            <p:cNvSpPr txBox="1">
              <a:spLocks noChangeArrowheads="1"/>
            </p:cNvSpPr>
            <p:nvPr/>
          </p:nvSpPr>
          <p:spPr bwMode="auto">
            <a:xfrm>
              <a:off x="2160" y="168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prstClr val="black"/>
                  </a:solidFill>
                  <a:latin typeface="Verdana" pitchFamily="34" charset="0"/>
                  <a:sym typeface="Symbol" pitchFamily="18" charset="2"/>
                </a:rPr>
                <a:t>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00600" y="2667000"/>
            <a:ext cx="2590800" cy="457200"/>
            <a:chOff x="3024" y="1680"/>
            <a:chExt cx="1632" cy="288"/>
          </a:xfrm>
        </p:grpSpPr>
        <p:sp>
          <p:nvSpPr>
            <p:cNvPr id="200722" name="Line 12"/>
            <p:cNvSpPr>
              <a:spLocks noChangeShapeType="1"/>
            </p:cNvSpPr>
            <p:nvPr/>
          </p:nvSpPr>
          <p:spPr bwMode="auto">
            <a:xfrm>
              <a:off x="3024" y="1824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723" name="Text Box 13"/>
            <p:cNvSpPr txBox="1">
              <a:spLocks noChangeArrowheads="1"/>
            </p:cNvSpPr>
            <p:nvPr/>
          </p:nvSpPr>
          <p:spPr bwMode="auto">
            <a:xfrm>
              <a:off x="3360" y="1680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0000FF"/>
                  </a:solidFill>
                  <a:latin typeface="Verdana" pitchFamily="34" charset="0"/>
                  <a:sym typeface="Symbol" pitchFamily="18" charset="2"/>
                </a:rPr>
                <a:t>F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962400" y="1981200"/>
            <a:ext cx="2057400" cy="457200"/>
            <a:chOff x="2496" y="1248"/>
            <a:chExt cx="1296" cy="288"/>
          </a:xfrm>
        </p:grpSpPr>
        <p:sp>
          <p:nvSpPr>
            <p:cNvPr id="200720" name="Line 15"/>
            <p:cNvSpPr>
              <a:spLocks noChangeShapeType="1"/>
            </p:cNvSpPr>
            <p:nvPr/>
          </p:nvSpPr>
          <p:spPr bwMode="auto">
            <a:xfrm>
              <a:off x="2496" y="1392"/>
              <a:ext cx="72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721" name="Text Box 16"/>
            <p:cNvSpPr txBox="1">
              <a:spLocks noChangeArrowheads="1"/>
            </p:cNvSpPr>
            <p:nvPr/>
          </p:nvSpPr>
          <p:spPr bwMode="auto">
            <a:xfrm>
              <a:off x="2928" y="1248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CC0000"/>
                  </a:solidFill>
                  <a:latin typeface="Verdana" pitchFamily="34" charset="0"/>
                  <a:sym typeface="Symbol" pitchFamily="18" charset="2"/>
                </a:rPr>
                <a:t>a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48200" y="5257800"/>
            <a:ext cx="1447800" cy="1066800"/>
            <a:chOff x="2928" y="3312"/>
            <a:chExt cx="912" cy="672"/>
          </a:xfrm>
        </p:grpSpPr>
        <p:sp>
          <p:nvSpPr>
            <p:cNvPr id="200717" name="Line 18"/>
            <p:cNvSpPr>
              <a:spLocks noChangeShapeType="1"/>
            </p:cNvSpPr>
            <p:nvPr/>
          </p:nvSpPr>
          <p:spPr bwMode="auto">
            <a:xfrm>
              <a:off x="2928" y="3360"/>
              <a:ext cx="528" cy="0"/>
            </a:xfrm>
            <a:prstGeom prst="line">
              <a:avLst/>
            </a:prstGeom>
            <a:noFill/>
            <a:ln w="28575" cap="rnd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718" name="Line 19"/>
            <p:cNvSpPr>
              <a:spLocks noChangeShapeType="1"/>
            </p:cNvSpPr>
            <p:nvPr/>
          </p:nvSpPr>
          <p:spPr bwMode="auto">
            <a:xfrm>
              <a:off x="3456" y="3312"/>
              <a:ext cx="0" cy="6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719" name="Text Box 20"/>
            <p:cNvSpPr txBox="1">
              <a:spLocks noChangeArrowheads="1"/>
            </p:cNvSpPr>
            <p:nvPr/>
          </p:nvSpPr>
          <p:spPr bwMode="auto">
            <a:xfrm>
              <a:off x="3360" y="3456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b="0">
                  <a:solidFill>
                    <a:srgbClr val="000099"/>
                  </a:solidFill>
                  <a:latin typeface="Verdana" pitchFamily="34" charset="0"/>
                  <a:sym typeface="Symbol" pitchFamily="18" charset="2"/>
                </a:rPr>
                <a:t>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667000" y="4870450"/>
            <a:ext cx="1371600" cy="1301750"/>
            <a:chOff x="1680" y="3068"/>
            <a:chExt cx="864" cy="820"/>
          </a:xfrm>
        </p:grpSpPr>
        <p:sp>
          <p:nvSpPr>
            <p:cNvPr id="200715" name="Arc 22"/>
            <p:cNvSpPr>
              <a:spLocks/>
            </p:cNvSpPr>
            <p:nvPr/>
          </p:nvSpPr>
          <p:spPr bwMode="auto">
            <a:xfrm flipH="1" flipV="1">
              <a:off x="2112" y="3068"/>
              <a:ext cx="432" cy="820"/>
            </a:xfrm>
            <a:custGeom>
              <a:avLst/>
              <a:gdLst>
                <a:gd name="T0" fmla="*/ 0 w 21600"/>
                <a:gd name="T1" fmla="*/ 0 h 38613"/>
                <a:gd name="T2" fmla="*/ 0 w 21600"/>
                <a:gd name="T3" fmla="*/ 0 h 38613"/>
                <a:gd name="T4" fmla="*/ 0 w 21600"/>
                <a:gd name="T5" fmla="*/ 0 h 386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613"/>
                <a:gd name="T11" fmla="*/ 21600 w 21600"/>
                <a:gd name="T12" fmla="*/ 38613 h 386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61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244"/>
                    <a:pt x="18541" y="34519"/>
                    <a:pt x="13308" y="38613"/>
                  </a:cubicBezTo>
                </a:path>
                <a:path w="21600" h="3861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244"/>
                    <a:pt x="18541" y="34519"/>
                    <a:pt x="13308" y="386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716" name="Text Box 23"/>
            <p:cNvSpPr txBox="1">
              <a:spLocks noChangeArrowheads="1"/>
            </p:cNvSpPr>
            <p:nvPr/>
          </p:nvSpPr>
          <p:spPr bwMode="auto">
            <a:xfrm>
              <a:off x="1680" y="345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CC0000"/>
                  </a:solidFill>
                  <a:sym typeface="Symbol" pitchFamily="18" charset="2"/>
                </a:rPr>
                <a:t>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37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utoUpdateAnimBg="0"/>
      <p:bldP spid="20992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" y="457200"/>
            <a:ext cx="88011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Relation between </a:t>
            </a:r>
            <a:r>
              <a:rPr lang="en-US" dirty="0">
                <a:solidFill>
                  <a:schemeClr val="accent6"/>
                </a:solidFill>
                <a:latin typeface="Symbol" pitchFamily="18" charset="2"/>
              </a:rPr>
              <a:t>t</a:t>
            </a:r>
            <a:r>
              <a:rPr lang="en-US" dirty="0">
                <a:solidFill>
                  <a:schemeClr val="accent6"/>
                </a:solidFill>
              </a:rPr>
              <a:t> and </a:t>
            </a:r>
            <a:r>
              <a:rPr lang="en-US" dirty="0">
                <a:solidFill>
                  <a:schemeClr val="accent6"/>
                </a:solidFill>
                <a:latin typeface="Symbol" pitchFamily="18" charset="2"/>
              </a:rPr>
              <a:t>a </a:t>
            </a:r>
            <a:r>
              <a:rPr lang="en-US" dirty="0">
                <a:solidFill>
                  <a:schemeClr val="accent6"/>
                </a:solidFill>
              </a:rPr>
              <a:t>is analogous to relation between F and a</a:t>
            </a:r>
            <a:endParaRPr lang="en-US" dirty="0">
              <a:solidFill>
                <a:schemeClr val="accent6"/>
              </a:solidFill>
              <a:cs typeface="Tahoma" pitchFamily="34" charset="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029200" y="1200150"/>
            <a:ext cx="457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 flipV="1">
            <a:off x="5429250" y="1771650"/>
            <a:ext cx="62865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00750" y="1771650"/>
            <a:ext cx="255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Rotational Inertia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343150" y="1257300"/>
            <a:ext cx="457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828800" y="171450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1450" y="1771650"/>
            <a:ext cx="192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 Inertia</a:t>
            </a:r>
          </a:p>
        </p:txBody>
      </p:sp>
      <p:sp>
        <p:nvSpPr>
          <p:cNvPr id="1044" name="Rectangle 9"/>
          <p:cNvSpPr>
            <a:spLocks noChangeArrowheads="1"/>
          </p:cNvSpPr>
          <p:nvPr/>
        </p:nvSpPr>
        <p:spPr bwMode="auto">
          <a:xfrm>
            <a:off x="171450" y="0"/>
            <a:ext cx="4614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Torque and Angular acceleration: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7551738" y="2370138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7475538" y="228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7323138" y="5132388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078663" y="3592513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780338" y="47545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027738" y="4860925"/>
            <a:ext cx="2286000" cy="1493838"/>
            <a:chOff x="3024" y="2481"/>
            <a:chExt cx="1440" cy="941"/>
          </a:xfrm>
        </p:grpSpPr>
        <p:sp>
          <p:nvSpPr>
            <p:cNvPr id="1056" name="Line 8"/>
            <p:cNvSpPr>
              <a:spLocks noChangeShapeType="1"/>
            </p:cNvSpPr>
            <p:nvPr/>
          </p:nvSpPr>
          <p:spPr bwMode="auto">
            <a:xfrm>
              <a:off x="3024" y="2784"/>
              <a:ext cx="672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57" name="Text Box 9"/>
            <p:cNvSpPr txBox="1">
              <a:spLocks noChangeArrowheads="1"/>
            </p:cNvSpPr>
            <p:nvPr/>
          </p:nvSpPr>
          <p:spPr bwMode="auto">
            <a:xfrm>
              <a:off x="3168" y="2481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8" name="Line 10"/>
            <p:cNvSpPr>
              <a:spLocks noChangeShapeType="1"/>
            </p:cNvSpPr>
            <p:nvPr/>
          </p:nvSpPr>
          <p:spPr bwMode="auto">
            <a:xfrm>
              <a:off x="4128" y="3024"/>
              <a:ext cx="336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59" name="Text Box 11"/>
            <p:cNvSpPr txBox="1">
              <a:spLocks noChangeArrowheads="1"/>
            </p:cNvSpPr>
            <p:nvPr/>
          </p:nvSpPr>
          <p:spPr bwMode="auto">
            <a:xfrm>
              <a:off x="4176" y="31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2351088" y="32258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3" imgW="939600" imgH="279360" progId="Equation.3">
                  <p:embed/>
                </p:oleObj>
              </mc:Choice>
              <mc:Fallback>
                <p:oleObj name="Equation" r:id="rId3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225800"/>
                        <a:ext cx="939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/>
        </p:nvGraphicFramePr>
        <p:xfrm>
          <a:off x="541338" y="2525713"/>
          <a:ext cx="8620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5" imgW="863280" imgH="279360" progId="Equation.3">
                  <p:embed/>
                </p:oleObj>
              </mc:Choice>
              <mc:Fallback>
                <p:oleObj name="Equation" r:id="rId5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525713"/>
                        <a:ext cx="86201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/>
        </p:nvGraphicFramePr>
        <p:xfrm>
          <a:off x="4408488" y="2819400"/>
          <a:ext cx="8255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7" imgW="825480" imgH="215640" progId="Equation.3">
                  <p:embed/>
                </p:oleObj>
              </mc:Choice>
              <mc:Fallback>
                <p:oleObj name="Equation" r:id="rId7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2819400"/>
                        <a:ext cx="8255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2198688" y="5029200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Equation" r:id="rId9" imgW="1485720" imgH="457200" progId="Equation.3">
                  <p:embed/>
                </p:oleObj>
              </mc:Choice>
              <mc:Fallback>
                <p:oleObj name="Equation" r:id="rId9" imgW="1485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029200"/>
                        <a:ext cx="1485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8"/>
          <p:cNvGraphicFramePr>
            <a:graphicFrameLocks noChangeAspect="1"/>
          </p:cNvGraphicFramePr>
          <p:nvPr/>
        </p:nvGraphicFramePr>
        <p:xfrm>
          <a:off x="615950" y="3124200"/>
          <a:ext cx="7366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Equation" r:id="rId11" imgW="736560" imgH="723600" progId="Equation.3">
                  <p:embed/>
                </p:oleObj>
              </mc:Choice>
              <mc:Fallback>
                <p:oleObj name="Equation" r:id="rId11" imgW="7365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3124200"/>
                        <a:ext cx="7366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57200" y="2971800"/>
            <a:ext cx="1106488" cy="990600"/>
          </a:xfrm>
          <a:prstGeom prst="wedgeRoundRectCallout">
            <a:avLst>
              <a:gd name="adj1" fmla="val 113417"/>
              <a:gd name="adj2" fmla="val -1602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AU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4256088" y="2590800"/>
            <a:ext cx="1143000" cy="609600"/>
          </a:xfrm>
          <a:prstGeom prst="wedgeRoundRectCallout">
            <a:avLst>
              <a:gd name="adj1" fmla="val -128889"/>
              <a:gd name="adj2" fmla="val 6041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AU"/>
          </a:p>
        </p:txBody>
      </p:sp>
      <p:graphicFrame>
        <p:nvGraphicFramePr>
          <p:cNvPr id="28" name="Object 31"/>
          <p:cNvGraphicFramePr>
            <a:graphicFrameLocks noChangeAspect="1"/>
          </p:cNvGraphicFramePr>
          <p:nvPr/>
        </p:nvGraphicFramePr>
        <p:xfrm>
          <a:off x="4256088" y="4267200"/>
          <a:ext cx="10287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13" imgW="1028520" imgH="393480" progId="Equation.3">
                  <p:embed/>
                </p:oleObj>
              </mc:Choice>
              <mc:Fallback>
                <p:oleObj name="Equation" r:id="rId13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4267200"/>
                        <a:ext cx="10287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17738" y="3225800"/>
            <a:ext cx="1333500" cy="1306513"/>
            <a:chOff x="1308" y="1168"/>
            <a:chExt cx="840" cy="823"/>
          </a:xfrm>
        </p:grpSpPr>
        <p:graphicFrame>
          <p:nvGraphicFramePr>
            <p:cNvPr id="1035" name="Object 17"/>
            <p:cNvGraphicFramePr>
              <a:graphicFrameLocks noChangeAspect="1"/>
            </p:cNvGraphicFramePr>
            <p:nvPr/>
          </p:nvGraphicFramePr>
          <p:xfrm>
            <a:off x="1308" y="1536"/>
            <a:ext cx="840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5" name="Equation" r:id="rId15" imgW="1333440" imgH="723600" progId="Equation.3">
                    <p:embed/>
                  </p:oleObj>
                </mc:Choice>
                <mc:Fallback>
                  <p:oleObj name="Equation" r:id="rId15" imgW="133344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1536"/>
                          <a:ext cx="840" cy="4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6" name="Object 33"/>
            <p:cNvGraphicFramePr>
              <a:graphicFrameLocks noChangeAspect="1"/>
            </p:cNvGraphicFramePr>
            <p:nvPr/>
          </p:nvGraphicFramePr>
          <p:xfrm>
            <a:off x="1392" y="1168"/>
            <a:ext cx="59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6" name="Equation" r:id="rId17" imgW="939600" imgH="279360" progId="Equation.3">
                    <p:embed/>
                  </p:oleObj>
                </mc:Choice>
                <mc:Fallback>
                  <p:oleObj name="Equation" r:id="rId17" imgW="9396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168"/>
                          <a:ext cx="592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37"/>
          <p:cNvGrpSpPr>
            <a:grpSpLocks/>
          </p:cNvGrpSpPr>
          <p:nvPr/>
        </p:nvGrpSpPr>
        <p:grpSpPr bwMode="auto">
          <a:xfrm>
            <a:off x="2198688" y="5029200"/>
            <a:ext cx="1485900" cy="1116013"/>
            <a:chOff x="1296" y="2304"/>
            <a:chExt cx="936" cy="703"/>
          </a:xfrm>
        </p:grpSpPr>
        <p:graphicFrame>
          <p:nvGraphicFramePr>
            <p:cNvPr id="1033" name="Object 20"/>
            <p:cNvGraphicFramePr>
              <a:graphicFrameLocks noChangeAspect="1"/>
            </p:cNvGraphicFramePr>
            <p:nvPr/>
          </p:nvGraphicFramePr>
          <p:xfrm>
            <a:off x="1548" y="2831"/>
            <a:ext cx="528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7" name="Equation" r:id="rId19" imgW="838080" imgH="279360" progId="Equation.3">
                    <p:embed/>
                  </p:oleObj>
                </mc:Choice>
                <mc:Fallback>
                  <p:oleObj name="Equation" r:id="rId19" imgW="8380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8" y="2831"/>
                          <a:ext cx="528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35"/>
            <p:cNvGraphicFramePr>
              <a:graphicFrameLocks noChangeAspect="1"/>
            </p:cNvGraphicFramePr>
            <p:nvPr/>
          </p:nvGraphicFramePr>
          <p:xfrm>
            <a:off x="1296" y="2304"/>
            <a:ext cx="93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8" name="Equation" r:id="rId21" imgW="1485720" imgH="457200" progId="Equation.3">
                    <p:embed/>
                  </p:oleObj>
                </mc:Choice>
                <mc:Fallback>
                  <p:oleObj name="Equation" r:id="rId21" imgW="14857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304"/>
                          <a:ext cx="936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AutoShape 36"/>
          <p:cNvSpPr>
            <a:spLocks noChangeArrowheads="1"/>
          </p:cNvSpPr>
          <p:nvPr/>
        </p:nvSpPr>
        <p:spPr bwMode="auto">
          <a:xfrm>
            <a:off x="4103688" y="4191000"/>
            <a:ext cx="1295400" cy="609600"/>
          </a:xfrm>
          <a:prstGeom prst="wedgeRoundRectCallout">
            <a:avLst>
              <a:gd name="adj1" fmla="val -113602"/>
              <a:gd name="adj2" fmla="val 84116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AU"/>
          </a:p>
        </p:txBody>
      </p:sp>
      <p:graphicFrame>
        <p:nvGraphicFramePr>
          <p:cNvPr id="1032" name="Object 37"/>
          <p:cNvGraphicFramePr>
            <a:graphicFrameLocks noChangeAspect="1"/>
          </p:cNvGraphicFramePr>
          <p:nvPr/>
        </p:nvGraphicFramePr>
        <p:xfrm>
          <a:off x="1428750" y="1200150"/>
          <a:ext cx="4343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23" imgW="1295280" imgH="203040" progId="Equation.3">
                  <p:embed/>
                </p:oleObj>
              </mc:Choice>
              <mc:Fallback>
                <p:oleObj name="Equation" r:id="rId23" imgW="1295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200150"/>
                        <a:ext cx="43434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45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utoUpdateAnimBg="0"/>
      <p:bldP spid="7" grpId="0" animBg="1"/>
      <p:bldP spid="8" grpId="0" animBg="1"/>
      <p:bldP spid="9" grpId="0" autoUpdateAnimBg="0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" y="188640"/>
            <a:ext cx="8964488" cy="507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780" y="515719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Rotational Inertia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    I  (kgm</a:t>
            </a:r>
            <a:r>
              <a:rPr lang="en-US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		</a:t>
            </a: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a measure of how ‘reluctant’ an object is to changing its angular speed. High I means harder to accelerate, </a:t>
            </a:r>
            <a:r>
              <a:rPr lang="en-US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NZ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required.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4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penlearn.open.ac.uk/file.php/1329/T173_1_052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468186" cy="49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2232" y="-171400"/>
            <a:ext cx="85922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The rotational inertia of an object depends on: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Its mass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Distribution of its mass relative to the center</a:t>
            </a:r>
          </a:p>
          <a:p>
            <a:pPr>
              <a:defRPr/>
            </a:pPr>
            <a:r>
              <a:rPr lang="en-US" dirty="0"/>
              <a:t>(If an object’s mass is distributed further from the axis of rotation, its inertia will be larger…)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9019243" cy="450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488" y="5786454"/>
            <a:ext cx="2820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See </a:t>
            </a:r>
            <a:r>
              <a:rPr lang="en-NZ" dirty="0" err="1" smtClean="0"/>
              <a:t>rotation_masses</a:t>
            </a:r>
            <a:endParaRPr lang="en-N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870</Words>
  <Application>Microsoft Macintosh PowerPoint</Application>
  <PresentationFormat>On-screen Show (4:3)</PresentationFormat>
  <Paragraphs>139</Paragraphs>
  <Slides>27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1_Office Theme</vt:lpstr>
      <vt:lpstr>2_Office Theme</vt:lpstr>
      <vt:lpstr>Equation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Ted Vittitoe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158</cp:revision>
  <cp:lastPrinted>2015-05-18T07:54:56Z</cp:lastPrinted>
  <dcterms:created xsi:type="dcterms:W3CDTF">2002-02-23T17:41:03Z</dcterms:created>
  <dcterms:modified xsi:type="dcterms:W3CDTF">2015-05-20T02:14:10Z</dcterms:modified>
</cp:coreProperties>
</file>