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Microsoft_Equation1.bin" ContentType="application/vnd.openxmlformats-officedocument.oleObject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5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8" r:id="rId2"/>
  </p:sldMasterIdLst>
  <p:notesMasterIdLst>
    <p:notesMasterId r:id="rId24"/>
  </p:notesMasterIdLst>
  <p:sldIdLst>
    <p:sldId id="302" r:id="rId3"/>
    <p:sldId id="290" r:id="rId4"/>
    <p:sldId id="291" r:id="rId5"/>
    <p:sldId id="292" r:id="rId6"/>
    <p:sldId id="293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299" r:id="rId18"/>
    <p:sldId id="298" r:id="rId19"/>
    <p:sldId id="300" r:id="rId20"/>
    <p:sldId id="301" r:id="rId21"/>
    <p:sldId id="313" r:id="rId22"/>
    <p:sldId id="314" r:id="rId23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5" autoAdjust="0"/>
  </p:normalViewPr>
  <p:slideViewPr>
    <p:cSldViewPr>
      <p:cViewPr varScale="1">
        <p:scale>
          <a:sx n="105" d="100"/>
          <a:sy n="105" d="100"/>
        </p:scale>
        <p:origin x="-1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wmf"/><Relationship Id="rId3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7" Type="http://schemas.openxmlformats.org/officeDocument/2006/relationships/image" Target="../media/image24.wmf"/><Relationship Id="rId8" Type="http://schemas.openxmlformats.org/officeDocument/2006/relationships/image" Target="../media/image25.wmf"/><Relationship Id="rId9" Type="http://schemas.openxmlformats.org/officeDocument/2006/relationships/image" Target="../media/image26.wmf"/><Relationship Id="rId10" Type="http://schemas.openxmlformats.org/officeDocument/2006/relationships/image" Target="../media/image27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6" Type="http://schemas.openxmlformats.org/officeDocument/2006/relationships/image" Target="../media/image33.wmf"/><Relationship Id="rId7" Type="http://schemas.openxmlformats.org/officeDocument/2006/relationships/image" Target="../media/image34.wmf"/><Relationship Id="rId8" Type="http://schemas.openxmlformats.org/officeDocument/2006/relationships/image" Target="../media/image35.wmf"/><Relationship Id="rId9" Type="http://schemas.openxmlformats.org/officeDocument/2006/relationships/image" Target="../media/image36.wmf"/><Relationship Id="rId10" Type="http://schemas.openxmlformats.org/officeDocument/2006/relationships/image" Target="../media/image37.wmf"/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Relationship Id="rId2" Type="http://schemas.openxmlformats.org/officeDocument/2006/relationships/image" Target="../media/image3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84B628-0BBA-4817-9D79-5304785667D4}" type="datetimeFigureOut">
              <a:rPr lang="en-US"/>
              <a:pPr>
                <a:defRPr/>
              </a:pPr>
              <a:t>14/03/15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8D6B30-2C96-40C0-ABDD-B57596795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47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D46458-533C-463E-8C3F-59088514ADBD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DF1FC4-5FC6-48A5-A502-432592323205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82EE38-EEE0-48AE-8CD1-EBF4EE826773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44E61E-04D3-46A2-B169-BD3B5374A9FD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5BE538-E68D-458B-A6BE-CD1832A7F756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C5D0-1523-411C-A7C1-4014FA728A9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00E7F-2B80-4671-A511-ACE64166530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86DC1-5A3C-439E-ABE8-816F1D8BB58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27A03-E01F-4610-96CD-1CC65F8AD38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02738-3722-4908-A5FD-7F8FBD1673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01E19-13AE-4A58-9DBC-08BBF431DC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EECFA-DF02-4F34-AA39-4011FB27E69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82CDA-321A-DD45-B145-AC863BB7A5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331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1AC6D-8CA7-8649-86F4-7F9DF94FB8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42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E2E40-C3B9-0242-B163-7D33E17E03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308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96A55-C9CF-F642-8B36-F819A5BA5F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12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E48AE-2E6D-4C53-9160-E6153BC104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453BC-3559-A442-9FB7-D99A72875F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60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42F09-D287-A94A-9872-F66D7A8687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1551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09740-B929-5245-B4DC-5BD15AC8451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61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A54B3-C516-224B-B1F7-159DC95DBB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95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8D3D1-E3A0-1D45-A2BD-5171FC3E98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1899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E8CB2-9FB7-C846-B3D2-F6A5A6E7454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181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98F76-5346-5947-8CFD-AAE346C0F9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800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9AD1284-8FE5-6F45-8A6B-D6EDAF015D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0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4C4FC-2F46-4CA8-A683-28E8E4B1A4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04011-47E7-4E6D-A898-FC54EDFB624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D2521-15F4-4579-8355-6892257AEED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FD00E-F4B6-49E1-A937-441372CF58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B8122-193C-4F18-97D4-F8D6E8D28DB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C0D25-81A7-4029-A664-6A283CF41EF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5C56B-CEBF-4C28-830E-69AEAB99862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7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B41E40-7231-4D87-B372-0BB11D83A18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9A2AF7-24A7-BD44-BBD9-CD92E44267A2}" type="slidenum">
              <a:rPr lang="en-US" smtClean="0">
                <a:solidFill>
                  <a:srgbClr val="000000"/>
                </a:solidFill>
                <a:ea typeface="ＭＳ Ｐゴシック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20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4.jpe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5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16.wmf"/><Relationship Id="rId8" Type="http://schemas.openxmlformats.org/officeDocument/2006/relationships/oleObject" Target="../embeddings/Microsoft_Equation1.bin"/><Relationship Id="rId9" Type="http://schemas.openxmlformats.org/officeDocument/2006/relationships/image" Target="../media/image17.emf"/><Relationship Id="rId10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image" Target="../media/image20.wmf"/><Relationship Id="rId20" Type="http://schemas.openxmlformats.org/officeDocument/2006/relationships/oleObject" Target="../embeddings/oleObject13.bin"/><Relationship Id="rId21" Type="http://schemas.openxmlformats.org/officeDocument/2006/relationships/image" Target="../media/image26.wmf"/><Relationship Id="rId22" Type="http://schemas.openxmlformats.org/officeDocument/2006/relationships/oleObject" Target="../embeddings/oleObject14.bin"/><Relationship Id="rId23" Type="http://schemas.openxmlformats.org/officeDocument/2006/relationships/image" Target="../media/image27.wmf"/><Relationship Id="rId10" Type="http://schemas.openxmlformats.org/officeDocument/2006/relationships/oleObject" Target="../embeddings/oleObject8.bin"/><Relationship Id="rId11" Type="http://schemas.openxmlformats.org/officeDocument/2006/relationships/image" Target="../media/image21.wmf"/><Relationship Id="rId12" Type="http://schemas.openxmlformats.org/officeDocument/2006/relationships/oleObject" Target="../embeddings/oleObject9.bin"/><Relationship Id="rId13" Type="http://schemas.openxmlformats.org/officeDocument/2006/relationships/image" Target="../media/image22.wmf"/><Relationship Id="rId14" Type="http://schemas.openxmlformats.org/officeDocument/2006/relationships/oleObject" Target="../embeddings/oleObject10.bin"/><Relationship Id="rId15" Type="http://schemas.openxmlformats.org/officeDocument/2006/relationships/image" Target="../media/image23.wmf"/><Relationship Id="rId16" Type="http://schemas.openxmlformats.org/officeDocument/2006/relationships/oleObject" Target="../embeddings/oleObject11.bin"/><Relationship Id="rId17" Type="http://schemas.openxmlformats.org/officeDocument/2006/relationships/image" Target="../media/image24.wmf"/><Relationship Id="rId18" Type="http://schemas.openxmlformats.org/officeDocument/2006/relationships/oleObject" Target="../embeddings/oleObject12.bin"/><Relationship Id="rId19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8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19.wmf"/><Relationship Id="rId8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image" Target="../media/image30.wmf"/><Relationship Id="rId20" Type="http://schemas.openxmlformats.org/officeDocument/2006/relationships/oleObject" Target="../embeddings/oleObject23.bin"/><Relationship Id="rId21" Type="http://schemas.openxmlformats.org/officeDocument/2006/relationships/image" Target="../media/image36.wmf"/><Relationship Id="rId22" Type="http://schemas.openxmlformats.org/officeDocument/2006/relationships/oleObject" Target="../embeddings/oleObject24.bin"/><Relationship Id="rId23" Type="http://schemas.openxmlformats.org/officeDocument/2006/relationships/image" Target="../media/image37.wmf"/><Relationship Id="rId10" Type="http://schemas.openxmlformats.org/officeDocument/2006/relationships/oleObject" Target="../embeddings/oleObject18.bin"/><Relationship Id="rId11" Type="http://schemas.openxmlformats.org/officeDocument/2006/relationships/image" Target="../media/image31.wmf"/><Relationship Id="rId12" Type="http://schemas.openxmlformats.org/officeDocument/2006/relationships/oleObject" Target="../embeddings/oleObject19.bin"/><Relationship Id="rId13" Type="http://schemas.openxmlformats.org/officeDocument/2006/relationships/image" Target="../media/image32.wmf"/><Relationship Id="rId14" Type="http://schemas.openxmlformats.org/officeDocument/2006/relationships/oleObject" Target="../embeddings/oleObject20.bin"/><Relationship Id="rId15" Type="http://schemas.openxmlformats.org/officeDocument/2006/relationships/image" Target="../media/image33.wmf"/><Relationship Id="rId16" Type="http://schemas.openxmlformats.org/officeDocument/2006/relationships/oleObject" Target="../embeddings/oleObject21.bin"/><Relationship Id="rId17" Type="http://schemas.openxmlformats.org/officeDocument/2006/relationships/image" Target="../media/image34.wmf"/><Relationship Id="rId18" Type="http://schemas.openxmlformats.org/officeDocument/2006/relationships/oleObject" Target="../embeddings/oleObject22.bin"/><Relationship Id="rId19" Type="http://schemas.openxmlformats.org/officeDocument/2006/relationships/image" Target="../media/image3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28.w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29.wmf"/><Relationship Id="rId8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38.emf"/><Relationship Id="rId5" Type="http://schemas.openxmlformats.org/officeDocument/2006/relationships/oleObject" Target="../embeddings/Microsoft_Equation3.bin"/><Relationship Id="rId6" Type="http://schemas.openxmlformats.org/officeDocument/2006/relationships/image" Target="../media/image3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1"/>
            <a:ext cx="9144000" cy="6858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88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536" y="188640"/>
            <a:ext cx="8229600" cy="915988"/>
          </a:xfrm>
        </p:spPr>
        <p:txBody>
          <a:bodyPr/>
          <a:lstStyle/>
          <a:p>
            <a:r>
              <a:rPr lang="en-GB" u="sng" dirty="0">
                <a:latin typeface="Comic Sans MS" charset="0"/>
              </a:rPr>
              <a:t>ALPHA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50825" y="3789363"/>
            <a:ext cx="8713788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3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Alpha (</a:t>
            </a:r>
            <a:r>
              <a:rPr lang="en-GB" sz="3300" b="1" smtClean="0">
                <a:solidFill>
                  <a:srgbClr val="000000"/>
                </a:solidFill>
                <a:latin typeface="Comic Sans MS" charset="0"/>
                <a:ea typeface="ＭＳ Ｐゴシック" charset="0"/>
                <a:sym typeface="Symbol" charset="0"/>
              </a:rPr>
              <a:t>) </a:t>
            </a:r>
            <a:r>
              <a:rPr lang="en-GB" sz="33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– an atom decays into a new atom and emits an alpha particle (2 protons and 2 neutrons)</a:t>
            </a:r>
          </a:p>
          <a:p>
            <a:pPr>
              <a:spcBef>
                <a:spcPct val="50000"/>
              </a:spcBef>
            </a:pPr>
            <a:r>
              <a:rPr lang="en-GB" sz="3300" b="1" smtClean="0">
                <a:solidFill>
                  <a:srgbClr val="0033CC"/>
                </a:solidFill>
                <a:latin typeface="Comic Sans MS" charset="0"/>
                <a:ea typeface="ＭＳ Ｐゴシック" charset="0"/>
              </a:rPr>
              <a:t>Alpha radiation is the nucleus of a helium atom travelling at extremely high speed.</a:t>
            </a:r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395288" y="1125538"/>
            <a:ext cx="2055812" cy="1778000"/>
            <a:chOff x="1728" y="1680"/>
            <a:chExt cx="816" cy="864"/>
          </a:xfrm>
        </p:grpSpPr>
        <p:sp>
          <p:nvSpPr>
            <p:cNvPr id="14343" name="Oval 7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auto">
            <a:xfrm>
              <a:off x="1824" y="1968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47" name="Oval 11"/>
            <p:cNvSpPr>
              <a:spLocks noChangeArrowheads="1"/>
            </p:cNvSpPr>
            <p:nvPr/>
          </p:nvSpPr>
          <p:spPr bwMode="auto">
            <a:xfrm>
              <a:off x="1920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49" name="Oval 13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2112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51" name="Oval 15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52" name="Oval 16"/>
            <p:cNvSpPr>
              <a:spLocks noChangeArrowheads="1"/>
            </p:cNvSpPr>
            <p:nvPr/>
          </p:nvSpPr>
          <p:spPr bwMode="auto">
            <a:xfrm>
              <a:off x="2304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2112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55" name="Oval 19"/>
            <p:cNvSpPr>
              <a:spLocks noChangeArrowheads="1"/>
            </p:cNvSpPr>
            <p:nvPr/>
          </p:nvSpPr>
          <p:spPr bwMode="auto">
            <a:xfrm>
              <a:off x="2016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</p:grpSp>
      <p:grpSp>
        <p:nvGrpSpPr>
          <p:cNvPr id="14359" name="Group 23"/>
          <p:cNvGrpSpPr>
            <a:grpSpLocks/>
          </p:cNvGrpSpPr>
          <p:nvPr/>
        </p:nvGrpSpPr>
        <p:grpSpPr bwMode="auto">
          <a:xfrm>
            <a:off x="3762375" y="1268413"/>
            <a:ext cx="1817688" cy="1584325"/>
            <a:chOff x="1149" y="799"/>
            <a:chExt cx="569" cy="645"/>
          </a:xfrm>
        </p:grpSpPr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1225" y="875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61" name="Oval 25"/>
            <p:cNvSpPr>
              <a:spLocks noChangeArrowheads="1"/>
            </p:cNvSpPr>
            <p:nvPr/>
          </p:nvSpPr>
          <p:spPr bwMode="auto">
            <a:xfrm>
              <a:off x="1187" y="1027"/>
              <a:ext cx="190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62" name="Oval 26"/>
            <p:cNvSpPr>
              <a:spLocks noChangeArrowheads="1"/>
            </p:cNvSpPr>
            <p:nvPr/>
          </p:nvSpPr>
          <p:spPr bwMode="auto">
            <a:xfrm>
              <a:off x="1301" y="1065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63" name="Oval 27"/>
            <p:cNvSpPr>
              <a:spLocks noChangeArrowheads="1"/>
            </p:cNvSpPr>
            <p:nvPr/>
          </p:nvSpPr>
          <p:spPr bwMode="auto">
            <a:xfrm>
              <a:off x="1339" y="989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64" name="Oval 28"/>
            <p:cNvSpPr>
              <a:spLocks noChangeArrowheads="1"/>
            </p:cNvSpPr>
            <p:nvPr/>
          </p:nvSpPr>
          <p:spPr bwMode="auto">
            <a:xfrm>
              <a:off x="1263" y="1178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65" name="Oval 29"/>
            <p:cNvSpPr>
              <a:spLocks noChangeArrowheads="1"/>
            </p:cNvSpPr>
            <p:nvPr/>
          </p:nvSpPr>
          <p:spPr bwMode="auto">
            <a:xfrm>
              <a:off x="1149" y="1178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66" name="Oval 30"/>
            <p:cNvSpPr>
              <a:spLocks noChangeArrowheads="1"/>
            </p:cNvSpPr>
            <p:nvPr/>
          </p:nvSpPr>
          <p:spPr bwMode="auto">
            <a:xfrm>
              <a:off x="1415" y="1103"/>
              <a:ext cx="189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67" name="Oval 31"/>
            <p:cNvSpPr>
              <a:spLocks noChangeArrowheads="1"/>
            </p:cNvSpPr>
            <p:nvPr/>
          </p:nvSpPr>
          <p:spPr bwMode="auto">
            <a:xfrm>
              <a:off x="1452" y="1254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68" name="Oval 32"/>
            <p:cNvSpPr>
              <a:spLocks noChangeArrowheads="1"/>
            </p:cNvSpPr>
            <p:nvPr/>
          </p:nvSpPr>
          <p:spPr bwMode="auto">
            <a:xfrm>
              <a:off x="1415" y="913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69" name="Oval 33"/>
            <p:cNvSpPr>
              <a:spLocks noChangeArrowheads="1"/>
            </p:cNvSpPr>
            <p:nvPr/>
          </p:nvSpPr>
          <p:spPr bwMode="auto">
            <a:xfrm>
              <a:off x="1528" y="1065"/>
              <a:ext cx="190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70" name="Oval 34"/>
            <p:cNvSpPr>
              <a:spLocks noChangeArrowheads="1"/>
            </p:cNvSpPr>
            <p:nvPr/>
          </p:nvSpPr>
          <p:spPr bwMode="auto">
            <a:xfrm>
              <a:off x="1339" y="1254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auto">
            <a:xfrm>
              <a:off x="1377" y="799"/>
              <a:ext cx="189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</p:grpSp>
      <p:grpSp>
        <p:nvGrpSpPr>
          <p:cNvPr id="14372" name="Group 36"/>
          <p:cNvGrpSpPr>
            <a:grpSpLocks/>
          </p:cNvGrpSpPr>
          <p:nvPr/>
        </p:nvGrpSpPr>
        <p:grpSpPr bwMode="auto">
          <a:xfrm>
            <a:off x="7308850" y="1700213"/>
            <a:ext cx="754063" cy="571500"/>
            <a:chOff x="1875" y="1133"/>
            <a:chExt cx="379" cy="310"/>
          </a:xfrm>
        </p:grpSpPr>
        <p:sp>
          <p:nvSpPr>
            <p:cNvPr id="14373" name="Oval 37"/>
            <p:cNvSpPr>
              <a:spLocks noChangeArrowheads="1"/>
            </p:cNvSpPr>
            <p:nvPr/>
          </p:nvSpPr>
          <p:spPr bwMode="auto">
            <a:xfrm>
              <a:off x="1875" y="113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74" name="Oval 38"/>
            <p:cNvSpPr>
              <a:spLocks noChangeArrowheads="1"/>
            </p:cNvSpPr>
            <p:nvPr/>
          </p:nvSpPr>
          <p:spPr bwMode="auto">
            <a:xfrm>
              <a:off x="2064" y="125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75" name="Oval 39"/>
            <p:cNvSpPr>
              <a:spLocks noChangeArrowheads="1"/>
            </p:cNvSpPr>
            <p:nvPr/>
          </p:nvSpPr>
          <p:spPr bwMode="auto">
            <a:xfrm>
              <a:off x="2018" y="1162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4376" name="Oval 40"/>
            <p:cNvSpPr>
              <a:spLocks noChangeArrowheads="1"/>
            </p:cNvSpPr>
            <p:nvPr/>
          </p:nvSpPr>
          <p:spPr bwMode="auto">
            <a:xfrm>
              <a:off x="1951" y="1247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</p:grpSp>
      <p:sp>
        <p:nvSpPr>
          <p:cNvPr id="14460" name="Text Box 124"/>
          <p:cNvSpPr txBox="1">
            <a:spLocks noChangeArrowheads="1"/>
          </p:cNvSpPr>
          <p:nvPr/>
        </p:nvSpPr>
        <p:spPr bwMode="auto">
          <a:xfrm>
            <a:off x="107950" y="2997200"/>
            <a:ext cx="2879725" cy="4572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Unstable nucleus</a:t>
            </a:r>
            <a:endParaRPr lang="en-US" sz="2400" b="1" smtClean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4464" name="Text Box 128"/>
          <p:cNvSpPr txBox="1">
            <a:spLocks noChangeArrowheads="1"/>
          </p:cNvSpPr>
          <p:nvPr/>
        </p:nvSpPr>
        <p:spPr bwMode="auto">
          <a:xfrm>
            <a:off x="3492500" y="3043238"/>
            <a:ext cx="2411413" cy="4572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New nucleus</a:t>
            </a:r>
            <a:endParaRPr lang="en-US" sz="2400" b="1" smtClean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4465" name="AutoShape 129"/>
          <p:cNvSpPr>
            <a:spLocks noChangeArrowheads="1"/>
          </p:cNvSpPr>
          <p:nvPr/>
        </p:nvSpPr>
        <p:spPr bwMode="auto">
          <a:xfrm>
            <a:off x="2700338" y="1773238"/>
            <a:ext cx="925512" cy="585787"/>
          </a:xfrm>
          <a:prstGeom prst="rightArrow">
            <a:avLst>
              <a:gd name="adj1" fmla="val 50000"/>
              <a:gd name="adj2" fmla="val 39499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4468" name="AutoShape 132"/>
          <p:cNvSpPr>
            <a:spLocks noChangeArrowheads="1"/>
          </p:cNvSpPr>
          <p:nvPr/>
        </p:nvSpPr>
        <p:spPr bwMode="auto">
          <a:xfrm>
            <a:off x="6084888" y="1700213"/>
            <a:ext cx="738187" cy="585787"/>
          </a:xfrm>
          <a:prstGeom prst="plus">
            <a:avLst>
              <a:gd name="adj" fmla="val 3536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4476" name="Text Box 140"/>
          <p:cNvSpPr txBox="1">
            <a:spLocks noChangeArrowheads="1"/>
          </p:cNvSpPr>
          <p:nvPr/>
        </p:nvSpPr>
        <p:spPr bwMode="auto">
          <a:xfrm>
            <a:off x="6911975" y="2492375"/>
            <a:ext cx="1547813" cy="8223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4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Alpha particle</a:t>
            </a:r>
            <a:endParaRPr lang="en-US" sz="2400" b="1" smtClean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44" name="Group 7"/>
          <p:cNvGrpSpPr>
            <a:grpSpLocks/>
          </p:cNvGrpSpPr>
          <p:nvPr/>
        </p:nvGrpSpPr>
        <p:grpSpPr bwMode="auto">
          <a:xfrm>
            <a:off x="539552" y="188640"/>
            <a:ext cx="1162283" cy="778518"/>
            <a:chOff x="7480300" y="1714499"/>
            <a:chExt cx="1162163" cy="778575"/>
          </a:xfrm>
        </p:grpSpPr>
        <p:sp>
          <p:nvSpPr>
            <p:cNvPr id="45" name="Rectangle 6"/>
            <p:cNvSpPr>
              <a:spLocks noChangeArrowheads="1"/>
            </p:cNvSpPr>
            <p:nvPr/>
          </p:nvSpPr>
          <p:spPr bwMode="auto">
            <a:xfrm>
              <a:off x="7480300" y="2095500"/>
              <a:ext cx="336550" cy="3975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AU" sz="2000">
                  <a:solidFill>
                    <a:srgbClr val="000000"/>
                  </a:solidFill>
                  <a:cs typeface="Arial" charset="0"/>
                </a:rPr>
                <a:t>2</a:t>
              </a:r>
              <a:endParaRPr lang="en-AU" sz="16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6" name="Rectangle 7"/>
            <p:cNvSpPr>
              <a:spLocks noChangeArrowheads="1"/>
            </p:cNvSpPr>
            <p:nvPr/>
          </p:nvSpPr>
          <p:spPr bwMode="auto">
            <a:xfrm>
              <a:off x="7480300" y="1714499"/>
              <a:ext cx="325377" cy="3975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AU" sz="2000">
                  <a:solidFill>
                    <a:srgbClr val="000000"/>
                  </a:solidFill>
                  <a:cs typeface="Arial" charset="0"/>
                </a:rPr>
                <a:t>4</a:t>
              </a:r>
              <a:endParaRPr lang="en-AU" sz="16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7" name="Rectangle 8"/>
            <p:cNvSpPr>
              <a:spLocks noChangeArrowheads="1"/>
            </p:cNvSpPr>
            <p:nvPr/>
          </p:nvSpPr>
          <p:spPr bwMode="auto">
            <a:xfrm>
              <a:off x="7643834" y="1846656"/>
              <a:ext cx="642740" cy="5206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AU" sz="2800" dirty="0">
                  <a:solidFill>
                    <a:srgbClr val="000000"/>
                  </a:solidFill>
                  <a:cs typeface="Arial" charset="0"/>
                </a:rPr>
                <a:t>He</a:t>
              </a:r>
              <a:endParaRPr lang="en-AU" sz="16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8" name="Text Box 13"/>
            <p:cNvSpPr txBox="1">
              <a:spLocks noChangeArrowheads="1"/>
            </p:cNvSpPr>
            <p:nvPr/>
          </p:nvSpPr>
          <p:spPr bwMode="auto">
            <a:xfrm>
              <a:off x="8166100" y="1790699"/>
              <a:ext cx="476363" cy="400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AU" sz="2000">
                  <a:solidFill>
                    <a:srgbClr val="000000"/>
                  </a:solidFill>
                  <a:cs typeface="Arial" charset="0"/>
                </a:rPr>
                <a:t>2+</a:t>
              </a:r>
              <a:endParaRPr lang="en-AU" sz="160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49" name="TextBox 24"/>
          <p:cNvSpPr txBox="1">
            <a:spLocks noChangeArrowheads="1"/>
          </p:cNvSpPr>
          <p:nvPr/>
        </p:nvSpPr>
        <p:spPr bwMode="auto">
          <a:xfrm>
            <a:off x="6084168" y="260648"/>
            <a:ext cx="471490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400" dirty="0">
                <a:cs typeface="Arial" charset="0"/>
              </a:rPr>
              <a:t>Positive charge, </a:t>
            </a:r>
            <a:endParaRPr lang="en-AU" sz="2400" dirty="0" smtClean="0">
              <a:cs typeface="Arial" charset="0"/>
            </a:endParaRPr>
          </a:p>
          <a:p>
            <a:r>
              <a:rPr lang="en-AU" sz="2400" dirty="0" smtClean="0">
                <a:cs typeface="Arial" charset="0"/>
              </a:rPr>
              <a:t>speed </a:t>
            </a:r>
            <a:r>
              <a:rPr lang="en-AU" sz="2400" dirty="0">
                <a:cs typeface="Arial" charset="0"/>
              </a:rPr>
              <a:t>10% of c</a:t>
            </a:r>
          </a:p>
          <a:p>
            <a:endParaRPr lang="en-US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065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460" grpId="0" animBg="1"/>
      <p:bldP spid="14464" grpId="0" animBg="1"/>
      <p:bldP spid="14465" grpId="0" animBg="1"/>
      <p:bldP spid="14468" grpId="0" animBg="1"/>
      <p:bldP spid="14476" grpId="0" animBg="1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lanc2-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1275"/>
            <a:ext cx="8713787" cy="475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2" name="Line 6"/>
          <p:cNvSpPr>
            <a:spLocks noChangeShapeType="1"/>
          </p:cNvSpPr>
          <p:nvPr/>
        </p:nvSpPr>
        <p:spPr bwMode="auto">
          <a:xfrm flipH="1" flipV="1">
            <a:off x="7667625" y="2708275"/>
            <a:ext cx="71438" cy="23034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227763" y="4941888"/>
            <a:ext cx="28813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 smtClean="0">
                <a:solidFill>
                  <a:srgbClr val="669900"/>
                </a:solidFill>
                <a:latin typeface="Comic Sans MS" charset="0"/>
                <a:ea typeface="ＭＳ Ｐゴシック" charset="0"/>
              </a:rPr>
              <a:t>What do you notice?</a:t>
            </a:r>
            <a:endParaRPr lang="en-US" sz="3600" b="1" smtClean="0">
              <a:solidFill>
                <a:srgbClr val="6699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79388" y="4868863"/>
            <a:ext cx="52562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 smtClean="0">
                <a:solidFill>
                  <a:srgbClr val="0033CC"/>
                </a:solidFill>
                <a:latin typeface="Comic Sans MS" charset="0"/>
                <a:ea typeface="ＭＳ Ｐゴシック" charset="0"/>
              </a:rPr>
              <a:t>The Atomic number decreases by a value of 1.</a:t>
            </a:r>
            <a:endParaRPr lang="en-US" sz="3600" b="1" smtClean="0">
              <a:solidFill>
                <a:srgbClr val="0033CC"/>
              </a:solidFill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65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23850" y="4005263"/>
            <a:ext cx="8496300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Beta (</a:t>
            </a:r>
            <a:r>
              <a:rPr lang="en-GB" sz="3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sym typeface="Symbol" charset="0"/>
              </a:rPr>
              <a:t>)</a:t>
            </a:r>
            <a:r>
              <a:rPr lang="en-GB" sz="3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– an atom decays into a new atom by changing a neutron into a proton and electron.  </a:t>
            </a:r>
            <a:r>
              <a:rPr lang="en-GB" sz="3400" b="1" dirty="0" smtClean="0">
                <a:solidFill>
                  <a:srgbClr val="0033CC"/>
                </a:solidFill>
                <a:latin typeface="Comic Sans MS" charset="0"/>
                <a:ea typeface="ＭＳ Ｐゴシック" charset="0"/>
              </a:rPr>
              <a:t>The fast moving, high energy electron is called a beta particle.</a:t>
            </a:r>
          </a:p>
        </p:txBody>
      </p:sp>
      <p:grpSp>
        <p:nvGrpSpPr>
          <p:cNvPr id="15401" name="Group 41"/>
          <p:cNvGrpSpPr>
            <a:grpSpLocks/>
          </p:cNvGrpSpPr>
          <p:nvPr/>
        </p:nvGrpSpPr>
        <p:grpSpPr bwMode="auto">
          <a:xfrm>
            <a:off x="414338" y="1198563"/>
            <a:ext cx="1997075" cy="1798637"/>
            <a:chOff x="1728" y="1680"/>
            <a:chExt cx="816" cy="864"/>
          </a:xfrm>
        </p:grpSpPr>
        <p:sp>
          <p:nvSpPr>
            <p:cNvPr id="15402" name="Oval 42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03" name="Oval 43"/>
            <p:cNvSpPr>
              <a:spLocks noChangeArrowheads="1"/>
            </p:cNvSpPr>
            <p:nvPr/>
          </p:nvSpPr>
          <p:spPr bwMode="auto">
            <a:xfrm>
              <a:off x="1824" y="1968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04" name="Oval 44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05" name="Oval 45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06" name="Oval 46"/>
            <p:cNvSpPr>
              <a:spLocks noChangeArrowheads="1"/>
            </p:cNvSpPr>
            <p:nvPr/>
          </p:nvSpPr>
          <p:spPr bwMode="auto">
            <a:xfrm>
              <a:off x="1920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07" name="Oval 47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08" name="Oval 48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09" name="Oval 49"/>
            <p:cNvSpPr>
              <a:spLocks noChangeArrowheads="1"/>
            </p:cNvSpPr>
            <p:nvPr/>
          </p:nvSpPr>
          <p:spPr bwMode="auto">
            <a:xfrm>
              <a:off x="2112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10" name="Oval 50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11" name="Oval 51"/>
            <p:cNvSpPr>
              <a:spLocks noChangeArrowheads="1"/>
            </p:cNvSpPr>
            <p:nvPr/>
          </p:nvSpPr>
          <p:spPr bwMode="auto">
            <a:xfrm>
              <a:off x="2304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12" name="Oval 52"/>
            <p:cNvSpPr>
              <a:spLocks noChangeArrowheads="1"/>
            </p:cNvSpPr>
            <p:nvPr/>
          </p:nvSpPr>
          <p:spPr bwMode="auto">
            <a:xfrm>
              <a:off x="2112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13" name="Oval 53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14" name="Oval 54"/>
            <p:cNvSpPr>
              <a:spLocks noChangeArrowheads="1"/>
            </p:cNvSpPr>
            <p:nvPr/>
          </p:nvSpPr>
          <p:spPr bwMode="auto">
            <a:xfrm>
              <a:off x="2016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15" name="Oval 55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16" name="Oval 56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17" name="Oval 57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</p:grpSp>
      <p:grpSp>
        <p:nvGrpSpPr>
          <p:cNvPr id="15418" name="Group 58"/>
          <p:cNvGrpSpPr>
            <a:grpSpLocks/>
          </p:cNvGrpSpPr>
          <p:nvPr/>
        </p:nvGrpSpPr>
        <p:grpSpPr bwMode="auto">
          <a:xfrm>
            <a:off x="3511550" y="1125538"/>
            <a:ext cx="1997075" cy="1798637"/>
            <a:chOff x="1202" y="2024"/>
            <a:chExt cx="645" cy="683"/>
          </a:xfrm>
        </p:grpSpPr>
        <p:sp>
          <p:nvSpPr>
            <p:cNvPr id="15419" name="Oval 59"/>
            <p:cNvSpPr>
              <a:spLocks noChangeArrowheads="1"/>
            </p:cNvSpPr>
            <p:nvPr/>
          </p:nvSpPr>
          <p:spPr bwMode="auto">
            <a:xfrm>
              <a:off x="1316" y="2100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20" name="Oval 60"/>
            <p:cNvSpPr>
              <a:spLocks noChangeArrowheads="1"/>
            </p:cNvSpPr>
            <p:nvPr/>
          </p:nvSpPr>
          <p:spPr bwMode="auto">
            <a:xfrm>
              <a:off x="1278" y="2252"/>
              <a:ext cx="190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21" name="Oval 61"/>
            <p:cNvSpPr>
              <a:spLocks noChangeArrowheads="1"/>
            </p:cNvSpPr>
            <p:nvPr/>
          </p:nvSpPr>
          <p:spPr bwMode="auto">
            <a:xfrm>
              <a:off x="1392" y="2290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22" name="Oval 62"/>
            <p:cNvSpPr>
              <a:spLocks noChangeArrowheads="1"/>
            </p:cNvSpPr>
            <p:nvPr/>
          </p:nvSpPr>
          <p:spPr bwMode="auto">
            <a:xfrm>
              <a:off x="1430" y="2214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23" name="Oval 63"/>
            <p:cNvSpPr>
              <a:spLocks noChangeArrowheads="1"/>
            </p:cNvSpPr>
            <p:nvPr/>
          </p:nvSpPr>
          <p:spPr bwMode="auto">
            <a:xfrm>
              <a:off x="1354" y="2403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24" name="Oval 64"/>
            <p:cNvSpPr>
              <a:spLocks noChangeArrowheads="1"/>
            </p:cNvSpPr>
            <p:nvPr/>
          </p:nvSpPr>
          <p:spPr bwMode="auto">
            <a:xfrm>
              <a:off x="1202" y="2176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25" name="Oval 65"/>
            <p:cNvSpPr>
              <a:spLocks noChangeArrowheads="1"/>
            </p:cNvSpPr>
            <p:nvPr/>
          </p:nvSpPr>
          <p:spPr bwMode="auto">
            <a:xfrm>
              <a:off x="1240" y="240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26" name="Oval 66"/>
            <p:cNvSpPr>
              <a:spLocks noChangeArrowheads="1"/>
            </p:cNvSpPr>
            <p:nvPr/>
          </p:nvSpPr>
          <p:spPr bwMode="auto">
            <a:xfrm>
              <a:off x="1506" y="2328"/>
              <a:ext cx="189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27" name="Oval 67"/>
            <p:cNvSpPr>
              <a:spLocks noChangeArrowheads="1"/>
            </p:cNvSpPr>
            <p:nvPr/>
          </p:nvSpPr>
          <p:spPr bwMode="auto">
            <a:xfrm>
              <a:off x="1543" y="2479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28" name="Oval 68"/>
            <p:cNvSpPr>
              <a:spLocks noChangeArrowheads="1"/>
            </p:cNvSpPr>
            <p:nvPr/>
          </p:nvSpPr>
          <p:spPr bwMode="auto">
            <a:xfrm>
              <a:off x="1657" y="2403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29" name="Oval 69"/>
            <p:cNvSpPr>
              <a:spLocks noChangeArrowheads="1"/>
            </p:cNvSpPr>
            <p:nvPr/>
          </p:nvSpPr>
          <p:spPr bwMode="auto">
            <a:xfrm>
              <a:off x="1506" y="2138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30" name="Oval 70"/>
            <p:cNvSpPr>
              <a:spLocks noChangeArrowheads="1"/>
            </p:cNvSpPr>
            <p:nvPr/>
          </p:nvSpPr>
          <p:spPr bwMode="auto">
            <a:xfrm>
              <a:off x="1619" y="2290"/>
              <a:ext cx="190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31" name="Oval 71"/>
            <p:cNvSpPr>
              <a:spLocks noChangeArrowheads="1"/>
            </p:cNvSpPr>
            <p:nvPr/>
          </p:nvSpPr>
          <p:spPr bwMode="auto">
            <a:xfrm>
              <a:off x="1430" y="2479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32" name="Oval 72"/>
            <p:cNvSpPr>
              <a:spLocks noChangeArrowheads="1"/>
            </p:cNvSpPr>
            <p:nvPr/>
          </p:nvSpPr>
          <p:spPr bwMode="auto">
            <a:xfrm>
              <a:off x="1619" y="2138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33" name="Oval 73"/>
            <p:cNvSpPr>
              <a:spLocks noChangeArrowheads="1"/>
            </p:cNvSpPr>
            <p:nvPr/>
          </p:nvSpPr>
          <p:spPr bwMode="auto">
            <a:xfrm>
              <a:off x="1468" y="2024"/>
              <a:ext cx="189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5434" name="Oval 74"/>
            <p:cNvSpPr>
              <a:spLocks noChangeArrowheads="1"/>
            </p:cNvSpPr>
            <p:nvPr/>
          </p:nvSpPr>
          <p:spPr bwMode="auto">
            <a:xfrm>
              <a:off x="1316" y="2517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</p:grpSp>
      <p:sp>
        <p:nvSpPr>
          <p:cNvPr id="15435" name="Oval 75"/>
          <p:cNvSpPr>
            <a:spLocks noChangeArrowheads="1"/>
          </p:cNvSpPr>
          <p:nvPr/>
        </p:nvSpPr>
        <p:spPr bwMode="auto">
          <a:xfrm>
            <a:off x="7164388" y="2173288"/>
            <a:ext cx="285750" cy="236537"/>
          </a:xfrm>
          <a:prstGeom prst="ellipse">
            <a:avLst/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5486" name="Text Box 126"/>
          <p:cNvSpPr txBox="1">
            <a:spLocks noChangeArrowheads="1"/>
          </p:cNvSpPr>
          <p:nvPr/>
        </p:nvSpPr>
        <p:spPr bwMode="auto">
          <a:xfrm>
            <a:off x="539750" y="3141663"/>
            <a:ext cx="1871663" cy="8223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Unstable nucleus</a:t>
            </a:r>
            <a:endParaRPr lang="en-US" sz="2400" b="1" smtClean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5490" name="AutoShape 130"/>
          <p:cNvSpPr>
            <a:spLocks noChangeArrowheads="1"/>
          </p:cNvSpPr>
          <p:nvPr/>
        </p:nvSpPr>
        <p:spPr bwMode="auto">
          <a:xfrm>
            <a:off x="2490788" y="2074863"/>
            <a:ext cx="701675" cy="450850"/>
          </a:xfrm>
          <a:prstGeom prst="rightArrow">
            <a:avLst>
              <a:gd name="adj1" fmla="val 50000"/>
              <a:gd name="adj2" fmla="val 38908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5494" name="AutoShape 134"/>
          <p:cNvSpPr>
            <a:spLocks noChangeArrowheads="1"/>
          </p:cNvSpPr>
          <p:nvPr/>
        </p:nvSpPr>
        <p:spPr bwMode="auto">
          <a:xfrm>
            <a:off x="5730875" y="2074863"/>
            <a:ext cx="558800" cy="450850"/>
          </a:xfrm>
          <a:prstGeom prst="plus">
            <a:avLst>
              <a:gd name="adj" fmla="val 3536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5497" name="Text Box 137"/>
          <p:cNvSpPr txBox="1">
            <a:spLocks noChangeArrowheads="1"/>
          </p:cNvSpPr>
          <p:nvPr/>
        </p:nvSpPr>
        <p:spPr bwMode="auto">
          <a:xfrm>
            <a:off x="3924300" y="3038475"/>
            <a:ext cx="1368425" cy="8223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New nucleus</a:t>
            </a:r>
            <a:endParaRPr lang="en-US" sz="2400" b="1" smtClean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5501" name="Text Box 141"/>
          <p:cNvSpPr txBox="1">
            <a:spLocks noChangeArrowheads="1"/>
          </p:cNvSpPr>
          <p:nvPr/>
        </p:nvSpPr>
        <p:spPr bwMode="auto">
          <a:xfrm>
            <a:off x="6588125" y="2535238"/>
            <a:ext cx="1547813" cy="8223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4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Beta particle</a:t>
            </a:r>
            <a:endParaRPr lang="en-US" sz="2400" b="1" smtClean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5504" name="Rectangle 144"/>
          <p:cNvSpPr>
            <a:spLocks noGrp="1" noChangeArrowheads="1"/>
          </p:cNvSpPr>
          <p:nvPr>
            <p:ph type="title"/>
          </p:nvPr>
        </p:nvSpPr>
        <p:spPr>
          <a:xfrm>
            <a:off x="-11217" y="188640"/>
            <a:ext cx="8229600" cy="915988"/>
          </a:xfrm>
          <a:noFill/>
          <a:ln/>
        </p:spPr>
        <p:txBody>
          <a:bodyPr/>
          <a:lstStyle/>
          <a:p>
            <a:r>
              <a:rPr lang="en-GB" u="sng" dirty="0">
                <a:latin typeface="Comic Sans MS" charset="0"/>
              </a:rPr>
              <a:t>BETA</a:t>
            </a:r>
          </a:p>
        </p:txBody>
      </p:sp>
      <p:grpSp>
        <p:nvGrpSpPr>
          <p:cNvPr id="44" name="Group 15"/>
          <p:cNvGrpSpPr>
            <a:grpSpLocks/>
          </p:cNvGrpSpPr>
          <p:nvPr/>
        </p:nvGrpSpPr>
        <p:grpSpPr bwMode="auto">
          <a:xfrm>
            <a:off x="971600" y="260648"/>
            <a:ext cx="806450" cy="828675"/>
            <a:chOff x="4465638" y="2205038"/>
            <a:chExt cx="806981" cy="829345"/>
          </a:xfrm>
        </p:grpSpPr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>
              <a:off x="4465638" y="2565400"/>
              <a:ext cx="26770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AU" sz="2000">
                  <a:solidFill>
                    <a:srgbClr val="000000"/>
                  </a:solidFill>
                  <a:cs typeface="Arial" charset="0"/>
                </a:rPr>
                <a:t>-</a:t>
              </a:r>
              <a:endParaRPr lang="en-AU" sz="16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6" name="Rectangle 10"/>
            <p:cNvSpPr>
              <a:spLocks noChangeArrowheads="1"/>
            </p:cNvSpPr>
            <p:nvPr/>
          </p:nvSpPr>
          <p:spPr bwMode="auto">
            <a:xfrm>
              <a:off x="4660900" y="2636838"/>
              <a:ext cx="32541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AU" sz="2000">
                  <a:solidFill>
                    <a:srgbClr val="000000"/>
                  </a:solidFill>
                  <a:cs typeface="Arial" charset="0"/>
                </a:rPr>
                <a:t>1</a:t>
              </a:r>
              <a:endParaRPr lang="en-AU" sz="16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7" name="Rectangle 11"/>
            <p:cNvSpPr>
              <a:spLocks noChangeArrowheads="1"/>
            </p:cNvSpPr>
            <p:nvPr/>
          </p:nvSpPr>
          <p:spPr bwMode="auto">
            <a:xfrm>
              <a:off x="4660900" y="2205038"/>
              <a:ext cx="32541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AU" sz="2000" dirty="0">
                  <a:solidFill>
                    <a:srgbClr val="000000"/>
                  </a:solidFill>
                  <a:cs typeface="Arial" charset="0"/>
                </a:rPr>
                <a:t>0</a:t>
              </a:r>
              <a:endParaRPr lang="en-AU" sz="16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>
              <a:off x="4889500" y="2276475"/>
              <a:ext cx="383119" cy="5206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AU" sz="2800" dirty="0">
                  <a:solidFill>
                    <a:srgbClr val="000000"/>
                  </a:solidFill>
                  <a:cs typeface="Arial" charset="0"/>
                </a:rPr>
                <a:t>e</a:t>
              </a:r>
              <a:endParaRPr lang="en-AU" sz="16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49" name="TextBox 21"/>
          <p:cNvSpPr txBox="1">
            <a:spLocks noChangeArrowheads="1"/>
          </p:cNvSpPr>
          <p:nvPr/>
        </p:nvSpPr>
        <p:spPr bwMode="auto">
          <a:xfrm>
            <a:off x="6012160" y="188640"/>
            <a:ext cx="500066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400" dirty="0">
                <a:solidFill>
                  <a:srgbClr val="000000"/>
                </a:solidFill>
                <a:cs typeface="Arial" charset="0"/>
              </a:rPr>
              <a:t>Negative charge</a:t>
            </a:r>
            <a:r>
              <a:rPr lang="en-AU" sz="2400" dirty="0" smtClean="0">
                <a:solidFill>
                  <a:srgbClr val="000000"/>
                </a:solidFill>
                <a:cs typeface="Arial" charset="0"/>
              </a:rPr>
              <a:t>,</a:t>
            </a:r>
          </a:p>
          <a:p>
            <a:r>
              <a:rPr lang="en-AU" sz="24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AU" sz="2400" dirty="0">
                <a:solidFill>
                  <a:srgbClr val="000000"/>
                </a:solidFill>
                <a:cs typeface="Arial" charset="0"/>
              </a:rPr>
              <a:t>speed 90% of c</a:t>
            </a:r>
          </a:p>
          <a:p>
            <a:endParaRPr lang="en-US" sz="24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7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435" grpId="0" animBg="1"/>
      <p:bldP spid="15486" grpId="0" animBg="1"/>
      <p:bldP spid="15490" grpId="0" animBg="1"/>
      <p:bldP spid="15494" grpId="0" animBg="1"/>
      <p:bldP spid="15497" grpId="0" animBg="1"/>
      <p:bldP spid="15501" grpId="0" animBg="1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lanc4-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8640763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Line 6"/>
          <p:cNvSpPr>
            <a:spLocks noChangeShapeType="1"/>
          </p:cNvSpPr>
          <p:nvPr/>
        </p:nvSpPr>
        <p:spPr bwMode="auto">
          <a:xfrm flipH="1" flipV="1">
            <a:off x="7596188" y="2997200"/>
            <a:ext cx="71437" cy="23034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653088" y="5157788"/>
            <a:ext cx="31670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 smtClean="0">
                <a:solidFill>
                  <a:srgbClr val="669900"/>
                </a:solidFill>
                <a:latin typeface="Comic Sans MS" charset="0"/>
                <a:ea typeface="ＭＳ Ｐゴシック" charset="0"/>
              </a:rPr>
              <a:t>What do you notice?</a:t>
            </a:r>
            <a:endParaRPr lang="en-US" sz="3600" b="1" smtClean="0">
              <a:solidFill>
                <a:srgbClr val="6699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79388" y="5002213"/>
            <a:ext cx="53292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 smtClean="0">
                <a:solidFill>
                  <a:srgbClr val="669900"/>
                </a:solidFill>
                <a:latin typeface="Comic Sans MS" charset="0"/>
                <a:ea typeface="ＭＳ Ｐゴシック" charset="0"/>
              </a:rPr>
              <a:t>The atomic structure doesn’t fundamentally change.</a:t>
            </a:r>
            <a:endParaRPr lang="en-US" sz="3600" b="1" smtClean="0">
              <a:solidFill>
                <a:srgbClr val="669900"/>
              </a:solidFill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32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915988"/>
          </a:xfrm>
        </p:spPr>
        <p:txBody>
          <a:bodyPr/>
          <a:lstStyle/>
          <a:p>
            <a:r>
              <a:rPr lang="en-GB" b="1" u="sng">
                <a:latin typeface="Comic Sans MS" charset="0"/>
              </a:rPr>
              <a:t>GAMMA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79388" y="3716338"/>
            <a:ext cx="8713787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3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Gamma – after </a:t>
            </a:r>
            <a:r>
              <a:rPr lang="en-GB" sz="3300" b="1" smtClean="0">
                <a:solidFill>
                  <a:srgbClr val="000000"/>
                </a:solidFill>
                <a:latin typeface="Comic Sans MS" charset="0"/>
                <a:ea typeface="ＭＳ Ｐゴシック" charset="0"/>
                <a:sym typeface="Symbol" charset="0"/>
              </a:rPr>
              <a:t> or  decay surplus energy is sometimes emitted. The atom itself is </a:t>
            </a:r>
            <a:r>
              <a:rPr lang="en-GB" sz="3300" b="1" u="sng" smtClean="0">
                <a:solidFill>
                  <a:srgbClr val="000000"/>
                </a:solidFill>
                <a:latin typeface="Comic Sans MS" charset="0"/>
                <a:ea typeface="ＭＳ Ｐゴシック" charset="0"/>
                <a:sym typeface="Symbol" charset="0"/>
              </a:rPr>
              <a:t>not</a:t>
            </a:r>
            <a:r>
              <a:rPr lang="en-GB" sz="3300" b="1" smtClean="0">
                <a:solidFill>
                  <a:srgbClr val="000000"/>
                </a:solidFill>
                <a:latin typeface="Comic Sans MS" charset="0"/>
                <a:ea typeface="ＭＳ Ｐゴシック" charset="0"/>
                <a:sym typeface="Symbol" charset="0"/>
              </a:rPr>
              <a:t> changed. </a:t>
            </a:r>
            <a:r>
              <a:rPr lang="en-GB" sz="3300" b="1" smtClean="0">
                <a:solidFill>
                  <a:srgbClr val="0033CC"/>
                </a:solidFill>
                <a:latin typeface="Comic Sans MS" charset="0"/>
                <a:ea typeface="ＭＳ Ｐゴシック" charset="0"/>
                <a:sym typeface="Symbol" charset="0"/>
              </a:rPr>
              <a:t>Gamma radiation is part of the EM Spectrum; a wave with a very high frequency, very short wavelength</a:t>
            </a:r>
            <a:r>
              <a:rPr lang="en-GB" sz="3300" b="1" smtClean="0">
                <a:solidFill>
                  <a:srgbClr val="000000"/>
                </a:solidFill>
                <a:latin typeface="Comic Sans MS" charset="0"/>
                <a:ea typeface="ＭＳ Ｐゴシック" charset="0"/>
                <a:sym typeface="Symbol" charset="0"/>
              </a:rPr>
              <a:t>.  </a:t>
            </a:r>
          </a:p>
        </p:txBody>
      </p:sp>
      <p:grpSp>
        <p:nvGrpSpPr>
          <p:cNvPr id="16460" name="Group 76"/>
          <p:cNvGrpSpPr>
            <a:grpSpLocks/>
          </p:cNvGrpSpPr>
          <p:nvPr/>
        </p:nvGrpSpPr>
        <p:grpSpPr bwMode="auto">
          <a:xfrm>
            <a:off x="250825" y="641350"/>
            <a:ext cx="1962150" cy="1995488"/>
            <a:chOff x="1728" y="1680"/>
            <a:chExt cx="816" cy="864"/>
          </a:xfrm>
        </p:grpSpPr>
        <p:sp>
          <p:nvSpPr>
            <p:cNvPr id="16461" name="Oval 77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62" name="Oval 78"/>
            <p:cNvSpPr>
              <a:spLocks noChangeArrowheads="1"/>
            </p:cNvSpPr>
            <p:nvPr/>
          </p:nvSpPr>
          <p:spPr bwMode="auto">
            <a:xfrm>
              <a:off x="1824" y="1968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63" name="Oval 79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64" name="Oval 80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65" name="Oval 81"/>
            <p:cNvSpPr>
              <a:spLocks noChangeArrowheads="1"/>
            </p:cNvSpPr>
            <p:nvPr/>
          </p:nvSpPr>
          <p:spPr bwMode="auto">
            <a:xfrm>
              <a:off x="1920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66" name="Oval 82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67" name="Oval 83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68" name="Oval 84"/>
            <p:cNvSpPr>
              <a:spLocks noChangeArrowheads="1"/>
            </p:cNvSpPr>
            <p:nvPr/>
          </p:nvSpPr>
          <p:spPr bwMode="auto">
            <a:xfrm>
              <a:off x="2112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69" name="Oval 85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70" name="Oval 86"/>
            <p:cNvSpPr>
              <a:spLocks noChangeArrowheads="1"/>
            </p:cNvSpPr>
            <p:nvPr/>
          </p:nvSpPr>
          <p:spPr bwMode="auto">
            <a:xfrm>
              <a:off x="2304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71" name="Oval 87"/>
            <p:cNvSpPr>
              <a:spLocks noChangeArrowheads="1"/>
            </p:cNvSpPr>
            <p:nvPr/>
          </p:nvSpPr>
          <p:spPr bwMode="auto">
            <a:xfrm>
              <a:off x="2112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72" name="Oval 88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73" name="Oval 89"/>
            <p:cNvSpPr>
              <a:spLocks noChangeArrowheads="1"/>
            </p:cNvSpPr>
            <p:nvPr/>
          </p:nvSpPr>
          <p:spPr bwMode="auto">
            <a:xfrm>
              <a:off x="2016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74" name="Oval 90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75" name="Oval 91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76" name="Oval 92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</p:grpSp>
      <p:grpSp>
        <p:nvGrpSpPr>
          <p:cNvPr id="16477" name="Group 93"/>
          <p:cNvGrpSpPr>
            <a:grpSpLocks/>
          </p:cNvGrpSpPr>
          <p:nvPr/>
        </p:nvGrpSpPr>
        <p:grpSpPr bwMode="auto">
          <a:xfrm>
            <a:off x="3348038" y="752475"/>
            <a:ext cx="1731962" cy="1884363"/>
            <a:chOff x="1149" y="799"/>
            <a:chExt cx="569" cy="645"/>
          </a:xfrm>
        </p:grpSpPr>
        <p:sp>
          <p:nvSpPr>
            <p:cNvPr id="16478" name="Oval 94"/>
            <p:cNvSpPr>
              <a:spLocks noChangeArrowheads="1"/>
            </p:cNvSpPr>
            <p:nvPr/>
          </p:nvSpPr>
          <p:spPr bwMode="auto">
            <a:xfrm>
              <a:off x="1225" y="875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79" name="Oval 95"/>
            <p:cNvSpPr>
              <a:spLocks noChangeArrowheads="1"/>
            </p:cNvSpPr>
            <p:nvPr/>
          </p:nvSpPr>
          <p:spPr bwMode="auto">
            <a:xfrm>
              <a:off x="1187" y="1027"/>
              <a:ext cx="190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80" name="Oval 96"/>
            <p:cNvSpPr>
              <a:spLocks noChangeArrowheads="1"/>
            </p:cNvSpPr>
            <p:nvPr/>
          </p:nvSpPr>
          <p:spPr bwMode="auto">
            <a:xfrm>
              <a:off x="1301" y="1065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81" name="Oval 97"/>
            <p:cNvSpPr>
              <a:spLocks noChangeArrowheads="1"/>
            </p:cNvSpPr>
            <p:nvPr/>
          </p:nvSpPr>
          <p:spPr bwMode="auto">
            <a:xfrm>
              <a:off x="1339" y="989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82" name="Oval 98"/>
            <p:cNvSpPr>
              <a:spLocks noChangeArrowheads="1"/>
            </p:cNvSpPr>
            <p:nvPr/>
          </p:nvSpPr>
          <p:spPr bwMode="auto">
            <a:xfrm>
              <a:off x="1263" y="1178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83" name="Oval 99"/>
            <p:cNvSpPr>
              <a:spLocks noChangeArrowheads="1"/>
            </p:cNvSpPr>
            <p:nvPr/>
          </p:nvSpPr>
          <p:spPr bwMode="auto">
            <a:xfrm>
              <a:off x="1149" y="1178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84" name="Oval 100"/>
            <p:cNvSpPr>
              <a:spLocks noChangeArrowheads="1"/>
            </p:cNvSpPr>
            <p:nvPr/>
          </p:nvSpPr>
          <p:spPr bwMode="auto">
            <a:xfrm>
              <a:off x="1415" y="1103"/>
              <a:ext cx="189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85" name="Oval 101"/>
            <p:cNvSpPr>
              <a:spLocks noChangeArrowheads="1"/>
            </p:cNvSpPr>
            <p:nvPr/>
          </p:nvSpPr>
          <p:spPr bwMode="auto">
            <a:xfrm>
              <a:off x="1452" y="1254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86" name="Oval 102"/>
            <p:cNvSpPr>
              <a:spLocks noChangeArrowheads="1"/>
            </p:cNvSpPr>
            <p:nvPr/>
          </p:nvSpPr>
          <p:spPr bwMode="auto">
            <a:xfrm>
              <a:off x="1415" y="913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87" name="Oval 103"/>
            <p:cNvSpPr>
              <a:spLocks noChangeArrowheads="1"/>
            </p:cNvSpPr>
            <p:nvPr/>
          </p:nvSpPr>
          <p:spPr bwMode="auto">
            <a:xfrm>
              <a:off x="1528" y="1065"/>
              <a:ext cx="190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88" name="Oval 104"/>
            <p:cNvSpPr>
              <a:spLocks noChangeArrowheads="1"/>
            </p:cNvSpPr>
            <p:nvPr/>
          </p:nvSpPr>
          <p:spPr bwMode="auto">
            <a:xfrm>
              <a:off x="1339" y="1254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89" name="Oval 105"/>
            <p:cNvSpPr>
              <a:spLocks noChangeArrowheads="1"/>
            </p:cNvSpPr>
            <p:nvPr/>
          </p:nvSpPr>
          <p:spPr bwMode="auto">
            <a:xfrm>
              <a:off x="1377" y="799"/>
              <a:ext cx="189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</p:grpSp>
      <p:grpSp>
        <p:nvGrpSpPr>
          <p:cNvPr id="16490" name="Group 106"/>
          <p:cNvGrpSpPr>
            <a:grpSpLocks/>
          </p:cNvGrpSpPr>
          <p:nvPr/>
        </p:nvGrpSpPr>
        <p:grpSpPr bwMode="auto">
          <a:xfrm>
            <a:off x="6227763" y="476250"/>
            <a:ext cx="1152525" cy="906463"/>
            <a:chOff x="1875" y="1133"/>
            <a:chExt cx="379" cy="310"/>
          </a:xfrm>
        </p:grpSpPr>
        <p:sp>
          <p:nvSpPr>
            <p:cNvPr id="16491" name="Oval 107"/>
            <p:cNvSpPr>
              <a:spLocks noChangeArrowheads="1"/>
            </p:cNvSpPr>
            <p:nvPr/>
          </p:nvSpPr>
          <p:spPr bwMode="auto">
            <a:xfrm>
              <a:off x="1875" y="113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92" name="Oval 108"/>
            <p:cNvSpPr>
              <a:spLocks noChangeArrowheads="1"/>
            </p:cNvSpPr>
            <p:nvPr/>
          </p:nvSpPr>
          <p:spPr bwMode="auto">
            <a:xfrm>
              <a:off x="2064" y="125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93" name="Oval 109"/>
            <p:cNvSpPr>
              <a:spLocks noChangeArrowheads="1"/>
            </p:cNvSpPr>
            <p:nvPr/>
          </p:nvSpPr>
          <p:spPr bwMode="auto">
            <a:xfrm>
              <a:off x="2018" y="1162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494" name="Oval 110"/>
            <p:cNvSpPr>
              <a:spLocks noChangeArrowheads="1"/>
            </p:cNvSpPr>
            <p:nvPr/>
          </p:nvSpPr>
          <p:spPr bwMode="auto">
            <a:xfrm>
              <a:off x="1951" y="1247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</p:grpSp>
      <p:grpSp>
        <p:nvGrpSpPr>
          <p:cNvPr id="16495" name="Group 111"/>
          <p:cNvGrpSpPr>
            <a:grpSpLocks/>
          </p:cNvGrpSpPr>
          <p:nvPr/>
        </p:nvGrpSpPr>
        <p:grpSpPr bwMode="auto">
          <a:xfrm>
            <a:off x="6300788" y="1982788"/>
            <a:ext cx="1797050" cy="725487"/>
            <a:chOff x="2688" y="960"/>
            <a:chExt cx="1535" cy="623"/>
          </a:xfrm>
        </p:grpSpPr>
        <p:grpSp>
          <p:nvGrpSpPr>
            <p:cNvPr id="16496" name="Group 112"/>
            <p:cNvGrpSpPr>
              <a:grpSpLocks/>
            </p:cNvGrpSpPr>
            <p:nvPr/>
          </p:nvGrpSpPr>
          <p:grpSpPr bwMode="auto">
            <a:xfrm>
              <a:off x="2688" y="1248"/>
              <a:ext cx="383" cy="335"/>
              <a:chOff x="1632" y="2688"/>
              <a:chExt cx="383" cy="335"/>
            </a:xfrm>
          </p:grpSpPr>
          <p:sp>
            <p:nvSpPr>
              <p:cNvPr id="16497" name="Arc 113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3200" smtClean="0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  <p:sp>
            <p:nvSpPr>
              <p:cNvPr id="16498" name="Arc 114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3200" smtClean="0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</p:grpSp>
        <p:grpSp>
          <p:nvGrpSpPr>
            <p:cNvPr id="16499" name="Group 115"/>
            <p:cNvGrpSpPr>
              <a:grpSpLocks/>
            </p:cNvGrpSpPr>
            <p:nvPr/>
          </p:nvGrpSpPr>
          <p:grpSpPr bwMode="auto">
            <a:xfrm>
              <a:off x="3456" y="1248"/>
              <a:ext cx="383" cy="335"/>
              <a:chOff x="1632" y="2688"/>
              <a:chExt cx="383" cy="335"/>
            </a:xfrm>
          </p:grpSpPr>
          <p:sp>
            <p:nvSpPr>
              <p:cNvPr id="16500" name="Arc 116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3200" smtClean="0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  <p:sp>
            <p:nvSpPr>
              <p:cNvPr id="16501" name="Arc 117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3200" smtClean="0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</p:grpSp>
        <p:grpSp>
          <p:nvGrpSpPr>
            <p:cNvPr id="16502" name="Group 118"/>
            <p:cNvGrpSpPr>
              <a:grpSpLocks/>
            </p:cNvGrpSpPr>
            <p:nvPr/>
          </p:nvGrpSpPr>
          <p:grpSpPr bwMode="auto">
            <a:xfrm flipV="1">
              <a:off x="3840" y="960"/>
              <a:ext cx="383" cy="335"/>
              <a:chOff x="1632" y="2688"/>
              <a:chExt cx="383" cy="335"/>
            </a:xfrm>
          </p:grpSpPr>
          <p:sp>
            <p:nvSpPr>
              <p:cNvPr id="16503" name="Arc 119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3200" smtClean="0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  <p:sp>
            <p:nvSpPr>
              <p:cNvPr id="16504" name="Arc 120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3200" smtClean="0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</p:grpSp>
        <p:grpSp>
          <p:nvGrpSpPr>
            <p:cNvPr id="16505" name="Group 121"/>
            <p:cNvGrpSpPr>
              <a:grpSpLocks/>
            </p:cNvGrpSpPr>
            <p:nvPr/>
          </p:nvGrpSpPr>
          <p:grpSpPr bwMode="auto">
            <a:xfrm flipV="1">
              <a:off x="3072" y="960"/>
              <a:ext cx="383" cy="335"/>
              <a:chOff x="1632" y="2688"/>
              <a:chExt cx="383" cy="335"/>
            </a:xfrm>
          </p:grpSpPr>
          <p:sp>
            <p:nvSpPr>
              <p:cNvPr id="16506" name="Arc 122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3200" smtClean="0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  <p:sp>
            <p:nvSpPr>
              <p:cNvPr id="16507" name="Arc 123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3200" smtClean="0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</p:grpSp>
      </p:grpSp>
      <p:sp>
        <p:nvSpPr>
          <p:cNvPr id="16509" name="Text Box 125"/>
          <p:cNvSpPr txBox="1">
            <a:spLocks noChangeArrowheads="1"/>
          </p:cNvSpPr>
          <p:nvPr/>
        </p:nvSpPr>
        <p:spPr bwMode="auto">
          <a:xfrm>
            <a:off x="360363" y="2781300"/>
            <a:ext cx="1547812" cy="8223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Unstable nucleus</a:t>
            </a:r>
            <a:endParaRPr lang="en-US" sz="2400" b="1" smtClean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6511" name="Text Box 127"/>
          <p:cNvSpPr txBox="1">
            <a:spLocks noChangeArrowheads="1"/>
          </p:cNvSpPr>
          <p:nvPr/>
        </p:nvSpPr>
        <p:spPr bwMode="auto">
          <a:xfrm>
            <a:off x="3563938" y="2781300"/>
            <a:ext cx="1439862" cy="8223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New nucleus</a:t>
            </a:r>
            <a:endParaRPr lang="en-US" sz="2400" b="1" smtClean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6515" name="AutoShape 131"/>
          <p:cNvSpPr>
            <a:spLocks noChangeArrowheads="1"/>
          </p:cNvSpPr>
          <p:nvPr/>
        </p:nvSpPr>
        <p:spPr bwMode="auto">
          <a:xfrm>
            <a:off x="2438400" y="1387475"/>
            <a:ext cx="693738" cy="530225"/>
          </a:xfrm>
          <a:prstGeom prst="rightArrow">
            <a:avLst>
              <a:gd name="adj1" fmla="val 50000"/>
              <a:gd name="adj2" fmla="val 3271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6517" name="AutoShape 133"/>
          <p:cNvSpPr>
            <a:spLocks noChangeArrowheads="1"/>
          </p:cNvSpPr>
          <p:nvPr/>
        </p:nvSpPr>
        <p:spPr bwMode="auto">
          <a:xfrm>
            <a:off x="5508625" y="2106613"/>
            <a:ext cx="552450" cy="530225"/>
          </a:xfrm>
          <a:prstGeom prst="plus">
            <a:avLst>
              <a:gd name="adj" fmla="val 3536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6519" name="AutoShape 135"/>
          <p:cNvSpPr>
            <a:spLocks noChangeArrowheads="1"/>
          </p:cNvSpPr>
          <p:nvPr/>
        </p:nvSpPr>
        <p:spPr bwMode="auto">
          <a:xfrm rot="-1562587">
            <a:off x="5364163" y="1085850"/>
            <a:ext cx="765175" cy="384175"/>
          </a:xfrm>
          <a:prstGeom prst="rightArrow">
            <a:avLst>
              <a:gd name="adj1" fmla="val 50000"/>
              <a:gd name="adj2" fmla="val 4979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6526" name="Text Box 142"/>
          <p:cNvSpPr txBox="1">
            <a:spLocks noChangeArrowheads="1"/>
          </p:cNvSpPr>
          <p:nvPr/>
        </p:nvSpPr>
        <p:spPr bwMode="auto">
          <a:xfrm>
            <a:off x="6588125" y="2852738"/>
            <a:ext cx="1547813" cy="8223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4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Gamma radiation</a:t>
            </a:r>
            <a:endParaRPr lang="en-US" sz="2400" b="1" smtClean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133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  <p:bldP spid="16509" grpId="0" animBg="1"/>
      <p:bldP spid="16511" grpId="0" animBg="1"/>
      <p:bldP spid="16515" grpId="0" animBg="1"/>
      <p:bldP spid="16517" grpId="0" animBg="1"/>
      <p:bldP spid="16519" grpId="0" animBg="1"/>
      <p:bldP spid="165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79375"/>
            <a:ext cx="8229600" cy="915988"/>
          </a:xfrm>
        </p:spPr>
        <p:txBody>
          <a:bodyPr/>
          <a:lstStyle/>
          <a:p>
            <a:r>
              <a:rPr lang="en-GB" sz="3500" u="sng">
                <a:latin typeface="Comic Sans MS" charset="0"/>
              </a:rPr>
              <a:t>Types of radiation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387850" y="765175"/>
            <a:ext cx="4648200" cy="1282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 b="1">
                <a:solidFill>
                  <a:schemeClr val="bg1"/>
                </a:solidFill>
                <a:latin typeface="Comic Sans MS" charset="0"/>
              </a:rPr>
              <a:t>Alpha (</a:t>
            </a:r>
            <a:r>
              <a:rPr lang="en-GB" sz="2600" b="1">
                <a:solidFill>
                  <a:schemeClr val="bg1"/>
                </a:solidFill>
                <a:latin typeface="Comic Sans MS" charset="0"/>
                <a:sym typeface="Symbol" charset="0"/>
              </a:rPr>
              <a:t>) – a high speed helium nucleus is emitted </a:t>
            </a:r>
            <a:r>
              <a:rPr lang="en-GB" sz="2600" b="1">
                <a:solidFill>
                  <a:schemeClr val="bg1"/>
                </a:solidFill>
                <a:latin typeface="Comic Sans MS" charset="0"/>
              </a:rPr>
              <a:t>(2 protons &amp; 2 neutrons).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387850" y="2420938"/>
            <a:ext cx="4648200" cy="1282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 b="1">
                <a:solidFill>
                  <a:schemeClr val="bg1"/>
                </a:solidFill>
                <a:latin typeface="Comic Sans MS" charset="0"/>
              </a:rPr>
              <a:t>Beta (</a:t>
            </a:r>
            <a:r>
              <a:rPr lang="en-GB" sz="2600" b="1">
                <a:solidFill>
                  <a:schemeClr val="bg1"/>
                </a:solidFill>
                <a:latin typeface="Comic Sans MS" charset="0"/>
                <a:sym typeface="Symbol" charset="0"/>
              </a:rPr>
              <a:t>)</a:t>
            </a:r>
            <a:r>
              <a:rPr lang="en-GB" sz="2600" b="1">
                <a:solidFill>
                  <a:schemeClr val="bg1"/>
                </a:solidFill>
                <a:latin typeface="Comic Sans MS" charset="0"/>
              </a:rPr>
              <a:t> – the fast moving, high energy electron is called a beta particle.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356100" y="4005263"/>
            <a:ext cx="4648200" cy="24733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 b="1">
                <a:solidFill>
                  <a:schemeClr val="bg1"/>
                </a:solidFill>
                <a:latin typeface="Comic Sans MS" charset="0"/>
              </a:rPr>
              <a:t>Gamma (</a:t>
            </a:r>
            <a:r>
              <a:rPr lang="en-GB" sz="2600" b="1">
                <a:solidFill>
                  <a:schemeClr val="bg1"/>
                </a:solidFill>
                <a:latin typeface="Symbol" charset="0"/>
              </a:rPr>
              <a:t>g</a:t>
            </a:r>
            <a:r>
              <a:rPr lang="en-GB" sz="2600" b="1">
                <a:solidFill>
                  <a:schemeClr val="bg1"/>
                </a:solidFill>
                <a:latin typeface="Comic Sans MS" charset="0"/>
              </a:rPr>
              <a:t>) – after </a:t>
            </a:r>
            <a:r>
              <a:rPr lang="en-GB" sz="2600" b="1">
                <a:solidFill>
                  <a:schemeClr val="bg1"/>
                </a:solidFill>
                <a:latin typeface="Comic Sans MS" charset="0"/>
                <a:sym typeface="Symbol" charset="0"/>
              </a:rPr>
              <a:t> or  decay surplus energy is sometimes emitted.  Gamma radiation is a wave with very high frequency with short wavelength.  </a:t>
            </a:r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250825" y="811213"/>
            <a:ext cx="1023938" cy="1084262"/>
            <a:chOff x="1728" y="1680"/>
            <a:chExt cx="816" cy="864"/>
          </a:xfrm>
        </p:grpSpPr>
        <p:sp>
          <p:nvSpPr>
            <p:cNvPr id="22535" name="Oval 7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1824" y="1968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1920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Oval 13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Oval 14"/>
            <p:cNvSpPr>
              <a:spLocks noChangeArrowheads="1"/>
            </p:cNvSpPr>
            <p:nvPr/>
          </p:nvSpPr>
          <p:spPr bwMode="auto">
            <a:xfrm>
              <a:off x="2112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Oval 16"/>
            <p:cNvSpPr>
              <a:spLocks noChangeArrowheads="1"/>
            </p:cNvSpPr>
            <p:nvPr/>
          </p:nvSpPr>
          <p:spPr bwMode="auto">
            <a:xfrm>
              <a:off x="2304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Oval 17"/>
            <p:cNvSpPr>
              <a:spLocks noChangeArrowheads="1"/>
            </p:cNvSpPr>
            <p:nvPr/>
          </p:nvSpPr>
          <p:spPr bwMode="auto">
            <a:xfrm>
              <a:off x="2112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Oval 18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Oval 19"/>
            <p:cNvSpPr>
              <a:spLocks noChangeArrowheads="1"/>
            </p:cNvSpPr>
            <p:nvPr/>
          </p:nvSpPr>
          <p:spPr bwMode="auto">
            <a:xfrm>
              <a:off x="2016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Oval 20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Oval 21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Oval 22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51" name="Group 23"/>
          <p:cNvGrpSpPr>
            <a:grpSpLocks/>
          </p:cNvGrpSpPr>
          <p:nvPr/>
        </p:nvGrpSpPr>
        <p:grpSpPr bwMode="auto">
          <a:xfrm>
            <a:off x="1824038" y="811213"/>
            <a:ext cx="903287" cy="1023937"/>
            <a:chOff x="1149" y="799"/>
            <a:chExt cx="569" cy="645"/>
          </a:xfrm>
        </p:grpSpPr>
        <p:sp>
          <p:nvSpPr>
            <p:cNvPr id="22552" name="Oval 24"/>
            <p:cNvSpPr>
              <a:spLocks noChangeArrowheads="1"/>
            </p:cNvSpPr>
            <p:nvPr/>
          </p:nvSpPr>
          <p:spPr bwMode="auto">
            <a:xfrm>
              <a:off x="1225" y="875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Oval 25"/>
            <p:cNvSpPr>
              <a:spLocks noChangeArrowheads="1"/>
            </p:cNvSpPr>
            <p:nvPr/>
          </p:nvSpPr>
          <p:spPr bwMode="auto">
            <a:xfrm>
              <a:off x="1187" y="1027"/>
              <a:ext cx="190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4" name="Oval 26"/>
            <p:cNvSpPr>
              <a:spLocks noChangeArrowheads="1"/>
            </p:cNvSpPr>
            <p:nvPr/>
          </p:nvSpPr>
          <p:spPr bwMode="auto">
            <a:xfrm>
              <a:off x="1301" y="1065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Oval 27"/>
            <p:cNvSpPr>
              <a:spLocks noChangeArrowheads="1"/>
            </p:cNvSpPr>
            <p:nvPr/>
          </p:nvSpPr>
          <p:spPr bwMode="auto">
            <a:xfrm>
              <a:off x="1339" y="989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Oval 28"/>
            <p:cNvSpPr>
              <a:spLocks noChangeArrowheads="1"/>
            </p:cNvSpPr>
            <p:nvPr/>
          </p:nvSpPr>
          <p:spPr bwMode="auto">
            <a:xfrm>
              <a:off x="1263" y="1178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Oval 29"/>
            <p:cNvSpPr>
              <a:spLocks noChangeArrowheads="1"/>
            </p:cNvSpPr>
            <p:nvPr/>
          </p:nvSpPr>
          <p:spPr bwMode="auto">
            <a:xfrm>
              <a:off x="1149" y="1178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Oval 30"/>
            <p:cNvSpPr>
              <a:spLocks noChangeArrowheads="1"/>
            </p:cNvSpPr>
            <p:nvPr/>
          </p:nvSpPr>
          <p:spPr bwMode="auto">
            <a:xfrm>
              <a:off x="1415" y="1103"/>
              <a:ext cx="189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Oval 31"/>
            <p:cNvSpPr>
              <a:spLocks noChangeArrowheads="1"/>
            </p:cNvSpPr>
            <p:nvPr/>
          </p:nvSpPr>
          <p:spPr bwMode="auto">
            <a:xfrm>
              <a:off x="1452" y="1254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Oval 32"/>
            <p:cNvSpPr>
              <a:spLocks noChangeArrowheads="1"/>
            </p:cNvSpPr>
            <p:nvPr/>
          </p:nvSpPr>
          <p:spPr bwMode="auto">
            <a:xfrm>
              <a:off x="1415" y="913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Oval 33"/>
            <p:cNvSpPr>
              <a:spLocks noChangeArrowheads="1"/>
            </p:cNvSpPr>
            <p:nvPr/>
          </p:nvSpPr>
          <p:spPr bwMode="auto">
            <a:xfrm>
              <a:off x="1528" y="1065"/>
              <a:ext cx="190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Oval 34"/>
            <p:cNvSpPr>
              <a:spLocks noChangeArrowheads="1"/>
            </p:cNvSpPr>
            <p:nvPr/>
          </p:nvSpPr>
          <p:spPr bwMode="auto">
            <a:xfrm>
              <a:off x="1339" y="1254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Oval 35"/>
            <p:cNvSpPr>
              <a:spLocks noChangeArrowheads="1"/>
            </p:cNvSpPr>
            <p:nvPr/>
          </p:nvSpPr>
          <p:spPr bwMode="auto">
            <a:xfrm>
              <a:off x="1377" y="799"/>
              <a:ext cx="189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64" name="Group 36"/>
          <p:cNvGrpSpPr>
            <a:grpSpLocks/>
          </p:cNvGrpSpPr>
          <p:nvPr/>
        </p:nvGrpSpPr>
        <p:grpSpPr bwMode="auto">
          <a:xfrm>
            <a:off x="3276600" y="1243013"/>
            <a:ext cx="601663" cy="492125"/>
            <a:chOff x="1875" y="1133"/>
            <a:chExt cx="379" cy="310"/>
          </a:xfrm>
        </p:grpSpPr>
        <p:sp>
          <p:nvSpPr>
            <p:cNvPr id="22565" name="Oval 37"/>
            <p:cNvSpPr>
              <a:spLocks noChangeArrowheads="1"/>
            </p:cNvSpPr>
            <p:nvPr/>
          </p:nvSpPr>
          <p:spPr bwMode="auto">
            <a:xfrm>
              <a:off x="1875" y="113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Oval 38"/>
            <p:cNvSpPr>
              <a:spLocks noChangeArrowheads="1"/>
            </p:cNvSpPr>
            <p:nvPr/>
          </p:nvSpPr>
          <p:spPr bwMode="auto">
            <a:xfrm>
              <a:off x="2064" y="125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7" name="Oval 39"/>
            <p:cNvSpPr>
              <a:spLocks noChangeArrowheads="1"/>
            </p:cNvSpPr>
            <p:nvPr/>
          </p:nvSpPr>
          <p:spPr bwMode="auto">
            <a:xfrm>
              <a:off x="2018" y="1162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8" name="Oval 40"/>
            <p:cNvSpPr>
              <a:spLocks noChangeArrowheads="1"/>
            </p:cNvSpPr>
            <p:nvPr/>
          </p:nvSpPr>
          <p:spPr bwMode="auto">
            <a:xfrm>
              <a:off x="1951" y="1247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69" name="Group 41"/>
          <p:cNvGrpSpPr>
            <a:grpSpLocks/>
          </p:cNvGrpSpPr>
          <p:nvPr/>
        </p:nvGrpSpPr>
        <p:grpSpPr bwMode="auto">
          <a:xfrm>
            <a:off x="250825" y="2949575"/>
            <a:ext cx="1023938" cy="1084263"/>
            <a:chOff x="1728" y="1680"/>
            <a:chExt cx="816" cy="864"/>
          </a:xfrm>
        </p:grpSpPr>
        <p:sp>
          <p:nvSpPr>
            <p:cNvPr id="22570" name="Oval 42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1" name="Oval 43"/>
            <p:cNvSpPr>
              <a:spLocks noChangeArrowheads="1"/>
            </p:cNvSpPr>
            <p:nvPr/>
          </p:nvSpPr>
          <p:spPr bwMode="auto">
            <a:xfrm>
              <a:off x="1824" y="1968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Oval 44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Oval 45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Oval 46"/>
            <p:cNvSpPr>
              <a:spLocks noChangeArrowheads="1"/>
            </p:cNvSpPr>
            <p:nvPr/>
          </p:nvSpPr>
          <p:spPr bwMode="auto">
            <a:xfrm>
              <a:off x="1920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5" name="Oval 47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6" name="Oval 48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7" name="Oval 49"/>
            <p:cNvSpPr>
              <a:spLocks noChangeArrowheads="1"/>
            </p:cNvSpPr>
            <p:nvPr/>
          </p:nvSpPr>
          <p:spPr bwMode="auto">
            <a:xfrm>
              <a:off x="2112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8" name="Oval 50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9" name="Oval 51"/>
            <p:cNvSpPr>
              <a:spLocks noChangeArrowheads="1"/>
            </p:cNvSpPr>
            <p:nvPr/>
          </p:nvSpPr>
          <p:spPr bwMode="auto">
            <a:xfrm>
              <a:off x="2304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Oval 52"/>
            <p:cNvSpPr>
              <a:spLocks noChangeArrowheads="1"/>
            </p:cNvSpPr>
            <p:nvPr/>
          </p:nvSpPr>
          <p:spPr bwMode="auto">
            <a:xfrm>
              <a:off x="2112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1" name="Oval 53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2" name="Oval 54"/>
            <p:cNvSpPr>
              <a:spLocks noChangeArrowheads="1"/>
            </p:cNvSpPr>
            <p:nvPr/>
          </p:nvSpPr>
          <p:spPr bwMode="auto">
            <a:xfrm>
              <a:off x="2016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3" name="Oval 55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4" name="Oval 56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Oval 57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86" name="Group 58"/>
          <p:cNvGrpSpPr>
            <a:grpSpLocks/>
          </p:cNvGrpSpPr>
          <p:nvPr/>
        </p:nvGrpSpPr>
        <p:grpSpPr bwMode="auto">
          <a:xfrm>
            <a:off x="1908175" y="2949575"/>
            <a:ext cx="1023938" cy="1084263"/>
            <a:chOff x="1202" y="2024"/>
            <a:chExt cx="645" cy="683"/>
          </a:xfrm>
        </p:grpSpPr>
        <p:sp>
          <p:nvSpPr>
            <p:cNvPr id="22587" name="Oval 59"/>
            <p:cNvSpPr>
              <a:spLocks noChangeArrowheads="1"/>
            </p:cNvSpPr>
            <p:nvPr/>
          </p:nvSpPr>
          <p:spPr bwMode="auto">
            <a:xfrm>
              <a:off x="1316" y="2100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8" name="Oval 60"/>
            <p:cNvSpPr>
              <a:spLocks noChangeArrowheads="1"/>
            </p:cNvSpPr>
            <p:nvPr/>
          </p:nvSpPr>
          <p:spPr bwMode="auto">
            <a:xfrm>
              <a:off x="1278" y="2252"/>
              <a:ext cx="190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9" name="Oval 61"/>
            <p:cNvSpPr>
              <a:spLocks noChangeArrowheads="1"/>
            </p:cNvSpPr>
            <p:nvPr/>
          </p:nvSpPr>
          <p:spPr bwMode="auto">
            <a:xfrm>
              <a:off x="1392" y="2290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0" name="Oval 62"/>
            <p:cNvSpPr>
              <a:spLocks noChangeArrowheads="1"/>
            </p:cNvSpPr>
            <p:nvPr/>
          </p:nvSpPr>
          <p:spPr bwMode="auto">
            <a:xfrm>
              <a:off x="1430" y="2214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1" name="Oval 63"/>
            <p:cNvSpPr>
              <a:spLocks noChangeArrowheads="1"/>
            </p:cNvSpPr>
            <p:nvPr/>
          </p:nvSpPr>
          <p:spPr bwMode="auto">
            <a:xfrm>
              <a:off x="1354" y="2403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2" name="Oval 64"/>
            <p:cNvSpPr>
              <a:spLocks noChangeArrowheads="1"/>
            </p:cNvSpPr>
            <p:nvPr/>
          </p:nvSpPr>
          <p:spPr bwMode="auto">
            <a:xfrm>
              <a:off x="1202" y="2176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3" name="Oval 65"/>
            <p:cNvSpPr>
              <a:spLocks noChangeArrowheads="1"/>
            </p:cNvSpPr>
            <p:nvPr/>
          </p:nvSpPr>
          <p:spPr bwMode="auto">
            <a:xfrm>
              <a:off x="1240" y="240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4" name="Oval 66"/>
            <p:cNvSpPr>
              <a:spLocks noChangeArrowheads="1"/>
            </p:cNvSpPr>
            <p:nvPr/>
          </p:nvSpPr>
          <p:spPr bwMode="auto">
            <a:xfrm>
              <a:off x="1506" y="2328"/>
              <a:ext cx="189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5" name="Oval 67"/>
            <p:cNvSpPr>
              <a:spLocks noChangeArrowheads="1"/>
            </p:cNvSpPr>
            <p:nvPr/>
          </p:nvSpPr>
          <p:spPr bwMode="auto">
            <a:xfrm>
              <a:off x="1543" y="2479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6" name="Oval 68"/>
            <p:cNvSpPr>
              <a:spLocks noChangeArrowheads="1"/>
            </p:cNvSpPr>
            <p:nvPr/>
          </p:nvSpPr>
          <p:spPr bwMode="auto">
            <a:xfrm>
              <a:off x="1657" y="2403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7" name="Oval 69"/>
            <p:cNvSpPr>
              <a:spLocks noChangeArrowheads="1"/>
            </p:cNvSpPr>
            <p:nvPr/>
          </p:nvSpPr>
          <p:spPr bwMode="auto">
            <a:xfrm>
              <a:off x="1506" y="2138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Oval 70"/>
            <p:cNvSpPr>
              <a:spLocks noChangeArrowheads="1"/>
            </p:cNvSpPr>
            <p:nvPr/>
          </p:nvSpPr>
          <p:spPr bwMode="auto">
            <a:xfrm>
              <a:off x="1619" y="2290"/>
              <a:ext cx="190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Oval 71"/>
            <p:cNvSpPr>
              <a:spLocks noChangeArrowheads="1"/>
            </p:cNvSpPr>
            <p:nvPr/>
          </p:nvSpPr>
          <p:spPr bwMode="auto">
            <a:xfrm>
              <a:off x="1430" y="2479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Oval 72"/>
            <p:cNvSpPr>
              <a:spLocks noChangeArrowheads="1"/>
            </p:cNvSpPr>
            <p:nvPr/>
          </p:nvSpPr>
          <p:spPr bwMode="auto">
            <a:xfrm>
              <a:off x="1619" y="2138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1" name="Oval 73"/>
            <p:cNvSpPr>
              <a:spLocks noChangeArrowheads="1"/>
            </p:cNvSpPr>
            <p:nvPr/>
          </p:nvSpPr>
          <p:spPr bwMode="auto">
            <a:xfrm>
              <a:off x="1468" y="2024"/>
              <a:ext cx="189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2" name="Oval 74"/>
            <p:cNvSpPr>
              <a:spLocks noChangeArrowheads="1"/>
            </p:cNvSpPr>
            <p:nvPr/>
          </p:nvSpPr>
          <p:spPr bwMode="auto">
            <a:xfrm>
              <a:off x="1316" y="2517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03" name="Oval 75"/>
          <p:cNvSpPr>
            <a:spLocks noChangeArrowheads="1"/>
          </p:cNvSpPr>
          <p:nvPr/>
        </p:nvSpPr>
        <p:spPr bwMode="auto">
          <a:xfrm>
            <a:off x="3708400" y="3381375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604" name="Group 76"/>
          <p:cNvGrpSpPr>
            <a:grpSpLocks/>
          </p:cNvGrpSpPr>
          <p:nvPr/>
        </p:nvGrpSpPr>
        <p:grpSpPr bwMode="auto">
          <a:xfrm>
            <a:off x="250825" y="5157788"/>
            <a:ext cx="1023938" cy="1084262"/>
            <a:chOff x="1728" y="1680"/>
            <a:chExt cx="816" cy="864"/>
          </a:xfrm>
        </p:grpSpPr>
        <p:sp>
          <p:nvSpPr>
            <p:cNvPr id="22605" name="Oval 77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6" name="Oval 78"/>
            <p:cNvSpPr>
              <a:spLocks noChangeArrowheads="1"/>
            </p:cNvSpPr>
            <p:nvPr/>
          </p:nvSpPr>
          <p:spPr bwMode="auto">
            <a:xfrm>
              <a:off x="1824" y="1968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7" name="Oval 79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8" name="Oval 80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9" name="Oval 81"/>
            <p:cNvSpPr>
              <a:spLocks noChangeArrowheads="1"/>
            </p:cNvSpPr>
            <p:nvPr/>
          </p:nvSpPr>
          <p:spPr bwMode="auto">
            <a:xfrm>
              <a:off x="1920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0" name="Oval 82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1" name="Oval 83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2" name="Oval 84"/>
            <p:cNvSpPr>
              <a:spLocks noChangeArrowheads="1"/>
            </p:cNvSpPr>
            <p:nvPr/>
          </p:nvSpPr>
          <p:spPr bwMode="auto">
            <a:xfrm>
              <a:off x="2112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3" name="Oval 85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4" name="Oval 86"/>
            <p:cNvSpPr>
              <a:spLocks noChangeArrowheads="1"/>
            </p:cNvSpPr>
            <p:nvPr/>
          </p:nvSpPr>
          <p:spPr bwMode="auto">
            <a:xfrm>
              <a:off x="2304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5" name="Oval 87"/>
            <p:cNvSpPr>
              <a:spLocks noChangeArrowheads="1"/>
            </p:cNvSpPr>
            <p:nvPr/>
          </p:nvSpPr>
          <p:spPr bwMode="auto">
            <a:xfrm>
              <a:off x="2112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6" name="Oval 88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7" name="Oval 89"/>
            <p:cNvSpPr>
              <a:spLocks noChangeArrowheads="1"/>
            </p:cNvSpPr>
            <p:nvPr/>
          </p:nvSpPr>
          <p:spPr bwMode="auto">
            <a:xfrm>
              <a:off x="2016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8" name="Oval 90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9" name="Oval 91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20" name="Oval 92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621" name="Group 93"/>
          <p:cNvGrpSpPr>
            <a:grpSpLocks/>
          </p:cNvGrpSpPr>
          <p:nvPr/>
        </p:nvGrpSpPr>
        <p:grpSpPr bwMode="auto">
          <a:xfrm>
            <a:off x="1835150" y="5229225"/>
            <a:ext cx="903288" cy="1023938"/>
            <a:chOff x="1149" y="799"/>
            <a:chExt cx="569" cy="645"/>
          </a:xfrm>
        </p:grpSpPr>
        <p:sp>
          <p:nvSpPr>
            <p:cNvPr id="22622" name="Oval 94"/>
            <p:cNvSpPr>
              <a:spLocks noChangeArrowheads="1"/>
            </p:cNvSpPr>
            <p:nvPr/>
          </p:nvSpPr>
          <p:spPr bwMode="auto">
            <a:xfrm>
              <a:off x="1225" y="875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23" name="Oval 95"/>
            <p:cNvSpPr>
              <a:spLocks noChangeArrowheads="1"/>
            </p:cNvSpPr>
            <p:nvPr/>
          </p:nvSpPr>
          <p:spPr bwMode="auto">
            <a:xfrm>
              <a:off x="1187" y="1027"/>
              <a:ext cx="190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24" name="Oval 96"/>
            <p:cNvSpPr>
              <a:spLocks noChangeArrowheads="1"/>
            </p:cNvSpPr>
            <p:nvPr/>
          </p:nvSpPr>
          <p:spPr bwMode="auto">
            <a:xfrm>
              <a:off x="1301" y="1065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25" name="Oval 97"/>
            <p:cNvSpPr>
              <a:spLocks noChangeArrowheads="1"/>
            </p:cNvSpPr>
            <p:nvPr/>
          </p:nvSpPr>
          <p:spPr bwMode="auto">
            <a:xfrm>
              <a:off x="1339" y="989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26" name="Oval 98"/>
            <p:cNvSpPr>
              <a:spLocks noChangeArrowheads="1"/>
            </p:cNvSpPr>
            <p:nvPr/>
          </p:nvSpPr>
          <p:spPr bwMode="auto">
            <a:xfrm>
              <a:off x="1263" y="1178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27" name="Oval 99"/>
            <p:cNvSpPr>
              <a:spLocks noChangeArrowheads="1"/>
            </p:cNvSpPr>
            <p:nvPr/>
          </p:nvSpPr>
          <p:spPr bwMode="auto">
            <a:xfrm>
              <a:off x="1149" y="1178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28" name="Oval 100"/>
            <p:cNvSpPr>
              <a:spLocks noChangeArrowheads="1"/>
            </p:cNvSpPr>
            <p:nvPr/>
          </p:nvSpPr>
          <p:spPr bwMode="auto">
            <a:xfrm>
              <a:off x="1415" y="1103"/>
              <a:ext cx="189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29" name="Oval 101"/>
            <p:cNvSpPr>
              <a:spLocks noChangeArrowheads="1"/>
            </p:cNvSpPr>
            <p:nvPr/>
          </p:nvSpPr>
          <p:spPr bwMode="auto">
            <a:xfrm>
              <a:off x="1452" y="1254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0" name="Oval 102"/>
            <p:cNvSpPr>
              <a:spLocks noChangeArrowheads="1"/>
            </p:cNvSpPr>
            <p:nvPr/>
          </p:nvSpPr>
          <p:spPr bwMode="auto">
            <a:xfrm>
              <a:off x="1415" y="913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1" name="Oval 103"/>
            <p:cNvSpPr>
              <a:spLocks noChangeArrowheads="1"/>
            </p:cNvSpPr>
            <p:nvPr/>
          </p:nvSpPr>
          <p:spPr bwMode="auto">
            <a:xfrm>
              <a:off x="1528" y="1065"/>
              <a:ext cx="190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2" name="Oval 104"/>
            <p:cNvSpPr>
              <a:spLocks noChangeArrowheads="1"/>
            </p:cNvSpPr>
            <p:nvPr/>
          </p:nvSpPr>
          <p:spPr bwMode="auto">
            <a:xfrm>
              <a:off x="1339" y="1254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3" name="Oval 105"/>
            <p:cNvSpPr>
              <a:spLocks noChangeArrowheads="1"/>
            </p:cNvSpPr>
            <p:nvPr/>
          </p:nvSpPr>
          <p:spPr bwMode="auto">
            <a:xfrm>
              <a:off x="1377" y="799"/>
              <a:ext cx="189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634" name="Group 106"/>
          <p:cNvGrpSpPr>
            <a:grpSpLocks/>
          </p:cNvGrpSpPr>
          <p:nvPr/>
        </p:nvGrpSpPr>
        <p:grpSpPr bwMode="auto">
          <a:xfrm>
            <a:off x="3203575" y="4941888"/>
            <a:ext cx="601663" cy="492125"/>
            <a:chOff x="1875" y="1133"/>
            <a:chExt cx="379" cy="310"/>
          </a:xfrm>
        </p:grpSpPr>
        <p:sp>
          <p:nvSpPr>
            <p:cNvPr id="22635" name="Oval 107"/>
            <p:cNvSpPr>
              <a:spLocks noChangeArrowheads="1"/>
            </p:cNvSpPr>
            <p:nvPr/>
          </p:nvSpPr>
          <p:spPr bwMode="auto">
            <a:xfrm>
              <a:off x="1875" y="113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6" name="Oval 108"/>
            <p:cNvSpPr>
              <a:spLocks noChangeArrowheads="1"/>
            </p:cNvSpPr>
            <p:nvPr/>
          </p:nvSpPr>
          <p:spPr bwMode="auto">
            <a:xfrm>
              <a:off x="2064" y="125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2431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7" name="Oval 109"/>
            <p:cNvSpPr>
              <a:spLocks noChangeArrowheads="1"/>
            </p:cNvSpPr>
            <p:nvPr/>
          </p:nvSpPr>
          <p:spPr bwMode="auto">
            <a:xfrm>
              <a:off x="2018" y="1162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8" name="Oval 110"/>
            <p:cNvSpPr>
              <a:spLocks noChangeArrowheads="1"/>
            </p:cNvSpPr>
            <p:nvPr/>
          </p:nvSpPr>
          <p:spPr bwMode="auto">
            <a:xfrm>
              <a:off x="1951" y="1247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639" name="Group 111"/>
          <p:cNvGrpSpPr>
            <a:grpSpLocks/>
          </p:cNvGrpSpPr>
          <p:nvPr/>
        </p:nvGrpSpPr>
        <p:grpSpPr bwMode="auto">
          <a:xfrm>
            <a:off x="3276600" y="5805488"/>
            <a:ext cx="936625" cy="393700"/>
            <a:chOff x="2688" y="960"/>
            <a:chExt cx="1535" cy="623"/>
          </a:xfrm>
        </p:grpSpPr>
        <p:grpSp>
          <p:nvGrpSpPr>
            <p:cNvPr id="22640" name="Group 112"/>
            <p:cNvGrpSpPr>
              <a:grpSpLocks/>
            </p:cNvGrpSpPr>
            <p:nvPr/>
          </p:nvGrpSpPr>
          <p:grpSpPr bwMode="auto">
            <a:xfrm>
              <a:off x="2688" y="1248"/>
              <a:ext cx="383" cy="335"/>
              <a:chOff x="1632" y="2688"/>
              <a:chExt cx="383" cy="335"/>
            </a:xfrm>
          </p:grpSpPr>
          <p:sp>
            <p:nvSpPr>
              <p:cNvPr id="22641" name="Arc 113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2" name="Arc 114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43" name="Group 115"/>
            <p:cNvGrpSpPr>
              <a:grpSpLocks/>
            </p:cNvGrpSpPr>
            <p:nvPr/>
          </p:nvGrpSpPr>
          <p:grpSpPr bwMode="auto">
            <a:xfrm>
              <a:off x="3456" y="1248"/>
              <a:ext cx="383" cy="335"/>
              <a:chOff x="1632" y="2688"/>
              <a:chExt cx="383" cy="335"/>
            </a:xfrm>
          </p:grpSpPr>
          <p:sp>
            <p:nvSpPr>
              <p:cNvPr id="22644" name="Arc 116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5" name="Arc 117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46" name="Group 118"/>
            <p:cNvGrpSpPr>
              <a:grpSpLocks/>
            </p:cNvGrpSpPr>
            <p:nvPr/>
          </p:nvGrpSpPr>
          <p:grpSpPr bwMode="auto">
            <a:xfrm flipV="1">
              <a:off x="3840" y="960"/>
              <a:ext cx="383" cy="335"/>
              <a:chOff x="1632" y="2688"/>
              <a:chExt cx="383" cy="335"/>
            </a:xfrm>
          </p:grpSpPr>
          <p:sp>
            <p:nvSpPr>
              <p:cNvPr id="22647" name="Arc 119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8" name="Arc 120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49" name="Group 121"/>
            <p:cNvGrpSpPr>
              <a:grpSpLocks/>
            </p:cNvGrpSpPr>
            <p:nvPr/>
          </p:nvGrpSpPr>
          <p:grpSpPr bwMode="auto">
            <a:xfrm flipV="1">
              <a:off x="3072" y="960"/>
              <a:ext cx="383" cy="335"/>
              <a:chOff x="1632" y="2688"/>
              <a:chExt cx="383" cy="335"/>
            </a:xfrm>
          </p:grpSpPr>
          <p:sp>
            <p:nvSpPr>
              <p:cNvPr id="22650" name="Arc 122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1" name="Arc 123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652" name="Text Box 124"/>
          <p:cNvSpPr txBox="1">
            <a:spLocks noChangeArrowheads="1"/>
          </p:cNvSpPr>
          <p:nvPr/>
        </p:nvSpPr>
        <p:spPr bwMode="auto">
          <a:xfrm>
            <a:off x="0" y="1890713"/>
            <a:ext cx="15478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>
                <a:latin typeface="Comic Sans MS" charset="0"/>
              </a:rPr>
              <a:t>Unstable nucleus</a:t>
            </a:r>
            <a:endParaRPr lang="en-US" sz="1800">
              <a:latin typeface="Comic Sans MS" charset="0"/>
            </a:endParaRPr>
          </a:p>
        </p:txBody>
      </p:sp>
      <p:sp>
        <p:nvSpPr>
          <p:cNvPr id="22653" name="Text Box 125"/>
          <p:cNvSpPr txBox="1">
            <a:spLocks noChangeArrowheads="1"/>
          </p:cNvSpPr>
          <p:nvPr/>
        </p:nvSpPr>
        <p:spPr bwMode="auto">
          <a:xfrm>
            <a:off x="0" y="6216650"/>
            <a:ext cx="15478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>
                <a:latin typeface="Comic Sans MS" charset="0"/>
              </a:rPr>
              <a:t>Unstable nucleus</a:t>
            </a:r>
            <a:endParaRPr lang="en-US" sz="1800">
              <a:latin typeface="Comic Sans MS" charset="0"/>
            </a:endParaRPr>
          </a:p>
        </p:txBody>
      </p:sp>
      <p:sp>
        <p:nvSpPr>
          <p:cNvPr id="22654" name="Text Box 126"/>
          <p:cNvSpPr txBox="1">
            <a:spLocks noChangeArrowheads="1"/>
          </p:cNvSpPr>
          <p:nvPr/>
        </p:nvSpPr>
        <p:spPr bwMode="auto">
          <a:xfrm>
            <a:off x="0" y="4291013"/>
            <a:ext cx="15478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>
                <a:latin typeface="Comic Sans MS" charset="0"/>
              </a:rPr>
              <a:t>Unstable nucleus</a:t>
            </a:r>
            <a:endParaRPr lang="en-US" sz="1800">
              <a:latin typeface="Comic Sans MS" charset="0"/>
            </a:endParaRPr>
          </a:p>
        </p:txBody>
      </p:sp>
      <p:sp>
        <p:nvSpPr>
          <p:cNvPr id="22655" name="Text Box 127"/>
          <p:cNvSpPr txBox="1">
            <a:spLocks noChangeArrowheads="1"/>
          </p:cNvSpPr>
          <p:nvPr/>
        </p:nvSpPr>
        <p:spPr bwMode="auto">
          <a:xfrm>
            <a:off x="1619250" y="6216650"/>
            <a:ext cx="1439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>
                <a:latin typeface="Comic Sans MS" charset="0"/>
              </a:rPr>
              <a:t>New nucleus</a:t>
            </a:r>
            <a:endParaRPr lang="en-US" sz="1800">
              <a:latin typeface="Comic Sans MS" charset="0"/>
            </a:endParaRPr>
          </a:p>
        </p:txBody>
      </p:sp>
      <p:sp>
        <p:nvSpPr>
          <p:cNvPr id="22656" name="Text Box 128"/>
          <p:cNvSpPr txBox="1">
            <a:spLocks noChangeArrowheads="1"/>
          </p:cNvSpPr>
          <p:nvPr/>
        </p:nvSpPr>
        <p:spPr bwMode="auto">
          <a:xfrm>
            <a:off x="1476375" y="1890713"/>
            <a:ext cx="1439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>
                <a:latin typeface="Comic Sans MS" charset="0"/>
              </a:rPr>
              <a:t>New nucleus</a:t>
            </a:r>
            <a:endParaRPr lang="en-US" sz="1800">
              <a:latin typeface="Comic Sans MS" charset="0"/>
            </a:endParaRPr>
          </a:p>
        </p:txBody>
      </p:sp>
      <p:sp>
        <p:nvSpPr>
          <p:cNvPr id="22657" name="AutoShape 129"/>
          <p:cNvSpPr>
            <a:spLocks noChangeArrowheads="1"/>
          </p:cNvSpPr>
          <p:nvPr/>
        </p:nvSpPr>
        <p:spPr bwMode="auto">
          <a:xfrm>
            <a:off x="1403350" y="1243013"/>
            <a:ext cx="360363" cy="287337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58" name="AutoShape 130"/>
          <p:cNvSpPr>
            <a:spLocks noChangeArrowheads="1"/>
          </p:cNvSpPr>
          <p:nvPr/>
        </p:nvSpPr>
        <p:spPr bwMode="auto">
          <a:xfrm>
            <a:off x="1403350" y="3381375"/>
            <a:ext cx="360363" cy="287338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59" name="AutoShape 131"/>
          <p:cNvSpPr>
            <a:spLocks noChangeArrowheads="1"/>
          </p:cNvSpPr>
          <p:nvPr/>
        </p:nvSpPr>
        <p:spPr bwMode="auto">
          <a:xfrm>
            <a:off x="1403350" y="5661025"/>
            <a:ext cx="360363" cy="287338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60" name="AutoShape 132"/>
          <p:cNvSpPr>
            <a:spLocks noChangeArrowheads="1"/>
          </p:cNvSpPr>
          <p:nvPr/>
        </p:nvSpPr>
        <p:spPr bwMode="auto">
          <a:xfrm>
            <a:off x="2843213" y="1314450"/>
            <a:ext cx="287337" cy="287338"/>
          </a:xfrm>
          <a:prstGeom prst="plus">
            <a:avLst>
              <a:gd name="adj" fmla="val 3536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61" name="AutoShape 133"/>
          <p:cNvSpPr>
            <a:spLocks noChangeArrowheads="1"/>
          </p:cNvSpPr>
          <p:nvPr/>
        </p:nvSpPr>
        <p:spPr bwMode="auto">
          <a:xfrm>
            <a:off x="2843213" y="5876925"/>
            <a:ext cx="287337" cy="287338"/>
          </a:xfrm>
          <a:prstGeom prst="plus">
            <a:avLst>
              <a:gd name="adj" fmla="val 3536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62" name="AutoShape 134"/>
          <p:cNvSpPr>
            <a:spLocks noChangeArrowheads="1"/>
          </p:cNvSpPr>
          <p:nvPr/>
        </p:nvSpPr>
        <p:spPr bwMode="auto">
          <a:xfrm>
            <a:off x="3132138" y="3309938"/>
            <a:ext cx="287337" cy="287337"/>
          </a:xfrm>
          <a:prstGeom prst="plus">
            <a:avLst>
              <a:gd name="adj" fmla="val 3536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63" name="AutoShape 135"/>
          <p:cNvSpPr>
            <a:spLocks noChangeArrowheads="1"/>
          </p:cNvSpPr>
          <p:nvPr/>
        </p:nvSpPr>
        <p:spPr bwMode="auto">
          <a:xfrm rot="-1562587">
            <a:off x="2771775" y="5300663"/>
            <a:ext cx="360363" cy="287337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65" name="Text Box 137"/>
          <p:cNvSpPr txBox="1">
            <a:spLocks noChangeArrowheads="1"/>
          </p:cNvSpPr>
          <p:nvPr/>
        </p:nvSpPr>
        <p:spPr bwMode="auto">
          <a:xfrm>
            <a:off x="1619250" y="4292600"/>
            <a:ext cx="1368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>
                <a:latin typeface="Comic Sans MS" charset="0"/>
              </a:rPr>
              <a:t>New nucleus</a:t>
            </a:r>
            <a:endParaRPr lang="en-US" sz="1800">
              <a:latin typeface="Comic Sans MS" charset="0"/>
            </a:endParaRPr>
          </a:p>
        </p:txBody>
      </p:sp>
      <p:sp>
        <p:nvSpPr>
          <p:cNvPr id="22668" name="Text Box 140"/>
          <p:cNvSpPr txBox="1">
            <a:spLocks noChangeArrowheads="1"/>
          </p:cNvSpPr>
          <p:nvPr/>
        </p:nvSpPr>
        <p:spPr bwMode="auto">
          <a:xfrm>
            <a:off x="2843213" y="1890713"/>
            <a:ext cx="1547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800">
                <a:latin typeface="Comic Sans MS" charset="0"/>
              </a:rPr>
              <a:t>Alpha particle</a:t>
            </a:r>
            <a:endParaRPr lang="en-US" sz="2400">
              <a:latin typeface="Comic Sans MS" charset="0"/>
            </a:endParaRPr>
          </a:p>
        </p:txBody>
      </p:sp>
      <p:sp>
        <p:nvSpPr>
          <p:cNvPr id="22669" name="Text Box 141"/>
          <p:cNvSpPr txBox="1">
            <a:spLocks noChangeArrowheads="1"/>
          </p:cNvSpPr>
          <p:nvPr/>
        </p:nvSpPr>
        <p:spPr bwMode="auto">
          <a:xfrm>
            <a:off x="3059113" y="3670300"/>
            <a:ext cx="1547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800">
                <a:latin typeface="Comic Sans MS" charset="0"/>
              </a:rPr>
              <a:t>Beta particle</a:t>
            </a:r>
            <a:endParaRPr lang="en-US" sz="2400">
              <a:latin typeface="Comic Sans MS" charset="0"/>
            </a:endParaRPr>
          </a:p>
        </p:txBody>
      </p:sp>
      <p:sp>
        <p:nvSpPr>
          <p:cNvPr id="22670" name="Text Box 142"/>
          <p:cNvSpPr txBox="1">
            <a:spLocks noChangeArrowheads="1"/>
          </p:cNvSpPr>
          <p:nvPr/>
        </p:nvSpPr>
        <p:spPr bwMode="auto">
          <a:xfrm>
            <a:off x="2916238" y="6216650"/>
            <a:ext cx="1547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800">
                <a:latin typeface="Comic Sans MS" charset="0"/>
              </a:rPr>
              <a:t>Gamma radiation</a:t>
            </a:r>
            <a:endParaRPr lang="en-US" sz="240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14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2" grpId="0" animBg="1"/>
      <p:bldP spid="225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95536" y="1268760"/>
            <a:ext cx="8167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 dirty="0" smtClean="0">
                <a:solidFill>
                  <a:srgbClr val="000000"/>
                </a:solidFill>
                <a:latin typeface="Verdana" pitchFamily="34" charset="0"/>
                <a:ea typeface="ＭＳ Ｐゴシック" pitchFamily="34" charset="-128"/>
              </a:rPr>
              <a:t>Radium</a:t>
            </a:r>
            <a:r>
              <a:rPr lang="en-US" altLang="ja-JP" sz="2800" dirty="0">
                <a:solidFill>
                  <a:srgbClr val="000000"/>
                </a:solidFill>
                <a:latin typeface="Verdana" pitchFamily="34" charset="0"/>
                <a:ea typeface="ＭＳ Ｐゴシック" pitchFamily="34" charset="-128"/>
              </a:rPr>
              <a:t>-226 will alpha-decay to radon-222</a:t>
            </a:r>
          </a:p>
        </p:txBody>
      </p:sp>
      <p:pic>
        <p:nvPicPr>
          <p:cNvPr id="23559" name="Picture 7" descr="30-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971800"/>
            <a:ext cx="7162800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60" name="Object 2"/>
          <p:cNvGraphicFramePr>
            <a:graphicFrameLocks noChangeAspect="1"/>
          </p:cNvGraphicFramePr>
          <p:nvPr/>
        </p:nvGraphicFramePr>
        <p:xfrm>
          <a:off x="990600" y="1676400"/>
          <a:ext cx="712152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1371600" imgH="241200" progId="Equation.3">
                  <p:embed/>
                </p:oleObj>
              </mc:Choice>
              <mc:Fallback>
                <p:oleObj name="Equation" r:id="rId5" imgW="137160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7121525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475656" y="404664"/>
            <a:ext cx="626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Nuclear Equations</a:t>
            </a:r>
            <a:endParaRPr lang="en-A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42875" y="3490664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A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alpha</a:t>
            </a:r>
            <a:r>
              <a:rPr lang="en-A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production: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A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A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beta</a:t>
            </a:r>
            <a:r>
              <a:rPr lang="en-A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production: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AU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A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gamma</a:t>
            </a:r>
            <a:r>
              <a:rPr lang="en-A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ray production: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A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AU" sz="1100" b="1" dirty="0">
              <a:solidFill>
                <a:schemeClr val="bg1"/>
              </a:solidFill>
              <a:effectLst>
                <a:outerShdw blurRad="38100" dist="38100" dir="2700000" algn="tl">
                  <a:srgbClr val="336699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defRPr/>
            </a:pPr>
            <a:endParaRPr lang="en-AU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642938" y="1919039"/>
            <a:ext cx="5327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</a:rPr>
              <a:t>Atomic # (Z) &amp; Mass # (A)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032" name="Text Box 17"/>
          <p:cNvSpPr txBox="1">
            <a:spLocks noChangeArrowheads="1"/>
          </p:cNvSpPr>
          <p:nvPr/>
        </p:nvSpPr>
        <p:spPr bwMode="auto">
          <a:xfrm>
            <a:off x="214313" y="2419101"/>
            <a:ext cx="7143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</a:rPr>
              <a:t>      Energy (includes mass ~ E=mc</a:t>
            </a:r>
            <a:r>
              <a:rPr lang="en-NZ" sz="2400" baseline="30000" dirty="0">
                <a:solidFill>
                  <a:schemeClr val="bg1"/>
                </a:solidFill>
              </a:rPr>
              <a:t>2</a:t>
            </a:r>
            <a:r>
              <a:rPr lang="en-NZ" sz="2400" dirty="0">
                <a:solidFill>
                  <a:schemeClr val="bg1"/>
                </a:solidFill>
              </a:rPr>
              <a:t>)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4871" y="1347517"/>
            <a:ext cx="875912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A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Conservation laws observed in Radioactive Decay</a:t>
            </a:r>
            <a:endParaRPr lang="en-A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892" name="Objec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036939"/>
              </p:ext>
            </p:extLst>
          </p:nvPr>
        </p:nvGraphicFramePr>
        <p:xfrm>
          <a:off x="4357688" y="5062289"/>
          <a:ext cx="453548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Corel Equation 1.0 Equation" r:id="rId4" imgW="4544628" imgH="533169" progId="">
                  <p:embed/>
                </p:oleObj>
              </mc:Choice>
              <mc:Fallback>
                <p:oleObj name="Corel Equation 1.0 Equation" r:id="rId4" imgW="4544628" imgH="533169" progId="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5062289"/>
                        <a:ext cx="4535487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609298"/>
              </p:ext>
            </p:extLst>
          </p:nvPr>
        </p:nvGraphicFramePr>
        <p:xfrm>
          <a:off x="3571875" y="3276351"/>
          <a:ext cx="36861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6" imgW="1091880" imgH="241200" progId="Equation.3">
                  <p:embed/>
                </p:oleObj>
              </mc:Choice>
              <mc:Fallback>
                <p:oleObj name="Equation" r:id="rId6" imgW="109188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3276351"/>
                        <a:ext cx="3686175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875673"/>
              </p:ext>
            </p:extLst>
          </p:nvPr>
        </p:nvGraphicFramePr>
        <p:xfrm>
          <a:off x="3571875" y="4062413"/>
          <a:ext cx="402907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8" imgW="1193800" imgH="241300" progId="Equation.3">
                  <p:embed/>
                </p:oleObj>
              </mc:Choice>
              <mc:Fallback>
                <p:oleObj name="Equation" r:id="rId8" imgW="1193800" imgH="241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4062413"/>
                        <a:ext cx="4029075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459325"/>
              </p:ext>
            </p:extLst>
          </p:nvPr>
        </p:nvGraphicFramePr>
        <p:xfrm>
          <a:off x="1619672" y="6075535"/>
          <a:ext cx="453548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Corel Equation 1.0 Equation" r:id="rId10" imgW="4533927" imgH="523941" progId="">
                  <p:embed/>
                </p:oleObj>
              </mc:Choice>
              <mc:Fallback>
                <p:oleObj name="Corel Equation 1.0 Equation" r:id="rId10" imgW="4533927" imgH="523941" progId="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6075535"/>
                        <a:ext cx="4535487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403648" y="332656"/>
            <a:ext cx="626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Nuclear Equations</a:t>
            </a:r>
            <a:endParaRPr lang="en-A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/>
      <p:bldP spid="10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5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NZ" sz="4000" smtClean="0">
                <a:solidFill>
                  <a:schemeClr val="bg1"/>
                </a:solidFill>
              </a:rPr>
              <a:t>Work out the ? Numbers/symbols</a:t>
            </a:r>
            <a:br>
              <a:rPr lang="en-NZ" sz="4000" smtClean="0">
                <a:solidFill>
                  <a:schemeClr val="bg1"/>
                </a:solidFill>
              </a:rPr>
            </a:br>
            <a:r>
              <a:rPr lang="en-NZ" sz="4000" smtClean="0">
                <a:solidFill>
                  <a:schemeClr val="bg1"/>
                </a:solidFill>
              </a:rPr>
              <a:t>Alpha Decay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8163" y="1919288"/>
          <a:ext cx="2878137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4" imgW="1041120" imgH="241200" progId="Equation.3">
                  <p:embed/>
                </p:oleObj>
              </mc:Choice>
              <mc:Fallback>
                <p:oleObj name="Equation" r:id="rId4" imgW="104112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919288"/>
                        <a:ext cx="2878137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44513" y="2911475"/>
          <a:ext cx="284321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6" imgW="1028520" imgH="241200" progId="Equation.3">
                  <p:embed/>
                </p:oleObj>
              </mc:Choice>
              <mc:Fallback>
                <p:oleObj name="Equation" r:id="rId6" imgW="102852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911475"/>
                        <a:ext cx="2843212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74663" y="3848100"/>
          <a:ext cx="30892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8" imgW="1117440" imgH="241200" progId="Equation.3">
                  <p:embed/>
                </p:oleObj>
              </mc:Choice>
              <mc:Fallback>
                <p:oleObj name="Equation" r:id="rId8" imgW="111744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3848100"/>
                        <a:ext cx="308927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33388" y="4781550"/>
          <a:ext cx="312261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10" imgW="1130040" imgH="241200" progId="Equation.3">
                  <p:embed/>
                </p:oleObj>
              </mc:Choice>
              <mc:Fallback>
                <p:oleObj name="Equation" r:id="rId10" imgW="113004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4781550"/>
                        <a:ext cx="3122612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38150" y="5745163"/>
          <a:ext cx="308768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12" imgW="1117440" imgH="241200" progId="Equation.3">
                  <p:embed/>
                </p:oleObj>
              </mc:Choice>
              <mc:Fallback>
                <p:oleObj name="Equation" r:id="rId12" imgW="11174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5745163"/>
                        <a:ext cx="3087688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28" name="Object 7"/>
          <p:cNvGraphicFramePr>
            <a:graphicFrameLocks noChangeAspect="1"/>
          </p:cNvGraphicFramePr>
          <p:nvPr/>
        </p:nvGraphicFramePr>
        <p:xfrm>
          <a:off x="4948238" y="1960563"/>
          <a:ext cx="312261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14" imgW="1130040" imgH="241200" progId="Equation.3">
                  <p:embed/>
                </p:oleObj>
              </mc:Choice>
              <mc:Fallback>
                <p:oleObj name="Equation" r:id="rId14" imgW="11300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238" y="1960563"/>
                        <a:ext cx="3122612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29" name="Object 8"/>
          <p:cNvGraphicFramePr>
            <a:graphicFrameLocks noChangeAspect="1"/>
          </p:cNvGraphicFramePr>
          <p:nvPr/>
        </p:nvGraphicFramePr>
        <p:xfrm>
          <a:off x="4813300" y="2952750"/>
          <a:ext cx="33702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16" imgW="1218960" imgH="241200" progId="Equation.3">
                  <p:embed/>
                </p:oleObj>
              </mc:Choice>
              <mc:Fallback>
                <p:oleObj name="Equation" r:id="rId16" imgW="121896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2952750"/>
                        <a:ext cx="3370263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30" name="Object 9"/>
          <p:cNvGraphicFramePr>
            <a:graphicFrameLocks noChangeAspect="1"/>
          </p:cNvGraphicFramePr>
          <p:nvPr/>
        </p:nvGraphicFramePr>
        <p:xfrm>
          <a:off x="4849813" y="3889375"/>
          <a:ext cx="3405187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quation" r:id="rId18" imgW="1231560" imgH="241200" progId="Equation.3">
                  <p:embed/>
                </p:oleObj>
              </mc:Choice>
              <mc:Fallback>
                <p:oleObj name="Equation" r:id="rId18" imgW="123156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813" y="3889375"/>
                        <a:ext cx="3405187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31" name="Object 10"/>
          <p:cNvGraphicFramePr>
            <a:graphicFrameLocks noChangeAspect="1"/>
          </p:cNvGraphicFramePr>
          <p:nvPr/>
        </p:nvGraphicFramePr>
        <p:xfrm>
          <a:off x="4913313" y="4822825"/>
          <a:ext cx="32289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20" imgW="1168200" imgH="241200" progId="Equation.3">
                  <p:embed/>
                </p:oleObj>
              </mc:Choice>
              <mc:Fallback>
                <p:oleObj name="Equation" r:id="rId20" imgW="116820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3313" y="4822825"/>
                        <a:ext cx="322897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32" name="Object 11"/>
          <p:cNvGraphicFramePr>
            <a:graphicFrameLocks noChangeAspect="1"/>
          </p:cNvGraphicFramePr>
          <p:nvPr/>
        </p:nvGraphicFramePr>
        <p:xfrm>
          <a:off x="4848225" y="5786438"/>
          <a:ext cx="33337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22" imgW="1206360" imgH="241200" progId="Equation.3">
                  <p:embed/>
                </p:oleObj>
              </mc:Choice>
              <mc:Fallback>
                <p:oleObj name="Equation" r:id="rId22" imgW="120636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5786438"/>
                        <a:ext cx="333375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2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NZ" sz="4000" smtClean="0">
                <a:solidFill>
                  <a:schemeClr val="bg1"/>
                </a:solidFill>
              </a:rPr>
              <a:t>Work out the ? Numbers/symbols</a:t>
            </a:r>
            <a:br>
              <a:rPr lang="en-NZ" sz="4000" smtClean="0">
                <a:solidFill>
                  <a:schemeClr val="bg1"/>
                </a:solidFill>
              </a:rPr>
            </a:br>
            <a:r>
              <a:rPr lang="en-NZ" sz="4000" smtClean="0">
                <a:solidFill>
                  <a:schemeClr val="bg1"/>
                </a:solidFill>
              </a:rPr>
              <a:t>Beta Decay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87375" y="2705100"/>
          <a:ext cx="2690813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Equation" r:id="rId4" imgW="825480" imgH="241200" progId="Equation.3">
                  <p:embed/>
                </p:oleObj>
              </mc:Choice>
              <mc:Fallback>
                <p:oleObj name="Equation" r:id="rId4" imgW="82548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2705100"/>
                        <a:ext cx="2690813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31800" y="1785938"/>
          <a:ext cx="30210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tion" r:id="rId6" imgW="927000" imgH="241200" progId="Equation.3">
                  <p:embed/>
                </p:oleObj>
              </mc:Choice>
              <mc:Fallback>
                <p:oleObj name="Equation" r:id="rId6" imgW="92700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785938"/>
                        <a:ext cx="3021013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03200" y="5556250"/>
          <a:ext cx="356076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8" imgW="1091880" imgH="241200" progId="Equation.3">
                  <p:embed/>
                </p:oleObj>
              </mc:Choice>
              <mc:Fallback>
                <p:oleObj name="Equation" r:id="rId8" imgW="10918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5556250"/>
                        <a:ext cx="3560763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87363" y="3662363"/>
          <a:ext cx="29813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10" imgW="914400" imgH="241200" progId="Equation.3">
                  <p:embed/>
                </p:oleObj>
              </mc:Choice>
              <mc:Fallback>
                <p:oleObj name="Equation" r:id="rId10" imgW="91440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3662363"/>
                        <a:ext cx="298132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44488" y="4586288"/>
          <a:ext cx="33115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12" imgW="1015920" imgH="241200" progId="Equation.3">
                  <p:embed/>
                </p:oleObj>
              </mc:Choice>
              <mc:Fallback>
                <p:oleObj name="Equation" r:id="rId12" imgW="101592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4586288"/>
                        <a:ext cx="331152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5" name="Object 7"/>
          <p:cNvGraphicFramePr>
            <a:graphicFrameLocks noChangeAspect="1"/>
          </p:cNvGraphicFramePr>
          <p:nvPr/>
        </p:nvGraphicFramePr>
        <p:xfrm>
          <a:off x="5091113" y="2743200"/>
          <a:ext cx="294005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Equation" r:id="rId14" imgW="901440" imgH="241200" progId="Equation.3">
                  <p:embed/>
                </p:oleObj>
              </mc:Choice>
              <mc:Fallback>
                <p:oleObj name="Equation" r:id="rId14" imgW="9014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113" y="2743200"/>
                        <a:ext cx="2940050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6" name="Object 8"/>
          <p:cNvGraphicFramePr>
            <a:graphicFrameLocks noChangeAspect="1"/>
          </p:cNvGraphicFramePr>
          <p:nvPr/>
        </p:nvGraphicFramePr>
        <p:xfrm>
          <a:off x="5038725" y="1844675"/>
          <a:ext cx="30622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16" imgW="939600" imgH="228600" progId="Equation.3">
                  <p:embed/>
                </p:oleObj>
              </mc:Choice>
              <mc:Fallback>
                <p:oleObj name="Equation" r:id="rId16" imgW="9396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1844675"/>
                        <a:ext cx="3062288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7" name="Object 9"/>
          <p:cNvGraphicFramePr>
            <a:graphicFrameLocks noChangeAspect="1"/>
          </p:cNvGraphicFramePr>
          <p:nvPr/>
        </p:nvGraphicFramePr>
        <p:xfrm>
          <a:off x="4706938" y="5594350"/>
          <a:ext cx="3810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18" imgW="1168200" imgH="241200" progId="Equation.3">
                  <p:embed/>
                </p:oleObj>
              </mc:Choice>
              <mc:Fallback>
                <p:oleObj name="Equation" r:id="rId18" imgW="116820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6938" y="5594350"/>
                        <a:ext cx="3810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8" name="Object 10"/>
          <p:cNvGraphicFramePr>
            <a:graphicFrameLocks noChangeAspect="1"/>
          </p:cNvGraphicFramePr>
          <p:nvPr/>
        </p:nvGraphicFramePr>
        <p:xfrm>
          <a:off x="4803775" y="3700463"/>
          <a:ext cx="36036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20" imgW="1104840" imgH="241200" progId="Equation.3">
                  <p:embed/>
                </p:oleObj>
              </mc:Choice>
              <mc:Fallback>
                <p:oleObj name="Equation" r:id="rId20" imgW="110484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775" y="3700463"/>
                        <a:ext cx="360362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9" name="Object 11"/>
          <p:cNvGraphicFramePr>
            <a:graphicFrameLocks noChangeAspect="1"/>
          </p:cNvGraphicFramePr>
          <p:nvPr/>
        </p:nvGraphicFramePr>
        <p:xfrm>
          <a:off x="4827588" y="4624388"/>
          <a:ext cx="360203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22" imgW="1104840" imgH="241200" progId="Equation.3">
                  <p:embed/>
                </p:oleObj>
              </mc:Choice>
              <mc:Fallback>
                <p:oleObj name="Equation" r:id="rId22" imgW="110484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7588" y="4624388"/>
                        <a:ext cx="3602037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Discovering 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radioactivity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1412776"/>
            <a:ext cx="5266928" cy="257383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Henri Becquerel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discovered that </a:t>
            </a:r>
            <a:r>
              <a:rPr lang="en-US" sz="2200" b="1" dirty="0" smtClean="0">
                <a:solidFill>
                  <a:srgbClr val="FF0000"/>
                </a:solidFill>
              </a:rPr>
              <a:t>uranium compounds emit radiation spontaneously</a:t>
            </a:r>
            <a:r>
              <a:rPr lang="en-US" sz="2200" dirty="0" smtClean="0">
                <a:solidFill>
                  <a:srgbClr val="000000"/>
                </a:solidFill>
              </a:rPr>
              <a:t>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He left a piece of uranium in his drawer next to a photographic plate wrapped in black paper. The plate showed a darker section when it was developed later. </a:t>
            </a:r>
          </a:p>
        </p:txBody>
      </p:sp>
      <p:pic>
        <p:nvPicPr>
          <p:cNvPr id="45064" name="Picture 8" descr="becq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28184" y="1340768"/>
            <a:ext cx="1872208" cy="2715730"/>
          </a:xfrm>
          <a:noFill/>
        </p:spPr>
      </p:pic>
      <p:pic>
        <p:nvPicPr>
          <p:cNvPr id="45066" name="Picture 10" descr="mar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05064"/>
            <a:ext cx="1872208" cy="26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843808" y="47971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His assistant </a:t>
            </a:r>
            <a:r>
              <a:rPr lang="en-US" sz="2400" b="1" dirty="0" smtClean="0">
                <a:solidFill>
                  <a:srgbClr val="FF0000"/>
                </a:solidFill>
              </a:rPr>
              <a:t>Marie Curie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examined uranium compounds in more detail.</a:t>
            </a:r>
            <a:endParaRPr lang="en-NZ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288" y="115888"/>
            <a:ext cx="8497887" cy="428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000" b="1">
                <a:solidFill>
                  <a:srgbClr val="000000"/>
                </a:solidFill>
                <a:latin typeface="Comic Sans MS" charset="0"/>
              </a:rPr>
              <a:t>A Neutron walks into a bar and asks the bartender ‘How much for a beer?’</a:t>
            </a:r>
          </a:p>
          <a:p>
            <a:pPr>
              <a:spcBef>
                <a:spcPct val="50000"/>
              </a:spcBef>
            </a:pPr>
            <a:r>
              <a:rPr lang="en-GB" sz="5000" b="1">
                <a:solidFill>
                  <a:srgbClr val="000000"/>
                </a:solidFill>
                <a:latin typeface="Comic Sans MS" charset="0"/>
              </a:rPr>
              <a:t>The bar tender says…</a:t>
            </a:r>
            <a:endParaRPr lang="en-US" sz="5000" b="1">
              <a:solidFill>
                <a:srgbClr val="000000"/>
              </a:solidFill>
              <a:latin typeface="Comic Sans MS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95288" y="4591050"/>
            <a:ext cx="79216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000" b="1" dirty="0">
                <a:solidFill>
                  <a:srgbClr val="000000"/>
                </a:solidFill>
                <a:latin typeface="Comic Sans MS" charset="0"/>
              </a:rPr>
              <a:t>‘For you sir, no charge’</a:t>
            </a:r>
            <a:endParaRPr lang="en-US" sz="5000" b="1" dirty="0">
              <a:solidFill>
                <a:srgbClr val="000000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4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476672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+mn-lt"/>
                <a:ea typeface="ＭＳ Ｐゴシック" charset="0"/>
              </a:rPr>
              <a:t>Beta (</a:t>
            </a:r>
            <a:r>
              <a:rPr lang="en-GB" sz="3200" dirty="0">
                <a:solidFill>
                  <a:srgbClr val="000000"/>
                </a:solidFill>
                <a:latin typeface="+mn-lt"/>
                <a:ea typeface="ＭＳ Ｐゴシック" charset="0"/>
                <a:sym typeface="Symbol" charset="0"/>
              </a:rPr>
              <a:t>)</a:t>
            </a:r>
            <a:r>
              <a:rPr lang="en-GB" sz="3200" dirty="0">
                <a:solidFill>
                  <a:srgbClr val="000000"/>
                </a:solidFill>
                <a:latin typeface="+mn-lt"/>
                <a:ea typeface="ＭＳ Ｐゴシック" charset="0"/>
              </a:rPr>
              <a:t> – an atom decays into a new atom by changing a neutron into a proton and electron. 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34309"/>
              </p:ext>
            </p:extLst>
          </p:nvPr>
        </p:nvGraphicFramePr>
        <p:xfrm>
          <a:off x="971600" y="2348880"/>
          <a:ext cx="6441930" cy="1799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Equation" r:id="rId3" imgW="863600" imgH="241300" progId="Equation.3">
                  <p:embed/>
                </p:oleObj>
              </mc:Choice>
              <mc:Fallback>
                <p:oleObj name="Equation" r:id="rId3" imgW="863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348880"/>
                        <a:ext cx="6441930" cy="17999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086727"/>
              </p:ext>
            </p:extLst>
          </p:nvPr>
        </p:nvGraphicFramePr>
        <p:xfrm>
          <a:off x="1115616" y="4365104"/>
          <a:ext cx="6426008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5" imgW="977900" imgH="241300" progId="Equation.3">
                  <p:embed/>
                </p:oleObj>
              </mc:Choice>
              <mc:Fallback>
                <p:oleObj name="Equation" r:id="rId5" imgW="977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365104"/>
                        <a:ext cx="6426008" cy="15841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418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Natural radioactivity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Curie</a:t>
            </a:r>
            <a:r>
              <a:rPr lang="en-US" sz="2400" dirty="0" smtClean="0">
                <a:solidFill>
                  <a:srgbClr val="000000"/>
                </a:solidFill>
              </a:rPr>
              <a:t> discovered that all Uranium compounds are radioactive and also contain two other elements. She named these elements </a:t>
            </a:r>
            <a:r>
              <a:rPr lang="en-US" sz="2400" b="1" dirty="0" smtClean="0">
                <a:solidFill>
                  <a:srgbClr val="000000"/>
                </a:solidFill>
              </a:rPr>
              <a:t>polonium and radium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This process by which substances emit radiation freely in nature is called natural radioactivity.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4788024" y="5301208"/>
            <a:ext cx="408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Radiation affects photographic film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48134" name="Picture 6" descr="image_1b__7248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056" y="1556792"/>
            <a:ext cx="3752850" cy="3451225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736"/>
            <a:ext cx="5256584" cy="280831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Natural radioactivity is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the process by which the nuclei of atoms decay (break down) spontaneously.</a:t>
            </a:r>
          </a:p>
        </p:txBody>
      </p:sp>
      <p:pic>
        <p:nvPicPr>
          <p:cNvPr id="50180" name="Picture 4" descr="image2__7248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36096" y="620688"/>
            <a:ext cx="3400425" cy="3886200"/>
          </a:xfrm>
          <a:noFill/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5857884" y="4000504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Hazard symbol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23528" y="4509120"/>
            <a:ext cx="88204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It is </a:t>
            </a:r>
            <a:r>
              <a:rPr lang="en-US" sz="2400" dirty="0">
                <a:solidFill>
                  <a:schemeClr val="bg1"/>
                </a:solidFill>
              </a:rPr>
              <a:t>a type of nuclear reaction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Where ‘</a:t>
            </a:r>
            <a:r>
              <a:rPr lang="en-US" sz="2400" dirty="0">
                <a:solidFill>
                  <a:srgbClr val="FF0000"/>
                </a:solidFill>
              </a:rPr>
              <a:t>unstable</a:t>
            </a:r>
            <a:r>
              <a:rPr lang="en-US" sz="2400" dirty="0">
                <a:solidFill>
                  <a:schemeClr val="bg1"/>
                </a:solidFill>
              </a:rPr>
              <a:t>’ elements </a:t>
            </a:r>
            <a:r>
              <a:rPr lang="en-US" sz="2400" dirty="0" smtClean="0">
                <a:solidFill>
                  <a:schemeClr val="bg1"/>
                </a:solidFill>
              </a:rPr>
              <a:t>(atomic </a:t>
            </a:r>
            <a:r>
              <a:rPr lang="en-US" sz="2400" dirty="0">
                <a:solidFill>
                  <a:schemeClr val="bg1"/>
                </a:solidFill>
              </a:rPr>
              <a:t>Number &gt; </a:t>
            </a:r>
            <a:r>
              <a:rPr lang="en-US" sz="2400" dirty="0" smtClean="0">
                <a:solidFill>
                  <a:schemeClr val="bg1"/>
                </a:solidFill>
              </a:rPr>
              <a:t>82, lead</a:t>
            </a:r>
            <a:r>
              <a:rPr lang="en-US" sz="2400" dirty="0">
                <a:solidFill>
                  <a:schemeClr val="bg1"/>
                </a:solidFill>
              </a:rPr>
              <a:t>) will </a:t>
            </a:r>
            <a:r>
              <a:rPr lang="en-US" sz="2400" dirty="0">
                <a:solidFill>
                  <a:srgbClr val="FF0000"/>
                </a:solidFill>
              </a:rPr>
              <a:t>spontaneously</a:t>
            </a:r>
            <a:r>
              <a:rPr lang="en-US" sz="2400" dirty="0">
                <a:solidFill>
                  <a:schemeClr val="bg1"/>
                </a:solidFill>
              </a:rPr>
              <a:t> emit particles and or radiation from their nuclei.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periodic-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" y="219075"/>
            <a:ext cx="8926513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85225" cy="526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u="sng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RADIOACTIVE MATERIALS</a:t>
            </a:r>
          </a:p>
          <a:p>
            <a:pPr>
              <a:spcBef>
                <a:spcPct val="50000"/>
              </a:spcBef>
            </a:pPr>
            <a:r>
              <a:rPr lang="en-GB" sz="36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Most atoms are stable. However, radioactive atoms are not – they are </a:t>
            </a:r>
            <a:r>
              <a:rPr lang="en-GB" sz="3600" b="1" u="sng" smtClean="0">
                <a:solidFill>
                  <a:srgbClr val="333399"/>
                </a:solidFill>
                <a:latin typeface="Comic Sans MS" charset="0"/>
                <a:ea typeface="ＭＳ Ｐゴシック" charset="0"/>
              </a:rPr>
              <a:t>unbalanced</a:t>
            </a:r>
            <a:r>
              <a:rPr lang="en-GB" sz="36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and </a:t>
            </a:r>
            <a:r>
              <a:rPr lang="en-GB" sz="3600" b="1" u="sng" smtClean="0">
                <a:solidFill>
                  <a:srgbClr val="333399"/>
                </a:solidFill>
                <a:latin typeface="Comic Sans MS" charset="0"/>
                <a:ea typeface="ＭＳ Ｐゴシック" charset="0"/>
              </a:rPr>
              <a:t>unstable</a:t>
            </a:r>
            <a:r>
              <a:rPr lang="en-GB" sz="36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GB" sz="10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sz="36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They ‘want’ to become stable (balanced). So to try to achieve this state they </a:t>
            </a:r>
            <a:r>
              <a:rPr lang="en-GB" sz="3600" b="1" u="sng" smtClean="0">
                <a:solidFill>
                  <a:srgbClr val="333399"/>
                </a:solidFill>
                <a:latin typeface="Comic Sans MS" charset="0"/>
                <a:ea typeface="ＭＳ Ｐゴシック" charset="0"/>
              </a:rPr>
              <a:t>emit</a:t>
            </a:r>
            <a:r>
              <a:rPr lang="en-GB" sz="36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(give out) energy in the form of </a:t>
            </a:r>
            <a:r>
              <a:rPr lang="en-GB" sz="3600" b="1" u="sng" smtClean="0">
                <a:solidFill>
                  <a:srgbClr val="333399"/>
                </a:solidFill>
                <a:latin typeface="Comic Sans MS" charset="0"/>
                <a:ea typeface="ＭＳ Ｐゴシック" charset="0"/>
              </a:rPr>
              <a:t>radiation</a:t>
            </a:r>
            <a:r>
              <a:rPr lang="en-GB" sz="36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911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23850" y="115888"/>
            <a:ext cx="84963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This releases </a:t>
            </a:r>
            <a:r>
              <a:rPr lang="en-GB" sz="3600" b="1" u="sng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ENERGY</a:t>
            </a:r>
            <a:r>
              <a:rPr lang="en-GB" sz="36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. Sometimes a MASSIVE amount of energy.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23850" y="1446213"/>
            <a:ext cx="8496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Can you think of any examples? </a:t>
            </a:r>
          </a:p>
        </p:txBody>
      </p:sp>
      <p:pic>
        <p:nvPicPr>
          <p:cNvPr id="27655" name="Picture 7" descr="atomic-explo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05038"/>
            <a:ext cx="8280400" cy="442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ph_three_mile_island5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2804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900113" y="5386388"/>
            <a:ext cx="7200900" cy="1066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We’ll look at examples and uses in more detail in another lesson. </a:t>
            </a:r>
          </a:p>
        </p:txBody>
      </p:sp>
    </p:spTree>
    <p:extLst>
      <p:ext uri="{BB962C8B-B14F-4D97-AF65-F5344CB8AC3E}">
        <p14:creationId xmlns:p14="http://schemas.microsoft.com/office/powerpoint/2010/main" val="3435210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8785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u="sng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TYPES OF RADIATION</a:t>
            </a:r>
            <a:endParaRPr lang="en-GB" sz="3600" b="1" u="sng" smtClean="0">
              <a:solidFill>
                <a:srgbClr val="3333CC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66725" y="908050"/>
            <a:ext cx="79930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How many types of radiation are there and how are they different?</a:t>
            </a:r>
            <a:endParaRPr lang="en-GB" sz="3600" b="1" smtClean="0">
              <a:solidFill>
                <a:srgbClr val="3333CC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195513" y="5680075"/>
            <a:ext cx="424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smtClean="0">
                <a:solidFill>
                  <a:srgbClr val="669900"/>
                </a:solidFill>
                <a:latin typeface="Comic Sans MS" charset="0"/>
                <a:ea typeface="ＭＳ Ｐゴシック" charset="0"/>
              </a:rPr>
              <a:t>What are they?</a:t>
            </a:r>
          </a:p>
        </p:txBody>
      </p:sp>
      <p:pic>
        <p:nvPicPr>
          <p:cNvPr id="10256" name="Picture 16" descr="radiation_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2066925"/>
            <a:ext cx="7005637" cy="366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487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Alpha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17488"/>
            <a:ext cx="8856663" cy="630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795963" y="404813"/>
            <a:ext cx="30241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 smtClean="0">
                <a:solidFill>
                  <a:srgbClr val="669900"/>
                </a:solidFill>
                <a:latin typeface="Comic Sans MS" charset="0"/>
                <a:ea typeface="ＭＳ Ｐゴシック" charset="0"/>
              </a:rPr>
              <a:t>What do you notice?</a:t>
            </a:r>
            <a:endParaRPr lang="en-US" sz="3600" b="1" smtClean="0">
              <a:solidFill>
                <a:srgbClr val="6699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6948488" y="1557338"/>
            <a:ext cx="287337" cy="6477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932363" y="5589588"/>
            <a:ext cx="3311525" cy="64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23850" y="5013325"/>
            <a:ext cx="4032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 smtClean="0">
                <a:solidFill>
                  <a:srgbClr val="669900"/>
                </a:solidFill>
                <a:latin typeface="Comic Sans MS" charset="0"/>
                <a:ea typeface="ＭＳ Ｐゴシック" charset="0"/>
              </a:rPr>
              <a:t>So, what is an alpha particle?</a:t>
            </a:r>
            <a:endParaRPr lang="en-US" sz="3600" b="1" smtClean="0">
              <a:solidFill>
                <a:srgbClr val="669900"/>
              </a:solidFill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938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667</Words>
  <Application>Microsoft Macintosh PowerPoint</Application>
  <PresentationFormat>On-screen Show (4:3)</PresentationFormat>
  <Paragraphs>93</Paragraphs>
  <Slides>21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Default Design</vt:lpstr>
      <vt:lpstr>1_Default Design</vt:lpstr>
      <vt:lpstr>Equation</vt:lpstr>
      <vt:lpstr>Corel Equation 1.0 Equation</vt:lpstr>
      <vt:lpstr>Microsoft Equation</vt:lpstr>
      <vt:lpstr>PowerPoint Presentation</vt:lpstr>
      <vt:lpstr>Discovering radioactivity</vt:lpstr>
      <vt:lpstr>Natural radioactivity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ALPHA</vt:lpstr>
      <vt:lpstr>PowerPoint Presentation</vt:lpstr>
      <vt:lpstr>BETA</vt:lpstr>
      <vt:lpstr>PowerPoint Presentation</vt:lpstr>
      <vt:lpstr>GAMMA</vt:lpstr>
      <vt:lpstr>Types of radiation</vt:lpstr>
      <vt:lpstr>PowerPoint Presentation</vt:lpstr>
      <vt:lpstr>PowerPoint Presentation</vt:lpstr>
      <vt:lpstr>Work out the ? Numbers/symbols Alpha Decay</vt:lpstr>
      <vt:lpstr>Work out the ? Numbers/symbols Beta Decay</vt:lpstr>
      <vt:lpstr>PowerPoint Presentation</vt:lpstr>
      <vt:lpstr>PowerPoint Presentation</vt:lpstr>
    </vt:vector>
  </TitlesOfParts>
  <Company>Mairehau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Network User</dc:creator>
  <cp:lastModifiedBy>Stephen Anderson</cp:lastModifiedBy>
  <cp:revision>56</cp:revision>
  <dcterms:created xsi:type="dcterms:W3CDTF">2005-11-01T22:38:54Z</dcterms:created>
  <dcterms:modified xsi:type="dcterms:W3CDTF">2015-03-14T03:22:17Z</dcterms:modified>
</cp:coreProperties>
</file>