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70" r:id="rId2"/>
    <p:sldMasterId id="2147483784" r:id="rId3"/>
  </p:sldMasterIdLst>
  <p:notesMasterIdLst>
    <p:notesMasterId r:id="rId15"/>
  </p:notesMasterIdLst>
  <p:sldIdLst>
    <p:sldId id="315" r:id="rId4"/>
    <p:sldId id="316" r:id="rId5"/>
    <p:sldId id="306" r:id="rId6"/>
    <p:sldId id="319" r:id="rId7"/>
    <p:sldId id="320" r:id="rId8"/>
    <p:sldId id="307" r:id="rId9"/>
    <p:sldId id="295" r:id="rId10"/>
    <p:sldId id="279" r:id="rId11"/>
    <p:sldId id="286" r:id="rId12"/>
    <p:sldId id="317" r:id="rId13"/>
    <p:sldId id="318" r:id="rId1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02" autoAdjust="0"/>
    <p:restoredTop sz="90929"/>
  </p:normalViewPr>
  <p:slideViewPr>
    <p:cSldViewPr snapToGrid="0">
      <p:cViewPr>
        <p:scale>
          <a:sx n="90" d="100"/>
          <a:sy n="90" d="100"/>
        </p:scale>
        <p:origin x="-704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4251B3C-04A6-4C53-8554-284A3ECE802A}" type="datetimeFigureOut">
              <a:rPr lang="en-US"/>
              <a:pPr>
                <a:defRPr/>
              </a:pPr>
              <a:t>22/04/15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6B18908-91B3-425B-B0DA-0F08DCE02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8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9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9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032C408-69C2-4539-B2C1-2DD3DBDB67C8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3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0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0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8895FC0-53B2-4B86-A85D-F34D8DB749DF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6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2828C9-C6C3-4AF2-AA56-A757438C6AE5}" type="slidenum">
              <a:rPr lang="en-US" smtClean="0">
                <a:latin typeface="Times New Roman" charset="0"/>
              </a:rPr>
              <a:pPr/>
              <a:t>8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1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1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A62898E-12BB-4C0D-8B11-5CC4DAB8C8D7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10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2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652945E-FB13-4EEB-8DC9-5C9D9265B073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11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914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" name="Rectangle 2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8" name="Rectangle 4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6" name="Rectangle 904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9" name="Group 912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10" name="Freeform 892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1" name="Freeform 893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12" name="Group 894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3" name="Oval 895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" name="Oval 896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5" name="Oval 897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6" name="Oval 898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7" name="Oval 899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8" name="Oval 900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9" name="Oval 901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0" name="Oval 902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1" name="Oval 903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36745" name="Rectangle 905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6746" name="Rectangle 90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22" name="Rectangle 907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3" name="Rectangle 90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4" name="Rectangle 90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F33F4-D24D-483C-9948-09CAFDCC876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1DBC4-7149-4672-BDCD-2CA2489F74C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xmlns:p14="http://schemas.microsoft.com/office/powerpoint/2010/main"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3757F-29EA-4335-BC3A-34632C34832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xmlns:p14="http://schemas.microsoft.com/office/powerpoint/2010/main" spd="slow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BE99F-051E-410A-8299-0AF703039C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8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8A528-370B-45F0-8F4A-8C4AC44B2E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31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750EC-99E1-4ACD-905F-A71F522295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73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C1489-80E9-4D29-A4AE-DB9BEAC8C3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53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E8F8B-CEF7-402A-A957-C0EC2DA12A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80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283AE-E9F5-46A7-980F-913FAB15DC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568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8E94-DFAD-4698-8266-A1D77CAD83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548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D1715-ECF5-4B54-B254-22C0C34128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E3CDD-C6B8-444D-BB4F-7F2F3DA8426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xmlns:p14="http://schemas.microsoft.com/office/powerpoint/2010/main" spd="slow">
    <p:blinds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847E5-EAA4-4D19-8E03-DD476ED3CE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74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16EDA-CBA0-44AA-8DE2-4B774D0ED4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3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89CC1-6BAC-4576-AF95-879472B989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664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320675"/>
            <a:ext cx="7543800" cy="5775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92DF7-2E8E-41C7-8886-49B5059269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86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767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767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A17E8-8630-4425-B00A-8F9FBD1D42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81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914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" name="Rectangle 2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" name="Rectangle 4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" name="Rectangle 904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912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10" name="Freeform 892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" name="Freeform 893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2" name="Group 894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3" name="Oval 895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Oval 896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Oval 897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Oval 898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Oval 899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" name="Oval 900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" name="Oval 901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" name="Oval 902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" name="Oval 903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6745" name="Rectangle 905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6746" name="Rectangle 90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22" name="Rectangle 907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23" name="Rectangle 90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24" name="Rectangle 90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F33F4-D24D-483C-9948-09CAFDCC8761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90460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E3CDD-C6B8-444D-BB4F-7F2F3DA8426A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149590"/>
      </p:ext>
    </p:extLst>
  </p:cSld>
  <p:clrMapOvr>
    <a:masterClrMapping/>
  </p:clrMapOvr>
  <p:transition xmlns:p14="http://schemas.microsoft.com/office/powerpoint/2010/main" spd="slow">
    <p:blinds dir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49EDA-0CF7-49D9-9112-FAD34993F967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84242"/>
      </p:ext>
    </p:extLst>
  </p:cSld>
  <p:clrMapOvr>
    <a:masterClrMapping/>
  </p:clrMapOvr>
  <p:transition xmlns:p14="http://schemas.microsoft.com/office/powerpoint/2010/main" spd="slow">
    <p:blinds dir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43C21-ABA1-4F65-A6E0-9734C0F0D854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281270"/>
      </p:ext>
    </p:extLst>
  </p:cSld>
  <p:clrMapOvr>
    <a:masterClrMapping/>
  </p:clrMapOvr>
  <p:transition xmlns:p14="http://schemas.microsoft.com/office/powerpoint/2010/main" spd="slow">
    <p:blinds dir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6A683-C52B-4058-A503-1C948613C3F6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71217"/>
      </p:ext>
    </p:extLst>
  </p:cSld>
  <p:clrMapOvr>
    <a:masterClrMapping/>
  </p:clrMapOvr>
  <p:transition xmlns:p14="http://schemas.microsoft.com/office/powerpoint/2010/main"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49EDA-0CF7-49D9-9112-FAD34993F96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xmlns:p14="http://schemas.microsoft.com/office/powerpoint/2010/main" spd="slow">
    <p:blinds dir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DCC15-4795-4033-914B-297003832D9D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543503"/>
      </p:ext>
    </p:extLst>
  </p:cSld>
  <p:clrMapOvr>
    <a:masterClrMapping/>
  </p:clrMapOvr>
  <p:transition xmlns:p14="http://schemas.microsoft.com/office/powerpoint/2010/main" spd="slow">
    <p:blinds dir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BFEC-6DE9-49BE-997D-FFE4282C786A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661318"/>
      </p:ext>
    </p:extLst>
  </p:cSld>
  <p:clrMapOvr>
    <a:masterClrMapping/>
  </p:clrMapOvr>
  <p:transition xmlns:p14="http://schemas.microsoft.com/office/powerpoint/2010/main" spd="slow">
    <p:blinds dir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6F87-4114-4A7F-9ECC-E8768455A281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744471"/>
      </p:ext>
    </p:extLst>
  </p:cSld>
  <p:clrMapOvr>
    <a:masterClrMapping/>
  </p:clrMapOvr>
  <p:transition xmlns:p14="http://schemas.microsoft.com/office/powerpoint/2010/main" spd="slow">
    <p:blinds dir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196D6-1046-4FE4-B702-477C903A1CAA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84980"/>
      </p:ext>
    </p:extLst>
  </p:cSld>
  <p:clrMapOvr>
    <a:masterClrMapping/>
  </p:clrMapOvr>
  <p:transition xmlns:p14="http://schemas.microsoft.com/office/powerpoint/2010/main" spd="slow">
    <p:blinds dir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1DBC4-7149-4672-BDCD-2CA2489F74CF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82122"/>
      </p:ext>
    </p:extLst>
  </p:cSld>
  <p:clrMapOvr>
    <a:masterClrMapping/>
  </p:clrMapOvr>
  <p:transition xmlns:p14="http://schemas.microsoft.com/office/powerpoint/2010/main" spd="slow">
    <p:blinds dir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3757F-29EA-4335-BC3A-34632C34832B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61037"/>
      </p:ext>
    </p:extLst>
  </p:cSld>
  <p:clrMapOvr>
    <a:masterClrMapping/>
  </p:clrMapOvr>
  <p:transition xmlns:p14="http://schemas.microsoft.com/office/powerpoint/2010/main"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43C21-ABA1-4F65-A6E0-9734C0F0D85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xmlns:p14="http://schemas.microsoft.com/office/powerpoint/2010/main"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6A683-C52B-4058-A503-1C948613C3F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xmlns:p14="http://schemas.microsoft.com/office/powerpoint/2010/main"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DCC15-4795-4033-914B-297003832D9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xmlns:p14="http://schemas.microsoft.com/office/powerpoint/2010/main"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BFEC-6DE9-49BE-997D-FFE4282C786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xmlns:p14="http://schemas.microsoft.com/office/powerpoint/2010/main"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6F87-4114-4A7F-9ECC-E8768455A28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xmlns:p14="http://schemas.microsoft.com/office/powerpoint/2010/main"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9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90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196D6-1046-4FE4-B702-477C903A1CA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xmlns:p14="http://schemas.microsoft.com/office/powerpoint/2010/main"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916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22530" name="Rectangle 2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53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4106" name="Group 91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23420" name="Freeform 892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3421" name="Freeform 893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110" name="Group 894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23423" name="Oval 895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23424" name="Oval 896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23425" name="Oval 897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23426" name="Oval 898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23427" name="Oval 899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23428" name="Oval 900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23429" name="Oval 901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23430" name="Oval 902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23431" name="Oval 903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3432" name="Rectangle 904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099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100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DA4C33A-CB5A-4AB0-A7E8-3FBC6B417EC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 spd="slow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mb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>
              <a:defRPr/>
            </a:pPr>
            <a:fld id="{188A580F-8244-464D-BCB1-E67270756D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0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916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22530" name="Rectangle 2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53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4106" name="Group 91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23420" name="Freeform 892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21" name="Freeform 893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4110" name="Group 894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23423" name="Oval 895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424" name="Oval 896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425" name="Oval 897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426" name="Oval 898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427" name="Oval 899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428" name="Oval 900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429" name="Oval 901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430" name="Oval 902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431" name="Oval 903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3432" name="Rectangle 904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099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100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DA4C33A-CB5A-4AB0-A7E8-3FBC6B417ECE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00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 xmlns:p14="http://schemas.microsoft.com/office/powerpoint/2010/main" spd="slow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Anim'n of a Projectile Launched at Angl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83" y="1285617"/>
            <a:ext cx="8548498" cy="505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88152" y="218251"/>
            <a:ext cx="45763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Angled Projectiles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8872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3238"/>
            <a:ext cx="9375775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341313"/>
            <a:ext cx="7772400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5F5F5F"/>
              </a:buClr>
              <a:buSzPct val="65000"/>
              <a:buFont typeface="Wingdings" pitchFamily="2" charset="2"/>
              <a:buNone/>
              <a:defRPr/>
            </a:pPr>
            <a:r>
              <a:rPr lang="en-US" sz="32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A battleship simultaneously fires two shells at enemy ships. If the shells follow the parabolic trajectories shown, which ship gets hit first?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5F5F5F"/>
              </a:buClr>
              <a:buSzPct val="65000"/>
              <a:buFont typeface="Wingdings" pitchFamily="2" charset="2"/>
              <a:buNone/>
              <a:defRPr/>
            </a:pPr>
            <a:endParaRPr lang="en-US" sz="3200" kern="0" dirty="0">
              <a:solidFill>
                <a:srgbClr val="000000"/>
              </a:solidFill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5F5F5F"/>
              </a:buClr>
              <a:buSzPct val="65000"/>
              <a:buFont typeface="Wingdings" pitchFamily="2" charset="2"/>
              <a:buNone/>
              <a:defRPr/>
            </a:pPr>
            <a:endParaRPr lang="en-US" kern="0" dirty="0">
              <a:solidFill>
                <a:srgbClr val="000000"/>
              </a:solidFill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5F5F5F"/>
              </a:buClr>
              <a:buSzPct val="65000"/>
              <a:buFont typeface="Wingdings" pitchFamily="2" charset="2"/>
              <a:buNone/>
              <a:defRPr/>
            </a:pPr>
            <a:endParaRPr lang="en-US" kern="0" dirty="0">
              <a:solidFill>
                <a:srgbClr val="000000"/>
              </a:solidFill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5F5F5F"/>
              </a:buClr>
              <a:buSzPct val="65000"/>
              <a:buFont typeface="Wingdings" pitchFamily="2" charset="2"/>
              <a:buNone/>
              <a:defRPr/>
            </a:pPr>
            <a:endParaRPr lang="en-US" kern="0" dirty="0">
              <a:solidFill>
                <a:srgbClr val="000000"/>
              </a:solidFill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5F5F5F"/>
              </a:buClr>
              <a:buSzPct val="65000"/>
              <a:buFont typeface="Wingdings" pitchFamily="2" charset="2"/>
              <a:buNone/>
              <a:defRPr/>
            </a:pPr>
            <a:endParaRPr lang="en-US" kern="0" dirty="0">
              <a:solidFill>
                <a:srgbClr val="000000"/>
              </a:solidFill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5F5F5F"/>
              </a:buClr>
              <a:buSzPct val="65000"/>
              <a:buFont typeface="Wingdings" pitchFamily="2" charset="2"/>
              <a:buNone/>
              <a:defRPr/>
            </a:pPr>
            <a:endParaRPr lang="en-US" kern="0" dirty="0">
              <a:solidFill>
                <a:srgbClr val="000000"/>
              </a:solidFill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5F5F5F"/>
              </a:buClr>
              <a:buSzPct val="65000"/>
              <a:buFont typeface="Wingdings" pitchFamily="2" charset="2"/>
              <a:buNone/>
              <a:defRPr/>
            </a:pPr>
            <a:endParaRPr lang="en-US" kern="0" dirty="0">
              <a:solidFill>
                <a:srgbClr val="000000"/>
              </a:solidFill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5F5F5F"/>
              </a:buClr>
              <a:buSzPct val="65000"/>
              <a:buFont typeface="Wingdings" pitchFamily="2" charset="2"/>
              <a:buNone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1. </a:t>
            </a:r>
            <a:r>
              <a:rPr lang="en-US" i="1" kern="0" dirty="0">
                <a:solidFill>
                  <a:srgbClr val="000000"/>
                </a:solidFill>
                <a:latin typeface="Arial"/>
              </a:rPr>
              <a:t>A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5F5F5F"/>
              </a:buClr>
              <a:buSzPct val="65000"/>
              <a:buFont typeface="Wingdings" pitchFamily="2" charset="2"/>
              <a:buNone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2. both at the same time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5F5F5F"/>
              </a:buClr>
              <a:buSzPct val="65000"/>
              <a:buFont typeface="Wingdings" pitchFamily="2" charset="2"/>
              <a:buNone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3. </a:t>
            </a:r>
            <a:r>
              <a:rPr lang="en-US" i="1" kern="0" dirty="0">
                <a:solidFill>
                  <a:srgbClr val="000000"/>
                </a:solidFill>
                <a:latin typeface="Arial"/>
              </a:rPr>
              <a:t>B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5F5F5F"/>
              </a:buClr>
              <a:buSzPct val="65000"/>
              <a:buFont typeface="Wingdings" pitchFamily="2" charset="2"/>
              <a:buNone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4. need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2560133562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Verdana" pitchFamily="34" charset="0"/>
            </a:endParaRPr>
          </a:p>
        </p:txBody>
      </p:sp>
      <p:graphicFrame>
        <p:nvGraphicFramePr>
          <p:cNvPr id="71683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295827"/>
              </p:ext>
            </p:extLst>
          </p:nvPr>
        </p:nvGraphicFramePr>
        <p:xfrm>
          <a:off x="2392916" y="228600"/>
          <a:ext cx="38227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4" imgW="3822700" imgH="1054100" progId="Equation.COEE2">
                  <p:embed/>
                </p:oleObj>
              </mc:Choice>
              <mc:Fallback>
                <p:oleObj name="Equation" r:id="rId4" imgW="3822700" imgH="10541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916" y="228600"/>
                        <a:ext cx="3822700" cy="10541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524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</a:rPr>
              <a:t>*Use only for the following situation: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1981200"/>
            <a:ext cx="6324600" cy="1676400"/>
            <a:chOff x="1440" y="2160"/>
            <a:chExt cx="3984" cy="1056"/>
          </a:xfrm>
        </p:grpSpPr>
        <p:sp>
          <p:nvSpPr>
            <p:cNvPr id="71690" name="Arc 6"/>
            <p:cNvSpPr>
              <a:spLocks/>
            </p:cNvSpPr>
            <p:nvPr/>
          </p:nvSpPr>
          <p:spPr bwMode="auto">
            <a:xfrm>
              <a:off x="3360" y="2256"/>
              <a:ext cx="1487" cy="672"/>
            </a:xfrm>
            <a:custGeom>
              <a:avLst/>
              <a:gdLst>
                <a:gd name="T0" fmla="*/ 0 w 20913"/>
                <a:gd name="T1" fmla="*/ 0 h 21600"/>
                <a:gd name="T2" fmla="*/ 0 w 20913"/>
                <a:gd name="T3" fmla="*/ 0 h 21600"/>
                <a:gd name="T4" fmla="*/ 0 w 209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0913"/>
                <a:gd name="T10" fmla="*/ 0 h 21600"/>
                <a:gd name="T11" fmla="*/ 20913 w 209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13" h="21600" fill="none" extrusionOk="0">
                  <a:moveTo>
                    <a:pt x="-1" y="0"/>
                  </a:moveTo>
                  <a:cubicBezTo>
                    <a:pt x="9848" y="0"/>
                    <a:pt x="18449" y="6661"/>
                    <a:pt x="20913" y="16196"/>
                  </a:cubicBezTo>
                </a:path>
                <a:path w="20913" h="21600" stroke="0" extrusionOk="0">
                  <a:moveTo>
                    <a:pt x="-1" y="0"/>
                  </a:moveTo>
                  <a:cubicBezTo>
                    <a:pt x="9848" y="0"/>
                    <a:pt x="18449" y="6661"/>
                    <a:pt x="20913" y="1619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71691" name="Arc 7"/>
            <p:cNvSpPr>
              <a:spLocks/>
            </p:cNvSpPr>
            <p:nvPr/>
          </p:nvSpPr>
          <p:spPr bwMode="auto">
            <a:xfrm rot="10800000" flipV="1">
              <a:off x="1872" y="2256"/>
              <a:ext cx="1487" cy="720"/>
            </a:xfrm>
            <a:custGeom>
              <a:avLst/>
              <a:gdLst>
                <a:gd name="T0" fmla="*/ 0 w 20913"/>
                <a:gd name="T1" fmla="*/ 0 h 21600"/>
                <a:gd name="T2" fmla="*/ 0 w 20913"/>
                <a:gd name="T3" fmla="*/ 0 h 21600"/>
                <a:gd name="T4" fmla="*/ 0 w 209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0913"/>
                <a:gd name="T10" fmla="*/ 0 h 21600"/>
                <a:gd name="T11" fmla="*/ 20913 w 209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13" h="21600" fill="none" extrusionOk="0">
                  <a:moveTo>
                    <a:pt x="-1" y="0"/>
                  </a:moveTo>
                  <a:cubicBezTo>
                    <a:pt x="9848" y="0"/>
                    <a:pt x="18449" y="6661"/>
                    <a:pt x="20913" y="16196"/>
                  </a:cubicBezTo>
                </a:path>
                <a:path w="20913" h="21600" stroke="0" extrusionOk="0">
                  <a:moveTo>
                    <a:pt x="-1" y="0"/>
                  </a:moveTo>
                  <a:cubicBezTo>
                    <a:pt x="9848" y="0"/>
                    <a:pt x="18449" y="6661"/>
                    <a:pt x="20913" y="1619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71692" name="Line 8"/>
            <p:cNvSpPr>
              <a:spLocks noChangeShapeType="1"/>
            </p:cNvSpPr>
            <p:nvPr/>
          </p:nvSpPr>
          <p:spPr bwMode="auto">
            <a:xfrm>
              <a:off x="1440" y="2784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71693" name="Oval 9"/>
            <p:cNvSpPr>
              <a:spLocks noChangeArrowheads="1"/>
            </p:cNvSpPr>
            <p:nvPr/>
          </p:nvSpPr>
          <p:spPr bwMode="auto">
            <a:xfrm>
              <a:off x="1824" y="26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71694" name="Line 10"/>
            <p:cNvSpPr>
              <a:spLocks noChangeShapeType="1"/>
            </p:cNvSpPr>
            <p:nvPr/>
          </p:nvSpPr>
          <p:spPr bwMode="auto">
            <a:xfrm flipV="1">
              <a:off x="1920" y="2448"/>
              <a:ext cx="336" cy="2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71695" name="Text Box 11"/>
            <p:cNvSpPr txBox="1">
              <a:spLocks noChangeArrowheads="1"/>
            </p:cNvSpPr>
            <p:nvPr/>
          </p:nvSpPr>
          <p:spPr bwMode="auto">
            <a:xfrm>
              <a:off x="2064" y="216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1" smtClean="0">
                  <a:solidFill>
                    <a:srgbClr val="000000"/>
                  </a:solidFill>
                  <a:latin typeface="Verdana" pitchFamily="34" charset="0"/>
                </a:rPr>
                <a:t>v</a:t>
              </a:r>
              <a:r>
                <a:rPr lang="en-US" altLang="en-US" sz="2400" b="1" baseline="-25000" smtClean="0">
                  <a:solidFill>
                    <a:srgbClr val="000000"/>
                  </a:solidFill>
                  <a:latin typeface="Verdana" pitchFamily="34" charset="0"/>
                </a:rPr>
                <a:t>0</a:t>
              </a:r>
            </a:p>
          </p:txBody>
        </p:sp>
        <p:sp>
          <p:nvSpPr>
            <p:cNvPr id="71696" name="Text Box 12"/>
            <p:cNvSpPr txBox="1">
              <a:spLocks noChangeArrowheads="1"/>
            </p:cNvSpPr>
            <p:nvPr/>
          </p:nvSpPr>
          <p:spPr bwMode="auto">
            <a:xfrm>
              <a:off x="1968" y="254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</a:t>
              </a: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697" name="AutoShape 13"/>
            <p:cNvSpPr>
              <a:spLocks/>
            </p:cNvSpPr>
            <p:nvPr/>
          </p:nvSpPr>
          <p:spPr bwMode="auto">
            <a:xfrm rot="-5400000">
              <a:off x="3288" y="1368"/>
              <a:ext cx="144" cy="3072"/>
            </a:xfrm>
            <a:prstGeom prst="leftBrace">
              <a:avLst>
                <a:gd name="adj1" fmla="val 177778"/>
                <a:gd name="adj2" fmla="val 50000"/>
              </a:avLst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71698" name="Text Box 14"/>
            <p:cNvSpPr txBox="1">
              <a:spLocks noChangeArrowheads="1"/>
            </p:cNvSpPr>
            <p:nvPr/>
          </p:nvSpPr>
          <p:spPr bwMode="auto">
            <a:xfrm>
              <a:off x="3264" y="292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smtClean="0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</a:p>
          </p:txBody>
        </p:sp>
      </p:grp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304800" y="38862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</a:rPr>
              <a:t>Which angle </a:t>
            </a: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 gives the maximum range?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304800" y="45720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</a:rPr>
              <a:t>How does the range compare for complementary angles?</a:t>
            </a:r>
            <a:endParaRPr lang="en-US" altLang="en-US" sz="2400" smtClean="0">
              <a:solidFill>
                <a:srgbClr val="00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71688" name="Text Box 17"/>
          <p:cNvSpPr txBox="1">
            <a:spLocks noChangeArrowheads="1"/>
          </p:cNvSpPr>
          <p:nvPr/>
        </p:nvSpPr>
        <p:spPr bwMode="auto">
          <a:xfrm>
            <a:off x="6248400" y="152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987992075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utoUpdateAnimBg="0"/>
      <p:bldP spid="97295" grpId="0" autoUpdateAnimBg="0"/>
      <p:bldP spid="9729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362"/>
            <a:ext cx="9034819" cy="65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704950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" y="2362201"/>
            <a:ext cx="3657600" cy="806451"/>
            <a:chOff x="192" y="1488"/>
            <a:chExt cx="2304" cy="508"/>
          </a:xfrm>
        </p:grpSpPr>
        <p:sp>
          <p:nvSpPr>
            <p:cNvPr id="68644" name="Rectangle 3"/>
            <p:cNvSpPr>
              <a:spLocks noChangeArrowheads="1"/>
            </p:cNvSpPr>
            <p:nvPr/>
          </p:nvSpPr>
          <p:spPr bwMode="auto">
            <a:xfrm>
              <a:off x="672" y="1488"/>
              <a:ext cx="1392" cy="288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8645" name="Text Box 4"/>
            <p:cNvSpPr txBox="1">
              <a:spLocks noChangeArrowheads="1"/>
            </p:cNvSpPr>
            <p:nvPr/>
          </p:nvSpPr>
          <p:spPr bwMode="auto">
            <a:xfrm>
              <a:off x="192" y="1488"/>
              <a:ext cx="2304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 err="1" smtClean="0">
                  <a:solidFill>
                    <a:srgbClr val="003399"/>
                  </a:solidFill>
                  <a:latin typeface="Verdana" pitchFamily="34" charset="0"/>
                </a:rPr>
                <a:t>v</a:t>
              </a:r>
              <a:r>
                <a:rPr lang="en-US" altLang="en-US" sz="2400" baseline="-25000" dirty="0" err="1" smtClean="0">
                  <a:solidFill>
                    <a:srgbClr val="003399"/>
                  </a:solidFill>
                  <a:latin typeface="Verdana" pitchFamily="34" charset="0"/>
                </a:rPr>
                <a:t>ix</a:t>
              </a:r>
              <a:r>
                <a:rPr lang="en-US" altLang="en-US" sz="2400" baseline="-25000" dirty="0" smtClean="0">
                  <a:solidFill>
                    <a:srgbClr val="003399"/>
                  </a:solidFill>
                  <a:latin typeface="Verdana" pitchFamily="34" charset="0"/>
                </a:rPr>
                <a:t> </a:t>
              </a:r>
              <a:r>
                <a:rPr lang="en-US" altLang="en-US" sz="2400" dirty="0" smtClean="0">
                  <a:solidFill>
                    <a:srgbClr val="003399"/>
                  </a:solidFill>
                  <a:latin typeface="Verdana" pitchFamily="34" charset="0"/>
                </a:rPr>
                <a:t>= </a:t>
              </a:r>
              <a:r>
                <a:rPr lang="en-US" altLang="en-US" sz="2400" dirty="0" err="1" smtClean="0">
                  <a:solidFill>
                    <a:srgbClr val="003399"/>
                  </a:solidFill>
                  <a:latin typeface="Verdana" pitchFamily="34" charset="0"/>
                </a:rPr>
                <a:t>v</a:t>
              </a:r>
              <a:r>
                <a:rPr lang="en-US" altLang="en-US" sz="2400" baseline="-25000" dirty="0" err="1" smtClean="0">
                  <a:solidFill>
                    <a:srgbClr val="003399"/>
                  </a:solidFill>
                  <a:latin typeface="Verdana" pitchFamily="34" charset="0"/>
                </a:rPr>
                <a:t>i</a:t>
              </a:r>
              <a:r>
                <a:rPr lang="en-US" altLang="en-US" sz="2400" dirty="0" err="1" smtClean="0">
                  <a:solidFill>
                    <a:srgbClr val="003399"/>
                  </a:solidFill>
                  <a:latin typeface="Verdana" pitchFamily="34" charset="0"/>
                </a:rPr>
                <a:t>cos</a:t>
              </a:r>
              <a:r>
                <a:rPr lang="en-US" altLang="en-US" sz="2400" dirty="0" smtClean="0">
                  <a:solidFill>
                    <a:srgbClr val="003399"/>
                  </a:solidFill>
                  <a:latin typeface="Verdana" pitchFamily="34" charset="0"/>
                  <a:sym typeface="Symbol" pitchFamily="18" charset="2"/>
                </a:rPr>
                <a:t>   </a:t>
              </a:r>
            </a:p>
            <a:p>
              <a:pPr algn="ctr" eaLnBrk="1" hangingPunct="1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 smtClean="0">
                  <a:solidFill>
                    <a:srgbClr val="003399"/>
                  </a:solidFill>
                  <a:latin typeface="Verdana" pitchFamily="34" charset="0"/>
                  <a:sym typeface="Symbol" pitchFamily="18" charset="2"/>
                </a:rPr>
                <a:t>(determines the x-motion)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419600" y="2362201"/>
            <a:ext cx="3657600" cy="800101"/>
            <a:chOff x="2784" y="1488"/>
            <a:chExt cx="2304" cy="504"/>
          </a:xfrm>
        </p:grpSpPr>
        <p:sp>
          <p:nvSpPr>
            <p:cNvPr id="68642" name="Rectangle 6"/>
            <p:cNvSpPr>
              <a:spLocks noChangeArrowheads="1"/>
            </p:cNvSpPr>
            <p:nvPr/>
          </p:nvSpPr>
          <p:spPr bwMode="auto">
            <a:xfrm>
              <a:off x="3264" y="1488"/>
              <a:ext cx="1392" cy="288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8643" name="Text Box 7"/>
            <p:cNvSpPr txBox="1">
              <a:spLocks noChangeArrowheads="1"/>
            </p:cNvSpPr>
            <p:nvPr/>
          </p:nvSpPr>
          <p:spPr bwMode="auto">
            <a:xfrm>
              <a:off x="2784" y="1488"/>
              <a:ext cx="2304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 err="1" smtClean="0">
                  <a:solidFill>
                    <a:srgbClr val="CC0000"/>
                  </a:solidFill>
                  <a:latin typeface="Verdana" pitchFamily="34" charset="0"/>
                </a:rPr>
                <a:t>v</a:t>
              </a:r>
              <a:r>
                <a:rPr lang="en-US" altLang="en-US" sz="2400" baseline="-25000" dirty="0" err="1" smtClean="0">
                  <a:solidFill>
                    <a:srgbClr val="CC0000"/>
                  </a:solidFill>
                  <a:latin typeface="Verdana" pitchFamily="34" charset="0"/>
                </a:rPr>
                <a:t>iy</a:t>
              </a:r>
              <a:r>
                <a:rPr lang="en-US" altLang="en-US" sz="2400" baseline="-25000" dirty="0" smtClean="0">
                  <a:solidFill>
                    <a:srgbClr val="CC0000"/>
                  </a:solidFill>
                  <a:latin typeface="Verdana" pitchFamily="34" charset="0"/>
                </a:rPr>
                <a:t> </a:t>
              </a:r>
              <a:r>
                <a:rPr lang="en-US" altLang="en-US" sz="2400" dirty="0" smtClean="0">
                  <a:solidFill>
                    <a:srgbClr val="CC0000"/>
                  </a:solidFill>
                  <a:latin typeface="Verdana" pitchFamily="34" charset="0"/>
                </a:rPr>
                <a:t>= </a:t>
              </a:r>
              <a:r>
                <a:rPr lang="en-US" altLang="en-US" sz="2400" dirty="0" err="1" smtClean="0">
                  <a:solidFill>
                    <a:srgbClr val="CC0000"/>
                  </a:solidFill>
                  <a:latin typeface="Verdana" pitchFamily="34" charset="0"/>
                </a:rPr>
                <a:t>v</a:t>
              </a:r>
              <a:r>
                <a:rPr lang="en-US" altLang="en-US" sz="2400" baseline="-25000" dirty="0" err="1" smtClean="0">
                  <a:solidFill>
                    <a:srgbClr val="CC0000"/>
                  </a:solidFill>
                  <a:latin typeface="Verdana" pitchFamily="34" charset="0"/>
                </a:rPr>
                <a:t>i</a:t>
              </a:r>
              <a:r>
                <a:rPr lang="en-US" altLang="en-US" sz="2400" dirty="0" err="1" smtClean="0">
                  <a:solidFill>
                    <a:srgbClr val="CC0000"/>
                  </a:solidFill>
                  <a:latin typeface="Verdana" pitchFamily="34" charset="0"/>
                </a:rPr>
                <a:t>sin</a:t>
              </a:r>
              <a:r>
                <a:rPr lang="en-US" altLang="en-US" sz="2400" dirty="0" smtClean="0">
                  <a:solidFill>
                    <a:srgbClr val="CC0000"/>
                  </a:solidFill>
                  <a:latin typeface="Verdana" pitchFamily="34" charset="0"/>
                  <a:sym typeface="Symbol" pitchFamily="18" charset="2"/>
                </a:rPr>
                <a:t>   </a:t>
              </a:r>
            </a:p>
            <a:p>
              <a:pPr algn="ctr" eaLnBrk="1" hangingPunct="1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 smtClean="0">
                  <a:solidFill>
                    <a:srgbClr val="CC0000"/>
                  </a:solidFill>
                  <a:latin typeface="Verdana" pitchFamily="34" charset="0"/>
                  <a:sym typeface="Symbol" pitchFamily="18" charset="2"/>
                </a:rPr>
                <a:t>(determines the y-motion)</a:t>
              </a:r>
            </a:p>
          </p:txBody>
        </p:sp>
      </p:grp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228600" y="2286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8000"/>
                </a:solidFill>
                <a:latin typeface="Verdana" pitchFamily="34" charset="0"/>
              </a:rPr>
              <a:t>Consider a projectile with initial velocity </a:t>
            </a:r>
            <a:r>
              <a:rPr lang="en-US" altLang="en-US" sz="2400" b="1" dirty="0" smtClean="0">
                <a:solidFill>
                  <a:srgbClr val="008000"/>
                </a:solidFill>
                <a:latin typeface="Verdana" pitchFamily="34" charset="0"/>
              </a:rPr>
              <a:t>v</a:t>
            </a:r>
            <a:r>
              <a:rPr lang="en-US" altLang="en-US" sz="2400" b="1" baseline="-25000" dirty="0" smtClean="0">
                <a:solidFill>
                  <a:srgbClr val="008000"/>
                </a:solidFill>
                <a:latin typeface="Verdana" pitchFamily="34" charset="0"/>
              </a:rPr>
              <a:t>i</a:t>
            </a:r>
            <a:r>
              <a:rPr lang="en-US" altLang="en-US" sz="24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n-US" altLang="en-US" sz="2400" dirty="0" smtClean="0">
                <a:solidFill>
                  <a:srgbClr val="008000"/>
                </a:solidFill>
                <a:latin typeface="Verdana" pitchFamily="34" charset="0"/>
              </a:rPr>
              <a:t>at angle </a:t>
            </a:r>
            <a:r>
              <a:rPr lang="en-US" altLang="en-US" sz="2400" dirty="0" smtClean="0">
                <a:solidFill>
                  <a:srgbClr val="008000"/>
                </a:solidFill>
                <a:latin typeface="Verdana" pitchFamily="34" charset="0"/>
                <a:sym typeface="Symbol" pitchFamily="18" charset="2"/>
              </a:rPr>
              <a:t>:</a:t>
            </a:r>
            <a:endParaRPr lang="en-US" altLang="en-US" sz="2400" dirty="0" smtClean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68613" name="Line 9"/>
          <p:cNvSpPr>
            <a:spLocks noChangeShapeType="1"/>
          </p:cNvSpPr>
          <p:nvPr/>
        </p:nvSpPr>
        <p:spPr bwMode="auto">
          <a:xfrm>
            <a:off x="304800" y="1981200"/>
            <a:ext cx="3276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endParaRPr lang="en-NZ" sz="280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8614" name="Line 10"/>
          <p:cNvSpPr>
            <a:spLocks noChangeShapeType="1"/>
          </p:cNvSpPr>
          <p:nvPr/>
        </p:nvSpPr>
        <p:spPr bwMode="auto">
          <a:xfrm flipV="1">
            <a:off x="1066800" y="990600"/>
            <a:ext cx="1905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endParaRPr lang="en-NZ" sz="280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8615" name="Oval 11"/>
          <p:cNvSpPr>
            <a:spLocks noChangeArrowheads="1"/>
          </p:cNvSpPr>
          <p:nvPr/>
        </p:nvSpPr>
        <p:spPr bwMode="auto">
          <a:xfrm>
            <a:off x="838200" y="1752600"/>
            <a:ext cx="304800" cy="228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8616" name="Text Box 12"/>
          <p:cNvSpPr txBox="1">
            <a:spLocks noChangeArrowheads="1"/>
          </p:cNvSpPr>
          <p:nvPr/>
        </p:nvSpPr>
        <p:spPr bwMode="auto">
          <a:xfrm>
            <a:off x="1524000" y="990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v</a:t>
            </a:r>
            <a:r>
              <a:rPr lang="en-US" altLang="en-US" sz="2400" b="1" baseline="-25000" dirty="0" smtClean="0">
                <a:solidFill>
                  <a:srgbClr val="000000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8617" name="Text Box 13"/>
          <p:cNvSpPr txBox="1">
            <a:spLocks noChangeArrowheads="1"/>
          </p:cNvSpPr>
          <p:nvPr/>
        </p:nvSpPr>
        <p:spPr bwMode="auto">
          <a:xfrm>
            <a:off x="1600200" y="1447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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657600" y="914400"/>
            <a:ext cx="4876800" cy="914400"/>
            <a:chOff x="2304" y="576"/>
            <a:chExt cx="3072" cy="576"/>
          </a:xfrm>
        </p:grpSpPr>
        <p:sp>
          <p:nvSpPr>
            <p:cNvPr id="68640" name="Text Box 15"/>
            <p:cNvSpPr txBox="1">
              <a:spLocks noChangeArrowheads="1"/>
            </p:cNvSpPr>
            <p:nvPr/>
          </p:nvSpPr>
          <p:spPr bwMode="auto">
            <a:xfrm>
              <a:off x="2496" y="576"/>
              <a:ext cx="288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 smtClean="0">
                  <a:solidFill>
                    <a:srgbClr val="333333"/>
                  </a:solidFill>
                  <a:latin typeface="Verdana" pitchFamily="34" charset="0"/>
                </a:rPr>
                <a:t>Let’s find the x and y components of v</a:t>
              </a:r>
              <a:r>
                <a:rPr lang="en-US" altLang="en-US" sz="2400" baseline="-25000" dirty="0" smtClean="0">
                  <a:solidFill>
                    <a:srgbClr val="333333"/>
                  </a:solidFill>
                  <a:latin typeface="Verdana" pitchFamily="34" charset="0"/>
                </a:rPr>
                <a:t>i</a:t>
              </a:r>
              <a:endParaRPr lang="en-US" altLang="en-US" sz="2400" dirty="0" smtClean="0">
                <a:solidFill>
                  <a:srgbClr val="333333"/>
                </a:solidFill>
                <a:latin typeface="Verdana" pitchFamily="34" charset="0"/>
              </a:endParaRPr>
            </a:p>
          </p:txBody>
        </p:sp>
        <p:sp>
          <p:nvSpPr>
            <p:cNvPr id="68641" name="AutoShape 16"/>
            <p:cNvSpPr>
              <a:spLocks/>
            </p:cNvSpPr>
            <p:nvPr/>
          </p:nvSpPr>
          <p:spPr bwMode="auto">
            <a:xfrm>
              <a:off x="2304" y="576"/>
              <a:ext cx="192" cy="576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143000" y="1752600"/>
            <a:ext cx="1828800" cy="457200"/>
            <a:chOff x="720" y="1104"/>
            <a:chExt cx="1152" cy="288"/>
          </a:xfrm>
        </p:grpSpPr>
        <p:sp>
          <p:nvSpPr>
            <p:cNvPr id="68638" name="Line 18"/>
            <p:cNvSpPr>
              <a:spLocks noChangeShapeType="1"/>
            </p:cNvSpPr>
            <p:nvPr/>
          </p:nvSpPr>
          <p:spPr bwMode="auto">
            <a:xfrm>
              <a:off x="720" y="1152"/>
              <a:ext cx="1152" cy="0"/>
            </a:xfrm>
            <a:prstGeom prst="line">
              <a:avLst/>
            </a:prstGeom>
            <a:noFill/>
            <a:ln w="254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8639" name="Text Box 19"/>
            <p:cNvSpPr txBox="1">
              <a:spLocks noChangeArrowheads="1"/>
            </p:cNvSpPr>
            <p:nvPr/>
          </p:nvSpPr>
          <p:spPr bwMode="auto">
            <a:xfrm>
              <a:off x="1152" y="110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 err="1" smtClean="0">
                  <a:solidFill>
                    <a:srgbClr val="003399"/>
                  </a:solidFill>
                  <a:latin typeface="Verdana" pitchFamily="34" charset="0"/>
                </a:rPr>
                <a:t>v</a:t>
              </a:r>
              <a:r>
                <a:rPr lang="en-US" altLang="en-US" sz="2400" baseline="-25000" dirty="0" err="1" smtClean="0">
                  <a:solidFill>
                    <a:srgbClr val="003399"/>
                  </a:solidFill>
                  <a:latin typeface="Verdana" pitchFamily="34" charset="0"/>
                </a:rPr>
                <a:t>ix</a:t>
              </a:r>
              <a:endParaRPr lang="en-US" altLang="en-US" sz="2400" baseline="-25000" dirty="0" smtClean="0">
                <a:solidFill>
                  <a:srgbClr val="003399"/>
                </a:solidFill>
                <a:latin typeface="Verdana" pitchFamily="34" charset="0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971800" y="990600"/>
            <a:ext cx="914400" cy="838200"/>
            <a:chOff x="1872" y="624"/>
            <a:chExt cx="576" cy="528"/>
          </a:xfrm>
        </p:grpSpPr>
        <p:sp>
          <p:nvSpPr>
            <p:cNvPr id="68636" name="Line 21"/>
            <p:cNvSpPr>
              <a:spLocks noChangeShapeType="1"/>
            </p:cNvSpPr>
            <p:nvPr/>
          </p:nvSpPr>
          <p:spPr bwMode="auto">
            <a:xfrm flipV="1">
              <a:off x="1872" y="624"/>
              <a:ext cx="0" cy="528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8637" name="Text Box 22"/>
            <p:cNvSpPr txBox="1">
              <a:spLocks noChangeArrowheads="1"/>
            </p:cNvSpPr>
            <p:nvPr/>
          </p:nvSpPr>
          <p:spPr bwMode="auto">
            <a:xfrm>
              <a:off x="1872" y="72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 err="1" smtClean="0">
                  <a:solidFill>
                    <a:srgbClr val="CC0000"/>
                  </a:solidFill>
                  <a:latin typeface="Verdana" pitchFamily="34" charset="0"/>
                </a:rPr>
                <a:t>v</a:t>
              </a:r>
              <a:r>
                <a:rPr lang="en-US" altLang="en-US" sz="2400" baseline="-25000" dirty="0" err="1" smtClean="0">
                  <a:solidFill>
                    <a:srgbClr val="CC0000"/>
                  </a:solidFill>
                  <a:latin typeface="Verdana" pitchFamily="34" charset="0"/>
                </a:rPr>
                <a:t>iy</a:t>
              </a:r>
              <a:endParaRPr lang="en-US" altLang="en-US" sz="2400" baseline="-25000" dirty="0" smtClean="0">
                <a:solidFill>
                  <a:srgbClr val="CC0000"/>
                </a:solidFill>
                <a:latin typeface="Verdana" pitchFamily="34" charset="0"/>
              </a:endParaRPr>
            </a:p>
          </p:txBody>
        </p:sp>
      </p:grp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0" y="3733800"/>
            <a:ext cx="3886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smtClean="0">
                <a:solidFill>
                  <a:srgbClr val="000000"/>
                </a:solidFill>
                <a:latin typeface="Verdana" pitchFamily="34" charset="0"/>
              </a:rPr>
              <a:t>Acceleration in the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smtClean="0">
                <a:solidFill>
                  <a:srgbClr val="000000"/>
                </a:solidFill>
                <a:latin typeface="Verdana" pitchFamily="34" charset="0"/>
              </a:rPr>
              <a:t>x-direction = 0</a:t>
            </a:r>
          </a:p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smtClean="0">
                <a:solidFill>
                  <a:srgbClr val="000000"/>
                </a:solidFill>
                <a:latin typeface="Verdana" pitchFamily="34" charset="0"/>
              </a:rPr>
              <a:t>(a</a:t>
            </a:r>
            <a:r>
              <a:rPr lang="en-US" altLang="en-US" sz="2000" baseline="-25000" smtClean="0">
                <a:solidFill>
                  <a:srgbClr val="000000"/>
                </a:solidFill>
                <a:latin typeface="Verdana" pitchFamily="34" charset="0"/>
              </a:rPr>
              <a:t>x </a:t>
            </a:r>
            <a:r>
              <a:rPr lang="en-US" altLang="en-US" sz="2000" smtClean="0">
                <a:solidFill>
                  <a:srgbClr val="000000"/>
                </a:solidFill>
                <a:latin typeface="Verdana" pitchFamily="34" charset="0"/>
              </a:rPr>
              <a:t>= 0)</a:t>
            </a:r>
          </a:p>
        </p:txBody>
      </p:sp>
      <p:sp>
        <p:nvSpPr>
          <p:cNvPr id="68622" name="Text Box 24"/>
          <p:cNvSpPr txBox="1">
            <a:spLocks noChangeArrowheads="1"/>
          </p:cNvSpPr>
          <p:nvPr/>
        </p:nvSpPr>
        <p:spPr bwMode="auto">
          <a:xfrm>
            <a:off x="3108325" y="3470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0" y="5105400"/>
            <a:ext cx="3886200" cy="1371600"/>
            <a:chOff x="0" y="3120"/>
            <a:chExt cx="2448" cy="864"/>
          </a:xfrm>
        </p:grpSpPr>
        <p:sp>
          <p:nvSpPr>
            <p:cNvPr id="68633" name="Rectangle 26"/>
            <p:cNvSpPr>
              <a:spLocks noChangeArrowheads="1"/>
            </p:cNvSpPr>
            <p:nvPr/>
          </p:nvSpPr>
          <p:spPr bwMode="auto">
            <a:xfrm>
              <a:off x="192" y="3696"/>
              <a:ext cx="2112" cy="288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8634" name="Text Box 27"/>
            <p:cNvSpPr txBox="1">
              <a:spLocks noChangeArrowheads="1"/>
            </p:cNvSpPr>
            <p:nvPr/>
          </p:nvSpPr>
          <p:spPr bwMode="auto">
            <a:xfrm>
              <a:off x="0" y="3120"/>
              <a:ext cx="2448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 smtClean="0">
                  <a:solidFill>
                    <a:srgbClr val="000000"/>
                  </a:solidFill>
                  <a:latin typeface="Verdana" pitchFamily="34" charset="0"/>
                </a:rPr>
                <a:t>Velocity in the 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 smtClean="0">
                  <a:solidFill>
                    <a:srgbClr val="000000"/>
                  </a:solidFill>
                  <a:latin typeface="Verdana" pitchFamily="34" charset="0"/>
                </a:rPr>
                <a:t>x-direction is constant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000" dirty="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 err="1" smtClean="0">
                  <a:solidFill>
                    <a:srgbClr val="000000"/>
                  </a:solidFill>
                  <a:latin typeface="Verdana" pitchFamily="34" charset="0"/>
                </a:rPr>
                <a:t>v</a:t>
              </a:r>
              <a:r>
                <a:rPr lang="en-US" altLang="en-US" sz="2000" baseline="-25000" dirty="0" err="1" smtClean="0">
                  <a:solidFill>
                    <a:srgbClr val="000000"/>
                  </a:solidFill>
                  <a:latin typeface="Verdana" pitchFamily="34" charset="0"/>
                </a:rPr>
                <a:t>x</a:t>
              </a:r>
              <a:r>
                <a:rPr lang="en-US" altLang="en-US" sz="2000" dirty="0" smtClean="0">
                  <a:solidFill>
                    <a:srgbClr val="000000"/>
                  </a:solidFill>
                  <a:latin typeface="Verdana" pitchFamily="34" charset="0"/>
                </a:rPr>
                <a:t> = </a:t>
              </a:r>
              <a:r>
                <a:rPr lang="en-US" altLang="en-US" sz="2000" dirty="0" err="1" smtClean="0">
                  <a:solidFill>
                    <a:srgbClr val="000000"/>
                  </a:solidFill>
                  <a:latin typeface="Verdana" pitchFamily="34" charset="0"/>
                </a:rPr>
                <a:t>v</a:t>
              </a:r>
              <a:r>
                <a:rPr lang="en-US" altLang="en-US" sz="2000" baseline="-25000" dirty="0" err="1" smtClean="0">
                  <a:solidFill>
                    <a:srgbClr val="000000"/>
                  </a:solidFill>
                  <a:latin typeface="Verdana" pitchFamily="34" charset="0"/>
                </a:rPr>
                <a:t>ix</a:t>
              </a:r>
              <a:r>
                <a:rPr lang="en-US" altLang="en-US" sz="2000" dirty="0" smtClean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altLang="en-US" sz="2000" u="sng" dirty="0" smtClean="0">
                  <a:solidFill>
                    <a:srgbClr val="000000"/>
                  </a:solidFill>
                  <a:latin typeface="Verdana" pitchFamily="34" charset="0"/>
                </a:rPr>
                <a:t>the whole time</a:t>
              </a:r>
              <a:endParaRPr lang="en-US" altLang="en-US" sz="2000" dirty="0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8635" name="Text Box 28"/>
            <p:cNvSpPr txBox="1">
              <a:spLocks noChangeArrowheads="1"/>
            </p:cNvSpPr>
            <p:nvPr/>
          </p:nvSpPr>
          <p:spPr bwMode="auto">
            <a:xfrm>
              <a:off x="672" y="312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0" y="2286000"/>
            <a:ext cx="9144000" cy="4572000"/>
            <a:chOff x="0" y="1440"/>
            <a:chExt cx="5760" cy="2880"/>
          </a:xfrm>
        </p:grpSpPr>
        <p:grpSp>
          <p:nvGrpSpPr>
            <p:cNvPr id="68628" name="Group 30"/>
            <p:cNvGrpSpPr>
              <a:grpSpLocks/>
            </p:cNvGrpSpPr>
            <p:nvPr/>
          </p:nvGrpSpPr>
          <p:grpSpPr bwMode="auto">
            <a:xfrm>
              <a:off x="0" y="1440"/>
              <a:ext cx="5760" cy="2880"/>
              <a:chOff x="0" y="1440"/>
              <a:chExt cx="5760" cy="2880"/>
            </a:xfrm>
          </p:grpSpPr>
          <p:sp>
            <p:nvSpPr>
              <p:cNvPr id="68631" name="Line 31"/>
              <p:cNvSpPr>
                <a:spLocks noChangeShapeType="1"/>
              </p:cNvSpPr>
              <p:nvPr/>
            </p:nvSpPr>
            <p:spPr bwMode="auto">
              <a:xfrm>
                <a:off x="0" y="2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68632" name="Line 32"/>
              <p:cNvSpPr>
                <a:spLocks noChangeShapeType="1"/>
              </p:cNvSpPr>
              <p:nvPr/>
            </p:nvSpPr>
            <p:spPr bwMode="auto">
              <a:xfrm>
                <a:off x="2448" y="1440"/>
                <a:ext cx="0" cy="28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68629" name="AutoShape 33"/>
            <p:cNvSpPr>
              <a:spLocks noChangeArrowheads="1"/>
            </p:cNvSpPr>
            <p:nvPr/>
          </p:nvSpPr>
          <p:spPr bwMode="auto">
            <a:xfrm>
              <a:off x="1056" y="1968"/>
              <a:ext cx="306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8630" name="AutoShape 34"/>
            <p:cNvSpPr>
              <a:spLocks noChangeArrowheads="1"/>
            </p:cNvSpPr>
            <p:nvPr/>
          </p:nvSpPr>
          <p:spPr bwMode="auto">
            <a:xfrm>
              <a:off x="3792" y="1968"/>
              <a:ext cx="306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95267" name="Text Box 35"/>
          <p:cNvSpPr txBox="1">
            <a:spLocks noChangeArrowheads="1"/>
          </p:cNvSpPr>
          <p:nvPr/>
        </p:nvSpPr>
        <p:spPr bwMode="auto">
          <a:xfrm>
            <a:off x="4419600" y="3581400"/>
            <a:ext cx="3886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smtClean="0">
                <a:solidFill>
                  <a:srgbClr val="000000"/>
                </a:solidFill>
                <a:latin typeface="Verdana" pitchFamily="34" charset="0"/>
              </a:rPr>
              <a:t>Acceleration in the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smtClean="0">
                <a:solidFill>
                  <a:srgbClr val="000000"/>
                </a:solidFill>
                <a:latin typeface="Verdana" pitchFamily="34" charset="0"/>
              </a:rPr>
              <a:t>y-direction due to gravity</a:t>
            </a:r>
            <a:endParaRPr lang="en-US" altLang="en-US" sz="2000" baseline="30000" smtClean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smtClean="0">
                <a:solidFill>
                  <a:srgbClr val="000000"/>
                </a:solidFill>
                <a:latin typeface="Verdana" pitchFamily="34" charset="0"/>
              </a:rPr>
              <a:t>(a</a:t>
            </a:r>
            <a:r>
              <a:rPr lang="en-US" altLang="en-US" sz="2000" baseline="-25000" smtClean="0">
                <a:solidFill>
                  <a:srgbClr val="000000"/>
                </a:solidFill>
                <a:latin typeface="Verdana" pitchFamily="34" charset="0"/>
              </a:rPr>
              <a:t>y </a:t>
            </a:r>
            <a:r>
              <a:rPr lang="en-US" altLang="en-US" sz="2000" smtClean="0">
                <a:solidFill>
                  <a:srgbClr val="000000"/>
                </a:solidFill>
                <a:latin typeface="Verdana" pitchFamily="34" charset="0"/>
              </a:rPr>
              <a:t>= -9.8 m/s</a:t>
            </a:r>
            <a:r>
              <a:rPr lang="en-US" altLang="en-US" sz="2000" baseline="30000" smtClean="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altLang="en-US" sz="2000" smtClean="0">
                <a:solidFill>
                  <a:srgbClr val="000000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68626" name="Text Box 36"/>
          <p:cNvSpPr txBox="1">
            <a:spLocks noChangeArrowheads="1"/>
          </p:cNvSpPr>
          <p:nvPr/>
        </p:nvSpPr>
        <p:spPr bwMode="auto">
          <a:xfrm>
            <a:off x="3886200" y="4572000"/>
            <a:ext cx="5257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aseline="30000" smtClean="0">
              <a:solidFill>
                <a:srgbClr val="0033CC"/>
              </a:solidFill>
              <a:latin typeface="Verdana" pitchFamily="34" charset="0"/>
            </a:endParaRPr>
          </a:p>
        </p:txBody>
      </p:sp>
      <p:sp>
        <p:nvSpPr>
          <p:cNvPr id="95269" name="Text Box 37"/>
          <p:cNvSpPr txBox="1">
            <a:spLocks noChangeArrowheads="1"/>
          </p:cNvSpPr>
          <p:nvPr/>
        </p:nvSpPr>
        <p:spPr bwMode="auto">
          <a:xfrm>
            <a:off x="3962400" y="4572000"/>
            <a:ext cx="5181600" cy="2123658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u="sng" dirty="0" smtClean="0">
                <a:solidFill>
                  <a:srgbClr val="000000"/>
                </a:solidFill>
                <a:latin typeface="Verdana" pitchFamily="34" charset="0"/>
              </a:rPr>
              <a:t>Equations: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AutoNum type="arabicParenR"/>
            </a:pPr>
            <a:r>
              <a:rPr lang="en-US" altLang="en-US" sz="2400" dirty="0" err="1" smtClean="0">
                <a:solidFill>
                  <a:srgbClr val="000000"/>
                </a:solidFill>
                <a:latin typeface="Verdana" pitchFamily="34" charset="0"/>
              </a:rPr>
              <a:t>v</a:t>
            </a:r>
            <a:r>
              <a:rPr lang="en-US" altLang="en-US" sz="2400" baseline="-25000" dirty="0" err="1" smtClean="0">
                <a:solidFill>
                  <a:srgbClr val="000000"/>
                </a:solidFill>
                <a:latin typeface="Verdana" pitchFamily="34" charset="0"/>
              </a:rPr>
              <a:t>y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= </a:t>
            </a:r>
            <a:r>
              <a:rPr lang="en-US" altLang="en-US" sz="2400" dirty="0" err="1" smtClean="0">
                <a:solidFill>
                  <a:srgbClr val="000000"/>
                </a:solidFill>
                <a:latin typeface="Verdana" pitchFamily="34" charset="0"/>
              </a:rPr>
              <a:t>v</a:t>
            </a:r>
            <a:r>
              <a:rPr lang="en-US" altLang="en-US" sz="2400" baseline="-25000" dirty="0" err="1" smtClean="0">
                <a:solidFill>
                  <a:srgbClr val="000000"/>
                </a:solidFill>
                <a:latin typeface="Verdana" pitchFamily="34" charset="0"/>
              </a:rPr>
              <a:t>iy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+ </a:t>
            </a:r>
            <a:r>
              <a:rPr lang="en-US" altLang="en-US" sz="2400" dirty="0" err="1" smtClean="0">
                <a:solidFill>
                  <a:srgbClr val="000000"/>
                </a:solidFill>
                <a:latin typeface="Verdana" pitchFamily="34" charset="0"/>
              </a:rPr>
              <a:t>a</a:t>
            </a:r>
            <a:r>
              <a:rPr lang="en-US" altLang="en-US" sz="2400" baseline="-25000" dirty="0" err="1" smtClean="0">
                <a:solidFill>
                  <a:srgbClr val="000000"/>
                </a:solidFill>
                <a:latin typeface="Verdana" pitchFamily="34" charset="0"/>
              </a:rPr>
              <a:t>y</a:t>
            </a:r>
            <a:r>
              <a:rPr lang="en-US" altLang="en-US" sz="2400" dirty="0" err="1" smtClean="0">
                <a:solidFill>
                  <a:srgbClr val="000000"/>
                </a:solidFill>
                <a:latin typeface="Verdana" pitchFamily="34" charset="0"/>
              </a:rPr>
              <a:t>t</a:t>
            </a:r>
            <a:endParaRPr lang="en-US" alt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AutoNum type="arabicParenR"/>
            </a:pP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y = </a:t>
            </a:r>
            <a:r>
              <a:rPr lang="en-US" altLang="en-US" sz="2400" dirty="0" err="1" smtClean="0">
                <a:solidFill>
                  <a:srgbClr val="000000"/>
                </a:solidFill>
                <a:latin typeface="Verdana" pitchFamily="34" charset="0"/>
              </a:rPr>
              <a:t>v</a:t>
            </a:r>
            <a:r>
              <a:rPr lang="en-US" altLang="en-US" sz="2400" baseline="-25000" dirty="0" err="1" smtClean="0">
                <a:solidFill>
                  <a:srgbClr val="000000"/>
                </a:solidFill>
                <a:latin typeface="Verdana" pitchFamily="34" charset="0"/>
              </a:rPr>
              <a:t>iy</a:t>
            </a:r>
            <a:r>
              <a:rPr lang="en-US" altLang="en-US" sz="2400" dirty="0" err="1" smtClean="0">
                <a:solidFill>
                  <a:srgbClr val="000000"/>
                </a:solidFill>
                <a:latin typeface="Verdana" pitchFamily="34" charset="0"/>
              </a:rPr>
              <a:t>t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+ ½ a</a:t>
            </a:r>
            <a:r>
              <a:rPr lang="en-US" altLang="en-US" sz="2400" baseline="-25000" dirty="0" smtClean="0">
                <a:solidFill>
                  <a:srgbClr val="000000"/>
                </a:solidFill>
                <a:latin typeface="Verdana" pitchFamily="34" charset="0"/>
              </a:rPr>
              <a:t>y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t</a:t>
            </a:r>
            <a:r>
              <a:rPr lang="en-US" altLang="en-US" sz="2400" baseline="30000" dirty="0" smtClean="0">
                <a:solidFill>
                  <a:srgbClr val="000000"/>
                </a:solidFill>
                <a:latin typeface="Verdana" pitchFamily="34" charset="0"/>
              </a:rPr>
              <a:t>2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AutoNum type="arabicParenR"/>
            </a:pP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v</a:t>
            </a:r>
            <a:r>
              <a:rPr lang="en-US" altLang="en-US" sz="2400" baseline="-25000" dirty="0" smtClean="0">
                <a:solidFill>
                  <a:srgbClr val="000000"/>
                </a:solidFill>
                <a:latin typeface="Verdana" pitchFamily="34" charset="0"/>
              </a:rPr>
              <a:t>y</a:t>
            </a:r>
            <a:r>
              <a:rPr lang="en-US" altLang="en-US" sz="2400" baseline="30000" dirty="0" smtClean="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= v</a:t>
            </a:r>
            <a:r>
              <a:rPr lang="en-US" altLang="en-US" sz="2400" baseline="-25000" dirty="0" smtClean="0">
                <a:solidFill>
                  <a:srgbClr val="000000"/>
                </a:solidFill>
                <a:latin typeface="Verdana" pitchFamily="34" charset="0"/>
              </a:rPr>
              <a:t>iy</a:t>
            </a:r>
            <a:r>
              <a:rPr lang="en-US" altLang="en-US" sz="2400" baseline="30000" dirty="0" smtClean="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+ 2a</a:t>
            </a:r>
            <a:r>
              <a:rPr lang="en-US" altLang="en-US" sz="2400" baseline="-25000" dirty="0" smtClean="0">
                <a:solidFill>
                  <a:srgbClr val="000000"/>
                </a:solidFill>
                <a:latin typeface="Verdana" pitchFamily="34" charset="0"/>
              </a:rPr>
              <a:t>y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y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AutoNum type="arabicParenR"/>
            </a:pP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y = ½ (</a:t>
            </a:r>
            <a:r>
              <a:rPr lang="en-US" altLang="en-US" sz="2400" dirty="0" err="1" smtClean="0">
                <a:solidFill>
                  <a:srgbClr val="000000"/>
                </a:solidFill>
                <a:latin typeface="Verdana" pitchFamily="34" charset="0"/>
              </a:rPr>
              <a:t>v</a:t>
            </a:r>
            <a:r>
              <a:rPr lang="en-US" altLang="en-US" sz="2400" baseline="-25000" dirty="0" err="1" smtClean="0">
                <a:solidFill>
                  <a:srgbClr val="000000"/>
                </a:solidFill>
                <a:latin typeface="Verdana" pitchFamily="34" charset="0"/>
              </a:rPr>
              <a:t>iy</a:t>
            </a:r>
            <a:r>
              <a:rPr lang="en-US" altLang="en-US" sz="2400" dirty="0" err="1" smtClean="0">
                <a:solidFill>
                  <a:srgbClr val="000000"/>
                </a:solidFill>
                <a:latin typeface="Verdana" pitchFamily="34" charset="0"/>
              </a:rPr>
              <a:t>+v</a:t>
            </a:r>
            <a:r>
              <a:rPr lang="en-US" altLang="en-US" sz="2400" baseline="-25000" dirty="0" err="1" smtClean="0">
                <a:solidFill>
                  <a:srgbClr val="000000"/>
                </a:solidFill>
                <a:latin typeface="Verdana" pitchFamily="34" charset="0"/>
              </a:rPr>
              <a:t>fy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)t</a:t>
            </a:r>
          </a:p>
          <a:p>
            <a:pPr marL="0" indent="0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2400" baseline="30000" dirty="0" smtClean="0">
                <a:solidFill>
                  <a:srgbClr val="000000"/>
                </a:solidFill>
                <a:latin typeface="Verdan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55425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5" grpId="0" autoUpdateAnimBg="0"/>
      <p:bldP spid="95267" grpId="0" autoUpdateAnimBg="0"/>
      <p:bldP spid="9526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356"/>
            <a:ext cx="9144000" cy="293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9555"/>
            <a:ext cx="9144000" cy="379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6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</a:rPr>
              <a:t>Ex:  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84582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lphaLcParenR"/>
            </a:pP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Find </a:t>
            </a:r>
            <a:r>
              <a:rPr lang="en-US" altLang="en-US" sz="2400" dirty="0" err="1" smtClean="0">
                <a:solidFill>
                  <a:srgbClr val="000000"/>
                </a:solidFill>
                <a:latin typeface="Verdana" pitchFamily="34" charset="0"/>
              </a:rPr>
              <a:t>v</a:t>
            </a:r>
            <a:r>
              <a:rPr lang="en-US" altLang="en-US" sz="2400" baseline="-25000" dirty="0" err="1" smtClean="0">
                <a:solidFill>
                  <a:srgbClr val="000000"/>
                </a:solidFill>
                <a:latin typeface="Verdana" pitchFamily="34" charset="0"/>
              </a:rPr>
              <a:t>ix</a:t>
            </a:r>
            <a:r>
              <a:rPr lang="en-US" altLang="en-US" sz="2400" baseline="-25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altLang="en-US" sz="2400" dirty="0" err="1" smtClean="0">
                <a:solidFill>
                  <a:srgbClr val="000000"/>
                </a:solidFill>
                <a:latin typeface="Verdana" pitchFamily="34" charset="0"/>
              </a:rPr>
              <a:t>v</a:t>
            </a:r>
            <a:r>
              <a:rPr lang="en-US" altLang="en-US" sz="2400" baseline="-25000" dirty="0" err="1" smtClean="0">
                <a:solidFill>
                  <a:srgbClr val="000000"/>
                </a:solidFill>
                <a:latin typeface="Verdana" pitchFamily="34" charset="0"/>
              </a:rPr>
              <a:t>iy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eaLnBrk="1" hangingPunct="1">
              <a:lnSpc>
                <a:spcPct val="215000"/>
              </a:lnSpc>
              <a:spcBef>
                <a:spcPct val="50000"/>
              </a:spcBef>
              <a:buClrTx/>
              <a:buSzTx/>
              <a:buFontTx/>
              <a:buAutoNum type="alphaLcParenR"/>
            </a:pP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How high does it go?</a:t>
            </a:r>
          </a:p>
          <a:p>
            <a:pPr eaLnBrk="1" hangingPunct="1">
              <a:lnSpc>
                <a:spcPct val="215000"/>
              </a:lnSpc>
              <a:spcBef>
                <a:spcPct val="50000"/>
              </a:spcBef>
              <a:buClrTx/>
              <a:buSzTx/>
              <a:buFontTx/>
              <a:buAutoNum type="alphaLcParenR"/>
            </a:pP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Find the total time in the air.</a:t>
            </a:r>
          </a:p>
          <a:p>
            <a:pPr eaLnBrk="1" hangingPunct="1">
              <a:lnSpc>
                <a:spcPct val="215000"/>
              </a:lnSpc>
              <a:spcBef>
                <a:spcPct val="50000"/>
              </a:spcBef>
              <a:buClrTx/>
              <a:buSzTx/>
              <a:buFontTx/>
              <a:buAutoNum type="alphaLcParenR"/>
            </a:pP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How far from the launch point does it land?</a:t>
            </a:r>
          </a:p>
        </p:txBody>
      </p:sp>
      <p:pic>
        <p:nvPicPr>
          <p:cNvPr id="69636" name="Picture 4" descr="animatedcann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715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57200" y="1143000"/>
            <a:ext cx="8458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</a:rPr>
              <a:t>If a projectile is launched from ground level with an initial velocity of 20 m/s at an angle of 60</a:t>
            </a: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 from the horizontal:</a:t>
            </a:r>
            <a:endParaRPr lang="en-US" altLang="en-US" sz="240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74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557" y="-2033213"/>
            <a:ext cx="6087895" cy="9131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417959"/>
      </p:ext>
    </p:extLst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3" y="0"/>
            <a:ext cx="8494712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452438" y="5942013"/>
            <a:ext cx="3924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PhET projectile Motion applet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561" y="474900"/>
            <a:ext cx="80581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447616" y="5327219"/>
            <a:ext cx="3793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 smtClean="0"/>
              <a:t>Projectiles range angle applet</a:t>
            </a:r>
            <a:endParaRPr lang="en-NZ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mboo">
  <a:themeElements>
    <a:clrScheme name="">
      <a:dk1>
        <a:srgbClr val="000000"/>
      </a:dk1>
      <a:lt1>
        <a:srgbClr val="FFFFFF"/>
      </a:lt1>
      <a:dk2>
        <a:srgbClr val="0080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1150</TotalTime>
  <Words>220</Words>
  <Application>Microsoft Macintosh PowerPoint</Application>
  <PresentationFormat>On-screen Show (4:3)</PresentationFormat>
  <Paragraphs>59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Cactus</vt:lpstr>
      <vt:lpstr>Bamboo</vt:lpstr>
      <vt:lpstr>1_Cactus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 La Salle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 Motion</dc:title>
  <dc:creator>De La Salle College De La Sal</dc:creator>
  <cp:lastModifiedBy>Stephen Anderson</cp:lastModifiedBy>
  <cp:revision>52</cp:revision>
  <cp:lastPrinted>1601-01-01T00:00:00Z</cp:lastPrinted>
  <dcterms:created xsi:type="dcterms:W3CDTF">2001-03-22T01:39:06Z</dcterms:created>
  <dcterms:modified xsi:type="dcterms:W3CDTF">2015-04-22T03:35:09Z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source type">
    <vt:lpwstr>Notes</vt:lpwstr>
  </property>
  <property fmtid="{D5CDD505-2E9C-101B-9397-08002B2CF9AE}" pid="3" name="date">
    <vt:lpwstr>2004-03-29T00:00:00Z</vt:lpwstr>
  </property>
  <property fmtid="{D5CDD505-2E9C-101B-9397-08002B2CF9AE}" pid="4" name="Description0">
    <vt:lpwstr>Visualising vertical and horizontal components</vt:lpwstr>
  </property>
  <property fmtid="{D5CDD505-2E9C-101B-9397-08002B2CF9AE}" pid="5" name="School">
    <vt:lpwstr>Keri Keri</vt:lpwstr>
  </property>
  <property fmtid="{D5CDD505-2E9C-101B-9397-08002B2CF9AE}" pid="6" name="Author0">
    <vt:lpwstr>Andy Dyson</vt:lpwstr>
  </property>
  <property fmtid="{D5CDD505-2E9C-101B-9397-08002B2CF9AE}" pid="7" name="Items">
    <vt:lpwstr/>
  </property>
  <property fmtid="{D5CDD505-2E9C-101B-9397-08002B2CF9AE}" pid="8" name="Level">
    <vt:lpwstr>level 2</vt:lpwstr>
  </property>
</Properties>
</file>