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58" r:id="rId4"/>
    <p:sldId id="263" r:id="rId5"/>
    <p:sldId id="272" r:id="rId6"/>
    <p:sldId id="273" r:id="rId7"/>
    <p:sldId id="259" r:id="rId8"/>
    <p:sldId id="26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11F0A8-494E-4BAD-ABC7-8F93C7E2090A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631586-2A9C-4B35-9240-6E6657DB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0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DB3F8E-5F8B-4EBA-AE4A-3D82F96833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B28380-D781-4957-9E72-A2AB0EBFF9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481AB-AD8A-4DAC-9E3F-F51E82F27B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D4897-C558-429C-B704-F4518FA8D71D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6D74-BED5-4FED-BEAD-159B86623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2021F-B68F-41C1-812F-BFAD978928F7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BE67-916A-4582-ABDD-3DDED7E7D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3A44-F4CE-4366-BEBE-1E6F8523D6AB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1410-02D3-45E3-A6E6-4054A8BCC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04E3-7958-40FB-9D6E-DC46B2F24188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A8B34-AA83-4A9C-A6F8-B3DDA8A22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29083-4615-48D8-9E96-0FCFA90B468B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69B2-E704-4872-9D7D-F1C6DF3B9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DBDC-0D8B-40BD-9A4F-33DE6583C51A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4C19E-FDF0-46F8-A71E-C4C44C430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6914-D5D1-4B62-AC1B-DCF04CE3C87A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64A3-C510-4069-8693-D7836E3B1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EA7C-7ADF-47E0-9281-D3C75227039C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DD57-67BA-4D0A-AC9C-29B1B3FE0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8FBC-3464-4DC3-A658-812F414BBE53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041FE-7B16-4528-9589-9902C0C68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5DD7-8932-4F7D-A5C9-3C9527AC2455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F2F6-51D5-404F-9389-7238C2896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0D39-F566-4088-8C84-CAC79951CF17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4EB1-F84B-44D7-8EEC-43FC1D32D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6FF845-5F64-4CEE-8378-9CC1F06FDBB2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C7CC4-5FF1-45DA-80DE-84166230C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sir.netfirms.com/index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www.ngsir.netfirms.com/englishhtm/SpringSHM.htm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229600" cy="4525963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Two quantities are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 phase </a:t>
            </a:r>
            <a:r>
              <a:rPr lang="en-US" sz="2400" dirty="0" smtClean="0">
                <a:latin typeface="Arial" charset="0"/>
                <a:cs typeface="Arial" charset="0"/>
              </a:rPr>
              <a:t>if they are simultaneously increasing or decreasing.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4343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32NE0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19395"/>
            <a:ext cx="7010400" cy="513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1295400" y="5638800"/>
            <a:ext cx="368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NZ" sz="2800" dirty="0">
                <a:solidFill>
                  <a:schemeClr val="bg1"/>
                </a:solidFill>
                <a:cs typeface="Arial" charset="0"/>
              </a:rPr>
              <a:t>Waves </a:t>
            </a:r>
            <a:r>
              <a:rPr lang="en-NZ" sz="2800" b="1" dirty="0">
                <a:solidFill>
                  <a:schemeClr val="bg1"/>
                </a:solidFill>
                <a:cs typeface="Arial" charset="0"/>
              </a:rPr>
              <a:t>in</a:t>
            </a:r>
            <a:r>
              <a:rPr lang="en-NZ" sz="2800" dirty="0">
                <a:solidFill>
                  <a:schemeClr val="bg1"/>
                </a:solidFill>
                <a:cs typeface="Arial" charset="0"/>
              </a:rPr>
              <a:t> phase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57200"/>
            <a:ext cx="76962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cs typeface="Arial" charset="0"/>
              </a:rPr>
              <a:t>If there is a period of time where one quantity is increasing while the other is decreasing they are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out of phase. </a:t>
            </a:r>
          </a:p>
          <a:p>
            <a:pPr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cs typeface="Arial" charset="0"/>
              </a:rPr>
              <a:t>The two quantities need to have the same frequency (f) but not necessarily the same amplitude (A) </a:t>
            </a:r>
            <a:r>
              <a:rPr lang="en-US" sz="2000" dirty="0" err="1" smtClean="0">
                <a:cs typeface="Arial" charset="0"/>
              </a:rPr>
              <a:t>ie</a:t>
            </a:r>
            <a:r>
              <a:rPr lang="en-US" sz="2000" dirty="0" smtClean="0">
                <a:cs typeface="Arial" charset="0"/>
              </a:rPr>
              <a:t> V</a:t>
            </a:r>
            <a:r>
              <a:rPr lang="en-US" sz="2000" baseline="-25000" dirty="0" smtClean="0">
                <a:cs typeface="Arial" charset="0"/>
              </a:rPr>
              <a:t>R</a:t>
            </a:r>
            <a:r>
              <a:rPr lang="en-US" sz="2000" dirty="0" smtClean="0">
                <a:cs typeface="Arial" charset="0"/>
              </a:rPr>
              <a:t> and I</a:t>
            </a:r>
            <a:r>
              <a:rPr lang="en-US" sz="2000" baseline="-25000" dirty="0" smtClean="0">
                <a:cs typeface="Arial" charset="0"/>
              </a:rPr>
              <a:t>R </a:t>
            </a:r>
            <a:r>
              <a:rPr lang="en-US" sz="2000" dirty="0" smtClean="0">
                <a:cs typeface="Arial" charset="0"/>
              </a:rPr>
              <a:t>are in phase.</a:t>
            </a:r>
            <a:endParaRPr lang="en-US" sz="2000" baseline="-25000" dirty="0" smtClean="0">
              <a:cs typeface="Arial" charset="0"/>
            </a:endParaRPr>
          </a:p>
        </p:txBody>
      </p:sp>
      <p:pic>
        <p:nvPicPr>
          <p:cNvPr id="5" name="Picture 5" descr="32NE0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086600" cy="430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47800" y="57912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NZ" sz="2400" dirty="0">
                <a:solidFill>
                  <a:schemeClr val="bg1"/>
                </a:solidFill>
                <a:cs typeface="Arial" charset="0"/>
              </a:rPr>
              <a:t>Waves </a:t>
            </a:r>
            <a:r>
              <a:rPr lang="en-NZ" sz="2400" b="1" dirty="0">
                <a:solidFill>
                  <a:schemeClr val="bg1"/>
                </a:solidFill>
                <a:cs typeface="Arial" charset="0"/>
              </a:rPr>
              <a:t>out</a:t>
            </a:r>
            <a:r>
              <a:rPr lang="en-NZ" sz="2400" dirty="0">
                <a:solidFill>
                  <a:schemeClr val="bg1"/>
                </a:solidFill>
                <a:cs typeface="Arial" charset="0"/>
              </a:rPr>
              <a:t> of phase by 90</a:t>
            </a:r>
            <a:r>
              <a:rPr lang="en-NZ" sz="2400" baseline="30000" dirty="0">
                <a:solidFill>
                  <a:schemeClr val="bg1"/>
                </a:solidFill>
                <a:cs typeface="Arial" charset="0"/>
              </a:rPr>
              <a:t>o</a:t>
            </a:r>
            <a:r>
              <a:rPr lang="en-NZ" sz="2400" dirty="0">
                <a:solidFill>
                  <a:schemeClr val="bg1"/>
                </a:solidFill>
                <a:cs typeface="Arial" charset="0"/>
              </a:rPr>
              <a:t> or a ¼ cycle</a:t>
            </a:r>
            <a:endParaRPr lang="en-GB" sz="2400" baseline="300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1600200"/>
            <a:ext cx="35052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sz="2800" dirty="0" smtClean="0">
                <a:latin typeface="Verdana" pitchFamily="34" charset="0"/>
              </a:rPr>
              <a:t>2 waves </a:t>
            </a:r>
            <a:r>
              <a:rPr lang="en-NZ" sz="2800" dirty="0" smtClean="0">
                <a:solidFill>
                  <a:srgbClr val="FF0000"/>
                </a:solidFill>
                <a:latin typeface="Verdana" pitchFamily="34" charset="0"/>
              </a:rPr>
              <a:t>out of phase </a:t>
            </a:r>
            <a:r>
              <a:rPr lang="en-NZ" sz="2800" dirty="0" smtClean="0">
                <a:latin typeface="Verdana" pitchFamily="34" charset="0"/>
              </a:rPr>
              <a:t>of ½ cycle or 180</a:t>
            </a:r>
            <a:r>
              <a:rPr lang="en-NZ" sz="2800" baseline="30000" dirty="0" smtClean="0">
                <a:latin typeface="Verdana" pitchFamily="34" charset="0"/>
              </a:rPr>
              <a:t>o</a:t>
            </a:r>
            <a:r>
              <a:rPr lang="en-NZ" sz="2800" dirty="0" smtClean="0">
                <a:latin typeface="Verdana" pitchFamily="34" charset="0"/>
              </a:rPr>
              <a:t>.</a:t>
            </a:r>
            <a:endParaRPr lang="en-GB" sz="2800" dirty="0" smtClean="0">
              <a:latin typeface="Verdana" pitchFamily="34" charset="0"/>
            </a:endParaRPr>
          </a:p>
        </p:txBody>
      </p:sp>
      <p:pic>
        <p:nvPicPr>
          <p:cNvPr id="4099" name="Picture 4" descr="32NE01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4495800" cy="425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116013" y="5084763"/>
            <a:ext cx="7127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NZ" sz="3200">
                <a:latin typeface="Calibri" pitchFamily="34" charset="0"/>
              </a:rPr>
              <a:t>Crest of one wave coincide with the trough of the other wave.</a:t>
            </a: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58483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219200" y="5638800"/>
            <a:ext cx="42500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>
                <a:hlinkClick r:id="rId3"/>
              </a:rPr>
              <a:t>http://www.ngsir.netfirms.com/index.htm</a:t>
            </a:r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1438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601055"/>
            <a:ext cx="2818487" cy="55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56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49617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81600"/>
            <a:ext cx="429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67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8347075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04800" y="4419600"/>
            <a:ext cx="84582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Phase difference, when the quantities have a sine relationship with time, </a:t>
            </a:r>
            <a:r>
              <a:rPr lang="en-US" sz="2400" dirty="0" smtClean="0">
                <a:cs typeface="Arial" charset="0"/>
              </a:rPr>
              <a:t>this can </a:t>
            </a:r>
            <a:r>
              <a:rPr lang="en-US" sz="2400" dirty="0">
                <a:cs typeface="Arial" charset="0"/>
              </a:rPr>
              <a:t>be measured with </a:t>
            </a:r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phasors</a:t>
            </a:r>
            <a:r>
              <a:rPr lang="en-US" sz="2400" dirty="0">
                <a:cs typeface="Arial" charset="0"/>
              </a:rPr>
              <a:t>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A </a:t>
            </a:r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phasor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is a rotating radius vector, the length of which is the maximum </a:t>
            </a:r>
            <a:r>
              <a:rPr lang="en-US" sz="2400" dirty="0" smtClean="0">
                <a:cs typeface="Arial" charset="0"/>
              </a:rPr>
              <a:t>value (Amplitude) </a:t>
            </a:r>
            <a:r>
              <a:rPr lang="en-US" sz="2400" dirty="0">
                <a:cs typeface="Arial" charset="0"/>
              </a:rPr>
              <a:t>of the sine curve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457200"/>
            <a:ext cx="2412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Phasors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990600"/>
            <a:ext cx="554355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24200" y="1066800"/>
            <a:ext cx="518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Web Link: </a:t>
            </a:r>
            <a:r>
              <a:rPr lang="en-US">
                <a:latin typeface="Verdana" pitchFamily="34" charset="0"/>
                <a:hlinkClick r:id="rId5"/>
              </a:rPr>
              <a:t>Reference Circle Animation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04799" y="1143000"/>
          <a:ext cx="364247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257120" imgH="685800" progId="Equation.3">
                  <p:embed/>
                </p:oleObj>
              </mc:Choice>
              <mc:Fallback>
                <p:oleObj name="Equation" r:id="rId6" imgW="125712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1143000"/>
                        <a:ext cx="3642471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263525" y="228600"/>
            <a:ext cx="8880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SHM example: 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velocity</a:t>
            </a:r>
            <a:r>
              <a:rPr lang="en-US" sz="2400">
                <a:latin typeface="Calibri" pitchFamily="34" charset="0"/>
              </a:rPr>
              <a:t> is 90</a:t>
            </a:r>
            <a:r>
              <a:rPr lang="en-US" sz="2400" baseline="30000">
                <a:latin typeface="Calibri" pitchFamily="34" charset="0"/>
              </a:rPr>
              <a:t>0 </a:t>
            </a:r>
            <a:r>
              <a:rPr lang="en-US" sz="2400">
                <a:latin typeface="Calibri" pitchFamily="34" charset="0"/>
              </a:rPr>
              <a:t>ahead of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displacement</a:t>
            </a:r>
            <a:r>
              <a:rPr lang="en-US" sz="2400">
                <a:latin typeface="Calibri" pitchFamily="34" charset="0"/>
              </a:rPr>
              <a:t>, </a:t>
            </a:r>
            <a:r>
              <a:rPr lang="en-US" sz="2400" b="1">
                <a:latin typeface="Calibri" pitchFamily="34" charset="0"/>
              </a:rPr>
              <a:t>acceleration</a:t>
            </a:r>
            <a:r>
              <a:rPr lang="en-US" sz="2400">
                <a:latin typeface="Calibri" pitchFamily="34" charset="0"/>
              </a:rPr>
              <a:t>  is 180</a:t>
            </a:r>
            <a:r>
              <a:rPr lang="en-US" sz="2400" baseline="30000">
                <a:latin typeface="Calibri" pitchFamily="34" charset="0"/>
              </a:rPr>
              <a:t>0 </a:t>
            </a:r>
            <a:r>
              <a:rPr lang="en-US" sz="2400">
                <a:latin typeface="Calibri" pitchFamily="34" charset="0"/>
              </a:rPr>
              <a:t>ahead or behind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displacement. </a:t>
            </a:r>
            <a:endParaRPr lang="en-US" sz="2400" b="1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2667000"/>
            <a:ext cx="3352800" cy="342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258094" y="3771106"/>
            <a:ext cx="129540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H="1" flipV="1">
            <a:off x="1905000" y="4419600"/>
            <a:ext cx="1676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838200" y="44196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5800" y="5867400"/>
            <a:ext cx="219508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Phasors Vectors</a:t>
            </a:r>
            <a:endParaRPr lang="en-US" sz="2000" dirty="0"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 rot="19831043">
            <a:off x="1497742" y="4021328"/>
            <a:ext cx="764099" cy="713649"/>
            <a:chOff x="1393937" y="3810000"/>
            <a:chExt cx="981687" cy="927824"/>
          </a:xfrm>
        </p:grpSpPr>
        <p:sp>
          <p:nvSpPr>
            <p:cNvPr id="16" name="Arc 15"/>
            <p:cNvSpPr/>
            <p:nvPr/>
          </p:nvSpPr>
          <p:spPr>
            <a:xfrm rot="19920626">
              <a:off x="1393937" y="3899624"/>
              <a:ext cx="914400" cy="838200"/>
            </a:xfrm>
            <a:prstGeom prst="arc">
              <a:avLst/>
            </a:prstGeom>
            <a:ln w="12700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Arc 16"/>
            <p:cNvSpPr/>
            <p:nvPr/>
          </p:nvSpPr>
          <p:spPr>
            <a:xfrm rot="9120626">
              <a:off x="1461224" y="3863863"/>
              <a:ext cx="914400" cy="838200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Arc 17"/>
            <p:cNvSpPr/>
            <p:nvPr/>
          </p:nvSpPr>
          <p:spPr>
            <a:xfrm rot="3720626">
              <a:off x="1409700" y="3848100"/>
              <a:ext cx="914400" cy="838200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4495800"/>
            <a:ext cx="13620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3505200"/>
            <a:ext cx="923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4572000"/>
            <a:ext cx="1266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838200"/>
            <a:ext cx="2736850" cy="2209800"/>
            <a:chOff x="1519" y="1071"/>
            <a:chExt cx="1724" cy="2021"/>
          </a:xfrm>
        </p:grpSpPr>
        <p:sp>
          <p:nvSpPr>
            <p:cNvPr id="3113" name="Oval 4"/>
            <p:cNvSpPr>
              <a:spLocks noChangeArrowheads="1"/>
            </p:cNvSpPr>
            <p:nvPr/>
          </p:nvSpPr>
          <p:spPr bwMode="auto">
            <a:xfrm>
              <a:off x="2154" y="1071"/>
              <a:ext cx="545" cy="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114" name="Freeform 5"/>
            <p:cNvSpPr>
              <a:spLocks/>
            </p:cNvSpPr>
            <p:nvPr/>
          </p:nvSpPr>
          <p:spPr bwMode="auto">
            <a:xfrm>
              <a:off x="2245" y="1238"/>
              <a:ext cx="317" cy="211"/>
            </a:xfrm>
            <a:custGeom>
              <a:avLst/>
              <a:gdLst>
                <a:gd name="T0" fmla="*/ 0 w 317"/>
                <a:gd name="T1" fmla="*/ 106 h 211"/>
                <a:gd name="T2" fmla="*/ 91 w 317"/>
                <a:gd name="T3" fmla="*/ 15 h 211"/>
                <a:gd name="T4" fmla="*/ 227 w 317"/>
                <a:gd name="T5" fmla="*/ 196 h 211"/>
                <a:gd name="T6" fmla="*/ 317 w 317"/>
                <a:gd name="T7" fmla="*/ 106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211"/>
                <a:gd name="T14" fmla="*/ 317 w 317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211">
                  <a:moveTo>
                    <a:pt x="0" y="106"/>
                  </a:moveTo>
                  <a:cubicBezTo>
                    <a:pt x="26" y="53"/>
                    <a:pt x="53" y="0"/>
                    <a:pt x="91" y="15"/>
                  </a:cubicBezTo>
                  <a:cubicBezTo>
                    <a:pt x="129" y="30"/>
                    <a:pt x="189" y="181"/>
                    <a:pt x="227" y="196"/>
                  </a:cubicBezTo>
                  <a:cubicBezTo>
                    <a:pt x="265" y="211"/>
                    <a:pt x="291" y="158"/>
                    <a:pt x="317" y="10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15" name="Rectangle 6"/>
            <p:cNvSpPr>
              <a:spLocks noChangeArrowheads="1"/>
            </p:cNvSpPr>
            <p:nvPr/>
          </p:nvSpPr>
          <p:spPr bwMode="auto">
            <a:xfrm>
              <a:off x="2018" y="2614"/>
              <a:ext cx="862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116" name="Freeform 7"/>
            <p:cNvSpPr>
              <a:spLocks/>
            </p:cNvSpPr>
            <p:nvPr/>
          </p:nvSpPr>
          <p:spPr bwMode="auto">
            <a:xfrm>
              <a:off x="1519" y="1344"/>
              <a:ext cx="635" cy="1360"/>
            </a:xfrm>
            <a:custGeom>
              <a:avLst/>
              <a:gdLst>
                <a:gd name="T0" fmla="*/ 635 w 635"/>
                <a:gd name="T1" fmla="*/ 0 h 1360"/>
                <a:gd name="T2" fmla="*/ 0 w 635"/>
                <a:gd name="T3" fmla="*/ 0 h 1360"/>
                <a:gd name="T4" fmla="*/ 0 w 635"/>
                <a:gd name="T5" fmla="*/ 1360 h 1360"/>
                <a:gd name="T6" fmla="*/ 499 w 635"/>
                <a:gd name="T7" fmla="*/ 1360 h 1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5"/>
                <a:gd name="T13" fmla="*/ 0 h 1360"/>
                <a:gd name="T14" fmla="*/ 635 w 635"/>
                <a:gd name="T15" fmla="*/ 1360 h 1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5" h="1360">
                  <a:moveTo>
                    <a:pt x="635" y="0"/>
                  </a:moveTo>
                  <a:lnTo>
                    <a:pt x="0" y="0"/>
                  </a:lnTo>
                  <a:lnTo>
                    <a:pt x="0" y="1360"/>
                  </a:lnTo>
                  <a:lnTo>
                    <a:pt x="499" y="13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17" name="Freeform 8"/>
            <p:cNvSpPr>
              <a:spLocks/>
            </p:cNvSpPr>
            <p:nvPr/>
          </p:nvSpPr>
          <p:spPr bwMode="auto">
            <a:xfrm>
              <a:off x="2699" y="1344"/>
              <a:ext cx="544" cy="1360"/>
            </a:xfrm>
            <a:custGeom>
              <a:avLst/>
              <a:gdLst>
                <a:gd name="T0" fmla="*/ 0 w 544"/>
                <a:gd name="T1" fmla="*/ 0 h 1360"/>
                <a:gd name="T2" fmla="*/ 544 w 544"/>
                <a:gd name="T3" fmla="*/ 0 h 1360"/>
                <a:gd name="T4" fmla="*/ 544 w 544"/>
                <a:gd name="T5" fmla="*/ 1360 h 1360"/>
                <a:gd name="T6" fmla="*/ 181 w 544"/>
                <a:gd name="T7" fmla="*/ 1360 h 1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1360"/>
                <a:gd name="T14" fmla="*/ 544 w 544"/>
                <a:gd name="T15" fmla="*/ 1360 h 1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1360">
                  <a:moveTo>
                    <a:pt x="0" y="0"/>
                  </a:moveTo>
                  <a:lnTo>
                    <a:pt x="544" y="0"/>
                  </a:lnTo>
                  <a:lnTo>
                    <a:pt x="544" y="1360"/>
                  </a:lnTo>
                  <a:lnTo>
                    <a:pt x="181" y="13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18" name="Text Box 9"/>
            <p:cNvSpPr txBox="1">
              <a:spLocks noChangeArrowheads="1"/>
            </p:cNvSpPr>
            <p:nvPr/>
          </p:nvSpPr>
          <p:spPr bwMode="auto">
            <a:xfrm>
              <a:off x="2154" y="1616"/>
              <a:ext cx="8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sz="2000"/>
                <a:t>V</a:t>
              </a:r>
              <a:r>
                <a:rPr lang="en-NZ" sz="2000" baseline="-25000"/>
                <a:t>m</a:t>
              </a:r>
              <a:r>
                <a:rPr lang="en-NZ" sz="2000"/>
                <a:t>sin</a:t>
              </a:r>
              <a:r>
                <a:rPr lang="el-GR" sz="2000">
                  <a:cs typeface="Arial" pitchFamily="34" charset="0"/>
                </a:rPr>
                <a:t>ω</a:t>
              </a:r>
              <a:r>
                <a:rPr lang="en-NZ" sz="2000">
                  <a:cs typeface="Arial" pitchFamily="34" charset="0"/>
                </a:rPr>
                <a:t>t</a:t>
              </a:r>
              <a:endParaRPr lang="el-GR" sz="2000">
                <a:cs typeface="Arial" pitchFamily="34" charset="0"/>
              </a:endParaRPr>
            </a:p>
          </p:txBody>
        </p:sp>
        <p:sp>
          <p:nvSpPr>
            <p:cNvPr id="3119" name="Text Box 10"/>
            <p:cNvSpPr txBox="1">
              <a:spLocks noChangeArrowheads="1"/>
            </p:cNvSpPr>
            <p:nvPr/>
          </p:nvSpPr>
          <p:spPr bwMode="auto">
            <a:xfrm>
              <a:off x="2336" y="2840"/>
              <a:ext cx="3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sz="2000"/>
                <a:t>R</a:t>
              </a:r>
              <a:endParaRPr lang="el-GR" sz="2000">
                <a:cs typeface="Arial" pitchFamily="34" charset="0"/>
              </a:endParaRPr>
            </a:p>
          </p:txBody>
        </p:sp>
        <p:sp>
          <p:nvSpPr>
            <p:cNvPr id="3120" name="Text Box 11"/>
            <p:cNvSpPr txBox="1">
              <a:spLocks noChangeArrowheads="1"/>
            </p:cNvSpPr>
            <p:nvPr/>
          </p:nvSpPr>
          <p:spPr bwMode="auto">
            <a:xfrm>
              <a:off x="1565" y="1842"/>
              <a:ext cx="3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sz="2000" i="1"/>
                <a:t>I</a:t>
              </a:r>
              <a:endParaRPr lang="el-GR" sz="2000" i="1">
                <a:cs typeface="Arial" pitchFamily="34" charset="0"/>
              </a:endParaRPr>
            </a:p>
          </p:txBody>
        </p:sp>
        <p:sp>
          <p:nvSpPr>
            <p:cNvPr id="3121" name="Line 12"/>
            <p:cNvSpPr>
              <a:spLocks noChangeShapeType="1"/>
            </p:cNvSpPr>
            <p:nvPr/>
          </p:nvSpPr>
          <p:spPr bwMode="auto">
            <a:xfrm>
              <a:off x="1519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4951413" y="1804988"/>
            <a:ext cx="3240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724400" y="990600"/>
          <a:ext cx="27590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3" imgW="1282680" imgH="838080" progId="Equation.3">
                  <p:embed/>
                </p:oleObj>
              </mc:Choice>
              <mc:Fallback>
                <p:oleObj name="Equation" r:id="rId3" imgW="1282680" imgH="838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90600"/>
                        <a:ext cx="2759075" cy="180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4648200" y="228600"/>
            <a:ext cx="4038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Ohms Law holds at any and at every point in time.</a:t>
            </a:r>
            <a:endParaRPr lang="en-AU" sz="2000"/>
          </a:p>
          <a:p>
            <a:pPr>
              <a:spcBef>
                <a:spcPct val="50000"/>
              </a:spcBef>
            </a:pPr>
            <a:endParaRPr lang="en-NZ" sz="200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000"/>
              <a:t>V and I may be shown as functions of time as below. Both current and voltage are said to be IN PHASE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400" y="0"/>
            <a:ext cx="435728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NZ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</a:rPr>
              <a:t>AC in a resistor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itchFamily="34" charset="0"/>
            </a:endParaRPr>
          </a:p>
        </p:txBody>
      </p:sp>
      <p:sp>
        <p:nvSpPr>
          <p:cNvPr id="3080" name="Rectangle 34"/>
          <p:cNvSpPr>
            <a:spLocks noChangeArrowheads="1"/>
          </p:cNvSpPr>
          <p:nvPr/>
        </p:nvSpPr>
        <p:spPr bwMode="auto">
          <a:xfrm>
            <a:off x="7724775" y="762000"/>
            <a:ext cx="14192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cs typeface="Arial" pitchFamily="34" charset="0"/>
              </a:rPr>
              <a:t>V</a:t>
            </a:r>
            <a:r>
              <a:rPr lang="en-NZ" baseline="-25000">
                <a:cs typeface="Arial" pitchFamily="34" charset="0"/>
              </a:rPr>
              <a:t>m</a:t>
            </a:r>
            <a:r>
              <a:rPr lang="en-NZ">
                <a:cs typeface="Arial" pitchFamily="34" charset="0"/>
              </a:rPr>
              <a:t>= V</a:t>
            </a:r>
            <a:r>
              <a:rPr lang="en-NZ" baseline="-25000">
                <a:cs typeface="Arial" pitchFamily="34" charset="0"/>
              </a:rPr>
              <a:t>max</a:t>
            </a:r>
          </a:p>
          <a:p>
            <a:r>
              <a:rPr lang="en-NZ">
                <a:cs typeface="Arial" pitchFamily="34" charset="0"/>
              </a:rPr>
              <a:t>I</a:t>
            </a:r>
            <a:r>
              <a:rPr lang="en-NZ" baseline="-25000">
                <a:cs typeface="Arial" pitchFamily="34" charset="0"/>
              </a:rPr>
              <a:t>m</a:t>
            </a:r>
            <a:r>
              <a:rPr lang="en-NZ">
                <a:cs typeface="Arial" pitchFamily="34" charset="0"/>
              </a:rPr>
              <a:t>= I</a:t>
            </a:r>
            <a:r>
              <a:rPr lang="en-NZ" baseline="-25000">
                <a:cs typeface="Arial" pitchFamily="34" charset="0"/>
              </a:rPr>
              <a:t>max</a:t>
            </a:r>
            <a:endParaRPr lang="en-NZ"/>
          </a:p>
          <a:p>
            <a:endParaRPr lang="en-NZ" sz="2000"/>
          </a:p>
        </p:txBody>
      </p:sp>
      <p:grpSp>
        <p:nvGrpSpPr>
          <p:cNvPr id="3" name="Group 121"/>
          <p:cNvGrpSpPr>
            <a:grpSpLocks/>
          </p:cNvGrpSpPr>
          <p:nvPr/>
        </p:nvGrpSpPr>
        <p:grpSpPr bwMode="auto">
          <a:xfrm>
            <a:off x="5638800" y="3810000"/>
            <a:ext cx="3352800" cy="2671763"/>
            <a:chOff x="3399" y="864"/>
            <a:chExt cx="2112" cy="1683"/>
          </a:xfrm>
        </p:grpSpPr>
        <p:sp>
          <p:nvSpPr>
            <p:cNvPr id="3100" name="Line 98"/>
            <p:cNvSpPr>
              <a:spLocks noChangeShapeType="1"/>
            </p:cNvSpPr>
            <p:nvPr/>
          </p:nvSpPr>
          <p:spPr bwMode="auto">
            <a:xfrm>
              <a:off x="3408" y="192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1" name="Line 99"/>
            <p:cNvSpPr>
              <a:spLocks noChangeShapeType="1"/>
            </p:cNvSpPr>
            <p:nvPr/>
          </p:nvSpPr>
          <p:spPr bwMode="auto">
            <a:xfrm>
              <a:off x="4176" y="105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2" name="Line 100"/>
            <p:cNvSpPr>
              <a:spLocks noChangeShapeType="1"/>
            </p:cNvSpPr>
            <p:nvPr/>
          </p:nvSpPr>
          <p:spPr bwMode="auto">
            <a:xfrm flipV="1">
              <a:off x="4176" y="1248"/>
              <a:ext cx="672" cy="672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3" name="Line 101"/>
            <p:cNvSpPr>
              <a:spLocks noChangeShapeType="1"/>
            </p:cNvSpPr>
            <p:nvPr/>
          </p:nvSpPr>
          <p:spPr bwMode="auto">
            <a:xfrm flipV="1">
              <a:off x="4176" y="1536"/>
              <a:ext cx="384" cy="38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4" name="Text Box 102"/>
            <p:cNvSpPr txBox="1">
              <a:spLocks noChangeArrowheads="1"/>
            </p:cNvSpPr>
            <p:nvPr/>
          </p:nvSpPr>
          <p:spPr bwMode="auto">
            <a:xfrm>
              <a:off x="4560" y="960"/>
              <a:ext cx="3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3105" name="Text Box 103"/>
            <p:cNvSpPr txBox="1">
              <a:spLocks noChangeArrowheads="1"/>
            </p:cNvSpPr>
            <p:nvPr/>
          </p:nvSpPr>
          <p:spPr bwMode="auto">
            <a:xfrm>
              <a:off x="4560" y="1536"/>
              <a:ext cx="42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06" name="Arc 105"/>
            <p:cNvSpPr>
              <a:spLocks/>
            </p:cNvSpPr>
            <p:nvPr/>
          </p:nvSpPr>
          <p:spPr bwMode="auto">
            <a:xfrm>
              <a:off x="4752" y="864"/>
              <a:ext cx="528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pattFill prst="dkUpDiag">
                <a:fgClr>
                  <a:srgbClr val="0000FF"/>
                </a:fgClr>
                <a:bgClr>
                  <a:srgbClr val="FFFFFF"/>
                </a:bgClr>
              </a:patt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Line 106"/>
            <p:cNvSpPr>
              <a:spLocks noChangeShapeType="1"/>
            </p:cNvSpPr>
            <p:nvPr/>
          </p:nvSpPr>
          <p:spPr bwMode="auto">
            <a:xfrm flipH="1">
              <a:off x="4176" y="12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8" name="Text Box 107"/>
            <p:cNvSpPr txBox="1">
              <a:spLocks noChangeArrowheads="1"/>
            </p:cNvSpPr>
            <p:nvPr/>
          </p:nvSpPr>
          <p:spPr bwMode="auto">
            <a:xfrm>
              <a:off x="3898" y="1074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3109" name="Text Box 108"/>
            <p:cNvSpPr txBox="1">
              <a:spLocks noChangeArrowheads="1"/>
            </p:cNvSpPr>
            <p:nvPr/>
          </p:nvSpPr>
          <p:spPr bwMode="auto">
            <a:xfrm>
              <a:off x="3888" y="1440"/>
              <a:ext cx="1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3110" name="Line 109"/>
            <p:cNvSpPr>
              <a:spLocks noChangeShapeType="1"/>
            </p:cNvSpPr>
            <p:nvPr/>
          </p:nvSpPr>
          <p:spPr bwMode="auto">
            <a:xfrm flipH="1">
              <a:off x="4176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11" name="Text Box 110"/>
            <p:cNvSpPr txBox="1">
              <a:spLocks noChangeArrowheads="1"/>
            </p:cNvSpPr>
            <p:nvPr/>
          </p:nvSpPr>
          <p:spPr bwMode="auto">
            <a:xfrm>
              <a:off x="5040" y="1488"/>
              <a:ext cx="47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ω</a:t>
              </a:r>
            </a:p>
            <a:p>
              <a:r>
                <a:rPr lang="en-US"/>
                <a:t>(2</a:t>
              </a:r>
              <a:r>
                <a:rPr lang="en-US">
                  <a:latin typeface="Symbol" pitchFamily="18" charset="2"/>
                </a:rPr>
                <a:t>p</a:t>
              </a:r>
              <a:r>
                <a:rPr lang="en-US"/>
                <a:t>ft)</a:t>
              </a:r>
            </a:p>
          </p:txBody>
        </p:sp>
        <p:sp>
          <p:nvSpPr>
            <p:cNvPr id="3112" name="Text Box 114"/>
            <p:cNvSpPr txBox="1">
              <a:spLocks noChangeArrowheads="1"/>
            </p:cNvSpPr>
            <p:nvPr/>
          </p:nvSpPr>
          <p:spPr bwMode="auto">
            <a:xfrm>
              <a:off x="3399" y="2256"/>
              <a:ext cx="19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</a:rPr>
                <a:t>Phasor Diagram (?)</a:t>
              </a: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304800" y="3733800"/>
            <a:ext cx="5641975" cy="2743200"/>
            <a:chOff x="304800" y="4343400"/>
            <a:chExt cx="4283075" cy="2209800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082675" y="5111750"/>
              <a:ext cx="3505200" cy="865188"/>
              <a:chOff x="1872" y="1872"/>
              <a:chExt cx="2592" cy="864"/>
            </a:xfrm>
          </p:grpSpPr>
          <p:sp>
            <p:nvSpPr>
              <p:cNvPr id="3097" name="Freeform 31"/>
              <p:cNvSpPr>
                <a:spLocks/>
              </p:cNvSpPr>
              <p:nvPr/>
            </p:nvSpPr>
            <p:spPr bwMode="auto">
              <a:xfrm>
                <a:off x="1872" y="1872"/>
                <a:ext cx="864" cy="432"/>
              </a:xfrm>
              <a:custGeom>
                <a:avLst/>
                <a:gdLst>
                  <a:gd name="T0" fmla="*/ 0 w 864"/>
                  <a:gd name="T1" fmla="*/ 432 h 432"/>
                  <a:gd name="T2" fmla="*/ 432 w 864"/>
                  <a:gd name="T3" fmla="*/ 0 h 432"/>
                  <a:gd name="T4" fmla="*/ 864 w 864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64"/>
                  <a:gd name="T10" fmla="*/ 0 h 432"/>
                  <a:gd name="T11" fmla="*/ 864 w 864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4" h="432">
                    <a:moveTo>
                      <a:pt x="0" y="432"/>
                    </a:moveTo>
                    <a:cubicBezTo>
                      <a:pt x="144" y="216"/>
                      <a:pt x="288" y="0"/>
                      <a:pt x="432" y="0"/>
                    </a:cubicBezTo>
                    <a:cubicBezTo>
                      <a:pt x="576" y="0"/>
                      <a:pt x="720" y="216"/>
                      <a:pt x="864" y="432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Freeform 32"/>
              <p:cNvSpPr>
                <a:spLocks/>
              </p:cNvSpPr>
              <p:nvPr/>
            </p:nvSpPr>
            <p:spPr bwMode="auto">
              <a:xfrm flipV="1">
                <a:off x="2736" y="2304"/>
                <a:ext cx="864" cy="432"/>
              </a:xfrm>
              <a:custGeom>
                <a:avLst/>
                <a:gdLst>
                  <a:gd name="T0" fmla="*/ 0 w 864"/>
                  <a:gd name="T1" fmla="*/ 432 h 432"/>
                  <a:gd name="T2" fmla="*/ 432 w 864"/>
                  <a:gd name="T3" fmla="*/ 0 h 432"/>
                  <a:gd name="T4" fmla="*/ 864 w 864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64"/>
                  <a:gd name="T10" fmla="*/ 0 h 432"/>
                  <a:gd name="T11" fmla="*/ 864 w 864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4" h="432">
                    <a:moveTo>
                      <a:pt x="0" y="432"/>
                    </a:moveTo>
                    <a:cubicBezTo>
                      <a:pt x="144" y="216"/>
                      <a:pt x="288" y="0"/>
                      <a:pt x="432" y="0"/>
                    </a:cubicBezTo>
                    <a:cubicBezTo>
                      <a:pt x="576" y="0"/>
                      <a:pt x="720" y="216"/>
                      <a:pt x="864" y="432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Freeform 33"/>
              <p:cNvSpPr>
                <a:spLocks/>
              </p:cNvSpPr>
              <p:nvPr/>
            </p:nvSpPr>
            <p:spPr bwMode="auto">
              <a:xfrm>
                <a:off x="3600" y="1872"/>
                <a:ext cx="864" cy="432"/>
              </a:xfrm>
              <a:custGeom>
                <a:avLst/>
                <a:gdLst>
                  <a:gd name="T0" fmla="*/ 0 w 864"/>
                  <a:gd name="T1" fmla="*/ 432 h 432"/>
                  <a:gd name="T2" fmla="*/ 432 w 864"/>
                  <a:gd name="T3" fmla="*/ 0 h 432"/>
                  <a:gd name="T4" fmla="*/ 864 w 864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64"/>
                  <a:gd name="T10" fmla="*/ 0 h 432"/>
                  <a:gd name="T11" fmla="*/ 864 w 864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4" h="432">
                    <a:moveTo>
                      <a:pt x="0" y="432"/>
                    </a:moveTo>
                    <a:cubicBezTo>
                      <a:pt x="144" y="216"/>
                      <a:pt x="288" y="0"/>
                      <a:pt x="432" y="0"/>
                    </a:cubicBezTo>
                    <a:cubicBezTo>
                      <a:pt x="576" y="0"/>
                      <a:pt x="720" y="216"/>
                      <a:pt x="864" y="432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73150" y="4535488"/>
              <a:ext cx="3505200" cy="2017712"/>
              <a:chOff x="1872" y="1872"/>
              <a:chExt cx="2592" cy="864"/>
            </a:xfrm>
          </p:grpSpPr>
          <p:sp>
            <p:nvSpPr>
              <p:cNvPr id="3094" name="Freeform 35"/>
              <p:cNvSpPr>
                <a:spLocks/>
              </p:cNvSpPr>
              <p:nvPr/>
            </p:nvSpPr>
            <p:spPr bwMode="auto">
              <a:xfrm>
                <a:off x="1872" y="1872"/>
                <a:ext cx="864" cy="432"/>
              </a:xfrm>
              <a:custGeom>
                <a:avLst/>
                <a:gdLst>
                  <a:gd name="T0" fmla="*/ 0 w 864"/>
                  <a:gd name="T1" fmla="*/ 432 h 432"/>
                  <a:gd name="T2" fmla="*/ 432 w 864"/>
                  <a:gd name="T3" fmla="*/ 0 h 432"/>
                  <a:gd name="T4" fmla="*/ 864 w 864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64"/>
                  <a:gd name="T10" fmla="*/ 0 h 432"/>
                  <a:gd name="T11" fmla="*/ 864 w 864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4" h="432">
                    <a:moveTo>
                      <a:pt x="0" y="432"/>
                    </a:moveTo>
                    <a:cubicBezTo>
                      <a:pt x="144" y="216"/>
                      <a:pt x="288" y="0"/>
                      <a:pt x="432" y="0"/>
                    </a:cubicBezTo>
                    <a:cubicBezTo>
                      <a:pt x="576" y="0"/>
                      <a:pt x="720" y="216"/>
                      <a:pt x="864" y="432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Freeform 36"/>
              <p:cNvSpPr>
                <a:spLocks/>
              </p:cNvSpPr>
              <p:nvPr/>
            </p:nvSpPr>
            <p:spPr bwMode="auto">
              <a:xfrm flipV="1">
                <a:off x="2736" y="2304"/>
                <a:ext cx="864" cy="432"/>
              </a:xfrm>
              <a:custGeom>
                <a:avLst/>
                <a:gdLst>
                  <a:gd name="T0" fmla="*/ 0 w 864"/>
                  <a:gd name="T1" fmla="*/ 432 h 432"/>
                  <a:gd name="T2" fmla="*/ 432 w 864"/>
                  <a:gd name="T3" fmla="*/ 0 h 432"/>
                  <a:gd name="T4" fmla="*/ 864 w 864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64"/>
                  <a:gd name="T10" fmla="*/ 0 h 432"/>
                  <a:gd name="T11" fmla="*/ 864 w 864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4" h="432">
                    <a:moveTo>
                      <a:pt x="0" y="432"/>
                    </a:moveTo>
                    <a:cubicBezTo>
                      <a:pt x="144" y="216"/>
                      <a:pt x="288" y="0"/>
                      <a:pt x="432" y="0"/>
                    </a:cubicBezTo>
                    <a:cubicBezTo>
                      <a:pt x="576" y="0"/>
                      <a:pt x="720" y="216"/>
                      <a:pt x="864" y="432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Freeform 37"/>
              <p:cNvSpPr>
                <a:spLocks/>
              </p:cNvSpPr>
              <p:nvPr/>
            </p:nvSpPr>
            <p:spPr bwMode="auto">
              <a:xfrm>
                <a:off x="3600" y="1872"/>
                <a:ext cx="864" cy="432"/>
              </a:xfrm>
              <a:custGeom>
                <a:avLst/>
                <a:gdLst>
                  <a:gd name="T0" fmla="*/ 0 w 864"/>
                  <a:gd name="T1" fmla="*/ 432 h 432"/>
                  <a:gd name="T2" fmla="*/ 432 w 864"/>
                  <a:gd name="T3" fmla="*/ 0 h 432"/>
                  <a:gd name="T4" fmla="*/ 864 w 864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864"/>
                  <a:gd name="T10" fmla="*/ 0 h 432"/>
                  <a:gd name="T11" fmla="*/ 864 w 864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4" h="432">
                    <a:moveTo>
                      <a:pt x="0" y="432"/>
                    </a:moveTo>
                    <a:cubicBezTo>
                      <a:pt x="144" y="216"/>
                      <a:pt x="288" y="0"/>
                      <a:pt x="432" y="0"/>
                    </a:cubicBezTo>
                    <a:cubicBezTo>
                      <a:pt x="576" y="0"/>
                      <a:pt x="720" y="216"/>
                      <a:pt x="864" y="432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7" name="Line 39"/>
            <p:cNvSpPr>
              <a:spLocks noChangeShapeType="1"/>
            </p:cNvSpPr>
            <p:nvPr/>
          </p:nvSpPr>
          <p:spPr bwMode="auto">
            <a:xfrm>
              <a:off x="1082675" y="4343400"/>
              <a:ext cx="0" cy="2065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7" name="Group 119"/>
            <p:cNvGrpSpPr>
              <a:grpSpLocks/>
            </p:cNvGrpSpPr>
            <p:nvPr/>
          </p:nvGrpSpPr>
          <p:grpSpPr bwMode="auto">
            <a:xfrm>
              <a:off x="304800" y="4391025"/>
              <a:ext cx="1311275" cy="292100"/>
              <a:chOff x="0" y="2160"/>
              <a:chExt cx="826" cy="291"/>
            </a:xfrm>
          </p:grpSpPr>
          <p:sp>
            <p:nvSpPr>
              <p:cNvPr id="3092" name="Line 41"/>
              <p:cNvSpPr>
                <a:spLocks noChangeShapeType="1"/>
              </p:cNvSpPr>
              <p:nvPr/>
            </p:nvSpPr>
            <p:spPr bwMode="auto">
              <a:xfrm>
                <a:off x="490" y="230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093" name="Text Box 43"/>
              <p:cNvSpPr txBox="1">
                <a:spLocks noChangeArrowheads="1"/>
              </p:cNvSpPr>
              <p:nvPr/>
            </p:nvSpPr>
            <p:spPr bwMode="auto">
              <a:xfrm>
                <a:off x="0" y="2160"/>
                <a:ext cx="50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  <a:r>
                  <a:rPr lang="en-US" baseline="-25000"/>
                  <a:t>max</a:t>
                </a:r>
                <a:endParaRPr lang="en-US"/>
              </a:p>
            </p:txBody>
          </p:sp>
        </p:grpSp>
        <p:grpSp>
          <p:nvGrpSpPr>
            <p:cNvPr id="8" name="Group 120"/>
            <p:cNvGrpSpPr>
              <a:grpSpLocks/>
            </p:cNvGrpSpPr>
            <p:nvPr/>
          </p:nvGrpSpPr>
          <p:grpSpPr bwMode="auto">
            <a:xfrm>
              <a:off x="304800" y="4967288"/>
              <a:ext cx="1387475" cy="292100"/>
              <a:chOff x="0" y="2736"/>
              <a:chExt cx="874" cy="291"/>
            </a:xfrm>
          </p:grpSpPr>
          <p:sp>
            <p:nvSpPr>
              <p:cNvPr id="3090" name="Line 42"/>
              <p:cNvSpPr>
                <a:spLocks noChangeShapeType="1"/>
              </p:cNvSpPr>
              <p:nvPr/>
            </p:nvSpPr>
            <p:spPr bwMode="auto">
              <a:xfrm>
                <a:off x="490" y="28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091" name="Text Box 44"/>
              <p:cNvSpPr txBox="1">
                <a:spLocks noChangeArrowheads="1"/>
              </p:cNvSpPr>
              <p:nvPr/>
            </p:nvSpPr>
            <p:spPr bwMode="auto">
              <a:xfrm>
                <a:off x="0" y="2736"/>
                <a:ext cx="4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</a:t>
                </a:r>
                <a:r>
                  <a:rPr lang="en-US" baseline="-25000"/>
                  <a:t>max</a:t>
                </a:r>
                <a:endParaRPr lang="en-US"/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>
            <a:off x="1295400" y="5181600"/>
            <a:ext cx="487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241</Words>
  <Application>Microsoft Office PowerPoint</Application>
  <PresentationFormat>On-screen Show (4:3)</PresentationFormat>
  <Paragraphs>35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</dc:creator>
  <cp:lastModifiedBy>Stephen Anderson</cp:lastModifiedBy>
  <cp:revision>12</cp:revision>
  <dcterms:created xsi:type="dcterms:W3CDTF">2008-07-05T09:49:21Z</dcterms:created>
  <dcterms:modified xsi:type="dcterms:W3CDTF">2014-10-11T05:39:39Z</dcterms:modified>
</cp:coreProperties>
</file>