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98" r:id="rId4"/>
    <p:sldMasterId id="2147483710" r:id="rId5"/>
  </p:sldMasterIdLst>
  <p:notesMasterIdLst>
    <p:notesMasterId r:id="rId24"/>
  </p:notesMasterIdLst>
  <p:sldIdLst>
    <p:sldId id="303" r:id="rId6"/>
    <p:sldId id="304" r:id="rId7"/>
    <p:sldId id="305" r:id="rId8"/>
    <p:sldId id="306" r:id="rId9"/>
    <p:sldId id="307" r:id="rId10"/>
    <p:sldId id="308" r:id="rId11"/>
    <p:sldId id="297" r:id="rId12"/>
    <p:sldId id="298" r:id="rId13"/>
    <p:sldId id="299" r:id="rId14"/>
    <p:sldId id="300" r:id="rId15"/>
    <p:sldId id="302" r:id="rId16"/>
    <p:sldId id="301" r:id="rId17"/>
    <p:sldId id="284" r:id="rId18"/>
    <p:sldId id="272" r:id="rId19"/>
    <p:sldId id="311" r:id="rId20"/>
    <p:sldId id="312" r:id="rId21"/>
    <p:sldId id="309" r:id="rId22"/>
    <p:sldId id="310" r:id="rId23"/>
  </p:sldIdLst>
  <p:sldSz cx="9144000" cy="6858000" type="screen4x3"/>
  <p:notesSz cx="67691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95" autoAdjust="0"/>
  </p:normalViewPr>
  <p:slideViewPr>
    <p:cSldViewPr>
      <p:cViewPr>
        <p:scale>
          <a:sx n="60" d="100"/>
          <a:sy n="60" d="100"/>
        </p:scale>
        <p:origin x="-141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11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B11CA05-88E0-4A16-A7AD-0192937FE81A}" type="datetimeFigureOut">
              <a:rPr lang="en-US"/>
              <a:pPr>
                <a:defRPr/>
              </a:pPr>
              <a:t>8/4/2014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A9E6962-4AC6-418F-B8F1-A62ACD6E968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2495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4AE35-3B96-4673-AD6B-7DAFA972BAF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239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D643-75C0-4DEA-A815-D6DCA5A1B0E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593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4A55F-5E08-4502-98F5-5AE6174846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614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48045-02C9-4AA5-9D3A-F20BBE012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15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3E676-D5DC-494D-93BD-8805F4352E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05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1C4C3-F7F7-4D79-A1F9-E62DB8D08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0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A6AA5-90D9-44D0-A6BA-D1B497B940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8C2F5-BB82-4565-A012-FD5146ECA3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65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A523B-BC81-4D49-BC50-849C8AA222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2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29727-05FB-46E1-B204-797D039FF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41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4F389-7E21-4D33-BF4A-C3119AB6D8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7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F863-F7C0-47B3-8754-15C4F070D1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7252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2A91-6C07-42E4-ABDC-4EC68226C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99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63EC-3A3B-4F66-BD7B-7410C26B71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30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1B968-8FFA-4631-8FFA-19D0C86050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07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77897-9BB0-4F5F-93AE-99BCCE8423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35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48045-02C9-4AA5-9D3A-F20BBE012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85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3E676-D5DC-494D-93BD-8805F4352E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84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1C4C3-F7F7-4D79-A1F9-E62DB8D08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5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A6AA5-90D9-44D0-A6BA-D1B497B940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88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8C2F5-BB82-4565-A012-FD5146ECA3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16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A523B-BC81-4D49-BC50-849C8AA222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3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7EF9F-715D-496A-BFAE-875F6D5499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9507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29727-05FB-46E1-B204-797D039FF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78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4F389-7E21-4D33-BF4A-C3119AB6D8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32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2A91-6C07-42E4-ABDC-4EC68226C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85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63EC-3A3B-4F66-BD7B-7410C26B71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90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1B968-8FFA-4631-8FFA-19D0C86050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5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77897-9BB0-4F5F-93AE-99BCCE8423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40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4AE35-3B96-4673-AD6B-7DAFA972BAF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70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F863-F7C0-47B3-8754-15C4F070D17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28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7EF9F-715D-496A-BFAE-875F6D54997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24CF1-0771-4DA8-8B61-B1C7742E53D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3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24CF1-0771-4DA8-8B61-B1C7742E53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6810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3B4B-3A3C-4F3A-B741-F26FE8DD650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05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E19C-6B4F-45BC-ACD2-15E3E4E349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01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3C9B8-5A02-49D2-9C2D-B22921E37CE4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3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CF2FF-21D0-44E3-9C0D-61D255D84EF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17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75E9-A267-4E38-B37A-A8FD89D996E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20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D643-75C0-4DEA-A815-D6DCA5A1B0E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93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4A55F-5E08-4502-98F5-5AE61748462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87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66024-0806-4612-85EC-7B22E4F44BD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6457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58C1C-42D4-4724-8E09-ED4D51DDF03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4199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7DA89-371C-4088-AB65-B6A6BEE6293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627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3B4B-3A3C-4F3A-B741-F26FE8DD650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5877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19479-012C-4EC7-8A25-3094F914352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8416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11DB8-BFC5-410E-AD1E-D3058C2785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5147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5DFD6-3C39-4446-8378-7635374C24F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6789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1CF48-B3DA-4AE1-9D0A-E787D310D04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1369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6306C-715C-4A16-933C-38E6E986890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6419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505E1-22F3-40D0-AF7E-A11CF0ABC65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9761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4D4A-5593-402D-B51D-430F9CC62BD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9306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9BC1C-9D63-4308-96C5-C1BA3071ACA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196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E19C-6B4F-45BC-ACD2-15E3E4E349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153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3C9B8-5A02-49D2-9C2D-B22921E37CE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229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CF2FF-21D0-44E3-9C0D-61D255D84EF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477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75E9-A267-4E38-B37A-A8FD89D996E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64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C3B90E0-99BA-4C0F-90E6-5F65343EBA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9A9779-A3D7-4176-A087-74C76410EE53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4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9A9779-A3D7-4176-A087-74C76410EE53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5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C3B90E0-99BA-4C0F-90E6-5F65343EBAC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8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 smtClean="0">
              <a:solidFill>
                <a:prstClr val="black"/>
              </a:solidFill>
              <a:latin typeface="Verdana" pitchFamily="-111" charset="0"/>
              <a:ea typeface="ＭＳ Ｐゴシック" pitchFamily="-111" charset="-128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smtClean="0">
              <a:solidFill>
                <a:prstClr val="black"/>
              </a:solidFill>
              <a:latin typeface="Verdana" pitchFamily="-111" charset="0"/>
              <a:ea typeface="ＭＳ Ｐゴシック" pitchFamily="-111" charset="-128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67F22B69-721D-48B2-8C51-EFA679D9D2A6}" type="slidenum">
              <a:rPr lang="en-US" smtClean="0">
                <a:solidFill>
                  <a:prstClr val="black"/>
                </a:solidFill>
                <a:latin typeface="Verdana" pitchFamily="-111" charset="0"/>
                <a:ea typeface="ＭＳ Ｐゴシック" pitchFamily="-111" charset="-128"/>
              </a:rPr>
              <a:pPr/>
              <a:t>‹#›</a:t>
            </a:fld>
            <a:endParaRPr lang="en-US" smtClean="0">
              <a:solidFill>
                <a:prstClr val="black"/>
              </a:solidFill>
              <a:latin typeface="Verdana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83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7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8"/>
          <p:cNvGrpSpPr>
            <a:grpSpLocks/>
          </p:cNvGrpSpPr>
          <p:nvPr/>
        </p:nvGrpSpPr>
        <p:grpSpPr bwMode="auto">
          <a:xfrm>
            <a:off x="3556000" y="2387600"/>
            <a:ext cx="1219200" cy="457200"/>
            <a:chOff x="1536" y="2592"/>
            <a:chExt cx="768" cy="288"/>
          </a:xfrm>
        </p:grpSpPr>
        <p:grpSp>
          <p:nvGrpSpPr>
            <p:cNvPr id="7232" name="Group 15"/>
            <p:cNvGrpSpPr>
              <a:grpSpLocks/>
            </p:cNvGrpSpPr>
            <p:nvPr/>
          </p:nvGrpSpPr>
          <p:grpSpPr bwMode="auto">
            <a:xfrm>
              <a:off x="1584" y="2592"/>
              <a:ext cx="672" cy="288"/>
              <a:chOff x="1200" y="3840"/>
              <a:chExt cx="2688" cy="480"/>
            </a:xfrm>
          </p:grpSpPr>
          <p:grpSp>
            <p:nvGrpSpPr>
              <p:cNvPr id="7235" name="Group 5"/>
              <p:cNvGrpSpPr>
                <a:grpSpLocks/>
              </p:cNvGrpSpPr>
              <p:nvPr/>
            </p:nvGrpSpPr>
            <p:grpSpPr bwMode="auto">
              <a:xfrm>
                <a:off x="1200" y="3840"/>
                <a:ext cx="672" cy="480"/>
                <a:chOff x="1200" y="3840"/>
                <a:chExt cx="672" cy="480"/>
              </a:xfrm>
            </p:grpSpPr>
            <p:sp>
              <p:nvSpPr>
                <p:cNvPr id="7245" name="Line 3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6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236" name="Group 6"/>
              <p:cNvGrpSpPr>
                <a:grpSpLocks/>
              </p:cNvGrpSpPr>
              <p:nvPr/>
            </p:nvGrpSpPr>
            <p:grpSpPr bwMode="auto">
              <a:xfrm>
                <a:off x="1872" y="3840"/>
                <a:ext cx="672" cy="480"/>
                <a:chOff x="1200" y="3840"/>
                <a:chExt cx="672" cy="480"/>
              </a:xfrm>
            </p:grpSpPr>
            <p:sp>
              <p:nvSpPr>
                <p:cNvPr id="7243" name="Line 7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237" name="Group 9"/>
              <p:cNvGrpSpPr>
                <a:grpSpLocks/>
              </p:cNvGrpSpPr>
              <p:nvPr/>
            </p:nvGrpSpPr>
            <p:grpSpPr bwMode="auto">
              <a:xfrm>
                <a:off x="2544" y="3840"/>
                <a:ext cx="672" cy="480"/>
                <a:chOff x="1200" y="3840"/>
                <a:chExt cx="672" cy="480"/>
              </a:xfrm>
            </p:grpSpPr>
            <p:sp>
              <p:nvSpPr>
                <p:cNvPr id="7241" name="Line 10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2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238" name="Group 12"/>
              <p:cNvGrpSpPr>
                <a:grpSpLocks/>
              </p:cNvGrpSpPr>
              <p:nvPr/>
            </p:nvGrpSpPr>
            <p:grpSpPr bwMode="auto">
              <a:xfrm>
                <a:off x="3216" y="3840"/>
                <a:ext cx="672" cy="480"/>
                <a:chOff x="1200" y="3840"/>
                <a:chExt cx="672" cy="480"/>
              </a:xfrm>
            </p:grpSpPr>
            <p:sp>
              <p:nvSpPr>
                <p:cNvPr id="7239" name="Line 13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233" name="Line 16"/>
            <p:cNvSpPr>
              <a:spLocks noChangeShapeType="1"/>
            </p:cNvSpPr>
            <p:nvPr/>
          </p:nvSpPr>
          <p:spPr bwMode="auto">
            <a:xfrm>
              <a:off x="225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7234" name="Line 17"/>
            <p:cNvSpPr>
              <a:spLocks noChangeShapeType="1"/>
            </p:cNvSpPr>
            <p:nvPr/>
          </p:nvSpPr>
          <p:spPr bwMode="auto">
            <a:xfrm flipH="1">
              <a:off x="153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4778375" y="2620963"/>
            <a:ext cx="1241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7172" name="Line 20"/>
          <p:cNvSpPr>
            <a:spLocks noChangeShapeType="1"/>
          </p:cNvSpPr>
          <p:nvPr/>
        </p:nvSpPr>
        <p:spPr bwMode="auto">
          <a:xfrm flipH="1">
            <a:off x="2438400" y="2620963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grpSp>
        <p:nvGrpSpPr>
          <p:cNvPr id="7173" name="Group 43"/>
          <p:cNvGrpSpPr>
            <a:grpSpLocks/>
          </p:cNvGrpSpPr>
          <p:nvPr/>
        </p:nvGrpSpPr>
        <p:grpSpPr bwMode="auto">
          <a:xfrm rot="5400000">
            <a:off x="1827213" y="3630613"/>
            <a:ext cx="1219200" cy="457200"/>
            <a:chOff x="1536" y="2592"/>
            <a:chExt cx="768" cy="288"/>
          </a:xfrm>
        </p:grpSpPr>
        <p:grpSp>
          <p:nvGrpSpPr>
            <p:cNvPr id="7217" name="Group 44"/>
            <p:cNvGrpSpPr>
              <a:grpSpLocks/>
            </p:cNvGrpSpPr>
            <p:nvPr/>
          </p:nvGrpSpPr>
          <p:grpSpPr bwMode="auto">
            <a:xfrm>
              <a:off x="1584" y="2592"/>
              <a:ext cx="672" cy="288"/>
              <a:chOff x="1200" y="3840"/>
              <a:chExt cx="2688" cy="480"/>
            </a:xfrm>
          </p:grpSpPr>
          <p:grpSp>
            <p:nvGrpSpPr>
              <p:cNvPr id="7220" name="Group 45"/>
              <p:cNvGrpSpPr>
                <a:grpSpLocks/>
              </p:cNvGrpSpPr>
              <p:nvPr/>
            </p:nvGrpSpPr>
            <p:grpSpPr bwMode="auto">
              <a:xfrm>
                <a:off x="1200" y="3840"/>
                <a:ext cx="672" cy="480"/>
                <a:chOff x="1200" y="3840"/>
                <a:chExt cx="672" cy="480"/>
              </a:xfrm>
            </p:grpSpPr>
            <p:sp>
              <p:nvSpPr>
                <p:cNvPr id="7230" name="Line 46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1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221" name="Group 48"/>
              <p:cNvGrpSpPr>
                <a:grpSpLocks/>
              </p:cNvGrpSpPr>
              <p:nvPr/>
            </p:nvGrpSpPr>
            <p:grpSpPr bwMode="auto">
              <a:xfrm>
                <a:off x="1872" y="3840"/>
                <a:ext cx="672" cy="480"/>
                <a:chOff x="1200" y="3840"/>
                <a:chExt cx="672" cy="480"/>
              </a:xfrm>
            </p:grpSpPr>
            <p:sp>
              <p:nvSpPr>
                <p:cNvPr id="7228" name="Line 49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9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222" name="Group 51"/>
              <p:cNvGrpSpPr>
                <a:grpSpLocks/>
              </p:cNvGrpSpPr>
              <p:nvPr/>
            </p:nvGrpSpPr>
            <p:grpSpPr bwMode="auto">
              <a:xfrm>
                <a:off x="2544" y="3840"/>
                <a:ext cx="672" cy="480"/>
                <a:chOff x="1200" y="3840"/>
                <a:chExt cx="672" cy="480"/>
              </a:xfrm>
            </p:grpSpPr>
            <p:sp>
              <p:nvSpPr>
                <p:cNvPr id="7226" name="Line 52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7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223" name="Group 54"/>
              <p:cNvGrpSpPr>
                <a:grpSpLocks/>
              </p:cNvGrpSpPr>
              <p:nvPr/>
            </p:nvGrpSpPr>
            <p:grpSpPr bwMode="auto">
              <a:xfrm>
                <a:off x="3216" y="3840"/>
                <a:ext cx="672" cy="480"/>
                <a:chOff x="1200" y="3840"/>
                <a:chExt cx="672" cy="480"/>
              </a:xfrm>
            </p:grpSpPr>
            <p:sp>
              <p:nvSpPr>
                <p:cNvPr id="7224" name="Line 55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5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218" name="Line 57"/>
            <p:cNvSpPr>
              <a:spLocks noChangeShapeType="1"/>
            </p:cNvSpPr>
            <p:nvPr/>
          </p:nvSpPr>
          <p:spPr bwMode="auto">
            <a:xfrm>
              <a:off x="225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7219" name="Line 58"/>
            <p:cNvSpPr>
              <a:spLocks noChangeShapeType="1"/>
            </p:cNvSpPr>
            <p:nvPr/>
          </p:nvSpPr>
          <p:spPr bwMode="auto">
            <a:xfrm flipH="1">
              <a:off x="153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sp>
        <p:nvSpPr>
          <p:cNvPr id="7174" name="Line 59"/>
          <p:cNvSpPr>
            <a:spLocks noChangeShapeType="1"/>
          </p:cNvSpPr>
          <p:nvPr/>
        </p:nvSpPr>
        <p:spPr bwMode="auto">
          <a:xfrm rot="16200000" flipH="1">
            <a:off x="2097882" y="4795044"/>
            <a:ext cx="6794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7175" name="Line 60"/>
          <p:cNvSpPr>
            <a:spLocks noChangeShapeType="1"/>
          </p:cNvSpPr>
          <p:nvPr/>
        </p:nvSpPr>
        <p:spPr bwMode="auto">
          <a:xfrm rot="-5400000">
            <a:off x="2118519" y="2939257"/>
            <a:ext cx="63817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grpSp>
        <p:nvGrpSpPr>
          <p:cNvPr id="7176" name="Group 62"/>
          <p:cNvGrpSpPr>
            <a:grpSpLocks/>
          </p:cNvGrpSpPr>
          <p:nvPr/>
        </p:nvGrpSpPr>
        <p:grpSpPr bwMode="auto">
          <a:xfrm rot="5400000">
            <a:off x="5408613" y="3630613"/>
            <a:ext cx="1219200" cy="457200"/>
            <a:chOff x="1536" y="2592"/>
            <a:chExt cx="768" cy="288"/>
          </a:xfrm>
        </p:grpSpPr>
        <p:grpSp>
          <p:nvGrpSpPr>
            <p:cNvPr id="7202" name="Group 63"/>
            <p:cNvGrpSpPr>
              <a:grpSpLocks/>
            </p:cNvGrpSpPr>
            <p:nvPr/>
          </p:nvGrpSpPr>
          <p:grpSpPr bwMode="auto">
            <a:xfrm>
              <a:off x="1584" y="2592"/>
              <a:ext cx="672" cy="288"/>
              <a:chOff x="1200" y="3840"/>
              <a:chExt cx="2688" cy="480"/>
            </a:xfrm>
          </p:grpSpPr>
          <p:grpSp>
            <p:nvGrpSpPr>
              <p:cNvPr id="7205" name="Group 64"/>
              <p:cNvGrpSpPr>
                <a:grpSpLocks/>
              </p:cNvGrpSpPr>
              <p:nvPr/>
            </p:nvGrpSpPr>
            <p:grpSpPr bwMode="auto">
              <a:xfrm>
                <a:off x="1200" y="3840"/>
                <a:ext cx="672" cy="480"/>
                <a:chOff x="1200" y="3840"/>
                <a:chExt cx="672" cy="480"/>
              </a:xfrm>
            </p:grpSpPr>
            <p:sp>
              <p:nvSpPr>
                <p:cNvPr id="7215" name="Line 65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6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206" name="Group 67"/>
              <p:cNvGrpSpPr>
                <a:grpSpLocks/>
              </p:cNvGrpSpPr>
              <p:nvPr/>
            </p:nvGrpSpPr>
            <p:grpSpPr bwMode="auto">
              <a:xfrm>
                <a:off x="1872" y="3840"/>
                <a:ext cx="672" cy="480"/>
                <a:chOff x="1200" y="3840"/>
                <a:chExt cx="672" cy="480"/>
              </a:xfrm>
            </p:grpSpPr>
            <p:sp>
              <p:nvSpPr>
                <p:cNvPr id="7213" name="Line 68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4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207" name="Group 70"/>
              <p:cNvGrpSpPr>
                <a:grpSpLocks/>
              </p:cNvGrpSpPr>
              <p:nvPr/>
            </p:nvGrpSpPr>
            <p:grpSpPr bwMode="auto">
              <a:xfrm>
                <a:off x="2544" y="3840"/>
                <a:ext cx="672" cy="480"/>
                <a:chOff x="1200" y="3840"/>
                <a:chExt cx="672" cy="480"/>
              </a:xfrm>
            </p:grpSpPr>
            <p:sp>
              <p:nvSpPr>
                <p:cNvPr id="7211" name="Line 71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2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208" name="Group 73"/>
              <p:cNvGrpSpPr>
                <a:grpSpLocks/>
              </p:cNvGrpSpPr>
              <p:nvPr/>
            </p:nvGrpSpPr>
            <p:grpSpPr bwMode="auto">
              <a:xfrm>
                <a:off x="3216" y="3840"/>
                <a:ext cx="672" cy="480"/>
                <a:chOff x="1200" y="3840"/>
                <a:chExt cx="672" cy="480"/>
              </a:xfrm>
            </p:grpSpPr>
            <p:sp>
              <p:nvSpPr>
                <p:cNvPr id="7209" name="Line 74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0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203" name="Line 76"/>
            <p:cNvSpPr>
              <a:spLocks noChangeShapeType="1"/>
            </p:cNvSpPr>
            <p:nvPr/>
          </p:nvSpPr>
          <p:spPr bwMode="auto">
            <a:xfrm>
              <a:off x="225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7204" name="Line 77"/>
            <p:cNvSpPr>
              <a:spLocks noChangeShapeType="1"/>
            </p:cNvSpPr>
            <p:nvPr/>
          </p:nvSpPr>
          <p:spPr bwMode="auto">
            <a:xfrm flipH="1">
              <a:off x="153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sp>
        <p:nvSpPr>
          <p:cNvPr id="7177" name="Line 78"/>
          <p:cNvSpPr>
            <a:spLocks noChangeShapeType="1"/>
          </p:cNvSpPr>
          <p:nvPr/>
        </p:nvSpPr>
        <p:spPr bwMode="auto">
          <a:xfrm rot="16200000" flipH="1">
            <a:off x="5679282" y="4795044"/>
            <a:ext cx="6794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7178" name="Line 79"/>
          <p:cNvSpPr>
            <a:spLocks noChangeShapeType="1"/>
          </p:cNvSpPr>
          <p:nvPr/>
        </p:nvSpPr>
        <p:spPr bwMode="auto">
          <a:xfrm rot="-5400000">
            <a:off x="5715000" y="292576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7179" name="Line 80"/>
          <p:cNvSpPr>
            <a:spLocks noChangeShapeType="1"/>
          </p:cNvSpPr>
          <p:nvPr/>
        </p:nvSpPr>
        <p:spPr bwMode="auto">
          <a:xfrm>
            <a:off x="2438400" y="5135563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7180" name="Line 81"/>
          <p:cNvSpPr>
            <a:spLocks noChangeShapeType="1"/>
          </p:cNvSpPr>
          <p:nvPr/>
        </p:nvSpPr>
        <p:spPr bwMode="auto">
          <a:xfrm>
            <a:off x="4114800" y="4678363"/>
            <a:ext cx="0" cy="990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7181" name="Line 82"/>
          <p:cNvSpPr>
            <a:spLocks noChangeShapeType="1"/>
          </p:cNvSpPr>
          <p:nvPr/>
        </p:nvSpPr>
        <p:spPr bwMode="auto">
          <a:xfrm>
            <a:off x="4267200" y="4906963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7182" name="Line 83"/>
          <p:cNvSpPr>
            <a:spLocks noChangeShapeType="1"/>
          </p:cNvSpPr>
          <p:nvPr/>
        </p:nvSpPr>
        <p:spPr bwMode="auto">
          <a:xfrm>
            <a:off x="4267200" y="5135563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grpSp>
        <p:nvGrpSpPr>
          <p:cNvPr id="20" name="Group 105"/>
          <p:cNvGrpSpPr>
            <a:grpSpLocks/>
          </p:cNvGrpSpPr>
          <p:nvPr/>
        </p:nvGrpSpPr>
        <p:grpSpPr bwMode="auto">
          <a:xfrm>
            <a:off x="1293813" y="2925763"/>
            <a:ext cx="5907087" cy="2789237"/>
            <a:chOff x="815" y="2208"/>
            <a:chExt cx="3721" cy="1757"/>
          </a:xfrm>
        </p:grpSpPr>
        <p:sp>
          <p:nvSpPr>
            <p:cNvPr id="7198" name="Text Box 85"/>
            <p:cNvSpPr txBox="1">
              <a:spLocks noChangeArrowheads="1"/>
            </p:cNvSpPr>
            <p:nvPr/>
          </p:nvSpPr>
          <p:spPr bwMode="auto">
            <a:xfrm>
              <a:off x="2688" y="3600"/>
              <a:ext cx="62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12 V</a:t>
              </a:r>
            </a:p>
          </p:txBody>
        </p:sp>
        <p:sp>
          <p:nvSpPr>
            <p:cNvPr id="7199" name="Text Box 86"/>
            <p:cNvSpPr txBox="1">
              <a:spLocks noChangeArrowheads="1"/>
            </p:cNvSpPr>
            <p:nvPr/>
          </p:nvSpPr>
          <p:spPr bwMode="auto">
            <a:xfrm>
              <a:off x="815" y="2563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1 </a:t>
              </a:r>
              <a:r>
                <a:rPr lang="en-US" altLang="ja-JP" sz="3200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</a:rPr>
                <a:t>W</a:t>
              </a:r>
              <a:endParaRPr lang="en-US" altLang="ja-JP" sz="3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7200" name="Text Box 87"/>
            <p:cNvSpPr txBox="1">
              <a:spLocks noChangeArrowheads="1"/>
            </p:cNvSpPr>
            <p:nvPr/>
          </p:nvSpPr>
          <p:spPr bwMode="auto">
            <a:xfrm>
              <a:off x="2352" y="2208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2 </a:t>
              </a:r>
              <a:r>
                <a:rPr lang="en-US" altLang="ja-JP" sz="3200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</a:rPr>
                <a:t>W</a:t>
              </a:r>
              <a:endParaRPr lang="en-US" altLang="ja-JP" sz="3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7201" name="Text Box 88"/>
            <p:cNvSpPr txBox="1">
              <a:spLocks noChangeArrowheads="1"/>
            </p:cNvSpPr>
            <p:nvPr/>
          </p:nvSpPr>
          <p:spPr bwMode="auto">
            <a:xfrm>
              <a:off x="4031" y="2611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3 </a:t>
              </a:r>
              <a:r>
                <a:rPr lang="en-US" altLang="ja-JP" sz="3200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</a:rPr>
                <a:t>W</a:t>
              </a:r>
              <a:endParaRPr lang="en-US" altLang="ja-JP" sz="3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7184" name="Text Box 89"/>
          <p:cNvSpPr txBox="1">
            <a:spLocks noChangeArrowheads="1"/>
          </p:cNvSpPr>
          <p:nvPr/>
        </p:nvSpPr>
        <p:spPr bwMode="auto">
          <a:xfrm>
            <a:off x="3694113" y="4441825"/>
            <a:ext cx="1042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3200">
                <a:solidFill>
                  <a:srgbClr val="000000"/>
                </a:solidFill>
                <a:ea typeface="ＭＳ Ｐゴシック" pitchFamily="34" charset="-128"/>
              </a:rPr>
              <a:t>+    </a:t>
            </a:r>
            <a:r>
              <a:rPr lang="en-US" altLang="ja-JP" sz="320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-</a:t>
            </a:r>
            <a:endParaRPr lang="en-US" altLang="ja-JP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21" name="Group 101"/>
          <p:cNvGrpSpPr>
            <a:grpSpLocks/>
          </p:cNvGrpSpPr>
          <p:nvPr/>
        </p:nvGrpSpPr>
        <p:grpSpPr bwMode="auto">
          <a:xfrm>
            <a:off x="3046413" y="3184525"/>
            <a:ext cx="936625" cy="1143000"/>
            <a:chOff x="1871" y="1843"/>
            <a:chExt cx="590" cy="720"/>
          </a:xfrm>
        </p:grpSpPr>
        <p:sp>
          <p:nvSpPr>
            <p:cNvPr id="7196" name="Text Box 90"/>
            <p:cNvSpPr txBox="1">
              <a:spLocks noChangeArrowheads="1"/>
            </p:cNvSpPr>
            <p:nvPr/>
          </p:nvSpPr>
          <p:spPr bwMode="auto">
            <a:xfrm>
              <a:off x="1968" y="2064"/>
              <a:ext cx="49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CC3300"/>
                  </a:solidFill>
                  <a:ea typeface="ＭＳ Ｐゴシック" pitchFamily="34" charset="-128"/>
                </a:rPr>
                <a:t>2 A</a:t>
              </a:r>
            </a:p>
          </p:txBody>
        </p:sp>
        <p:sp>
          <p:nvSpPr>
            <p:cNvPr id="7197" name="Line 91"/>
            <p:cNvSpPr>
              <a:spLocks noChangeShapeType="1"/>
            </p:cNvSpPr>
            <p:nvPr/>
          </p:nvSpPr>
          <p:spPr bwMode="auto">
            <a:xfrm flipV="1">
              <a:off x="1871" y="1843"/>
              <a:ext cx="0" cy="72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106"/>
          <p:cNvGrpSpPr>
            <a:grpSpLocks/>
          </p:cNvGrpSpPr>
          <p:nvPr/>
        </p:nvGrpSpPr>
        <p:grpSpPr bwMode="auto">
          <a:xfrm>
            <a:off x="1981200" y="2387600"/>
            <a:ext cx="4552950" cy="2941638"/>
            <a:chOff x="1248" y="1869"/>
            <a:chExt cx="2868" cy="1853"/>
          </a:xfrm>
        </p:grpSpPr>
        <p:sp>
          <p:nvSpPr>
            <p:cNvPr id="7188" name="Text Box 92"/>
            <p:cNvSpPr txBox="1">
              <a:spLocks noChangeArrowheads="1"/>
            </p:cNvSpPr>
            <p:nvPr/>
          </p:nvSpPr>
          <p:spPr bwMode="auto">
            <a:xfrm>
              <a:off x="1280" y="3357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a</a:t>
              </a:r>
            </a:p>
          </p:txBody>
        </p:sp>
        <p:sp>
          <p:nvSpPr>
            <p:cNvPr id="7189" name="Text Box 93"/>
            <p:cNvSpPr txBox="1">
              <a:spLocks noChangeArrowheads="1"/>
            </p:cNvSpPr>
            <p:nvPr/>
          </p:nvSpPr>
          <p:spPr bwMode="auto">
            <a:xfrm>
              <a:off x="1248" y="1872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7190" name="Text Box 94"/>
            <p:cNvSpPr txBox="1">
              <a:spLocks noChangeArrowheads="1"/>
            </p:cNvSpPr>
            <p:nvPr/>
          </p:nvSpPr>
          <p:spPr bwMode="auto">
            <a:xfrm>
              <a:off x="3825" y="1869"/>
              <a:ext cx="23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7191" name="Text Box 95"/>
            <p:cNvSpPr txBox="1">
              <a:spLocks noChangeArrowheads="1"/>
            </p:cNvSpPr>
            <p:nvPr/>
          </p:nvSpPr>
          <p:spPr bwMode="auto">
            <a:xfrm>
              <a:off x="3858" y="3312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d</a:t>
              </a:r>
            </a:p>
          </p:txBody>
        </p:sp>
        <p:sp>
          <p:nvSpPr>
            <p:cNvPr id="7192" name="Oval 96"/>
            <p:cNvSpPr>
              <a:spLocks noChangeArrowheads="1"/>
            </p:cNvSpPr>
            <p:nvPr/>
          </p:nvSpPr>
          <p:spPr bwMode="auto">
            <a:xfrm>
              <a:off x="1506" y="35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7193" name="Oval 97"/>
            <p:cNvSpPr>
              <a:spLocks noChangeArrowheads="1"/>
            </p:cNvSpPr>
            <p:nvPr/>
          </p:nvSpPr>
          <p:spPr bwMode="auto">
            <a:xfrm>
              <a:off x="1473" y="197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7194" name="Oval 98"/>
            <p:cNvSpPr>
              <a:spLocks noChangeArrowheads="1"/>
            </p:cNvSpPr>
            <p:nvPr/>
          </p:nvSpPr>
          <p:spPr bwMode="auto">
            <a:xfrm>
              <a:off x="3739" y="197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7195" name="Oval 99"/>
            <p:cNvSpPr>
              <a:spLocks noChangeArrowheads="1"/>
            </p:cNvSpPr>
            <p:nvPr/>
          </p:nvSpPr>
          <p:spPr bwMode="auto">
            <a:xfrm>
              <a:off x="3762" y="35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sp>
        <p:nvSpPr>
          <p:cNvPr id="7187" name="Text Box 100"/>
          <p:cNvSpPr txBox="1">
            <a:spLocks noChangeArrowheads="1"/>
          </p:cNvSpPr>
          <p:nvPr/>
        </p:nvSpPr>
        <p:spPr bwMode="auto">
          <a:xfrm>
            <a:off x="1188243" y="1435099"/>
            <a:ext cx="6221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dirty="0">
                <a:solidFill>
                  <a:srgbClr val="333399"/>
                </a:solidFill>
                <a:ea typeface="ＭＳ Ｐゴシック" pitchFamily="34" charset="-128"/>
              </a:rPr>
              <a:t>Voltage Drops Around a Series Circuit</a:t>
            </a:r>
          </a:p>
        </p:txBody>
      </p:sp>
      <p:sp>
        <p:nvSpPr>
          <p:cNvPr id="2" name="Rectangle 1"/>
          <p:cNvSpPr/>
          <p:nvPr/>
        </p:nvSpPr>
        <p:spPr>
          <a:xfrm>
            <a:off x="261826" y="304800"/>
            <a:ext cx="75408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Y12 Review… Simple circuit…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74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80400" cy="5475288"/>
          </a:xfrm>
        </p:spPr>
        <p:txBody>
          <a:bodyPr/>
          <a:lstStyle/>
          <a:p>
            <a:pPr eaLnBrk="1" hangingPunct="1"/>
            <a:r>
              <a:rPr lang="en-NZ" smtClean="0"/>
              <a:t>We could go the other way around</a:t>
            </a:r>
            <a:endParaRPr lang="en-US" b="1" i="1" smtClean="0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3171825" y="158750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963988" y="18034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108450" y="1371600"/>
            <a:ext cx="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1947863" y="2019300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4108450" y="2019300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947863" y="2019300"/>
            <a:ext cx="0" cy="194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947863" y="3963988"/>
            <a:ext cx="4176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6124575" y="2019300"/>
            <a:ext cx="0" cy="194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395788" y="3675063"/>
            <a:ext cx="13684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2019300" y="209073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187950" y="1371600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>
                <a:solidFill>
                  <a:srgbClr val="000000"/>
                </a:solidFill>
                <a:latin typeface="Comic Sans MS" pitchFamily="66" charset="0"/>
              </a:rPr>
              <a:t>Voltage gained</a:t>
            </a: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 rot="10800000">
            <a:off x="4684713" y="3243263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027363" y="3001963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>
                <a:solidFill>
                  <a:srgbClr val="000000"/>
                </a:solidFill>
                <a:latin typeface="Comic Sans MS" pitchFamily="66" charset="0"/>
              </a:rPr>
              <a:t>Voltage lost</a:t>
            </a: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565533"/>
              </p:ext>
            </p:extLst>
          </p:nvPr>
        </p:nvGraphicFramePr>
        <p:xfrm>
          <a:off x="2655888" y="4972050"/>
          <a:ext cx="441801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Equation" r:id="rId3" imgW="1206500" imgH="228600" progId="Equation.DSMT4">
                  <p:embed/>
                </p:oleObj>
              </mc:Choice>
              <mc:Fallback>
                <p:oleObj name="Equation" r:id="rId3" imgW="1206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4972050"/>
                        <a:ext cx="4418012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2451100" y="3675063"/>
            <a:ext cx="13684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 rot="10800000">
            <a:off x="2668588" y="3243263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916238" y="4292600"/>
          <a:ext cx="5730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Equation" r:id="rId5" imgW="215806" imgH="228501" progId="Equation.DSMT4">
                  <p:embed/>
                </p:oleObj>
              </mc:Choice>
              <mc:Fallback>
                <p:oleObj name="Equation" r:id="rId5" imgW="215806" imgH="22850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292600"/>
                        <a:ext cx="573087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916488" y="4292600"/>
          <a:ext cx="6064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Equation" r:id="rId7" imgW="228600" imgH="228600" progId="Equation.DSMT4">
                  <p:embed/>
                </p:oleObj>
              </mc:Choice>
              <mc:Fallback>
                <p:oleObj name="Equation" r:id="rId7" imgW="2286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88" y="4292600"/>
                        <a:ext cx="6064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90913" y="1196975"/>
          <a:ext cx="6746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Equation" r:id="rId9" imgW="253890" imgH="228501" progId="Equation.DSMT4">
                  <p:embed/>
                </p:oleObj>
              </mc:Choice>
              <mc:Fallback>
                <p:oleObj name="Equation" r:id="rId9" imgW="253890" imgH="228501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1196975"/>
                        <a:ext cx="674687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01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649 C -0.00105 0.05514 -0.00105 0.11654 -0.00018 0.17817 C 3.61111E-6 0.18883 -0.00087 0.21246 0.00937 0.21663 C 0.12673 0.26529 0.37777 0.22381 0.37777 0.22381 C 0.42274 0.22219 0.42725 0.24026 0.4368 0.20389 C 0.43767 0.14967 0.43715 0.09499 0.44062 0.04101 C 0.44027 0.03313 0.44149 0.02479 0.43941 0.01737 C 0.43698 0.00949 0.42014 0.00579 0.41614 0.0044 C 0.40034 -0.00093 0.3842 -0.00603 0.36823 -0.0102 C 0.28038 -0.00927 0.09184 0.00602 0.01215 -0.01205 C 0.00711 -0.01136 0.00173 -0.01275 -0.00295 -0.0102 C -0.00434 -0.0095 -0.00226 -0.00649 -0.00157 -0.00464 C -0.00139 -0.00418 -0.00157 -0.0058 -0.00157 -0.00649 Z " pathEditMode="relative" ptsTypes="fffffffffffff">
                                      <p:cBhvr>
                                        <p:cTn id="10" dur="5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7"/>
          <p:cNvSpPr>
            <a:spLocks noChangeShapeType="1"/>
          </p:cNvSpPr>
          <p:nvPr/>
        </p:nvSpPr>
        <p:spPr bwMode="auto">
          <a:xfrm>
            <a:off x="827088" y="812800"/>
            <a:ext cx="5245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459" name="Line 8"/>
          <p:cNvSpPr>
            <a:spLocks noChangeShapeType="1"/>
          </p:cNvSpPr>
          <p:nvPr/>
        </p:nvSpPr>
        <p:spPr bwMode="auto">
          <a:xfrm>
            <a:off x="4318000" y="812800"/>
            <a:ext cx="1190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2973388" y="604838"/>
            <a:ext cx="1192212" cy="4159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1547813" y="404813"/>
            <a:ext cx="31686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462" name="Line 12"/>
          <p:cNvSpPr>
            <a:spLocks noChangeShapeType="1"/>
          </p:cNvSpPr>
          <p:nvPr/>
        </p:nvSpPr>
        <p:spPr bwMode="auto">
          <a:xfrm>
            <a:off x="827088" y="2498725"/>
            <a:ext cx="5245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463" name="Rectangle 14"/>
          <p:cNvSpPr>
            <a:spLocks noChangeArrowheads="1"/>
          </p:cNvSpPr>
          <p:nvPr/>
        </p:nvSpPr>
        <p:spPr bwMode="auto">
          <a:xfrm>
            <a:off x="2973388" y="2290763"/>
            <a:ext cx="1192212" cy="4159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464" name="Line 16"/>
          <p:cNvSpPr>
            <a:spLocks noChangeShapeType="1"/>
          </p:cNvSpPr>
          <p:nvPr/>
        </p:nvSpPr>
        <p:spPr bwMode="auto">
          <a:xfrm>
            <a:off x="922338" y="6011863"/>
            <a:ext cx="22526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465" name="Line 18"/>
          <p:cNvSpPr>
            <a:spLocks noChangeShapeType="1"/>
          </p:cNvSpPr>
          <p:nvPr/>
        </p:nvSpPr>
        <p:spPr bwMode="auto">
          <a:xfrm>
            <a:off x="3413125" y="6011863"/>
            <a:ext cx="2252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466" name="Line 19"/>
          <p:cNvSpPr>
            <a:spLocks noChangeShapeType="1"/>
          </p:cNvSpPr>
          <p:nvPr/>
        </p:nvSpPr>
        <p:spPr bwMode="auto">
          <a:xfrm>
            <a:off x="3175000" y="5803900"/>
            <a:ext cx="0" cy="4159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>
            <a:off x="3413125" y="5387975"/>
            <a:ext cx="0" cy="12477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468" name="Line 22"/>
          <p:cNvSpPr>
            <a:spLocks noChangeShapeType="1"/>
          </p:cNvSpPr>
          <p:nvPr/>
        </p:nvSpPr>
        <p:spPr bwMode="auto">
          <a:xfrm>
            <a:off x="684213" y="4348163"/>
            <a:ext cx="22526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469" name="Line 24"/>
          <p:cNvSpPr>
            <a:spLocks noChangeShapeType="1"/>
          </p:cNvSpPr>
          <p:nvPr/>
        </p:nvSpPr>
        <p:spPr bwMode="auto">
          <a:xfrm>
            <a:off x="3175000" y="4348163"/>
            <a:ext cx="2252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470" name="Line 25"/>
          <p:cNvSpPr>
            <a:spLocks noChangeShapeType="1"/>
          </p:cNvSpPr>
          <p:nvPr/>
        </p:nvSpPr>
        <p:spPr bwMode="auto">
          <a:xfrm>
            <a:off x="2936875" y="4140200"/>
            <a:ext cx="0" cy="4159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471" name="Line 26"/>
          <p:cNvSpPr>
            <a:spLocks noChangeShapeType="1"/>
          </p:cNvSpPr>
          <p:nvPr/>
        </p:nvSpPr>
        <p:spPr bwMode="auto">
          <a:xfrm>
            <a:off x="3175000" y="3724275"/>
            <a:ext cx="0" cy="12477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472" name="Text Box 27"/>
          <p:cNvSpPr txBox="1">
            <a:spLocks noChangeArrowheads="1"/>
          </p:cNvSpPr>
          <p:nvPr/>
        </p:nvSpPr>
        <p:spPr bwMode="auto">
          <a:xfrm>
            <a:off x="4879975" y="188913"/>
            <a:ext cx="71437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19473" name="Line 29"/>
          <p:cNvSpPr>
            <a:spLocks noChangeShapeType="1"/>
          </p:cNvSpPr>
          <p:nvPr/>
        </p:nvSpPr>
        <p:spPr bwMode="auto">
          <a:xfrm>
            <a:off x="4389438" y="2492375"/>
            <a:ext cx="1190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474" name="Text Box 30"/>
          <p:cNvSpPr txBox="1">
            <a:spLocks noChangeArrowheads="1"/>
          </p:cNvSpPr>
          <p:nvPr/>
        </p:nvSpPr>
        <p:spPr bwMode="auto">
          <a:xfrm>
            <a:off x="4854575" y="1868488"/>
            <a:ext cx="71437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 flipV="1">
            <a:off x="1331913" y="3644900"/>
            <a:ext cx="31686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 flipV="1">
            <a:off x="1474788" y="5300663"/>
            <a:ext cx="31686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 flipV="1">
            <a:off x="1403350" y="1844675"/>
            <a:ext cx="31686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6227763" y="523875"/>
            <a:ext cx="2305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>
                <a:latin typeface="Comic Sans MS" pitchFamily="66" charset="0"/>
              </a:rPr>
              <a:t>Voltage </a:t>
            </a:r>
            <a:r>
              <a:rPr lang="en-NZ">
                <a:solidFill>
                  <a:srgbClr val="FF0000"/>
                </a:solidFill>
                <a:latin typeface="Comic Sans MS" pitchFamily="66" charset="0"/>
              </a:rPr>
              <a:t>decrease</a:t>
            </a:r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6227763" y="232410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>
                <a:latin typeface="Comic Sans MS" pitchFamily="66" charset="0"/>
              </a:rPr>
              <a:t>Voltage </a:t>
            </a:r>
            <a:r>
              <a:rPr lang="en-NZ">
                <a:solidFill>
                  <a:srgbClr val="FF0000"/>
                </a:solidFill>
                <a:latin typeface="Comic Sans MS" pitchFamily="66" charset="0"/>
              </a:rPr>
              <a:t>gain</a:t>
            </a:r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6300788" y="383540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>
                <a:latin typeface="Comic Sans MS" pitchFamily="66" charset="0"/>
              </a:rPr>
              <a:t>Voltage </a:t>
            </a:r>
            <a:r>
              <a:rPr lang="en-NZ">
                <a:solidFill>
                  <a:srgbClr val="FF0000"/>
                </a:solidFill>
                <a:latin typeface="Comic Sans MS" pitchFamily="66" charset="0"/>
              </a:rPr>
              <a:t>gain</a:t>
            </a:r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6300788" y="5346700"/>
            <a:ext cx="2305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>
                <a:latin typeface="Comic Sans MS" pitchFamily="66" charset="0"/>
              </a:rPr>
              <a:t>Voltage </a:t>
            </a:r>
            <a:r>
              <a:rPr lang="en-NZ">
                <a:solidFill>
                  <a:srgbClr val="FF0000"/>
                </a:solidFill>
                <a:latin typeface="Comic Sans MS" pitchFamily="66" charset="0"/>
              </a:rPr>
              <a:t>decrease</a:t>
            </a:r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9482" name="Group 38"/>
          <p:cNvGrpSpPr>
            <a:grpSpLocks/>
          </p:cNvGrpSpPr>
          <p:nvPr/>
        </p:nvGrpSpPr>
        <p:grpSpPr bwMode="auto">
          <a:xfrm>
            <a:off x="4211638" y="620713"/>
            <a:ext cx="282575" cy="463550"/>
            <a:chOff x="2205" y="2164"/>
            <a:chExt cx="576" cy="720"/>
          </a:xfrm>
        </p:grpSpPr>
        <p:sp>
          <p:nvSpPr>
            <p:cNvPr id="19581" name="Freeform 39"/>
            <p:cNvSpPr>
              <a:spLocks/>
            </p:cNvSpPr>
            <p:nvPr/>
          </p:nvSpPr>
          <p:spPr bwMode="auto">
            <a:xfrm>
              <a:off x="2742" y="2476"/>
              <a:ext cx="39" cy="228"/>
            </a:xfrm>
            <a:custGeom>
              <a:avLst/>
              <a:gdLst>
                <a:gd name="T0" fmla="*/ 2 w 548"/>
                <a:gd name="T1" fmla="*/ 0 h 825"/>
                <a:gd name="T2" fmla="*/ 1 w 548"/>
                <a:gd name="T3" fmla="*/ 23 h 825"/>
                <a:gd name="T4" fmla="*/ 0 w 548"/>
                <a:gd name="T5" fmla="*/ 33 h 825"/>
                <a:gd name="T6" fmla="*/ 0 w 548"/>
                <a:gd name="T7" fmla="*/ 37 h 825"/>
                <a:gd name="T8" fmla="*/ 0 w 548"/>
                <a:gd name="T9" fmla="*/ 53 h 825"/>
                <a:gd name="T10" fmla="*/ 2 w 548"/>
                <a:gd name="T11" fmla="*/ 63 h 825"/>
                <a:gd name="T12" fmla="*/ 2 w 548"/>
                <a:gd name="T13" fmla="*/ 58 h 825"/>
                <a:gd name="T14" fmla="*/ 3 w 548"/>
                <a:gd name="T15" fmla="*/ 48 h 825"/>
                <a:gd name="T16" fmla="*/ 3 w 548"/>
                <a:gd name="T17" fmla="*/ 42 h 825"/>
                <a:gd name="T18" fmla="*/ 3 w 548"/>
                <a:gd name="T19" fmla="*/ 39 h 825"/>
                <a:gd name="T20" fmla="*/ 3 w 548"/>
                <a:gd name="T21" fmla="*/ 36 h 825"/>
                <a:gd name="T22" fmla="*/ 2 w 548"/>
                <a:gd name="T23" fmla="*/ 21 h 825"/>
                <a:gd name="T24" fmla="*/ 2 w 548"/>
                <a:gd name="T25" fmla="*/ 14 h 825"/>
                <a:gd name="T26" fmla="*/ 2 w 548"/>
                <a:gd name="T27" fmla="*/ 10 h 825"/>
                <a:gd name="T28" fmla="*/ 2 w 548"/>
                <a:gd name="T29" fmla="*/ 0 h 8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8" h="825">
                  <a:moveTo>
                    <a:pt x="383" y="0"/>
                  </a:moveTo>
                  <a:cubicBezTo>
                    <a:pt x="344" y="158"/>
                    <a:pt x="290" y="212"/>
                    <a:pt x="158" y="300"/>
                  </a:cubicBezTo>
                  <a:cubicBezTo>
                    <a:pt x="116" y="328"/>
                    <a:pt x="77" y="399"/>
                    <a:pt x="53" y="435"/>
                  </a:cubicBezTo>
                  <a:cubicBezTo>
                    <a:pt x="43" y="450"/>
                    <a:pt x="23" y="480"/>
                    <a:pt x="23" y="480"/>
                  </a:cubicBezTo>
                  <a:cubicBezTo>
                    <a:pt x="10" y="530"/>
                    <a:pt x="0" y="652"/>
                    <a:pt x="38" y="690"/>
                  </a:cubicBezTo>
                  <a:cubicBezTo>
                    <a:pt x="107" y="759"/>
                    <a:pt x="235" y="796"/>
                    <a:pt x="323" y="825"/>
                  </a:cubicBezTo>
                  <a:cubicBezTo>
                    <a:pt x="383" y="810"/>
                    <a:pt x="422" y="799"/>
                    <a:pt x="473" y="765"/>
                  </a:cubicBezTo>
                  <a:cubicBezTo>
                    <a:pt x="542" y="662"/>
                    <a:pt x="522" y="709"/>
                    <a:pt x="548" y="630"/>
                  </a:cubicBezTo>
                  <a:cubicBezTo>
                    <a:pt x="543" y="605"/>
                    <a:pt x="533" y="580"/>
                    <a:pt x="533" y="555"/>
                  </a:cubicBezTo>
                  <a:cubicBezTo>
                    <a:pt x="533" y="539"/>
                    <a:pt x="548" y="526"/>
                    <a:pt x="548" y="510"/>
                  </a:cubicBezTo>
                  <a:cubicBezTo>
                    <a:pt x="548" y="494"/>
                    <a:pt x="537" y="480"/>
                    <a:pt x="533" y="465"/>
                  </a:cubicBezTo>
                  <a:cubicBezTo>
                    <a:pt x="508" y="378"/>
                    <a:pt x="497" y="351"/>
                    <a:pt x="443" y="270"/>
                  </a:cubicBezTo>
                  <a:cubicBezTo>
                    <a:pt x="423" y="240"/>
                    <a:pt x="403" y="210"/>
                    <a:pt x="383" y="180"/>
                  </a:cubicBezTo>
                  <a:cubicBezTo>
                    <a:pt x="373" y="165"/>
                    <a:pt x="353" y="135"/>
                    <a:pt x="353" y="135"/>
                  </a:cubicBezTo>
                  <a:cubicBezTo>
                    <a:pt x="378" y="61"/>
                    <a:pt x="365" y="106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9582" name="Oval 40"/>
            <p:cNvSpPr>
              <a:spLocks noChangeArrowheads="1"/>
            </p:cNvSpPr>
            <p:nvPr/>
          </p:nvSpPr>
          <p:spPr bwMode="auto">
            <a:xfrm>
              <a:off x="2463" y="2164"/>
              <a:ext cx="214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9583" name="Line 41"/>
            <p:cNvSpPr>
              <a:spLocks noChangeShapeType="1"/>
            </p:cNvSpPr>
            <p:nvPr/>
          </p:nvSpPr>
          <p:spPr bwMode="auto">
            <a:xfrm flipH="1">
              <a:off x="2463" y="2344"/>
              <a:ext cx="85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84" name="Line 42"/>
            <p:cNvSpPr>
              <a:spLocks noChangeShapeType="1"/>
            </p:cNvSpPr>
            <p:nvPr/>
          </p:nvSpPr>
          <p:spPr bwMode="auto">
            <a:xfrm>
              <a:off x="2463" y="2560"/>
              <a:ext cx="12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85" name="Line 43"/>
            <p:cNvSpPr>
              <a:spLocks noChangeShapeType="1"/>
            </p:cNvSpPr>
            <p:nvPr/>
          </p:nvSpPr>
          <p:spPr bwMode="auto">
            <a:xfrm flipH="1">
              <a:off x="2506" y="2704"/>
              <a:ext cx="85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86" name="Line 44"/>
            <p:cNvSpPr>
              <a:spLocks noChangeShapeType="1"/>
            </p:cNvSpPr>
            <p:nvPr/>
          </p:nvSpPr>
          <p:spPr bwMode="auto">
            <a:xfrm>
              <a:off x="2506" y="2884"/>
              <a:ext cx="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87" name="Line 45"/>
            <p:cNvSpPr>
              <a:spLocks noChangeShapeType="1"/>
            </p:cNvSpPr>
            <p:nvPr/>
          </p:nvSpPr>
          <p:spPr bwMode="auto">
            <a:xfrm flipH="1">
              <a:off x="2377" y="2560"/>
              <a:ext cx="86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88" name="Line 46"/>
            <p:cNvSpPr>
              <a:spLocks noChangeShapeType="1"/>
            </p:cNvSpPr>
            <p:nvPr/>
          </p:nvSpPr>
          <p:spPr bwMode="auto">
            <a:xfrm flipH="1" flipV="1">
              <a:off x="2248" y="2632"/>
              <a:ext cx="129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89" name="Line 47"/>
            <p:cNvSpPr>
              <a:spLocks noChangeShapeType="1"/>
            </p:cNvSpPr>
            <p:nvPr/>
          </p:nvSpPr>
          <p:spPr bwMode="auto">
            <a:xfrm flipH="1">
              <a:off x="2205" y="2632"/>
              <a:ext cx="43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90" name="Line 48"/>
            <p:cNvSpPr>
              <a:spLocks noChangeShapeType="1"/>
            </p:cNvSpPr>
            <p:nvPr/>
          </p:nvSpPr>
          <p:spPr bwMode="auto">
            <a:xfrm flipH="1">
              <a:off x="2377" y="2416"/>
              <a:ext cx="1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91" name="Line 49"/>
            <p:cNvSpPr>
              <a:spLocks noChangeShapeType="1"/>
            </p:cNvSpPr>
            <p:nvPr/>
          </p:nvSpPr>
          <p:spPr bwMode="auto">
            <a:xfrm flipH="1">
              <a:off x="2334" y="2416"/>
              <a:ext cx="43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92" name="Line 50"/>
            <p:cNvSpPr>
              <a:spLocks noChangeShapeType="1"/>
            </p:cNvSpPr>
            <p:nvPr/>
          </p:nvSpPr>
          <p:spPr bwMode="auto">
            <a:xfrm>
              <a:off x="2523" y="2416"/>
              <a:ext cx="43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93" name="Line 51"/>
            <p:cNvSpPr>
              <a:spLocks noChangeShapeType="1"/>
            </p:cNvSpPr>
            <p:nvPr/>
          </p:nvSpPr>
          <p:spPr bwMode="auto">
            <a:xfrm>
              <a:off x="2591" y="2524"/>
              <a:ext cx="1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9483" name="Group 52"/>
          <p:cNvGrpSpPr>
            <a:grpSpLocks/>
          </p:cNvGrpSpPr>
          <p:nvPr/>
        </p:nvGrpSpPr>
        <p:grpSpPr bwMode="auto">
          <a:xfrm flipH="1">
            <a:off x="4211638" y="2276475"/>
            <a:ext cx="282575" cy="463550"/>
            <a:chOff x="2205" y="2164"/>
            <a:chExt cx="576" cy="720"/>
          </a:xfrm>
        </p:grpSpPr>
        <p:sp>
          <p:nvSpPr>
            <p:cNvPr id="19568" name="Freeform 53"/>
            <p:cNvSpPr>
              <a:spLocks/>
            </p:cNvSpPr>
            <p:nvPr/>
          </p:nvSpPr>
          <p:spPr bwMode="auto">
            <a:xfrm>
              <a:off x="2742" y="2476"/>
              <a:ext cx="39" cy="228"/>
            </a:xfrm>
            <a:custGeom>
              <a:avLst/>
              <a:gdLst>
                <a:gd name="T0" fmla="*/ 2 w 548"/>
                <a:gd name="T1" fmla="*/ 0 h 825"/>
                <a:gd name="T2" fmla="*/ 1 w 548"/>
                <a:gd name="T3" fmla="*/ 23 h 825"/>
                <a:gd name="T4" fmla="*/ 0 w 548"/>
                <a:gd name="T5" fmla="*/ 33 h 825"/>
                <a:gd name="T6" fmla="*/ 0 w 548"/>
                <a:gd name="T7" fmla="*/ 37 h 825"/>
                <a:gd name="T8" fmla="*/ 0 w 548"/>
                <a:gd name="T9" fmla="*/ 53 h 825"/>
                <a:gd name="T10" fmla="*/ 2 w 548"/>
                <a:gd name="T11" fmla="*/ 63 h 825"/>
                <a:gd name="T12" fmla="*/ 2 w 548"/>
                <a:gd name="T13" fmla="*/ 58 h 825"/>
                <a:gd name="T14" fmla="*/ 3 w 548"/>
                <a:gd name="T15" fmla="*/ 48 h 825"/>
                <a:gd name="T16" fmla="*/ 3 w 548"/>
                <a:gd name="T17" fmla="*/ 42 h 825"/>
                <a:gd name="T18" fmla="*/ 3 w 548"/>
                <a:gd name="T19" fmla="*/ 39 h 825"/>
                <a:gd name="T20" fmla="*/ 3 w 548"/>
                <a:gd name="T21" fmla="*/ 36 h 825"/>
                <a:gd name="T22" fmla="*/ 2 w 548"/>
                <a:gd name="T23" fmla="*/ 21 h 825"/>
                <a:gd name="T24" fmla="*/ 2 w 548"/>
                <a:gd name="T25" fmla="*/ 14 h 825"/>
                <a:gd name="T26" fmla="*/ 2 w 548"/>
                <a:gd name="T27" fmla="*/ 10 h 825"/>
                <a:gd name="T28" fmla="*/ 2 w 548"/>
                <a:gd name="T29" fmla="*/ 0 h 8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8" h="825">
                  <a:moveTo>
                    <a:pt x="383" y="0"/>
                  </a:moveTo>
                  <a:cubicBezTo>
                    <a:pt x="344" y="158"/>
                    <a:pt x="290" y="212"/>
                    <a:pt x="158" y="300"/>
                  </a:cubicBezTo>
                  <a:cubicBezTo>
                    <a:pt x="116" y="328"/>
                    <a:pt x="77" y="399"/>
                    <a:pt x="53" y="435"/>
                  </a:cubicBezTo>
                  <a:cubicBezTo>
                    <a:pt x="43" y="450"/>
                    <a:pt x="23" y="480"/>
                    <a:pt x="23" y="480"/>
                  </a:cubicBezTo>
                  <a:cubicBezTo>
                    <a:pt x="10" y="530"/>
                    <a:pt x="0" y="652"/>
                    <a:pt x="38" y="690"/>
                  </a:cubicBezTo>
                  <a:cubicBezTo>
                    <a:pt x="107" y="759"/>
                    <a:pt x="235" y="796"/>
                    <a:pt x="323" y="825"/>
                  </a:cubicBezTo>
                  <a:cubicBezTo>
                    <a:pt x="383" y="810"/>
                    <a:pt x="422" y="799"/>
                    <a:pt x="473" y="765"/>
                  </a:cubicBezTo>
                  <a:cubicBezTo>
                    <a:pt x="542" y="662"/>
                    <a:pt x="522" y="709"/>
                    <a:pt x="548" y="630"/>
                  </a:cubicBezTo>
                  <a:cubicBezTo>
                    <a:pt x="543" y="605"/>
                    <a:pt x="533" y="580"/>
                    <a:pt x="533" y="555"/>
                  </a:cubicBezTo>
                  <a:cubicBezTo>
                    <a:pt x="533" y="539"/>
                    <a:pt x="548" y="526"/>
                    <a:pt x="548" y="510"/>
                  </a:cubicBezTo>
                  <a:cubicBezTo>
                    <a:pt x="548" y="494"/>
                    <a:pt x="537" y="480"/>
                    <a:pt x="533" y="465"/>
                  </a:cubicBezTo>
                  <a:cubicBezTo>
                    <a:pt x="508" y="378"/>
                    <a:pt x="497" y="351"/>
                    <a:pt x="443" y="270"/>
                  </a:cubicBezTo>
                  <a:cubicBezTo>
                    <a:pt x="423" y="240"/>
                    <a:pt x="403" y="210"/>
                    <a:pt x="383" y="180"/>
                  </a:cubicBezTo>
                  <a:cubicBezTo>
                    <a:pt x="373" y="165"/>
                    <a:pt x="353" y="135"/>
                    <a:pt x="353" y="135"/>
                  </a:cubicBezTo>
                  <a:cubicBezTo>
                    <a:pt x="378" y="61"/>
                    <a:pt x="365" y="106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9569" name="Oval 54"/>
            <p:cNvSpPr>
              <a:spLocks noChangeArrowheads="1"/>
            </p:cNvSpPr>
            <p:nvPr/>
          </p:nvSpPr>
          <p:spPr bwMode="auto">
            <a:xfrm>
              <a:off x="2463" y="2164"/>
              <a:ext cx="214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9570" name="Line 55"/>
            <p:cNvSpPr>
              <a:spLocks noChangeShapeType="1"/>
            </p:cNvSpPr>
            <p:nvPr/>
          </p:nvSpPr>
          <p:spPr bwMode="auto">
            <a:xfrm flipH="1">
              <a:off x="2463" y="2344"/>
              <a:ext cx="85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71" name="Line 56"/>
            <p:cNvSpPr>
              <a:spLocks noChangeShapeType="1"/>
            </p:cNvSpPr>
            <p:nvPr/>
          </p:nvSpPr>
          <p:spPr bwMode="auto">
            <a:xfrm>
              <a:off x="2463" y="2560"/>
              <a:ext cx="12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72" name="Line 57"/>
            <p:cNvSpPr>
              <a:spLocks noChangeShapeType="1"/>
            </p:cNvSpPr>
            <p:nvPr/>
          </p:nvSpPr>
          <p:spPr bwMode="auto">
            <a:xfrm flipH="1">
              <a:off x="2506" y="2704"/>
              <a:ext cx="85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73" name="Line 58"/>
            <p:cNvSpPr>
              <a:spLocks noChangeShapeType="1"/>
            </p:cNvSpPr>
            <p:nvPr/>
          </p:nvSpPr>
          <p:spPr bwMode="auto">
            <a:xfrm>
              <a:off x="2506" y="2884"/>
              <a:ext cx="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74" name="Line 59"/>
            <p:cNvSpPr>
              <a:spLocks noChangeShapeType="1"/>
            </p:cNvSpPr>
            <p:nvPr/>
          </p:nvSpPr>
          <p:spPr bwMode="auto">
            <a:xfrm flipH="1">
              <a:off x="2377" y="2560"/>
              <a:ext cx="86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75" name="Line 60"/>
            <p:cNvSpPr>
              <a:spLocks noChangeShapeType="1"/>
            </p:cNvSpPr>
            <p:nvPr/>
          </p:nvSpPr>
          <p:spPr bwMode="auto">
            <a:xfrm flipH="1" flipV="1">
              <a:off x="2248" y="2632"/>
              <a:ext cx="129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76" name="Line 61"/>
            <p:cNvSpPr>
              <a:spLocks noChangeShapeType="1"/>
            </p:cNvSpPr>
            <p:nvPr/>
          </p:nvSpPr>
          <p:spPr bwMode="auto">
            <a:xfrm flipH="1">
              <a:off x="2205" y="2632"/>
              <a:ext cx="43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77" name="Line 62"/>
            <p:cNvSpPr>
              <a:spLocks noChangeShapeType="1"/>
            </p:cNvSpPr>
            <p:nvPr/>
          </p:nvSpPr>
          <p:spPr bwMode="auto">
            <a:xfrm flipH="1">
              <a:off x="2377" y="2416"/>
              <a:ext cx="1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78" name="Line 63"/>
            <p:cNvSpPr>
              <a:spLocks noChangeShapeType="1"/>
            </p:cNvSpPr>
            <p:nvPr/>
          </p:nvSpPr>
          <p:spPr bwMode="auto">
            <a:xfrm flipH="1">
              <a:off x="2334" y="2416"/>
              <a:ext cx="43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79" name="Line 64"/>
            <p:cNvSpPr>
              <a:spLocks noChangeShapeType="1"/>
            </p:cNvSpPr>
            <p:nvPr/>
          </p:nvSpPr>
          <p:spPr bwMode="auto">
            <a:xfrm>
              <a:off x="2523" y="2416"/>
              <a:ext cx="43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80" name="Line 65"/>
            <p:cNvSpPr>
              <a:spLocks noChangeShapeType="1"/>
            </p:cNvSpPr>
            <p:nvPr/>
          </p:nvSpPr>
          <p:spPr bwMode="auto">
            <a:xfrm>
              <a:off x="2591" y="2524"/>
              <a:ext cx="1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9484" name="Group 66"/>
          <p:cNvGrpSpPr>
            <a:grpSpLocks/>
          </p:cNvGrpSpPr>
          <p:nvPr/>
        </p:nvGrpSpPr>
        <p:grpSpPr bwMode="auto">
          <a:xfrm>
            <a:off x="2411413" y="4149725"/>
            <a:ext cx="282575" cy="463550"/>
            <a:chOff x="2205" y="2164"/>
            <a:chExt cx="576" cy="720"/>
          </a:xfrm>
        </p:grpSpPr>
        <p:sp>
          <p:nvSpPr>
            <p:cNvPr id="19555" name="Freeform 67"/>
            <p:cNvSpPr>
              <a:spLocks/>
            </p:cNvSpPr>
            <p:nvPr/>
          </p:nvSpPr>
          <p:spPr bwMode="auto">
            <a:xfrm>
              <a:off x="2742" y="2476"/>
              <a:ext cx="39" cy="228"/>
            </a:xfrm>
            <a:custGeom>
              <a:avLst/>
              <a:gdLst>
                <a:gd name="T0" fmla="*/ 2 w 548"/>
                <a:gd name="T1" fmla="*/ 0 h 825"/>
                <a:gd name="T2" fmla="*/ 1 w 548"/>
                <a:gd name="T3" fmla="*/ 23 h 825"/>
                <a:gd name="T4" fmla="*/ 0 w 548"/>
                <a:gd name="T5" fmla="*/ 33 h 825"/>
                <a:gd name="T6" fmla="*/ 0 w 548"/>
                <a:gd name="T7" fmla="*/ 37 h 825"/>
                <a:gd name="T8" fmla="*/ 0 w 548"/>
                <a:gd name="T9" fmla="*/ 53 h 825"/>
                <a:gd name="T10" fmla="*/ 2 w 548"/>
                <a:gd name="T11" fmla="*/ 63 h 825"/>
                <a:gd name="T12" fmla="*/ 2 w 548"/>
                <a:gd name="T13" fmla="*/ 58 h 825"/>
                <a:gd name="T14" fmla="*/ 3 w 548"/>
                <a:gd name="T15" fmla="*/ 48 h 825"/>
                <a:gd name="T16" fmla="*/ 3 w 548"/>
                <a:gd name="T17" fmla="*/ 42 h 825"/>
                <a:gd name="T18" fmla="*/ 3 w 548"/>
                <a:gd name="T19" fmla="*/ 39 h 825"/>
                <a:gd name="T20" fmla="*/ 3 w 548"/>
                <a:gd name="T21" fmla="*/ 36 h 825"/>
                <a:gd name="T22" fmla="*/ 2 w 548"/>
                <a:gd name="T23" fmla="*/ 21 h 825"/>
                <a:gd name="T24" fmla="*/ 2 w 548"/>
                <a:gd name="T25" fmla="*/ 14 h 825"/>
                <a:gd name="T26" fmla="*/ 2 w 548"/>
                <a:gd name="T27" fmla="*/ 10 h 825"/>
                <a:gd name="T28" fmla="*/ 2 w 548"/>
                <a:gd name="T29" fmla="*/ 0 h 8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8" h="825">
                  <a:moveTo>
                    <a:pt x="383" y="0"/>
                  </a:moveTo>
                  <a:cubicBezTo>
                    <a:pt x="344" y="158"/>
                    <a:pt x="290" y="212"/>
                    <a:pt x="158" y="300"/>
                  </a:cubicBezTo>
                  <a:cubicBezTo>
                    <a:pt x="116" y="328"/>
                    <a:pt x="77" y="399"/>
                    <a:pt x="53" y="435"/>
                  </a:cubicBezTo>
                  <a:cubicBezTo>
                    <a:pt x="43" y="450"/>
                    <a:pt x="23" y="480"/>
                    <a:pt x="23" y="480"/>
                  </a:cubicBezTo>
                  <a:cubicBezTo>
                    <a:pt x="10" y="530"/>
                    <a:pt x="0" y="652"/>
                    <a:pt x="38" y="690"/>
                  </a:cubicBezTo>
                  <a:cubicBezTo>
                    <a:pt x="107" y="759"/>
                    <a:pt x="235" y="796"/>
                    <a:pt x="323" y="825"/>
                  </a:cubicBezTo>
                  <a:cubicBezTo>
                    <a:pt x="383" y="810"/>
                    <a:pt x="422" y="799"/>
                    <a:pt x="473" y="765"/>
                  </a:cubicBezTo>
                  <a:cubicBezTo>
                    <a:pt x="542" y="662"/>
                    <a:pt x="522" y="709"/>
                    <a:pt x="548" y="630"/>
                  </a:cubicBezTo>
                  <a:cubicBezTo>
                    <a:pt x="543" y="605"/>
                    <a:pt x="533" y="580"/>
                    <a:pt x="533" y="555"/>
                  </a:cubicBezTo>
                  <a:cubicBezTo>
                    <a:pt x="533" y="539"/>
                    <a:pt x="548" y="526"/>
                    <a:pt x="548" y="510"/>
                  </a:cubicBezTo>
                  <a:cubicBezTo>
                    <a:pt x="548" y="494"/>
                    <a:pt x="537" y="480"/>
                    <a:pt x="533" y="465"/>
                  </a:cubicBezTo>
                  <a:cubicBezTo>
                    <a:pt x="508" y="378"/>
                    <a:pt x="497" y="351"/>
                    <a:pt x="443" y="270"/>
                  </a:cubicBezTo>
                  <a:cubicBezTo>
                    <a:pt x="423" y="240"/>
                    <a:pt x="403" y="210"/>
                    <a:pt x="383" y="180"/>
                  </a:cubicBezTo>
                  <a:cubicBezTo>
                    <a:pt x="373" y="165"/>
                    <a:pt x="353" y="135"/>
                    <a:pt x="353" y="135"/>
                  </a:cubicBezTo>
                  <a:cubicBezTo>
                    <a:pt x="378" y="61"/>
                    <a:pt x="365" y="106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9556" name="Oval 68"/>
            <p:cNvSpPr>
              <a:spLocks noChangeArrowheads="1"/>
            </p:cNvSpPr>
            <p:nvPr/>
          </p:nvSpPr>
          <p:spPr bwMode="auto">
            <a:xfrm>
              <a:off x="2463" y="2164"/>
              <a:ext cx="214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9557" name="Line 69"/>
            <p:cNvSpPr>
              <a:spLocks noChangeShapeType="1"/>
            </p:cNvSpPr>
            <p:nvPr/>
          </p:nvSpPr>
          <p:spPr bwMode="auto">
            <a:xfrm flipH="1">
              <a:off x="2463" y="2344"/>
              <a:ext cx="85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58" name="Line 70"/>
            <p:cNvSpPr>
              <a:spLocks noChangeShapeType="1"/>
            </p:cNvSpPr>
            <p:nvPr/>
          </p:nvSpPr>
          <p:spPr bwMode="auto">
            <a:xfrm>
              <a:off x="2463" y="2560"/>
              <a:ext cx="12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59" name="Line 71"/>
            <p:cNvSpPr>
              <a:spLocks noChangeShapeType="1"/>
            </p:cNvSpPr>
            <p:nvPr/>
          </p:nvSpPr>
          <p:spPr bwMode="auto">
            <a:xfrm flipH="1">
              <a:off x="2506" y="2704"/>
              <a:ext cx="85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60" name="Line 72"/>
            <p:cNvSpPr>
              <a:spLocks noChangeShapeType="1"/>
            </p:cNvSpPr>
            <p:nvPr/>
          </p:nvSpPr>
          <p:spPr bwMode="auto">
            <a:xfrm>
              <a:off x="2506" y="2884"/>
              <a:ext cx="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61" name="Line 73"/>
            <p:cNvSpPr>
              <a:spLocks noChangeShapeType="1"/>
            </p:cNvSpPr>
            <p:nvPr/>
          </p:nvSpPr>
          <p:spPr bwMode="auto">
            <a:xfrm flipH="1">
              <a:off x="2377" y="2560"/>
              <a:ext cx="86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62" name="Line 74"/>
            <p:cNvSpPr>
              <a:spLocks noChangeShapeType="1"/>
            </p:cNvSpPr>
            <p:nvPr/>
          </p:nvSpPr>
          <p:spPr bwMode="auto">
            <a:xfrm flipH="1" flipV="1">
              <a:off x="2248" y="2632"/>
              <a:ext cx="129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63" name="Line 75"/>
            <p:cNvSpPr>
              <a:spLocks noChangeShapeType="1"/>
            </p:cNvSpPr>
            <p:nvPr/>
          </p:nvSpPr>
          <p:spPr bwMode="auto">
            <a:xfrm flipH="1">
              <a:off x="2205" y="2632"/>
              <a:ext cx="43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64" name="Line 76"/>
            <p:cNvSpPr>
              <a:spLocks noChangeShapeType="1"/>
            </p:cNvSpPr>
            <p:nvPr/>
          </p:nvSpPr>
          <p:spPr bwMode="auto">
            <a:xfrm flipH="1">
              <a:off x="2377" y="2416"/>
              <a:ext cx="1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65" name="Line 77"/>
            <p:cNvSpPr>
              <a:spLocks noChangeShapeType="1"/>
            </p:cNvSpPr>
            <p:nvPr/>
          </p:nvSpPr>
          <p:spPr bwMode="auto">
            <a:xfrm flipH="1">
              <a:off x="2334" y="2416"/>
              <a:ext cx="43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66" name="Line 78"/>
            <p:cNvSpPr>
              <a:spLocks noChangeShapeType="1"/>
            </p:cNvSpPr>
            <p:nvPr/>
          </p:nvSpPr>
          <p:spPr bwMode="auto">
            <a:xfrm>
              <a:off x="2523" y="2416"/>
              <a:ext cx="43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67" name="Line 79"/>
            <p:cNvSpPr>
              <a:spLocks noChangeShapeType="1"/>
            </p:cNvSpPr>
            <p:nvPr/>
          </p:nvSpPr>
          <p:spPr bwMode="auto">
            <a:xfrm>
              <a:off x="2591" y="2524"/>
              <a:ext cx="1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9485" name="Group 80"/>
          <p:cNvGrpSpPr>
            <a:grpSpLocks/>
          </p:cNvGrpSpPr>
          <p:nvPr/>
        </p:nvGrpSpPr>
        <p:grpSpPr bwMode="auto">
          <a:xfrm flipH="1">
            <a:off x="2627313" y="5805488"/>
            <a:ext cx="282575" cy="463550"/>
            <a:chOff x="2205" y="2164"/>
            <a:chExt cx="576" cy="720"/>
          </a:xfrm>
        </p:grpSpPr>
        <p:sp>
          <p:nvSpPr>
            <p:cNvPr id="19542" name="Freeform 81"/>
            <p:cNvSpPr>
              <a:spLocks/>
            </p:cNvSpPr>
            <p:nvPr/>
          </p:nvSpPr>
          <p:spPr bwMode="auto">
            <a:xfrm>
              <a:off x="2742" y="2476"/>
              <a:ext cx="39" cy="228"/>
            </a:xfrm>
            <a:custGeom>
              <a:avLst/>
              <a:gdLst>
                <a:gd name="T0" fmla="*/ 2 w 548"/>
                <a:gd name="T1" fmla="*/ 0 h 825"/>
                <a:gd name="T2" fmla="*/ 1 w 548"/>
                <a:gd name="T3" fmla="*/ 23 h 825"/>
                <a:gd name="T4" fmla="*/ 0 w 548"/>
                <a:gd name="T5" fmla="*/ 33 h 825"/>
                <a:gd name="T6" fmla="*/ 0 w 548"/>
                <a:gd name="T7" fmla="*/ 37 h 825"/>
                <a:gd name="T8" fmla="*/ 0 w 548"/>
                <a:gd name="T9" fmla="*/ 53 h 825"/>
                <a:gd name="T10" fmla="*/ 2 w 548"/>
                <a:gd name="T11" fmla="*/ 63 h 825"/>
                <a:gd name="T12" fmla="*/ 2 w 548"/>
                <a:gd name="T13" fmla="*/ 58 h 825"/>
                <a:gd name="T14" fmla="*/ 3 w 548"/>
                <a:gd name="T15" fmla="*/ 48 h 825"/>
                <a:gd name="T16" fmla="*/ 3 w 548"/>
                <a:gd name="T17" fmla="*/ 42 h 825"/>
                <a:gd name="T18" fmla="*/ 3 w 548"/>
                <a:gd name="T19" fmla="*/ 39 h 825"/>
                <a:gd name="T20" fmla="*/ 3 w 548"/>
                <a:gd name="T21" fmla="*/ 36 h 825"/>
                <a:gd name="T22" fmla="*/ 2 w 548"/>
                <a:gd name="T23" fmla="*/ 21 h 825"/>
                <a:gd name="T24" fmla="*/ 2 w 548"/>
                <a:gd name="T25" fmla="*/ 14 h 825"/>
                <a:gd name="T26" fmla="*/ 2 w 548"/>
                <a:gd name="T27" fmla="*/ 10 h 825"/>
                <a:gd name="T28" fmla="*/ 2 w 548"/>
                <a:gd name="T29" fmla="*/ 0 h 8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8" h="825">
                  <a:moveTo>
                    <a:pt x="383" y="0"/>
                  </a:moveTo>
                  <a:cubicBezTo>
                    <a:pt x="344" y="158"/>
                    <a:pt x="290" y="212"/>
                    <a:pt x="158" y="300"/>
                  </a:cubicBezTo>
                  <a:cubicBezTo>
                    <a:pt x="116" y="328"/>
                    <a:pt x="77" y="399"/>
                    <a:pt x="53" y="435"/>
                  </a:cubicBezTo>
                  <a:cubicBezTo>
                    <a:pt x="43" y="450"/>
                    <a:pt x="23" y="480"/>
                    <a:pt x="23" y="480"/>
                  </a:cubicBezTo>
                  <a:cubicBezTo>
                    <a:pt x="10" y="530"/>
                    <a:pt x="0" y="652"/>
                    <a:pt x="38" y="690"/>
                  </a:cubicBezTo>
                  <a:cubicBezTo>
                    <a:pt x="107" y="759"/>
                    <a:pt x="235" y="796"/>
                    <a:pt x="323" y="825"/>
                  </a:cubicBezTo>
                  <a:cubicBezTo>
                    <a:pt x="383" y="810"/>
                    <a:pt x="422" y="799"/>
                    <a:pt x="473" y="765"/>
                  </a:cubicBezTo>
                  <a:cubicBezTo>
                    <a:pt x="542" y="662"/>
                    <a:pt x="522" y="709"/>
                    <a:pt x="548" y="630"/>
                  </a:cubicBezTo>
                  <a:cubicBezTo>
                    <a:pt x="543" y="605"/>
                    <a:pt x="533" y="580"/>
                    <a:pt x="533" y="555"/>
                  </a:cubicBezTo>
                  <a:cubicBezTo>
                    <a:pt x="533" y="539"/>
                    <a:pt x="548" y="526"/>
                    <a:pt x="548" y="510"/>
                  </a:cubicBezTo>
                  <a:cubicBezTo>
                    <a:pt x="548" y="494"/>
                    <a:pt x="537" y="480"/>
                    <a:pt x="533" y="465"/>
                  </a:cubicBezTo>
                  <a:cubicBezTo>
                    <a:pt x="508" y="378"/>
                    <a:pt x="497" y="351"/>
                    <a:pt x="443" y="270"/>
                  </a:cubicBezTo>
                  <a:cubicBezTo>
                    <a:pt x="423" y="240"/>
                    <a:pt x="403" y="210"/>
                    <a:pt x="383" y="180"/>
                  </a:cubicBezTo>
                  <a:cubicBezTo>
                    <a:pt x="373" y="165"/>
                    <a:pt x="353" y="135"/>
                    <a:pt x="353" y="135"/>
                  </a:cubicBezTo>
                  <a:cubicBezTo>
                    <a:pt x="378" y="61"/>
                    <a:pt x="365" y="106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9543" name="Oval 82"/>
            <p:cNvSpPr>
              <a:spLocks noChangeArrowheads="1"/>
            </p:cNvSpPr>
            <p:nvPr/>
          </p:nvSpPr>
          <p:spPr bwMode="auto">
            <a:xfrm>
              <a:off x="2463" y="2164"/>
              <a:ext cx="214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9544" name="Line 83"/>
            <p:cNvSpPr>
              <a:spLocks noChangeShapeType="1"/>
            </p:cNvSpPr>
            <p:nvPr/>
          </p:nvSpPr>
          <p:spPr bwMode="auto">
            <a:xfrm flipH="1">
              <a:off x="2463" y="2344"/>
              <a:ext cx="85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45" name="Line 84"/>
            <p:cNvSpPr>
              <a:spLocks noChangeShapeType="1"/>
            </p:cNvSpPr>
            <p:nvPr/>
          </p:nvSpPr>
          <p:spPr bwMode="auto">
            <a:xfrm>
              <a:off x="2463" y="2560"/>
              <a:ext cx="12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46" name="Line 85"/>
            <p:cNvSpPr>
              <a:spLocks noChangeShapeType="1"/>
            </p:cNvSpPr>
            <p:nvPr/>
          </p:nvSpPr>
          <p:spPr bwMode="auto">
            <a:xfrm flipH="1">
              <a:off x="2506" y="2704"/>
              <a:ext cx="85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47" name="Line 86"/>
            <p:cNvSpPr>
              <a:spLocks noChangeShapeType="1"/>
            </p:cNvSpPr>
            <p:nvPr/>
          </p:nvSpPr>
          <p:spPr bwMode="auto">
            <a:xfrm>
              <a:off x="2506" y="2884"/>
              <a:ext cx="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48" name="Line 87"/>
            <p:cNvSpPr>
              <a:spLocks noChangeShapeType="1"/>
            </p:cNvSpPr>
            <p:nvPr/>
          </p:nvSpPr>
          <p:spPr bwMode="auto">
            <a:xfrm flipH="1">
              <a:off x="2377" y="2560"/>
              <a:ext cx="86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49" name="Line 88"/>
            <p:cNvSpPr>
              <a:spLocks noChangeShapeType="1"/>
            </p:cNvSpPr>
            <p:nvPr/>
          </p:nvSpPr>
          <p:spPr bwMode="auto">
            <a:xfrm flipH="1" flipV="1">
              <a:off x="2248" y="2632"/>
              <a:ext cx="129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50" name="Line 89"/>
            <p:cNvSpPr>
              <a:spLocks noChangeShapeType="1"/>
            </p:cNvSpPr>
            <p:nvPr/>
          </p:nvSpPr>
          <p:spPr bwMode="auto">
            <a:xfrm flipH="1">
              <a:off x="2205" y="2632"/>
              <a:ext cx="43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51" name="Line 90"/>
            <p:cNvSpPr>
              <a:spLocks noChangeShapeType="1"/>
            </p:cNvSpPr>
            <p:nvPr/>
          </p:nvSpPr>
          <p:spPr bwMode="auto">
            <a:xfrm flipH="1">
              <a:off x="2377" y="2416"/>
              <a:ext cx="1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52" name="Line 91"/>
            <p:cNvSpPr>
              <a:spLocks noChangeShapeType="1"/>
            </p:cNvSpPr>
            <p:nvPr/>
          </p:nvSpPr>
          <p:spPr bwMode="auto">
            <a:xfrm flipH="1">
              <a:off x="2334" y="2416"/>
              <a:ext cx="43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53" name="Line 92"/>
            <p:cNvSpPr>
              <a:spLocks noChangeShapeType="1"/>
            </p:cNvSpPr>
            <p:nvPr/>
          </p:nvSpPr>
          <p:spPr bwMode="auto">
            <a:xfrm>
              <a:off x="2523" y="2416"/>
              <a:ext cx="43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54" name="Line 93"/>
            <p:cNvSpPr>
              <a:spLocks noChangeShapeType="1"/>
            </p:cNvSpPr>
            <p:nvPr/>
          </p:nvSpPr>
          <p:spPr bwMode="auto">
            <a:xfrm>
              <a:off x="2591" y="2524"/>
              <a:ext cx="1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9486" name="Group 94"/>
          <p:cNvGrpSpPr>
            <a:grpSpLocks/>
          </p:cNvGrpSpPr>
          <p:nvPr/>
        </p:nvGrpSpPr>
        <p:grpSpPr bwMode="auto">
          <a:xfrm>
            <a:off x="2339975" y="620713"/>
            <a:ext cx="365125" cy="457200"/>
            <a:chOff x="5328" y="13248"/>
            <a:chExt cx="1932" cy="2880"/>
          </a:xfrm>
        </p:grpSpPr>
        <p:sp>
          <p:nvSpPr>
            <p:cNvPr id="19529" name="Oval 95"/>
            <p:cNvSpPr>
              <a:spLocks noChangeArrowheads="1"/>
            </p:cNvSpPr>
            <p:nvPr/>
          </p:nvSpPr>
          <p:spPr bwMode="auto">
            <a:xfrm>
              <a:off x="6192" y="13248"/>
              <a:ext cx="72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9530" name="Line 96"/>
            <p:cNvSpPr>
              <a:spLocks noChangeShapeType="1"/>
            </p:cNvSpPr>
            <p:nvPr/>
          </p:nvSpPr>
          <p:spPr bwMode="auto">
            <a:xfrm flipH="1">
              <a:off x="6192" y="13968"/>
              <a:ext cx="288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31" name="Line 97"/>
            <p:cNvSpPr>
              <a:spLocks noChangeShapeType="1"/>
            </p:cNvSpPr>
            <p:nvPr/>
          </p:nvSpPr>
          <p:spPr bwMode="auto">
            <a:xfrm>
              <a:off x="6192" y="14832"/>
              <a:ext cx="432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32" name="Line 98"/>
            <p:cNvSpPr>
              <a:spLocks noChangeShapeType="1"/>
            </p:cNvSpPr>
            <p:nvPr/>
          </p:nvSpPr>
          <p:spPr bwMode="auto">
            <a:xfrm flipH="1">
              <a:off x="6336" y="15408"/>
              <a:ext cx="288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33" name="Line 99"/>
            <p:cNvSpPr>
              <a:spLocks noChangeShapeType="1"/>
            </p:cNvSpPr>
            <p:nvPr/>
          </p:nvSpPr>
          <p:spPr bwMode="auto">
            <a:xfrm>
              <a:off x="6336" y="16128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34" name="Line 100"/>
            <p:cNvSpPr>
              <a:spLocks noChangeShapeType="1"/>
            </p:cNvSpPr>
            <p:nvPr/>
          </p:nvSpPr>
          <p:spPr bwMode="auto">
            <a:xfrm flipH="1">
              <a:off x="5904" y="14832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35" name="Line 101"/>
            <p:cNvSpPr>
              <a:spLocks noChangeShapeType="1"/>
            </p:cNvSpPr>
            <p:nvPr/>
          </p:nvSpPr>
          <p:spPr bwMode="auto">
            <a:xfrm flipH="1" flipV="1">
              <a:off x="5472" y="15120"/>
              <a:ext cx="432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36" name="Line 102"/>
            <p:cNvSpPr>
              <a:spLocks noChangeShapeType="1"/>
            </p:cNvSpPr>
            <p:nvPr/>
          </p:nvSpPr>
          <p:spPr bwMode="auto">
            <a:xfrm flipH="1">
              <a:off x="5328" y="15120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37" name="Line 103"/>
            <p:cNvSpPr>
              <a:spLocks noChangeShapeType="1"/>
            </p:cNvSpPr>
            <p:nvPr/>
          </p:nvSpPr>
          <p:spPr bwMode="auto">
            <a:xfrm flipH="1">
              <a:off x="5904" y="1425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38" name="Line 104"/>
            <p:cNvSpPr>
              <a:spLocks noChangeShapeType="1"/>
            </p:cNvSpPr>
            <p:nvPr/>
          </p:nvSpPr>
          <p:spPr bwMode="auto">
            <a:xfrm flipH="1">
              <a:off x="5760" y="14256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39" name="Line 105"/>
            <p:cNvSpPr>
              <a:spLocks noChangeShapeType="1"/>
            </p:cNvSpPr>
            <p:nvPr/>
          </p:nvSpPr>
          <p:spPr bwMode="auto">
            <a:xfrm>
              <a:off x="6396" y="14256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40" name="Line 106"/>
            <p:cNvSpPr>
              <a:spLocks noChangeShapeType="1"/>
            </p:cNvSpPr>
            <p:nvPr/>
          </p:nvSpPr>
          <p:spPr bwMode="auto">
            <a:xfrm>
              <a:off x="6624" y="1468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41" name="Freeform 107"/>
            <p:cNvSpPr>
              <a:spLocks/>
            </p:cNvSpPr>
            <p:nvPr/>
          </p:nvSpPr>
          <p:spPr bwMode="auto">
            <a:xfrm>
              <a:off x="6712" y="14685"/>
              <a:ext cx="548" cy="825"/>
            </a:xfrm>
            <a:custGeom>
              <a:avLst/>
              <a:gdLst>
                <a:gd name="T0" fmla="*/ 383 w 548"/>
                <a:gd name="T1" fmla="*/ 0 h 825"/>
                <a:gd name="T2" fmla="*/ 158 w 548"/>
                <a:gd name="T3" fmla="*/ 300 h 825"/>
                <a:gd name="T4" fmla="*/ 53 w 548"/>
                <a:gd name="T5" fmla="*/ 435 h 825"/>
                <a:gd name="T6" fmla="*/ 23 w 548"/>
                <a:gd name="T7" fmla="*/ 480 h 825"/>
                <a:gd name="T8" fmla="*/ 38 w 548"/>
                <a:gd name="T9" fmla="*/ 690 h 825"/>
                <a:gd name="T10" fmla="*/ 323 w 548"/>
                <a:gd name="T11" fmla="*/ 825 h 825"/>
                <a:gd name="T12" fmla="*/ 473 w 548"/>
                <a:gd name="T13" fmla="*/ 765 h 825"/>
                <a:gd name="T14" fmla="*/ 548 w 548"/>
                <a:gd name="T15" fmla="*/ 630 h 825"/>
                <a:gd name="T16" fmla="*/ 533 w 548"/>
                <a:gd name="T17" fmla="*/ 555 h 825"/>
                <a:gd name="T18" fmla="*/ 548 w 548"/>
                <a:gd name="T19" fmla="*/ 510 h 825"/>
                <a:gd name="T20" fmla="*/ 533 w 548"/>
                <a:gd name="T21" fmla="*/ 465 h 825"/>
                <a:gd name="T22" fmla="*/ 443 w 548"/>
                <a:gd name="T23" fmla="*/ 270 h 825"/>
                <a:gd name="T24" fmla="*/ 383 w 548"/>
                <a:gd name="T25" fmla="*/ 180 h 825"/>
                <a:gd name="T26" fmla="*/ 353 w 548"/>
                <a:gd name="T27" fmla="*/ 135 h 825"/>
                <a:gd name="T28" fmla="*/ 383 w 548"/>
                <a:gd name="T29" fmla="*/ 0 h 8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8" h="825">
                  <a:moveTo>
                    <a:pt x="383" y="0"/>
                  </a:moveTo>
                  <a:cubicBezTo>
                    <a:pt x="344" y="158"/>
                    <a:pt x="290" y="212"/>
                    <a:pt x="158" y="300"/>
                  </a:cubicBezTo>
                  <a:cubicBezTo>
                    <a:pt x="116" y="328"/>
                    <a:pt x="77" y="399"/>
                    <a:pt x="53" y="435"/>
                  </a:cubicBezTo>
                  <a:cubicBezTo>
                    <a:pt x="43" y="450"/>
                    <a:pt x="23" y="480"/>
                    <a:pt x="23" y="480"/>
                  </a:cubicBezTo>
                  <a:cubicBezTo>
                    <a:pt x="10" y="530"/>
                    <a:pt x="0" y="652"/>
                    <a:pt x="38" y="690"/>
                  </a:cubicBezTo>
                  <a:cubicBezTo>
                    <a:pt x="107" y="759"/>
                    <a:pt x="235" y="796"/>
                    <a:pt x="323" y="825"/>
                  </a:cubicBezTo>
                  <a:cubicBezTo>
                    <a:pt x="383" y="810"/>
                    <a:pt x="422" y="799"/>
                    <a:pt x="473" y="765"/>
                  </a:cubicBezTo>
                  <a:cubicBezTo>
                    <a:pt x="542" y="662"/>
                    <a:pt x="522" y="709"/>
                    <a:pt x="548" y="630"/>
                  </a:cubicBezTo>
                  <a:cubicBezTo>
                    <a:pt x="543" y="605"/>
                    <a:pt x="533" y="580"/>
                    <a:pt x="533" y="555"/>
                  </a:cubicBezTo>
                  <a:cubicBezTo>
                    <a:pt x="533" y="539"/>
                    <a:pt x="548" y="526"/>
                    <a:pt x="548" y="510"/>
                  </a:cubicBezTo>
                  <a:cubicBezTo>
                    <a:pt x="548" y="494"/>
                    <a:pt x="537" y="480"/>
                    <a:pt x="533" y="465"/>
                  </a:cubicBezTo>
                  <a:cubicBezTo>
                    <a:pt x="508" y="378"/>
                    <a:pt x="497" y="351"/>
                    <a:pt x="443" y="270"/>
                  </a:cubicBezTo>
                  <a:cubicBezTo>
                    <a:pt x="423" y="240"/>
                    <a:pt x="403" y="210"/>
                    <a:pt x="383" y="180"/>
                  </a:cubicBezTo>
                  <a:cubicBezTo>
                    <a:pt x="373" y="165"/>
                    <a:pt x="353" y="135"/>
                    <a:pt x="353" y="135"/>
                  </a:cubicBezTo>
                  <a:cubicBezTo>
                    <a:pt x="378" y="61"/>
                    <a:pt x="365" y="106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9487" name="Group 108"/>
          <p:cNvGrpSpPr>
            <a:grpSpLocks/>
          </p:cNvGrpSpPr>
          <p:nvPr/>
        </p:nvGrpSpPr>
        <p:grpSpPr bwMode="auto">
          <a:xfrm flipH="1">
            <a:off x="2411413" y="2349500"/>
            <a:ext cx="365125" cy="457200"/>
            <a:chOff x="5328" y="13248"/>
            <a:chExt cx="1932" cy="2880"/>
          </a:xfrm>
        </p:grpSpPr>
        <p:sp>
          <p:nvSpPr>
            <p:cNvPr id="19516" name="Oval 109"/>
            <p:cNvSpPr>
              <a:spLocks noChangeArrowheads="1"/>
            </p:cNvSpPr>
            <p:nvPr/>
          </p:nvSpPr>
          <p:spPr bwMode="auto">
            <a:xfrm>
              <a:off x="6192" y="13248"/>
              <a:ext cx="72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9517" name="Line 110"/>
            <p:cNvSpPr>
              <a:spLocks noChangeShapeType="1"/>
            </p:cNvSpPr>
            <p:nvPr/>
          </p:nvSpPr>
          <p:spPr bwMode="auto">
            <a:xfrm flipH="1">
              <a:off x="6192" y="13968"/>
              <a:ext cx="288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18" name="Line 111"/>
            <p:cNvSpPr>
              <a:spLocks noChangeShapeType="1"/>
            </p:cNvSpPr>
            <p:nvPr/>
          </p:nvSpPr>
          <p:spPr bwMode="auto">
            <a:xfrm>
              <a:off x="6192" y="14832"/>
              <a:ext cx="432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19" name="Line 112"/>
            <p:cNvSpPr>
              <a:spLocks noChangeShapeType="1"/>
            </p:cNvSpPr>
            <p:nvPr/>
          </p:nvSpPr>
          <p:spPr bwMode="auto">
            <a:xfrm flipH="1">
              <a:off x="6336" y="15408"/>
              <a:ext cx="288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20" name="Line 113"/>
            <p:cNvSpPr>
              <a:spLocks noChangeShapeType="1"/>
            </p:cNvSpPr>
            <p:nvPr/>
          </p:nvSpPr>
          <p:spPr bwMode="auto">
            <a:xfrm>
              <a:off x="6336" y="16128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21" name="Line 114"/>
            <p:cNvSpPr>
              <a:spLocks noChangeShapeType="1"/>
            </p:cNvSpPr>
            <p:nvPr/>
          </p:nvSpPr>
          <p:spPr bwMode="auto">
            <a:xfrm flipH="1">
              <a:off x="5904" y="14832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22" name="Line 115"/>
            <p:cNvSpPr>
              <a:spLocks noChangeShapeType="1"/>
            </p:cNvSpPr>
            <p:nvPr/>
          </p:nvSpPr>
          <p:spPr bwMode="auto">
            <a:xfrm flipH="1" flipV="1">
              <a:off x="5472" y="15120"/>
              <a:ext cx="432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23" name="Line 116"/>
            <p:cNvSpPr>
              <a:spLocks noChangeShapeType="1"/>
            </p:cNvSpPr>
            <p:nvPr/>
          </p:nvSpPr>
          <p:spPr bwMode="auto">
            <a:xfrm flipH="1">
              <a:off x="5328" y="15120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24" name="Line 117"/>
            <p:cNvSpPr>
              <a:spLocks noChangeShapeType="1"/>
            </p:cNvSpPr>
            <p:nvPr/>
          </p:nvSpPr>
          <p:spPr bwMode="auto">
            <a:xfrm flipH="1">
              <a:off x="5904" y="1425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25" name="Line 118"/>
            <p:cNvSpPr>
              <a:spLocks noChangeShapeType="1"/>
            </p:cNvSpPr>
            <p:nvPr/>
          </p:nvSpPr>
          <p:spPr bwMode="auto">
            <a:xfrm flipH="1">
              <a:off x="5760" y="14256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26" name="Line 119"/>
            <p:cNvSpPr>
              <a:spLocks noChangeShapeType="1"/>
            </p:cNvSpPr>
            <p:nvPr/>
          </p:nvSpPr>
          <p:spPr bwMode="auto">
            <a:xfrm>
              <a:off x="6396" y="14256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27" name="Line 120"/>
            <p:cNvSpPr>
              <a:spLocks noChangeShapeType="1"/>
            </p:cNvSpPr>
            <p:nvPr/>
          </p:nvSpPr>
          <p:spPr bwMode="auto">
            <a:xfrm>
              <a:off x="6624" y="1468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28" name="Freeform 121"/>
            <p:cNvSpPr>
              <a:spLocks/>
            </p:cNvSpPr>
            <p:nvPr/>
          </p:nvSpPr>
          <p:spPr bwMode="auto">
            <a:xfrm>
              <a:off x="6712" y="14685"/>
              <a:ext cx="548" cy="825"/>
            </a:xfrm>
            <a:custGeom>
              <a:avLst/>
              <a:gdLst>
                <a:gd name="T0" fmla="*/ 383 w 548"/>
                <a:gd name="T1" fmla="*/ 0 h 825"/>
                <a:gd name="T2" fmla="*/ 158 w 548"/>
                <a:gd name="T3" fmla="*/ 300 h 825"/>
                <a:gd name="T4" fmla="*/ 53 w 548"/>
                <a:gd name="T5" fmla="*/ 435 h 825"/>
                <a:gd name="T6" fmla="*/ 23 w 548"/>
                <a:gd name="T7" fmla="*/ 480 h 825"/>
                <a:gd name="T8" fmla="*/ 38 w 548"/>
                <a:gd name="T9" fmla="*/ 690 h 825"/>
                <a:gd name="T10" fmla="*/ 323 w 548"/>
                <a:gd name="T11" fmla="*/ 825 h 825"/>
                <a:gd name="T12" fmla="*/ 473 w 548"/>
                <a:gd name="T13" fmla="*/ 765 h 825"/>
                <a:gd name="T14" fmla="*/ 548 w 548"/>
                <a:gd name="T15" fmla="*/ 630 h 825"/>
                <a:gd name="T16" fmla="*/ 533 w 548"/>
                <a:gd name="T17" fmla="*/ 555 h 825"/>
                <a:gd name="T18" fmla="*/ 548 w 548"/>
                <a:gd name="T19" fmla="*/ 510 h 825"/>
                <a:gd name="T20" fmla="*/ 533 w 548"/>
                <a:gd name="T21" fmla="*/ 465 h 825"/>
                <a:gd name="T22" fmla="*/ 443 w 548"/>
                <a:gd name="T23" fmla="*/ 270 h 825"/>
                <a:gd name="T24" fmla="*/ 383 w 548"/>
                <a:gd name="T25" fmla="*/ 180 h 825"/>
                <a:gd name="T26" fmla="*/ 353 w 548"/>
                <a:gd name="T27" fmla="*/ 135 h 825"/>
                <a:gd name="T28" fmla="*/ 383 w 548"/>
                <a:gd name="T29" fmla="*/ 0 h 8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8" h="825">
                  <a:moveTo>
                    <a:pt x="383" y="0"/>
                  </a:moveTo>
                  <a:cubicBezTo>
                    <a:pt x="344" y="158"/>
                    <a:pt x="290" y="212"/>
                    <a:pt x="158" y="300"/>
                  </a:cubicBezTo>
                  <a:cubicBezTo>
                    <a:pt x="116" y="328"/>
                    <a:pt x="77" y="399"/>
                    <a:pt x="53" y="435"/>
                  </a:cubicBezTo>
                  <a:cubicBezTo>
                    <a:pt x="43" y="450"/>
                    <a:pt x="23" y="480"/>
                    <a:pt x="23" y="480"/>
                  </a:cubicBezTo>
                  <a:cubicBezTo>
                    <a:pt x="10" y="530"/>
                    <a:pt x="0" y="652"/>
                    <a:pt x="38" y="690"/>
                  </a:cubicBezTo>
                  <a:cubicBezTo>
                    <a:pt x="107" y="759"/>
                    <a:pt x="235" y="796"/>
                    <a:pt x="323" y="825"/>
                  </a:cubicBezTo>
                  <a:cubicBezTo>
                    <a:pt x="383" y="810"/>
                    <a:pt x="422" y="799"/>
                    <a:pt x="473" y="765"/>
                  </a:cubicBezTo>
                  <a:cubicBezTo>
                    <a:pt x="542" y="662"/>
                    <a:pt x="522" y="709"/>
                    <a:pt x="548" y="630"/>
                  </a:cubicBezTo>
                  <a:cubicBezTo>
                    <a:pt x="543" y="605"/>
                    <a:pt x="533" y="580"/>
                    <a:pt x="533" y="555"/>
                  </a:cubicBezTo>
                  <a:cubicBezTo>
                    <a:pt x="533" y="539"/>
                    <a:pt x="548" y="526"/>
                    <a:pt x="548" y="510"/>
                  </a:cubicBezTo>
                  <a:cubicBezTo>
                    <a:pt x="548" y="494"/>
                    <a:pt x="537" y="480"/>
                    <a:pt x="533" y="465"/>
                  </a:cubicBezTo>
                  <a:cubicBezTo>
                    <a:pt x="508" y="378"/>
                    <a:pt x="497" y="351"/>
                    <a:pt x="443" y="270"/>
                  </a:cubicBezTo>
                  <a:cubicBezTo>
                    <a:pt x="423" y="240"/>
                    <a:pt x="403" y="210"/>
                    <a:pt x="383" y="180"/>
                  </a:cubicBezTo>
                  <a:cubicBezTo>
                    <a:pt x="373" y="165"/>
                    <a:pt x="353" y="135"/>
                    <a:pt x="353" y="135"/>
                  </a:cubicBezTo>
                  <a:cubicBezTo>
                    <a:pt x="378" y="61"/>
                    <a:pt x="365" y="106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9488" name="Group 122"/>
          <p:cNvGrpSpPr>
            <a:grpSpLocks/>
          </p:cNvGrpSpPr>
          <p:nvPr/>
        </p:nvGrpSpPr>
        <p:grpSpPr bwMode="auto">
          <a:xfrm>
            <a:off x="3419475" y="4149725"/>
            <a:ext cx="365125" cy="457200"/>
            <a:chOff x="5328" y="13248"/>
            <a:chExt cx="1932" cy="2880"/>
          </a:xfrm>
        </p:grpSpPr>
        <p:sp>
          <p:nvSpPr>
            <p:cNvPr id="19503" name="Oval 123"/>
            <p:cNvSpPr>
              <a:spLocks noChangeArrowheads="1"/>
            </p:cNvSpPr>
            <p:nvPr/>
          </p:nvSpPr>
          <p:spPr bwMode="auto">
            <a:xfrm>
              <a:off x="6192" y="13248"/>
              <a:ext cx="72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9504" name="Line 124"/>
            <p:cNvSpPr>
              <a:spLocks noChangeShapeType="1"/>
            </p:cNvSpPr>
            <p:nvPr/>
          </p:nvSpPr>
          <p:spPr bwMode="auto">
            <a:xfrm flipH="1">
              <a:off x="6192" y="13968"/>
              <a:ext cx="288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05" name="Line 125"/>
            <p:cNvSpPr>
              <a:spLocks noChangeShapeType="1"/>
            </p:cNvSpPr>
            <p:nvPr/>
          </p:nvSpPr>
          <p:spPr bwMode="auto">
            <a:xfrm>
              <a:off x="6192" y="14832"/>
              <a:ext cx="432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06" name="Line 126"/>
            <p:cNvSpPr>
              <a:spLocks noChangeShapeType="1"/>
            </p:cNvSpPr>
            <p:nvPr/>
          </p:nvSpPr>
          <p:spPr bwMode="auto">
            <a:xfrm flipH="1">
              <a:off x="6336" y="15408"/>
              <a:ext cx="288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07" name="Line 127"/>
            <p:cNvSpPr>
              <a:spLocks noChangeShapeType="1"/>
            </p:cNvSpPr>
            <p:nvPr/>
          </p:nvSpPr>
          <p:spPr bwMode="auto">
            <a:xfrm>
              <a:off x="6336" y="16128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08" name="Line 128"/>
            <p:cNvSpPr>
              <a:spLocks noChangeShapeType="1"/>
            </p:cNvSpPr>
            <p:nvPr/>
          </p:nvSpPr>
          <p:spPr bwMode="auto">
            <a:xfrm flipH="1">
              <a:off x="5904" y="14832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09" name="Line 129"/>
            <p:cNvSpPr>
              <a:spLocks noChangeShapeType="1"/>
            </p:cNvSpPr>
            <p:nvPr/>
          </p:nvSpPr>
          <p:spPr bwMode="auto">
            <a:xfrm flipH="1" flipV="1">
              <a:off x="5472" y="15120"/>
              <a:ext cx="432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10" name="Line 130"/>
            <p:cNvSpPr>
              <a:spLocks noChangeShapeType="1"/>
            </p:cNvSpPr>
            <p:nvPr/>
          </p:nvSpPr>
          <p:spPr bwMode="auto">
            <a:xfrm flipH="1">
              <a:off x="5328" y="15120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11" name="Line 131"/>
            <p:cNvSpPr>
              <a:spLocks noChangeShapeType="1"/>
            </p:cNvSpPr>
            <p:nvPr/>
          </p:nvSpPr>
          <p:spPr bwMode="auto">
            <a:xfrm flipH="1">
              <a:off x="5904" y="1425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12" name="Line 132"/>
            <p:cNvSpPr>
              <a:spLocks noChangeShapeType="1"/>
            </p:cNvSpPr>
            <p:nvPr/>
          </p:nvSpPr>
          <p:spPr bwMode="auto">
            <a:xfrm flipH="1">
              <a:off x="5760" y="14256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13" name="Line 133"/>
            <p:cNvSpPr>
              <a:spLocks noChangeShapeType="1"/>
            </p:cNvSpPr>
            <p:nvPr/>
          </p:nvSpPr>
          <p:spPr bwMode="auto">
            <a:xfrm>
              <a:off x="6396" y="14256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14" name="Line 134"/>
            <p:cNvSpPr>
              <a:spLocks noChangeShapeType="1"/>
            </p:cNvSpPr>
            <p:nvPr/>
          </p:nvSpPr>
          <p:spPr bwMode="auto">
            <a:xfrm>
              <a:off x="6624" y="1468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15" name="Freeform 135"/>
            <p:cNvSpPr>
              <a:spLocks/>
            </p:cNvSpPr>
            <p:nvPr/>
          </p:nvSpPr>
          <p:spPr bwMode="auto">
            <a:xfrm>
              <a:off x="6712" y="14685"/>
              <a:ext cx="548" cy="825"/>
            </a:xfrm>
            <a:custGeom>
              <a:avLst/>
              <a:gdLst>
                <a:gd name="T0" fmla="*/ 383 w 548"/>
                <a:gd name="T1" fmla="*/ 0 h 825"/>
                <a:gd name="T2" fmla="*/ 158 w 548"/>
                <a:gd name="T3" fmla="*/ 300 h 825"/>
                <a:gd name="T4" fmla="*/ 53 w 548"/>
                <a:gd name="T5" fmla="*/ 435 h 825"/>
                <a:gd name="T6" fmla="*/ 23 w 548"/>
                <a:gd name="T7" fmla="*/ 480 h 825"/>
                <a:gd name="T8" fmla="*/ 38 w 548"/>
                <a:gd name="T9" fmla="*/ 690 h 825"/>
                <a:gd name="T10" fmla="*/ 323 w 548"/>
                <a:gd name="T11" fmla="*/ 825 h 825"/>
                <a:gd name="T12" fmla="*/ 473 w 548"/>
                <a:gd name="T13" fmla="*/ 765 h 825"/>
                <a:gd name="T14" fmla="*/ 548 w 548"/>
                <a:gd name="T15" fmla="*/ 630 h 825"/>
                <a:gd name="T16" fmla="*/ 533 w 548"/>
                <a:gd name="T17" fmla="*/ 555 h 825"/>
                <a:gd name="T18" fmla="*/ 548 w 548"/>
                <a:gd name="T19" fmla="*/ 510 h 825"/>
                <a:gd name="T20" fmla="*/ 533 w 548"/>
                <a:gd name="T21" fmla="*/ 465 h 825"/>
                <a:gd name="T22" fmla="*/ 443 w 548"/>
                <a:gd name="T23" fmla="*/ 270 h 825"/>
                <a:gd name="T24" fmla="*/ 383 w 548"/>
                <a:gd name="T25" fmla="*/ 180 h 825"/>
                <a:gd name="T26" fmla="*/ 353 w 548"/>
                <a:gd name="T27" fmla="*/ 135 h 825"/>
                <a:gd name="T28" fmla="*/ 383 w 548"/>
                <a:gd name="T29" fmla="*/ 0 h 8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8" h="825">
                  <a:moveTo>
                    <a:pt x="383" y="0"/>
                  </a:moveTo>
                  <a:cubicBezTo>
                    <a:pt x="344" y="158"/>
                    <a:pt x="290" y="212"/>
                    <a:pt x="158" y="300"/>
                  </a:cubicBezTo>
                  <a:cubicBezTo>
                    <a:pt x="116" y="328"/>
                    <a:pt x="77" y="399"/>
                    <a:pt x="53" y="435"/>
                  </a:cubicBezTo>
                  <a:cubicBezTo>
                    <a:pt x="43" y="450"/>
                    <a:pt x="23" y="480"/>
                    <a:pt x="23" y="480"/>
                  </a:cubicBezTo>
                  <a:cubicBezTo>
                    <a:pt x="10" y="530"/>
                    <a:pt x="0" y="652"/>
                    <a:pt x="38" y="690"/>
                  </a:cubicBezTo>
                  <a:cubicBezTo>
                    <a:pt x="107" y="759"/>
                    <a:pt x="235" y="796"/>
                    <a:pt x="323" y="825"/>
                  </a:cubicBezTo>
                  <a:cubicBezTo>
                    <a:pt x="383" y="810"/>
                    <a:pt x="422" y="799"/>
                    <a:pt x="473" y="765"/>
                  </a:cubicBezTo>
                  <a:cubicBezTo>
                    <a:pt x="542" y="662"/>
                    <a:pt x="522" y="709"/>
                    <a:pt x="548" y="630"/>
                  </a:cubicBezTo>
                  <a:cubicBezTo>
                    <a:pt x="543" y="605"/>
                    <a:pt x="533" y="580"/>
                    <a:pt x="533" y="555"/>
                  </a:cubicBezTo>
                  <a:cubicBezTo>
                    <a:pt x="533" y="539"/>
                    <a:pt x="548" y="526"/>
                    <a:pt x="548" y="510"/>
                  </a:cubicBezTo>
                  <a:cubicBezTo>
                    <a:pt x="548" y="494"/>
                    <a:pt x="537" y="480"/>
                    <a:pt x="533" y="465"/>
                  </a:cubicBezTo>
                  <a:cubicBezTo>
                    <a:pt x="508" y="378"/>
                    <a:pt x="497" y="351"/>
                    <a:pt x="443" y="270"/>
                  </a:cubicBezTo>
                  <a:cubicBezTo>
                    <a:pt x="423" y="240"/>
                    <a:pt x="403" y="210"/>
                    <a:pt x="383" y="180"/>
                  </a:cubicBezTo>
                  <a:cubicBezTo>
                    <a:pt x="373" y="165"/>
                    <a:pt x="353" y="135"/>
                    <a:pt x="353" y="135"/>
                  </a:cubicBezTo>
                  <a:cubicBezTo>
                    <a:pt x="378" y="61"/>
                    <a:pt x="365" y="106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9489" name="Group 136"/>
          <p:cNvGrpSpPr>
            <a:grpSpLocks/>
          </p:cNvGrpSpPr>
          <p:nvPr/>
        </p:nvGrpSpPr>
        <p:grpSpPr bwMode="auto">
          <a:xfrm flipH="1">
            <a:off x="3563938" y="5805488"/>
            <a:ext cx="365125" cy="457200"/>
            <a:chOff x="5328" y="13248"/>
            <a:chExt cx="1932" cy="2880"/>
          </a:xfrm>
        </p:grpSpPr>
        <p:sp>
          <p:nvSpPr>
            <p:cNvPr id="19490" name="Oval 137"/>
            <p:cNvSpPr>
              <a:spLocks noChangeArrowheads="1"/>
            </p:cNvSpPr>
            <p:nvPr/>
          </p:nvSpPr>
          <p:spPr bwMode="auto">
            <a:xfrm>
              <a:off x="6192" y="13248"/>
              <a:ext cx="72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9491" name="Line 138"/>
            <p:cNvSpPr>
              <a:spLocks noChangeShapeType="1"/>
            </p:cNvSpPr>
            <p:nvPr/>
          </p:nvSpPr>
          <p:spPr bwMode="auto">
            <a:xfrm flipH="1">
              <a:off x="6192" y="13968"/>
              <a:ext cx="288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492" name="Line 139"/>
            <p:cNvSpPr>
              <a:spLocks noChangeShapeType="1"/>
            </p:cNvSpPr>
            <p:nvPr/>
          </p:nvSpPr>
          <p:spPr bwMode="auto">
            <a:xfrm>
              <a:off x="6192" y="14832"/>
              <a:ext cx="432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493" name="Line 140"/>
            <p:cNvSpPr>
              <a:spLocks noChangeShapeType="1"/>
            </p:cNvSpPr>
            <p:nvPr/>
          </p:nvSpPr>
          <p:spPr bwMode="auto">
            <a:xfrm flipH="1">
              <a:off x="6336" y="15408"/>
              <a:ext cx="288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494" name="Line 141"/>
            <p:cNvSpPr>
              <a:spLocks noChangeShapeType="1"/>
            </p:cNvSpPr>
            <p:nvPr/>
          </p:nvSpPr>
          <p:spPr bwMode="auto">
            <a:xfrm>
              <a:off x="6336" y="16128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495" name="Line 142"/>
            <p:cNvSpPr>
              <a:spLocks noChangeShapeType="1"/>
            </p:cNvSpPr>
            <p:nvPr/>
          </p:nvSpPr>
          <p:spPr bwMode="auto">
            <a:xfrm flipH="1">
              <a:off x="5904" y="14832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496" name="Line 143"/>
            <p:cNvSpPr>
              <a:spLocks noChangeShapeType="1"/>
            </p:cNvSpPr>
            <p:nvPr/>
          </p:nvSpPr>
          <p:spPr bwMode="auto">
            <a:xfrm flipH="1" flipV="1">
              <a:off x="5472" y="15120"/>
              <a:ext cx="432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497" name="Line 144"/>
            <p:cNvSpPr>
              <a:spLocks noChangeShapeType="1"/>
            </p:cNvSpPr>
            <p:nvPr/>
          </p:nvSpPr>
          <p:spPr bwMode="auto">
            <a:xfrm flipH="1">
              <a:off x="5328" y="15120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498" name="Line 145"/>
            <p:cNvSpPr>
              <a:spLocks noChangeShapeType="1"/>
            </p:cNvSpPr>
            <p:nvPr/>
          </p:nvSpPr>
          <p:spPr bwMode="auto">
            <a:xfrm flipH="1">
              <a:off x="5904" y="1425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499" name="Line 146"/>
            <p:cNvSpPr>
              <a:spLocks noChangeShapeType="1"/>
            </p:cNvSpPr>
            <p:nvPr/>
          </p:nvSpPr>
          <p:spPr bwMode="auto">
            <a:xfrm flipH="1">
              <a:off x="5760" y="14256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00" name="Line 147"/>
            <p:cNvSpPr>
              <a:spLocks noChangeShapeType="1"/>
            </p:cNvSpPr>
            <p:nvPr/>
          </p:nvSpPr>
          <p:spPr bwMode="auto">
            <a:xfrm>
              <a:off x="6396" y="14256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01" name="Line 148"/>
            <p:cNvSpPr>
              <a:spLocks noChangeShapeType="1"/>
            </p:cNvSpPr>
            <p:nvPr/>
          </p:nvSpPr>
          <p:spPr bwMode="auto">
            <a:xfrm>
              <a:off x="6624" y="1468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502" name="Freeform 149"/>
            <p:cNvSpPr>
              <a:spLocks/>
            </p:cNvSpPr>
            <p:nvPr/>
          </p:nvSpPr>
          <p:spPr bwMode="auto">
            <a:xfrm>
              <a:off x="6712" y="14685"/>
              <a:ext cx="548" cy="825"/>
            </a:xfrm>
            <a:custGeom>
              <a:avLst/>
              <a:gdLst>
                <a:gd name="T0" fmla="*/ 383 w 548"/>
                <a:gd name="T1" fmla="*/ 0 h 825"/>
                <a:gd name="T2" fmla="*/ 158 w 548"/>
                <a:gd name="T3" fmla="*/ 300 h 825"/>
                <a:gd name="T4" fmla="*/ 53 w 548"/>
                <a:gd name="T5" fmla="*/ 435 h 825"/>
                <a:gd name="T6" fmla="*/ 23 w 548"/>
                <a:gd name="T7" fmla="*/ 480 h 825"/>
                <a:gd name="T8" fmla="*/ 38 w 548"/>
                <a:gd name="T9" fmla="*/ 690 h 825"/>
                <a:gd name="T10" fmla="*/ 323 w 548"/>
                <a:gd name="T11" fmla="*/ 825 h 825"/>
                <a:gd name="T12" fmla="*/ 473 w 548"/>
                <a:gd name="T13" fmla="*/ 765 h 825"/>
                <a:gd name="T14" fmla="*/ 548 w 548"/>
                <a:gd name="T15" fmla="*/ 630 h 825"/>
                <a:gd name="T16" fmla="*/ 533 w 548"/>
                <a:gd name="T17" fmla="*/ 555 h 825"/>
                <a:gd name="T18" fmla="*/ 548 w 548"/>
                <a:gd name="T19" fmla="*/ 510 h 825"/>
                <a:gd name="T20" fmla="*/ 533 w 548"/>
                <a:gd name="T21" fmla="*/ 465 h 825"/>
                <a:gd name="T22" fmla="*/ 443 w 548"/>
                <a:gd name="T23" fmla="*/ 270 h 825"/>
                <a:gd name="T24" fmla="*/ 383 w 548"/>
                <a:gd name="T25" fmla="*/ 180 h 825"/>
                <a:gd name="T26" fmla="*/ 353 w 548"/>
                <a:gd name="T27" fmla="*/ 135 h 825"/>
                <a:gd name="T28" fmla="*/ 383 w 548"/>
                <a:gd name="T29" fmla="*/ 0 h 8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8" h="825">
                  <a:moveTo>
                    <a:pt x="383" y="0"/>
                  </a:moveTo>
                  <a:cubicBezTo>
                    <a:pt x="344" y="158"/>
                    <a:pt x="290" y="212"/>
                    <a:pt x="158" y="300"/>
                  </a:cubicBezTo>
                  <a:cubicBezTo>
                    <a:pt x="116" y="328"/>
                    <a:pt x="77" y="399"/>
                    <a:pt x="53" y="435"/>
                  </a:cubicBezTo>
                  <a:cubicBezTo>
                    <a:pt x="43" y="450"/>
                    <a:pt x="23" y="480"/>
                    <a:pt x="23" y="480"/>
                  </a:cubicBezTo>
                  <a:cubicBezTo>
                    <a:pt x="10" y="530"/>
                    <a:pt x="0" y="652"/>
                    <a:pt x="38" y="690"/>
                  </a:cubicBezTo>
                  <a:cubicBezTo>
                    <a:pt x="107" y="759"/>
                    <a:pt x="235" y="796"/>
                    <a:pt x="323" y="825"/>
                  </a:cubicBezTo>
                  <a:cubicBezTo>
                    <a:pt x="383" y="810"/>
                    <a:pt x="422" y="799"/>
                    <a:pt x="473" y="765"/>
                  </a:cubicBezTo>
                  <a:cubicBezTo>
                    <a:pt x="542" y="662"/>
                    <a:pt x="522" y="709"/>
                    <a:pt x="548" y="630"/>
                  </a:cubicBezTo>
                  <a:cubicBezTo>
                    <a:pt x="543" y="605"/>
                    <a:pt x="533" y="580"/>
                    <a:pt x="533" y="555"/>
                  </a:cubicBezTo>
                  <a:cubicBezTo>
                    <a:pt x="533" y="539"/>
                    <a:pt x="548" y="526"/>
                    <a:pt x="548" y="510"/>
                  </a:cubicBezTo>
                  <a:cubicBezTo>
                    <a:pt x="548" y="494"/>
                    <a:pt x="537" y="480"/>
                    <a:pt x="533" y="465"/>
                  </a:cubicBezTo>
                  <a:cubicBezTo>
                    <a:pt x="508" y="378"/>
                    <a:pt x="497" y="351"/>
                    <a:pt x="443" y="270"/>
                  </a:cubicBezTo>
                  <a:cubicBezTo>
                    <a:pt x="423" y="240"/>
                    <a:pt x="403" y="210"/>
                    <a:pt x="383" y="180"/>
                  </a:cubicBezTo>
                  <a:cubicBezTo>
                    <a:pt x="373" y="165"/>
                    <a:pt x="353" y="135"/>
                    <a:pt x="353" y="135"/>
                  </a:cubicBezTo>
                  <a:cubicBezTo>
                    <a:pt x="378" y="61"/>
                    <a:pt x="365" y="106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0852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  <p:bldP spid="23583" grpId="0" animBg="1"/>
      <p:bldP spid="23584" grpId="0" animBg="1"/>
      <p:bldP spid="23585" grpId="0" animBg="1"/>
      <p:bldP spid="23586" grpId="0"/>
      <p:bldP spid="23587" grpId="0"/>
      <p:bldP spid="23588" grpId="0"/>
      <p:bldP spid="235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8"/>
          <p:cNvSpPr>
            <a:spLocks noChangeShapeType="1"/>
          </p:cNvSpPr>
          <p:nvPr/>
        </p:nvSpPr>
        <p:spPr bwMode="auto">
          <a:xfrm>
            <a:off x="1752600" y="2781300"/>
            <a:ext cx="4176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5" name="Rectangle 23"/>
          <p:cNvSpPr>
            <a:spLocks noChangeArrowheads="1"/>
          </p:cNvSpPr>
          <p:nvPr/>
        </p:nvSpPr>
        <p:spPr bwMode="auto">
          <a:xfrm>
            <a:off x="4200525" y="2492375"/>
            <a:ext cx="13684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4778375" y="620713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4633913" y="188913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 flipH="1">
            <a:off x="1752600" y="836613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 flipH="1">
            <a:off x="4776788" y="836613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1752600" y="836613"/>
            <a:ext cx="0" cy="194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5929313" y="836613"/>
            <a:ext cx="0" cy="194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039938" y="2492375"/>
            <a:ext cx="13684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1824038" y="90805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4" name="Line 16"/>
          <p:cNvSpPr>
            <a:spLocks noChangeShapeType="1"/>
          </p:cNvSpPr>
          <p:nvPr/>
        </p:nvSpPr>
        <p:spPr bwMode="auto">
          <a:xfrm>
            <a:off x="2832100" y="620713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5" name="Line 17"/>
          <p:cNvSpPr>
            <a:spLocks noChangeShapeType="1"/>
          </p:cNvSpPr>
          <p:nvPr/>
        </p:nvSpPr>
        <p:spPr bwMode="auto">
          <a:xfrm>
            <a:off x="2976563" y="188913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6" name="Line 18"/>
          <p:cNvSpPr>
            <a:spLocks noChangeShapeType="1"/>
          </p:cNvSpPr>
          <p:nvPr/>
        </p:nvSpPr>
        <p:spPr bwMode="auto">
          <a:xfrm flipH="1">
            <a:off x="3336925" y="836613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7" name="Line 20"/>
          <p:cNvSpPr>
            <a:spLocks noChangeShapeType="1"/>
          </p:cNvSpPr>
          <p:nvPr/>
        </p:nvSpPr>
        <p:spPr bwMode="auto">
          <a:xfrm>
            <a:off x="3192463" y="620713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8" name="Line 21"/>
          <p:cNvSpPr>
            <a:spLocks noChangeShapeType="1"/>
          </p:cNvSpPr>
          <p:nvPr/>
        </p:nvSpPr>
        <p:spPr bwMode="auto">
          <a:xfrm>
            <a:off x="3336925" y="188913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539750" y="3429000"/>
            <a:ext cx="511175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800" dirty="0">
                <a:solidFill>
                  <a:srgbClr val="000000"/>
                </a:solidFill>
                <a:latin typeface="Comic Sans MS" pitchFamily="66" charset="0"/>
              </a:rPr>
              <a:t>Cells are all 2.0 V</a:t>
            </a:r>
          </a:p>
          <a:p>
            <a:pPr eaLnBrk="1" hangingPunct="1">
              <a:spcBef>
                <a:spcPct val="50000"/>
              </a:spcBef>
            </a:pPr>
            <a:r>
              <a:rPr lang="en-NZ" sz="2800" dirty="0">
                <a:solidFill>
                  <a:srgbClr val="000000"/>
                </a:solidFill>
                <a:latin typeface="Comic Sans MS" pitchFamily="66" charset="0"/>
              </a:rPr>
              <a:t>R</a:t>
            </a:r>
            <a:r>
              <a:rPr lang="en-NZ" sz="2800" baseline="-25000" dirty="0">
                <a:solidFill>
                  <a:srgbClr val="000000"/>
                </a:solidFill>
                <a:latin typeface="Comic Sans MS" pitchFamily="66" charset="0"/>
              </a:rPr>
              <a:t>1</a:t>
            </a:r>
            <a:r>
              <a:rPr lang="en-NZ" sz="2800" dirty="0">
                <a:solidFill>
                  <a:srgbClr val="000000"/>
                </a:solidFill>
                <a:latin typeface="Comic Sans MS" pitchFamily="66" charset="0"/>
              </a:rPr>
              <a:t> = 3</a:t>
            </a:r>
            <a:r>
              <a:rPr lang="el-GR" sz="28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Ω</a:t>
            </a:r>
            <a:r>
              <a:rPr lang="en-NZ" sz="28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NZ" sz="2800" dirty="0">
                <a:solidFill>
                  <a:srgbClr val="000000"/>
                </a:solidFill>
                <a:latin typeface="Comic Sans MS" pitchFamily="66" charset="0"/>
              </a:rPr>
              <a:t>R</a:t>
            </a:r>
            <a:r>
              <a:rPr lang="en-NZ" sz="2800" baseline="-25000" dirty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NZ" sz="2800" dirty="0">
                <a:solidFill>
                  <a:srgbClr val="000000"/>
                </a:solidFill>
                <a:latin typeface="Comic Sans MS" pitchFamily="66" charset="0"/>
              </a:rPr>
              <a:t> = 1</a:t>
            </a:r>
            <a:r>
              <a:rPr lang="el-GR" sz="2800" dirty="0">
                <a:solidFill>
                  <a:srgbClr val="000000"/>
                </a:solidFill>
                <a:latin typeface="Comic Sans MS" pitchFamily="66" charset="0"/>
              </a:rPr>
              <a:t>Ω</a:t>
            </a:r>
            <a:endParaRPr lang="en-NZ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NZ" sz="2800" dirty="0">
                <a:solidFill>
                  <a:srgbClr val="000000"/>
                </a:solidFill>
                <a:latin typeface="Comic Sans MS" pitchFamily="66" charset="0"/>
              </a:rPr>
              <a:t>Find the current </a:t>
            </a:r>
          </a:p>
          <a:p>
            <a:pPr eaLnBrk="1" hangingPunct="1">
              <a:spcBef>
                <a:spcPct val="50000"/>
              </a:spcBef>
            </a:pPr>
            <a:r>
              <a:rPr lang="en-NZ" sz="2800" dirty="0">
                <a:solidFill>
                  <a:srgbClr val="000000"/>
                </a:solidFill>
                <a:latin typeface="Comic Sans MS" pitchFamily="66" charset="0"/>
              </a:rPr>
              <a:t>First write a loop equation.</a:t>
            </a:r>
          </a:p>
          <a:p>
            <a:pPr eaLnBrk="1" hangingPunct="1">
              <a:spcBef>
                <a:spcPct val="50000"/>
              </a:spcBef>
            </a:pPr>
            <a:endParaRPr lang="el-GR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80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22553" name="Object 25"/>
          <p:cNvGraphicFramePr>
            <a:graphicFrameLocks noChangeAspect="1"/>
          </p:cNvGraphicFramePr>
          <p:nvPr/>
        </p:nvGraphicFramePr>
        <p:xfrm>
          <a:off x="1258888" y="5878513"/>
          <a:ext cx="68675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3" imgW="1612900" imgH="203200" progId="Equation.DSMT4">
                  <p:embed/>
                </p:oleObj>
              </mc:Choice>
              <mc:Fallback>
                <p:oleObj name="Equation" r:id="rId3" imgW="161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878513"/>
                        <a:ext cx="68675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1" name="Line 26"/>
          <p:cNvSpPr>
            <a:spLocks noChangeShapeType="1"/>
          </p:cNvSpPr>
          <p:nvPr/>
        </p:nvSpPr>
        <p:spPr bwMode="auto">
          <a:xfrm>
            <a:off x="5929313" y="16287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2" name="Text Box 27"/>
          <p:cNvSpPr txBox="1">
            <a:spLocks noChangeArrowheads="1"/>
          </p:cNvSpPr>
          <p:nvPr/>
        </p:nvSpPr>
        <p:spPr bwMode="auto">
          <a:xfrm>
            <a:off x="6073775" y="1844675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3200">
                <a:solidFill>
                  <a:srgbClr val="FF0000"/>
                </a:solidFill>
              </a:rPr>
              <a:t>I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459" y="2667040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solidFill>
                  <a:srgbClr val="000000"/>
                </a:solidFill>
                <a:latin typeface="Comic Sans MS" pitchFamily="66" charset="0"/>
              </a:rPr>
              <a:t>R</a:t>
            </a:r>
            <a:r>
              <a:rPr lang="en-NZ" baseline="-25000" dirty="0">
                <a:solidFill>
                  <a:srgbClr val="000000"/>
                </a:solidFill>
                <a:latin typeface="Comic Sans MS" pitchFamily="66" charset="0"/>
              </a:rPr>
              <a:t>1</a:t>
            </a:r>
            <a:endParaRPr lang="en-NZ" dirty="0"/>
          </a:p>
        </p:txBody>
      </p:sp>
      <p:sp>
        <p:nvSpPr>
          <p:cNvPr id="3" name="Rectangle 2"/>
          <p:cNvSpPr/>
          <p:nvPr/>
        </p:nvSpPr>
        <p:spPr>
          <a:xfrm>
            <a:off x="4632325" y="2663349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solidFill>
                  <a:srgbClr val="000000"/>
                </a:solidFill>
                <a:latin typeface="Comic Sans MS" pitchFamily="66" charset="0"/>
              </a:rPr>
              <a:t>R</a:t>
            </a:r>
            <a:r>
              <a:rPr lang="en-NZ" baseline="-25000" dirty="0">
                <a:solidFill>
                  <a:srgbClr val="000000"/>
                </a:solidFill>
                <a:latin typeface="Comic Sans MS" pitchFamily="66" charset="0"/>
              </a:rPr>
              <a:t>2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1501407"/>
            <a:ext cx="2633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Why a </a:t>
            </a:r>
            <a:r>
              <a:rPr lang="en-NZ" sz="2400" b="1" dirty="0" smtClean="0">
                <a:solidFill>
                  <a:srgbClr val="FF0000"/>
                </a:solidFill>
              </a:rPr>
              <a:t>clockwise</a:t>
            </a:r>
            <a:r>
              <a:rPr lang="en-NZ" sz="2400" dirty="0" smtClean="0"/>
              <a:t> direction?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6682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76089E-7 C 0.0724 -0.0007 0.16771 -0.00834 0.24792 -0.00186 C 0.25486 -0.00417 0.25834 -0.00162 0.2658 -1.76089E-7 C 0.29792 -0.01483 0.33507 -0.01251 0.36719 0.00185 C 0.37691 -0.00023 0.38629 -0.00301 0.39584 -0.00556 C 0.40677 -0.00487 0.41806 -0.00626 0.42882 -0.00371 C 0.43021 -0.00348 0.42761 -1.76089E-7 0.42743 0.00185 C 0.42604 0.0278 0.42518 0.05282 0.42327 0.07854 C 0.42292 0.09522 0.42552 0.15454 0.41927 0.18281 C 0.41719 0.20204 0.42153 0.2266 0.40556 0.23401 C 0.40469 0.23586 0.4033 0.23725 0.40278 0.23934 C 0.40191 0.24235 0.4033 0.24675 0.40139 0.24861 C 0.39879 0.25116 0.39497 0.24977 0.39184 0.25046 C 0.35538 0.24884 0.33195 0.24722 0.29462 0.24861 C 0.29375 0.24675 0.29323 0.24421 0.29184 0.24305 C 0.28941 0.24096 0.28351 0.23934 0.28351 0.23934 C 0.26597 0.25533 0.27118 0.25208 0.24514 0.25394 C 0.20417 0.25324 0.15434 0.24814 0.11094 0.25231 C 0.06302 0.25139 0.01007 0.28383 -0.00677 0.21941 C -0.00746 0.19207 -0.00607 0.16798 -0.01094 0.14249 C -0.01024 0.09754 -0.01354 0.04425 2.77778E-7 -1.76089E-7 Z " pathEditMode="relative" ptsTypes="fffffffffffffffffffff">
                                      <p:cBhvr>
                                        <p:cTn id="20" dur="5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0" y="2347913"/>
            <a:ext cx="812800" cy="1905000"/>
            <a:chOff x="1968" y="1824"/>
            <a:chExt cx="512" cy="1200"/>
          </a:xfrm>
        </p:grpSpPr>
        <p:sp>
          <p:nvSpPr>
            <p:cNvPr id="11350" name="Line 8"/>
            <p:cNvSpPr>
              <a:spLocks noChangeShapeType="1"/>
            </p:cNvSpPr>
            <p:nvPr/>
          </p:nvSpPr>
          <p:spPr bwMode="auto">
            <a:xfrm>
              <a:off x="2208" y="2112"/>
              <a:ext cx="1" cy="912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351" name="Text Box 9"/>
            <p:cNvSpPr txBox="1">
              <a:spLocks noChangeArrowheads="1"/>
            </p:cNvSpPr>
            <p:nvPr/>
          </p:nvSpPr>
          <p:spPr bwMode="auto">
            <a:xfrm>
              <a:off x="1968" y="1824"/>
              <a:ext cx="5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rgbClr val="006600"/>
                  </a:solidFill>
                  <a:latin typeface="Verdana" pitchFamily="34" charset="0"/>
                </a:rPr>
                <a:t>I</a:t>
              </a:r>
              <a:r>
                <a:rPr lang="en-US" sz="2400" baseline="-25000">
                  <a:solidFill>
                    <a:srgbClr val="006600"/>
                  </a:solidFill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81200" y="2347913"/>
            <a:ext cx="1295400" cy="1982787"/>
            <a:chOff x="816" y="1872"/>
            <a:chExt cx="816" cy="1249"/>
          </a:xfrm>
        </p:grpSpPr>
        <p:sp>
          <p:nvSpPr>
            <p:cNvPr id="11346" name="Line 11"/>
            <p:cNvSpPr>
              <a:spLocks noChangeShapeType="1"/>
            </p:cNvSpPr>
            <p:nvPr/>
          </p:nvSpPr>
          <p:spPr bwMode="auto">
            <a:xfrm flipH="1">
              <a:off x="1200" y="3120"/>
              <a:ext cx="432" cy="1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347" name="Line 12"/>
            <p:cNvSpPr>
              <a:spLocks noChangeShapeType="1"/>
            </p:cNvSpPr>
            <p:nvPr/>
          </p:nvSpPr>
          <p:spPr bwMode="auto">
            <a:xfrm flipV="1">
              <a:off x="1056" y="1872"/>
              <a:ext cx="1" cy="96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348" name="Text Box 13"/>
            <p:cNvSpPr txBox="1">
              <a:spLocks noChangeArrowheads="1"/>
            </p:cNvSpPr>
            <p:nvPr/>
          </p:nvSpPr>
          <p:spPr bwMode="auto">
            <a:xfrm>
              <a:off x="816" y="2832"/>
              <a:ext cx="5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rgbClr val="006600"/>
                  </a:solidFill>
                  <a:latin typeface="Verdana" pitchFamily="34" charset="0"/>
                </a:rPr>
                <a:t>I</a:t>
              </a:r>
              <a:r>
                <a:rPr lang="en-US" sz="2400" baseline="-25000">
                  <a:solidFill>
                    <a:srgbClr val="006600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11349" name="Line 14"/>
            <p:cNvSpPr>
              <a:spLocks noChangeShapeType="1"/>
            </p:cNvSpPr>
            <p:nvPr/>
          </p:nvSpPr>
          <p:spPr bwMode="auto">
            <a:xfrm>
              <a:off x="1056" y="1872"/>
              <a:ext cx="528" cy="1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495800" y="2271713"/>
            <a:ext cx="1193800" cy="1982787"/>
            <a:chOff x="2400" y="1824"/>
            <a:chExt cx="752" cy="1249"/>
          </a:xfrm>
        </p:grpSpPr>
        <p:sp>
          <p:nvSpPr>
            <p:cNvPr id="11340" name="Line 16"/>
            <p:cNvSpPr>
              <a:spLocks noChangeShapeType="1"/>
            </p:cNvSpPr>
            <p:nvPr/>
          </p:nvSpPr>
          <p:spPr bwMode="auto">
            <a:xfrm>
              <a:off x="2880" y="1824"/>
              <a:ext cx="1" cy="144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11341" name="Group 17"/>
            <p:cNvGrpSpPr>
              <a:grpSpLocks/>
            </p:cNvGrpSpPr>
            <p:nvPr/>
          </p:nvGrpSpPr>
          <p:grpSpPr bwMode="auto">
            <a:xfrm>
              <a:off x="2400" y="1824"/>
              <a:ext cx="752" cy="1249"/>
              <a:chOff x="2400" y="1824"/>
              <a:chExt cx="752" cy="1249"/>
            </a:xfrm>
          </p:grpSpPr>
          <p:sp>
            <p:nvSpPr>
              <p:cNvPr id="11342" name="Line 18"/>
              <p:cNvSpPr>
                <a:spLocks noChangeShapeType="1"/>
              </p:cNvSpPr>
              <p:nvPr/>
            </p:nvSpPr>
            <p:spPr bwMode="auto">
              <a:xfrm>
                <a:off x="2880" y="2304"/>
                <a:ext cx="1" cy="768"/>
              </a:xfrm>
              <a:prstGeom prst="line">
                <a:avLst/>
              </a:prstGeom>
              <a:noFill/>
              <a:ln w="254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43" name="Text Box 19"/>
              <p:cNvSpPr txBox="1">
                <a:spLocks noChangeArrowheads="1"/>
              </p:cNvSpPr>
              <p:nvPr/>
            </p:nvSpPr>
            <p:spPr bwMode="auto">
              <a:xfrm>
                <a:off x="2640" y="1968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sz="2400">
                    <a:solidFill>
                      <a:srgbClr val="006600"/>
                    </a:solidFill>
                    <a:latin typeface="Verdana" pitchFamily="34" charset="0"/>
                  </a:rPr>
                  <a:t>I</a:t>
                </a:r>
                <a:r>
                  <a:rPr lang="en-US" sz="2400" baseline="-25000">
                    <a:solidFill>
                      <a:srgbClr val="006600"/>
                    </a:solidFill>
                    <a:latin typeface="Verdana" pitchFamily="34" charset="0"/>
                  </a:rPr>
                  <a:t>3</a:t>
                </a:r>
              </a:p>
            </p:txBody>
          </p:sp>
          <p:sp>
            <p:nvSpPr>
              <p:cNvPr id="11344" name="Line 20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480" cy="1"/>
              </a:xfrm>
              <a:prstGeom prst="line">
                <a:avLst/>
              </a:prstGeom>
              <a:noFill/>
              <a:ln w="254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45" name="Line 21"/>
              <p:cNvSpPr>
                <a:spLocks noChangeShapeType="1"/>
              </p:cNvSpPr>
              <p:nvPr/>
            </p:nvSpPr>
            <p:spPr bwMode="auto">
              <a:xfrm flipH="1">
                <a:off x="2496" y="3072"/>
                <a:ext cx="384" cy="1"/>
              </a:xfrm>
              <a:prstGeom prst="line">
                <a:avLst/>
              </a:prstGeom>
              <a:noFill/>
              <a:ln w="254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447800" y="2652713"/>
            <a:ext cx="457200" cy="1281112"/>
            <a:chOff x="480" y="2064"/>
            <a:chExt cx="288" cy="807"/>
          </a:xfrm>
        </p:grpSpPr>
        <p:sp>
          <p:nvSpPr>
            <p:cNvPr id="11338" name="Text Box 23"/>
            <p:cNvSpPr txBox="1">
              <a:spLocks noChangeArrowheads="1"/>
            </p:cNvSpPr>
            <p:nvPr/>
          </p:nvSpPr>
          <p:spPr bwMode="auto">
            <a:xfrm>
              <a:off x="480" y="20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660066"/>
                  </a:solidFill>
                  <a:latin typeface="Verdana" pitchFamily="34" charset="0"/>
                </a:rPr>
                <a:t>+</a:t>
              </a:r>
            </a:p>
          </p:txBody>
        </p:sp>
        <p:sp>
          <p:nvSpPr>
            <p:cNvPr id="11339" name="Rectangle 24"/>
            <p:cNvSpPr>
              <a:spLocks noChangeArrowheads="1"/>
            </p:cNvSpPr>
            <p:nvPr/>
          </p:nvSpPr>
          <p:spPr bwMode="auto">
            <a:xfrm>
              <a:off x="528" y="2544"/>
              <a:ext cx="2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b="1">
                  <a:solidFill>
                    <a:srgbClr val="660066"/>
                  </a:solidFill>
                  <a:latin typeface="Verdana" pitchFamily="34" charset="0"/>
                </a:rPr>
                <a:t>-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429000" y="3048000"/>
            <a:ext cx="3733800" cy="2362200"/>
            <a:chOff x="1728" y="2208"/>
            <a:chExt cx="2352" cy="1488"/>
          </a:xfrm>
        </p:grpSpPr>
        <p:sp>
          <p:nvSpPr>
            <p:cNvPr id="11336" name="Text Box 29"/>
            <p:cNvSpPr txBox="1">
              <a:spLocks noChangeArrowheads="1"/>
            </p:cNvSpPr>
            <p:nvPr/>
          </p:nvSpPr>
          <p:spPr bwMode="auto">
            <a:xfrm>
              <a:off x="3792" y="34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endParaRPr lang="en-US" sz="2400" b="1">
                <a:solidFill>
                  <a:srgbClr val="660066"/>
                </a:solidFill>
                <a:latin typeface="Verdana" pitchFamily="34" charset="0"/>
              </a:endParaRPr>
            </a:p>
          </p:txBody>
        </p:sp>
        <p:sp>
          <p:nvSpPr>
            <p:cNvPr id="11337" name="Rectangle 30"/>
            <p:cNvSpPr>
              <a:spLocks noChangeArrowheads="1"/>
            </p:cNvSpPr>
            <p:nvPr/>
          </p:nvSpPr>
          <p:spPr bwMode="auto">
            <a:xfrm>
              <a:off x="1728" y="2208"/>
              <a:ext cx="2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endParaRPr lang="en-US" sz="2800" b="1">
                <a:solidFill>
                  <a:srgbClr val="660066"/>
                </a:solidFill>
                <a:latin typeface="Verdana" pitchFamily="34" charset="0"/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3378200" y="3962400"/>
            <a:ext cx="3479800" cy="1905000"/>
            <a:chOff x="1696" y="2784"/>
            <a:chExt cx="2192" cy="1200"/>
          </a:xfrm>
        </p:grpSpPr>
        <p:sp>
          <p:nvSpPr>
            <p:cNvPr id="11334" name="Text Box 32"/>
            <p:cNvSpPr txBox="1">
              <a:spLocks noChangeArrowheads="1"/>
            </p:cNvSpPr>
            <p:nvPr/>
          </p:nvSpPr>
          <p:spPr bwMode="auto">
            <a:xfrm>
              <a:off x="3600" y="36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endParaRPr lang="en-US" sz="2400" b="1">
                <a:solidFill>
                  <a:srgbClr val="660066"/>
                </a:solidFill>
                <a:latin typeface="Verdana" pitchFamily="34" charset="0"/>
              </a:endParaRPr>
            </a:p>
          </p:txBody>
        </p:sp>
        <p:sp>
          <p:nvSpPr>
            <p:cNvPr id="11335" name="Rectangle 33"/>
            <p:cNvSpPr>
              <a:spLocks noChangeArrowheads="1"/>
            </p:cNvSpPr>
            <p:nvPr/>
          </p:nvSpPr>
          <p:spPr bwMode="auto">
            <a:xfrm>
              <a:off x="1696" y="2784"/>
              <a:ext cx="2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endParaRPr lang="en-US" sz="2800" b="1">
                <a:solidFill>
                  <a:srgbClr val="660066"/>
                </a:solidFill>
                <a:latin typeface="Verdana" pitchFamily="34" charset="0"/>
              </a:endParaRPr>
            </a:p>
          </p:txBody>
        </p:sp>
      </p:grp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457200" y="54102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660066"/>
                </a:solidFill>
                <a:latin typeface="Verdana" pitchFamily="34" charset="0"/>
              </a:rPr>
              <a:t>+V - I</a:t>
            </a:r>
            <a:r>
              <a:rPr lang="en-US" sz="2800" baseline="-25000">
                <a:solidFill>
                  <a:srgbClr val="660066"/>
                </a:solidFill>
                <a:latin typeface="Verdana" pitchFamily="34" charset="0"/>
              </a:rPr>
              <a:t>2</a:t>
            </a:r>
            <a:r>
              <a:rPr lang="en-US" sz="2800">
                <a:solidFill>
                  <a:srgbClr val="660066"/>
                </a:solidFill>
                <a:latin typeface="Verdana" pitchFamily="34" charset="0"/>
              </a:rPr>
              <a:t>R</a:t>
            </a:r>
            <a:r>
              <a:rPr lang="en-US" sz="2800" baseline="-25000">
                <a:solidFill>
                  <a:srgbClr val="660066"/>
                </a:solidFill>
                <a:latin typeface="Verdana" pitchFamily="34" charset="0"/>
              </a:rPr>
              <a:t>1 </a:t>
            </a:r>
            <a:r>
              <a:rPr lang="en-US" sz="2800">
                <a:solidFill>
                  <a:srgbClr val="660066"/>
                </a:solidFill>
                <a:latin typeface="Verdana" pitchFamily="34" charset="0"/>
              </a:rPr>
              <a:t>- I</a:t>
            </a:r>
            <a:r>
              <a:rPr lang="en-US" sz="2800" baseline="-25000">
                <a:solidFill>
                  <a:srgbClr val="660066"/>
                </a:solidFill>
                <a:latin typeface="Verdana" pitchFamily="34" charset="0"/>
              </a:rPr>
              <a:t>2</a:t>
            </a:r>
            <a:r>
              <a:rPr lang="en-US" sz="2800">
                <a:solidFill>
                  <a:srgbClr val="660066"/>
                </a:solidFill>
                <a:latin typeface="Verdana" pitchFamily="34" charset="0"/>
              </a:rPr>
              <a:t>R</a:t>
            </a:r>
            <a:r>
              <a:rPr lang="en-US" sz="2800" baseline="-25000">
                <a:solidFill>
                  <a:srgbClr val="660066"/>
                </a:solidFill>
                <a:latin typeface="Verdana" pitchFamily="34" charset="0"/>
              </a:rPr>
              <a:t>2 </a:t>
            </a:r>
            <a:r>
              <a:rPr lang="en-US" sz="2800">
                <a:solidFill>
                  <a:srgbClr val="660066"/>
                </a:solidFill>
                <a:latin typeface="Verdana" pitchFamily="34" charset="0"/>
              </a:rPr>
              <a:t>= 0</a:t>
            </a:r>
            <a:endParaRPr lang="en-US" sz="2800" baseline="-25000">
              <a:solidFill>
                <a:srgbClr val="660066"/>
              </a:solidFill>
              <a:latin typeface="Verdana" pitchFamily="34" charset="0"/>
            </a:endParaRPr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85800" y="4800600"/>
            <a:ext cx="4191000" cy="685800"/>
            <a:chOff x="0" y="3264"/>
            <a:chExt cx="2640" cy="432"/>
          </a:xfrm>
        </p:grpSpPr>
        <p:sp>
          <p:nvSpPr>
            <p:cNvPr id="11332" name="Text Box 40"/>
            <p:cNvSpPr txBox="1">
              <a:spLocks noChangeArrowheads="1"/>
            </p:cNvSpPr>
            <p:nvPr/>
          </p:nvSpPr>
          <p:spPr bwMode="auto">
            <a:xfrm>
              <a:off x="0" y="3408"/>
              <a:ext cx="2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rgbClr val="660066"/>
                  </a:solidFill>
                  <a:latin typeface="Verdana" pitchFamily="34" charset="0"/>
                </a:rPr>
                <a:t>This loop (clockwise):</a:t>
              </a:r>
            </a:p>
          </p:txBody>
        </p:sp>
        <p:sp>
          <p:nvSpPr>
            <p:cNvPr id="11333" name="AutoShape 41"/>
            <p:cNvSpPr>
              <a:spLocks/>
            </p:cNvSpPr>
            <p:nvPr/>
          </p:nvSpPr>
          <p:spPr bwMode="auto">
            <a:xfrm rot="-5400000">
              <a:off x="1320" y="2760"/>
              <a:ext cx="144" cy="1152"/>
            </a:xfrm>
            <a:prstGeom prst="leftBrace">
              <a:avLst>
                <a:gd name="adj1" fmla="val 66667"/>
                <a:gd name="adj2" fmla="val 16667"/>
              </a:avLst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685800" y="1204913"/>
            <a:ext cx="7467600" cy="3278187"/>
            <a:chOff x="0" y="1152"/>
            <a:chExt cx="4704" cy="2065"/>
          </a:xfrm>
        </p:grpSpPr>
        <p:sp>
          <p:nvSpPr>
            <p:cNvPr id="11277" name="Text Box 46"/>
            <p:cNvSpPr txBox="1">
              <a:spLocks noChangeArrowheads="1"/>
            </p:cNvSpPr>
            <p:nvPr/>
          </p:nvSpPr>
          <p:spPr bwMode="auto">
            <a:xfrm>
              <a:off x="48" y="1152"/>
              <a:ext cx="465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latin typeface="Verdana" pitchFamily="34" charset="0"/>
                </a:rPr>
                <a:t>Determine the current in each branch using Kirchhoff rules</a:t>
              </a:r>
            </a:p>
          </p:txBody>
        </p:sp>
        <p:sp>
          <p:nvSpPr>
            <p:cNvPr id="11278" name="Line 47"/>
            <p:cNvSpPr>
              <a:spLocks noChangeShapeType="1"/>
            </p:cNvSpPr>
            <p:nvPr/>
          </p:nvSpPr>
          <p:spPr bwMode="auto">
            <a:xfrm flipH="1">
              <a:off x="3116" y="2688"/>
              <a:ext cx="4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279" name="Line 48"/>
            <p:cNvSpPr>
              <a:spLocks noChangeShapeType="1"/>
            </p:cNvSpPr>
            <p:nvPr/>
          </p:nvSpPr>
          <p:spPr bwMode="auto">
            <a:xfrm>
              <a:off x="3120" y="1739"/>
              <a:ext cx="1" cy="5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11280" name="Group 49"/>
            <p:cNvGrpSpPr>
              <a:grpSpLocks/>
            </p:cNvGrpSpPr>
            <p:nvPr/>
          </p:nvGrpSpPr>
          <p:grpSpPr bwMode="auto">
            <a:xfrm rot="-5400000">
              <a:off x="1807" y="2078"/>
              <a:ext cx="380" cy="137"/>
              <a:chOff x="1392" y="3120"/>
              <a:chExt cx="1920" cy="432"/>
            </a:xfrm>
          </p:grpSpPr>
          <p:sp>
            <p:nvSpPr>
              <p:cNvPr id="11321" name="Line 50"/>
              <p:cNvSpPr>
                <a:spLocks noChangeShapeType="1"/>
              </p:cNvSpPr>
              <p:nvPr/>
            </p:nvSpPr>
            <p:spPr bwMode="auto">
              <a:xfrm flipV="1">
                <a:off x="1392" y="3120"/>
                <a:ext cx="96" cy="24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22" name="Line 51"/>
              <p:cNvSpPr>
                <a:spLocks noChangeShapeType="1"/>
              </p:cNvSpPr>
              <p:nvPr/>
            </p:nvSpPr>
            <p:spPr bwMode="auto">
              <a:xfrm>
                <a:off x="1488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23" name="Line 52"/>
              <p:cNvSpPr>
                <a:spLocks noChangeShapeType="1"/>
              </p:cNvSpPr>
              <p:nvPr/>
            </p:nvSpPr>
            <p:spPr bwMode="auto">
              <a:xfrm flipV="1">
                <a:off x="1680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24" name="Line 53"/>
              <p:cNvSpPr>
                <a:spLocks noChangeShapeType="1"/>
              </p:cNvSpPr>
              <p:nvPr/>
            </p:nvSpPr>
            <p:spPr bwMode="auto">
              <a:xfrm>
                <a:off x="1872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25" name="Line 54"/>
              <p:cNvSpPr>
                <a:spLocks noChangeShapeType="1"/>
              </p:cNvSpPr>
              <p:nvPr/>
            </p:nvSpPr>
            <p:spPr bwMode="auto">
              <a:xfrm flipV="1">
                <a:off x="2064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26" name="Line 55"/>
              <p:cNvSpPr>
                <a:spLocks noChangeShapeType="1"/>
              </p:cNvSpPr>
              <p:nvPr/>
            </p:nvSpPr>
            <p:spPr bwMode="auto">
              <a:xfrm>
                <a:off x="2256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27" name="Line 56"/>
              <p:cNvSpPr>
                <a:spLocks noChangeShapeType="1"/>
              </p:cNvSpPr>
              <p:nvPr/>
            </p:nvSpPr>
            <p:spPr bwMode="auto">
              <a:xfrm flipV="1">
                <a:off x="2448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28" name="Line 57"/>
              <p:cNvSpPr>
                <a:spLocks noChangeShapeType="1"/>
              </p:cNvSpPr>
              <p:nvPr/>
            </p:nvSpPr>
            <p:spPr bwMode="auto">
              <a:xfrm>
                <a:off x="2640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29" name="Line 58"/>
              <p:cNvSpPr>
                <a:spLocks noChangeShapeType="1"/>
              </p:cNvSpPr>
              <p:nvPr/>
            </p:nvSpPr>
            <p:spPr bwMode="auto">
              <a:xfrm flipV="1">
                <a:off x="2832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30" name="Line 59"/>
              <p:cNvSpPr>
                <a:spLocks noChangeShapeType="1"/>
              </p:cNvSpPr>
              <p:nvPr/>
            </p:nvSpPr>
            <p:spPr bwMode="auto">
              <a:xfrm>
                <a:off x="3024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31" name="Line 60"/>
              <p:cNvSpPr>
                <a:spLocks noChangeShapeType="1"/>
              </p:cNvSpPr>
              <p:nvPr/>
            </p:nvSpPr>
            <p:spPr bwMode="auto">
              <a:xfrm flipV="1">
                <a:off x="3216" y="3312"/>
                <a:ext cx="96" cy="24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11281" name="Text Box 61"/>
            <p:cNvSpPr txBox="1">
              <a:spLocks noChangeArrowheads="1"/>
            </p:cNvSpPr>
            <p:nvPr/>
          </p:nvSpPr>
          <p:spPr bwMode="auto">
            <a:xfrm>
              <a:off x="1536" y="2073"/>
              <a:ext cx="5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rgbClr val="990000"/>
                  </a:solidFill>
                  <a:latin typeface="Verdana" pitchFamily="34" charset="0"/>
                </a:rPr>
                <a:t>R</a:t>
              </a:r>
              <a:r>
                <a:rPr lang="en-US" sz="2400" baseline="-25000">
                  <a:solidFill>
                    <a:srgbClr val="990000"/>
                  </a:solidFill>
                  <a:latin typeface="Verdana" pitchFamily="34" charset="0"/>
                </a:rPr>
                <a:t>1</a:t>
              </a:r>
            </a:p>
          </p:txBody>
        </p:sp>
        <p:grpSp>
          <p:nvGrpSpPr>
            <p:cNvPr id="11282" name="Group 62"/>
            <p:cNvGrpSpPr>
              <a:grpSpLocks/>
            </p:cNvGrpSpPr>
            <p:nvPr/>
          </p:nvGrpSpPr>
          <p:grpSpPr bwMode="auto">
            <a:xfrm>
              <a:off x="683" y="2400"/>
              <a:ext cx="348" cy="144"/>
              <a:chOff x="1392" y="900"/>
              <a:chExt cx="294" cy="144"/>
            </a:xfrm>
          </p:grpSpPr>
          <p:sp>
            <p:nvSpPr>
              <p:cNvPr id="11319" name="Line 63"/>
              <p:cNvSpPr>
                <a:spLocks noChangeShapeType="1"/>
              </p:cNvSpPr>
              <p:nvPr/>
            </p:nvSpPr>
            <p:spPr bwMode="auto">
              <a:xfrm>
                <a:off x="1392" y="900"/>
                <a:ext cx="294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20" name="Line 64"/>
              <p:cNvSpPr>
                <a:spLocks noChangeShapeType="1"/>
              </p:cNvSpPr>
              <p:nvPr/>
            </p:nvSpPr>
            <p:spPr bwMode="auto">
              <a:xfrm>
                <a:off x="1498" y="1044"/>
                <a:ext cx="128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11283" name="Line 65"/>
            <p:cNvSpPr>
              <a:spLocks noChangeShapeType="1"/>
            </p:cNvSpPr>
            <p:nvPr/>
          </p:nvSpPr>
          <p:spPr bwMode="auto">
            <a:xfrm>
              <a:off x="848" y="3205"/>
              <a:ext cx="113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284" name="Line 66"/>
            <p:cNvSpPr>
              <a:spLocks noChangeShapeType="1"/>
            </p:cNvSpPr>
            <p:nvPr/>
          </p:nvSpPr>
          <p:spPr bwMode="auto">
            <a:xfrm flipH="1" flipV="1">
              <a:off x="864" y="1728"/>
              <a:ext cx="11" cy="6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285" name="Line 67"/>
            <p:cNvSpPr>
              <a:spLocks noChangeShapeType="1"/>
            </p:cNvSpPr>
            <p:nvPr/>
          </p:nvSpPr>
          <p:spPr bwMode="auto">
            <a:xfrm>
              <a:off x="852" y="1728"/>
              <a:ext cx="113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286" name="Text Box 68"/>
            <p:cNvSpPr txBox="1">
              <a:spLocks noChangeArrowheads="1"/>
            </p:cNvSpPr>
            <p:nvPr/>
          </p:nvSpPr>
          <p:spPr bwMode="auto">
            <a:xfrm>
              <a:off x="0" y="2388"/>
              <a:ext cx="7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Verdana" pitchFamily="34" charset="0"/>
                </a:rPr>
                <a:t>V= 12 V</a:t>
              </a:r>
            </a:p>
          </p:txBody>
        </p:sp>
        <p:grpSp>
          <p:nvGrpSpPr>
            <p:cNvPr id="11287" name="Group 69"/>
            <p:cNvGrpSpPr>
              <a:grpSpLocks/>
            </p:cNvGrpSpPr>
            <p:nvPr/>
          </p:nvGrpSpPr>
          <p:grpSpPr bwMode="auto">
            <a:xfrm rot="-5400000">
              <a:off x="2868" y="2409"/>
              <a:ext cx="460" cy="144"/>
              <a:chOff x="1392" y="3120"/>
              <a:chExt cx="1920" cy="432"/>
            </a:xfrm>
          </p:grpSpPr>
          <p:sp>
            <p:nvSpPr>
              <p:cNvPr id="11308" name="Line 70"/>
              <p:cNvSpPr>
                <a:spLocks noChangeShapeType="1"/>
              </p:cNvSpPr>
              <p:nvPr/>
            </p:nvSpPr>
            <p:spPr bwMode="auto">
              <a:xfrm flipV="1">
                <a:off x="1392" y="3120"/>
                <a:ext cx="96" cy="24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09" name="Line 71"/>
              <p:cNvSpPr>
                <a:spLocks noChangeShapeType="1"/>
              </p:cNvSpPr>
              <p:nvPr/>
            </p:nvSpPr>
            <p:spPr bwMode="auto">
              <a:xfrm>
                <a:off x="1488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10" name="Line 72"/>
              <p:cNvSpPr>
                <a:spLocks noChangeShapeType="1"/>
              </p:cNvSpPr>
              <p:nvPr/>
            </p:nvSpPr>
            <p:spPr bwMode="auto">
              <a:xfrm flipV="1">
                <a:off x="1680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11" name="Line 73"/>
              <p:cNvSpPr>
                <a:spLocks noChangeShapeType="1"/>
              </p:cNvSpPr>
              <p:nvPr/>
            </p:nvSpPr>
            <p:spPr bwMode="auto">
              <a:xfrm>
                <a:off x="1872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12" name="Line 74"/>
              <p:cNvSpPr>
                <a:spLocks noChangeShapeType="1"/>
              </p:cNvSpPr>
              <p:nvPr/>
            </p:nvSpPr>
            <p:spPr bwMode="auto">
              <a:xfrm flipV="1">
                <a:off x="2064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13" name="Line 75"/>
              <p:cNvSpPr>
                <a:spLocks noChangeShapeType="1"/>
              </p:cNvSpPr>
              <p:nvPr/>
            </p:nvSpPr>
            <p:spPr bwMode="auto">
              <a:xfrm>
                <a:off x="2256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14" name="Line 76"/>
              <p:cNvSpPr>
                <a:spLocks noChangeShapeType="1"/>
              </p:cNvSpPr>
              <p:nvPr/>
            </p:nvSpPr>
            <p:spPr bwMode="auto">
              <a:xfrm flipV="1">
                <a:off x="2448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15" name="Line 77"/>
              <p:cNvSpPr>
                <a:spLocks noChangeShapeType="1"/>
              </p:cNvSpPr>
              <p:nvPr/>
            </p:nvSpPr>
            <p:spPr bwMode="auto">
              <a:xfrm>
                <a:off x="2640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16" name="Line 78"/>
              <p:cNvSpPr>
                <a:spLocks noChangeShapeType="1"/>
              </p:cNvSpPr>
              <p:nvPr/>
            </p:nvSpPr>
            <p:spPr bwMode="auto">
              <a:xfrm flipV="1">
                <a:off x="2832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17" name="Line 79"/>
              <p:cNvSpPr>
                <a:spLocks noChangeShapeType="1"/>
              </p:cNvSpPr>
              <p:nvPr/>
            </p:nvSpPr>
            <p:spPr bwMode="auto">
              <a:xfrm>
                <a:off x="3024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18" name="Line 80"/>
              <p:cNvSpPr>
                <a:spLocks noChangeShapeType="1"/>
              </p:cNvSpPr>
              <p:nvPr/>
            </p:nvSpPr>
            <p:spPr bwMode="auto">
              <a:xfrm flipV="1">
                <a:off x="3216" y="3312"/>
                <a:ext cx="96" cy="24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11288" name="Line 81"/>
            <p:cNvSpPr>
              <a:spLocks noChangeShapeType="1"/>
            </p:cNvSpPr>
            <p:nvPr/>
          </p:nvSpPr>
          <p:spPr bwMode="auto">
            <a:xfrm>
              <a:off x="1984" y="3216"/>
              <a:ext cx="113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289" name="Line 82"/>
            <p:cNvSpPr>
              <a:spLocks noChangeShapeType="1"/>
            </p:cNvSpPr>
            <p:nvPr/>
          </p:nvSpPr>
          <p:spPr bwMode="auto">
            <a:xfrm>
              <a:off x="1988" y="1739"/>
              <a:ext cx="113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290" name="Text Box 83"/>
            <p:cNvSpPr txBox="1">
              <a:spLocks noChangeArrowheads="1"/>
            </p:cNvSpPr>
            <p:nvPr/>
          </p:nvSpPr>
          <p:spPr bwMode="auto">
            <a:xfrm>
              <a:off x="1488" y="2649"/>
              <a:ext cx="51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rgbClr val="990000"/>
                  </a:solidFill>
                  <a:latin typeface="Verdana" pitchFamily="34" charset="0"/>
                </a:rPr>
                <a:t>R</a:t>
              </a:r>
              <a:r>
                <a:rPr lang="en-US" sz="2400" baseline="-25000">
                  <a:solidFill>
                    <a:srgbClr val="990000"/>
                  </a:solidFill>
                  <a:latin typeface="Verdana" pitchFamily="34" charset="0"/>
                </a:rPr>
                <a:t>2</a:t>
              </a:r>
            </a:p>
          </p:txBody>
        </p:sp>
        <p:sp>
          <p:nvSpPr>
            <p:cNvPr id="11291" name="Line 84"/>
            <p:cNvSpPr>
              <a:spLocks noChangeShapeType="1"/>
            </p:cNvSpPr>
            <p:nvPr/>
          </p:nvSpPr>
          <p:spPr bwMode="auto">
            <a:xfrm>
              <a:off x="1968" y="1728"/>
              <a:ext cx="1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292" name="Line 85"/>
            <p:cNvSpPr>
              <a:spLocks noChangeShapeType="1"/>
            </p:cNvSpPr>
            <p:nvPr/>
          </p:nvSpPr>
          <p:spPr bwMode="auto">
            <a:xfrm>
              <a:off x="1968" y="2976"/>
              <a:ext cx="1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11293" name="Group 86"/>
            <p:cNvGrpSpPr>
              <a:grpSpLocks/>
            </p:cNvGrpSpPr>
            <p:nvPr/>
          </p:nvGrpSpPr>
          <p:grpSpPr bwMode="auto">
            <a:xfrm rot="-5400000">
              <a:off x="1807" y="2702"/>
              <a:ext cx="380" cy="137"/>
              <a:chOff x="1392" y="3120"/>
              <a:chExt cx="1920" cy="432"/>
            </a:xfrm>
          </p:grpSpPr>
          <p:sp>
            <p:nvSpPr>
              <p:cNvPr id="11297" name="Line 87"/>
              <p:cNvSpPr>
                <a:spLocks noChangeShapeType="1"/>
              </p:cNvSpPr>
              <p:nvPr/>
            </p:nvSpPr>
            <p:spPr bwMode="auto">
              <a:xfrm flipV="1">
                <a:off x="1392" y="3120"/>
                <a:ext cx="96" cy="24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298" name="Line 88"/>
              <p:cNvSpPr>
                <a:spLocks noChangeShapeType="1"/>
              </p:cNvSpPr>
              <p:nvPr/>
            </p:nvSpPr>
            <p:spPr bwMode="auto">
              <a:xfrm>
                <a:off x="1488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299" name="Line 89"/>
              <p:cNvSpPr>
                <a:spLocks noChangeShapeType="1"/>
              </p:cNvSpPr>
              <p:nvPr/>
            </p:nvSpPr>
            <p:spPr bwMode="auto">
              <a:xfrm flipV="1">
                <a:off x="1680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00" name="Line 90"/>
              <p:cNvSpPr>
                <a:spLocks noChangeShapeType="1"/>
              </p:cNvSpPr>
              <p:nvPr/>
            </p:nvSpPr>
            <p:spPr bwMode="auto">
              <a:xfrm>
                <a:off x="1872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01" name="Line 91"/>
              <p:cNvSpPr>
                <a:spLocks noChangeShapeType="1"/>
              </p:cNvSpPr>
              <p:nvPr/>
            </p:nvSpPr>
            <p:spPr bwMode="auto">
              <a:xfrm flipV="1">
                <a:off x="2064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02" name="Line 92"/>
              <p:cNvSpPr>
                <a:spLocks noChangeShapeType="1"/>
              </p:cNvSpPr>
              <p:nvPr/>
            </p:nvSpPr>
            <p:spPr bwMode="auto">
              <a:xfrm>
                <a:off x="2256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03" name="Line 93"/>
              <p:cNvSpPr>
                <a:spLocks noChangeShapeType="1"/>
              </p:cNvSpPr>
              <p:nvPr/>
            </p:nvSpPr>
            <p:spPr bwMode="auto">
              <a:xfrm flipV="1">
                <a:off x="2448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04" name="Line 94"/>
              <p:cNvSpPr>
                <a:spLocks noChangeShapeType="1"/>
              </p:cNvSpPr>
              <p:nvPr/>
            </p:nvSpPr>
            <p:spPr bwMode="auto">
              <a:xfrm>
                <a:off x="2640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05" name="Line 95"/>
              <p:cNvSpPr>
                <a:spLocks noChangeShapeType="1"/>
              </p:cNvSpPr>
              <p:nvPr/>
            </p:nvSpPr>
            <p:spPr bwMode="auto">
              <a:xfrm flipV="1">
                <a:off x="2832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06" name="Line 96"/>
              <p:cNvSpPr>
                <a:spLocks noChangeShapeType="1"/>
              </p:cNvSpPr>
              <p:nvPr/>
            </p:nvSpPr>
            <p:spPr bwMode="auto">
              <a:xfrm>
                <a:off x="3024" y="3120"/>
                <a:ext cx="192" cy="43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307" name="Line 97"/>
              <p:cNvSpPr>
                <a:spLocks noChangeShapeType="1"/>
              </p:cNvSpPr>
              <p:nvPr/>
            </p:nvSpPr>
            <p:spPr bwMode="auto">
              <a:xfrm flipV="1">
                <a:off x="3216" y="3312"/>
                <a:ext cx="96" cy="24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11294" name="Line 98"/>
            <p:cNvSpPr>
              <a:spLocks noChangeShapeType="1"/>
            </p:cNvSpPr>
            <p:nvPr/>
          </p:nvSpPr>
          <p:spPr bwMode="auto">
            <a:xfrm>
              <a:off x="1968" y="2352"/>
              <a:ext cx="1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295" name="Text Box 99"/>
            <p:cNvSpPr txBox="1">
              <a:spLocks noChangeArrowheads="1"/>
            </p:cNvSpPr>
            <p:nvPr/>
          </p:nvSpPr>
          <p:spPr bwMode="auto">
            <a:xfrm>
              <a:off x="3072" y="2352"/>
              <a:ext cx="5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rgbClr val="990000"/>
                  </a:solidFill>
                  <a:latin typeface="Verdana" pitchFamily="34" charset="0"/>
                </a:rPr>
                <a:t>R</a:t>
              </a:r>
              <a:r>
                <a:rPr lang="en-US" sz="2400" baseline="-25000">
                  <a:solidFill>
                    <a:srgbClr val="990000"/>
                  </a:solidFill>
                  <a:latin typeface="Verdana" pitchFamily="34" charset="0"/>
                </a:rPr>
                <a:t>3</a:t>
              </a:r>
            </a:p>
          </p:txBody>
        </p:sp>
        <p:sp>
          <p:nvSpPr>
            <p:cNvPr id="11296" name="Line 100"/>
            <p:cNvSpPr>
              <a:spLocks noChangeShapeType="1"/>
            </p:cNvSpPr>
            <p:nvPr/>
          </p:nvSpPr>
          <p:spPr bwMode="auto">
            <a:xfrm flipV="1">
              <a:off x="875" y="2544"/>
              <a:ext cx="0" cy="6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1275" name="TextBox 99"/>
          <p:cNvSpPr txBox="1">
            <a:spLocks noChangeArrowheads="1"/>
          </p:cNvSpPr>
          <p:nvPr/>
        </p:nvSpPr>
        <p:spPr bwMode="auto">
          <a:xfrm>
            <a:off x="6629400" y="2362200"/>
            <a:ext cx="2514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990000"/>
                </a:solidFill>
                <a:latin typeface="Verdana" pitchFamily="34" charset="0"/>
              </a:rPr>
              <a:t>R</a:t>
            </a:r>
            <a:r>
              <a:rPr lang="en-US" sz="2400" baseline="-25000">
                <a:solidFill>
                  <a:srgbClr val="990000"/>
                </a:solidFill>
                <a:latin typeface="Verdana" pitchFamily="34" charset="0"/>
              </a:rPr>
              <a:t>1</a:t>
            </a:r>
            <a:r>
              <a:rPr lang="en-US" sz="2400">
                <a:solidFill>
                  <a:srgbClr val="990000"/>
                </a:solidFill>
                <a:latin typeface="Verdana" pitchFamily="34" charset="0"/>
              </a:rPr>
              <a:t> = 5 </a:t>
            </a:r>
            <a:r>
              <a:rPr lang="el-GR" sz="2400">
                <a:solidFill>
                  <a:srgbClr val="990000"/>
                </a:solidFill>
                <a:latin typeface="Verdana" pitchFamily="34" charset="0"/>
              </a:rPr>
              <a:t>Ω</a:t>
            </a:r>
            <a:endParaRPr lang="en-NZ" sz="2400">
              <a:solidFill>
                <a:srgbClr val="990000"/>
              </a:solidFill>
              <a:latin typeface="Verdana" pitchFamily="34" charset="0"/>
            </a:endParaRPr>
          </a:p>
          <a:p>
            <a:pPr eaLnBrk="1" hangingPunct="1"/>
            <a:endParaRPr lang="en-NZ" sz="2400" baseline="-25000">
              <a:solidFill>
                <a:srgbClr val="990000"/>
              </a:solidFill>
              <a:latin typeface="Verdana" pitchFamily="34" charset="0"/>
            </a:endParaRP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Verdana" pitchFamily="34" charset="0"/>
              </a:rPr>
              <a:t>R</a:t>
            </a:r>
            <a:r>
              <a:rPr lang="en-US" sz="2400" baseline="-25000">
                <a:solidFill>
                  <a:srgbClr val="990000"/>
                </a:solidFill>
                <a:latin typeface="Verdana" pitchFamily="34" charset="0"/>
              </a:rPr>
              <a:t>2</a:t>
            </a:r>
            <a:r>
              <a:rPr lang="en-US" sz="2400">
                <a:solidFill>
                  <a:srgbClr val="990000"/>
                </a:solidFill>
                <a:latin typeface="Verdana" pitchFamily="34" charset="0"/>
              </a:rPr>
              <a:t> = 15 </a:t>
            </a:r>
            <a:r>
              <a:rPr lang="el-GR" sz="2400">
                <a:solidFill>
                  <a:srgbClr val="990000"/>
                </a:solidFill>
                <a:latin typeface="Verdana" pitchFamily="34" charset="0"/>
              </a:rPr>
              <a:t>Ω</a:t>
            </a:r>
            <a:endParaRPr lang="en-NZ" sz="2400">
              <a:solidFill>
                <a:srgbClr val="990000"/>
              </a:solidFill>
              <a:latin typeface="Verdana" pitchFamily="34" charset="0"/>
            </a:endParaRPr>
          </a:p>
          <a:p>
            <a:pPr eaLnBrk="1" hangingPunct="1"/>
            <a:endParaRPr lang="en-US" sz="2400" baseline="-25000">
              <a:solidFill>
                <a:srgbClr val="990000"/>
              </a:solidFill>
              <a:latin typeface="Verdana" pitchFamily="34" charset="0"/>
            </a:endParaRP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Verdana" pitchFamily="34" charset="0"/>
              </a:rPr>
              <a:t>R</a:t>
            </a:r>
            <a:r>
              <a:rPr lang="en-US" sz="2400" baseline="-25000">
                <a:solidFill>
                  <a:srgbClr val="990000"/>
                </a:solidFill>
                <a:latin typeface="Verdana" pitchFamily="34" charset="0"/>
              </a:rPr>
              <a:t>3</a:t>
            </a:r>
            <a:r>
              <a:rPr lang="en-US" sz="2400">
                <a:solidFill>
                  <a:srgbClr val="990000"/>
                </a:solidFill>
                <a:latin typeface="Verdana" pitchFamily="34" charset="0"/>
              </a:rPr>
              <a:t> = 10 </a:t>
            </a:r>
            <a:r>
              <a:rPr lang="el-GR" sz="2400">
                <a:solidFill>
                  <a:srgbClr val="990000"/>
                </a:solidFill>
                <a:latin typeface="Verdana" pitchFamily="34" charset="0"/>
              </a:rPr>
              <a:t>Ω</a:t>
            </a:r>
            <a:endParaRPr lang="en-NZ" sz="2400">
              <a:solidFill>
                <a:srgbClr val="990000"/>
              </a:solidFill>
              <a:latin typeface="Verdana" pitchFamily="34" charset="0"/>
            </a:endParaRPr>
          </a:p>
          <a:p>
            <a:pPr eaLnBrk="1" hangingPunct="1"/>
            <a:endParaRPr lang="en-US" sz="2400" baseline="-25000">
              <a:solidFill>
                <a:srgbClr val="990000"/>
              </a:solidFill>
              <a:latin typeface="Verdana" pitchFamily="34" charset="0"/>
            </a:endParaRPr>
          </a:p>
          <a:p>
            <a:pPr eaLnBrk="1" hangingPunct="1"/>
            <a:endParaRPr lang="en-US" sz="2400">
              <a:solidFill>
                <a:srgbClr val="990000"/>
              </a:solidFill>
              <a:latin typeface="Verdana" pitchFamily="34" charset="0"/>
            </a:endParaRPr>
          </a:p>
          <a:p>
            <a:pPr eaLnBrk="1" hangingPunct="1"/>
            <a:endParaRPr lang="en-NZ" sz="2400"/>
          </a:p>
        </p:txBody>
      </p:sp>
      <p:sp>
        <p:nvSpPr>
          <p:cNvPr id="90" name="Rectangle 89"/>
          <p:cNvSpPr/>
          <p:nvPr/>
        </p:nvSpPr>
        <p:spPr>
          <a:xfrm>
            <a:off x="364983" y="198507"/>
            <a:ext cx="551843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Year 12 Merit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981200" y="1452563"/>
            <a:ext cx="5278438" cy="3581400"/>
            <a:chOff x="2834" y="2767"/>
            <a:chExt cx="8434" cy="4978"/>
          </a:xfrm>
        </p:grpSpPr>
        <p:sp>
          <p:nvSpPr>
            <p:cNvPr id="13317" name="Line 3"/>
            <p:cNvSpPr>
              <a:spLocks noChangeShapeType="1"/>
            </p:cNvSpPr>
            <p:nvPr/>
          </p:nvSpPr>
          <p:spPr bwMode="auto">
            <a:xfrm flipH="1">
              <a:off x="8106" y="6814"/>
              <a:ext cx="22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18" name="Line 4"/>
            <p:cNvSpPr>
              <a:spLocks noChangeShapeType="1"/>
            </p:cNvSpPr>
            <p:nvPr/>
          </p:nvSpPr>
          <p:spPr bwMode="auto">
            <a:xfrm flipH="1" flipV="1">
              <a:off x="3472" y="6809"/>
              <a:ext cx="6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19" name="Text Box 5"/>
            <p:cNvSpPr txBox="1">
              <a:spLocks noChangeArrowheads="1"/>
            </p:cNvSpPr>
            <p:nvPr/>
          </p:nvSpPr>
          <p:spPr bwMode="auto">
            <a:xfrm>
              <a:off x="5679" y="2767"/>
              <a:ext cx="1199" cy="4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ja-JP" sz="1400" b="1">
                  <a:solidFill>
                    <a:schemeClr val="accent2"/>
                  </a:solidFill>
                  <a:ea typeface="MS Mincho" pitchFamily="49" charset="-128"/>
                  <a:cs typeface="Mangal" pitchFamily="18" charset="0"/>
                </a:rPr>
                <a:t>1.00 V</a:t>
              </a:r>
              <a:endParaRPr lang="en-US" altLang="ja-JP" sz="2400" b="1">
                <a:solidFill>
                  <a:schemeClr val="accent2"/>
                </a:solidFill>
                <a:latin typeface="Times New Roman" pitchFamily="18" charset="0"/>
                <a:ea typeface="MS Mincho" pitchFamily="49" charset="-128"/>
                <a:cs typeface="Mangal" pitchFamily="18" charset="0"/>
              </a:endParaRPr>
            </a:p>
          </p:txBody>
        </p:sp>
        <p:sp>
          <p:nvSpPr>
            <p:cNvPr id="13320" name="Text Box 6"/>
            <p:cNvSpPr txBox="1">
              <a:spLocks noChangeArrowheads="1"/>
            </p:cNvSpPr>
            <p:nvPr/>
          </p:nvSpPr>
          <p:spPr bwMode="auto">
            <a:xfrm>
              <a:off x="7435" y="7202"/>
              <a:ext cx="1299" cy="5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ja-JP" sz="1400" b="1">
                  <a:solidFill>
                    <a:schemeClr val="accent2"/>
                  </a:solidFill>
                  <a:ea typeface="MS Mincho" pitchFamily="49" charset="-128"/>
                  <a:cs typeface="Mangal" pitchFamily="18" charset="0"/>
                </a:rPr>
                <a:t>2.00 V</a:t>
              </a:r>
              <a:endParaRPr lang="en-US" altLang="ja-JP" sz="2400" b="1">
                <a:solidFill>
                  <a:schemeClr val="accent2"/>
                </a:solidFill>
                <a:latin typeface="Times New Roman" pitchFamily="18" charset="0"/>
                <a:ea typeface="MS Mincho" pitchFamily="49" charset="-128"/>
                <a:cs typeface="Mangal" pitchFamily="18" charset="0"/>
              </a:endParaRPr>
            </a:p>
          </p:txBody>
        </p:sp>
        <p:sp>
          <p:nvSpPr>
            <p:cNvPr id="13321" name="Line 7"/>
            <p:cNvSpPr>
              <a:spLocks noChangeShapeType="1"/>
            </p:cNvSpPr>
            <p:nvPr/>
          </p:nvSpPr>
          <p:spPr bwMode="auto">
            <a:xfrm flipV="1">
              <a:off x="8340" y="5358"/>
              <a:ext cx="1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22" name="Line 8"/>
            <p:cNvSpPr>
              <a:spLocks noChangeShapeType="1"/>
            </p:cNvSpPr>
            <p:nvPr/>
          </p:nvSpPr>
          <p:spPr bwMode="auto">
            <a:xfrm flipV="1">
              <a:off x="9110" y="3700"/>
              <a:ext cx="1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23" name="Text Box 9"/>
            <p:cNvSpPr txBox="1">
              <a:spLocks noChangeArrowheads="1"/>
            </p:cNvSpPr>
            <p:nvPr/>
          </p:nvSpPr>
          <p:spPr bwMode="auto">
            <a:xfrm>
              <a:off x="7550" y="2998"/>
              <a:ext cx="730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ja-JP" sz="1400" b="1">
                  <a:solidFill>
                    <a:schemeClr val="accent2"/>
                  </a:solidFill>
                  <a:ea typeface="MS Mincho" pitchFamily="49" charset="-128"/>
                  <a:cs typeface="Mangal" pitchFamily="18" charset="0"/>
                </a:rPr>
                <a:t>R</a:t>
              </a:r>
              <a:endParaRPr lang="en-US" altLang="ja-JP" sz="2400" b="1">
                <a:solidFill>
                  <a:schemeClr val="accent2"/>
                </a:solidFill>
                <a:latin typeface="Times New Roman" pitchFamily="18" charset="0"/>
                <a:ea typeface="MS Mincho" pitchFamily="49" charset="-128"/>
                <a:cs typeface="Mangal" pitchFamily="18" charset="0"/>
              </a:endParaRPr>
            </a:p>
          </p:txBody>
        </p:sp>
        <p:sp>
          <p:nvSpPr>
            <p:cNvPr id="13324" name="Text Box 10"/>
            <p:cNvSpPr txBox="1">
              <a:spLocks noChangeArrowheads="1"/>
            </p:cNvSpPr>
            <p:nvPr/>
          </p:nvSpPr>
          <p:spPr bwMode="auto">
            <a:xfrm>
              <a:off x="5766" y="5075"/>
              <a:ext cx="1282" cy="4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24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3325" name="Line 11"/>
            <p:cNvSpPr>
              <a:spLocks noChangeShapeType="1"/>
            </p:cNvSpPr>
            <p:nvPr/>
          </p:nvSpPr>
          <p:spPr bwMode="auto">
            <a:xfrm flipH="1" flipV="1">
              <a:off x="3482" y="5357"/>
              <a:ext cx="22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 flipH="1">
              <a:off x="7063" y="5357"/>
              <a:ext cx="33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27" name="Line 13"/>
            <p:cNvSpPr>
              <a:spLocks noChangeShapeType="1"/>
            </p:cNvSpPr>
            <p:nvPr/>
          </p:nvSpPr>
          <p:spPr bwMode="auto">
            <a:xfrm flipH="1">
              <a:off x="3467" y="3706"/>
              <a:ext cx="0" cy="3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28" name="Line 14"/>
            <p:cNvSpPr>
              <a:spLocks noChangeShapeType="1"/>
            </p:cNvSpPr>
            <p:nvPr/>
          </p:nvSpPr>
          <p:spPr bwMode="auto">
            <a:xfrm flipH="1" flipV="1">
              <a:off x="10403" y="3706"/>
              <a:ext cx="0" cy="3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29" name="Line 15"/>
            <p:cNvSpPr>
              <a:spLocks noChangeShapeType="1"/>
            </p:cNvSpPr>
            <p:nvPr/>
          </p:nvSpPr>
          <p:spPr bwMode="auto">
            <a:xfrm flipH="1" flipV="1">
              <a:off x="3477" y="3698"/>
              <a:ext cx="25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30" name="Line 16"/>
            <p:cNvSpPr>
              <a:spLocks noChangeShapeType="1"/>
            </p:cNvSpPr>
            <p:nvPr/>
          </p:nvSpPr>
          <p:spPr bwMode="auto">
            <a:xfrm flipH="1">
              <a:off x="6045" y="3468"/>
              <a:ext cx="1" cy="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31" name="Line 17"/>
            <p:cNvSpPr>
              <a:spLocks noChangeShapeType="1"/>
            </p:cNvSpPr>
            <p:nvPr/>
          </p:nvSpPr>
          <p:spPr bwMode="auto">
            <a:xfrm flipH="1">
              <a:off x="6229" y="3390"/>
              <a:ext cx="2" cy="4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32" name="Line 18"/>
            <p:cNvSpPr>
              <a:spLocks noChangeShapeType="1"/>
            </p:cNvSpPr>
            <p:nvPr/>
          </p:nvSpPr>
          <p:spPr bwMode="auto">
            <a:xfrm>
              <a:off x="6236" y="3698"/>
              <a:ext cx="10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33" name="Text Box 19"/>
            <p:cNvSpPr txBox="1">
              <a:spLocks noChangeArrowheads="1"/>
            </p:cNvSpPr>
            <p:nvPr/>
          </p:nvSpPr>
          <p:spPr bwMode="auto">
            <a:xfrm>
              <a:off x="4086" y="6524"/>
              <a:ext cx="1282" cy="4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24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3334" name="Line 20"/>
            <p:cNvSpPr>
              <a:spLocks noChangeShapeType="1"/>
            </p:cNvSpPr>
            <p:nvPr/>
          </p:nvSpPr>
          <p:spPr bwMode="auto">
            <a:xfrm flipH="1" flipV="1">
              <a:off x="5363" y="6810"/>
              <a:ext cx="25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35" name="Line 21"/>
            <p:cNvSpPr>
              <a:spLocks noChangeShapeType="1"/>
            </p:cNvSpPr>
            <p:nvPr/>
          </p:nvSpPr>
          <p:spPr bwMode="auto">
            <a:xfrm flipH="1">
              <a:off x="8106" y="6624"/>
              <a:ext cx="1" cy="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36" name="Line 22"/>
            <p:cNvSpPr>
              <a:spLocks noChangeShapeType="1"/>
            </p:cNvSpPr>
            <p:nvPr/>
          </p:nvSpPr>
          <p:spPr bwMode="auto">
            <a:xfrm flipH="1">
              <a:off x="7926" y="6536"/>
              <a:ext cx="2" cy="4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37" name="Text Box 23"/>
            <p:cNvSpPr txBox="1">
              <a:spLocks noChangeArrowheads="1"/>
            </p:cNvSpPr>
            <p:nvPr/>
          </p:nvSpPr>
          <p:spPr bwMode="auto">
            <a:xfrm>
              <a:off x="2849" y="3472"/>
              <a:ext cx="521" cy="6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ja-JP" sz="1600" b="1">
                  <a:solidFill>
                    <a:schemeClr val="accent2"/>
                  </a:solidFill>
                  <a:latin typeface="Times New Roman" pitchFamily="18" charset="0"/>
                  <a:ea typeface="MS Mincho" pitchFamily="49" charset="-128"/>
                  <a:cs typeface="Mangal" pitchFamily="18" charset="0"/>
                </a:rPr>
                <a:t>A</a:t>
              </a:r>
              <a:endParaRPr lang="en-US" altLang="ja-JP" sz="2400" b="1">
                <a:solidFill>
                  <a:schemeClr val="accent2"/>
                </a:solidFill>
                <a:latin typeface="Times New Roman" pitchFamily="18" charset="0"/>
                <a:ea typeface="MS Mincho" pitchFamily="49" charset="-128"/>
                <a:cs typeface="Mangal" pitchFamily="18" charset="0"/>
              </a:endParaRPr>
            </a:p>
          </p:txBody>
        </p:sp>
        <p:sp>
          <p:nvSpPr>
            <p:cNvPr id="13338" name="Text Box 24"/>
            <p:cNvSpPr txBox="1">
              <a:spLocks noChangeArrowheads="1"/>
            </p:cNvSpPr>
            <p:nvPr/>
          </p:nvSpPr>
          <p:spPr bwMode="auto">
            <a:xfrm>
              <a:off x="10469" y="3481"/>
              <a:ext cx="799" cy="4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ja-JP" sz="1600" b="1">
                  <a:solidFill>
                    <a:schemeClr val="accent2"/>
                  </a:solidFill>
                  <a:latin typeface="Times New Roman" pitchFamily="18" charset="0"/>
                  <a:ea typeface="MS Mincho" pitchFamily="49" charset="-128"/>
                  <a:cs typeface="Mangal" pitchFamily="18" charset="0"/>
                </a:rPr>
                <a:t>B</a:t>
              </a:r>
              <a:endParaRPr lang="en-US" altLang="ja-JP" sz="2400" b="1">
                <a:solidFill>
                  <a:schemeClr val="accent2"/>
                </a:solidFill>
                <a:latin typeface="Times New Roman" pitchFamily="18" charset="0"/>
                <a:ea typeface="MS Mincho" pitchFamily="49" charset="-128"/>
                <a:cs typeface="Mangal" pitchFamily="18" charset="0"/>
              </a:endParaRPr>
            </a:p>
          </p:txBody>
        </p:sp>
        <p:sp>
          <p:nvSpPr>
            <p:cNvPr id="13339" name="Text Box 25"/>
            <p:cNvSpPr txBox="1">
              <a:spLocks noChangeArrowheads="1"/>
            </p:cNvSpPr>
            <p:nvPr/>
          </p:nvSpPr>
          <p:spPr bwMode="auto">
            <a:xfrm>
              <a:off x="10488" y="5118"/>
              <a:ext cx="570" cy="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ja-JP" sz="1600" b="1">
                  <a:solidFill>
                    <a:schemeClr val="accent2"/>
                  </a:solidFill>
                  <a:latin typeface="Times New Roman" pitchFamily="18" charset="0"/>
                  <a:ea typeface="MS Mincho" pitchFamily="49" charset="-128"/>
                  <a:cs typeface="Mangal" pitchFamily="18" charset="0"/>
                </a:rPr>
                <a:t>C</a:t>
              </a:r>
              <a:endParaRPr lang="en-US" altLang="ja-JP" sz="2400" b="1">
                <a:solidFill>
                  <a:schemeClr val="accent2"/>
                </a:solidFill>
                <a:latin typeface="Times New Roman" pitchFamily="18" charset="0"/>
                <a:ea typeface="MS Mincho" pitchFamily="49" charset="-128"/>
                <a:cs typeface="Mangal" pitchFamily="18" charset="0"/>
              </a:endParaRPr>
            </a:p>
          </p:txBody>
        </p:sp>
        <p:sp>
          <p:nvSpPr>
            <p:cNvPr id="13340" name="Text Box 26"/>
            <p:cNvSpPr txBox="1">
              <a:spLocks noChangeArrowheads="1"/>
            </p:cNvSpPr>
            <p:nvPr/>
          </p:nvSpPr>
          <p:spPr bwMode="auto">
            <a:xfrm>
              <a:off x="10458" y="6524"/>
              <a:ext cx="569" cy="5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ja-JP" sz="1600" b="1">
                  <a:solidFill>
                    <a:schemeClr val="accent2"/>
                  </a:solidFill>
                  <a:latin typeface="Times New Roman" pitchFamily="18" charset="0"/>
                  <a:ea typeface="MS Mincho" pitchFamily="49" charset="-128"/>
                  <a:cs typeface="Mangal" pitchFamily="18" charset="0"/>
                </a:rPr>
                <a:t>D</a:t>
              </a:r>
              <a:endParaRPr lang="en-US" altLang="ja-JP" sz="2400" b="1">
                <a:solidFill>
                  <a:schemeClr val="accent2"/>
                </a:solidFill>
                <a:latin typeface="Times New Roman" pitchFamily="18" charset="0"/>
                <a:ea typeface="MS Mincho" pitchFamily="49" charset="-128"/>
                <a:cs typeface="Mangal" pitchFamily="18" charset="0"/>
              </a:endParaRPr>
            </a:p>
          </p:txBody>
        </p:sp>
        <p:sp>
          <p:nvSpPr>
            <p:cNvPr id="13341" name="Text Box 27"/>
            <p:cNvSpPr txBox="1">
              <a:spLocks noChangeArrowheads="1"/>
            </p:cNvSpPr>
            <p:nvPr/>
          </p:nvSpPr>
          <p:spPr bwMode="auto">
            <a:xfrm>
              <a:off x="2849" y="6665"/>
              <a:ext cx="570" cy="5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ja-JP" sz="1600" b="1">
                  <a:solidFill>
                    <a:schemeClr val="accent2"/>
                  </a:solidFill>
                  <a:latin typeface="Times New Roman" pitchFamily="18" charset="0"/>
                  <a:ea typeface="MS Mincho" pitchFamily="49" charset="-128"/>
                  <a:cs typeface="Mangal" pitchFamily="18" charset="0"/>
                </a:rPr>
                <a:t>E</a:t>
              </a:r>
              <a:endParaRPr lang="en-US" altLang="ja-JP" sz="2400" b="1">
                <a:solidFill>
                  <a:schemeClr val="accent2"/>
                </a:solidFill>
                <a:latin typeface="Times New Roman" pitchFamily="18" charset="0"/>
                <a:ea typeface="MS Mincho" pitchFamily="49" charset="-128"/>
                <a:cs typeface="Mangal" pitchFamily="18" charset="0"/>
              </a:endParaRPr>
            </a:p>
          </p:txBody>
        </p:sp>
        <p:sp>
          <p:nvSpPr>
            <p:cNvPr id="13342" name="Text Box 28"/>
            <p:cNvSpPr txBox="1">
              <a:spLocks noChangeArrowheads="1"/>
            </p:cNvSpPr>
            <p:nvPr/>
          </p:nvSpPr>
          <p:spPr bwMode="auto">
            <a:xfrm>
              <a:off x="2834" y="5019"/>
              <a:ext cx="586" cy="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ja-JP" sz="1600" b="1">
                  <a:solidFill>
                    <a:schemeClr val="accent2"/>
                  </a:solidFill>
                  <a:latin typeface="Times New Roman" pitchFamily="18" charset="0"/>
                  <a:ea typeface="MS Mincho" pitchFamily="49" charset="-128"/>
                  <a:cs typeface="Mangal" pitchFamily="18" charset="0"/>
                </a:rPr>
                <a:t>F</a:t>
              </a:r>
              <a:endParaRPr lang="en-US" altLang="ja-JP" sz="2400" b="1">
                <a:solidFill>
                  <a:schemeClr val="accent2"/>
                </a:solidFill>
                <a:latin typeface="Times New Roman" pitchFamily="18" charset="0"/>
                <a:ea typeface="MS Mincho" pitchFamily="49" charset="-128"/>
                <a:cs typeface="Mangal" pitchFamily="18" charset="0"/>
              </a:endParaRPr>
            </a:p>
          </p:txBody>
        </p:sp>
        <p:sp>
          <p:nvSpPr>
            <p:cNvPr id="13343" name="Text Box 29"/>
            <p:cNvSpPr txBox="1">
              <a:spLocks noChangeArrowheads="1"/>
            </p:cNvSpPr>
            <p:nvPr/>
          </p:nvSpPr>
          <p:spPr bwMode="auto">
            <a:xfrm>
              <a:off x="7881" y="4689"/>
              <a:ext cx="1441" cy="4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ja-JP" sz="1400" b="1">
                  <a:solidFill>
                    <a:schemeClr val="accent2"/>
                  </a:solidFill>
                  <a:ea typeface="MS Mincho" pitchFamily="49" charset="-128"/>
                  <a:cs typeface="Mangal" pitchFamily="18" charset="0"/>
                </a:rPr>
                <a:t>0.150 A</a:t>
              </a:r>
              <a:r>
                <a:rPr lang="en-US" altLang="ja-JP" sz="1400">
                  <a:solidFill>
                    <a:schemeClr val="accent2"/>
                  </a:solidFill>
                  <a:latin typeface="Times New Roman" pitchFamily="18" charset="0"/>
                  <a:ea typeface="MS Mincho" pitchFamily="49" charset="-128"/>
                  <a:cs typeface="Mangal" pitchFamily="18" charset="0"/>
                </a:rPr>
                <a:t> </a:t>
              </a:r>
              <a:endParaRPr lang="en-US" altLang="ja-JP" sz="2400" b="1">
                <a:solidFill>
                  <a:schemeClr val="accent2"/>
                </a:solidFill>
                <a:latin typeface="Times New Roman" pitchFamily="18" charset="0"/>
                <a:ea typeface="MS Mincho" pitchFamily="49" charset="-128"/>
                <a:cs typeface="Mangal" pitchFamily="18" charset="0"/>
              </a:endParaRPr>
            </a:p>
          </p:txBody>
        </p:sp>
        <p:sp>
          <p:nvSpPr>
            <p:cNvPr id="13344" name="Text Box 30"/>
            <p:cNvSpPr txBox="1">
              <a:spLocks noChangeArrowheads="1"/>
            </p:cNvSpPr>
            <p:nvPr/>
          </p:nvSpPr>
          <p:spPr bwMode="auto">
            <a:xfrm>
              <a:off x="9545" y="6368"/>
              <a:ext cx="561" cy="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ja-JP" sz="1600" b="1">
                  <a:solidFill>
                    <a:schemeClr val="accent2"/>
                  </a:solidFill>
                  <a:latin typeface="Times New Roman" pitchFamily="18" charset="0"/>
                  <a:ea typeface="MS Mincho" pitchFamily="49" charset="-128"/>
                  <a:cs typeface="Mangal" pitchFamily="18" charset="0"/>
                </a:rPr>
                <a:t>I</a:t>
              </a:r>
              <a:r>
                <a:rPr lang="en-US" altLang="ja-JP" sz="1600" b="1" baseline="-25000">
                  <a:solidFill>
                    <a:schemeClr val="accent2"/>
                  </a:solidFill>
                  <a:latin typeface="Times New Roman" pitchFamily="18" charset="0"/>
                  <a:ea typeface="MS Mincho" pitchFamily="49" charset="-128"/>
                  <a:cs typeface="Mangal" pitchFamily="18" charset="0"/>
                </a:rPr>
                <a:t>1</a:t>
              </a:r>
              <a:endParaRPr lang="en-US" altLang="ja-JP" sz="2400" b="1">
                <a:solidFill>
                  <a:schemeClr val="accent2"/>
                </a:solidFill>
                <a:latin typeface="Times New Roman" pitchFamily="18" charset="0"/>
                <a:ea typeface="MS Mincho" pitchFamily="49" charset="-128"/>
                <a:cs typeface="Mangal" pitchFamily="18" charset="0"/>
              </a:endParaRPr>
            </a:p>
          </p:txBody>
        </p:sp>
        <p:sp>
          <p:nvSpPr>
            <p:cNvPr id="13345" name="Rectangle 31"/>
            <p:cNvSpPr>
              <a:spLocks noChangeArrowheads="1"/>
            </p:cNvSpPr>
            <p:nvPr/>
          </p:nvSpPr>
          <p:spPr bwMode="auto">
            <a:xfrm>
              <a:off x="7274" y="3406"/>
              <a:ext cx="1311" cy="4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3346" name="Text Box 32"/>
            <p:cNvSpPr txBox="1">
              <a:spLocks noChangeArrowheads="1"/>
            </p:cNvSpPr>
            <p:nvPr/>
          </p:nvSpPr>
          <p:spPr bwMode="auto">
            <a:xfrm>
              <a:off x="5941" y="4589"/>
              <a:ext cx="1619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ja-JP" sz="1400" b="1">
                  <a:solidFill>
                    <a:schemeClr val="accent2"/>
                  </a:solidFill>
                  <a:ea typeface="MS Mincho" pitchFamily="49" charset="-128"/>
                  <a:cs typeface="Mangal" pitchFamily="18" charset="0"/>
                </a:rPr>
                <a:t>3.00 </a:t>
              </a:r>
              <a:r>
                <a:rPr lang="en-US" altLang="ja-JP" sz="1400" b="1">
                  <a:solidFill>
                    <a:schemeClr val="accent2"/>
                  </a:solidFill>
                  <a:ea typeface="MS Mincho" pitchFamily="49" charset="-128"/>
                  <a:cs typeface="Mangal" pitchFamily="18" charset="0"/>
                  <a:sym typeface="Symbol" pitchFamily="18" charset="2"/>
                </a:rPr>
                <a:t></a:t>
              </a:r>
              <a:endParaRPr lang="en-US" altLang="ja-JP" sz="2400" b="1">
                <a:solidFill>
                  <a:schemeClr val="accent2"/>
                </a:solidFill>
                <a:latin typeface="Times New Roman" pitchFamily="18" charset="0"/>
                <a:ea typeface="MS Mincho" pitchFamily="49" charset="-128"/>
                <a:cs typeface="Mangal" pitchFamily="18" charset="0"/>
              </a:endParaRPr>
            </a:p>
          </p:txBody>
        </p:sp>
        <p:sp>
          <p:nvSpPr>
            <p:cNvPr id="13347" name="Text Box 33"/>
            <p:cNvSpPr txBox="1">
              <a:spLocks noChangeArrowheads="1"/>
            </p:cNvSpPr>
            <p:nvPr/>
          </p:nvSpPr>
          <p:spPr bwMode="auto">
            <a:xfrm>
              <a:off x="3771" y="4295"/>
              <a:ext cx="129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24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3348" name="Text Box 34"/>
            <p:cNvSpPr txBox="1">
              <a:spLocks noChangeArrowheads="1"/>
            </p:cNvSpPr>
            <p:nvPr/>
          </p:nvSpPr>
          <p:spPr bwMode="auto">
            <a:xfrm>
              <a:off x="4491" y="5889"/>
              <a:ext cx="1327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24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3349" name="Text Box 35"/>
            <p:cNvSpPr txBox="1">
              <a:spLocks noChangeArrowheads="1"/>
            </p:cNvSpPr>
            <p:nvPr/>
          </p:nvSpPr>
          <p:spPr bwMode="auto">
            <a:xfrm>
              <a:off x="4214" y="4482"/>
              <a:ext cx="132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24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3350" name="Text Box 36"/>
            <p:cNvSpPr txBox="1">
              <a:spLocks noChangeArrowheads="1"/>
            </p:cNvSpPr>
            <p:nvPr/>
          </p:nvSpPr>
          <p:spPr bwMode="auto">
            <a:xfrm>
              <a:off x="4103" y="5935"/>
              <a:ext cx="1328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ja-JP" sz="1400" b="1">
                  <a:solidFill>
                    <a:schemeClr val="accent2"/>
                  </a:solidFill>
                  <a:ea typeface="MS Mincho" pitchFamily="49" charset="-128"/>
                  <a:cs typeface="Mangal" pitchFamily="18" charset="0"/>
                </a:rPr>
                <a:t>3.00 </a:t>
              </a:r>
              <a:r>
                <a:rPr lang="en-US" altLang="ja-JP" sz="1400" b="1">
                  <a:solidFill>
                    <a:schemeClr val="accent2"/>
                  </a:solidFill>
                  <a:ea typeface="MS Mincho" pitchFamily="49" charset="-128"/>
                  <a:cs typeface="Mangal" pitchFamily="18" charset="0"/>
                  <a:sym typeface="Symbol" pitchFamily="18" charset="2"/>
                </a:rPr>
                <a:t></a:t>
              </a:r>
              <a:endParaRPr lang="en-US" altLang="ja-JP" sz="2400" b="1">
                <a:solidFill>
                  <a:schemeClr val="accent2"/>
                </a:solidFill>
                <a:latin typeface="Times New Roman" pitchFamily="18" charset="0"/>
                <a:ea typeface="MS Mincho" pitchFamily="49" charset="-128"/>
                <a:cs typeface="Mangal" pitchFamily="18" charset="0"/>
              </a:endParaRPr>
            </a:p>
          </p:txBody>
        </p:sp>
        <p:sp>
          <p:nvSpPr>
            <p:cNvPr id="13351" name="Line 37"/>
            <p:cNvSpPr>
              <a:spLocks noChangeShapeType="1"/>
            </p:cNvSpPr>
            <p:nvPr/>
          </p:nvSpPr>
          <p:spPr bwMode="auto">
            <a:xfrm flipH="1">
              <a:off x="8734" y="6814"/>
              <a:ext cx="2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52" name="Line 38"/>
            <p:cNvSpPr>
              <a:spLocks noChangeShapeType="1"/>
            </p:cNvSpPr>
            <p:nvPr/>
          </p:nvSpPr>
          <p:spPr bwMode="auto">
            <a:xfrm flipH="1" flipV="1">
              <a:off x="8593" y="3700"/>
              <a:ext cx="18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53" name="Oval 39"/>
            <p:cNvSpPr>
              <a:spLocks noChangeArrowheads="1"/>
            </p:cNvSpPr>
            <p:nvPr/>
          </p:nvSpPr>
          <p:spPr bwMode="auto">
            <a:xfrm>
              <a:off x="9504" y="6353"/>
              <a:ext cx="616" cy="56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3315" name="Text Box 40"/>
          <p:cNvSpPr txBox="1">
            <a:spLocks noChangeArrowheads="1"/>
          </p:cNvSpPr>
          <p:nvPr/>
        </p:nvSpPr>
        <p:spPr bwMode="auto">
          <a:xfrm>
            <a:off x="246828" y="1006844"/>
            <a:ext cx="830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latin typeface="Verdana" pitchFamily="34" charset="0"/>
                <a:ea typeface="ＭＳ Ｐゴシック" pitchFamily="34" charset="-128"/>
              </a:rPr>
              <a:t>A student sets up the following circuit to investigate Kirchhoff's laws.</a:t>
            </a:r>
          </a:p>
        </p:txBody>
      </p:sp>
      <p:sp>
        <p:nvSpPr>
          <p:cNvPr id="13316" name="Text Box 41"/>
          <p:cNvSpPr txBox="1">
            <a:spLocks noChangeArrowheads="1"/>
          </p:cNvSpPr>
          <p:nvPr/>
        </p:nvSpPr>
        <p:spPr bwMode="auto">
          <a:xfrm>
            <a:off x="304800" y="5033963"/>
            <a:ext cx="86106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35000"/>
              </a:spcAft>
              <a:buFontTx/>
              <a:buAutoNum type="alphaLcParenR"/>
            </a:pPr>
            <a:r>
              <a:rPr lang="en-US" altLang="ja-JP">
                <a:latin typeface="Verdana" pitchFamily="34" charset="0"/>
                <a:ea typeface="ＭＳ Ｐゴシック" pitchFamily="34" charset="-128"/>
              </a:rPr>
              <a:t>Apply Kirchhoff's voltage law around loop CDEF to calculate I</a:t>
            </a:r>
            <a:r>
              <a:rPr lang="en-US" altLang="ja-JP" baseline="-25000">
                <a:latin typeface="Verdana" pitchFamily="34" charset="0"/>
                <a:ea typeface="ＭＳ Ｐゴシック" pitchFamily="34" charset="-128"/>
              </a:rPr>
              <a:t>1</a:t>
            </a:r>
          </a:p>
          <a:p>
            <a:pPr eaLnBrk="1" hangingPunct="1">
              <a:spcAft>
                <a:spcPct val="35000"/>
              </a:spcAft>
              <a:buFontTx/>
              <a:buAutoNum type="alphaLcParenR"/>
            </a:pPr>
            <a:r>
              <a:rPr lang="en-US" altLang="ja-JP">
                <a:latin typeface="Verdana" pitchFamily="34" charset="0"/>
                <a:ea typeface="ＭＳ Ｐゴシック" pitchFamily="34" charset="-128"/>
              </a:rPr>
              <a:t>Use Kirchhoff's law of currents to calculate the current along the branch AB.		</a:t>
            </a:r>
          </a:p>
          <a:p>
            <a:pPr eaLnBrk="1" hangingPunct="1">
              <a:spcAft>
                <a:spcPct val="35000"/>
              </a:spcAft>
            </a:pPr>
            <a:r>
              <a:rPr lang="en-US" altLang="ja-JP">
                <a:latin typeface="Verdana" pitchFamily="34" charset="0"/>
                <a:ea typeface="ＭＳ Ｐゴシック" pitchFamily="34" charset="-128"/>
              </a:rPr>
              <a:t>c) Use Kirchhoff's law of voltages to show that the resistance of resistor R is 3.96 </a:t>
            </a:r>
            <a:r>
              <a:rPr lang="el-GR">
                <a:latin typeface="Verdana" pitchFamily="34" charset="0"/>
                <a:cs typeface="Arial" charset="0"/>
              </a:rPr>
              <a:t>Ω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4983" y="198507"/>
            <a:ext cx="551843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Year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13 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Merit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7341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1259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023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63500" y="50800"/>
            <a:ext cx="2171700" cy="384175"/>
          </a:xfrm>
          <a:prstGeom prst="rect">
            <a:avLst/>
          </a:prstGeom>
          <a:gradFill rotWithShape="1">
            <a:gsLst>
              <a:gs pos="0">
                <a:srgbClr val="81FFFF"/>
              </a:gs>
              <a:gs pos="100000">
                <a:srgbClr val="52FFFF"/>
              </a:gs>
            </a:gsLst>
            <a:lin ang="5400000"/>
          </a:gradFill>
          <a:ln w="9525">
            <a:solidFill>
              <a:srgbClr val="63FDF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Kirchhoff's Laws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3200" y="787400"/>
            <a:ext cx="3544888" cy="5259388"/>
            <a:chOff x="203200" y="787400"/>
            <a:chExt cx="3544888" cy="5259388"/>
          </a:xfrm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203200" y="5370513"/>
              <a:ext cx="3544888" cy="676275"/>
            </a:xfrm>
            <a:prstGeom prst="rect">
              <a:avLst/>
            </a:prstGeom>
            <a:gradFill rotWithShape="1">
              <a:gsLst>
                <a:gs pos="0">
                  <a:srgbClr val="FDFF6D"/>
                </a:gs>
                <a:gs pos="100000">
                  <a:srgbClr val="DBFF14"/>
                </a:gs>
              </a:gsLst>
              <a:lin ang="5400000"/>
            </a:gradFill>
            <a:ln w="9525">
              <a:solidFill>
                <a:srgbClr val="CAFE2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1900" b="1" i="1" smtClean="0">
                  <a:solidFill>
                    <a:srgbClr val="000000"/>
                  </a:solidFill>
                  <a:latin typeface="Verdana" pitchFamily="-111" charset="0"/>
                  <a:ea typeface="ＭＳ Ｐゴシック" pitchFamily="-111" charset="-128"/>
                </a:rPr>
                <a:t>Gustav Robert Kirchhoff</a:t>
              </a:r>
            </a:p>
            <a:p>
              <a:pPr algn="ctr"/>
              <a:r>
                <a:rPr lang="en-US" sz="1900" i="1" smtClean="0">
                  <a:solidFill>
                    <a:srgbClr val="000000"/>
                  </a:solidFill>
                  <a:latin typeface="Verdana" pitchFamily="-111" charset="0"/>
                  <a:ea typeface="ＭＳ Ｐゴシック" pitchFamily="-111" charset="-128"/>
                </a:rPr>
                <a:t>1824 - 1887</a:t>
              </a:r>
            </a:p>
          </p:txBody>
        </p:sp>
        <p:pic>
          <p:nvPicPr>
            <p:cNvPr id="15368" name="Picture 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17500" y="787400"/>
              <a:ext cx="3314700" cy="4330658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267200" y="1460500"/>
            <a:ext cx="4102100" cy="2892425"/>
          </a:xfrm>
          <a:prstGeom prst="rect">
            <a:avLst/>
          </a:prstGeom>
          <a:gradFill rotWithShape="1">
            <a:gsLst>
              <a:gs pos="0">
                <a:srgbClr val="DDFFFF"/>
              </a:gs>
              <a:gs pos="64999">
                <a:srgbClr val="B0FFFF"/>
              </a:gs>
              <a:gs pos="100000">
                <a:srgbClr val="8FFFFF"/>
              </a:gs>
            </a:gsLst>
            <a:lin ang="5400000" scaled="1"/>
          </a:gradFill>
          <a:ln w="9525">
            <a:solidFill>
              <a:srgbClr val="63FDFD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361950" indent="-36195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3000"/>
              </a:spcAft>
              <a:buFont typeface="Arial" charset="0"/>
              <a:buAutoNum type="arabicPeriod"/>
            </a:pPr>
            <a:r>
              <a:rPr lang="en-US" sz="1800" smtClean="0">
                <a:solidFill>
                  <a:srgbClr val="000000"/>
                </a:solidFill>
              </a:rPr>
              <a:t>State Kirchhoff's 1</a:t>
            </a:r>
            <a:r>
              <a:rPr lang="en-US" sz="1800" baseline="30000" smtClean="0">
                <a:solidFill>
                  <a:srgbClr val="000000"/>
                </a:solidFill>
              </a:rPr>
              <a:t>st</a:t>
            </a:r>
            <a:r>
              <a:rPr lang="en-US" sz="1800" smtClean="0">
                <a:solidFill>
                  <a:srgbClr val="000000"/>
                </a:solidFill>
              </a:rPr>
              <a:t> law</a:t>
            </a:r>
            <a:endParaRPr lang="en-US" sz="1800" baseline="-25000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3000"/>
              </a:spcAft>
              <a:buFont typeface="Arial" charset="0"/>
              <a:buAutoNum type="arabicPeriod"/>
            </a:pPr>
            <a:r>
              <a:rPr lang="en-US" sz="1800" smtClean="0">
                <a:solidFill>
                  <a:srgbClr val="000000"/>
                </a:solidFill>
              </a:rPr>
              <a:t>State Kirchhoff's 2</a:t>
            </a:r>
            <a:r>
              <a:rPr lang="en-US" sz="1800" baseline="30000" smtClean="0">
                <a:solidFill>
                  <a:srgbClr val="000000"/>
                </a:solidFill>
              </a:rPr>
              <a:t>nd</a:t>
            </a:r>
            <a:r>
              <a:rPr lang="en-US" sz="1800" smtClean="0">
                <a:solidFill>
                  <a:srgbClr val="000000"/>
                </a:solidFill>
              </a:rPr>
              <a:t> law</a:t>
            </a:r>
            <a:endParaRPr lang="en-US" sz="1800" baseline="-25000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3000"/>
              </a:spcAft>
              <a:buFont typeface="Arial" charset="0"/>
              <a:buAutoNum type="arabicPeriod"/>
            </a:pPr>
            <a:r>
              <a:rPr lang="en-US" sz="1800" smtClean="0">
                <a:solidFill>
                  <a:srgbClr val="000000"/>
                </a:solidFill>
              </a:rPr>
              <a:t>Which law deals with the conservation of charge?</a:t>
            </a:r>
          </a:p>
          <a:p>
            <a:pPr eaLnBrk="1" hangingPunct="1">
              <a:spcAft>
                <a:spcPts val="3000"/>
              </a:spcAft>
              <a:buFont typeface="Arial" charset="0"/>
              <a:buAutoNum type="arabicPeriod"/>
            </a:pPr>
            <a:r>
              <a:rPr lang="en-US" sz="1800" smtClean="0">
                <a:solidFill>
                  <a:srgbClr val="000000"/>
                </a:solidFill>
              </a:rPr>
              <a:t>Which law deals with the conservation of energy?</a:t>
            </a:r>
          </a:p>
        </p:txBody>
      </p:sp>
    </p:spTree>
    <p:extLst>
      <p:ext uri="{BB962C8B-B14F-4D97-AF65-F5344CB8AC3E}">
        <p14:creationId xmlns:p14="http://schemas.microsoft.com/office/powerpoint/2010/main" val="2527064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63500" y="469900"/>
            <a:ext cx="3270250" cy="346075"/>
          </a:xfrm>
          <a:prstGeom prst="rect">
            <a:avLst/>
          </a:prstGeom>
          <a:gradFill rotWithShape="1">
            <a:gsLst>
              <a:gs pos="0">
                <a:srgbClr val="FDFF6D"/>
              </a:gs>
              <a:gs pos="100000">
                <a:srgbClr val="DBFF14"/>
              </a:gs>
            </a:gsLst>
            <a:lin ang="5400000"/>
          </a:gradFill>
          <a:ln w="9525">
            <a:solidFill>
              <a:srgbClr val="CAFE2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marL="361950" indent="-36195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sz="1600" smtClean="0">
                <a:solidFill>
                  <a:srgbClr val="000090"/>
                </a:solidFill>
              </a:rPr>
              <a:t>State Kirchhoff's 1</a:t>
            </a:r>
            <a:r>
              <a:rPr lang="en-US" sz="1600" baseline="30000" smtClean="0">
                <a:solidFill>
                  <a:srgbClr val="000090"/>
                </a:solidFill>
              </a:rPr>
              <a:t>st</a:t>
            </a:r>
            <a:r>
              <a:rPr lang="en-US" sz="1600" smtClean="0">
                <a:solidFill>
                  <a:srgbClr val="000090"/>
                </a:solidFill>
              </a:rPr>
              <a:t> law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63500" y="50800"/>
            <a:ext cx="2171700" cy="384175"/>
          </a:xfrm>
          <a:prstGeom prst="rect">
            <a:avLst/>
          </a:prstGeom>
          <a:gradFill rotWithShape="1">
            <a:gsLst>
              <a:gs pos="0">
                <a:srgbClr val="81FFFF"/>
              </a:gs>
              <a:gs pos="100000">
                <a:srgbClr val="52FFFF"/>
              </a:gs>
            </a:gsLst>
            <a:lin ang="5400000"/>
          </a:gradFill>
          <a:ln w="9525">
            <a:solidFill>
              <a:srgbClr val="63FDF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Kirchhoff's Laws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800" y="863600"/>
            <a:ext cx="5422900" cy="5847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</a:rPr>
              <a:t>The sum of the currents coming into a junction is equal to the sum leaving the junction.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088" y="2514600"/>
            <a:ext cx="4710112" cy="5847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000000"/>
                </a:solidFill>
              </a:rPr>
              <a:t>The sum of all the potential differences around a complete loop is equal to zero.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4537" y="3213100"/>
            <a:ext cx="4697072" cy="33855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prstClr val="black"/>
                </a:solidFill>
                <a:latin typeface="Symbol" pitchFamily="-111" charset="2"/>
                <a:sym typeface="Symbol"/>
              </a:rPr>
              <a:t></a:t>
            </a:r>
            <a:r>
              <a:rPr lang="en-US" sz="1600" dirty="0" smtClean="0">
                <a:solidFill>
                  <a:prstClr val="black"/>
                </a:solidFill>
              </a:rPr>
              <a:t>(potential rises) + </a:t>
            </a:r>
            <a:r>
              <a:rPr lang="en-US" sz="1600" dirty="0">
                <a:solidFill>
                  <a:prstClr val="black"/>
                </a:solidFill>
                <a:latin typeface="Symbol" pitchFamily="-111" charset="2"/>
                <a:sym typeface="Symbol"/>
              </a:rPr>
              <a:t></a:t>
            </a:r>
            <a:r>
              <a:rPr lang="en-US" sz="1600" dirty="0" smtClean="0">
                <a:solidFill>
                  <a:prstClr val="black"/>
                </a:solidFill>
              </a:rPr>
              <a:t>(potential drops) = 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433" y="3644900"/>
            <a:ext cx="4644604" cy="7386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266700" indent="-26670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Rearranging:</a:t>
            </a:r>
          </a:p>
          <a:p>
            <a:pPr eaLnBrk="1" hangingPunct="1">
              <a:spcAft>
                <a:spcPts val="120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	</a:t>
            </a:r>
            <a:r>
              <a:rPr lang="en-US" sz="1600" dirty="0">
                <a:solidFill>
                  <a:prstClr val="black"/>
                </a:solidFill>
                <a:latin typeface="Symbol" pitchFamily="-111" charset="2"/>
                <a:sym typeface="Symbol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Symbol" pitchFamily="-111" charset="2"/>
                <a:sym typeface="Symbol"/>
              </a:rPr>
              <a:t></a:t>
            </a:r>
            <a:r>
              <a:rPr lang="en-US" sz="1600" dirty="0" smtClean="0">
                <a:solidFill>
                  <a:srgbClr val="FFFFFF"/>
                </a:solidFill>
              </a:rPr>
              <a:t>(potential rises) = </a:t>
            </a:r>
            <a:r>
              <a:rPr lang="en-US" sz="1600" dirty="0">
                <a:solidFill>
                  <a:schemeClr val="bg1"/>
                </a:solidFill>
                <a:latin typeface="Symbol" pitchFamily="-111" charset="2"/>
                <a:sym typeface="Symbol"/>
              </a:rPr>
              <a:t></a:t>
            </a:r>
            <a:r>
              <a:rPr lang="en-US" sz="1600" dirty="0" smtClean="0">
                <a:solidFill>
                  <a:srgbClr val="FFFFFF"/>
                </a:solidFill>
              </a:rPr>
              <a:t>(potential drops)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3500" y="5461000"/>
            <a:ext cx="5711825" cy="666750"/>
          </a:xfrm>
          <a:prstGeom prst="rect">
            <a:avLst/>
          </a:prstGeom>
          <a:gradFill rotWithShape="1">
            <a:gsLst>
              <a:gs pos="0">
                <a:srgbClr val="FDFF6D"/>
              </a:gs>
              <a:gs pos="100000">
                <a:srgbClr val="DBFF14"/>
              </a:gs>
            </a:gsLst>
            <a:lin ang="5400000"/>
          </a:gradFill>
          <a:ln w="9525">
            <a:solidFill>
              <a:srgbClr val="CAFE2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>
            <a:spAutoFit/>
          </a:bodyPr>
          <a:lstStyle>
            <a:lvl1pPr marL="361950" indent="-36195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AutoNum type="arabicPeriod" startAt="4"/>
            </a:pPr>
            <a:r>
              <a:rPr lang="en-US" sz="1600" smtClean="0">
                <a:solidFill>
                  <a:srgbClr val="000090"/>
                </a:solidFill>
              </a:rPr>
              <a:t>Which law deals with the conservation of energy?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smtClean="0">
                <a:solidFill>
                  <a:srgbClr val="000000"/>
                </a:solidFill>
              </a:rPr>
              <a:t>	</a:t>
            </a:r>
            <a:r>
              <a:rPr lang="en-US" sz="1600" smtClean="0">
                <a:solidFill>
                  <a:srgbClr val="FF0000"/>
                </a:solidFill>
              </a:rPr>
              <a:t>Kirchhoff's 2</a:t>
            </a:r>
            <a:r>
              <a:rPr lang="en-US" sz="1600" baseline="30000" smtClean="0">
                <a:solidFill>
                  <a:srgbClr val="FF0000"/>
                </a:solidFill>
              </a:rPr>
              <a:t>nd</a:t>
            </a:r>
            <a:r>
              <a:rPr lang="en-US" sz="1600" smtClean="0">
                <a:solidFill>
                  <a:srgbClr val="FF0000"/>
                </a:solidFill>
              </a:rPr>
              <a:t> law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3500" y="2108200"/>
            <a:ext cx="3140075" cy="346075"/>
          </a:xfrm>
          <a:prstGeom prst="rect">
            <a:avLst/>
          </a:prstGeom>
          <a:gradFill rotWithShape="1">
            <a:gsLst>
              <a:gs pos="0">
                <a:srgbClr val="FDFF6D"/>
              </a:gs>
              <a:gs pos="100000">
                <a:srgbClr val="DBFF14"/>
              </a:gs>
            </a:gsLst>
            <a:lin ang="5400000"/>
          </a:gradFill>
          <a:ln w="9525">
            <a:solidFill>
              <a:srgbClr val="CAFE2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>
            <a:spAutoFit/>
          </a:bodyPr>
          <a:lstStyle>
            <a:lvl1pPr marL="361950" indent="-36195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buFontTx/>
              <a:buAutoNum type="arabicPeriod" startAt="2"/>
            </a:pPr>
            <a:r>
              <a:rPr lang="en-US" sz="1600" smtClean="0">
                <a:solidFill>
                  <a:srgbClr val="000090"/>
                </a:solidFill>
              </a:rPr>
              <a:t>State Kirchhoff's 2</a:t>
            </a:r>
            <a:r>
              <a:rPr lang="en-US" sz="1600" baseline="30000" smtClean="0">
                <a:solidFill>
                  <a:srgbClr val="000090"/>
                </a:solidFill>
              </a:rPr>
              <a:t>nd</a:t>
            </a:r>
            <a:r>
              <a:rPr lang="en-US" sz="1600" smtClean="0">
                <a:solidFill>
                  <a:srgbClr val="000090"/>
                </a:solidFill>
              </a:rPr>
              <a:t> law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561013" y="4138613"/>
            <a:ext cx="3544887" cy="676275"/>
          </a:xfrm>
          <a:prstGeom prst="rect">
            <a:avLst/>
          </a:prstGeom>
          <a:gradFill rotWithShape="1">
            <a:gsLst>
              <a:gs pos="0">
                <a:srgbClr val="FDFF6D"/>
              </a:gs>
              <a:gs pos="100000">
                <a:srgbClr val="DBFF14"/>
              </a:gs>
            </a:gsLst>
            <a:lin ang="5400000"/>
          </a:gradFill>
          <a:ln w="9525">
            <a:solidFill>
              <a:srgbClr val="CAFE2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900" b="1" i="1" smtClean="0">
                <a:solidFill>
                  <a:srgbClr val="000000"/>
                </a:solidFill>
                <a:latin typeface="Verdana" pitchFamily="-111" charset="0"/>
                <a:ea typeface="ＭＳ Ｐゴシック" pitchFamily="-111" charset="-128"/>
              </a:rPr>
              <a:t>Gustav Robert Kirchhoff</a:t>
            </a:r>
          </a:p>
          <a:p>
            <a:pPr algn="ctr"/>
            <a:r>
              <a:rPr lang="en-US" sz="1900" i="1" smtClean="0">
                <a:solidFill>
                  <a:srgbClr val="000000"/>
                </a:solidFill>
                <a:latin typeface="Verdana" pitchFamily="-111" charset="0"/>
                <a:ea typeface="ＭＳ Ｐゴシック" pitchFamily="-111" charset="-128"/>
              </a:rPr>
              <a:t>1824 - 1887</a:t>
            </a:r>
          </a:p>
        </p:txBody>
      </p:sp>
      <p:pic>
        <p:nvPicPr>
          <p:cNvPr id="30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H="1">
            <a:off x="7008634" y="382560"/>
            <a:ext cx="2097266" cy="2740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" name="TextBox 21"/>
          <p:cNvGrpSpPr>
            <a:grpSpLocks/>
          </p:cNvGrpSpPr>
          <p:nvPr/>
        </p:nvGrpSpPr>
        <p:grpSpPr bwMode="auto">
          <a:xfrm>
            <a:off x="39688" y="1566863"/>
            <a:ext cx="6615112" cy="414337"/>
            <a:chOff x="4" y="987"/>
            <a:chExt cx="4039" cy="261"/>
          </a:xfrm>
        </p:grpSpPr>
        <p:pic>
          <p:nvPicPr>
            <p:cNvPr id="16408" name="TextBox 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987"/>
              <a:ext cx="402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9" name="Text Box 23"/>
            <p:cNvSpPr txBox="1">
              <a:spLocks noChangeArrowheads="1"/>
            </p:cNvSpPr>
            <p:nvPr/>
          </p:nvSpPr>
          <p:spPr bwMode="auto">
            <a:xfrm>
              <a:off x="41" y="987"/>
              <a:ext cx="4002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sz="1400" dirty="0" smtClean="0">
                  <a:solidFill>
                    <a:prstClr val="black"/>
                  </a:solidFill>
                  <a:latin typeface="Symbol" pitchFamily="-111" charset="2"/>
                  <a:sym typeface="Symbol"/>
                </a:rPr>
                <a:t></a:t>
              </a:r>
              <a:r>
                <a:rPr lang="en-US" sz="1400" dirty="0" smtClean="0">
                  <a:solidFill>
                    <a:prstClr val="black"/>
                  </a:solidFill>
                  <a:latin typeface="Lucida Fax" pitchFamily="-111" charset="0"/>
                </a:rPr>
                <a:t>(currents entering the junction) = </a:t>
              </a:r>
              <a:r>
                <a:rPr lang="en-US" sz="1400" dirty="0">
                  <a:solidFill>
                    <a:prstClr val="black"/>
                  </a:solidFill>
                  <a:latin typeface="Symbol" pitchFamily="-111" charset="2"/>
                  <a:sym typeface="Symbol"/>
                </a:rPr>
                <a:t></a:t>
              </a:r>
              <a:r>
                <a:rPr lang="en-US" sz="1400" dirty="0" smtClean="0">
                  <a:solidFill>
                    <a:prstClr val="black"/>
                  </a:solidFill>
                  <a:latin typeface="Lucida Fax" pitchFamily="-111" charset="0"/>
                </a:rPr>
                <a:t>(currents leaving the junction)</a:t>
              </a:r>
              <a:endParaRPr lang="en-US" sz="1400" baseline="-2500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0800" y="4584700"/>
            <a:ext cx="5746750" cy="666750"/>
          </a:xfrm>
          <a:prstGeom prst="rect">
            <a:avLst/>
          </a:prstGeom>
          <a:gradFill rotWithShape="1">
            <a:gsLst>
              <a:gs pos="0">
                <a:srgbClr val="FDFF6D"/>
              </a:gs>
              <a:gs pos="100000">
                <a:srgbClr val="DBFF14"/>
              </a:gs>
            </a:gsLst>
            <a:lin ang="5400000"/>
          </a:gradFill>
          <a:ln w="9525">
            <a:solidFill>
              <a:srgbClr val="CAFE2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>
            <a:spAutoFit/>
          </a:bodyPr>
          <a:lstStyle>
            <a:lvl1pPr marL="361950" indent="-36195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AutoNum type="arabicPeriod" startAt="3"/>
            </a:pPr>
            <a:r>
              <a:rPr lang="en-US" sz="1600" dirty="0" smtClean="0">
                <a:solidFill>
                  <a:srgbClr val="000090"/>
                </a:solidFill>
              </a:rPr>
              <a:t>Which law deals with the conservation of charge?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Kirchhoff's 1</a:t>
            </a:r>
            <a:r>
              <a:rPr lang="en-US" sz="1600" baseline="30000" dirty="0" smtClean="0">
                <a:solidFill>
                  <a:srgbClr val="FF0000"/>
                </a:solidFill>
              </a:rPr>
              <a:t>st</a:t>
            </a:r>
            <a:r>
              <a:rPr lang="en-US" sz="1600" dirty="0" smtClean="0">
                <a:solidFill>
                  <a:srgbClr val="FF0000"/>
                </a:solidFill>
              </a:rPr>
              <a:t> law</a:t>
            </a:r>
          </a:p>
        </p:txBody>
      </p:sp>
    </p:spTree>
    <p:extLst>
      <p:ext uri="{BB962C8B-B14F-4D97-AF65-F5344CB8AC3E}">
        <p14:creationId xmlns:p14="http://schemas.microsoft.com/office/powerpoint/2010/main" val="2949907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5"/>
          <p:cNvGrpSpPr>
            <a:grpSpLocks/>
          </p:cNvGrpSpPr>
          <p:nvPr/>
        </p:nvGrpSpPr>
        <p:grpSpPr bwMode="auto">
          <a:xfrm>
            <a:off x="835025" y="1409700"/>
            <a:ext cx="7899400" cy="762000"/>
            <a:chOff x="526" y="888"/>
            <a:chExt cx="4976" cy="480"/>
          </a:xfrm>
        </p:grpSpPr>
        <p:grpSp>
          <p:nvGrpSpPr>
            <p:cNvPr id="8289" name="Group 2"/>
            <p:cNvGrpSpPr>
              <a:grpSpLocks/>
            </p:cNvGrpSpPr>
            <p:nvPr/>
          </p:nvGrpSpPr>
          <p:grpSpPr bwMode="auto">
            <a:xfrm>
              <a:off x="1872" y="1014"/>
              <a:ext cx="768" cy="288"/>
              <a:chOff x="1536" y="2592"/>
              <a:chExt cx="768" cy="288"/>
            </a:xfrm>
          </p:grpSpPr>
          <p:grpSp>
            <p:nvGrpSpPr>
              <p:cNvPr id="8334" name="Group 3"/>
              <p:cNvGrpSpPr>
                <a:grpSpLocks/>
              </p:cNvGrpSpPr>
              <p:nvPr/>
            </p:nvGrpSpPr>
            <p:grpSpPr bwMode="auto">
              <a:xfrm>
                <a:off x="1584" y="2592"/>
                <a:ext cx="672" cy="288"/>
                <a:chOff x="1200" y="3840"/>
                <a:chExt cx="2688" cy="480"/>
              </a:xfrm>
            </p:grpSpPr>
            <p:grpSp>
              <p:nvGrpSpPr>
                <p:cNvPr id="8337" name="Group 4"/>
                <p:cNvGrpSpPr>
                  <a:grpSpLocks/>
                </p:cNvGrpSpPr>
                <p:nvPr/>
              </p:nvGrpSpPr>
              <p:grpSpPr bwMode="auto">
                <a:xfrm>
                  <a:off x="1200" y="3840"/>
                  <a:ext cx="672" cy="480"/>
                  <a:chOff x="1200" y="3840"/>
                  <a:chExt cx="672" cy="480"/>
                </a:xfrm>
              </p:grpSpPr>
              <p:sp>
                <p:nvSpPr>
                  <p:cNvPr id="8347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48" name="Line 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338" name="Group 7"/>
                <p:cNvGrpSpPr>
                  <a:grpSpLocks/>
                </p:cNvGrpSpPr>
                <p:nvPr/>
              </p:nvGrpSpPr>
              <p:grpSpPr bwMode="auto">
                <a:xfrm>
                  <a:off x="1872" y="3840"/>
                  <a:ext cx="672" cy="480"/>
                  <a:chOff x="1200" y="3840"/>
                  <a:chExt cx="672" cy="480"/>
                </a:xfrm>
              </p:grpSpPr>
              <p:sp>
                <p:nvSpPr>
                  <p:cNvPr id="834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46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339" name="Group 10"/>
                <p:cNvGrpSpPr>
                  <a:grpSpLocks/>
                </p:cNvGrpSpPr>
                <p:nvPr/>
              </p:nvGrpSpPr>
              <p:grpSpPr bwMode="auto">
                <a:xfrm>
                  <a:off x="2544" y="3840"/>
                  <a:ext cx="672" cy="480"/>
                  <a:chOff x="1200" y="3840"/>
                  <a:chExt cx="672" cy="480"/>
                </a:xfrm>
              </p:grpSpPr>
              <p:sp>
                <p:nvSpPr>
                  <p:cNvPr id="834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44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340" name="Group 13"/>
                <p:cNvGrpSpPr>
                  <a:grpSpLocks/>
                </p:cNvGrpSpPr>
                <p:nvPr/>
              </p:nvGrpSpPr>
              <p:grpSpPr bwMode="auto">
                <a:xfrm>
                  <a:off x="3216" y="3840"/>
                  <a:ext cx="672" cy="480"/>
                  <a:chOff x="1200" y="3840"/>
                  <a:chExt cx="672" cy="480"/>
                </a:xfrm>
              </p:grpSpPr>
              <p:sp>
                <p:nvSpPr>
                  <p:cNvPr id="834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42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8335" name="Line 16"/>
              <p:cNvSpPr>
                <a:spLocks noChangeShapeType="1"/>
              </p:cNvSpPr>
              <p:nvPr/>
            </p:nvSpPr>
            <p:spPr bwMode="auto">
              <a:xfrm>
                <a:off x="2256" y="2592"/>
                <a:ext cx="48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>
                  <a:solidFill>
                    <a:srgbClr val="000000"/>
                  </a:solidFill>
                </a:endParaRPr>
              </a:p>
            </p:txBody>
          </p:sp>
          <p:sp>
            <p:nvSpPr>
              <p:cNvPr id="8336" name="Line 17"/>
              <p:cNvSpPr>
                <a:spLocks noChangeShapeType="1"/>
              </p:cNvSpPr>
              <p:nvPr/>
            </p:nvSpPr>
            <p:spPr bwMode="auto">
              <a:xfrm flipH="1">
                <a:off x="1536" y="2592"/>
                <a:ext cx="48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90" name="Line 57"/>
            <p:cNvSpPr>
              <a:spLocks noChangeShapeType="1"/>
            </p:cNvSpPr>
            <p:nvPr/>
          </p:nvSpPr>
          <p:spPr bwMode="auto">
            <a:xfrm flipV="1">
              <a:off x="1308" y="888"/>
              <a:ext cx="0" cy="48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8291" name="Line 58"/>
            <p:cNvSpPr>
              <a:spLocks noChangeShapeType="1"/>
            </p:cNvSpPr>
            <p:nvPr/>
          </p:nvSpPr>
          <p:spPr bwMode="auto">
            <a:xfrm flipH="1" flipV="1">
              <a:off x="816" y="1008"/>
              <a:ext cx="0" cy="24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8292" name="Line 59"/>
            <p:cNvSpPr>
              <a:spLocks noChangeShapeType="1"/>
            </p:cNvSpPr>
            <p:nvPr/>
          </p:nvSpPr>
          <p:spPr bwMode="auto">
            <a:xfrm flipV="1">
              <a:off x="1328" y="115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8293" name="Oval 71"/>
            <p:cNvSpPr>
              <a:spLocks noChangeArrowheads="1"/>
            </p:cNvSpPr>
            <p:nvPr/>
          </p:nvSpPr>
          <p:spPr bwMode="auto">
            <a:xfrm>
              <a:off x="2872" y="11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8294" name="Oval 72"/>
            <p:cNvSpPr>
              <a:spLocks noChangeArrowheads="1"/>
            </p:cNvSpPr>
            <p:nvPr/>
          </p:nvSpPr>
          <p:spPr bwMode="auto">
            <a:xfrm>
              <a:off x="4162" y="11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8295" name="Oval 73"/>
            <p:cNvSpPr>
              <a:spLocks noChangeArrowheads="1"/>
            </p:cNvSpPr>
            <p:nvPr/>
          </p:nvSpPr>
          <p:spPr bwMode="auto">
            <a:xfrm>
              <a:off x="526" y="11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8296" name="Oval 74"/>
            <p:cNvSpPr>
              <a:spLocks noChangeArrowheads="1"/>
            </p:cNvSpPr>
            <p:nvPr/>
          </p:nvSpPr>
          <p:spPr bwMode="auto">
            <a:xfrm>
              <a:off x="1534" y="11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grpSp>
          <p:nvGrpSpPr>
            <p:cNvPr id="8297" name="Group 75"/>
            <p:cNvGrpSpPr>
              <a:grpSpLocks/>
            </p:cNvGrpSpPr>
            <p:nvPr/>
          </p:nvGrpSpPr>
          <p:grpSpPr bwMode="auto">
            <a:xfrm>
              <a:off x="3162" y="1017"/>
              <a:ext cx="768" cy="288"/>
              <a:chOff x="1536" y="2592"/>
              <a:chExt cx="768" cy="288"/>
            </a:xfrm>
          </p:grpSpPr>
          <p:grpSp>
            <p:nvGrpSpPr>
              <p:cNvPr id="8319" name="Group 76"/>
              <p:cNvGrpSpPr>
                <a:grpSpLocks/>
              </p:cNvGrpSpPr>
              <p:nvPr/>
            </p:nvGrpSpPr>
            <p:grpSpPr bwMode="auto">
              <a:xfrm>
                <a:off x="1584" y="2592"/>
                <a:ext cx="672" cy="288"/>
                <a:chOff x="1200" y="3840"/>
                <a:chExt cx="2688" cy="480"/>
              </a:xfrm>
            </p:grpSpPr>
            <p:grpSp>
              <p:nvGrpSpPr>
                <p:cNvPr id="8322" name="Group 77"/>
                <p:cNvGrpSpPr>
                  <a:grpSpLocks/>
                </p:cNvGrpSpPr>
                <p:nvPr/>
              </p:nvGrpSpPr>
              <p:grpSpPr bwMode="auto">
                <a:xfrm>
                  <a:off x="1200" y="3840"/>
                  <a:ext cx="672" cy="480"/>
                  <a:chOff x="1200" y="3840"/>
                  <a:chExt cx="672" cy="480"/>
                </a:xfrm>
              </p:grpSpPr>
              <p:sp>
                <p:nvSpPr>
                  <p:cNvPr id="833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33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323" name="Group 80"/>
                <p:cNvGrpSpPr>
                  <a:grpSpLocks/>
                </p:cNvGrpSpPr>
                <p:nvPr/>
              </p:nvGrpSpPr>
              <p:grpSpPr bwMode="auto">
                <a:xfrm>
                  <a:off x="1872" y="3840"/>
                  <a:ext cx="672" cy="480"/>
                  <a:chOff x="1200" y="3840"/>
                  <a:chExt cx="672" cy="480"/>
                </a:xfrm>
              </p:grpSpPr>
              <p:sp>
                <p:nvSpPr>
                  <p:cNvPr id="8330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31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324" name="Group 83"/>
                <p:cNvGrpSpPr>
                  <a:grpSpLocks/>
                </p:cNvGrpSpPr>
                <p:nvPr/>
              </p:nvGrpSpPr>
              <p:grpSpPr bwMode="auto">
                <a:xfrm>
                  <a:off x="2544" y="3840"/>
                  <a:ext cx="672" cy="480"/>
                  <a:chOff x="1200" y="3840"/>
                  <a:chExt cx="672" cy="480"/>
                </a:xfrm>
              </p:grpSpPr>
              <p:sp>
                <p:nvSpPr>
                  <p:cNvPr id="832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29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325" name="Group 86"/>
                <p:cNvGrpSpPr>
                  <a:grpSpLocks/>
                </p:cNvGrpSpPr>
                <p:nvPr/>
              </p:nvGrpSpPr>
              <p:grpSpPr bwMode="auto">
                <a:xfrm>
                  <a:off x="3216" y="3840"/>
                  <a:ext cx="672" cy="480"/>
                  <a:chOff x="1200" y="3840"/>
                  <a:chExt cx="672" cy="480"/>
                </a:xfrm>
              </p:grpSpPr>
              <p:sp>
                <p:nvSpPr>
                  <p:cNvPr id="8326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27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8320" name="Line 89"/>
              <p:cNvSpPr>
                <a:spLocks noChangeShapeType="1"/>
              </p:cNvSpPr>
              <p:nvPr/>
            </p:nvSpPr>
            <p:spPr bwMode="auto">
              <a:xfrm>
                <a:off x="2256" y="2592"/>
                <a:ext cx="48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>
                  <a:solidFill>
                    <a:srgbClr val="000000"/>
                  </a:solidFill>
                </a:endParaRPr>
              </a:p>
            </p:txBody>
          </p:sp>
          <p:sp>
            <p:nvSpPr>
              <p:cNvPr id="8321" name="Line 90"/>
              <p:cNvSpPr>
                <a:spLocks noChangeShapeType="1"/>
              </p:cNvSpPr>
              <p:nvPr/>
            </p:nvSpPr>
            <p:spPr bwMode="auto">
              <a:xfrm flipH="1">
                <a:off x="1536" y="2592"/>
                <a:ext cx="48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298" name="Group 91"/>
            <p:cNvGrpSpPr>
              <a:grpSpLocks/>
            </p:cNvGrpSpPr>
            <p:nvPr/>
          </p:nvGrpSpPr>
          <p:grpSpPr bwMode="auto">
            <a:xfrm>
              <a:off x="4458" y="1002"/>
              <a:ext cx="768" cy="288"/>
              <a:chOff x="1536" y="2592"/>
              <a:chExt cx="768" cy="288"/>
            </a:xfrm>
          </p:grpSpPr>
          <p:grpSp>
            <p:nvGrpSpPr>
              <p:cNvPr id="8304" name="Group 92"/>
              <p:cNvGrpSpPr>
                <a:grpSpLocks/>
              </p:cNvGrpSpPr>
              <p:nvPr/>
            </p:nvGrpSpPr>
            <p:grpSpPr bwMode="auto">
              <a:xfrm>
                <a:off x="1584" y="2592"/>
                <a:ext cx="672" cy="288"/>
                <a:chOff x="1200" y="3840"/>
                <a:chExt cx="2688" cy="480"/>
              </a:xfrm>
            </p:grpSpPr>
            <p:grpSp>
              <p:nvGrpSpPr>
                <p:cNvPr id="8307" name="Group 93"/>
                <p:cNvGrpSpPr>
                  <a:grpSpLocks/>
                </p:cNvGrpSpPr>
                <p:nvPr/>
              </p:nvGrpSpPr>
              <p:grpSpPr bwMode="auto">
                <a:xfrm>
                  <a:off x="1200" y="3840"/>
                  <a:ext cx="672" cy="480"/>
                  <a:chOff x="1200" y="3840"/>
                  <a:chExt cx="672" cy="480"/>
                </a:xfrm>
              </p:grpSpPr>
              <p:sp>
                <p:nvSpPr>
                  <p:cNvPr id="8317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18" name="Line 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308" name="Group 96"/>
                <p:cNvGrpSpPr>
                  <a:grpSpLocks/>
                </p:cNvGrpSpPr>
                <p:nvPr/>
              </p:nvGrpSpPr>
              <p:grpSpPr bwMode="auto">
                <a:xfrm>
                  <a:off x="1872" y="3840"/>
                  <a:ext cx="672" cy="480"/>
                  <a:chOff x="1200" y="3840"/>
                  <a:chExt cx="672" cy="480"/>
                </a:xfrm>
              </p:grpSpPr>
              <p:sp>
                <p:nvSpPr>
                  <p:cNvPr id="831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16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309" name="Group 99"/>
                <p:cNvGrpSpPr>
                  <a:grpSpLocks/>
                </p:cNvGrpSpPr>
                <p:nvPr/>
              </p:nvGrpSpPr>
              <p:grpSpPr bwMode="auto">
                <a:xfrm>
                  <a:off x="2544" y="3840"/>
                  <a:ext cx="672" cy="480"/>
                  <a:chOff x="1200" y="3840"/>
                  <a:chExt cx="672" cy="480"/>
                </a:xfrm>
              </p:grpSpPr>
              <p:sp>
                <p:nvSpPr>
                  <p:cNvPr id="831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14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310" name="Group 102"/>
                <p:cNvGrpSpPr>
                  <a:grpSpLocks/>
                </p:cNvGrpSpPr>
                <p:nvPr/>
              </p:nvGrpSpPr>
              <p:grpSpPr bwMode="auto">
                <a:xfrm>
                  <a:off x="3216" y="3840"/>
                  <a:ext cx="672" cy="480"/>
                  <a:chOff x="1200" y="3840"/>
                  <a:chExt cx="672" cy="480"/>
                </a:xfrm>
              </p:grpSpPr>
              <p:sp>
                <p:nvSpPr>
                  <p:cNvPr id="8311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12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8305" name="Line 105"/>
              <p:cNvSpPr>
                <a:spLocks noChangeShapeType="1"/>
              </p:cNvSpPr>
              <p:nvPr/>
            </p:nvSpPr>
            <p:spPr bwMode="auto">
              <a:xfrm>
                <a:off x="2256" y="2592"/>
                <a:ext cx="48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>
                  <a:solidFill>
                    <a:srgbClr val="000000"/>
                  </a:solidFill>
                </a:endParaRPr>
              </a:p>
            </p:txBody>
          </p:sp>
          <p:sp>
            <p:nvSpPr>
              <p:cNvPr id="8306" name="Line 106"/>
              <p:cNvSpPr>
                <a:spLocks noChangeShapeType="1"/>
              </p:cNvSpPr>
              <p:nvPr/>
            </p:nvSpPr>
            <p:spPr bwMode="auto">
              <a:xfrm flipH="1">
                <a:off x="1536" y="2592"/>
                <a:ext cx="48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99" name="Line 111"/>
            <p:cNvSpPr>
              <a:spLocks noChangeShapeType="1"/>
            </p:cNvSpPr>
            <p:nvPr/>
          </p:nvSpPr>
          <p:spPr bwMode="auto">
            <a:xfrm>
              <a:off x="5222" y="1154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8300" name="Line 112"/>
            <p:cNvSpPr>
              <a:spLocks noChangeShapeType="1"/>
            </p:cNvSpPr>
            <p:nvPr/>
          </p:nvSpPr>
          <p:spPr bwMode="auto">
            <a:xfrm>
              <a:off x="2640" y="1152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8301" name="Line 113"/>
            <p:cNvSpPr>
              <a:spLocks noChangeShapeType="1"/>
            </p:cNvSpPr>
            <p:nvPr/>
          </p:nvSpPr>
          <p:spPr bwMode="auto">
            <a:xfrm>
              <a:off x="3936" y="1152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8302" name="Oval 114"/>
            <p:cNvSpPr>
              <a:spLocks noChangeArrowheads="1"/>
            </p:cNvSpPr>
            <p:nvPr/>
          </p:nvSpPr>
          <p:spPr bwMode="auto">
            <a:xfrm>
              <a:off x="5406" y="11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8303" name="Line 115"/>
            <p:cNvSpPr>
              <a:spLocks noChangeShapeType="1"/>
            </p:cNvSpPr>
            <p:nvPr/>
          </p:nvSpPr>
          <p:spPr bwMode="auto">
            <a:xfrm>
              <a:off x="624" y="115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148"/>
          <p:cNvGrpSpPr>
            <a:grpSpLocks/>
          </p:cNvGrpSpPr>
          <p:nvPr/>
        </p:nvGrpSpPr>
        <p:grpSpPr bwMode="auto">
          <a:xfrm>
            <a:off x="1143000" y="936625"/>
            <a:ext cx="6743700" cy="458788"/>
            <a:chOff x="720" y="590"/>
            <a:chExt cx="4248" cy="289"/>
          </a:xfrm>
        </p:grpSpPr>
        <p:sp>
          <p:nvSpPr>
            <p:cNvPr id="8285" name="Text Box 62"/>
            <p:cNvSpPr txBox="1">
              <a:spLocks noChangeArrowheads="1"/>
            </p:cNvSpPr>
            <p:nvPr/>
          </p:nvSpPr>
          <p:spPr bwMode="auto">
            <a:xfrm>
              <a:off x="3216" y="591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0000"/>
                  </a:solidFill>
                  <a:ea typeface="ＭＳ Ｐゴシック" pitchFamily="34" charset="-128"/>
                </a:rPr>
                <a:t>2 </a:t>
              </a:r>
              <a:r>
                <a:rPr lang="en-US" altLang="ja-JP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</a:rPr>
                <a:t>W</a:t>
              </a:r>
              <a:endParaRPr lang="en-US" altLang="ja-JP" sz="3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8286" name="Text Box 117"/>
            <p:cNvSpPr txBox="1">
              <a:spLocks noChangeArrowheads="1"/>
            </p:cNvSpPr>
            <p:nvPr/>
          </p:nvSpPr>
          <p:spPr bwMode="auto">
            <a:xfrm>
              <a:off x="1968" y="591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0000"/>
                  </a:solidFill>
                  <a:ea typeface="ＭＳ Ｐゴシック" pitchFamily="34" charset="-128"/>
                </a:rPr>
                <a:t>1 </a:t>
              </a:r>
              <a:r>
                <a:rPr lang="en-US" altLang="ja-JP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</a:rPr>
                <a:t>W</a:t>
              </a:r>
              <a:endParaRPr lang="en-US" altLang="ja-JP" sz="3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8287" name="Text Box 118"/>
            <p:cNvSpPr txBox="1">
              <a:spLocks noChangeArrowheads="1"/>
            </p:cNvSpPr>
            <p:nvPr/>
          </p:nvSpPr>
          <p:spPr bwMode="auto">
            <a:xfrm>
              <a:off x="4560" y="591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0000"/>
                  </a:solidFill>
                  <a:ea typeface="ＭＳ Ｐゴシック" pitchFamily="34" charset="-128"/>
                </a:rPr>
                <a:t>3 </a:t>
              </a:r>
              <a:r>
                <a:rPr lang="en-US" altLang="ja-JP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</a:rPr>
                <a:t>W</a:t>
              </a:r>
              <a:endParaRPr lang="en-US" altLang="ja-JP" sz="3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8288" name="Text Box 119"/>
            <p:cNvSpPr txBox="1">
              <a:spLocks noChangeArrowheads="1"/>
            </p:cNvSpPr>
            <p:nvPr/>
          </p:nvSpPr>
          <p:spPr bwMode="auto">
            <a:xfrm>
              <a:off x="720" y="590"/>
              <a:ext cx="4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0000"/>
                  </a:solidFill>
                  <a:ea typeface="ＭＳ Ｐゴシック" pitchFamily="34" charset="-128"/>
                </a:rPr>
                <a:t>12 V</a:t>
              </a:r>
              <a:endParaRPr lang="en-US" altLang="ja-JP" sz="3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3939" name="Text Box 147"/>
          <p:cNvSpPr txBox="1">
            <a:spLocks noChangeArrowheads="1"/>
          </p:cNvSpPr>
          <p:nvPr/>
        </p:nvSpPr>
        <p:spPr bwMode="auto">
          <a:xfrm>
            <a:off x="6324600" y="304800"/>
            <a:ext cx="1211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>
                <a:solidFill>
                  <a:srgbClr val="000000"/>
                </a:solidFill>
                <a:ea typeface="ＭＳ Ｐゴシック" pitchFamily="34" charset="-128"/>
              </a:rPr>
              <a:t>I = 2 A</a:t>
            </a:r>
            <a:endParaRPr lang="en-US" altLang="ja-JP" sz="4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22" name="Group 303"/>
          <p:cNvGrpSpPr>
            <a:grpSpLocks/>
          </p:cNvGrpSpPr>
          <p:nvPr/>
        </p:nvGrpSpPr>
        <p:grpSpPr bwMode="auto">
          <a:xfrm>
            <a:off x="723900" y="1809750"/>
            <a:ext cx="8121650" cy="598488"/>
            <a:chOff x="456" y="1140"/>
            <a:chExt cx="5116" cy="377"/>
          </a:xfrm>
        </p:grpSpPr>
        <p:sp>
          <p:nvSpPr>
            <p:cNvPr id="8280" name="Text Box 304"/>
            <p:cNvSpPr txBox="1">
              <a:spLocks noChangeArrowheads="1"/>
            </p:cNvSpPr>
            <p:nvPr/>
          </p:nvSpPr>
          <p:spPr bwMode="auto">
            <a:xfrm>
              <a:off x="1476" y="1152"/>
              <a:ext cx="23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a</a:t>
              </a:r>
            </a:p>
          </p:txBody>
        </p:sp>
        <p:sp>
          <p:nvSpPr>
            <p:cNvPr id="8281" name="Text Box 305"/>
            <p:cNvSpPr txBox="1">
              <a:spLocks noChangeArrowheads="1"/>
            </p:cNvSpPr>
            <p:nvPr/>
          </p:nvSpPr>
          <p:spPr bwMode="auto">
            <a:xfrm>
              <a:off x="2808" y="1140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8282" name="Text Box 306"/>
            <p:cNvSpPr txBox="1">
              <a:spLocks noChangeArrowheads="1"/>
            </p:cNvSpPr>
            <p:nvPr/>
          </p:nvSpPr>
          <p:spPr bwMode="auto">
            <a:xfrm>
              <a:off x="4092" y="1140"/>
              <a:ext cx="23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8283" name="Text Box 307"/>
            <p:cNvSpPr txBox="1">
              <a:spLocks noChangeArrowheads="1"/>
            </p:cNvSpPr>
            <p:nvPr/>
          </p:nvSpPr>
          <p:spPr bwMode="auto">
            <a:xfrm>
              <a:off x="5328" y="1152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d</a:t>
              </a:r>
            </a:p>
          </p:txBody>
        </p:sp>
        <p:sp>
          <p:nvSpPr>
            <p:cNvPr id="8284" name="Text Box 308"/>
            <p:cNvSpPr txBox="1">
              <a:spLocks noChangeArrowheads="1"/>
            </p:cNvSpPr>
            <p:nvPr/>
          </p:nvSpPr>
          <p:spPr bwMode="auto">
            <a:xfrm>
              <a:off x="456" y="1152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d</a:t>
              </a:r>
            </a:p>
          </p:txBody>
        </p:sp>
      </p:grpSp>
      <p:grpSp>
        <p:nvGrpSpPr>
          <p:cNvPr id="8198" name="Group 309"/>
          <p:cNvGrpSpPr>
            <a:grpSpLocks/>
          </p:cNvGrpSpPr>
          <p:nvPr/>
        </p:nvGrpSpPr>
        <p:grpSpPr bwMode="auto">
          <a:xfrm>
            <a:off x="3556000" y="2967038"/>
            <a:ext cx="1219200" cy="457200"/>
            <a:chOff x="1536" y="2592"/>
            <a:chExt cx="768" cy="288"/>
          </a:xfrm>
        </p:grpSpPr>
        <p:grpSp>
          <p:nvGrpSpPr>
            <p:cNvPr id="8265" name="Group 310"/>
            <p:cNvGrpSpPr>
              <a:grpSpLocks/>
            </p:cNvGrpSpPr>
            <p:nvPr/>
          </p:nvGrpSpPr>
          <p:grpSpPr bwMode="auto">
            <a:xfrm>
              <a:off x="1584" y="2592"/>
              <a:ext cx="672" cy="288"/>
              <a:chOff x="1200" y="3840"/>
              <a:chExt cx="2688" cy="480"/>
            </a:xfrm>
          </p:grpSpPr>
          <p:grpSp>
            <p:nvGrpSpPr>
              <p:cNvPr id="8268" name="Group 311"/>
              <p:cNvGrpSpPr>
                <a:grpSpLocks/>
              </p:cNvGrpSpPr>
              <p:nvPr/>
            </p:nvGrpSpPr>
            <p:grpSpPr bwMode="auto">
              <a:xfrm>
                <a:off x="1200" y="3840"/>
                <a:ext cx="672" cy="480"/>
                <a:chOff x="1200" y="3840"/>
                <a:chExt cx="672" cy="480"/>
              </a:xfrm>
            </p:grpSpPr>
            <p:sp>
              <p:nvSpPr>
                <p:cNvPr id="8278" name="Line 312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79" name="Line 313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269" name="Group 314"/>
              <p:cNvGrpSpPr>
                <a:grpSpLocks/>
              </p:cNvGrpSpPr>
              <p:nvPr/>
            </p:nvGrpSpPr>
            <p:grpSpPr bwMode="auto">
              <a:xfrm>
                <a:off x="1872" y="3840"/>
                <a:ext cx="672" cy="480"/>
                <a:chOff x="1200" y="3840"/>
                <a:chExt cx="672" cy="480"/>
              </a:xfrm>
            </p:grpSpPr>
            <p:sp>
              <p:nvSpPr>
                <p:cNvPr id="8276" name="Line 315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77" name="Line 316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270" name="Group 317"/>
              <p:cNvGrpSpPr>
                <a:grpSpLocks/>
              </p:cNvGrpSpPr>
              <p:nvPr/>
            </p:nvGrpSpPr>
            <p:grpSpPr bwMode="auto">
              <a:xfrm>
                <a:off x="2544" y="3840"/>
                <a:ext cx="672" cy="480"/>
                <a:chOff x="1200" y="3840"/>
                <a:chExt cx="672" cy="480"/>
              </a:xfrm>
            </p:grpSpPr>
            <p:sp>
              <p:nvSpPr>
                <p:cNvPr id="8274" name="Line 318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75" name="Line 319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271" name="Group 320"/>
              <p:cNvGrpSpPr>
                <a:grpSpLocks/>
              </p:cNvGrpSpPr>
              <p:nvPr/>
            </p:nvGrpSpPr>
            <p:grpSpPr bwMode="auto">
              <a:xfrm>
                <a:off x="3216" y="3840"/>
                <a:ext cx="672" cy="480"/>
                <a:chOff x="1200" y="3840"/>
                <a:chExt cx="672" cy="480"/>
              </a:xfrm>
            </p:grpSpPr>
            <p:sp>
              <p:nvSpPr>
                <p:cNvPr id="8272" name="Line 321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73" name="Line 322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266" name="Line 323"/>
            <p:cNvSpPr>
              <a:spLocks noChangeShapeType="1"/>
            </p:cNvSpPr>
            <p:nvPr/>
          </p:nvSpPr>
          <p:spPr bwMode="auto">
            <a:xfrm>
              <a:off x="225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8267" name="Line 324"/>
            <p:cNvSpPr>
              <a:spLocks noChangeShapeType="1"/>
            </p:cNvSpPr>
            <p:nvPr/>
          </p:nvSpPr>
          <p:spPr bwMode="auto">
            <a:xfrm flipH="1">
              <a:off x="153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sp>
        <p:nvSpPr>
          <p:cNvPr id="8199" name="Line 325"/>
          <p:cNvSpPr>
            <a:spLocks noChangeShapeType="1"/>
          </p:cNvSpPr>
          <p:nvPr/>
        </p:nvSpPr>
        <p:spPr bwMode="auto">
          <a:xfrm>
            <a:off x="4778375" y="3200400"/>
            <a:ext cx="1241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8200" name="Line 326"/>
          <p:cNvSpPr>
            <a:spLocks noChangeShapeType="1"/>
          </p:cNvSpPr>
          <p:nvPr/>
        </p:nvSpPr>
        <p:spPr bwMode="auto">
          <a:xfrm flipH="1">
            <a:off x="2438400" y="3200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grpSp>
        <p:nvGrpSpPr>
          <p:cNvPr id="8201" name="Group 327"/>
          <p:cNvGrpSpPr>
            <a:grpSpLocks/>
          </p:cNvGrpSpPr>
          <p:nvPr/>
        </p:nvGrpSpPr>
        <p:grpSpPr bwMode="auto">
          <a:xfrm rot="5400000">
            <a:off x="1827213" y="4210050"/>
            <a:ext cx="1219200" cy="457200"/>
            <a:chOff x="1536" y="2592"/>
            <a:chExt cx="768" cy="288"/>
          </a:xfrm>
        </p:grpSpPr>
        <p:grpSp>
          <p:nvGrpSpPr>
            <p:cNvPr id="8250" name="Group 328"/>
            <p:cNvGrpSpPr>
              <a:grpSpLocks/>
            </p:cNvGrpSpPr>
            <p:nvPr/>
          </p:nvGrpSpPr>
          <p:grpSpPr bwMode="auto">
            <a:xfrm>
              <a:off x="1584" y="2592"/>
              <a:ext cx="672" cy="288"/>
              <a:chOff x="1200" y="3840"/>
              <a:chExt cx="2688" cy="480"/>
            </a:xfrm>
          </p:grpSpPr>
          <p:grpSp>
            <p:nvGrpSpPr>
              <p:cNvPr id="8253" name="Group 329"/>
              <p:cNvGrpSpPr>
                <a:grpSpLocks/>
              </p:cNvGrpSpPr>
              <p:nvPr/>
            </p:nvGrpSpPr>
            <p:grpSpPr bwMode="auto">
              <a:xfrm>
                <a:off x="1200" y="3840"/>
                <a:ext cx="672" cy="480"/>
                <a:chOff x="1200" y="3840"/>
                <a:chExt cx="672" cy="480"/>
              </a:xfrm>
            </p:grpSpPr>
            <p:sp>
              <p:nvSpPr>
                <p:cNvPr id="8263" name="Line 330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64" name="Line 331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254" name="Group 332"/>
              <p:cNvGrpSpPr>
                <a:grpSpLocks/>
              </p:cNvGrpSpPr>
              <p:nvPr/>
            </p:nvGrpSpPr>
            <p:grpSpPr bwMode="auto">
              <a:xfrm>
                <a:off x="1872" y="3840"/>
                <a:ext cx="672" cy="480"/>
                <a:chOff x="1200" y="3840"/>
                <a:chExt cx="672" cy="480"/>
              </a:xfrm>
            </p:grpSpPr>
            <p:sp>
              <p:nvSpPr>
                <p:cNvPr id="8261" name="Line 333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62" name="Line 334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255" name="Group 335"/>
              <p:cNvGrpSpPr>
                <a:grpSpLocks/>
              </p:cNvGrpSpPr>
              <p:nvPr/>
            </p:nvGrpSpPr>
            <p:grpSpPr bwMode="auto">
              <a:xfrm>
                <a:off x="2544" y="3840"/>
                <a:ext cx="672" cy="480"/>
                <a:chOff x="1200" y="3840"/>
                <a:chExt cx="672" cy="480"/>
              </a:xfrm>
            </p:grpSpPr>
            <p:sp>
              <p:nvSpPr>
                <p:cNvPr id="8259" name="Line 336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60" name="Line 337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256" name="Group 338"/>
              <p:cNvGrpSpPr>
                <a:grpSpLocks/>
              </p:cNvGrpSpPr>
              <p:nvPr/>
            </p:nvGrpSpPr>
            <p:grpSpPr bwMode="auto">
              <a:xfrm>
                <a:off x="3216" y="3840"/>
                <a:ext cx="672" cy="480"/>
                <a:chOff x="1200" y="3840"/>
                <a:chExt cx="672" cy="480"/>
              </a:xfrm>
            </p:grpSpPr>
            <p:sp>
              <p:nvSpPr>
                <p:cNvPr id="8257" name="Line 339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58" name="Line 340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251" name="Line 341"/>
            <p:cNvSpPr>
              <a:spLocks noChangeShapeType="1"/>
            </p:cNvSpPr>
            <p:nvPr/>
          </p:nvSpPr>
          <p:spPr bwMode="auto">
            <a:xfrm>
              <a:off x="225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8252" name="Line 342"/>
            <p:cNvSpPr>
              <a:spLocks noChangeShapeType="1"/>
            </p:cNvSpPr>
            <p:nvPr/>
          </p:nvSpPr>
          <p:spPr bwMode="auto">
            <a:xfrm flipH="1">
              <a:off x="153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sp>
        <p:nvSpPr>
          <p:cNvPr id="8202" name="Line 343"/>
          <p:cNvSpPr>
            <a:spLocks noChangeShapeType="1"/>
          </p:cNvSpPr>
          <p:nvPr/>
        </p:nvSpPr>
        <p:spPr bwMode="auto">
          <a:xfrm rot="16200000" flipH="1">
            <a:off x="2097882" y="5374481"/>
            <a:ext cx="6794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8203" name="Line 344"/>
          <p:cNvSpPr>
            <a:spLocks noChangeShapeType="1"/>
          </p:cNvSpPr>
          <p:nvPr/>
        </p:nvSpPr>
        <p:spPr bwMode="auto">
          <a:xfrm rot="-5400000">
            <a:off x="2118519" y="3518694"/>
            <a:ext cx="63817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grpSp>
        <p:nvGrpSpPr>
          <p:cNvPr id="8204" name="Group 345"/>
          <p:cNvGrpSpPr>
            <a:grpSpLocks/>
          </p:cNvGrpSpPr>
          <p:nvPr/>
        </p:nvGrpSpPr>
        <p:grpSpPr bwMode="auto">
          <a:xfrm rot="5400000">
            <a:off x="5408613" y="4210050"/>
            <a:ext cx="1219200" cy="457200"/>
            <a:chOff x="1536" y="2592"/>
            <a:chExt cx="768" cy="288"/>
          </a:xfrm>
        </p:grpSpPr>
        <p:grpSp>
          <p:nvGrpSpPr>
            <p:cNvPr id="8235" name="Group 346"/>
            <p:cNvGrpSpPr>
              <a:grpSpLocks/>
            </p:cNvGrpSpPr>
            <p:nvPr/>
          </p:nvGrpSpPr>
          <p:grpSpPr bwMode="auto">
            <a:xfrm>
              <a:off x="1584" y="2592"/>
              <a:ext cx="672" cy="288"/>
              <a:chOff x="1200" y="3840"/>
              <a:chExt cx="2688" cy="480"/>
            </a:xfrm>
          </p:grpSpPr>
          <p:grpSp>
            <p:nvGrpSpPr>
              <p:cNvPr id="8238" name="Group 347"/>
              <p:cNvGrpSpPr>
                <a:grpSpLocks/>
              </p:cNvGrpSpPr>
              <p:nvPr/>
            </p:nvGrpSpPr>
            <p:grpSpPr bwMode="auto">
              <a:xfrm>
                <a:off x="1200" y="3840"/>
                <a:ext cx="672" cy="480"/>
                <a:chOff x="1200" y="3840"/>
                <a:chExt cx="672" cy="480"/>
              </a:xfrm>
            </p:grpSpPr>
            <p:sp>
              <p:nvSpPr>
                <p:cNvPr id="8248" name="Line 348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49" name="Line 349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239" name="Group 350"/>
              <p:cNvGrpSpPr>
                <a:grpSpLocks/>
              </p:cNvGrpSpPr>
              <p:nvPr/>
            </p:nvGrpSpPr>
            <p:grpSpPr bwMode="auto">
              <a:xfrm>
                <a:off x="1872" y="3840"/>
                <a:ext cx="672" cy="480"/>
                <a:chOff x="1200" y="3840"/>
                <a:chExt cx="672" cy="480"/>
              </a:xfrm>
            </p:grpSpPr>
            <p:sp>
              <p:nvSpPr>
                <p:cNvPr id="8246" name="Line 351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47" name="Line 352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240" name="Group 353"/>
              <p:cNvGrpSpPr>
                <a:grpSpLocks/>
              </p:cNvGrpSpPr>
              <p:nvPr/>
            </p:nvGrpSpPr>
            <p:grpSpPr bwMode="auto">
              <a:xfrm>
                <a:off x="2544" y="3840"/>
                <a:ext cx="672" cy="480"/>
                <a:chOff x="1200" y="3840"/>
                <a:chExt cx="672" cy="480"/>
              </a:xfrm>
            </p:grpSpPr>
            <p:sp>
              <p:nvSpPr>
                <p:cNvPr id="8244" name="Line 354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45" name="Line 355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241" name="Group 356"/>
              <p:cNvGrpSpPr>
                <a:grpSpLocks/>
              </p:cNvGrpSpPr>
              <p:nvPr/>
            </p:nvGrpSpPr>
            <p:grpSpPr bwMode="auto">
              <a:xfrm>
                <a:off x="3216" y="3840"/>
                <a:ext cx="672" cy="480"/>
                <a:chOff x="1200" y="3840"/>
                <a:chExt cx="672" cy="480"/>
              </a:xfrm>
            </p:grpSpPr>
            <p:sp>
              <p:nvSpPr>
                <p:cNvPr id="8242" name="Line 357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43" name="Line 358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236" name="Line 359"/>
            <p:cNvSpPr>
              <a:spLocks noChangeShapeType="1"/>
            </p:cNvSpPr>
            <p:nvPr/>
          </p:nvSpPr>
          <p:spPr bwMode="auto">
            <a:xfrm>
              <a:off x="225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8237" name="Line 360"/>
            <p:cNvSpPr>
              <a:spLocks noChangeShapeType="1"/>
            </p:cNvSpPr>
            <p:nvPr/>
          </p:nvSpPr>
          <p:spPr bwMode="auto">
            <a:xfrm flipH="1">
              <a:off x="153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sp>
        <p:nvSpPr>
          <p:cNvPr id="8205" name="Line 361"/>
          <p:cNvSpPr>
            <a:spLocks noChangeShapeType="1"/>
          </p:cNvSpPr>
          <p:nvPr/>
        </p:nvSpPr>
        <p:spPr bwMode="auto">
          <a:xfrm rot="16200000" flipH="1">
            <a:off x="5679282" y="5374481"/>
            <a:ext cx="6794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8206" name="Line 362"/>
          <p:cNvSpPr>
            <a:spLocks noChangeShapeType="1"/>
          </p:cNvSpPr>
          <p:nvPr/>
        </p:nvSpPr>
        <p:spPr bwMode="auto">
          <a:xfrm rot="-5400000">
            <a:off x="5715000" y="3505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8207" name="Line 363"/>
          <p:cNvSpPr>
            <a:spLocks noChangeShapeType="1"/>
          </p:cNvSpPr>
          <p:nvPr/>
        </p:nvSpPr>
        <p:spPr bwMode="auto">
          <a:xfrm>
            <a:off x="2438400" y="5715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8208" name="Line 364"/>
          <p:cNvSpPr>
            <a:spLocks noChangeShapeType="1"/>
          </p:cNvSpPr>
          <p:nvPr/>
        </p:nvSpPr>
        <p:spPr bwMode="auto">
          <a:xfrm>
            <a:off x="4114800" y="5257800"/>
            <a:ext cx="0" cy="990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8209" name="Line 365"/>
          <p:cNvSpPr>
            <a:spLocks noChangeShapeType="1"/>
          </p:cNvSpPr>
          <p:nvPr/>
        </p:nvSpPr>
        <p:spPr bwMode="auto">
          <a:xfrm>
            <a:off x="4267200" y="5486400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8210" name="Line 366"/>
          <p:cNvSpPr>
            <a:spLocks noChangeShapeType="1"/>
          </p:cNvSpPr>
          <p:nvPr/>
        </p:nvSpPr>
        <p:spPr bwMode="auto">
          <a:xfrm>
            <a:off x="4267200" y="57150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grpSp>
        <p:nvGrpSpPr>
          <p:cNvPr id="8211" name="Group 367"/>
          <p:cNvGrpSpPr>
            <a:grpSpLocks/>
          </p:cNvGrpSpPr>
          <p:nvPr/>
        </p:nvGrpSpPr>
        <p:grpSpPr bwMode="auto">
          <a:xfrm>
            <a:off x="1293813" y="3505200"/>
            <a:ext cx="5907087" cy="2789238"/>
            <a:chOff x="815" y="2208"/>
            <a:chExt cx="3721" cy="1757"/>
          </a:xfrm>
        </p:grpSpPr>
        <p:sp>
          <p:nvSpPr>
            <p:cNvPr id="8231" name="Text Box 368"/>
            <p:cNvSpPr txBox="1">
              <a:spLocks noChangeArrowheads="1"/>
            </p:cNvSpPr>
            <p:nvPr/>
          </p:nvSpPr>
          <p:spPr bwMode="auto">
            <a:xfrm>
              <a:off x="2688" y="3600"/>
              <a:ext cx="62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12 V</a:t>
              </a:r>
            </a:p>
          </p:txBody>
        </p:sp>
        <p:sp>
          <p:nvSpPr>
            <p:cNvPr id="8232" name="Text Box 369"/>
            <p:cNvSpPr txBox="1">
              <a:spLocks noChangeArrowheads="1"/>
            </p:cNvSpPr>
            <p:nvPr/>
          </p:nvSpPr>
          <p:spPr bwMode="auto">
            <a:xfrm>
              <a:off x="815" y="2563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1 </a:t>
              </a:r>
              <a:r>
                <a:rPr lang="en-US" altLang="ja-JP" sz="3200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</a:rPr>
                <a:t>W</a:t>
              </a:r>
              <a:endParaRPr lang="en-US" altLang="ja-JP" sz="3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8233" name="Text Box 370"/>
            <p:cNvSpPr txBox="1">
              <a:spLocks noChangeArrowheads="1"/>
            </p:cNvSpPr>
            <p:nvPr/>
          </p:nvSpPr>
          <p:spPr bwMode="auto">
            <a:xfrm>
              <a:off x="2352" y="2208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2 </a:t>
              </a:r>
              <a:r>
                <a:rPr lang="en-US" altLang="ja-JP" sz="3200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</a:rPr>
                <a:t>W</a:t>
              </a:r>
              <a:endParaRPr lang="en-US" altLang="ja-JP" sz="3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8234" name="Text Box 371"/>
            <p:cNvSpPr txBox="1">
              <a:spLocks noChangeArrowheads="1"/>
            </p:cNvSpPr>
            <p:nvPr/>
          </p:nvSpPr>
          <p:spPr bwMode="auto">
            <a:xfrm>
              <a:off x="4031" y="2611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3 </a:t>
              </a:r>
              <a:r>
                <a:rPr lang="en-US" altLang="ja-JP" sz="3200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</a:rPr>
                <a:t>W</a:t>
              </a:r>
              <a:endParaRPr lang="en-US" altLang="ja-JP" sz="3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8212" name="Text Box 372"/>
          <p:cNvSpPr txBox="1">
            <a:spLocks noChangeArrowheads="1"/>
          </p:cNvSpPr>
          <p:nvPr/>
        </p:nvSpPr>
        <p:spPr bwMode="auto">
          <a:xfrm>
            <a:off x="3694113" y="5021263"/>
            <a:ext cx="10429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3200">
                <a:solidFill>
                  <a:srgbClr val="000000"/>
                </a:solidFill>
                <a:ea typeface="ＭＳ Ｐゴシック" pitchFamily="34" charset="-128"/>
              </a:rPr>
              <a:t>+    </a:t>
            </a:r>
            <a:r>
              <a:rPr lang="en-US" altLang="ja-JP" sz="320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-</a:t>
            </a:r>
            <a:endParaRPr lang="en-US" altLang="ja-JP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8213" name="Group 373"/>
          <p:cNvGrpSpPr>
            <a:grpSpLocks/>
          </p:cNvGrpSpPr>
          <p:nvPr/>
        </p:nvGrpSpPr>
        <p:grpSpPr bwMode="auto">
          <a:xfrm>
            <a:off x="3046413" y="3763963"/>
            <a:ext cx="936625" cy="1143000"/>
            <a:chOff x="1871" y="1843"/>
            <a:chExt cx="590" cy="720"/>
          </a:xfrm>
        </p:grpSpPr>
        <p:sp>
          <p:nvSpPr>
            <p:cNvPr id="8229" name="Text Box 374"/>
            <p:cNvSpPr txBox="1">
              <a:spLocks noChangeArrowheads="1"/>
            </p:cNvSpPr>
            <p:nvPr/>
          </p:nvSpPr>
          <p:spPr bwMode="auto">
            <a:xfrm>
              <a:off x="1968" y="2064"/>
              <a:ext cx="49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CC3300"/>
                  </a:solidFill>
                  <a:ea typeface="ＭＳ Ｐゴシック" pitchFamily="34" charset="-128"/>
                </a:rPr>
                <a:t>2 A</a:t>
              </a:r>
            </a:p>
          </p:txBody>
        </p:sp>
        <p:sp>
          <p:nvSpPr>
            <p:cNvPr id="8230" name="Line 375"/>
            <p:cNvSpPr>
              <a:spLocks noChangeShapeType="1"/>
            </p:cNvSpPr>
            <p:nvPr/>
          </p:nvSpPr>
          <p:spPr bwMode="auto">
            <a:xfrm flipV="1">
              <a:off x="1871" y="1843"/>
              <a:ext cx="0" cy="72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grpSp>
        <p:nvGrpSpPr>
          <p:cNvPr id="8214" name="Group 376"/>
          <p:cNvGrpSpPr>
            <a:grpSpLocks/>
          </p:cNvGrpSpPr>
          <p:nvPr/>
        </p:nvGrpSpPr>
        <p:grpSpPr bwMode="auto">
          <a:xfrm>
            <a:off x="1981200" y="2967038"/>
            <a:ext cx="4552950" cy="2941637"/>
            <a:chOff x="1248" y="1869"/>
            <a:chExt cx="2868" cy="1853"/>
          </a:xfrm>
        </p:grpSpPr>
        <p:sp>
          <p:nvSpPr>
            <p:cNvPr id="8221" name="Text Box 377"/>
            <p:cNvSpPr txBox="1">
              <a:spLocks noChangeArrowheads="1"/>
            </p:cNvSpPr>
            <p:nvPr/>
          </p:nvSpPr>
          <p:spPr bwMode="auto">
            <a:xfrm>
              <a:off x="1280" y="3357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a</a:t>
              </a:r>
            </a:p>
          </p:txBody>
        </p:sp>
        <p:sp>
          <p:nvSpPr>
            <p:cNvPr id="8222" name="Text Box 378"/>
            <p:cNvSpPr txBox="1">
              <a:spLocks noChangeArrowheads="1"/>
            </p:cNvSpPr>
            <p:nvPr/>
          </p:nvSpPr>
          <p:spPr bwMode="auto">
            <a:xfrm>
              <a:off x="1248" y="1872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8223" name="Text Box 379"/>
            <p:cNvSpPr txBox="1">
              <a:spLocks noChangeArrowheads="1"/>
            </p:cNvSpPr>
            <p:nvPr/>
          </p:nvSpPr>
          <p:spPr bwMode="auto">
            <a:xfrm>
              <a:off x="3825" y="1869"/>
              <a:ext cx="23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8224" name="Text Box 380"/>
            <p:cNvSpPr txBox="1">
              <a:spLocks noChangeArrowheads="1"/>
            </p:cNvSpPr>
            <p:nvPr/>
          </p:nvSpPr>
          <p:spPr bwMode="auto">
            <a:xfrm>
              <a:off x="3858" y="3312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d</a:t>
              </a:r>
            </a:p>
          </p:txBody>
        </p:sp>
        <p:sp>
          <p:nvSpPr>
            <p:cNvPr id="8225" name="Oval 381"/>
            <p:cNvSpPr>
              <a:spLocks noChangeArrowheads="1"/>
            </p:cNvSpPr>
            <p:nvPr/>
          </p:nvSpPr>
          <p:spPr bwMode="auto">
            <a:xfrm>
              <a:off x="1506" y="35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8226" name="Oval 382"/>
            <p:cNvSpPr>
              <a:spLocks noChangeArrowheads="1"/>
            </p:cNvSpPr>
            <p:nvPr/>
          </p:nvSpPr>
          <p:spPr bwMode="auto">
            <a:xfrm>
              <a:off x="1473" y="197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8227" name="Oval 383"/>
            <p:cNvSpPr>
              <a:spLocks noChangeArrowheads="1"/>
            </p:cNvSpPr>
            <p:nvPr/>
          </p:nvSpPr>
          <p:spPr bwMode="auto">
            <a:xfrm>
              <a:off x="3739" y="197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8228" name="Oval 384"/>
            <p:cNvSpPr>
              <a:spLocks noChangeArrowheads="1"/>
            </p:cNvSpPr>
            <p:nvPr/>
          </p:nvSpPr>
          <p:spPr bwMode="auto">
            <a:xfrm>
              <a:off x="3762" y="35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sp>
        <p:nvSpPr>
          <p:cNvPr id="8215" name="Text Box 386"/>
          <p:cNvSpPr txBox="1">
            <a:spLocks noChangeArrowheads="1"/>
          </p:cNvSpPr>
          <p:nvPr/>
        </p:nvSpPr>
        <p:spPr bwMode="auto">
          <a:xfrm>
            <a:off x="212725" y="193675"/>
            <a:ext cx="4025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>
                <a:solidFill>
                  <a:srgbClr val="333399"/>
                </a:solidFill>
                <a:ea typeface="ＭＳ Ｐゴシック" pitchFamily="34" charset="-128"/>
              </a:rPr>
              <a:t>Introducing Mr Coulomb</a:t>
            </a:r>
          </a:p>
        </p:txBody>
      </p:sp>
      <p:pic>
        <p:nvPicPr>
          <p:cNvPr id="152" name="Picture 79" descr="C:\sharedArea\Administration\Microsoft Clip Organizer\MCj0078701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863057" y="5638006"/>
            <a:ext cx="7032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152" descr="C:\sharedArea\Administration\Microsoft Clip Organizer\MCj0078701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83">
            <a:off x="1473200" y="4451350"/>
            <a:ext cx="7032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79" descr="C:\sharedArea\Administration\Microsoft Clip Organizer\MCj0078701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20181" y="2137569"/>
            <a:ext cx="7032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79" descr="C:\sharedArea\Administration\Microsoft Clip Organizer\MCj0078701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8782">
            <a:off x="6020594" y="2439194"/>
            <a:ext cx="7032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79" descr="C:\sharedArea\Administration\Microsoft Clip Organizer\MCj0078701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23706" y="5576094"/>
            <a:ext cx="7032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156" descr="C:\sharedArea\Administration\Microsoft Clip Organizer\MCj0078701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83">
            <a:off x="4178435" y="-87951"/>
            <a:ext cx="7032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5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3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971800" y="1609725"/>
            <a:ext cx="1219200" cy="457200"/>
            <a:chOff x="1536" y="2592"/>
            <a:chExt cx="768" cy="288"/>
          </a:xfrm>
        </p:grpSpPr>
        <p:grpSp>
          <p:nvGrpSpPr>
            <p:cNvPr id="9305" name="Group 3"/>
            <p:cNvGrpSpPr>
              <a:grpSpLocks/>
            </p:cNvGrpSpPr>
            <p:nvPr/>
          </p:nvGrpSpPr>
          <p:grpSpPr bwMode="auto">
            <a:xfrm>
              <a:off x="1584" y="2592"/>
              <a:ext cx="672" cy="288"/>
              <a:chOff x="1200" y="3840"/>
              <a:chExt cx="2688" cy="480"/>
            </a:xfrm>
          </p:grpSpPr>
          <p:grpSp>
            <p:nvGrpSpPr>
              <p:cNvPr id="9308" name="Group 4"/>
              <p:cNvGrpSpPr>
                <a:grpSpLocks/>
              </p:cNvGrpSpPr>
              <p:nvPr/>
            </p:nvGrpSpPr>
            <p:grpSpPr bwMode="auto">
              <a:xfrm>
                <a:off x="1200" y="3840"/>
                <a:ext cx="672" cy="480"/>
                <a:chOff x="1200" y="3840"/>
                <a:chExt cx="672" cy="480"/>
              </a:xfrm>
            </p:grpSpPr>
            <p:sp>
              <p:nvSpPr>
                <p:cNvPr id="9318" name="Line 5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1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309" name="Group 7"/>
              <p:cNvGrpSpPr>
                <a:grpSpLocks/>
              </p:cNvGrpSpPr>
              <p:nvPr/>
            </p:nvGrpSpPr>
            <p:grpSpPr bwMode="auto">
              <a:xfrm>
                <a:off x="1872" y="3840"/>
                <a:ext cx="672" cy="480"/>
                <a:chOff x="1200" y="3840"/>
                <a:chExt cx="672" cy="480"/>
              </a:xfrm>
            </p:grpSpPr>
            <p:sp>
              <p:nvSpPr>
                <p:cNvPr id="9316" name="Line 8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17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310" name="Group 10"/>
              <p:cNvGrpSpPr>
                <a:grpSpLocks/>
              </p:cNvGrpSpPr>
              <p:nvPr/>
            </p:nvGrpSpPr>
            <p:grpSpPr bwMode="auto">
              <a:xfrm>
                <a:off x="2544" y="3840"/>
                <a:ext cx="672" cy="480"/>
                <a:chOff x="1200" y="3840"/>
                <a:chExt cx="672" cy="480"/>
              </a:xfrm>
            </p:grpSpPr>
            <p:sp>
              <p:nvSpPr>
                <p:cNvPr id="9314" name="Line 11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15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311" name="Group 13"/>
              <p:cNvGrpSpPr>
                <a:grpSpLocks/>
              </p:cNvGrpSpPr>
              <p:nvPr/>
            </p:nvGrpSpPr>
            <p:grpSpPr bwMode="auto">
              <a:xfrm>
                <a:off x="3216" y="3840"/>
                <a:ext cx="672" cy="480"/>
                <a:chOff x="1200" y="3840"/>
                <a:chExt cx="672" cy="480"/>
              </a:xfrm>
            </p:grpSpPr>
            <p:sp>
              <p:nvSpPr>
                <p:cNvPr id="9312" name="Line 14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1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306" name="Line 16"/>
            <p:cNvSpPr>
              <a:spLocks noChangeShapeType="1"/>
            </p:cNvSpPr>
            <p:nvPr/>
          </p:nvSpPr>
          <p:spPr bwMode="auto">
            <a:xfrm>
              <a:off x="225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9307" name="Line 17"/>
            <p:cNvSpPr>
              <a:spLocks noChangeShapeType="1"/>
            </p:cNvSpPr>
            <p:nvPr/>
          </p:nvSpPr>
          <p:spPr bwMode="auto">
            <a:xfrm flipH="1">
              <a:off x="153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sp>
        <p:nvSpPr>
          <p:cNvPr id="9219" name="Line 18"/>
          <p:cNvSpPr>
            <a:spLocks noChangeShapeType="1"/>
          </p:cNvSpPr>
          <p:nvPr/>
        </p:nvSpPr>
        <p:spPr bwMode="auto">
          <a:xfrm flipV="1">
            <a:off x="2076450" y="1409700"/>
            <a:ext cx="0" cy="7620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9220" name="Line 19"/>
          <p:cNvSpPr>
            <a:spLocks noChangeShapeType="1"/>
          </p:cNvSpPr>
          <p:nvPr/>
        </p:nvSpPr>
        <p:spPr bwMode="auto">
          <a:xfrm flipH="1" flipV="1">
            <a:off x="1295400" y="1600200"/>
            <a:ext cx="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9221" name="Line 20"/>
          <p:cNvSpPr>
            <a:spLocks noChangeShapeType="1"/>
          </p:cNvSpPr>
          <p:nvPr/>
        </p:nvSpPr>
        <p:spPr bwMode="auto">
          <a:xfrm flipV="1">
            <a:off x="2108200" y="1828800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9222" name="Oval 21"/>
          <p:cNvSpPr>
            <a:spLocks noChangeArrowheads="1"/>
          </p:cNvSpPr>
          <p:nvPr/>
        </p:nvSpPr>
        <p:spPr bwMode="auto">
          <a:xfrm>
            <a:off x="4559300" y="17557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9223" name="Oval 22"/>
          <p:cNvSpPr>
            <a:spLocks noChangeArrowheads="1"/>
          </p:cNvSpPr>
          <p:nvPr/>
        </p:nvSpPr>
        <p:spPr bwMode="auto">
          <a:xfrm>
            <a:off x="6607175" y="17557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9224" name="Oval 23"/>
          <p:cNvSpPr>
            <a:spLocks noChangeArrowheads="1"/>
          </p:cNvSpPr>
          <p:nvPr/>
        </p:nvSpPr>
        <p:spPr bwMode="auto">
          <a:xfrm>
            <a:off x="835025" y="17557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9225" name="Oval 24"/>
          <p:cNvSpPr>
            <a:spLocks noChangeArrowheads="1"/>
          </p:cNvSpPr>
          <p:nvPr/>
        </p:nvSpPr>
        <p:spPr bwMode="auto">
          <a:xfrm>
            <a:off x="2435225" y="175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grpSp>
        <p:nvGrpSpPr>
          <p:cNvPr id="9226" name="Group 25"/>
          <p:cNvGrpSpPr>
            <a:grpSpLocks/>
          </p:cNvGrpSpPr>
          <p:nvPr/>
        </p:nvGrpSpPr>
        <p:grpSpPr bwMode="auto">
          <a:xfrm>
            <a:off x="5019675" y="1614488"/>
            <a:ext cx="1219200" cy="457200"/>
            <a:chOff x="1536" y="2592"/>
            <a:chExt cx="768" cy="288"/>
          </a:xfrm>
        </p:grpSpPr>
        <p:grpSp>
          <p:nvGrpSpPr>
            <p:cNvPr id="9290" name="Group 26"/>
            <p:cNvGrpSpPr>
              <a:grpSpLocks/>
            </p:cNvGrpSpPr>
            <p:nvPr/>
          </p:nvGrpSpPr>
          <p:grpSpPr bwMode="auto">
            <a:xfrm>
              <a:off x="1584" y="2592"/>
              <a:ext cx="672" cy="288"/>
              <a:chOff x="1200" y="3840"/>
              <a:chExt cx="2688" cy="480"/>
            </a:xfrm>
          </p:grpSpPr>
          <p:grpSp>
            <p:nvGrpSpPr>
              <p:cNvPr id="9293" name="Group 27"/>
              <p:cNvGrpSpPr>
                <a:grpSpLocks/>
              </p:cNvGrpSpPr>
              <p:nvPr/>
            </p:nvGrpSpPr>
            <p:grpSpPr bwMode="auto">
              <a:xfrm>
                <a:off x="1200" y="3840"/>
                <a:ext cx="672" cy="480"/>
                <a:chOff x="1200" y="3840"/>
                <a:chExt cx="672" cy="480"/>
              </a:xfrm>
            </p:grpSpPr>
            <p:sp>
              <p:nvSpPr>
                <p:cNvPr id="9303" name="Line 28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0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294" name="Group 30"/>
              <p:cNvGrpSpPr>
                <a:grpSpLocks/>
              </p:cNvGrpSpPr>
              <p:nvPr/>
            </p:nvGrpSpPr>
            <p:grpSpPr bwMode="auto">
              <a:xfrm>
                <a:off x="1872" y="3840"/>
                <a:ext cx="672" cy="480"/>
                <a:chOff x="1200" y="3840"/>
                <a:chExt cx="672" cy="480"/>
              </a:xfrm>
            </p:grpSpPr>
            <p:sp>
              <p:nvSpPr>
                <p:cNvPr id="9301" name="Line 31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0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295" name="Group 33"/>
              <p:cNvGrpSpPr>
                <a:grpSpLocks/>
              </p:cNvGrpSpPr>
              <p:nvPr/>
            </p:nvGrpSpPr>
            <p:grpSpPr bwMode="auto">
              <a:xfrm>
                <a:off x="2544" y="3840"/>
                <a:ext cx="672" cy="480"/>
                <a:chOff x="1200" y="3840"/>
                <a:chExt cx="672" cy="480"/>
              </a:xfrm>
            </p:grpSpPr>
            <p:sp>
              <p:nvSpPr>
                <p:cNvPr id="9299" name="Line 34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0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296" name="Group 36"/>
              <p:cNvGrpSpPr>
                <a:grpSpLocks/>
              </p:cNvGrpSpPr>
              <p:nvPr/>
            </p:nvGrpSpPr>
            <p:grpSpPr bwMode="auto">
              <a:xfrm>
                <a:off x="3216" y="3840"/>
                <a:ext cx="672" cy="480"/>
                <a:chOff x="1200" y="3840"/>
                <a:chExt cx="672" cy="480"/>
              </a:xfrm>
            </p:grpSpPr>
            <p:sp>
              <p:nvSpPr>
                <p:cNvPr id="9297" name="Line 37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9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291" name="Line 39"/>
            <p:cNvSpPr>
              <a:spLocks noChangeShapeType="1"/>
            </p:cNvSpPr>
            <p:nvPr/>
          </p:nvSpPr>
          <p:spPr bwMode="auto">
            <a:xfrm>
              <a:off x="225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9292" name="Line 40"/>
            <p:cNvSpPr>
              <a:spLocks noChangeShapeType="1"/>
            </p:cNvSpPr>
            <p:nvPr/>
          </p:nvSpPr>
          <p:spPr bwMode="auto">
            <a:xfrm flipH="1">
              <a:off x="153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grpSp>
        <p:nvGrpSpPr>
          <p:cNvPr id="9227" name="Group 41"/>
          <p:cNvGrpSpPr>
            <a:grpSpLocks/>
          </p:cNvGrpSpPr>
          <p:nvPr/>
        </p:nvGrpSpPr>
        <p:grpSpPr bwMode="auto">
          <a:xfrm>
            <a:off x="7077075" y="1590675"/>
            <a:ext cx="1219200" cy="457200"/>
            <a:chOff x="1536" y="2592"/>
            <a:chExt cx="768" cy="288"/>
          </a:xfrm>
        </p:grpSpPr>
        <p:grpSp>
          <p:nvGrpSpPr>
            <p:cNvPr id="9275" name="Group 42"/>
            <p:cNvGrpSpPr>
              <a:grpSpLocks/>
            </p:cNvGrpSpPr>
            <p:nvPr/>
          </p:nvGrpSpPr>
          <p:grpSpPr bwMode="auto">
            <a:xfrm>
              <a:off x="1584" y="2592"/>
              <a:ext cx="672" cy="288"/>
              <a:chOff x="1200" y="3840"/>
              <a:chExt cx="2688" cy="480"/>
            </a:xfrm>
          </p:grpSpPr>
          <p:grpSp>
            <p:nvGrpSpPr>
              <p:cNvPr id="9278" name="Group 43"/>
              <p:cNvGrpSpPr>
                <a:grpSpLocks/>
              </p:cNvGrpSpPr>
              <p:nvPr/>
            </p:nvGrpSpPr>
            <p:grpSpPr bwMode="auto">
              <a:xfrm>
                <a:off x="1200" y="3840"/>
                <a:ext cx="672" cy="480"/>
                <a:chOff x="1200" y="3840"/>
                <a:chExt cx="672" cy="480"/>
              </a:xfrm>
            </p:grpSpPr>
            <p:sp>
              <p:nvSpPr>
                <p:cNvPr id="9288" name="Line 44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89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279" name="Group 46"/>
              <p:cNvGrpSpPr>
                <a:grpSpLocks/>
              </p:cNvGrpSpPr>
              <p:nvPr/>
            </p:nvGrpSpPr>
            <p:grpSpPr bwMode="auto">
              <a:xfrm>
                <a:off x="1872" y="3840"/>
                <a:ext cx="672" cy="480"/>
                <a:chOff x="1200" y="3840"/>
                <a:chExt cx="672" cy="480"/>
              </a:xfrm>
            </p:grpSpPr>
            <p:sp>
              <p:nvSpPr>
                <p:cNvPr id="9286" name="Line 47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87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280" name="Group 49"/>
              <p:cNvGrpSpPr>
                <a:grpSpLocks/>
              </p:cNvGrpSpPr>
              <p:nvPr/>
            </p:nvGrpSpPr>
            <p:grpSpPr bwMode="auto">
              <a:xfrm>
                <a:off x="2544" y="3840"/>
                <a:ext cx="672" cy="480"/>
                <a:chOff x="1200" y="3840"/>
                <a:chExt cx="672" cy="480"/>
              </a:xfrm>
            </p:grpSpPr>
            <p:sp>
              <p:nvSpPr>
                <p:cNvPr id="9284" name="Line 50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85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281" name="Group 52"/>
              <p:cNvGrpSpPr>
                <a:grpSpLocks/>
              </p:cNvGrpSpPr>
              <p:nvPr/>
            </p:nvGrpSpPr>
            <p:grpSpPr bwMode="auto">
              <a:xfrm>
                <a:off x="3216" y="3840"/>
                <a:ext cx="672" cy="480"/>
                <a:chOff x="1200" y="3840"/>
                <a:chExt cx="672" cy="480"/>
              </a:xfrm>
            </p:grpSpPr>
            <p:sp>
              <p:nvSpPr>
                <p:cNvPr id="9282" name="Line 53"/>
                <p:cNvSpPr>
                  <a:spLocks noChangeShapeType="1"/>
                </p:cNvSpPr>
                <p:nvPr/>
              </p:nvSpPr>
              <p:spPr bwMode="auto">
                <a:xfrm>
                  <a:off x="1200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8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536" y="3840"/>
                  <a:ext cx="336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276" name="Line 55"/>
            <p:cNvSpPr>
              <a:spLocks noChangeShapeType="1"/>
            </p:cNvSpPr>
            <p:nvPr/>
          </p:nvSpPr>
          <p:spPr bwMode="auto">
            <a:xfrm>
              <a:off x="225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9277" name="Line 56"/>
            <p:cNvSpPr>
              <a:spLocks noChangeShapeType="1"/>
            </p:cNvSpPr>
            <p:nvPr/>
          </p:nvSpPr>
          <p:spPr bwMode="auto">
            <a:xfrm flipH="1">
              <a:off x="1536" y="2592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sp>
        <p:nvSpPr>
          <p:cNvPr id="9228" name="Line 57"/>
          <p:cNvSpPr>
            <a:spLocks noChangeShapeType="1"/>
          </p:cNvSpPr>
          <p:nvPr/>
        </p:nvSpPr>
        <p:spPr bwMode="auto">
          <a:xfrm>
            <a:off x="8289925" y="183197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9229" name="Line 58"/>
          <p:cNvSpPr>
            <a:spLocks noChangeShapeType="1"/>
          </p:cNvSpPr>
          <p:nvPr/>
        </p:nvSpPr>
        <p:spPr bwMode="auto">
          <a:xfrm>
            <a:off x="4191000" y="1828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9230" name="Line 59"/>
          <p:cNvSpPr>
            <a:spLocks noChangeShapeType="1"/>
          </p:cNvSpPr>
          <p:nvPr/>
        </p:nvSpPr>
        <p:spPr bwMode="auto">
          <a:xfrm>
            <a:off x="6248400" y="1828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9231" name="Oval 60"/>
          <p:cNvSpPr>
            <a:spLocks noChangeArrowheads="1"/>
          </p:cNvSpPr>
          <p:nvPr/>
        </p:nvSpPr>
        <p:spPr bwMode="auto">
          <a:xfrm>
            <a:off x="8582025" y="17462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9232" name="Line 61"/>
          <p:cNvSpPr>
            <a:spLocks noChangeShapeType="1"/>
          </p:cNvSpPr>
          <p:nvPr/>
        </p:nvSpPr>
        <p:spPr bwMode="auto">
          <a:xfrm>
            <a:off x="990600" y="1828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grpSp>
        <p:nvGrpSpPr>
          <p:cNvPr id="9233" name="Group 62"/>
          <p:cNvGrpSpPr>
            <a:grpSpLocks/>
          </p:cNvGrpSpPr>
          <p:nvPr/>
        </p:nvGrpSpPr>
        <p:grpSpPr bwMode="auto">
          <a:xfrm>
            <a:off x="723900" y="1809750"/>
            <a:ext cx="8121650" cy="598488"/>
            <a:chOff x="456" y="1140"/>
            <a:chExt cx="5116" cy="377"/>
          </a:xfrm>
        </p:grpSpPr>
        <p:sp>
          <p:nvSpPr>
            <p:cNvPr id="9270" name="Text Box 63"/>
            <p:cNvSpPr txBox="1">
              <a:spLocks noChangeArrowheads="1"/>
            </p:cNvSpPr>
            <p:nvPr/>
          </p:nvSpPr>
          <p:spPr bwMode="auto">
            <a:xfrm>
              <a:off x="1476" y="1152"/>
              <a:ext cx="23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a</a:t>
              </a:r>
            </a:p>
          </p:txBody>
        </p:sp>
        <p:sp>
          <p:nvSpPr>
            <p:cNvPr id="9271" name="Text Box 64"/>
            <p:cNvSpPr txBox="1">
              <a:spLocks noChangeArrowheads="1"/>
            </p:cNvSpPr>
            <p:nvPr/>
          </p:nvSpPr>
          <p:spPr bwMode="auto">
            <a:xfrm>
              <a:off x="2808" y="1140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9272" name="Text Box 65"/>
            <p:cNvSpPr txBox="1">
              <a:spLocks noChangeArrowheads="1"/>
            </p:cNvSpPr>
            <p:nvPr/>
          </p:nvSpPr>
          <p:spPr bwMode="auto">
            <a:xfrm>
              <a:off x="4092" y="1140"/>
              <a:ext cx="23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9273" name="Text Box 66"/>
            <p:cNvSpPr txBox="1">
              <a:spLocks noChangeArrowheads="1"/>
            </p:cNvSpPr>
            <p:nvPr/>
          </p:nvSpPr>
          <p:spPr bwMode="auto">
            <a:xfrm>
              <a:off x="5328" y="1152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d</a:t>
              </a:r>
            </a:p>
          </p:txBody>
        </p:sp>
        <p:sp>
          <p:nvSpPr>
            <p:cNvPr id="9274" name="Text Box 67"/>
            <p:cNvSpPr txBox="1">
              <a:spLocks noChangeArrowheads="1"/>
            </p:cNvSpPr>
            <p:nvPr/>
          </p:nvSpPr>
          <p:spPr bwMode="auto">
            <a:xfrm>
              <a:off x="456" y="1152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000000"/>
                  </a:solidFill>
                  <a:ea typeface="ＭＳ Ｐゴシック" pitchFamily="34" charset="-128"/>
                </a:rPr>
                <a:t>d</a:t>
              </a:r>
            </a:p>
          </p:txBody>
        </p:sp>
      </p:grpSp>
      <p:grpSp>
        <p:nvGrpSpPr>
          <p:cNvPr id="9234" name="Group 68"/>
          <p:cNvGrpSpPr>
            <a:grpSpLocks/>
          </p:cNvGrpSpPr>
          <p:nvPr/>
        </p:nvGrpSpPr>
        <p:grpSpPr bwMode="auto">
          <a:xfrm>
            <a:off x="1143000" y="936625"/>
            <a:ext cx="6772275" cy="463550"/>
            <a:chOff x="720" y="590"/>
            <a:chExt cx="4266" cy="292"/>
          </a:xfrm>
        </p:grpSpPr>
        <p:sp>
          <p:nvSpPr>
            <p:cNvPr id="9266" name="Text Box 69"/>
            <p:cNvSpPr txBox="1">
              <a:spLocks noChangeArrowheads="1"/>
            </p:cNvSpPr>
            <p:nvPr/>
          </p:nvSpPr>
          <p:spPr bwMode="auto">
            <a:xfrm>
              <a:off x="3216" y="591"/>
              <a:ext cx="4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rgbClr val="000000"/>
                  </a:solidFill>
                  <a:ea typeface="ＭＳ Ｐゴシック" pitchFamily="34" charset="-128"/>
                </a:rPr>
                <a:t>2 </a:t>
              </a:r>
              <a:r>
                <a:rPr lang="en-US" altLang="ja-JP" sz="2400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</a:rPr>
                <a:t>W</a:t>
              </a:r>
              <a:endParaRPr lang="en-US" altLang="ja-JP" sz="40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67" name="Text Box 70"/>
            <p:cNvSpPr txBox="1">
              <a:spLocks noChangeArrowheads="1"/>
            </p:cNvSpPr>
            <p:nvPr/>
          </p:nvSpPr>
          <p:spPr bwMode="auto">
            <a:xfrm>
              <a:off x="1968" y="591"/>
              <a:ext cx="4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rgbClr val="000000"/>
                  </a:solidFill>
                  <a:ea typeface="ＭＳ Ｐゴシック" pitchFamily="34" charset="-128"/>
                </a:rPr>
                <a:t>1 </a:t>
              </a:r>
              <a:r>
                <a:rPr lang="en-US" altLang="ja-JP" sz="2400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</a:rPr>
                <a:t>W</a:t>
              </a:r>
              <a:endParaRPr lang="en-US" altLang="ja-JP" sz="40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68" name="Text Box 71"/>
            <p:cNvSpPr txBox="1">
              <a:spLocks noChangeArrowheads="1"/>
            </p:cNvSpPr>
            <p:nvPr/>
          </p:nvSpPr>
          <p:spPr bwMode="auto">
            <a:xfrm>
              <a:off x="4560" y="591"/>
              <a:ext cx="4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rgbClr val="000000"/>
                  </a:solidFill>
                  <a:ea typeface="ＭＳ Ｐゴシック" pitchFamily="34" charset="-128"/>
                </a:rPr>
                <a:t>3 </a:t>
              </a:r>
              <a:r>
                <a:rPr lang="en-US" altLang="ja-JP" sz="2400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</a:rPr>
                <a:t>W</a:t>
              </a:r>
              <a:endParaRPr lang="en-US" altLang="ja-JP" sz="40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69" name="Text Box 72"/>
            <p:cNvSpPr txBox="1">
              <a:spLocks noChangeArrowheads="1"/>
            </p:cNvSpPr>
            <p:nvPr/>
          </p:nvSpPr>
          <p:spPr bwMode="auto">
            <a:xfrm>
              <a:off x="720" y="590"/>
              <a:ext cx="5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rgbClr val="000000"/>
                  </a:solidFill>
                  <a:ea typeface="ＭＳ Ｐゴシック" pitchFamily="34" charset="-128"/>
                </a:rPr>
                <a:t>12 V</a:t>
              </a:r>
              <a:endParaRPr lang="en-US" altLang="ja-JP" sz="40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2" name="Group 73"/>
          <p:cNvGrpSpPr>
            <a:grpSpLocks/>
          </p:cNvGrpSpPr>
          <p:nvPr/>
        </p:nvGrpSpPr>
        <p:grpSpPr bwMode="auto">
          <a:xfrm>
            <a:off x="914400" y="2514600"/>
            <a:ext cx="7772400" cy="3657600"/>
            <a:chOff x="576" y="1584"/>
            <a:chExt cx="4896" cy="2304"/>
          </a:xfrm>
        </p:grpSpPr>
        <p:sp>
          <p:nvSpPr>
            <p:cNvPr id="9264" name="Line 74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9265" name="Line 75"/>
            <p:cNvSpPr>
              <a:spLocks noChangeShapeType="1"/>
            </p:cNvSpPr>
            <p:nvPr/>
          </p:nvSpPr>
          <p:spPr bwMode="auto">
            <a:xfrm>
              <a:off x="576" y="3888"/>
              <a:ext cx="48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76"/>
          <p:cNvGrpSpPr>
            <a:grpSpLocks/>
          </p:cNvGrpSpPr>
          <p:nvPr/>
        </p:nvGrpSpPr>
        <p:grpSpPr bwMode="auto">
          <a:xfrm>
            <a:off x="1295400" y="2286000"/>
            <a:ext cx="7010400" cy="3886200"/>
            <a:chOff x="816" y="1440"/>
            <a:chExt cx="4416" cy="2448"/>
          </a:xfrm>
        </p:grpSpPr>
        <p:sp>
          <p:nvSpPr>
            <p:cNvPr id="9256" name="Line 77"/>
            <p:cNvSpPr>
              <a:spLocks noChangeShapeType="1"/>
            </p:cNvSpPr>
            <p:nvPr/>
          </p:nvSpPr>
          <p:spPr bwMode="auto">
            <a:xfrm>
              <a:off x="816" y="1440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9257" name="Line 78"/>
            <p:cNvSpPr>
              <a:spLocks noChangeShapeType="1"/>
            </p:cNvSpPr>
            <p:nvPr/>
          </p:nvSpPr>
          <p:spPr bwMode="auto">
            <a:xfrm>
              <a:off x="1296" y="1440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9258" name="Line 79"/>
            <p:cNvSpPr>
              <a:spLocks noChangeShapeType="1"/>
            </p:cNvSpPr>
            <p:nvPr/>
          </p:nvSpPr>
          <p:spPr bwMode="auto">
            <a:xfrm>
              <a:off x="1872" y="1440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9259" name="Line 80"/>
            <p:cNvSpPr>
              <a:spLocks noChangeShapeType="1"/>
            </p:cNvSpPr>
            <p:nvPr/>
          </p:nvSpPr>
          <p:spPr bwMode="auto">
            <a:xfrm>
              <a:off x="2640" y="1440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9260" name="Line 81"/>
            <p:cNvSpPr>
              <a:spLocks noChangeShapeType="1"/>
            </p:cNvSpPr>
            <p:nvPr/>
          </p:nvSpPr>
          <p:spPr bwMode="auto">
            <a:xfrm>
              <a:off x="3168" y="1440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9261" name="Line 82"/>
            <p:cNvSpPr>
              <a:spLocks noChangeShapeType="1"/>
            </p:cNvSpPr>
            <p:nvPr/>
          </p:nvSpPr>
          <p:spPr bwMode="auto">
            <a:xfrm>
              <a:off x="3936" y="1440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9262" name="Line 83"/>
            <p:cNvSpPr>
              <a:spLocks noChangeShapeType="1"/>
            </p:cNvSpPr>
            <p:nvPr/>
          </p:nvSpPr>
          <p:spPr bwMode="auto">
            <a:xfrm>
              <a:off x="4416" y="1440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9263" name="Line 84"/>
            <p:cNvSpPr>
              <a:spLocks noChangeShapeType="1"/>
            </p:cNvSpPr>
            <p:nvPr/>
          </p:nvSpPr>
          <p:spPr bwMode="auto">
            <a:xfrm>
              <a:off x="5232" y="1440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sp>
        <p:nvSpPr>
          <p:cNvPr id="45141" name="Line 85"/>
          <p:cNvSpPr>
            <a:spLocks noChangeShapeType="1"/>
          </p:cNvSpPr>
          <p:nvPr/>
        </p:nvSpPr>
        <p:spPr bwMode="auto">
          <a:xfrm>
            <a:off x="914400" y="6172200"/>
            <a:ext cx="3810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45142" name="Line 86"/>
          <p:cNvSpPr>
            <a:spLocks noChangeShapeType="1"/>
          </p:cNvSpPr>
          <p:nvPr/>
        </p:nvSpPr>
        <p:spPr bwMode="auto">
          <a:xfrm flipV="1">
            <a:off x="1295400" y="2489200"/>
            <a:ext cx="781050" cy="36830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45143" name="Line 87"/>
          <p:cNvSpPr>
            <a:spLocks noChangeShapeType="1"/>
          </p:cNvSpPr>
          <p:nvPr/>
        </p:nvSpPr>
        <p:spPr bwMode="auto">
          <a:xfrm>
            <a:off x="2057400" y="2514600"/>
            <a:ext cx="9144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45144" name="Line 88"/>
          <p:cNvSpPr>
            <a:spLocks noChangeShapeType="1"/>
          </p:cNvSpPr>
          <p:nvPr/>
        </p:nvSpPr>
        <p:spPr bwMode="auto">
          <a:xfrm>
            <a:off x="2965450" y="2508250"/>
            <a:ext cx="1225550" cy="61595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45145" name="Line 89"/>
          <p:cNvSpPr>
            <a:spLocks noChangeShapeType="1"/>
          </p:cNvSpPr>
          <p:nvPr/>
        </p:nvSpPr>
        <p:spPr bwMode="auto">
          <a:xfrm>
            <a:off x="4191000" y="3124200"/>
            <a:ext cx="8382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45146" name="Line 90"/>
          <p:cNvSpPr>
            <a:spLocks noChangeShapeType="1"/>
          </p:cNvSpPr>
          <p:nvPr/>
        </p:nvSpPr>
        <p:spPr bwMode="auto">
          <a:xfrm>
            <a:off x="5029200" y="3124200"/>
            <a:ext cx="1219200" cy="121285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45147" name="Line 91"/>
          <p:cNvSpPr>
            <a:spLocks noChangeShapeType="1"/>
          </p:cNvSpPr>
          <p:nvPr/>
        </p:nvSpPr>
        <p:spPr bwMode="auto">
          <a:xfrm>
            <a:off x="6248400" y="4343400"/>
            <a:ext cx="762000" cy="635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45148" name="Line 92"/>
          <p:cNvSpPr>
            <a:spLocks noChangeShapeType="1"/>
          </p:cNvSpPr>
          <p:nvPr/>
        </p:nvSpPr>
        <p:spPr bwMode="auto">
          <a:xfrm>
            <a:off x="7010400" y="4343400"/>
            <a:ext cx="1295400" cy="18288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45149" name="Line 93"/>
          <p:cNvSpPr>
            <a:spLocks noChangeShapeType="1"/>
          </p:cNvSpPr>
          <p:nvPr/>
        </p:nvSpPr>
        <p:spPr bwMode="auto">
          <a:xfrm>
            <a:off x="8305800" y="6172200"/>
            <a:ext cx="3810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solidFill>
                <a:srgbClr val="000000"/>
              </a:solidFill>
            </a:endParaRPr>
          </a:p>
        </p:txBody>
      </p:sp>
      <p:sp>
        <p:nvSpPr>
          <p:cNvPr id="45150" name="Text Box 94"/>
          <p:cNvSpPr txBox="1">
            <a:spLocks noChangeArrowheads="1"/>
          </p:cNvSpPr>
          <p:nvPr/>
        </p:nvSpPr>
        <p:spPr bwMode="auto">
          <a:xfrm>
            <a:off x="228600" y="2416175"/>
            <a:ext cx="639763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ea typeface="ＭＳ Ｐゴシック" pitchFamily="34" charset="-128"/>
              </a:rPr>
              <a:t>12</a:t>
            </a:r>
          </a:p>
          <a:p>
            <a:pPr algn="r" eaLnBrk="1" hangingPunct="1"/>
            <a:endParaRPr lang="en-US" altLang="ja-JP">
              <a:solidFill>
                <a:srgbClr val="000000"/>
              </a:solidFill>
              <a:ea typeface="ＭＳ Ｐゴシック" pitchFamily="34" charset="-128"/>
            </a:endParaRPr>
          </a:p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ea typeface="ＭＳ Ｐゴシック" pitchFamily="34" charset="-128"/>
              </a:rPr>
              <a:t>10</a:t>
            </a:r>
          </a:p>
          <a:p>
            <a:pPr algn="r" eaLnBrk="1" hangingPunct="1"/>
            <a:endParaRPr lang="en-US" altLang="ja-JP">
              <a:solidFill>
                <a:srgbClr val="000000"/>
              </a:solidFill>
              <a:ea typeface="ＭＳ Ｐゴシック" pitchFamily="34" charset="-128"/>
            </a:endParaRPr>
          </a:p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ea typeface="ＭＳ Ｐゴシック" pitchFamily="34" charset="-128"/>
              </a:rPr>
              <a:t>  8</a:t>
            </a:r>
          </a:p>
          <a:p>
            <a:pPr algn="r" eaLnBrk="1" hangingPunct="1"/>
            <a:endParaRPr lang="en-US" altLang="ja-JP">
              <a:solidFill>
                <a:srgbClr val="000000"/>
              </a:solidFill>
              <a:ea typeface="ＭＳ Ｐゴシック" pitchFamily="34" charset="-128"/>
            </a:endParaRPr>
          </a:p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ea typeface="ＭＳ Ｐゴシック" pitchFamily="34" charset="-128"/>
              </a:rPr>
              <a:t>  V6</a:t>
            </a:r>
          </a:p>
          <a:p>
            <a:pPr algn="r" eaLnBrk="1" hangingPunct="1"/>
            <a:endParaRPr lang="en-US" altLang="ja-JP">
              <a:solidFill>
                <a:srgbClr val="000000"/>
              </a:solidFill>
              <a:ea typeface="ＭＳ Ｐゴシック" pitchFamily="34" charset="-128"/>
            </a:endParaRPr>
          </a:p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ea typeface="ＭＳ Ｐゴシック" pitchFamily="34" charset="-128"/>
              </a:rPr>
              <a:t>  4</a:t>
            </a:r>
          </a:p>
          <a:p>
            <a:pPr algn="r" eaLnBrk="1" hangingPunct="1"/>
            <a:endParaRPr lang="en-US" altLang="ja-JP">
              <a:solidFill>
                <a:srgbClr val="000000"/>
              </a:solidFill>
              <a:ea typeface="ＭＳ Ｐゴシック" pitchFamily="34" charset="-128"/>
            </a:endParaRPr>
          </a:p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ea typeface="ＭＳ Ｐゴシック" pitchFamily="34" charset="-128"/>
              </a:rPr>
              <a:t>  2</a:t>
            </a:r>
          </a:p>
          <a:p>
            <a:pPr algn="r" eaLnBrk="1" hangingPunct="1"/>
            <a:endParaRPr lang="en-US" altLang="ja-JP">
              <a:solidFill>
                <a:srgbClr val="000000"/>
              </a:solidFill>
              <a:ea typeface="ＭＳ Ｐゴシック" pitchFamily="34" charset="-128"/>
            </a:endParaRPr>
          </a:p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ea typeface="ＭＳ Ｐゴシック" pitchFamily="34" charset="-128"/>
              </a:rPr>
              <a:t>  0</a:t>
            </a:r>
          </a:p>
        </p:txBody>
      </p:sp>
      <p:grpSp>
        <p:nvGrpSpPr>
          <p:cNvPr id="24" name="Group 95"/>
          <p:cNvGrpSpPr>
            <a:grpSpLocks/>
          </p:cNvGrpSpPr>
          <p:nvPr/>
        </p:nvGrpSpPr>
        <p:grpSpPr bwMode="auto">
          <a:xfrm>
            <a:off x="914400" y="2514600"/>
            <a:ext cx="7772400" cy="3048000"/>
            <a:chOff x="576" y="1584"/>
            <a:chExt cx="5184" cy="1920"/>
          </a:xfrm>
        </p:grpSpPr>
        <p:sp>
          <p:nvSpPr>
            <p:cNvPr id="9250" name="Line 96"/>
            <p:cNvSpPr>
              <a:spLocks noChangeShapeType="1"/>
            </p:cNvSpPr>
            <p:nvPr/>
          </p:nvSpPr>
          <p:spPr bwMode="auto">
            <a:xfrm>
              <a:off x="576" y="1584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9251" name="Line 97"/>
            <p:cNvSpPr>
              <a:spLocks noChangeShapeType="1"/>
            </p:cNvSpPr>
            <p:nvPr/>
          </p:nvSpPr>
          <p:spPr bwMode="auto">
            <a:xfrm>
              <a:off x="576" y="2736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9252" name="Line 98"/>
            <p:cNvSpPr>
              <a:spLocks noChangeShapeType="1"/>
            </p:cNvSpPr>
            <p:nvPr/>
          </p:nvSpPr>
          <p:spPr bwMode="auto">
            <a:xfrm>
              <a:off x="576" y="2352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9253" name="Line 99"/>
            <p:cNvSpPr>
              <a:spLocks noChangeShapeType="1"/>
            </p:cNvSpPr>
            <p:nvPr/>
          </p:nvSpPr>
          <p:spPr bwMode="auto">
            <a:xfrm>
              <a:off x="576" y="1968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9254" name="Line 100"/>
            <p:cNvSpPr>
              <a:spLocks noChangeShapeType="1"/>
            </p:cNvSpPr>
            <p:nvPr/>
          </p:nvSpPr>
          <p:spPr bwMode="auto">
            <a:xfrm>
              <a:off x="576" y="3120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9255" name="Line 101"/>
            <p:cNvSpPr>
              <a:spLocks noChangeShapeType="1"/>
            </p:cNvSpPr>
            <p:nvPr/>
          </p:nvSpPr>
          <p:spPr bwMode="auto">
            <a:xfrm>
              <a:off x="576" y="3504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solidFill>
                  <a:srgbClr val="000000"/>
                </a:solidFill>
              </a:endParaRPr>
            </a:p>
          </p:txBody>
        </p:sp>
      </p:grpSp>
      <p:sp>
        <p:nvSpPr>
          <p:cNvPr id="45159" name="Text Box 103"/>
          <p:cNvSpPr txBox="1">
            <a:spLocks noChangeArrowheads="1"/>
          </p:cNvSpPr>
          <p:nvPr/>
        </p:nvSpPr>
        <p:spPr bwMode="auto">
          <a:xfrm>
            <a:off x="6324600" y="304800"/>
            <a:ext cx="1211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>
                <a:solidFill>
                  <a:srgbClr val="000000"/>
                </a:solidFill>
                <a:ea typeface="ＭＳ Ｐゴシック" pitchFamily="34" charset="-128"/>
              </a:rPr>
              <a:t>I = 2 A</a:t>
            </a:r>
            <a:endParaRPr lang="en-US" altLang="ja-JP" sz="4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249" name="Text Box 104"/>
          <p:cNvSpPr txBox="1">
            <a:spLocks noChangeArrowheads="1"/>
          </p:cNvSpPr>
          <p:nvPr/>
        </p:nvSpPr>
        <p:spPr bwMode="auto">
          <a:xfrm>
            <a:off x="304800" y="228600"/>
            <a:ext cx="244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>
                <a:solidFill>
                  <a:srgbClr val="333399"/>
                </a:solidFill>
                <a:ea typeface="ＭＳ Ｐゴシック" pitchFamily="34" charset="-128"/>
              </a:rPr>
              <a:t>Voltage Drops</a:t>
            </a:r>
          </a:p>
        </p:txBody>
      </p:sp>
    </p:spTree>
    <p:extLst>
      <p:ext uri="{BB962C8B-B14F-4D97-AF65-F5344CB8AC3E}">
        <p14:creationId xmlns:p14="http://schemas.microsoft.com/office/powerpoint/2010/main" val="40247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41" grpId="0" animBg="1"/>
      <p:bldP spid="45142" grpId="0" animBg="1"/>
      <p:bldP spid="45143" grpId="0" animBg="1"/>
      <p:bldP spid="45144" grpId="0" animBg="1"/>
      <p:bldP spid="45145" grpId="0" animBg="1"/>
      <p:bldP spid="45146" grpId="0" animBg="1"/>
      <p:bldP spid="45147" grpId="0" animBg="1"/>
      <p:bldP spid="45148" grpId="0" animBg="1"/>
      <p:bldP spid="45149" grpId="0" animBg="1"/>
      <p:bldP spid="45150" grpId="0" autoUpdateAnimBg="0"/>
      <p:bldP spid="4515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Kirchhoff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3"/>
          <a:stretch>
            <a:fillRect/>
          </a:stretch>
        </p:blipFill>
        <p:spPr bwMode="auto">
          <a:xfrm>
            <a:off x="5003800" y="476250"/>
            <a:ext cx="309721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43846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Forte" pitchFamily="66" charset="0"/>
              </a:rPr>
              <a:t>Simple Circuits </a:t>
            </a:r>
            <a:r>
              <a:rPr lang="en-US" sz="2800" dirty="0">
                <a:solidFill>
                  <a:srgbClr val="000000"/>
                </a:solidFill>
                <a:latin typeface="Forte" pitchFamily="66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Forte" pitchFamily="66" charset="0"/>
              </a:rPr>
              <a:t>No problem!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a simple circuit like the one shown 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here, it </a:t>
            </a: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a simple task to identify the </a:t>
            </a:r>
            <a:r>
              <a:rPr lang="en-US" sz="28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</a:t>
            </a: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current flow and calculate the voltages in various places using ohm’s law. . .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85800" y="4784725"/>
            <a:ext cx="4103687" cy="1401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Current, I 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= V 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÷ R 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    =  9 ÷ (1000 + 5000)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    =  1.5 x 10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(1.5mA)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255419" y="4454526"/>
            <a:ext cx="3384550" cy="176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1k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= I x 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     = 1.5 x 10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</a:rPr>
              <a:t>-3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x 1000 = 1.5V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5k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= I x 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     = 1.5 x 10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</a:rPr>
              <a:t>-3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x 5000 = 7.5V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6443663" y="1700213"/>
            <a:ext cx="10080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>
            <a:off x="6372225" y="3789363"/>
            <a:ext cx="10080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rot="5400000">
            <a:off x="7596982" y="2493169"/>
            <a:ext cx="10080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rot="16200000" flipV="1">
            <a:off x="5363369" y="2493169"/>
            <a:ext cx="10080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7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553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33400" y="118269"/>
            <a:ext cx="8001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Forte" pitchFamily="66" charset="0"/>
                <a:ea typeface="Arial Unicode MS" pitchFamily="34" charset="-128"/>
                <a:cs typeface="Arial Unicode MS" pitchFamily="34" charset="-128"/>
              </a:rPr>
              <a:t>BUT!. . .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In a branched circuit with more than one source of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Voltage (battery),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task becomes much more complicated. . .</a:t>
            </a:r>
          </a:p>
        </p:txBody>
      </p:sp>
      <p:pic>
        <p:nvPicPr>
          <p:cNvPr id="57348" name="Picture 4" descr="Kirchhoff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79" y="1432182"/>
            <a:ext cx="7488237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28600" y="5746720"/>
            <a:ext cx="91670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Forte" pitchFamily="66" charset="0"/>
                <a:ea typeface="Arial Unicode MS" pitchFamily="34" charset="-128"/>
                <a:cs typeface="Arial Unicode MS" pitchFamily="34" charset="-128"/>
              </a:rPr>
              <a:t>Kirchhoff’s </a:t>
            </a:r>
            <a:r>
              <a:rPr lang="en-US" sz="3200" dirty="0">
                <a:solidFill>
                  <a:srgbClr val="FF0000"/>
                </a:solidFill>
                <a:latin typeface="Forte" pitchFamily="66" charset="0"/>
                <a:ea typeface="Arial Unicode MS" pitchFamily="34" charset="-128"/>
                <a:cs typeface="Arial Unicode MS" pitchFamily="34" charset="-128"/>
              </a:rPr>
              <a:t>laws</a:t>
            </a:r>
            <a:r>
              <a:rPr lang="en-US" sz="28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 us a method to achieve this</a:t>
            </a:r>
          </a:p>
        </p:txBody>
      </p:sp>
    </p:spTree>
    <p:extLst>
      <p:ext uri="{BB962C8B-B14F-4D97-AF65-F5344CB8AC3E}">
        <p14:creationId xmlns:p14="http://schemas.microsoft.com/office/powerpoint/2010/main" val="9343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586" y="1030069"/>
            <a:ext cx="3438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Forte" pitchFamily="66" charset="0"/>
                <a:ea typeface="Arial Unicode MS" pitchFamily="34" charset="-128"/>
                <a:cs typeface="Arial Unicode MS" pitchFamily="34" charset="-128"/>
              </a:rPr>
              <a:t>Kirchhoff’s laws</a:t>
            </a:r>
            <a:r>
              <a:rPr lang="en-US" sz="32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NZ" sz="3600" dirty="0"/>
          </a:p>
        </p:txBody>
      </p:sp>
      <p:sp>
        <p:nvSpPr>
          <p:cNvPr id="3" name="Rectangle 2"/>
          <p:cNvSpPr/>
          <p:nvPr/>
        </p:nvSpPr>
        <p:spPr>
          <a:xfrm>
            <a:off x="926986" y="2173069"/>
            <a:ext cx="3222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Forte" pitchFamily="66" charset="0"/>
                <a:ea typeface="Arial Unicode MS" pitchFamily="34" charset="-128"/>
                <a:cs typeface="Arial Unicode MS" pitchFamily="34" charset="-128"/>
              </a:rPr>
              <a:t>Kirchoff’s</a:t>
            </a:r>
            <a:r>
              <a:rPr lang="en-US" sz="3600" dirty="0" smtClean="0">
                <a:solidFill>
                  <a:srgbClr val="000000"/>
                </a:solidFill>
                <a:latin typeface="Forte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Forte" pitchFamily="66" charset="0"/>
                <a:ea typeface="Arial Unicode MS" pitchFamily="34" charset="-128"/>
                <a:cs typeface="Arial Unicode MS" pitchFamily="34" charset="-128"/>
              </a:rPr>
              <a:t>laws</a:t>
            </a:r>
            <a:r>
              <a:rPr lang="en-US" sz="32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NZ" sz="3600" dirty="0"/>
          </a:p>
        </p:txBody>
      </p:sp>
      <p:sp>
        <p:nvSpPr>
          <p:cNvPr id="4" name="Rectangle 3"/>
          <p:cNvSpPr/>
          <p:nvPr/>
        </p:nvSpPr>
        <p:spPr>
          <a:xfrm>
            <a:off x="803161" y="3316069"/>
            <a:ext cx="3616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Forte" pitchFamily="66" charset="0"/>
                <a:ea typeface="Arial Unicode MS" pitchFamily="34" charset="-128"/>
                <a:cs typeface="Arial Unicode MS" pitchFamily="34" charset="-128"/>
              </a:rPr>
              <a:t>Kirchhoff’s </a:t>
            </a:r>
            <a:r>
              <a:rPr lang="en-US" sz="3600" dirty="0" smtClean="0">
                <a:solidFill>
                  <a:srgbClr val="000000"/>
                </a:solidFill>
                <a:latin typeface="Forte" pitchFamily="66" charset="0"/>
                <a:ea typeface="Arial Unicode MS" pitchFamily="34" charset="-128"/>
                <a:cs typeface="Arial Unicode MS" pitchFamily="34" charset="-128"/>
              </a:rPr>
              <a:t>Rules</a:t>
            </a:r>
            <a:r>
              <a:rPr lang="en-US" sz="3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NZ" sz="3600" dirty="0"/>
          </a:p>
        </p:txBody>
      </p:sp>
      <p:sp>
        <p:nvSpPr>
          <p:cNvPr id="5" name="Rectangle 4"/>
          <p:cNvSpPr/>
          <p:nvPr/>
        </p:nvSpPr>
        <p:spPr>
          <a:xfrm>
            <a:off x="926986" y="4535269"/>
            <a:ext cx="3222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Forte" pitchFamily="66" charset="0"/>
                <a:ea typeface="Arial Unicode MS" pitchFamily="34" charset="-128"/>
                <a:cs typeface="Arial Unicode MS" pitchFamily="34" charset="-128"/>
              </a:rPr>
              <a:t>Kirchoff’s</a:t>
            </a:r>
            <a:r>
              <a:rPr lang="en-US" sz="3600" dirty="0" smtClean="0">
                <a:solidFill>
                  <a:srgbClr val="000000"/>
                </a:solidFill>
                <a:latin typeface="Forte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Forte" pitchFamily="66" charset="0"/>
                <a:ea typeface="Arial Unicode MS" pitchFamily="34" charset="-128"/>
                <a:cs typeface="Arial Unicode MS" pitchFamily="34" charset="-128"/>
              </a:rPr>
              <a:t>laws</a:t>
            </a:r>
            <a:r>
              <a:rPr lang="en-US" sz="32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NZ" sz="36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0" y="4814888"/>
            <a:ext cx="3544887" cy="676275"/>
          </a:xfrm>
          <a:prstGeom prst="rect">
            <a:avLst/>
          </a:prstGeom>
          <a:gradFill rotWithShape="1">
            <a:gsLst>
              <a:gs pos="0">
                <a:srgbClr val="FDFF6D"/>
              </a:gs>
              <a:gs pos="100000">
                <a:srgbClr val="DBFF14"/>
              </a:gs>
            </a:gsLst>
            <a:lin ang="5400000"/>
          </a:gradFill>
          <a:ln w="9525">
            <a:solidFill>
              <a:srgbClr val="CAFE2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900" b="1" i="1" smtClean="0">
                <a:solidFill>
                  <a:srgbClr val="000000"/>
                </a:solidFill>
                <a:latin typeface="Verdana" pitchFamily="-111" charset="0"/>
                <a:ea typeface="ＭＳ Ｐゴシック" pitchFamily="-111" charset="-128"/>
              </a:rPr>
              <a:t>Gustav Robert Kirchhoff</a:t>
            </a:r>
          </a:p>
          <a:p>
            <a:pPr algn="ctr"/>
            <a:r>
              <a:rPr lang="en-US" sz="1900" i="1" smtClean="0">
                <a:solidFill>
                  <a:srgbClr val="000000"/>
                </a:solidFill>
                <a:latin typeface="Verdana" pitchFamily="-111" charset="0"/>
                <a:ea typeface="ＭＳ Ｐゴシック" pitchFamily="-111" charset="-128"/>
              </a:rPr>
              <a:t>1824 - 1887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H="1">
            <a:off x="5487986" y="1006475"/>
            <a:ext cx="2729327" cy="35658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32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NZ" dirty="0" err="1" smtClean="0"/>
              <a:t>Kirchoff’s</a:t>
            </a:r>
            <a:r>
              <a:rPr lang="en-NZ" dirty="0" smtClean="0"/>
              <a:t> Laws / Rule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80400" cy="45386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dirty="0" smtClean="0"/>
              <a:t>		1) </a:t>
            </a:r>
            <a:r>
              <a:rPr lang="en-NZ" sz="3600" b="1" i="1" dirty="0" smtClean="0"/>
              <a:t>Point / Junction Rule</a:t>
            </a:r>
          </a:p>
          <a:p>
            <a:pPr eaLnBrk="1" hangingPunct="1">
              <a:buFontTx/>
              <a:buNone/>
            </a:pPr>
            <a:r>
              <a:rPr lang="en-NZ" dirty="0" smtClean="0"/>
              <a:t>Current </a:t>
            </a:r>
            <a:r>
              <a:rPr lang="en-NZ" b="1" i="1" dirty="0" smtClean="0"/>
              <a:t>into</a:t>
            </a:r>
            <a:r>
              <a:rPr lang="en-NZ" dirty="0" smtClean="0"/>
              <a:t> a point equals current </a:t>
            </a:r>
            <a:r>
              <a:rPr lang="en-NZ" b="1" i="1" dirty="0" smtClean="0"/>
              <a:t>out</a:t>
            </a:r>
            <a:endParaRPr lang="en-US" b="1" i="1" dirty="0" smtClean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268538" y="4149725"/>
            <a:ext cx="49672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4787900" y="4149725"/>
            <a:ext cx="0" cy="2016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2555875" y="3933825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43213" y="3357563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NZ" sz="3200">
                <a:solidFill>
                  <a:srgbClr val="FF0000"/>
                </a:solidFill>
              </a:rPr>
              <a:t>I</a:t>
            </a:r>
            <a:r>
              <a:rPr lang="en-NZ" sz="3200" baseline="-25000">
                <a:solidFill>
                  <a:srgbClr val="FF0000"/>
                </a:solidFill>
              </a:rPr>
              <a:t>1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 rot="-5400000">
            <a:off x="4121150" y="5032375"/>
            <a:ext cx="1333500" cy="431800"/>
          </a:xfrm>
          <a:prstGeom prst="rightArrow">
            <a:avLst>
              <a:gd name="adj1" fmla="val 50000"/>
              <a:gd name="adj2" fmla="val 7720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067175" y="508476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3200">
                <a:solidFill>
                  <a:srgbClr val="FF0000"/>
                </a:solidFill>
              </a:rPr>
              <a:t>I</a:t>
            </a:r>
            <a:r>
              <a:rPr lang="en-NZ" sz="3200" baseline="-25000">
                <a:solidFill>
                  <a:srgbClr val="FF0000"/>
                </a:solidFill>
              </a:rPr>
              <a:t>2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55650" y="5157788"/>
            <a:ext cx="201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4000">
                <a:solidFill>
                  <a:srgbClr val="FF0000"/>
                </a:solidFill>
              </a:rPr>
              <a:t>I</a:t>
            </a:r>
            <a:r>
              <a:rPr lang="en-NZ" sz="4000" baseline="-25000">
                <a:solidFill>
                  <a:srgbClr val="FF0000"/>
                </a:solidFill>
              </a:rPr>
              <a:t>1 </a:t>
            </a:r>
            <a:r>
              <a:rPr lang="en-NZ" sz="4000">
                <a:solidFill>
                  <a:srgbClr val="FF0000"/>
                </a:solidFill>
              </a:rPr>
              <a:t>+ I</a:t>
            </a:r>
            <a:r>
              <a:rPr lang="en-NZ" sz="4000" baseline="-25000">
                <a:solidFill>
                  <a:srgbClr val="FF0000"/>
                </a:solidFill>
              </a:rPr>
              <a:t>2 </a:t>
            </a:r>
            <a:r>
              <a:rPr lang="en-NZ" sz="4000">
                <a:solidFill>
                  <a:srgbClr val="FF0000"/>
                </a:solidFill>
              </a:rPr>
              <a:t>=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5292725" y="3933825"/>
            <a:ext cx="3311525" cy="431800"/>
          </a:xfrm>
          <a:prstGeom prst="rightArrow">
            <a:avLst>
              <a:gd name="adj1" fmla="val 50000"/>
              <a:gd name="adj2" fmla="val 19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580063" y="3357563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NZ" sz="3200">
                <a:solidFill>
                  <a:srgbClr val="FF0000"/>
                </a:solidFill>
              </a:rPr>
              <a:t>I</a:t>
            </a:r>
            <a:r>
              <a:rPr lang="en-NZ" sz="3200" baseline="-25000">
                <a:solidFill>
                  <a:srgbClr val="FF0000"/>
                </a:solidFill>
              </a:rPr>
              <a:t>3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195513" y="5157788"/>
            <a:ext cx="792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NZ" sz="4000">
                <a:solidFill>
                  <a:srgbClr val="FF0000"/>
                </a:solidFill>
              </a:rPr>
              <a:t>I</a:t>
            </a:r>
            <a:r>
              <a:rPr lang="en-NZ" sz="4000" baseline="-25000">
                <a:solidFill>
                  <a:srgbClr val="FF0000"/>
                </a:solidFill>
              </a:rPr>
              <a:t>3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  <p:bldP spid="17415" grpId="0"/>
      <p:bldP spid="17416" grpId="0" animBg="1"/>
      <p:bldP spid="17417" grpId="0"/>
      <p:bldP spid="17418" grpId="0"/>
      <p:bldP spid="17419" grpId="0" animBg="1"/>
      <p:bldP spid="17420" grpId="0"/>
      <p:bldP spid="174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2" y="457200"/>
            <a:ext cx="8280400" cy="54752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z="3600" dirty="0" smtClean="0"/>
              <a:t>	2) </a:t>
            </a:r>
            <a:r>
              <a:rPr lang="en-NZ" sz="3600" b="1" i="1" dirty="0" smtClean="0"/>
              <a:t>Loop Rule</a:t>
            </a:r>
          </a:p>
          <a:p>
            <a:pPr eaLnBrk="1" hangingPunct="1">
              <a:buFontTx/>
              <a:buNone/>
            </a:pPr>
            <a:r>
              <a:rPr lang="en-NZ" dirty="0" smtClean="0"/>
              <a:t>Total voltage around a loop is zero</a:t>
            </a:r>
            <a:endParaRPr lang="en-US" b="1" i="1" dirty="0" smtClean="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1757362" y="1874837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364" name="Line 15"/>
          <p:cNvSpPr>
            <a:spLocks noChangeShapeType="1"/>
          </p:cNvSpPr>
          <p:nvPr/>
        </p:nvSpPr>
        <p:spPr bwMode="auto">
          <a:xfrm>
            <a:off x="2549525" y="2090737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5" name="Line 16"/>
          <p:cNvSpPr>
            <a:spLocks noChangeShapeType="1"/>
          </p:cNvSpPr>
          <p:nvPr/>
        </p:nvSpPr>
        <p:spPr bwMode="auto">
          <a:xfrm>
            <a:off x="2693987" y="1658937"/>
            <a:ext cx="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6" name="Line 17"/>
          <p:cNvSpPr>
            <a:spLocks noChangeShapeType="1"/>
          </p:cNvSpPr>
          <p:nvPr/>
        </p:nvSpPr>
        <p:spPr bwMode="auto">
          <a:xfrm flipH="1">
            <a:off x="533400" y="2306637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7" name="Line 18"/>
          <p:cNvSpPr>
            <a:spLocks noChangeShapeType="1"/>
          </p:cNvSpPr>
          <p:nvPr/>
        </p:nvSpPr>
        <p:spPr bwMode="auto">
          <a:xfrm flipH="1">
            <a:off x="2693987" y="2306637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8" name="Line 20"/>
          <p:cNvSpPr>
            <a:spLocks noChangeShapeType="1"/>
          </p:cNvSpPr>
          <p:nvPr/>
        </p:nvSpPr>
        <p:spPr bwMode="auto">
          <a:xfrm>
            <a:off x="533400" y="2306637"/>
            <a:ext cx="0" cy="194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9" name="Line 21"/>
          <p:cNvSpPr>
            <a:spLocks noChangeShapeType="1"/>
          </p:cNvSpPr>
          <p:nvPr/>
        </p:nvSpPr>
        <p:spPr bwMode="auto">
          <a:xfrm>
            <a:off x="533400" y="4251325"/>
            <a:ext cx="4176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0" name="Line 24"/>
          <p:cNvSpPr>
            <a:spLocks noChangeShapeType="1"/>
          </p:cNvSpPr>
          <p:nvPr/>
        </p:nvSpPr>
        <p:spPr bwMode="auto">
          <a:xfrm>
            <a:off x="4710112" y="2306637"/>
            <a:ext cx="0" cy="194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1" name="Rectangle 25"/>
          <p:cNvSpPr>
            <a:spLocks noChangeArrowheads="1"/>
          </p:cNvSpPr>
          <p:nvPr/>
        </p:nvSpPr>
        <p:spPr bwMode="auto">
          <a:xfrm>
            <a:off x="1973262" y="3962400"/>
            <a:ext cx="13684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604837" y="2378075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3276600" y="1676400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dirty="0">
                <a:solidFill>
                  <a:srgbClr val="000000"/>
                </a:solidFill>
                <a:latin typeface="Comic Sans MS" pitchFamily="66" charset="0"/>
              </a:rPr>
              <a:t>Voltage gained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460" name="AutoShape 28"/>
          <p:cNvSpPr>
            <a:spLocks noChangeArrowheads="1"/>
          </p:cNvSpPr>
          <p:nvPr/>
        </p:nvSpPr>
        <p:spPr bwMode="auto">
          <a:xfrm rot="10800000">
            <a:off x="1685925" y="3602037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3486150" y="4322762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>
                <a:solidFill>
                  <a:srgbClr val="000000"/>
                </a:solidFill>
                <a:latin typeface="Comic Sans MS" pitchFamily="66" charset="0"/>
              </a:rPr>
              <a:t>Voltage lost</a:t>
            </a: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1846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729964"/>
              </p:ext>
            </p:extLst>
          </p:nvPr>
        </p:nvGraphicFramePr>
        <p:xfrm>
          <a:off x="5753188" y="2895600"/>
          <a:ext cx="3101887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Equation" r:id="rId3" imgW="1002865" imgH="228501" progId="Equation.DSMT4">
                  <p:embed/>
                </p:oleObj>
              </mc:Choice>
              <mc:Fallback>
                <p:oleObj name="Equation" r:id="rId3" imgW="100286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88" y="2895600"/>
                        <a:ext cx="3101887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148065"/>
              </p:ext>
            </p:extLst>
          </p:nvPr>
        </p:nvGraphicFramePr>
        <p:xfrm>
          <a:off x="5410200" y="76200"/>
          <a:ext cx="3491150" cy="1010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Equation" r:id="rId5" imgW="1133478" imgH="295380" progId="Equation.3">
                  <p:embed/>
                </p:oleObj>
              </mc:Choice>
              <mc:Fallback>
                <p:oleObj name="Equation" r:id="rId5" imgW="1133478" imgH="2953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76200"/>
                        <a:ext cx="3491150" cy="1010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20710" y="4876800"/>
            <a:ext cx="760888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65000"/>
            </a:pPr>
            <a:r>
              <a:rPr lang="en-US" sz="2800" dirty="0">
                <a:latin typeface="Verdana" pitchFamily="34" charset="0"/>
              </a:rPr>
              <a:t>The potential differences around any closed loop sum to zero</a:t>
            </a:r>
            <a:r>
              <a:rPr lang="en-US" sz="2800" dirty="0" smtClean="0">
                <a:latin typeface="Verdana" pitchFamily="34" charset="0"/>
              </a:rPr>
              <a:t>.</a:t>
            </a:r>
            <a:r>
              <a:rPr lang="en-US" altLang="zh-CN" sz="2800" b="1" dirty="0" smtClean="0">
                <a:ea typeface="SimSun" pitchFamily="2" charset="-122"/>
              </a:rPr>
              <a:t> 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65000"/>
            </a:pPr>
            <a:r>
              <a:rPr lang="en-US" altLang="zh-CN" sz="2800" b="1" dirty="0" smtClean="0">
                <a:ea typeface="SimSun" pitchFamily="2" charset="-122"/>
              </a:rPr>
              <a:t>This rule assume </a:t>
            </a:r>
            <a:r>
              <a:rPr lang="en-US" altLang="zh-CN" sz="2800" b="1" dirty="0" smtClean="0">
                <a:solidFill>
                  <a:srgbClr val="FF0000"/>
                </a:solidFill>
                <a:ea typeface="SimSun" pitchFamily="2" charset="-122"/>
              </a:rPr>
              <a:t>Conservation of energy</a:t>
            </a:r>
            <a:endParaRPr lang="en-NZ" sz="28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endParaRPr lang="en-US" sz="2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9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21594E-6 C 0.02222 -0.00116 0.03021 -0.00162 0.04809 -0.00556 C 0.12205 0.00278 0.04705 -0.0051 0.23437 -0.00186 C 0.29184 -0.00093 0.3493 0.00255 0.40694 0.00371 C 0.41493 0.00486 0.42083 0.00255 0.42344 0.01274 C 0.42517 0.04541 0.42535 0.07762 0.43021 0.10959 C 0.42899 0.22637 0.45937 0.23563 0.4151 0.25046 C 0.2967 0.24953 0.2375 0.25741 0.14531 0.2449 C 0.10243 0.25046 0.05972 0.24629 0.01649 0.2449 C 0.00712 0.23656 0.01146 0.23911 0.00416 0.23586 C -0.01233 0.14898 -0.00104 0.18512 -1.66667E-6 -3.21594E-6 Z " pathEditMode="relative" ptsTypes="fffffffffff">
                                      <p:cBhvr>
                                        <p:cTn id="19" dur="5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58" grpId="0" animBg="1"/>
      <p:bldP spid="18459" grpId="0"/>
      <p:bldP spid="18460" grpId="0" animBg="1"/>
      <p:bldP spid="184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80400" cy="5475288"/>
          </a:xfrm>
        </p:spPr>
        <p:txBody>
          <a:bodyPr/>
          <a:lstStyle/>
          <a:p>
            <a:pPr eaLnBrk="1" hangingPunct="1"/>
            <a:r>
              <a:rPr lang="en-NZ" smtClean="0"/>
              <a:t>Example</a:t>
            </a:r>
            <a:endParaRPr lang="en-US" b="1" i="1" smtClean="0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3203575" y="1731963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995738" y="1947863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4140200" y="1516063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1979613" y="2163763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4140200" y="2163763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79613" y="2163763"/>
            <a:ext cx="0" cy="194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1979613" y="4108450"/>
            <a:ext cx="4176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6156325" y="2163763"/>
            <a:ext cx="0" cy="194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4427538" y="3819525"/>
            <a:ext cx="13684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2051050" y="223520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284663" y="1341438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>
                <a:solidFill>
                  <a:srgbClr val="000000"/>
                </a:solidFill>
                <a:latin typeface="Comic Sans MS" pitchFamily="66" charset="0"/>
              </a:rPr>
              <a:t>Voltage gained</a:t>
            </a: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 rot="10800000">
            <a:off x="4716463" y="3387725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059113" y="3146425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>
                <a:solidFill>
                  <a:srgbClr val="000000"/>
                </a:solidFill>
                <a:latin typeface="Comic Sans MS" pitchFamily="66" charset="0"/>
              </a:rPr>
              <a:t>Voltage lost</a:t>
            </a: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194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917789"/>
              </p:ext>
            </p:extLst>
          </p:nvPr>
        </p:nvGraphicFramePr>
        <p:xfrm>
          <a:off x="2362200" y="5105400"/>
          <a:ext cx="40449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3" imgW="1104900" imgH="228600" progId="Equation.DSMT4">
                  <p:embed/>
                </p:oleObj>
              </mc:Choice>
              <mc:Fallback>
                <p:oleObj name="Equation" r:id="rId3" imgW="1104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105400"/>
                        <a:ext cx="40449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482850" y="3819525"/>
            <a:ext cx="13684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 rot="10800000">
            <a:off x="2700338" y="3387725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6403" name="Object 19"/>
          <p:cNvGraphicFramePr>
            <a:graphicFrameLocks noChangeAspect="1"/>
          </p:cNvGraphicFramePr>
          <p:nvPr/>
        </p:nvGraphicFramePr>
        <p:xfrm>
          <a:off x="3490913" y="1196975"/>
          <a:ext cx="6746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Equation" r:id="rId5" imgW="253890" imgH="228501" progId="Equation.DSMT4">
                  <p:embed/>
                </p:oleObj>
              </mc:Choice>
              <mc:Fallback>
                <p:oleObj name="Equation" r:id="rId5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1196975"/>
                        <a:ext cx="674687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4" name="Object 20"/>
          <p:cNvGraphicFramePr>
            <a:graphicFrameLocks noChangeAspect="1"/>
          </p:cNvGraphicFramePr>
          <p:nvPr/>
        </p:nvGraphicFramePr>
        <p:xfrm>
          <a:off x="2916238" y="4292600"/>
          <a:ext cx="5730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Equation" r:id="rId7" imgW="215806" imgH="228501" progId="Equation.DSMT4">
                  <p:embed/>
                </p:oleObj>
              </mc:Choice>
              <mc:Fallback>
                <p:oleObj name="Equation" r:id="rId7" imgW="21580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292600"/>
                        <a:ext cx="573087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5" name="Object 21"/>
          <p:cNvGraphicFramePr>
            <a:graphicFrameLocks noChangeAspect="1"/>
          </p:cNvGraphicFramePr>
          <p:nvPr/>
        </p:nvGraphicFramePr>
        <p:xfrm>
          <a:off x="4916488" y="4292600"/>
          <a:ext cx="6064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88" y="4292600"/>
                        <a:ext cx="6064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148065"/>
              </p:ext>
            </p:extLst>
          </p:nvPr>
        </p:nvGraphicFramePr>
        <p:xfrm>
          <a:off x="5410200" y="76200"/>
          <a:ext cx="34909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Equation" r:id="rId11" imgW="1124023" imgH="285660" progId="Equation.3">
                  <p:embed/>
                </p:oleObj>
              </mc:Choice>
              <mc:Fallback>
                <p:oleObj name="Equation" r:id="rId11" imgW="1124023" imgH="2856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76200"/>
                        <a:ext cx="3490913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6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21594E-6 C 0.02222 -0.00116 0.03021 -0.00162 0.04809 -0.00556 C 0.12205 0.00278 0.04705 -0.0051 0.23437 -0.00186 C 0.29184 -0.00093 0.3493 0.00255 0.40694 0.00371 C 0.41493 0.00486 0.42083 0.00255 0.42344 0.01274 C 0.42517 0.04541 0.42535 0.07762 0.43021 0.10959 C 0.42899 0.22637 0.45937 0.23563 0.4151 0.25046 C 0.2967 0.24953 0.2375 0.25741 0.14531 0.2449 C 0.10243 0.25046 0.05972 0.24629 0.01649 0.2449 C 0.00712 0.23656 0.01146 0.23911 0.00416 0.23586 C -0.01233 0.14898 -0.00104 0.18512 -1.66667E-6 -3.21594E-6 Z " pathEditMode="relative" ptsTypes="fffffffffff">
                                      <p:cBhvr>
                                        <p:cTn id="10" dur="5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8" grpId="0" animBg="1"/>
      <p:bldP spid="19469" grpId="0"/>
      <p:bldP spid="19470" grpId="0" animBg="1"/>
      <p:bldP spid="19471" grpId="0"/>
      <p:bldP spid="1947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539</Words>
  <Application>Microsoft Office PowerPoint</Application>
  <PresentationFormat>On-screen Show (4:3)</PresentationFormat>
  <Paragraphs>168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Default Design</vt:lpstr>
      <vt:lpstr>1_Default Design</vt:lpstr>
      <vt:lpstr>2_Default Design</vt:lpstr>
      <vt:lpstr>3_Default Design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Kirchoff’s Laws /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Woodstock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</dc:creator>
  <cp:lastModifiedBy>Stephen Anderson</cp:lastModifiedBy>
  <cp:revision>64</cp:revision>
  <dcterms:created xsi:type="dcterms:W3CDTF">2006-02-21T03:54:13Z</dcterms:created>
  <dcterms:modified xsi:type="dcterms:W3CDTF">2014-08-04T04:17:23Z</dcterms:modified>
</cp:coreProperties>
</file>