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embeddings/oleObject2.bin" ContentType="application/vnd.openxmlformats-officedocument.oleObject"/>
  <Override PartName="/ppt/notesSlides/notesSlide5.xml" ContentType="application/vnd.openxmlformats-officedocument.presentationml.notesSlide+xml"/>
  <Override PartName="/ppt/embeddings/oleObject3.bin" ContentType="application/vnd.openxmlformats-officedocument.oleObject"/>
  <Override PartName="/ppt/notesSlides/notesSlide6.xml" ContentType="application/vnd.openxmlformats-officedocument.presentationml.notesSlide+xml"/>
  <Override PartName="/ppt/notesSlides/notesSlide7.xml" ContentType="application/vnd.openxmlformats-officedocument.presentationml.notesSlide+xml"/>
  <Override PartName="/ppt/embeddings/oleObject4.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84" r:id="rId2"/>
    <p:sldId id="285" r:id="rId3"/>
    <p:sldId id="286" r:id="rId4"/>
    <p:sldId id="293" r:id="rId5"/>
    <p:sldId id="257" r:id="rId6"/>
    <p:sldId id="287" r:id="rId7"/>
    <p:sldId id="288" r:id="rId8"/>
    <p:sldId id="289" r:id="rId9"/>
    <p:sldId id="294" r:id="rId10"/>
    <p:sldId id="295" r:id="rId11"/>
    <p:sldId id="260" r:id="rId12"/>
    <p:sldId id="29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304"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3A294D-04A2-4BEF-BC96-F6B442BD61E8}" type="datetimeFigureOut">
              <a:rPr lang="en-NZ" smtClean="0"/>
              <a:t>23/05/15</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AD5C2B-02CB-410A-8EAE-7C9BB61C0299}" type="slidenum">
              <a:rPr lang="en-NZ" smtClean="0"/>
              <a:t>‹#›</a:t>
            </a:fld>
            <a:endParaRPr lang="en-NZ"/>
          </a:p>
        </p:txBody>
      </p:sp>
    </p:spTree>
    <p:extLst>
      <p:ext uri="{BB962C8B-B14F-4D97-AF65-F5344CB8AC3E}">
        <p14:creationId xmlns:p14="http://schemas.microsoft.com/office/powerpoint/2010/main" val="1464748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7D4EAC60-B77F-4A80-956D-CCCC61DAE90A}"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FB9F7FF-2DCF-4AF9-999B-E32AAD96F133}" type="slidenum">
              <a:rPr lang="en-US"/>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73B49B9-3F43-4B57-85C9-1FE4B6172DCD}"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Slide Image Placeholder 1"/>
          <p:cNvSpPr>
            <a:spLocks noGrp="1" noRot="1" noChangeAspect="1" noTextEdit="1"/>
          </p:cNvSpPr>
          <p:nvPr>
            <p:ph type="sldImg"/>
          </p:nvPr>
        </p:nvSpPr>
        <p:spPr>
          <a:ln/>
        </p:spPr>
      </p:sp>
      <p:sp>
        <p:nvSpPr>
          <p:cNvPr id="3563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563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Times New Roman" pitchFamily="18" charset="0"/>
              </a:defRPr>
            </a:lvl1pPr>
            <a:lvl2pPr marL="742950" indent="-285750" eaLnBrk="0" hangingPunct="0">
              <a:spcBef>
                <a:spcPct val="30000"/>
              </a:spcBef>
              <a:defRPr kumimoji="1" sz="1200">
                <a:solidFill>
                  <a:schemeClr val="tx1"/>
                </a:solidFill>
                <a:latin typeface="Times New Roman" pitchFamily="18" charset="0"/>
              </a:defRPr>
            </a:lvl2pPr>
            <a:lvl3pPr marL="1143000" indent="-228600" eaLnBrk="0" hangingPunct="0">
              <a:spcBef>
                <a:spcPct val="30000"/>
              </a:spcBef>
              <a:defRPr kumimoji="1" sz="1200">
                <a:solidFill>
                  <a:schemeClr val="tx1"/>
                </a:solidFill>
                <a:latin typeface="Times New Roman" pitchFamily="18" charset="0"/>
              </a:defRPr>
            </a:lvl3pPr>
            <a:lvl4pPr marL="1600200" indent="-228600" eaLnBrk="0" hangingPunct="0">
              <a:spcBef>
                <a:spcPct val="30000"/>
              </a:spcBef>
              <a:defRPr kumimoji="1" sz="1200">
                <a:solidFill>
                  <a:schemeClr val="tx1"/>
                </a:solidFill>
                <a:latin typeface="Times New Roman" pitchFamily="18" charset="0"/>
              </a:defRPr>
            </a:lvl4pPr>
            <a:lvl5pPr marL="2057400" indent="-228600"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eaLnBrk="1" hangingPunct="1">
              <a:spcBef>
                <a:spcPct val="50000"/>
              </a:spcBef>
            </a:pPr>
            <a:fld id="{C612F244-4336-4E79-B218-60CDB2C92829}" type="slidenum">
              <a:rPr kumimoji="0" lang="en-US" altLang="en-US" smtClean="0">
                <a:latin typeface="Verdana" pitchFamily="34" charset="0"/>
              </a:rPr>
              <a:pPr eaLnBrk="1" hangingPunct="1">
                <a:spcBef>
                  <a:spcPct val="50000"/>
                </a:spcBef>
              </a:pPr>
              <a:t>5</a:t>
            </a:fld>
            <a:endParaRPr kumimoji="0" lang="en-US" altLang="en-US" smtClean="0">
              <a:latin typeface="Verdana"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58DDC8-2D1E-4396-AE15-5F6BE89FAB08}"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358DDC8-2D1E-4396-AE15-5F6BE89FAB08}"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Slide Image Placeholder 1"/>
          <p:cNvSpPr>
            <a:spLocks noGrp="1" noRot="1" noChangeAspect="1" noTextEdit="1"/>
          </p:cNvSpPr>
          <p:nvPr>
            <p:ph type="sldImg"/>
          </p:nvPr>
        </p:nvSpPr>
        <p:spPr>
          <a:ln/>
        </p:spPr>
      </p:sp>
      <p:sp>
        <p:nvSpPr>
          <p:cNvPr id="3594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594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Times New Roman" pitchFamily="18" charset="0"/>
              </a:defRPr>
            </a:lvl1pPr>
            <a:lvl2pPr marL="742950" indent="-285750" eaLnBrk="0" hangingPunct="0">
              <a:spcBef>
                <a:spcPct val="30000"/>
              </a:spcBef>
              <a:defRPr kumimoji="1" sz="1200">
                <a:solidFill>
                  <a:schemeClr val="tx1"/>
                </a:solidFill>
                <a:latin typeface="Times New Roman" pitchFamily="18" charset="0"/>
              </a:defRPr>
            </a:lvl2pPr>
            <a:lvl3pPr marL="1143000" indent="-228600" eaLnBrk="0" hangingPunct="0">
              <a:spcBef>
                <a:spcPct val="30000"/>
              </a:spcBef>
              <a:defRPr kumimoji="1" sz="1200">
                <a:solidFill>
                  <a:schemeClr val="tx1"/>
                </a:solidFill>
                <a:latin typeface="Times New Roman" pitchFamily="18" charset="0"/>
              </a:defRPr>
            </a:lvl3pPr>
            <a:lvl4pPr marL="1600200" indent="-228600" eaLnBrk="0" hangingPunct="0">
              <a:spcBef>
                <a:spcPct val="30000"/>
              </a:spcBef>
              <a:defRPr kumimoji="1" sz="1200">
                <a:solidFill>
                  <a:schemeClr val="tx1"/>
                </a:solidFill>
                <a:latin typeface="Times New Roman" pitchFamily="18" charset="0"/>
              </a:defRPr>
            </a:lvl4pPr>
            <a:lvl5pPr marL="2057400" indent="-228600" eaLnBrk="0" hangingPunct="0">
              <a:spcBef>
                <a:spcPct val="30000"/>
              </a:spcBef>
              <a:defRPr kumimoji="1" sz="1200">
                <a:solidFill>
                  <a:schemeClr val="tx1"/>
                </a:solidFill>
                <a:latin typeface="Times New Roman" pitchFamily="18" charset="0"/>
              </a:defRPr>
            </a:lvl5pPr>
            <a:lvl6pPr marL="2514600" indent="-228600" eaLnBrk="0" fontAlgn="base" hangingPunct="0">
              <a:spcBef>
                <a:spcPct val="30000"/>
              </a:spcBef>
              <a:spcAft>
                <a:spcPct val="0"/>
              </a:spcAft>
              <a:defRPr kumimoji="1" sz="1200">
                <a:solidFill>
                  <a:schemeClr val="tx1"/>
                </a:solidFill>
                <a:latin typeface="Times New Roman" pitchFamily="18" charset="0"/>
              </a:defRPr>
            </a:lvl6pPr>
            <a:lvl7pPr marL="2971800" indent="-228600" eaLnBrk="0" fontAlgn="base" hangingPunct="0">
              <a:spcBef>
                <a:spcPct val="30000"/>
              </a:spcBef>
              <a:spcAft>
                <a:spcPct val="0"/>
              </a:spcAft>
              <a:defRPr kumimoji="1" sz="1200">
                <a:solidFill>
                  <a:schemeClr val="tx1"/>
                </a:solidFill>
                <a:latin typeface="Times New Roman" pitchFamily="18" charset="0"/>
              </a:defRPr>
            </a:lvl7pPr>
            <a:lvl8pPr marL="3429000" indent="-228600" eaLnBrk="0" fontAlgn="base" hangingPunct="0">
              <a:spcBef>
                <a:spcPct val="30000"/>
              </a:spcBef>
              <a:spcAft>
                <a:spcPct val="0"/>
              </a:spcAft>
              <a:defRPr kumimoji="1" sz="1200">
                <a:solidFill>
                  <a:schemeClr val="tx1"/>
                </a:solidFill>
                <a:latin typeface="Times New Roman" pitchFamily="18" charset="0"/>
              </a:defRPr>
            </a:lvl8pPr>
            <a:lvl9pPr marL="3886200" indent="-228600" eaLnBrk="0" fontAlgn="base" hangingPunct="0">
              <a:spcBef>
                <a:spcPct val="30000"/>
              </a:spcBef>
              <a:spcAft>
                <a:spcPct val="0"/>
              </a:spcAft>
              <a:defRPr kumimoji="1" sz="1200">
                <a:solidFill>
                  <a:schemeClr val="tx1"/>
                </a:solidFill>
                <a:latin typeface="Times New Roman" pitchFamily="18" charset="0"/>
              </a:defRPr>
            </a:lvl9pPr>
          </a:lstStyle>
          <a:p>
            <a:pPr eaLnBrk="1" hangingPunct="1">
              <a:spcBef>
                <a:spcPct val="50000"/>
              </a:spcBef>
            </a:pPr>
            <a:fld id="{AE205394-734D-46F7-9B06-FD0F06561EE5}" type="slidenum">
              <a:rPr kumimoji="0" lang="en-US" altLang="en-US" smtClean="0">
                <a:latin typeface="Verdana" pitchFamily="34" charset="0"/>
              </a:rPr>
              <a:pPr eaLnBrk="1" hangingPunct="1">
                <a:spcBef>
                  <a:spcPct val="50000"/>
                </a:spcBef>
              </a:pPr>
              <a:t>11</a:t>
            </a:fld>
            <a:endParaRPr kumimoji="0" lang="en-US" altLang="en-US" smtClean="0">
              <a:latin typeface="Verdan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AEB53EDF-5C4A-4732-B64F-54215EACC586}" type="datetimeFigureOut">
              <a:rPr lang="en-NZ" smtClean="0"/>
              <a:t>23/05/15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B0383893-393A-47B2-BB46-DB21F7B6299C}" type="slidenum">
              <a:rPr lang="en-NZ" smtClean="0"/>
              <a:t>‹#›</a:t>
            </a:fld>
            <a:endParaRPr lang="en-NZ"/>
          </a:p>
        </p:txBody>
      </p:sp>
    </p:spTree>
    <p:extLst>
      <p:ext uri="{BB962C8B-B14F-4D97-AF65-F5344CB8AC3E}">
        <p14:creationId xmlns:p14="http://schemas.microsoft.com/office/powerpoint/2010/main" val="3049468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AEB53EDF-5C4A-4732-B64F-54215EACC586}" type="datetimeFigureOut">
              <a:rPr lang="en-NZ" smtClean="0"/>
              <a:t>23/05/15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B0383893-393A-47B2-BB46-DB21F7B6299C}" type="slidenum">
              <a:rPr lang="en-NZ" smtClean="0"/>
              <a:t>‹#›</a:t>
            </a:fld>
            <a:endParaRPr lang="en-NZ"/>
          </a:p>
        </p:txBody>
      </p:sp>
    </p:spTree>
    <p:extLst>
      <p:ext uri="{BB962C8B-B14F-4D97-AF65-F5344CB8AC3E}">
        <p14:creationId xmlns:p14="http://schemas.microsoft.com/office/powerpoint/2010/main" val="3342938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AEB53EDF-5C4A-4732-B64F-54215EACC586}" type="datetimeFigureOut">
              <a:rPr lang="en-NZ" smtClean="0"/>
              <a:t>23/05/15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B0383893-393A-47B2-BB46-DB21F7B6299C}" type="slidenum">
              <a:rPr lang="en-NZ" smtClean="0"/>
              <a:t>‹#›</a:t>
            </a:fld>
            <a:endParaRPr lang="en-NZ"/>
          </a:p>
        </p:txBody>
      </p:sp>
    </p:spTree>
    <p:extLst>
      <p:ext uri="{BB962C8B-B14F-4D97-AF65-F5344CB8AC3E}">
        <p14:creationId xmlns:p14="http://schemas.microsoft.com/office/powerpoint/2010/main" val="2859566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AEB53EDF-5C4A-4732-B64F-54215EACC586}" type="datetimeFigureOut">
              <a:rPr lang="en-NZ" smtClean="0"/>
              <a:t>23/05/15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B0383893-393A-47B2-BB46-DB21F7B6299C}" type="slidenum">
              <a:rPr lang="en-NZ" smtClean="0"/>
              <a:t>‹#›</a:t>
            </a:fld>
            <a:endParaRPr lang="en-NZ"/>
          </a:p>
        </p:txBody>
      </p:sp>
    </p:spTree>
    <p:extLst>
      <p:ext uri="{BB962C8B-B14F-4D97-AF65-F5344CB8AC3E}">
        <p14:creationId xmlns:p14="http://schemas.microsoft.com/office/powerpoint/2010/main" val="1205717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B53EDF-5C4A-4732-B64F-54215EACC586}" type="datetimeFigureOut">
              <a:rPr lang="en-NZ" smtClean="0"/>
              <a:t>23/05/15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B0383893-393A-47B2-BB46-DB21F7B6299C}" type="slidenum">
              <a:rPr lang="en-NZ" smtClean="0"/>
              <a:t>‹#›</a:t>
            </a:fld>
            <a:endParaRPr lang="en-NZ"/>
          </a:p>
        </p:txBody>
      </p:sp>
    </p:spTree>
    <p:extLst>
      <p:ext uri="{BB962C8B-B14F-4D97-AF65-F5344CB8AC3E}">
        <p14:creationId xmlns:p14="http://schemas.microsoft.com/office/powerpoint/2010/main" val="2434467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AEB53EDF-5C4A-4732-B64F-54215EACC586}" type="datetimeFigureOut">
              <a:rPr lang="en-NZ" smtClean="0"/>
              <a:t>23/05/15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B0383893-393A-47B2-BB46-DB21F7B6299C}" type="slidenum">
              <a:rPr lang="en-NZ" smtClean="0"/>
              <a:t>‹#›</a:t>
            </a:fld>
            <a:endParaRPr lang="en-NZ"/>
          </a:p>
        </p:txBody>
      </p:sp>
    </p:spTree>
    <p:extLst>
      <p:ext uri="{BB962C8B-B14F-4D97-AF65-F5344CB8AC3E}">
        <p14:creationId xmlns:p14="http://schemas.microsoft.com/office/powerpoint/2010/main" val="545192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AEB53EDF-5C4A-4732-B64F-54215EACC586}" type="datetimeFigureOut">
              <a:rPr lang="en-NZ" smtClean="0"/>
              <a:t>23/05/15</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B0383893-393A-47B2-BB46-DB21F7B6299C}" type="slidenum">
              <a:rPr lang="en-NZ" smtClean="0"/>
              <a:t>‹#›</a:t>
            </a:fld>
            <a:endParaRPr lang="en-NZ"/>
          </a:p>
        </p:txBody>
      </p:sp>
    </p:spTree>
    <p:extLst>
      <p:ext uri="{BB962C8B-B14F-4D97-AF65-F5344CB8AC3E}">
        <p14:creationId xmlns:p14="http://schemas.microsoft.com/office/powerpoint/2010/main" val="2761910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AEB53EDF-5C4A-4732-B64F-54215EACC586}" type="datetimeFigureOut">
              <a:rPr lang="en-NZ" smtClean="0"/>
              <a:t>23/05/15</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B0383893-393A-47B2-BB46-DB21F7B6299C}" type="slidenum">
              <a:rPr lang="en-NZ" smtClean="0"/>
              <a:t>‹#›</a:t>
            </a:fld>
            <a:endParaRPr lang="en-NZ"/>
          </a:p>
        </p:txBody>
      </p:sp>
    </p:spTree>
    <p:extLst>
      <p:ext uri="{BB962C8B-B14F-4D97-AF65-F5344CB8AC3E}">
        <p14:creationId xmlns:p14="http://schemas.microsoft.com/office/powerpoint/2010/main" val="4077672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B53EDF-5C4A-4732-B64F-54215EACC586}" type="datetimeFigureOut">
              <a:rPr lang="en-NZ" smtClean="0"/>
              <a:t>23/05/15</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B0383893-393A-47B2-BB46-DB21F7B6299C}" type="slidenum">
              <a:rPr lang="en-NZ" smtClean="0"/>
              <a:t>‹#›</a:t>
            </a:fld>
            <a:endParaRPr lang="en-NZ"/>
          </a:p>
        </p:txBody>
      </p:sp>
    </p:spTree>
    <p:extLst>
      <p:ext uri="{BB962C8B-B14F-4D97-AF65-F5344CB8AC3E}">
        <p14:creationId xmlns:p14="http://schemas.microsoft.com/office/powerpoint/2010/main" val="2444443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B53EDF-5C4A-4732-B64F-54215EACC586}" type="datetimeFigureOut">
              <a:rPr lang="en-NZ" smtClean="0"/>
              <a:t>23/05/15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B0383893-393A-47B2-BB46-DB21F7B6299C}" type="slidenum">
              <a:rPr lang="en-NZ" smtClean="0"/>
              <a:t>‹#›</a:t>
            </a:fld>
            <a:endParaRPr lang="en-NZ"/>
          </a:p>
        </p:txBody>
      </p:sp>
    </p:spTree>
    <p:extLst>
      <p:ext uri="{BB962C8B-B14F-4D97-AF65-F5344CB8AC3E}">
        <p14:creationId xmlns:p14="http://schemas.microsoft.com/office/powerpoint/2010/main" val="260314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B53EDF-5C4A-4732-B64F-54215EACC586}" type="datetimeFigureOut">
              <a:rPr lang="en-NZ" smtClean="0"/>
              <a:t>23/05/15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B0383893-393A-47B2-BB46-DB21F7B6299C}" type="slidenum">
              <a:rPr lang="en-NZ" smtClean="0"/>
              <a:t>‹#›</a:t>
            </a:fld>
            <a:endParaRPr lang="en-NZ"/>
          </a:p>
        </p:txBody>
      </p:sp>
    </p:spTree>
    <p:extLst>
      <p:ext uri="{BB962C8B-B14F-4D97-AF65-F5344CB8AC3E}">
        <p14:creationId xmlns:p14="http://schemas.microsoft.com/office/powerpoint/2010/main" val="42678857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B53EDF-5C4A-4732-B64F-54215EACC586}" type="datetimeFigureOut">
              <a:rPr lang="en-NZ" smtClean="0"/>
              <a:t>23/05/15</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383893-393A-47B2-BB46-DB21F7B6299C}" type="slidenum">
              <a:rPr lang="en-NZ" smtClean="0"/>
              <a:t>‹#›</a:t>
            </a:fld>
            <a:endParaRPr lang="en-NZ"/>
          </a:p>
        </p:txBody>
      </p:sp>
    </p:spTree>
    <p:extLst>
      <p:ext uri="{BB962C8B-B14F-4D97-AF65-F5344CB8AC3E}">
        <p14:creationId xmlns:p14="http://schemas.microsoft.com/office/powerpoint/2010/main" val="891611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wmf"/><Relationship Id="rId6" Type="http://schemas.openxmlformats.org/officeDocument/2006/relationships/image" Target="../media/image2.gif"/><Relationship Id="rId7"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image" Target="../media/image15.jpeg"/><Relationship Id="rId5" Type="http://schemas.openxmlformats.org/officeDocument/2006/relationships/oleObject" Target="../embeddings/oleObject4.bin"/><Relationship Id="rId6" Type="http://schemas.openxmlformats.org/officeDocument/2006/relationships/image" Target="../media/image8.wmf"/><Relationship Id="rId1" Type="http://schemas.openxmlformats.org/officeDocument/2006/relationships/vmlDrawing" Target="../drawings/vmlDrawing4.vml"/><Relationship Id="rId2"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6.gif"/></Relationships>
</file>

<file path=ppt/slides/_rels/slide2.xml.rels><?xml version="1.0" encoding="UTF-8" standalone="yes"?>
<Relationships xmlns="http://schemas.openxmlformats.org/package/2006/relationships"><Relationship Id="rId3" Type="http://schemas.openxmlformats.org/officeDocument/2006/relationships/hyperlink" Target="http://images.google.co.uk/imgres?imgurl=http://www.clker.com/cliparts/e/c/2/b/1195422052411104677johnny_automatic_winking_boy.svg.hi.png&amp;imgrefurl=http://www.clker.com/clipart-9338.html&amp;usg=__zFx_E4I0RJnEZtXgbmu-IInOFiU=&amp;h=596&amp;w=270&amp;sz=72&amp;hl=en&amp;start=2&amp;tbnid=bjhuz-jvsh5bBM:&amp;tbnh=135&amp;tbnw=61&amp;prev=/images?q=boy+clip+art&amp;gbv=2&amp;hl=en" TargetMode="External"/><Relationship Id="rId4" Type="http://schemas.openxmlformats.org/officeDocument/2006/relationships/image" Target="../media/image4.jpeg"/><Relationship Id="rId5" Type="http://schemas.openxmlformats.org/officeDocument/2006/relationships/hyperlink" Target="http://images.google.co.uk/imgres?imgurl=http://www.imajlar.com/free_clipart/kid_clipart/kid_clipart_girl_smiling.gif&amp;imgrefurl=http://www.free-clipart-pictures.net/kid_clipart.html&amp;usg=__LmM5WaaOltu03p6PmdVeQgJGJyc=&amp;h=200&amp;w=170&amp;sz=9&amp;hl=en&amp;start=2&amp;tbnid=oatFrYkl3MGw4M:&amp;tbnh=104&amp;tbnw=88&amp;prev=/images?q=girl+clip+art&amp;gbv=2&amp;hl=en" TargetMode="External"/><Relationship Id="rId6" Type="http://schemas.openxmlformats.org/officeDocument/2006/relationships/image" Target="../media/image5.jpe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images.google.co.uk/imgres?imgurl=http://www.imageenvision.com/sm/0033-0812-1322-4017_clip_art_graphic_of_a_pink_guy_character_pushing_an_orange_orb.jpg&amp;imgrefurl=http://www.imageenvision.com/stock_clipart/search/strong&amp;usg=__-vlEQwb2-1se5BN5-RvMT4lWyqE=&amp;h=150&amp;w=150&amp;sz=27&amp;hl=en&amp;start=21&amp;tbnid=hYJRnxfnTAWO_M:&amp;tbnh=96&amp;tbnw=96&amp;prev=/images?q=pushing+clip+art&amp;gbv=2&amp;ndsp=18&amp;hl=en&amp;sa=N&amp;start=18" TargetMode="External"/><Relationship Id="rId4" Type="http://schemas.openxmlformats.org/officeDocument/2006/relationships/image" Target="../media/image6.jpe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image" Target="../media/image9.gif"/><Relationship Id="rId5" Type="http://schemas.openxmlformats.org/officeDocument/2006/relationships/oleObject" Target="../embeddings/oleObject2.bin"/><Relationship Id="rId6" Type="http://schemas.openxmlformats.org/officeDocument/2006/relationships/image" Target="../media/image8.wmf"/><Relationship Id="rId1" Type="http://schemas.openxmlformats.org/officeDocument/2006/relationships/vmlDrawing" Target="../drawings/vmlDrawing2.vml"/><Relationship Id="rId2"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gi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image" Target="../media/image11.gif"/><Relationship Id="rId5" Type="http://schemas.openxmlformats.org/officeDocument/2006/relationships/image" Target="../media/image12.gif"/><Relationship Id="rId6" Type="http://schemas.openxmlformats.org/officeDocument/2006/relationships/oleObject" Target="../embeddings/oleObject3.bin"/><Relationship Id="rId7" Type="http://schemas.openxmlformats.org/officeDocument/2006/relationships/image" Target="../media/image8.wmf"/><Relationship Id="rId1" Type="http://schemas.openxmlformats.org/officeDocument/2006/relationships/vmlDrawing" Target="../drawings/vmlDrawing3.vml"/><Relationship Id="rId2"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hyperphysics.phy-astr.gsu.edu/hbase/newt.html" TargetMode="External"/><Relationship Id="rId4" Type="http://schemas.openxmlformats.org/officeDocument/2006/relationships/hyperlink" Target="http://hyperphysics.phy-astr.gsu.edu/hbase/Impulse.html" TargetMode="External"/><Relationship Id="rId5" Type="http://schemas.openxmlformats.org/officeDocument/2006/relationships/hyperlink" Target="http://hyperphysics.phy-astr.gsu.edu/hbase/work.html" TargetMode="External"/><Relationship Id="rId6" Type="http://schemas.openxmlformats.org/officeDocument/2006/relationships/image" Target="../media/image11.gif"/><Relationship Id="rId7" Type="http://schemas.openxmlformats.org/officeDocument/2006/relationships/image" Target="../media/image12.gif"/><Relationship Id="rId8" Type="http://schemas.openxmlformats.org/officeDocument/2006/relationships/hyperlink" Target="http://hyperphysics.phy-astr.gsu.edu/hbase/ke.html" TargetMode="External"/><Relationship Id="rId9" Type="http://schemas.openxmlformats.org/officeDocument/2006/relationships/hyperlink" Target="http://hyperphysics.phy-astr.gsu.edu/hbase/carcr.html" TargetMode="External"/><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7" name="Object 3"/>
          <p:cNvGraphicFramePr>
            <a:graphicFrameLocks noChangeAspect="1"/>
          </p:cNvGraphicFramePr>
          <p:nvPr>
            <p:extLst>
              <p:ext uri="{D42A27DB-BD31-4B8C-83A1-F6EECF244321}">
                <p14:modId xmlns:p14="http://schemas.microsoft.com/office/powerpoint/2010/main" val="2946483495"/>
              </p:ext>
            </p:extLst>
          </p:nvPr>
        </p:nvGraphicFramePr>
        <p:xfrm>
          <a:off x="1041841" y="5589240"/>
          <a:ext cx="5042328" cy="864096"/>
        </p:xfrm>
        <a:graphic>
          <a:graphicData uri="http://schemas.openxmlformats.org/presentationml/2006/ole">
            <mc:AlternateContent xmlns:mc="http://schemas.openxmlformats.org/markup-compatibility/2006">
              <mc:Choice xmlns:v="urn:schemas-microsoft-com:vml" Requires="v">
                <p:oleObj spid="_x0000_s5147" name="Equation" r:id="rId4" imgW="1536480" imgH="241200" progId="Equation.3">
                  <p:embed/>
                </p:oleObj>
              </mc:Choice>
              <mc:Fallback>
                <p:oleObj name="Equation" r:id="rId4" imgW="1536480" imgH="241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1841" y="5589240"/>
                        <a:ext cx="5042328" cy="864096"/>
                      </a:xfrm>
                      <a:prstGeom prst="rect">
                        <a:avLst/>
                      </a:prstGeom>
                      <a:noFill/>
                      <a:extLst/>
                    </p:spPr>
                  </p:pic>
                </p:oleObj>
              </mc:Fallback>
            </mc:AlternateContent>
          </a:graphicData>
        </a:graphic>
      </p:graphicFrame>
      <p:sp>
        <p:nvSpPr>
          <p:cNvPr id="5" name="Text Box 2"/>
          <p:cNvSpPr txBox="1">
            <a:spLocks noChangeArrowheads="1"/>
          </p:cNvSpPr>
          <p:nvPr/>
        </p:nvSpPr>
        <p:spPr bwMode="auto">
          <a:xfrm>
            <a:off x="2447552" y="260648"/>
            <a:ext cx="4953000" cy="473075"/>
          </a:xfrm>
          <a:prstGeom prst="rect">
            <a:avLst/>
          </a:prstGeom>
          <a:solidFill>
            <a:srgbClr val="CCFFFF"/>
          </a:solidFill>
          <a:ln w="15875">
            <a:solidFill>
              <a:srgbClr val="0000FF"/>
            </a:solidFill>
            <a:miter lim="800000"/>
            <a:headEnd/>
            <a:tailEnd/>
          </a:ln>
        </p:spPr>
        <p:txBody>
          <a:bodyPr>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algn="ctr" eaLnBrk="1" hangingPunct="1">
              <a:spcBef>
                <a:spcPct val="50000"/>
              </a:spcBef>
              <a:buClrTx/>
              <a:buSzTx/>
              <a:buFontTx/>
              <a:buNone/>
            </a:pPr>
            <a:r>
              <a:rPr lang="en-US" altLang="en-US" sz="2400" u="none">
                <a:latin typeface="Verdana" pitchFamily="34" charset="0"/>
                <a:sym typeface="Symbol" pitchFamily="18" charset="2"/>
              </a:rPr>
              <a:t>(Linear) Momentum = </a:t>
            </a:r>
            <a:r>
              <a:rPr lang="en-US" altLang="en-US" sz="2400" b="1" u="none">
                <a:latin typeface="Verdana" pitchFamily="34" charset="0"/>
                <a:sym typeface="Symbol" pitchFamily="18" charset="2"/>
              </a:rPr>
              <a:t>p</a:t>
            </a:r>
            <a:r>
              <a:rPr lang="en-US" altLang="en-US" sz="2400" u="none">
                <a:latin typeface="Verdana" pitchFamily="34" charset="0"/>
                <a:sym typeface="Symbol" pitchFamily="18" charset="2"/>
              </a:rPr>
              <a:t> = m</a:t>
            </a:r>
            <a:r>
              <a:rPr lang="en-US" altLang="en-US" sz="2400" b="1" u="none">
                <a:latin typeface="Verdana" pitchFamily="34" charset="0"/>
                <a:sym typeface="Symbol" pitchFamily="18" charset="2"/>
              </a:rPr>
              <a:t>v</a:t>
            </a:r>
            <a:r>
              <a:rPr lang="en-US" altLang="en-US" sz="2400" u="none">
                <a:latin typeface="Verdana" pitchFamily="34" charset="0"/>
                <a:sym typeface="Symbol" pitchFamily="18" charset="2"/>
              </a:rPr>
              <a:t> </a:t>
            </a:r>
          </a:p>
        </p:txBody>
      </p:sp>
      <p:grpSp>
        <p:nvGrpSpPr>
          <p:cNvPr id="6" name="Group 4"/>
          <p:cNvGrpSpPr>
            <a:grpSpLocks/>
          </p:cNvGrpSpPr>
          <p:nvPr/>
        </p:nvGrpSpPr>
        <p:grpSpPr bwMode="auto">
          <a:xfrm>
            <a:off x="5343152" y="717848"/>
            <a:ext cx="1981200" cy="685800"/>
            <a:chOff x="3168" y="480"/>
            <a:chExt cx="1248" cy="432"/>
          </a:xfrm>
        </p:grpSpPr>
        <p:sp>
          <p:nvSpPr>
            <p:cNvPr id="7" name="AutoShape 5"/>
            <p:cNvSpPr>
              <a:spLocks noChangeArrowheads="1"/>
            </p:cNvSpPr>
            <p:nvPr/>
          </p:nvSpPr>
          <p:spPr bwMode="auto">
            <a:xfrm flipV="1">
              <a:off x="4080" y="480"/>
              <a:ext cx="144" cy="384"/>
            </a:xfrm>
            <a:prstGeom prst="downArrow">
              <a:avLst>
                <a:gd name="adj1" fmla="val 50000"/>
                <a:gd name="adj2" fmla="val 66667"/>
              </a:avLst>
            </a:prstGeom>
            <a:solidFill>
              <a:srgbClr val="99CCFF"/>
            </a:solidFill>
            <a:ln w="9525">
              <a:solidFill>
                <a:srgbClr val="0000FF"/>
              </a:solidFill>
              <a:miter lim="800000"/>
              <a:headEnd/>
              <a:tailEnd/>
            </a:ln>
          </p:spPr>
          <p:txBody>
            <a:bodyPr anchor="ctr">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eaLnBrk="1" hangingPunct="1">
                <a:spcBef>
                  <a:spcPct val="50000"/>
                </a:spcBef>
                <a:buClrTx/>
                <a:buSzTx/>
                <a:buFontTx/>
                <a:buNone/>
              </a:pPr>
              <a:endParaRPr lang="en-US" altLang="en-US" sz="2800">
                <a:latin typeface="Verdana" pitchFamily="34" charset="0"/>
              </a:endParaRPr>
            </a:p>
          </p:txBody>
        </p:sp>
        <p:sp>
          <p:nvSpPr>
            <p:cNvPr id="8" name="Text Box 6"/>
            <p:cNvSpPr txBox="1">
              <a:spLocks noChangeArrowheads="1"/>
            </p:cNvSpPr>
            <p:nvPr/>
          </p:nvSpPr>
          <p:spPr bwMode="auto">
            <a:xfrm>
              <a:off x="3168" y="624"/>
              <a:ext cx="124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algn="ctr" eaLnBrk="1" hangingPunct="1">
                <a:spcBef>
                  <a:spcPct val="50000"/>
                </a:spcBef>
                <a:buClrTx/>
                <a:buSzTx/>
                <a:buFontTx/>
                <a:buNone/>
              </a:pPr>
              <a:r>
                <a:rPr lang="en-US" altLang="en-US" sz="2400" u="none">
                  <a:latin typeface="Verdana" pitchFamily="34" charset="0"/>
                  <a:sym typeface="Symbol" pitchFamily="18" charset="2"/>
                </a:rPr>
                <a:t>mass</a:t>
              </a:r>
            </a:p>
          </p:txBody>
        </p:sp>
      </p:grpSp>
      <p:grpSp>
        <p:nvGrpSpPr>
          <p:cNvPr id="9" name="Group 7"/>
          <p:cNvGrpSpPr>
            <a:grpSpLocks/>
          </p:cNvGrpSpPr>
          <p:nvPr/>
        </p:nvGrpSpPr>
        <p:grpSpPr bwMode="auto">
          <a:xfrm>
            <a:off x="7019552" y="717848"/>
            <a:ext cx="1512888" cy="685800"/>
            <a:chOff x="4224" y="480"/>
            <a:chExt cx="953" cy="432"/>
          </a:xfrm>
        </p:grpSpPr>
        <p:sp>
          <p:nvSpPr>
            <p:cNvPr id="10" name="AutoShape 8"/>
            <p:cNvSpPr>
              <a:spLocks noChangeArrowheads="1"/>
            </p:cNvSpPr>
            <p:nvPr/>
          </p:nvSpPr>
          <p:spPr bwMode="auto">
            <a:xfrm flipV="1">
              <a:off x="4224" y="480"/>
              <a:ext cx="144" cy="384"/>
            </a:xfrm>
            <a:prstGeom prst="downArrow">
              <a:avLst>
                <a:gd name="adj1" fmla="val 50000"/>
                <a:gd name="adj2" fmla="val 66667"/>
              </a:avLst>
            </a:prstGeom>
            <a:solidFill>
              <a:srgbClr val="99CCFF"/>
            </a:solidFill>
            <a:ln w="9525">
              <a:solidFill>
                <a:srgbClr val="0000FF"/>
              </a:solidFill>
              <a:miter lim="800000"/>
              <a:headEnd/>
              <a:tailEnd/>
            </a:ln>
          </p:spPr>
          <p:txBody>
            <a:bodyPr anchor="ctr">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eaLnBrk="1" hangingPunct="1">
                <a:spcBef>
                  <a:spcPct val="50000"/>
                </a:spcBef>
                <a:buClrTx/>
                <a:buSzTx/>
                <a:buFontTx/>
                <a:buNone/>
              </a:pPr>
              <a:endParaRPr lang="en-US" altLang="en-US" sz="2800">
                <a:latin typeface="Verdana" pitchFamily="34" charset="0"/>
              </a:endParaRPr>
            </a:p>
          </p:txBody>
        </p:sp>
        <p:sp>
          <p:nvSpPr>
            <p:cNvPr id="11" name="Rectangle 9"/>
            <p:cNvSpPr>
              <a:spLocks noChangeArrowheads="1"/>
            </p:cNvSpPr>
            <p:nvPr/>
          </p:nvSpPr>
          <p:spPr bwMode="auto">
            <a:xfrm>
              <a:off x="4320" y="624"/>
              <a:ext cx="85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algn="ctr" eaLnBrk="1" hangingPunct="1">
                <a:spcBef>
                  <a:spcPct val="50000"/>
                </a:spcBef>
                <a:buClrTx/>
                <a:buSzTx/>
                <a:buFontTx/>
                <a:buNone/>
              </a:pPr>
              <a:r>
                <a:rPr lang="en-US" altLang="en-US" sz="2400" u="none">
                  <a:latin typeface="Verdana" pitchFamily="34" charset="0"/>
                  <a:sym typeface="Symbol" pitchFamily="18" charset="2"/>
                </a:rPr>
                <a:t>velocity</a:t>
              </a:r>
            </a:p>
          </p:txBody>
        </p:sp>
      </p:grpSp>
      <p:sp>
        <p:nvSpPr>
          <p:cNvPr id="12" name="Text Box 10"/>
          <p:cNvSpPr txBox="1">
            <a:spLocks noChangeArrowheads="1"/>
          </p:cNvSpPr>
          <p:nvPr/>
        </p:nvSpPr>
        <p:spPr bwMode="auto">
          <a:xfrm>
            <a:off x="618752" y="1632248"/>
            <a:ext cx="678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eaLnBrk="1" hangingPunct="1">
              <a:spcBef>
                <a:spcPct val="50000"/>
              </a:spcBef>
              <a:buClrTx/>
              <a:buSzTx/>
              <a:buFont typeface="Wingdings" pitchFamily="2" charset="2"/>
              <a:buChar char="Ø"/>
            </a:pPr>
            <a:r>
              <a:rPr lang="en-US" altLang="en-US" sz="2400" u="none" dirty="0">
                <a:latin typeface="Verdana" pitchFamily="34" charset="0"/>
                <a:sym typeface="Symbol" pitchFamily="18" charset="2"/>
              </a:rPr>
              <a:t>Its SI unit = </a:t>
            </a:r>
            <a:r>
              <a:rPr lang="en-US" altLang="en-US" sz="2400" u="none" dirty="0" err="1">
                <a:latin typeface="Verdana" pitchFamily="34" charset="0"/>
                <a:sym typeface="Symbol" pitchFamily="18" charset="2"/>
              </a:rPr>
              <a:t>kg·m</a:t>
            </a:r>
            <a:r>
              <a:rPr lang="en-US" altLang="en-US" sz="2400" u="none" dirty="0">
                <a:latin typeface="Verdana" pitchFamily="34" charset="0"/>
                <a:sym typeface="Symbol" pitchFamily="18" charset="2"/>
              </a:rPr>
              <a:t>/s</a:t>
            </a:r>
          </a:p>
        </p:txBody>
      </p:sp>
      <p:grpSp>
        <p:nvGrpSpPr>
          <p:cNvPr id="13" name="Group 11"/>
          <p:cNvGrpSpPr>
            <a:grpSpLocks/>
          </p:cNvGrpSpPr>
          <p:nvPr/>
        </p:nvGrpSpPr>
        <p:grpSpPr bwMode="auto">
          <a:xfrm>
            <a:off x="618752" y="565448"/>
            <a:ext cx="4343400" cy="990600"/>
            <a:chOff x="240" y="624"/>
            <a:chExt cx="2736" cy="624"/>
          </a:xfrm>
        </p:grpSpPr>
        <p:sp>
          <p:nvSpPr>
            <p:cNvPr id="14" name="Line 12"/>
            <p:cNvSpPr>
              <a:spLocks noChangeShapeType="1"/>
            </p:cNvSpPr>
            <p:nvPr/>
          </p:nvSpPr>
          <p:spPr bwMode="auto">
            <a:xfrm>
              <a:off x="624" y="624"/>
              <a:ext cx="0" cy="288"/>
            </a:xfrm>
            <a:prstGeom prst="line">
              <a:avLst/>
            </a:prstGeom>
            <a:noFill/>
            <a:ln w="31750">
              <a:solidFill>
                <a:srgbClr val="0000FF"/>
              </a:solidFill>
              <a:round/>
              <a:headEnd/>
              <a:tailEnd/>
            </a:ln>
            <a:extLst>
              <a:ext uri="{909E8E84-426E-40dd-AFC4-6F175D3DCCD1}">
                <a14:hiddenFill xmlns:a14="http://schemas.microsoft.com/office/drawing/2010/main">
                  <a:noFill/>
                </a14:hiddenFill>
              </a:ext>
            </a:extLst>
          </p:spPr>
          <p:txBody>
            <a:bodyPr>
              <a:spAutoFit/>
            </a:bodyPr>
            <a:lstStyle/>
            <a:p>
              <a:endParaRPr lang="en-NZ"/>
            </a:p>
          </p:txBody>
        </p:sp>
        <p:grpSp>
          <p:nvGrpSpPr>
            <p:cNvPr id="15" name="Group 13"/>
            <p:cNvGrpSpPr>
              <a:grpSpLocks/>
            </p:cNvGrpSpPr>
            <p:nvPr/>
          </p:nvGrpSpPr>
          <p:grpSpPr bwMode="auto">
            <a:xfrm>
              <a:off x="240" y="624"/>
              <a:ext cx="2736" cy="624"/>
              <a:chOff x="240" y="624"/>
              <a:chExt cx="2736" cy="624"/>
            </a:xfrm>
          </p:grpSpPr>
          <p:sp>
            <p:nvSpPr>
              <p:cNvPr id="16" name="Line 14"/>
              <p:cNvSpPr>
                <a:spLocks noChangeShapeType="1"/>
              </p:cNvSpPr>
              <p:nvPr/>
            </p:nvSpPr>
            <p:spPr bwMode="auto">
              <a:xfrm>
                <a:off x="624" y="624"/>
                <a:ext cx="672" cy="0"/>
              </a:xfrm>
              <a:prstGeom prst="line">
                <a:avLst/>
              </a:prstGeom>
              <a:noFill/>
              <a:ln w="28575">
                <a:solidFill>
                  <a:srgbClr val="0000FF"/>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NZ"/>
              </a:p>
            </p:txBody>
          </p:sp>
          <p:sp>
            <p:nvSpPr>
              <p:cNvPr id="17" name="Text Box 15"/>
              <p:cNvSpPr txBox="1">
                <a:spLocks noChangeArrowheads="1"/>
              </p:cNvSpPr>
              <p:nvPr/>
            </p:nvSpPr>
            <p:spPr bwMode="auto">
              <a:xfrm>
                <a:off x="240" y="960"/>
                <a:ext cx="273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eaLnBrk="1" hangingPunct="1">
                  <a:spcBef>
                    <a:spcPct val="50000"/>
                  </a:spcBef>
                  <a:buClrTx/>
                  <a:buSzTx/>
                  <a:buFont typeface="Wingdings" pitchFamily="2" charset="2"/>
                  <a:buChar char="Ø"/>
                </a:pPr>
                <a:r>
                  <a:rPr lang="en-US" altLang="en-US" sz="2400" u="none" dirty="0">
                    <a:latin typeface="Verdana" pitchFamily="34" charset="0"/>
                    <a:sym typeface="Symbol" pitchFamily="18" charset="2"/>
                  </a:rPr>
                  <a:t>Momentum is a vector</a:t>
                </a:r>
              </a:p>
            </p:txBody>
          </p:sp>
        </p:grpSp>
      </p:grpSp>
      <p:pic>
        <p:nvPicPr>
          <p:cNvPr id="18" name="Picture 30" descr="j0178119"/>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6257552" y="1403648"/>
            <a:ext cx="167957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266506" y="3237471"/>
            <a:ext cx="4362092" cy="523220"/>
          </a:xfrm>
          <a:prstGeom prst="rect">
            <a:avLst/>
          </a:prstGeom>
        </p:spPr>
        <p:txBody>
          <a:bodyPr wrap="none">
            <a:spAutoFit/>
          </a:bodyPr>
          <a:lstStyle/>
          <a:p>
            <a:pPr>
              <a:spcBef>
                <a:spcPct val="80000"/>
              </a:spcBef>
            </a:pPr>
            <a:r>
              <a:rPr lang="en-US" sz="2800" dirty="0">
                <a:latin typeface="Verdana" panose="020B0604030504040204" pitchFamily="34" charset="0"/>
                <a:ea typeface="Verdana" panose="020B0604030504040204" pitchFamily="34" charset="0"/>
                <a:cs typeface="Verdana" panose="020B0604030504040204" pitchFamily="34" charset="0"/>
              </a:rPr>
              <a:t>Change in momentum:</a:t>
            </a:r>
            <a:endParaRPr lang="en-AU" sz="2800" dirty="0">
              <a:latin typeface="Verdana" panose="020B0604030504040204" pitchFamily="34" charset="0"/>
              <a:ea typeface="Verdana" panose="020B0604030504040204" pitchFamily="34" charset="0"/>
              <a:cs typeface="Verdana" panose="020B0604030504040204" pitchFamily="34" charset="0"/>
            </a:endParaRPr>
          </a:p>
        </p:txBody>
      </p:sp>
      <p:pic>
        <p:nvPicPr>
          <p:cNvPr id="21" name="Picture 2"/>
          <p:cNvPicPr>
            <a:picLocks noChangeAspect="1" noChangeArrowheads="1"/>
          </p:cNvPicPr>
          <p:nvPr/>
        </p:nvPicPr>
        <p:blipFill>
          <a:blip r:embed="rId7" cstate="print"/>
          <a:srcRect/>
          <a:stretch>
            <a:fillRect/>
          </a:stretch>
        </p:blipFill>
        <p:spPr bwMode="auto">
          <a:xfrm>
            <a:off x="4628597" y="2412903"/>
            <a:ext cx="4467225" cy="2695575"/>
          </a:xfrm>
          <a:prstGeom prst="rect">
            <a:avLst/>
          </a:prstGeom>
          <a:noFill/>
          <a:ln w="9525">
            <a:noFill/>
            <a:miter lim="800000"/>
            <a:headEnd/>
            <a:tailEnd/>
          </a:ln>
        </p:spPr>
      </p:pic>
    </p:spTree>
    <p:extLst>
      <p:ext uri="{BB962C8B-B14F-4D97-AF65-F5344CB8AC3E}">
        <p14:creationId xmlns:p14="http://schemas.microsoft.com/office/powerpoint/2010/main" val="35916625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1+#ppt_w/2"/>
                                          </p:val>
                                        </p:tav>
                                        <p:tav tm="100000">
                                          <p:val>
                                            <p:strVal val="#ppt_x"/>
                                          </p:val>
                                        </p:tav>
                                      </p:tavLst>
                                    </p:anim>
                                    <p:anim calcmode="lin" valueType="num">
                                      <p:cBhvr additive="base">
                                        <p:cTn id="20" dur="500" fill="hold"/>
                                        <p:tgtEl>
                                          <p:spTgt spid="18"/>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0-#ppt_w/2"/>
                                          </p:val>
                                        </p:tav>
                                        <p:tav tm="100000">
                                          <p:val>
                                            <p:strVal val="#ppt_x"/>
                                          </p:val>
                                        </p:tav>
                                      </p:tavLst>
                                    </p:anim>
                                    <p:anim calcmode="lin" valueType="num">
                                      <p:cBhvr additive="base">
                                        <p:cTn id="26"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0-#ppt_w/2"/>
                                          </p:val>
                                        </p:tav>
                                        <p:tav tm="100000">
                                          <p:val>
                                            <p:strVal val="#ppt_x"/>
                                          </p:val>
                                        </p:tav>
                                      </p:tavLst>
                                    </p:anim>
                                    <p:anim calcmode="lin" valueType="num">
                                      <p:cBhvr additive="base">
                                        <p:cTn id="32"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13317"/>
                                        </p:tgtEl>
                                        <p:attrNameLst>
                                          <p:attrName>style.visibility</p:attrName>
                                        </p:attrNameLst>
                                      </p:cBhvr>
                                      <p:to>
                                        <p:strVal val="visible"/>
                                      </p:to>
                                    </p:set>
                                    <p:animEffect transition="in" filter="blinds(horizontal)">
                                      <p:cBhvr>
                                        <p:cTn id="45" dur="500"/>
                                        <p:tgtEl>
                                          <p:spTgt spid="13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utoUpdateAnimBg="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60648"/>
            <a:ext cx="8136904" cy="6195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7899654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8482" name="Picture 2" descr="17bi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834" y="332656"/>
            <a:ext cx="2376264" cy="2376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8483" name="Text Box 3"/>
          <p:cNvSpPr txBox="1">
            <a:spLocks noChangeArrowheads="1"/>
          </p:cNvSpPr>
          <p:nvPr/>
        </p:nvSpPr>
        <p:spPr bwMode="auto">
          <a:xfrm>
            <a:off x="2739692" y="908720"/>
            <a:ext cx="6347028"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eaLnBrk="1" hangingPunct="1">
              <a:spcBef>
                <a:spcPct val="50000"/>
              </a:spcBef>
              <a:buClrTx/>
              <a:buSzTx/>
              <a:buFontTx/>
              <a:buNone/>
            </a:pPr>
            <a:r>
              <a:rPr lang="en-US" altLang="en-US" sz="2400" u="none" dirty="0">
                <a:latin typeface="Verdana" pitchFamily="34" charset="0"/>
                <a:sym typeface="Symbol" pitchFamily="18" charset="2"/>
              </a:rPr>
              <a:t>A .20 kg ball is going 3.0 m/s before it hits a wall and bounces straight back at a speed of 2.0 m/s.  If the ball and wall are in contact for </a:t>
            </a:r>
            <a:r>
              <a:rPr lang="en-US" altLang="en-US" sz="2400" u="none" dirty="0" smtClean="0">
                <a:latin typeface="Verdana" pitchFamily="34" charset="0"/>
                <a:sym typeface="Symbol" pitchFamily="18" charset="2"/>
              </a:rPr>
              <a:t>0.030 </a:t>
            </a:r>
            <a:r>
              <a:rPr lang="en-US" altLang="en-US" sz="2400" u="none" dirty="0">
                <a:latin typeface="Verdana" pitchFamily="34" charset="0"/>
                <a:sym typeface="Symbol" pitchFamily="18" charset="2"/>
              </a:rPr>
              <a:t>s, find the </a:t>
            </a:r>
            <a:r>
              <a:rPr lang="en-US" altLang="en-US" sz="2400" b="1" u="none" dirty="0">
                <a:solidFill>
                  <a:srgbClr val="FF0000"/>
                </a:solidFill>
                <a:latin typeface="Verdana" pitchFamily="34" charset="0"/>
                <a:sym typeface="Symbol" pitchFamily="18" charset="2"/>
              </a:rPr>
              <a:t>average</a:t>
            </a:r>
            <a:r>
              <a:rPr lang="en-US" altLang="en-US" sz="2400" u="none" dirty="0">
                <a:latin typeface="Verdana" pitchFamily="34" charset="0"/>
                <a:sym typeface="Symbol" pitchFamily="18" charset="2"/>
              </a:rPr>
              <a:t> force exerted on the ball.</a:t>
            </a:r>
          </a:p>
        </p:txBody>
      </p:sp>
      <p:graphicFrame>
        <p:nvGraphicFramePr>
          <p:cNvPr id="2" name="Object 1"/>
          <p:cNvGraphicFramePr>
            <a:graphicFrameLocks noChangeAspect="1"/>
          </p:cNvGraphicFramePr>
          <p:nvPr>
            <p:extLst>
              <p:ext uri="{D42A27DB-BD31-4B8C-83A1-F6EECF244321}">
                <p14:modId xmlns:p14="http://schemas.microsoft.com/office/powerpoint/2010/main" val="1923945528"/>
              </p:ext>
            </p:extLst>
          </p:nvPr>
        </p:nvGraphicFramePr>
        <p:xfrm>
          <a:off x="2782135" y="80587"/>
          <a:ext cx="2697163" cy="844550"/>
        </p:xfrm>
        <a:graphic>
          <a:graphicData uri="http://schemas.openxmlformats.org/presentationml/2006/ole">
            <mc:AlternateContent xmlns:mc="http://schemas.openxmlformats.org/markup-compatibility/2006">
              <mc:Choice xmlns:v="urn:schemas-microsoft-com:vml" Requires="v">
                <p:oleObj spid="_x0000_s8218" r:id="rId5" imgW="635000" imgH="203200" progId="Equation.3">
                  <p:embed/>
                </p:oleObj>
              </mc:Choice>
              <mc:Fallback>
                <p:oleObj r:id="rId5" imgW="635000" imgH="203200" progId="Equation.3">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82135" y="80587"/>
                        <a:ext cx="2697163"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115736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ennis_game.gif - (7K)"/>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796628" y="442705"/>
            <a:ext cx="4770997"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3"/>
          <p:cNvSpPr txBox="1">
            <a:spLocks noChangeArrowheads="1"/>
          </p:cNvSpPr>
          <p:nvPr/>
        </p:nvSpPr>
        <p:spPr bwMode="auto">
          <a:xfrm>
            <a:off x="611560" y="1345992"/>
            <a:ext cx="7992888"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eaLnBrk="1" hangingPunct="1">
              <a:spcBef>
                <a:spcPct val="50000"/>
              </a:spcBef>
              <a:buClrTx/>
              <a:buSzTx/>
              <a:buFontTx/>
              <a:buNone/>
            </a:pPr>
            <a:r>
              <a:rPr lang="en-US" altLang="en-US" sz="2400" u="none" dirty="0">
                <a:latin typeface="Verdana" pitchFamily="34" charset="0"/>
                <a:sym typeface="Symbol" pitchFamily="18" charset="2"/>
              </a:rPr>
              <a:t>In a game of tennis, an incoming ball has a mass of .075 kg, and a speed of 15 m/s.  When it is hit straight back with an average force of 525 N exerted over a time of .005 s, what is its resulting velocity?</a:t>
            </a:r>
          </a:p>
        </p:txBody>
      </p:sp>
    </p:spTree>
    <p:extLst>
      <p:ext uri="{BB962C8B-B14F-4D97-AF65-F5344CB8AC3E}">
        <p14:creationId xmlns:p14="http://schemas.microsoft.com/office/powerpoint/2010/main" val="230385572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447800" y="228600"/>
            <a:ext cx="5961063" cy="914400"/>
          </a:xfrm>
          <a:prstGeom prst="rect">
            <a:avLst/>
          </a:prstGeom>
          <a:noFill/>
          <a:ln w="9525">
            <a:noFill/>
            <a:miter lim="800000"/>
            <a:headEnd/>
            <a:tailEnd/>
          </a:ln>
        </p:spPr>
        <p:txBody>
          <a:bodyPr wrap="none">
            <a:spAutoFit/>
          </a:bodyPr>
          <a:lstStyle/>
          <a:p>
            <a:r>
              <a:rPr lang="en-GB" sz="5400" dirty="0">
                <a:solidFill>
                  <a:schemeClr val="accent2"/>
                </a:solidFill>
                <a:latin typeface="Kristen ITC" pitchFamily="66" charset="0"/>
              </a:rPr>
              <a:t>Newton’s 3</a:t>
            </a:r>
            <a:r>
              <a:rPr lang="en-GB" sz="5400" baseline="30000" dirty="0">
                <a:solidFill>
                  <a:schemeClr val="accent2"/>
                </a:solidFill>
                <a:latin typeface="Kristen ITC" pitchFamily="66" charset="0"/>
              </a:rPr>
              <a:t>rd</a:t>
            </a:r>
            <a:r>
              <a:rPr lang="en-GB" sz="5400" dirty="0">
                <a:solidFill>
                  <a:schemeClr val="accent2"/>
                </a:solidFill>
                <a:latin typeface="Kristen ITC" pitchFamily="66" charset="0"/>
              </a:rPr>
              <a:t> Law</a:t>
            </a:r>
          </a:p>
        </p:txBody>
      </p:sp>
      <p:grpSp>
        <p:nvGrpSpPr>
          <p:cNvPr id="2" name="Group 3"/>
          <p:cNvGrpSpPr>
            <a:grpSpLocks/>
          </p:cNvGrpSpPr>
          <p:nvPr/>
        </p:nvGrpSpPr>
        <p:grpSpPr bwMode="auto">
          <a:xfrm>
            <a:off x="2819400" y="1295400"/>
            <a:ext cx="2895600" cy="1905000"/>
            <a:chOff x="1776" y="1440"/>
            <a:chExt cx="1824" cy="1200"/>
          </a:xfrm>
        </p:grpSpPr>
        <p:grpSp>
          <p:nvGrpSpPr>
            <p:cNvPr id="3" name="Group 4"/>
            <p:cNvGrpSpPr>
              <a:grpSpLocks/>
            </p:cNvGrpSpPr>
            <p:nvPr/>
          </p:nvGrpSpPr>
          <p:grpSpPr bwMode="auto">
            <a:xfrm>
              <a:off x="1776" y="2448"/>
              <a:ext cx="768" cy="192"/>
              <a:chOff x="1488" y="2448"/>
              <a:chExt cx="1056" cy="192"/>
            </a:xfrm>
          </p:grpSpPr>
          <p:sp>
            <p:nvSpPr>
              <p:cNvPr id="16399" name="Line 5"/>
              <p:cNvSpPr>
                <a:spLocks noChangeShapeType="1"/>
              </p:cNvSpPr>
              <p:nvPr/>
            </p:nvSpPr>
            <p:spPr bwMode="auto">
              <a:xfrm>
                <a:off x="1488" y="2448"/>
                <a:ext cx="1056" cy="0"/>
              </a:xfrm>
              <a:prstGeom prst="line">
                <a:avLst/>
              </a:prstGeom>
              <a:noFill/>
              <a:ln w="50800">
                <a:solidFill>
                  <a:schemeClr val="tx1"/>
                </a:solidFill>
                <a:round/>
                <a:headEnd/>
                <a:tailEnd/>
              </a:ln>
            </p:spPr>
            <p:txBody>
              <a:bodyPr/>
              <a:lstStyle/>
              <a:p>
                <a:endParaRPr lang="en-NZ"/>
              </a:p>
            </p:txBody>
          </p:sp>
          <p:sp>
            <p:nvSpPr>
              <p:cNvPr id="16400" name="Oval 6"/>
              <p:cNvSpPr>
                <a:spLocks noChangeArrowheads="1"/>
              </p:cNvSpPr>
              <p:nvPr/>
            </p:nvSpPr>
            <p:spPr bwMode="auto">
              <a:xfrm>
                <a:off x="1584" y="2448"/>
                <a:ext cx="240" cy="192"/>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6401" name="Oval 7"/>
              <p:cNvSpPr>
                <a:spLocks noChangeArrowheads="1"/>
              </p:cNvSpPr>
              <p:nvPr/>
            </p:nvSpPr>
            <p:spPr bwMode="auto">
              <a:xfrm>
                <a:off x="2160" y="2448"/>
                <a:ext cx="240" cy="192"/>
              </a:xfrm>
              <a:prstGeom prst="ellipse">
                <a:avLst/>
              </a:prstGeom>
              <a:solidFill>
                <a:schemeClr val="accent1"/>
              </a:solidFill>
              <a:ln w="9525">
                <a:solidFill>
                  <a:schemeClr val="tx1"/>
                </a:solidFill>
                <a:round/>
                <a:headEnd/>
                <a:tailEnd/>
              </a:ln>
            </p:spPr>
            <p:txBody>
              <a:bodyPr wrap="none" anchor="ctr"/>
              <a:lstStyle/>
              <a:p>
                <a:endParaRPr lang="en-US"/>
              </a:p>
            </p:txBody>
          </p:sp>
        </p:grpSp>
        <p:pic>
          <p:nvPicPr>
            <p:cNvPr id="16393" name="Picture 8" descr="http://tbn2.google.com/images?q=tbn:bjhuz-jvsh5bBM:http://www.clker.com/cliparts/e/c/2/b/1195422052411104677johnny_automatic_winking_boy.svg.hi.png">
              <a:hlinkClick r:id="rId3"/>
            </p:cNvPr>
            <p:cNvPicPr>
              <a:picLocks noChangeAspect="1" noChangeArrowheads="1"/>
            </p:cNvPicPr>
            <p:nvPr/>
          </p:nvPicPr>
          <p:blipFill>
            <a:blip r:embed="rId4" cstate="print"/>
            <a:srcRect/>
            <a:stretch>
              <a:fillRect/>
            </a:stretch>
          </p:blipFill>
          <p:spPr bwMode="auto">
            <a:xfrm>
              <a:off x="1968" y="1440"/>
              <a:ext cx="439" cy="972"/>
            </a:xfrm>
            <a:prstGeom prst="rect">
              <a:avLst/>
            </a:prstGeom>
            <a:noFill/>
            <a:ln w="9525">
              <a:noFill/>
              <a:miter lim="800000"/>
              <a:headEnd/>
              <a:tailEnd/>
            </a:ln>
          </p:spPr>
        </p:pic>
        <p:pic>
          <p:nvPicPr>
            <p:cNvPr id="16394" name="Picture 9" descr="http://tbn1.google.com/images?q=tbn:oatFrYkl3MGw4M:http://www.imajlar.com/free_clipart/kid_clipart/kid_clipart_girl_smiling.gif">
              <a:hlinkClick r:id="rId5"/>
            </p:cNvPr>
            <p:cNvPicPr>
              <a:picLocks noChangeAspect="1" noChangeArrowheads="1"/>
            </p:cNvPicPr>
            <p:nvPr/>
          </p:nvPicPr>
          <p:blipFill>
            <a:blip r:embed="rId6" cstate="print"/>
            <a:srcRect/>
            <a:stretch>
              <a:fillRect/>
            </a:stretch>
          </p:blipFill>
          <p:spPr bwMode="auto">
            <a:xfrm>
              <a:off x="2880" y="1680"/>
              <a:ext cx="634" cy="749"/>
            </a:xfrm>
            <a:prstGeom prst="rect">
              <a:avLst/>
            </a:prstGeom>
            <a:noFill/>
            <a:ln w="9525">
              <a:noFill/>
              <a:miter lim="800000"/>
              <a:headEnd/>
              <a:tailEnd/>
            </a:ln>
          </p:spPr>
        </p:pic>
        <p:grpSp>
          <p:nvGrpSpPr>
            <p:cNvPr id="4" name="Group 10"/>
            <p:cNvGrpSpPr>
              <a:grpSpLocks/>
            </p:cNvGrpSpPr>
            <p:nvPr/>
          </p:nvGrpSpPr>
          <p:grpSpPr bwMode="auto">
            <a:xfrm>
              <a:off x="2832" y="2448"/>
              <a:ext cx="768" cy="192"/>
              <a:chOff x="1488" y="2448"/>
              <a:chExt cx="1056" cy="192"/>
            </a:xfrm>
          </p:grpSpPr>
          <p:sp>
            <p:nvSpPr>
              <p:cNvPr id="16396" name="Line 11"/>
              <p:cNvSpPr>
                <a:spLocks noChangeShapeType="1"/>
              </p:cNvSpPr>
              <p:nvPr/>
            </p:nvSpPr>
            <p:spPr bwMode="auto">
              <a:xfrm>
                <a:off x="1488" y="2448"/>
                <a:ext cx="1056" cy="0"/>
              </a:xfrm>
              <a:prstGeom prst="line">
                <a:avLst/>
              </a:prstGeom>
              <a:noFill/>
              <a:ln w="50800">
                <a:solidFill>
                  <a:schemeClr val="tx1"/>
                </a:solidFill>
                <a:round/>
                <a:headEnd/>
                <a:tailEnd/>
              </a:ln>
            </p:spPr>
            <p:txBody>
              <a:bodyPr/>
              <a:lstStyle/>
              <a:p>
                <a:endParaRPr lang="en-NZ"/>
              </a:p>
            </p:txBody>
          </p:sp>
          <p:sp>
            <p:nvSpPr>
              <p:cNvPr id="16397" name="Oval 12"/>
              <p:cNvSpPr>
                <a:spLocks noChangeArrowheads="1"/>
              </p:cNvSpPr>
              <p:nvPr/>
            </p:nvSpPr>
            <p:spPr bwMode="auto">
              <a:xfrm>
                <a:off x="1584" y="2448"/>
                <a:ext cx="240" cy="192"/>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6398" name="Oval 13"/>
              <p:cNvSpPr>
                <a:spLocks noChangeArrowheads="1"/>
              </p:cNvSpPr>
              <p:nvPr/>
            </p:nvSpPr>
            <p:spPr bwMode="auto">
              <a:xfrm>
                <a:off x="2160" y="2448"/>
                <a:ext cx="240" cy="192"/>
              </a:xfrm>
              <a:prstGeom prst="ellipse">
                <a:avLst/>
              </a:prstGeom>
              <a:solidFill>
                <a:schemeClr val="accent1"/>
              </a:solidFill>
              <a:ln w="9525">
                <a:solidFill>
                  <a:schemeClr val="tx1"/>
                </a:solidFill>
                <a:round/>
                <a:headEnd/>
                <a:tailEnd/>
              </a:ln>
            </p:spPr>
            <p:txBody>
              <a:bodyPr wrap="none" anchor="ctr"/>
              <a:lstStyle/>
              <a:p>
                <a:endParaRPr lang="en-US"/>
              </a:p>
            </p:txBody>
          </p:sp>
        </p:grpSp>
      </p:grpSp>
      <p:sp>
        <p:nvSpPr>
          <p:cNvPr id="16388" name="Text Box 14"/>
          <p:cNvSpPr txBox="1">
            <a:spLocks noChangeArrowheads="1"/>
          </p:cNvSpPr>
          <p:nvPr/>
        </p:nvSpPr>
        <p:spPr bwMode="auto">
          <a:xfrm>
            <a:off x="683568" y="3356992"/>
            <a:ext cx="7512050" cy="1525588"/>
          </a:xfrm>
          <a:prstGeom prst="rect">
            <a:avLst/>
          </a:prstGeom>
          <a:noFill/>
          <a:ln w="9525">
            <a:noFill/>
            <a:miter lim="800000"/>
            <a:headEnd/>
            <a:tailEnd/>
          </a:ln>
        </p:spPr>
        <p:txBody>
          <a:bodyPr wrap="none">
            <a:spAutoFit/>
          </a:bodyPr>
          <a:lstStyle/>
          <a:p>
            <a:r>
              <a:rPr lang="en-GB" sz="2800" dirty="0">
                <a:latin typeface="Arial" charset="0"/>
              </a:rPr>
              <a:t>What would happen if the girl pushed the boy?</a:t>
            </a:r>
          </a:p>
          <a:p>
            <a:endParaRPr lang="en-GB" sz="1000" dirty="0">
              <a:latin typeface="Arial" charset="0"/>
            </a:endParaRPr>
          </a:p>
          <a:p>
            <a:r>
              <a:rPr lang="en-GB" sz="2800" dirty="0">
                <a:latin typeface="Arial" charset="0"/>
              </a:rPr>
              <a:t>The boy would move</a:t>
            </a:r>
          </a:p>
          <a:p>
            <a:r>
              <a:rPr lang="en-GB" sz="2800" dirty="0">
                <a:latin typeface="Arial" charset="0"/>
              </a:rPr>
              <a:t>The girl would move </a:t>
            </a:r>
          </a:p>
        </p:txBody>
      </p:sp>
      <p:sp>
        <p:nvSpPr>
          <p:cNvPr id="16389" name="Line 15"/>
          <p:cNvSpPr>
            <a:spLocks noChangeShapeType="1"/>
          </p:cNvSpPr>
          <p:nvPr/>
        </p:nvSpPr>
        <p:spPr bwMode="auto">
          <a:xfrm flipH="1">
            <a:off x="4267200" y="4267200"/>
            <a:ext cx="685800" cy="0"/>
          </a:xfrm>
          <a:prstGeom prst="line">
            <a:avLst/>
          </a:prstGeom>
          <a:noFill/>
          <a:ln w="57150">
            <a:solidFill>
              <a:schemeClr val="tx1"/>
            </a:solidFill>
            <a:round/>
            <a:headEnd/>
            <a:tailEnd type="triangle" w="med" len="med"/>
          </a:ln>
        </p:spPr>
        <p:txBody>
          <a:bodyPr/>
          <a:lstStyle/>
          <a:p>
            <a:endParaRPr lang="en-NZ"/>
          </a:p>
        </p:txBody>
      </p:sp>
      <p:sp>
        <p:nvSpPr>
          <p:cNvPr id="16390" name="Line 16"/>
          <p:cNvSpPr>
            <a:spLocks noChangeShapeType="1"/>
          </p:cNvSpPr>
          <p:nvPr/>
        </p:nvSpPr>
        <p:spPr bwMode="auto">
          <a:xfrm>
            <a:off x="4343400" y="4724400"/>
            <a:ext cx="685800" cy="0"/>
          </a:xfrm>
          <a:prstGeom prst="line">
            <a:avLst/>
          </a:prstGeom>
          <a:noFill/>
          <a:ln w="57150">
            <a:solidFill>
              <a:schemeClr val="tx1"/>
            </a:solidFill>
            <a:round/>
            <a:headEnd/>
            <a:tailEnd type="triangle" w="med" len="med"/>
          </a:ln>
        </p:spPr>
        <p:txBody>
          <a:bodyPr/>
          <a:lstStyle/>
          <a:p>
            <a:endParaRPr lang="en-NZ"/>
          </a:p>
        </p:txBody>
      </p:sp>
      <p:sp>
        <p:nvSpPr>
          <p:cNvPr id="18" name="Text Box 5"/>
          <p:cNvSpPr txBox="1">
            <a:spLocks noChangeArrowheads="1"/>
          </p:cNvSpPr>
          <p:nvPr/>
        </p:nvSpPr>
        <p:spPr bwMode="auto">
          <a:xfrm>
            <a:off x="484796" y="5271313"/>
            <a:ext cx="5278807" cy="1077218"/>
          </a:xfrm>
          <a:prstGeom prst="rect">
            <a:avLst/>
          </a:prstGeom>
          <a:noFill/>
          <a:ln w="9525">
            <a:noFill/>
            <a:miter lim="800000"/>
            <a:headEnd/>
            <a:tailEnd/>
          </a:ln>
        </p:spPr>
        <p:txBody>
          <a:bodyPr wrap="square">
            <a:spAutoFit/>
          </a:bodyPr>
          <a:lstStyle/>
          <a:p>
            <a:pPr algn="ctr">
              <a:spcBef>
                <a:spcPct val="50000"/>
              </a:spcBef>
            </a:pPr>
            <a:r>
              <a:rPr lang="en-AU" sz="3200" b="1" dirty="0">
                <a:solidFill>
                  <a:srgbClr val="FF0000"/>
                </a:solidFill>
              </a:rPr>
              <a:t>For every action there is an equal and opposite reaction.</a:t>
            </a:r>
            <a:endParaRPr lang="en-AU" sz="2800" b="1" dirty="0">
              <a:solidFill>
                <a:srgbClr val="FF0000"/>
              </a:solidFill>
            </a:endParaRPr>
          </a:p>
        </p:txBody>
      </p:sp>
      <p:sp>
        <p:nvSpPr>
          <p:cNvPr id="19" name="Rectangle 18"/>
          <p:cNvSpPr/>
          <p:nvPr/>
        </p:nvSpPr>
        <p:spPr>
          <a:xfrm>
            <a:off x="6233515" y="5348257"/>
            <a:ext cx="1880643"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Y11 ? </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6892307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388">
                                            <p:txEl>
                                              <p:pRg st="2" end="2"/>
                                            </p:txEl>
                                          </p:spTgt>
                                        </p:tgtEl>
                                        <p:attrNameLst>
                                          <p:attrName>style.visibility</p:attrName>
                                        </p:attrNameLst>
                                      </p:cBhvr>
                                      <p:to>
                                        <p:strVal val="visible"/>
                                      </p:to>
                                    </p:set>
                                    <p:animEffect transition="in" filter="blinds(horizontal)">
                                      <p:cBhvr>
                                        <p:cTn id="7" dur="500"/>
                                        <p:tgtEl>
                                          <p:spTgt spid="1638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638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16388">
                                            <p:txEl>
                                              <p:pRg st="3" end="3"/>
                                            </p:txEl>
                                          </p:spTgt>
                                        </p:tgtEl>
                                        <p:attrNameLst>
                                          <p:attrName>style.visibility</p:attrName>
                                        </p:attrNameLst>
                                      </p:cBhvr>
                                      <p:to>
                                        <p:strVal val="visible"/>
                                      </p:to>
                                    </p:set>
                                    <p:animEffect transition="in" filter="blinds(horizontal)">
                                      <p:cBhvr>
                                        <p:cTn id="16" dur="500"/>
                                        <p:tgtEl>
                                          <p:spTgt spid="16388">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39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0-#ppt_w/2"/>
                                          </p:val>
                                        </p:tav>
                                        <p:tav tm="100000">
                                          <p:val>
                                            <p:strVal val="#ppt_x"/>
                                          </p:val>
                                        </p:tav>
                                      </p:tavLst>
                                    </p:anim>
                                    <p:anim calcmode="lin" valueType="num">
                                      <p:cBhvr additive="base">
                                        <p:cTn id="26"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animBg="1"/>
      <p:bldP spid="16390" grpId="0" animBg="1"/>
      <p:bldP spid="18" grpId="0" autoUpdateAnimBg="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36" descr="http://tbn1.google.com/images?q=tbn:hYJRnxfnTAWO_M:http://www.imageenvision.com/sm/0033-0812-1322-4017_clip_art_graphic_of_a_pink_guy_character_pushing_an_orange_orb.jpg">
            <a:hlinkClick r:id="rId3"/>
          </p:cNvPr>
          <p:cNvPicPr>
            <a:picLocks noChangeAspect="1" noChangeArrowheads="1"/>
          </p:cNvPicPr>
          <p:nvPr/>
        </p:nvPicPr>
        <p:blipFill>
          <a:blip r:embed="rId4" cstate="print"/>
          <a:srcRect/>
          <a:stretch>
            <a:fillRect/>
          </a:stretch>
        </p:blipFill>
        <p:spPr bwMode="auto">
          <a:xfrm>
            <a:off x="5739633" y="3257600"/>
            <a:ext cx="3600400" cy="3600400"/>
          </a:xfrm>
          <a:prstGeom prst="rect">
            <a:avLst/>
          </a:prstGeom>
          <a:noFill/>
          <a:ln w="9525">
            <a:noFill/>
            <a:miter lim="800000"/>
            <a:headEnd/>
            <a:tailEnd/>
          </a:ln>
        </p:spPr>
      </p:pic>
      <p:sp>
        <p:nvSpPr>
          <p:cNvPr id="17410" name="Text Box 33"/>
          <p:cNvSpPr txBox="1">
            <a:spLocks noChangeArrowheads="1"/>
          </p:cNvSpPr>
          <p:nvPr/>
        </p:nvSpPr>
        <p:spPr bwMode="auto">
          <a:xfrm>
            <a:off x="170072" y="404664"/>
            <a:ext cx="8994775" cy="1066800"/>
          </a:xfrm>
          <a:prstGeom prst="rect">
            <a:avLst/>
          </a:prstGeom>
          <a:noFill/>
          <a:ln w="9525">
            <a:noFill/>
            <a:miter lim="800000"/>
            <a:headEnd/>
            <a:tailEnd/>
          </a:ln>
        </p:spPr>
        <p:txBody>
          <a:bodyPr wrap="none">
            <a:spAutoFit/>
          </a:bodyPr>
          <a:lstStyle/>
          <a:p>
            <a:r>
              <a:rPr lang="en-GB" sz="3200" dirty="0">
                <a:solidFill>
                  <a:srgbClr val="FF0000"/>
                </a:solidFill>
                <a:latin typeface="Arial" charset="0"/>
              </a:rPr>
              <a:t>“If object A exerts a force on object B, object B </a:t>
            </a:r>
          </a:p>
          <a:p>
            <a:r>
              <a:rPr lang="en-GB" sz="3200" dirty="0">
                <a:solidFill>
                  <a:srgbClr val="FF0000"/>
                </a:solidFill>
                <a:latin typeface="Arial" charset="0"/>
              </a:rPr>
              <a:t>exerts an equal and opposite force on object A”</a:t>
            </a:r>
            <a:r>
              <a:rPr lang="en-GB" dirty="0">
                <a:latin typeface="Arial" charset="0"/>
              </a:rPr>
              <a:t> </a:t>
            </a:r>
          </a:p>
        </p:txBody>
      </p:sp>
      <p:sp>
        <p:nvSpPr>
          <p:cNvPr id="17413" name="Text Box 37"/>
          <p:cNvSpPr txBox="1">
            <a:spLocks noChangeArrowheads="1"/>
          </p:cNvSpPr>
          <p:nvPr/>
        </p:nvSpPr>
        <p:spPr bwMode="auto">
          <a:xfrm>
            <a:off x="522158" y="4413011"/>
            <a:ext cx="5241756" cy="1200329"/>
          </a:xfrm>
          <a:prstGeom prst="rect">
            <a:avLst/>
          </a:prstGeom>
          <a:noFill/>
          <a:ln w="9525">
            <a:noFill/>
            <a:miter lim="800000"/>
            <a:headEnd/>
            <a:tailEnd/>
          </a:ln>
        </p:spPr>
        <p:txBody>
          <a:bodyPr wrap="square">
            <a:spAutoFit/>
          </a:bodyPr>
          <a:lstStyle/>
          <a:p>
            <a:pPr algn="ctr"/>
            <a:r>
              <a:rPr lang="en-GB" sz="2400" dirty="0">
                <a:latin typeface="Arial" charset="0"/>
              </a:rPr>
              <a:t>e.g. if you push the ball with a force of 10N, in terms of forces,</a:t>
            </a:r>
          </a:p>
          <a:p>
            <a:pPr algn="ctr"/>
            <a:r>
              <a:rPr lang="en-GB" sz="2400" dirty="0">
                <a:latin typeface="Arial" charset="0"/>
              </a:rPr>
              <a:t>what happens to you and to the ball?</a:t>
            </a:r>
          </a:p>
        </p:txBody>
      </p:sp>
      <p:sp>
        <p:nvSpPr>
          <p:cNvPr id="6" name="Rectangle 5"/>
          <p:cNvSpPr/>
          <p:nvPr/>
        </p:nvSpPr>
        <p:spPr>
          <a:xfrm>
            <a:off x="6228184" y="1628800"/>
            <a:ext cx="1786066"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Y12 ! </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2" name="TextBox 1"/>
          <p:cNvSpPr txBox="1"/>
          <p:nvPr/>
        </p:nvSpPr>
        <p:spPr>
          <a:xfrm>
            <a:off x="1060505" y="2708920"/>
            <a:ext cx="7178297" cy="954107"/>
          </a:xfrm>
          <a:prstGeom prst="rect">
            <a:avLst/>
          </a:prstGeom>
          <a:noFill/>
        </p:spPr>
        <p:txBody>
          <a:bodyPr wrap="square" rtlCol="0">
            <a:spAutoFit/>
          </a:bodyPr>
          <a:lstStyle/>
          <a:p>
            <a:r>
              <a:rPr lang="en-NZ" sz="2800" dirty="0" smtClean="0">
                <a:solidFill>
                  <a:srgbClr val="FF0000"/>
                </a:solidFill>
              </a:rPr>
              <a:t>What happens (in terms of motion) to objects A &amp; B depends on what other forces are acting!</a:t>
            </a:r>
            <a:endParaRPr lang="en-NZ" sz="2800" dirty="0">
              <a:solidFill>
                <a:srgbClr val="FF0000"/>
              </a:solidFill>
            </a:endParaRPr>
          </a:p>
        </p:txBody>
      </p:sp>
    </p:spTree>
    <p:extLst>
      <p:ext uri="{BB962C8B-B14F-4D97-AF65-F5344CB8AC3E}">
        <p14:creationId xmlns:p14="http://schemas.microsoft.com/office/powerpoint/2010/main" val="36556567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4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P spid="6"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www.omniguides.org/wp-content/uploads/2014/01/09_01Fig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168" y="692696"/>
            <a:ext cx="7560840" cy="5227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29034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ext Box 2"/>
          <p:cNvSpPr txBox="1">
            <a:spLocks noChangeArrowheads="1"/>
          </p:cNvSpPr>
          <p:nvPr/>
        </p:nvSpPr>
        <p:spPr bwMode="auto">
          <a:xfrm>
            <a:off x="228600" y="228600"/>
            <a:ext cx="853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algn="ctr" eaLnBrk="1" hangingPunct="1">
              <a:spcBef>
                <a:spcPct val="50000"/>
              </a:spcBef>
              <a:buClrTx/>
              <a:buSzTx/>
              <a:buFontTx/>
              <a:buNone/>
            </a:pPr>
            <a:r>
              <a:rPr lang="en-US" altLang="en-US" sz="2400" u="none" dirty="0">
                <a:latin typeface="Verdana" pitchFamily="34" charset="0"/>
                <a:sym typeface="Symbol" pitchFamily="18" charset="2"/>
              </a:rPr>
              <a:t>Imagine a </a:t>
            </a:r>
            <a:r>
              <a:rPr lang="en-US" altLang="en-US" sz="2400" u="none" dirty="0" smtClean="0">
                <a:latin typeface="Verdana" pitchFamily="34" charset="0"/>
                <a:sym typeface="Symbol" pitchFamily="18" charset="2"/>
              </a:rPr>
              <a:t>Tennis ball </a:t>
            </a:r>
            <a:r>
              <a:rPr lang="en-US" altLang="en-US" sz="2400" u="none" dirty="0">
                <a:latin typeface="Verdana" pitchFamily="34" charset="0"/>
                <a:sym typeface="Symbol" pitchFamily="18" charset="2"/>
              </a:rPr>
              <a:t>hitting a wall:</a:t>
            </a:r>
          </a:p>
        </p:txBody>
      </p:sp>
      <p:grpSp>
        <p:nvGrpSpPr>
          <p:cNvPr id="2" name="Group 3"/>
          <p:cNvGrpSpPr>
            <a:grpSpLocks/>
          </p:cNvGrpSpPr>
          <p:nvPr/>
        </p:nvGrpSpPr>
        <p:grpSpPr bwMode="auto">
          <a:xfrm>
            <a:off x="228600" y="762000"/>
            <a:ext cx="2895600" cy="1676400"/>
            <a:chOff x="144" y="480"/>
            <a:chExt cx="1824" cy="1056"/>
          </a:xfrm>
        </p:grpSpPr>
        <p:sp>
          <p:nvSpPr>
            <p:cNvPr id="145449" name="Rectangle 4"/>
            <p:cNvSpPr>
              <a:spLocks noChangeArrowheads="1"/>
            </p:cNvSpPr>
            <p:nvPr/>
          </p:nvSpPr>
          <p:spPr bwMode="auto">
            <a:xfrm>
              <a:off x="144" y="480"/>
              <a:ext cx="1824" cy="1056"/>
            </a:xfrm>
            <a:prstGeom prst="rect">
              <a:avLst/>
            </a:prstGeom>
            <a:noFill/>
            <a:ln w="254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eaLnBrk="1" hangingPunct="1">
                <a:spcBef>
                  <a:spcPct val="50000"/>
                </a:spcBef>
                <a:buClrTx/>
                <a:buSzTx/>
                <a:buFontTx/>
                <a:buNone/>
              </a:pPr>
              <a:endParaRPr lang="en-US" altLang="en-US" sz="2800">
                <a:latin typeface="Verdana" pitchFamily="34" charset="0"/>
              </a:endParaRPr>
            </a:p>
          </p:txBody>
        </p:sp>
        <p:sp>
          <p:nvSpPr>
            <p:cNvPr id="145450" name="Oval 5"/>
            <p:cNvSpPr>
              <a:spLocks noChangeArrowheads="1"/>
            </p:cNvSpPr>
            <p:nvPr/>
          </p:nvSpPr>
          <p:spPr bwMode="auto">
            <a:xfrm>
              <a:off x="432" y="864"/>
              <a:ext cx="288" cy="288"/>
            </a:xfrm>
            <a:prstGeom prst="ellipse">
              <a:avLst/>
            </a:prstGeom>
            <a:solidFill>
              <a:srgbClr val="33CCCC"/>
            </a:solidFill>
            <a:ln w="9525">
              <a:solidFill>
                <a:schemeClr val="tx1"/>
              </a:solidFill>
              <a:round/>
              <a:headEnd/>
              <a:tailEnd/>
            </a:ln>
          </p:spPr>
          <p:txBody>
            <a:bodyPr anchor="ctr">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eaLnBrk="1" hangingPunct="1">
                <a:spcBef>
                  <a:spcPct val="50000"/>
                </a:spcBef>
                <a:buClrTx/>
                <a:buSzTx/>
                <a:buFontTx/>
                <a:buNone/>
              </a:pPr>
              <a:endParaRPr lang="en-US" altLang="en-US" sz="2800">
                <a:latin typeface="Verdana" pitchFamily="34" charset="0"/>
              </a:endParaRPr>
            </a:p>
          </p:txBody>
        </p:sp>
        <p:sp>
          <p:nvSpPr>
            <p:cNvPr id="145451" name="Line 6"/>
            <p:cNvSpPr>
              <a:spLocks noChangeShapeType="1"/>
            </p:cNvSpPr>
            <p:nvPr/>
          </p:nvSpPr>
          <p:spPr bwMode="auto">
            <a:xfrm>
              <a:off x="720" y="1008"/>
              <a:ext cx="336" cy="0"/>
            </a:xfrm>
            <a:prstGeom prst="line">
              <a:avLst/>
            </a:prstGeom>
            <a:noFill/>
            <a:ln w="25400">
              <a:solidFill>
                <a:srgbClr val="333399"/>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NZ"/>
            </a:p>
          </p:txBody>
        </p:sp>
        <p:sp>
          <p:nvSpPr>
            <p:cNvPr id="145452" name="Line 7"/>
            <p:cNvSpPr>
              <a:spLocks noChangeShapeType="1"/>
            </p:cNvSpPr>
            <p:nvPr/>
          </p:nvSpPr>
          <p:spPr bwMode="auto">
            <a:xfrm>
              <a:off x="1248" y="576"/>
              <a:ext cx="0" cy="864"/>
            </a:xfrm>
            <a:prstGeom prst="line">
              <a:avLst/>
            </a:prstGeom>
            <a:noFill/>
            <a:ln w="38100">
              <a:solidFill>
                <a:srgbClr val="808000"/>
              </a:solidFill>
              <a:round/>
              <a:headEnd/>
              <a:tailEnd/>
            </a:ln>
            <a:extLst>
              <a:ext uri="{909E8E84-426E-40dd-AFC4-6F175D3DCCD1}">
                <a14:hiddenFill xmlns:a14="http://schemas.microsoft.com/office/drawing/2010/main">
                  <a:noFill/>
                </a14:hiddenFill>
              </a:ext>
            </a:extLst>
          </p:spPr>
          <p:txBody>
            <a:bodyPr>
              <a:spAutoFit/>
            </a:bodyPr>
            <a:lstStyle/>
            <a:p>
              <a:endParaRPr lang="en-NZ"/>
            </a:p>
          </p:txBody>
        </p:sp>
      </p:grpSp>
      <p:grpSp>
        <p:nvGrpSpPr>
          <p:cNvPr id="3" name="Group 8"/>
          <p:cNvGrpSpPr>
            <a:grpSpLocks/>
          </p:cNvGrpSpPr>
          <p:nvPr/>
        </p:nvGrpSpPr>
        <p:grpSpPr bwMode="auto">
          <a:xfrm>
            <a:off x="3124200" y="762000"/>
            <a:ext cx="2895600" cy="1676400"/>
            <a:chOff x="1968" y="480"/>
            <a:chExt cx="1824" cy="1056"/>
          </a:xfrm>
        </p:grpSpPr>
        <p:sp>
          <p:nvSpPr>
            <p:cNvPr id="145445" name="Rectangle 9"/>
            <p:cNvSpPr>
              <a:spLocks noChangeArrowheads="1"/>
            </p:cNvSpPr>
            <p:nvPr/>
          </p:nvSpPr>
          <p:spPr bwMode="auto">
            <a:xfrm>
              <a:off x="1968" y="480"/>
              <a:ext cx="1824" cy="1056"/>
            </a:xfrm>
            <a:prstGeom prst="rect">
              <a:avLst/>
            </a:prstGeom>
            <a:noFill/>
            <a:ln w="254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eaLnBrk="1" hangingPunct="1">
                <a:spcBef>
                  <a:spcPct val="50000"/>
                </a:spcBef>
                <a:buClrTx/>
                <a:buSzTx/>
                <a:buFontTx/>
                <a:buNone/>
              </a:pPr>
              <a:endParaRPr lang="en-US" altLang="en-US" sz="2800">
                <a:latin typeface="Verdana" pitchFamily="34" charset="0"/>
              </a:endParaRPr>
            </a:p>
          </p:txBody>
        </p:sp>
        <p:sp>
          <p:nvSpPr>
            <p:cNvPr id="145446" name="Oval 10"/>
            <p:cNvSpPr>
              <a:spLocks noChangeArrowheads="1"/>
            </p:cNvSpPr>
            <p:nvPr/>
          </p:nvSpPr>
          <p:spPr bwMode="auto">
            <a:xfrm>
              <a:off x="2832" y="768"/>
              <a:ext cx="144" cy="384"/>
            </a:xfrm>
            <a:prstGeom prst="ellipse">
              <a:avLst/>
            </a:prstGeom>
            <a:solidFill>
              <a:srgbClr val="33CCCC"/>
            </a:solidFill>
            <a:ln w="9525">
              <a:solidFill>
                <a:schemeClr val="tx1"/>
              </a:solidFill>
              <a:round/>
              <a:headEnd/>
              <a:tailEnd/>
            </a:ln>
          </p:spPr>
          <p:txBody>
            <a:bodyPr anchor="ctr">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eaLnBrk="1" hangingPunct="1">
                <a:spcBef>
                  <a:spcPct val="50000"/>
                </a:spcBef>
                <a:buClrTx/>
                <a:buSzTx/>
                <a:buFontTx/>
                <a:buNone/>
              </a:pPr>
              <a:endParaRPr lang="en-US" altLang="en-US" sz="2800">
                <a:latin typeface="Verdana" pitchFamily="34" charset="0"/>
              </a:endParaRPr>
            </a:p>
          </p:txBody>
        </p:sp>
        <p:sp>
          <p:nvSpPr>
            <p:cNvPr id="145447" name="Line 11"/>
            <p:cNvSpPr>
              <a:spLocks noChangeShapeType="1"/>
            </p:cNvSpPr>
            <p:nvPr/>
          </p:nvSpPr>
          <p:spPr bwMode="auto">
            <a:xfrm>
              <a:off x="2976" y="576"/>
              <a:ext cx="0" cy="864"/>
            </a:xfrm>
            <a:prstGeom prst="line">
              <a:avLst/>
            </a:prstGeom>
            <a:noFill/>
            <a:ln w="38100">
              <a:solidFill>
                <a:srgbClr val="808000"/>
              </a:solidFill>
              <a:round/>
              <a:headEnd/>
              <a:tailEnd/>
            </a:ln>
            <a:extLst>
              <a:ext uri="{909E8E84-426E-40dd-AFC4-6F175D3DCCD1}">
                <a14:hiddenFill xmlns:a14="http://schemas.microsoft.com/office/drawing/2010/main">
                  <a:noFill/>
                </a14:hiddenFill>
              </a:ext>
            </a:extLst>
          </p:spPr>
          <p:txBody>
            <a:bodyPr>
              <a:spAutoFit/>
            </a:bodyPr>
            <a:lstStyle/>
            <a:p>
              <a:endParaRPr lang="en-NZ"/>
            </a:p>
          </p:txBody>
        </p:sp>
        <p:sp>
          <p:nvSpPr>
            <p:cNvPr id="145448" name="AutoShape 12"/>
            <p:cNvSpPr>
              <a:spLocks noChangeArrowheads="1"/>
            </p:cNvSpPr>
            <p:nvPr/>
          </p:nvSpPr>
          <p:spPr bwMode="auto">
            <a:xfrm rot="-2708426">
              <a:off x="2640" y="672"/>
              <a:ext cx="576" cy="576"/>
            </a:xfrm>
            <a:prstGeom prst="irregularSeal2">
              <a:avLst/>
            </a:prstGeom>
            <a:noFill/>
            <a:ln w="9525">
              <a:solidFill>
                <a:srgbClr val="969696"/>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eaLnBrk="1" hangingPunct="1">
                <a:spcBef>
                  <a:spcPct val="50000"/>
                </a:spcBef>
                <a:buClrTx/>
                <a:buSzTx/>
                <a:buFontTx/>
                <a:buNone/>
              </a:pPr>
              <a:endParaRPr lang="en-US" altLang="en-US" sz="2800">
                <a:latin typeface="Verdana" pitchFamily="34" charset="0"/>
              </a:endParaRPr>
            </a:p>
          </p:txBody>
        </p:sp>
      </p:grpSp>
      <p:grpSp>
        <p:nvGrpSpPr>
          <p:cNvPr id="4" name="Group 13"/>
          <p:cNvGrpSpPr>
            <a:grpSpLocks/>
          </p:cNvGrpSpPr>
          <p:nvPr/>
        </p:nvGrpSpPr>
        <p:grpSpPr bwMode="auto">
          <a:xfrm>
            <a:off x="3124200" y="1295400"/>
            <a:ext cx="1600200" cy="457200"/>
            <a:chOff x="1968" y="816"/>
            <a:chExt cx="1008" cy="288"/>
          </a:xfrm>
        </p:grpSpPr>
        <p:sp>
          <p:nvSpPr>
            <p:cNvPr id="145443" name="Line 14"/>
            <p:cNvSpPr>
              <a:spLocks noChangeShapeType="1"/>
            </p:cNvSpPr>
            <p:nvPr/>
          </p:nvSpPr>
          <p:spPr bwMode="auto">
            <a:xfrm>
              <a:off x="2496" y="960"/>
              <a:ext cx="480" cy="0"/>
            </a:xfrm>
            <a:prstGeom prst="line">
              <a:avLst/>
            </a:prstGeom>
            <a:noFill/>
            <a:ln w="44450">
              <a:solidFill>
                <a:schemeClr val="tx1"/>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NZ"/>
            </a:p>
          </p:txBody>
        </p:sp>
        <p:sp>
          <p:nvSpPr>
            <p:cNvPr id="145444" name="Text Box 15"/>
            <p:cNvSpPr txBox="1">
              <a:spLocks noChangeArrowheads="1"/>
            </p:cNvSpPr>
            <p:nvPr/>
          </p:nvSpPr>
          <p:spPr bwMode="auto">
            <a:xfrm>
              <a:off x="1968" y="816"/>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algn="ctr" eaLnBrk="1" hangingPunct="1">
                <a:spcBef>
                  <a:spcPct val="50000"/>
                </a:spcBef>
                <a:buClrTx/>
                <a:buSzTx/>
                <a:buFontTx/>
                <a:buNone/>
              </a:pPr>
              <a:r>
                <a:rPr lang="en-US" altLang="en-US" sz="2400" u="none">
                  <a:latin typeface="Verdana" pitchFamily="34" charset="0"/>
                  <a:sym typeface="Symbol" pitchFamily="18" charset="2"/>
                </a:rPr>
                <a:t>F</a:t>
              </a:r>
            </a:p>
          </p:txBody>
        </p:sp>
      </p:grpSp>
      <p:grpSp>
        <p:nvGrpSpPr>
          <p:cNvPr id="5" name="Group 16"/>
          <p:cNvGrpSpPr>
            <a:grpSpLocks/>
          </p:cNvGrpSpPr>
          <p:nvPr/>
        </p:nvGrpSpPr>
        <p:grpSpPr bwMode="auto">
          <a:xfrm>
            <a:off x="4724400" y="1295400"/>
            <a:ext cx="1676400" cy="457200"/>
            <a:chOff x="2976" y="816"/>
            <a:chExt cx="1056" cy="288"/>
          </a:xfrm>
        </p:grpSpPr>
        <p:sp>
          <p:nvSpPr>
            <p:cNvPr id="145441" name="Line 17"/>
            <p:cNvSpPr>
              <a:spLocks noChangeShapeType="1"/>
            </p:cNvSpPr>
            <p:nvPr/>
          </p:nvSpPr>
          <p:spPr bwMode="auto">
            <a:xfrm>
              <a:off x="2976" y="960"/>
              <a:ext cx="480" cy="0"/>
            </a:xfrm>
            <a:prstGeom prst="line">
              <a:avLst/>
            </a:prstGeom>
            <a:noFill/>
            <a:ln w="44450">
              <a:solidFill>
                <a:schemeClr val="tx1"/>
              </a:solidFill>
              <a:round/>
              <a:headEnd type="triangle" w="med" len="med"/>
              <a:tailEnd/>
            </a:ln>
            <a:extLst>
              <a:ext uri="{909E8E84-426E-40dd-AFC4-6F175D3DCCD1}">
                <a14:hiddenFill xmlns:a14="http://schemas.microsoft.com/office/drawing/2010/main">
                  <a:noFill/>
                </a14:hiddenFill>
              </a:ext>
            </a:extLst>
          </p:spPr>
          <p:txBody>
            <a:bodyPr>
              <a:spAutoFit/>
            </a:bodyPr>
            <a:lstStyle/>
            <a:p>
              <a:endParaRPr lang="en-NZ"/>
            </a:p>
          </p:txBody>
        </p:sp>
        <p:sp>
          <p:nvSpPr>
            <p:cNvPr id="145442" name="Text Box 18"/>
            <p:cNvSpPr txBox="1">
              <a:spLocks noChangeArrowheads="1"/>
            </p:cNvSpPr>
            <p:nvPr/>
          </p:nvSpPr>
          <p:spPr bwMode="auto">
            <a:xfrm>
              <a:off x="3168" y="816"/>
              <a:ext cx="8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algn="ctr" eaLnBrk="1" hangingPunct="1">
                <a:spcBef>
                  <a:spcPct val="50000"/>
                </a:spcBef>
                <a:buClrTx/>
                <a:buSzTx/>
                <a:buFontTx/>
                <a:buNone/>
              </a:pPr>
              <a:r>
                <a:rPr lang="en-US" altLang="en-US" sz="2400" u="none">
                  <a:latin typeface="Verdana" pitchFamily="34" charset="0"/>
                  <a:sym typeface="Symbol" pitchFamily="18" charset="2"/>
                </a:rPr>
                <a:t>-F</a:t>
              </a:r>
            </a:p>
          </p:txBody>
        </p:sp>
      </p:grpSp>
      <p:grpSp>
        <p:nvGrpSpPr>
          <p:cNvPr id="6" name="Group 19"/>
          <p:cNvGrpSpPr>
            <a:grpSpLocks/>
          </p:cNvGrpSpPr>
          <p:nvPr/>
        </p:nvGrpSpPr>
        <p:grpSpPr bwMode="auto">
          <a:xfrm>
            <a:off x="6019800" y="762000"/>
            <a:ext cx="2895600" cy="1676400"/>
            <a:chOff x="3792" y="480"/>
            <a:chExt cx="1824" cy="1056"/>
          </a:xfrm>
        </p:grpSpPr>
        <p:sp>
          <p:nvSpPr>
            <p:cNvPr id="145437" name="Rectangle 20"/>
            <p:cNvSpPr>
              <a:spLocks noChangeArrowheads="1"/>
            </p:cNvSpPr>
            <p:nvPr/>
          </p:nvSpPr>
          <p:spPr bwMode="auto">
            <a:xfrm>
              <a:off x="3792" y="480"/>
              <a:ext cx="1824" cy="1056"/>
            </a:xfrm>
            <a:prstGeom prst="rect">
              <a:avLst/>
            </a:prstGeom>
            <a:noFill/>
            <a:ln w="25400">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eaLnBrk="1" hangingPunct="1">
                <a:spcBef>
                  <a:spcPct val="50000"/>
                </a:spcBef>
                <a:buClrTx/>
                <a:buSzTx/>
                <a:buFontTx/>
                <a:buNone/>
              </a:pPr>
              <a:endParaRPr lang="en-US" altLang="en-US" sz="2800">
                <a:latin typeface="Verdana" pitchFamily="34" charset="0"/>
              </a:endParaRPr>
            </a:p>
          </p:txBody>
        </p:sp>
        <p:sp>
          <p:nvSpPr>
            <p:cNvPr id="145438" name="Oval 21"/>
            <p:cNvSpPr>
              <a:spLocks noChangeArrowheads="1"/>
            </p:cNvSpPr>
            <p:nvPr/>
          </p:nvSpPr>
          <p:spPr bwMode="auto">
            <a:xfrm>
              <a:off x="4416" y="864"/>
              <a:ext cx="288" cy="288"/>
            </a:xfrm>
            <a:prstGeom prst="ellipse">
              <a:avLst/>
            </a:prstGeom>
            <a:solidFill>
              <a:srgbClr val="33CCCC"/>
            </a:solidFill>
            <a:ln w="9525">
              <a:solidFill>
                <a:schemeClr val="tx1"/>
              </a:solidFill>
              <a:round/>
              <a:headEnd/>
              <a:tailEnd/>
            </a:ln>
          </p:spPr>
          <p:txBody>
            <a:bodyPr anchor="ctr">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eaLnBrk="1" hangingPunct="1">
                <a:spcBef>
                  <a:spcPct val="50000"/>
                </a:spcBef>
                <a:buClrTx/>
                <a:buSzTx/>
                <a:buFontTx/>
                <a:buNone/>
              </a:pPr>
              <a:endParaRPr lang="en-US" altLang="en-US" sz="2800">
                <a:latin typeface="Verdana" pitchFamily="34" charset="0"/>
              </a:endParaRPr>
            </a:p>
          </p:txBody>
        </p:sp>
        <p:sp>
          <p:nvSpPr>
            <p:cNvPr id="145439" name="Line 22"/>
            <p:cNvSpPr>
              <a:spLocks noChangeShapeType="1"/>
            </p:cNvSpPr>
            <p:nvPr/>
          </p:nvSpPr>
          <p:spPr bwMode="auto">
            <a:xfrm>
              <a:off x="5040" y="576"/>
              <a:ext cx="0" cy="864"/>
            </a:xfrm>
            <a:prstGeom prst="line">
              <a:avLst/>
            </a:prstGeom>
            <a:noFill/>
            <a:ln w="38100">
              <a:solidFill>
                <a:srgbClr val="808000"/>
              </a:solidFill>
              <a:round/>
              <a:headEnd/>
              <a:tailEnd/>
            </a:ln>
            <a:extLst>
              <a:ext uri="{909E8E84-426E-40dd-AFC4-6F175D3DCCD1}">
                <a14:hiddenFill xmlns:a14="http://schemas.microsoft.com/office/drawing/2010/main">
                  <a:noFill/>
                </a14:hiddenFill>
              </a:ext>
            </a:extLst>
          </p:spPr>
          <p:txBody>
            <a:bodyPr>
              <a:spAutoFit/>
            </a:bodyPr>
            <a:lstStyle/>
            <a:p>
              <a:endParaRPr lang="en-NZ"/>
            </a:p>
          </p:txBody>
        </p:sp>
        <p:sp>
          <p:nvSpPr>
            <p:cNvPr id="145440" name="Line 23"/>
            <p:cNvSpPr>
              <a:spLocks noChangeShapeType="1"/>
            </p:cNvSpPr>
            <p:nvPr/>
          </p:nvSpPr>
          <p:spPr bwMode="auto">
            <a:xfrm>
              <a:off x="4080" y="1008"/>
              <a:ext cx="336" cy="0"/>
            </a:xfrm>
            <a:prstGeom prst="line">
              <a:avLst/>
            </a:prstGeom>
            <a:noFill/>
            <a:ln w="25400">
              <a:solidFill>
                <a:srgbClr val="333399"/>
              </a:solidFill>
              <a:round/>
              <a:headEnd type="triangle" w="med" len="med"/>
              <a:tailEnd/>
            </a:ln>
            <a:extLst>
              <a:ext uri="{909E8E84-426E-40dd-AFC4-6F175D3DCCD1}">
                <a14:hiddenFill xmlns:a14="http://schemas.microsoft.com/office/drawing/2010/main">
                  <a:noFill/>
                </a14:hiddenFill>
              </a:ext>
            </a:extLst>
          </p:spPr>
          <p:txBody>
            <a:bodyPr>
              <a:spAutoFit/>
            </a:bodyPr>
            <a:lstStyle/>
            <a:p>
              <a:endParaRPr lang="en-NZ"/>
            </a:p>
          </p:txBody>
        </p:sp>
      </p:grpSp>
      <p:grpSp>
        <p:nvGrpSpPr>
          <p:cNvPr id="7" name="Group 25"/>
          <p:cNvGrpSpPr>
            <a:grpSpLocks/>
          </p:cNvGrpSpPr>
          <p:nvPr/>
        </p:nvGrpSpPr>
        <p:grpSpPr bwMode="auto">
          <a:xfrm>
            <a:off x="-153988" y="2271714"/>
            <a:ext cx="8555038" cy="795338"/>
            <a:chOff x="-85" y="1667"/>
            <a:chExt cx="5389" cy="501"/>
          </a:xfrm>
        </p:grpSpPr>
        <p:sp>
          <p:nvSpPr>
            <p:cNvPr id="145435" name="Text Box 26"/>
            <p:cNvSpPr txBox="1">
              <a:spLocks noChangeArrowheads="1"/>
            </p:cNvSpPr>
            <p:nvPr/>
          </p:nvSpPr>
          <p:spPr bwMode="auto">
            <a:xfrm>
              <a:off x="360" y="1880"/>
              <a:ext cx="49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eaLnBrk="1" hangingPunct="1">
                <a:spcBef>
                  <a:spcPct val="50000"/>
                </a:spcBef>
                <a:buClrTx/>
                <a:buSzTx/>
                <a:buFontTx/>
                <a:buNone/>
              </a:pPr>
              <a:r>
                <a:rPr lang="en-US" altLang="en-US" sz="2400" u="none" dirty="0">
                  <a:latin typeface="Verdana" pitchFamily="34" charset="0"/>
                  <a:sym typeface="Symbol" pitchFamily="18" charset="2"/>
                </a:rPr>
                <a:t>F = average force</a:t>
              </a:r>
            </a:p>
          </p:txBody>
        </p:sp>
        <p:sp>
          <p:nvSpPr>
            <p:cNvPr id="145436" name="Text Box 27"/>
            <p:cNvSpPr txBox="1">
              <a:spLocks noChangeArrowheads="1"/>
            </p:cNvSpPr>
            <p:nvPr/>
          </p:nvSpPr>
          <p:spPr bwMode="auto">
            <a:xfrm>
              <a:off x="-85" y="1667"/>
              <a:ext cx="11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algn="ctr" eaLnBrk="1" hangingPunct="1">
                <a:spcBef>
                  <a:spcPct val="50000"/>
                </a:spcBef>
                <a:buClrTx/>
                <a:buSzTx/>
                <a:buFontTx/>
                <a:buNone/>
              </a:pPr>
              <a:r>
                <a:rPr lang="en-US" altLang="en-US" sz="2400" b="1" u="none" dirty="0" smtClean="0">
                  <a:latin typeface="Verdana" pitchFamily="34" charset="0"/>
                  <a:sym typeface="Symbol" pitchFamily="18" charset="2"/>
                </a:rPr>
                <a:t>_</a:t>
              </a:r>
              <a:endParaRPr lang="en-US" altLang="en-US" sz="2400" b="1" u="none" dirty="0">
                <a:latin typeface="Verdana" pitchFamily="34" charset="0"/>
                <a:sym typeface="Symbol" pitchFamily="18" charset="2"/>
              </a:endParaRPr>
            </a:p>
          </p:txBody>
        </p:sp>
      </p:grpSp>
      <p:sp>
        <p:nvSpPr>
          <p:cNvPr id="164892" name="Text Box 28"/>
          <p:cNvSpPr txBox="1">
            <a:spLocks noChangeArrowheads="1"/>
          </p:cNvSpPr>
          <p:nvPr/>
        </p:nvSpPr>
        <p:spPr bwMode="auto">
          <a:xfrm>
            <a:off x="-180528" y="3071968"/>
            <a:ext cx="441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algn="ctr" eaLnBrk="1" hangingPunct="1">
              <a:spcBef>
                <a:spcPct val="50000"/>
              </a:spcBef>
              <a:buClrTx/>
              <a:buSzTx/>
              <a:buFontTx/>
              <a:buNone/>
            </a:pPr>
            <a:r>
              <a:rPr lang="en-US" altLang="en-US" sz="2400" u="none" dirty="0">
                <a:latin typeface="Verdana" pitchFamily="34" charset="0"/>
                <a:sym typeface="Symbol" pitchFamily="18" charset="2"/>
              </a:rPr>
              <a:t> t = time of contact</a:t>
            </a:r>
          </a:p>
        </p:txBody>
      </p:sp>
      <p:grpSp>
        <p:nvGrpSpPr>
          <p:cNvPr id="8" name="Group 29"/>
          <p:cNvGrpSpPr>
            <a:grpSpLocks/>
          </p:cNvGrpSpPr>
          <p:nvPr/>
        </p:nvGrpSpPr>
        <p:grpSpPr bwMode="auto">
          <a:xfrm>
            <a:off x="464574" y="3657600"/>
            <a:ext cx="9906000" cy="762000"/>
            <a:chOff x="1728" y="2496"/>
            <a:chExt cx="6240" cy="480"/>
          </a:xfrm>
        </p:grpSpPr>
        <p:grpSp>
          <p:nvGrpSpPr>
            <p:cNvPr id="145429" name="Group 30"/>
            <p:cNvGrpSpPr>
              <a:grpSpLocks/>
            </p:cNvGrpSpPr>
            <p:nvPr/>
          </p:nvGrpSpPr>
          <p:grpSpPr bwMode="auto">
            <a:xfrm>
              <a:off x="1728" y="2688"/>
              <a:ext cx="2544" cy="288"/>
              <a:chOff x="1488" y="2736"/>
              <a:chExt cx="2544" cy="288"/>
            </a:xfrm>
          </p:grpSpPr>
          <p:sp>
            <p:nvSpPr>
              <p:cNvPr id="145433" name="Rectangle 31"/>
              <p:cNvSpPr>
                <a:spLocks noChangeArrowheads="1"/>
              </p:cNvSpPr>
              <p:nvPr/>
            </p:nvSpPr>
            <p:spPr bwMode="auto">
              <a:xfrm>
                <a:off x="1488" y="2736"/>
                <a:ext cx="1920" cy="288"/>
              </a:xfrm>
              <a:prstGeom prst="rect">
                <a:avLst/>
              </a:prstGeom>
              <a:solidFill>
                <a:srgbClr val="CCFFFF"/>
              </a:solidFill>
              <a:ln w="19050">
                <a:solidFill>
                  <a:srgbClr val="0000FF"/>
                </a:solidFill>
                <a:miter lim="800000"/>
                <a:headEnd/>
                <a:tailEnd/>
              </a:ln>
            </p:spPr>
            <p:txBody>
              <a:bodyPr wrap="none" anchor="ctr">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eaLnBrk="1" hangingPunct="1">
                  <a:spcBef>
                    <a:spcPct val="50000"/>
                  </a:spcBef>
                  <a:buClrTx/>
                  <a:buSzTx/>
                  <a:buFontTx/>
                  <a:buNone/>
                </a:pPr>
                <a:endParaRPr lang="en-US" altLang="en-US" sz="2800">
                  <a:latin typeface="Verdana" pitchFamily="34" charset="0"/>
                </a:endParaRPr>
              </a:p>
            </p:txBody>
          </p:sp>
          <p:sp>
            <p:nvSpPr>
              <p:cNvPr id="145434" name="Text Box 32"/>
              <p:cNvSpPr txBox="1">
                <a:spLocks noChangeArrowheads="1"/>
              </p:cNvSpPr>
              <p:nvPr/>
            </p:nvSpPr>
            <p:spPr bwMode="auto">
              <a:xfrm>
                <a:off x="1584" y="2736"/>
                <a:ext cx="244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eaLnBrk="1" hangingPunct="1">
                  <a:spcBef>
                    <a:spcPct val="50000"/>
                  </a:spcBef>
                  <a:buClrTx/>
                  <a:buSzTx/>
                  <a:buFontTx/>
                  <a:buNone/>
                </a:pPr>
                <a:r>
                  <a:rPr lang="en-US" altLang="en-US" sz="2400" b="1" u="none">
                    <a:latin typeface="Verdana" pitchFamily="34" charset="0"/>
                    <a:sym typeface="Symbol" pitchFamily="18" charset="2"/>
                  </a:rPr>
                  <a:t>Impulse</a:t>
                </a:r>
                <a:r>
                  <a:rPr lang="en-US" altLang="en-US" sz="2400" u="none">
                    <a:latin typeface="Verdana" pitchFamily="34" charset="0"/>
                    <a:sym typeface="Symbol" pitchFamily="18" charset="2"/>
                  </a:rPr>
                  <a:t> =</a:t>
                </a:r>
              </a:p>
            </p:txBody>
          </p:sp>
        </p:grpSp>
        <p:grpSp>
          <p:nvGrpSpPr>
            <p:cNvPr id="145430" name="Group 33"/>
            <p:cNvGrpSpPr>
              <a:grpSpLocks/>
            </p:cNvGrpSpPr>
            <p:nvPr/>
          </p:nvGrpSpPr>
          <p:grpSpPr bwMode="auto">
            <a:xfrm>
              <a:off x="2592" y="2496"/>
              <a:ext cx="5376" cy="480"/>
              <a:chOff x="-96" y="1872"/>
              <a:chExt cx="5376" cy="480"/>
            </a:xfrm>
          </p:grpSpPr>
          <p:sp>
            <p:nvSpPr>
              <p:cNvPr id="145431" name="Text Box 34"/>
              <p:cNvSpPr txBox="1">
                <a:spLocks noChangeArrowheads="1"/>
              </p:cNvSpPr>
              <p:nvPr/>
            </p:nvSpPr>
            <p:spPr bwMode="auto">
              <a:xfrm>
                <a:off x="336" y="2064"/>
                <a:ext cx="494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eaLnBrk="1" hangingPunct="1">
                  <a:spcBef>
                    <a:spcPct val="50000"/>
                  </a:spcBef>
                  <a:buClrTx/>
                  <a:buSzTx/>
                  <a:buFontTx/>
                  <a:buNone/>
                </a:pPr>
                <a:r>
                  <a:rPr lang="en-US" altLang="en-US" sz="2400" b="1" u="none" dirty="0">
                    <a:latin typeface="Verdana" pitchFamily="34" charset="0"/>
                    <a:sym typeface="Symbol" pitchFamily="18" charset="2"/>
                  </a:rPr>
                  <a:t>F</a:t>
                </a:r>
                <a:r>
                  <a:rPr lang="en-US" altLang="en-US" sz="2400" u="none" dirty="0">
                    <a:latin typeface="Verdana" pitchFamily="34" charset="0"/>
                    <a:sym typeface="Symbol" pitchFamily="18" charset="2"/>
                  </a:rPr>
                  <a:t>(t )</a:t>
                </a:r>
              </a:p>
            </p:txBody>
          </p:sp>
          <p:sp>
            <p:nvSpPr>
              <p:cNvPr id="145432" name="Text Box 35"/>
              <p:cNvSpPr txBox="1">
                <a:spLocks noChangeArrowheads="1"/>
              </p:cNvSpPr>
              <p:nvPr/>
            </p:nvSpPr>
            <p:spPr bwMode="auto">
              <a:xfrm>
                <a:off x="-96" y="1872"/>
                <a:ext cx="11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algn="ctr" eaLnBrk="1" hangingPunct="1">
                  <a:spcBef>
                    <a:spcPct val="50000"/>
                  </a:spcBef>
                  <a:buClrTx/>
                  <a:buSzTx/>
                  <a:buFontTx/>
                  <a:buNone/>
                </a:pPr>
                <a:r>
                  <a:rPr lang="en-US" altLang="en-US" sz="2400" b="1" u="none">
                    <a:latin typeface="Verdana" pitchFamily="34" charset="0"/>
                    <a:sym typeface="Symbol" pitchFamily="18" charset="2"/>
                  </a:rPr>
                  <a:t>_</a:t>
                </a:r>
              </a:p>
            </p:txBody>
          </p:sp>
        </p:grpSp>
      </p:grpSp>
      <p:sp>
        <p:nvSpPr>
          <p:cNvPr id="145420" name="Text Box 36"/>
          <p:cNvSpPr txBox="1">
            <a:spLocks noChangeArrowheads="1"/>
          </p:cNvSpPr>
          <p:nvPr/>
        </p:nvSpPr>
        <p:spPr bwMode="auto">
          <a:xfrm>
            <a:off x="533400" y="4953000"/>
            <a:ext cx="518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algn="ctr" eaLnBrk="1" hangingPunct="1">
              <a:spcBef>
                <a:spcPct val="50000"/>
              </a:spcBef>
              <a:buClrTx/>
              <a:buSzTx/>
              <a:buFontTx/>
              <a:buNone/>
            </a:pPr>
            <a:endParaRPr lang="en-US" altLang="en-US" sz="2400" u="none">
              <a:latin typeface="Verdana" pitchFamily="34" charset="0"/>
              <a:sym typeface="Symbol" pitchFamily="18" charset="2"/>
            </a:endParaRPr>
          </a:p>
        </p:txBody>
      </p:sp>
      <p:sp>
        <p:nvSpPr>
          <p:cNvPr id="145421" name="Text Box 37"/>
          <p:cNvSpPr txBox="1">
            <a:spLocks noChangeArrowheads="1"/>
          </p:cNvSpPr>
          <p:nvPr/>
        </p:nvSpPr>
        <p:spPr bwMode="auto">
          <a:xfrm>
            <a:off x="533400" y="4953000"/>
            <a:ext cx="586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algn="ctr" eaLnBrk="1" hangingPunct="1">
              <a:spcBef>
                <a:spcPct val="50000"/>
              </a:spcBef>
              <a:buClrTx/>
              <a:buSzTx/>
              <a:buFontTx/>
              <a:buNone/>
            </a:pPr>
            <a:endParaRPr lang="en-US" altLang="en-US" sz="2400" u="none">
              <a:latin typeface="Verdana" pitchFamily="34" charset="0"/>
              <a:sym typeface="Symbol" pitchFamily="18" charset="2"/>
            </a:endParaRPr>
          </a:p>
        </p:txBody>
      </p:sp>
      <p:grpSp>
        <p:nvGrpSpPr>
          <p:cNvPr id="11" name="Group 38"/>
          <p:cNvGrpSpPr>
            <a:grpSpLocks/>
          </p:cNvGrpSpPr>
          <p:nvPr/>
        </p:nvGrpSpPr>
        <p:grpSpPr bwMode="auto">
          <a:xfrm>
            <a:off x="571500" y="4541523"/>
            <a:ext cx="3543300" cy="995363"/>
            <a:chOff x="240" y="2832"/>
            <a:chExt cx="4464" cy="627"/>
          </a:xfrm>
        </p:grpSpPr>
        <p:sp>
          <p:nvSpPr>
            <p:cNvPr id="145425" name="Line 39"/>
            <p:cNvSpPr>
              <a:spLocks noChangeShapeType="1"/>
            </p:cNvSpPr>
            <p:nvPr/>
          </p:nvSpPr>
          <p:spPr bwMode="auto">
            <a:xfrm>
              <a:off x="624" y="2832"/>
              <a:ext cx="0" cy="288"/>
            </a:xfrm>
            <a:prstGeom prst="line">
              <a:avLst/>
            </a:prstGeom>
            <a:noFill/>
            <a:ln w="31750">
              <a:solidFill>
                <a:srgbClr val="0000FF"/>
              </a:solidFill>
              <a:round/>
              <a:headEnd/>
              <a:tailEnd/>
            </a:ln>
            <a:extLst>
              <a:ext uri="{909E8E84-426E-40dd-AFC4-6F175D3DCCD1}">
                <a14:hiddenFill xmlns:a14="http://schemas.microsoft.com/office/drawing/2010/main">
                  <a:noFill/>
                </a14:hiddenFill>
              </a:ext>
            </a:extLst>
          </p:spPr>
          <p:txBody>
            <a:bodyPr>
              <a:spAutoFit/>
            </a:bodyPr>
            <a:lstStyle/>
            <a:p>
              <a:endParaRPr lang="en-NZ"/>
            </a:p>
          </p:txBody>
        </p:sp>
        <p:sp>
          <p:nvSpPr>
            <p:cNvPr id="145428" name="Text Box 42"/>
            <p:cNvSpPr txBox="1">
              <a:spLocks noChangeArrowheads="1"/>
            </p:cNvSpPr>
            <p:nvPr/>
          </p:nvSpPr>
          <p:spPr bwMode="auto">
            <a:xfrm>
              <a:off x="240" y="3168"/>
              <a:ext cx="4464"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eaLnBrk="1" hangingPunct="1">
                <a:spcBef>
                  <a:spcPct val="50000"/>
                </a:spcBef>
                <a:buClrTx/>
                <a:buSzTx/>
                <a:buFont typeface="Wingdings" pitchFamily="2" charset="2"/>
                <a:buChar char="Ø"/>
              </a:pPr>
              <a:r>
                <a:rPr lang="en-US" altLang="en-US" sz="2400" u="none" dirty="0">
                  <a:latin typeface="Verdana" pitchFamily="34" charset="0"/>
                  <a:sym typeface="Symbol" pitchFamily="18" charset="2"/>
                </a:rPr>
                <a:t>Impulse </a:t>
              </a:r>
              <a:r>
                <a:rPr lang="en-US" altLang="en-US" sz="2400" u="none" dirty="0" smtClean="0">
                  <a:latin typeface="Verdana" pitchFamily="34" charset="0"/>
                  <a:sym typeface="Symbol" pitchFamily="18" charset="2"/>
                </a:rPr>
                <a:t>is  </a:t>
              </a:r>
              <a:r>
                <a:rPr lang="en-US" altLang="en-US" sz="2400" u="none" dirty="0">
                  <a:latin typeface="Verdana" pitchFamily="34" charset="0"/>
                  <a:sym typeface="Symbol" pitchFamily="18" charset="2"/>
                </a:rPr>
                <a:t>a vector</a:t>
              </a:r>
            </a:p>
          </p:txBody>
        </p:sp>
      </p:grpSp>
      <p:sp>
        <p:nvSpPr>
          <p:cNvPr id="164907" name="Text Box 43"/>
          <p:cNvSpPr txBox="1">
            <a:spLocks noChangeArrowheads="1"/>
          </p:cNvSpPr>
          <p:nvPr/>
        </p:nvSpPr>
        <p:spPr bwMode="auto">
          <a:xfrm>
            <a:off x="381000" y="5715000"/>
            <a:ext cx="678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bg2"/>
              </a:buClr>
              <a:buSzPct val="65000"/>
              <a:buFont typeface="Wingdings" pitchFamily="2" charset="2"/>
              <a:buChar char="­"/>
              <a:defRPr sz="3200">
                <a:solidFill>
                  <a:schemeClr val="tx1"/>
                </a:solidFill>
                <a:latin typeface="Arial" charset="0"/>
              </a:defRPr>
            </a:lvl1pPr>
            <a:lvl2pPr marL="742950" indent="-285750" eaLnBrk="0" hangingPunct="0">
              <a:spcBef>
                <a:spcPct val="20000"/>
              </a:spcBef>
              <a:buClr>
                <a:schemeClr val="bg2"/>
              </a:buClr>
              <a:buChar char="–"/>
              <a:defRPr sz="2800">
                <a:solidFill>
                  <a:schemeClr val="tx1"/>
                </a:solidFill>
                <a:latin typeface="Arial" charset="0"/>
              </a:defRPr>
            </a:lvl2pPr>
            <a:lvl3pPr marL="1143000" indent="-228600" eaLnBrk="0" hangingPunct="0">
              <a:spcBef>
                <a:spcPct val="20000"/>
              </a:spcBef>
              <a:buClr>
                <a:schemeClr val="bg2"/>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bg2"/>
              </a:buClr>
              <a:buChar char="–"/>
              <a:defRPr sz="2000">
                <a:solidFill>
                  <a:schemeClr val="tx1"/>
                </a:solidFill>
                <a:latin typeface="Arial" charset="0"/>
              </a:defRPr>
            </a:lvl4pPr>
            <a:lvl5pPr marL="2057400" indent="-228600" eaLnBrk="0" hangingPunct="0">
              <a:spcBef>
                <a:spcPct val="20000"/>
              </a:spcBef>
              <a:buClr>
                <a:schemeClr val="bg2"/>
              </a:buClr>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Char char="•"/>
              <a:defRPr sz="2000">
                <a:solidFill>
                  <a:schemeClr val="tx1"/>
                </a:solidFill>
                <a:latin typeface="Arial" charset="0"/>
              </a:defRPr>
            </a:lvl9pPr>
          </a:lstStyle>
          <a:p>
            <a:pPr eaLnBrk="1" hangingPunct="1">
              <a:spcBef>
                <a:spcPct val="50000"/>
              </a:spcBef>
              <a:buClrTx/>
              <a:buSzTx/>
              <a:buFont typeface="Wingdings" pitchFamily="2" charset="2"/>
              <a:buChar char="Ø"/>
            </a:pPr>
            <a:r>
              <a:rPr lang="en-US" altLang="en-US" sz="2400" u="none" dirty="0">
                <a:latin typeface="Verdana" pitchFamily="34" charset="0"/>
                <a:sym typeface="Symbol" pitchFamily="18" charset="2"/>
              </a:rPr>
              <a:t>Its SI unit = N·s = </a:t>
            </a:r>
            <a:r>
              <a:rPr lang="en-US" altLang="en-US" sz="2400" u="none" dirty="0" err="1">
                <a:latin typeface="Verdana" pitchFamily="34" charset="0"/>
                <a:sym typeface="Symbol" pitchFamily="18" charset="2"/>
              </a:rPr>
              <a:t>kg·m</a:t>
            </a:r>
            <a:r>
              <a:rPr lang="en-US" altLang="en-US" sz="2400" u="none" dirty="0">
                <a:latin typeface="Verdana" pitchFamily="34" charset="0"/>
                <a:sym typeface="Symbol" pitchFamily="18" charset="2"/>
              </a:rPr>
              <a:t>/s</a:t>
            </a:r>
          </a:p>
        </p:txBody>
      </p:sp>
      <p:pic>
        <p:nvPicPr>
          <p:cNvPr id="45" name="Picture 2" descr="http://www.hiviz.com/tools/cameras/video/rball/RB160_6.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2745750"/>
            <a:ext cx="3803855" cy="2870836"/>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p:graphicFrame>
        <p:nvGraphicFramePr>
          <p:cNvPr id="12" name="Object 11"/>
          <p:cNvGraphicFramePr>
            <a:graphicFrameLocks noChangeAspect="1"/>
          </p:cNvGraphicFramePr>
          <p:nvPr>
            <p:extLst>
              <p:ext uri="{D42A27DB-BD31-4B8C-83A1-F6EECF244321}">
                <p14:modId xmlns:p14="http://schemas.microsoft.com/office/powerpoint/2010/main" val="2943800029"/>
              </p:ext>
            </p:extLst>
          </p:nvPr>
        </p:nvGraphicFramePr>
        <p:xfrm>
          <a:off x="5486400" y="5796116"/>
          <a:ext cx="2696520" cy="845178"/>
        </p:xfrm>
        <a:graphic>
          <a:graphicData uri="http://schemas.openxmlformats.org/presentationml/2006/ole">
            <mc:AlternateContent xmlns:mc="http://schemas.openxmlformats.org/markup-compatibility/2006">
              <mc:Choice xmlns:v="urn:schemas-microsoft-com:vml" Requires="v">
                <p:oleObj spid="_x0000_s6170" r:id="rId5" imgW="635000" imgH="203200" progId="Equation.3">
                  <p:embed/>
                </p:oleObj>
              </mc:Choice>
              <mc:Fallback>
                <p:oleObj r:id="rId5" imgW="635000" imgH="203200" progId="Equation.3">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86400" y="5796116"/>
                        <a:ext cx="2696520" cy="845178"/>
                      </a:xfrm>
                      <a:prstGeom prst="rect">
                        <a:avLst/>
                      </a:prstGeom>
                      <a:noFill/>
                    </p:spPr>
                  </p:pic>
                </p:oleObj>
              </mc:Fallback>
            </mc:AlternateContent>
          </a:graphicData>
        </a:graphic>
      </p:graphicFrame>
    </p:spTree>
    <p:extLst>
      <p:ext uri="{BB962C8B-B14F-4D97-AF65-F5344CB8AC3E}">
        <p14:creationId xmlns:p14="http://schemas.microsoft.com/office/powerpoint/2010/main" val="10211137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left)">
                                      <p:cBhvr>
                                        <p:cTn id="19" dur="500"/>
                                        <p:tgtEl>
                                          <p:spTgt spid="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2"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right)">
                                      <p:cBhvr>
                                        <p:cTn id="24" dur="500"/>
                                        <p:tgtEl>
                                          <p:spTgt spid="5"/>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3" presetClass="entr" presetSubtype="16"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4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anim calcmode="lin" valueType="num">
                                      <p:cBhvr additive="base">
                                        <p:cTn id="39" dur="500" fill="hold"/>
                                        <p:tgtEl>
                                          <p:spTgt spid="7"/>
                                        </p:tgtEl>
                                        <p:attrNameLst>
                                          <p:attrName>ppt_x</p:attrName>
                                        </p:attrNameLst>
                                      </p:cBhvr>
                                      <p:tavLst>
                                        <p:tav tm="0">
                                          <p:val>
                                            <p:strVal val="0-#ppt_w/2"/>
                                          </p:val>
                                        </p:tav>
                                        <p:tav tm="100000">
                                          <p:val>
                                            <p:strVal val="#ppt_x"/>
                                          </p:val>
                                        </p:tav>
                                      </p:tavLst>
                                    </p:anim>
                                    <p:anim calcmode="lin" valueType="num">
                                      <p:cBhvr additive="base">
                                        <p:cTn id="4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164892"/>
                                        </p:tgtEl>
                                        <p:attrNameLst>
                                          <p:attrName>style.visibility</p:attrName>
                                        </p:attrNameLst>
                                      </p:cBhvr>
                                      <p:to>
                                        <p:strVal val="visible"/>
                                      </p:to>
                                    </p:set>
                                    <p:anim calcmode="lin" valueType="num">
                                      <p:cBhvr additive="base">
                                        <p:cTn id="45" dur="500" fill="hold"/>
                                        <p:tgtEl>
                                          <p:spTgt spid="164892"/>
                                        </p:tgtEl>
                                        <p:attrNameLst>
                                          <p:attrName>ppt_x</p:attrName>
                                        </p:attrNameLst>
                                      </p:cBhvr>
                                      <p:tavLst>
                                        <p:tav tm="0">
                                          <p:val>
                                            <p:strVal val="0-#ppt_w/2"/>
                                          </p:val>
                                        </p:tav>
                                        <p:tav tm="100000">
                                          <p:val>
                                            <p:strVal val="#ppt_x"/>
                                          </p:val>
                                        </p:tav>
                                      </p:tavLst>
                                    </p:anim>
                                    <p:anim calcmode="lin" valueType="num">
                                      <p:cBhvr additive="base">
                                        <p:cTn id="46" dur="500" fill="hold"/>
                                        <p:tgtEl>
                                          <p:spTgt spid="164892"/>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9" presetClass="entr" presetSubtype="0" fill="hold" nodeType="click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dissolve">
                                      <p:cBhvr>
                                        <p:cTn id="51" dur="500"/>
                                        <p:tgtEl>
                                          <p:spTgt spid="8"/>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8" fill="hold" nodeType="click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additive="base">
                                        <p:cTn id="56" dur="500" fill="hold"/>
                                        <p:tgtEl>
                                          <p:spTgt spid="11"/>
                                        </p:tgtEl>
                                        <p:attrNameLst>
                                          <p:attrName>ppt_x</p:attrName>
                                        </p:attrNameLst>
                                      </p:cBhvr>
                                      <p:tavLst>
                                        <p:tav tm="0">
                                          <p:val>
                                            <p:strVal val="0-#ppt_w/2"/>
                                          </p:val>
                                        </p:tav>
                                        <p:tav tm="100000">
                                          <p:val>
                                            <p:strVal val="#ppt_x"/>
                                          </p:val>
                                        </p:tav>
                                      </p:tavLst>
                                    </p:anim>
                                    <p:anim calcmode="lin" valueType="num">
                                      <p:cBhvr additive="base">
                                        <p:cTn id="57"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164907"/>
                                        </p:tgtEl>
                                        <p:attrNameLst>
                                          <p:attrName>style.visibility</p:attrName>
                                        </p:attrNameLst>
                                      </p:cBhvr>
                                      <p:to>
                                        <p:strVal val="visible"/>
                                      </p:to>
                                    </p:set>
                                    <p:anim calcmode="lin" valueType="num">
                                      <p:cBhvr additive="base">
                                        <p:cTn id="62" dur="500" fill="hold"/>
                                        <p:tgtEl>
                                          <p:spTgt spid="164907"/>
                                        </p:tgtEl>
                                        <p:attrNameLst>
                                          <p:attrName>ppt_x</p:attrName>
                                        </p:attrNameLst>
                                      </p:cBhvr>
                                      <p:tavLst>
                                        <p:tav tm="0">
                                          <p:val>
                                            <p:strVal val="#ppt_x"/>
                                          </p:val>
                                        </p:tav>
                                        <p:tav tm="100000">
                                          <p:val>
                                            <p:strVal val="#ppt_x"/>
                                          </p:val>
                                        </p:tav>
                                      </p:tavLst>
                                    </p:anim>
                                    <p:anim calcmode="lin" valueType="num">
                                      <p:cBhvr additive="base">
                                        <p:cTn id="63" dur="500" fill="hold"/>
                                        <p:tgtEl>
                                          <p:spTgt spid="164907"/>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92" grpId="0" autoUpdateAnimBg="0"/>
      <p:bldP spid="164907"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6162" y="188640"/>
            <a:ext cx="5322739" cy="769441"/>
          </a:xfrm>
          <a:prstGeom prst="rect">
            <a:avLst/>
          </a:prstGeom>
        </p:spPr>
        <p:txBody>
          <a:bodyPr wrap="none">
            <a:spAutoFit/>
          </a:bodyPr>
          <a:lstStyle/>
          <a:p>
            <a:r>
              <a:rPr lang="en-US" sz="4400" b="1" dirty="0" smtClean="0"/>
              <a:t>In a head-on collision:</a:t>
            </a:r>
          </a:p>
        </p:txBody>
      </p:sp>
      <p:pic>
        <p:nvPicPr>
          <p:cNvPr id="3" name="Picture 2" descr="http://hyperphysics.phy-astr.gsu.edu/hbase/imgmec/trkc.gif"/>
          <p:cNvPicPr>
            <a:picLocks noChangeAspect="1" noChangeArrowheads="1"/>
          </p:cNvPicPr>
          <p:nvPr/>
        </p:nvPicPr>
        <p:blipFill>
          <a:blip r:embed="rId2" cstate="print"/>
          <a:srcRect/>
          <a:stretch>
            <a:fillRect/>
          </a:stretch>
        </p:blipFill>
        <p:spPr bwMode="auto">
          <a:xfrm>
            <a:off x="1143000" y="1676400"/>
            <a:ext cx="6317667" cy="1524000"/>
          </a:xfrm>
          <a:prstGeom prst="rect">
            <a:avLst/>
          </a:prstGeom>
          <a:noFill/>
        </p:spPr>
      </p:pic>
      <p:sp>
        <p:nvSpPr>
          <p:cNvPr id="4" name="Rectangle 3"/>
          <p:cNvSpPr/>
          <p:nvPr/>
        </p:nvSpPr>
        <p:spPr>
          <a:xfrm>
            <a:off x="381000" y="2514600"/>
            <a:ext cx="8583488" cy="3046988"/>
          </a:xfrm>
          <a:prstGeom prst="rect">
            <a:avLst/>
          </a:prstGeom>
        </p:spPr>
        <p:txBody>
          <a:bodyPr wrap="square">
            <a:spAutoFit/>
          </a:bodyPr>
          <a:lstStyle/>
          <a:p>
            <a:r>
              <a:rPr lang="en-US" sz="2400" dirty="0" smtClean="0"/>
              <a:t/>
            </a:r>
            <a:br>
              <a:rPr lang="en-US" sz="2400" dirty="0" smtClean="0"/>
            </a:br>
            <a:r>
              <a:rPr lang="en-US" sz="2400" dirty="0" smtClean="0"/>
              <a:t/>
            </a:r>
            <a:br>
              <a:rPr lang="en-US" sz="2400" dirty="0" smtClean="0"/>
            </a:br>
            <a:r>
              <a:rPr lang="en-US" sz="2400" dirty="0" smtClean="0"/>
              <a:t>a) Which truck will experience the greatest </a:t>
            </a:r>
            <a:r>
              <a:rPr lang="en-US" sz="2400" b="1" dirty="0" smtClean="0">
                <a:solidFill>
                  <a:srgbClr val="FF0000"/>
                </a:solidFill>
              </a:rPr>
              <a:t>force</a:t>
            </a:r>
            <a:r>
              <a:rPr lang="en-US" sz="2400" dirty="0" smtClean="0"/>
              <a:t>?</a:t>
            </a:r>
            <a:br>
              <a:rPr lang="en-US" sz="2400" dirty="0" smtClean="0"/>
            </a:br>
            <a:r>
              <a:rPr lang="en-US" sz="2400" dirty="0" smtClean="0"/>
              <a:t>b) Which truck will experience the greatest </a:t>
            </a:r>
            <a:r>
              <a:rPr lang="en-US" sz="2400" b="1" dirty="0" smtClean="0">
                <a:solidFill>
                  <a:srgbClr val="FF0000"/>
                </a:solidFill>
              </a:rPr>
              <a:t>impulse</a:t>
            </a:r>
            <a:r>
              <a:rPr lang="en-US" sz="2400" dirty="0" smtClean="0"/>
              <a:t>?</a:t>
            </a:r>
            <a:br>
              <a:rPr lang="en-US" sz="2400" dirty="0" smtClean="0"/>
            </a:br>
            <a:r>
              <a:rPr lang="en-US" sz="2400" dirty="0" smtClean="0"/>
              <a:t>c) Which truck will experience the greatest </a:t>
            </a:r>
            <a:r>
              <a:rPr lang="en-US" sz="2400" b="1" dirty="0" smtClean="0">
                <a:solidFill>
                  <a:srgbClr val="FF0000"/>
                </a:solidFill>
              </a:rPr>
              <a:t>change in momentum</a:t>
            </a:r>
            <a:r>
              <a:rPr lang="en-US" sz="2400" dirty="0" smtClean="0"/>
              <a:t>?</a:t>
            </a:r>
            <a:br>
              <a:rPr lang="en-US" sz="2400" dirty="0" smtClean="0"/>
            </a:br>
            <a:r>
              <a:rPr lang="en-US" sz="2400" dirty="0" smtClean="0"/>
              <a:t>d) Which truck will experience the greatest </a:t>
            </a:r>
            <a:r>
              <a:rPr lang="en-US" sz="2400" b="1" dirty="0" smtClean="0">
                <a:solidFill>
                  <a:srgbClr val="FF0000"/>
                </a:solidFill>
              </a:rPr>
              <a:t>change in velocity?</a:t>
            </a:r>
            <a:r>
              <a:rPr lang="en-US" sz="2400" dirty="0" smtClean="0"/>
              <a:t/>
            </a:r>
            <a:br>
              <a:rPr lang="en-US" sz="2400" dirty="0" smtClean="0"/>
            </a:br>
            <a:r>
              <a:rPr lang="en-US" sz="2400" dirty="0" smtClean="0"/>
              <a:t>e) Which truck will experience the greatest </a:t>
            </a:r>
            <a:r>
              <a:rPr lang="en-US" sz="2400" b="1" dirty="0" smtClean="0">
                <a:solidFill>
                  <a:srgbClr val="FF0000"/>
                </a:solidFill>
              </a:rPr>
              <a:t>acceleration</a:t>
            </a:r>
            <a:r>
              <a:rPr lang="en-US" sz="2400" dirty="0" smtClean="0"/>
              <a:t>?</a:t>
            </a:r>
            <a:br>
              <a:rPr lang="en-US" sz="2400" dirty="0" smtClean="0"/>
            </a:br>
            <a:r>
              <a:rPr lang="en-US" sz="2400" dirty="0" smtClean="0"/>
              <a:t>f) Which truck would you rather </a:t>
            </a:r>
            <a:r>
              <a:rPr lang="en-US" sz="2400" b="1" dirty="0" smtClean="0">
                <a:solidFill>
                  <a:srgbClr val="FF0000"/>
                </a:solidFill>
              </a:rPr>
              <a:t>be in </a:t>
            </a:r>
            <a:r>
              <a:rPr lang="en-US" sz="2400" dirty="0" smtClean="0"/>
              <a:t>during the collision?</a:t>
            </a:r>
            <a:endParaRPr lang="en-NZ" sz="2400" dirty="0"/>
          </a:p>
        </p:txBody>
      </p:sp>
      <p:sp>
        <p:nvSpPr>
          <p:cNvPr id="5" name="TextBox 4"/>
          <p:cNvSpPr txBox="1"/>
          <p:nvPr/>
        </p:nvSpPr>
        <p:spPr>
          <a:xfrm>
            <a:off x="490907" y="1167016"/>
            <a:ext cx="8634935" cy="461665"/>
          </a:xfrm>
          <a:prstGeom prst="rect">
            <a:avLst/>
          </a:prstGeom>
          <a:noFill/>
        </p:spPr>
        <p:txBody>
          <a:bodyPr wrap="square" rtlCol="0">
            <a:spAutoFit/>
          </a:bodyPr>
          <a:lstStyle/>
          <a:p>
            <a:r>
              <a:rPr lang="en-NZ" sz="2400" dirty="0" smtClean="0"/>
              <a:t>2 trucks of different mass collide travelling at the same speed….</a:t>
            </a:r>
            <a:endParaRPr lang="en-NZ" sz="2400" dirty="0"/>
          </a:p>
        </p:txBody>
      </p:sp>
    </p:spTree>
    <p:extLst>
      <p:ext uri="{BB962C8B-B14F-4D97-AF65-F5344CB8AC3E}">
        <p14:creationId xmlns:p14="http://schemas.microsoft.com/office/powerpoint/2010/main" val="9136055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65621" y="602657"/>
            <a:ext cx="9220200" cy="954107"/>
          </a:xfrm>
          <a:prstGeom prst="rect">
            <a:avLst/>
          </a:prstGeom>
        </p:spPr>
        <p:txBody>
          <a:bodyPr wrap="square">
            <a:spAutoFit/>
          </a:bodyPr>
          <a:lstStyle/>
          <a:p>
            <a:r>
              <a:rPr lang="en-US" sz="2800" b="1" dirty="0" smtClean="0"/>
              <a:t>Truck Collision</a:t>
            </a:r>
          </a:p>
          <a:p>
            <a:r>
              <a:rPr lang="en-US" sz="2800" b="1" dirty="0" smtClean="0"/>
              <a:t>Comparison of the collision variables for the two trucks:</a:t>
            </a:r>
            <a:endParaRPr lang="en-US" sz="2800" b="1" dirty="0"/>
          </a:p>
        </p:txBody>
      </p:sp>
      <p:pic>
        <p:nvPicPr>
          <p:cNvPr id="5" name="Picture 4" descr="http://hyperphysics.phy-astr.gsu.edu/hbase/imgmec/trkc5.gif"/>
          <p:cNvPicPr>
            <a:picLocks noChangeAspect="1" noChangeArrowheads="1"/>
          </p:cNvPicPr>
          <p:nvPr/>
        </p:nvPicPr>
        <p:blipFill>
          <a:blip r:embed="rId4" cstate="print"/>
          <a:srcRect/>
          <a:stretch>
            <a:fillRect/>
          </a:stretch>
        </p:blipFill>
        <p:spPr bwMode="auto">
          <a:xfrm>
            <a:off x="-80614" y="3914052"/>
            <a:ext cx="4876265" cy="2232248"/>
          </a:xfrm>
          <a:prstGeom prst="rect">
            <a:avLst/>
          </a:prstGeom>
          <a:noFill/>
        </p:spPr>
      </p:pic>
      <p:sp>
        <p:nvSpPr>
          <p:cNvPr id="2" name="Rectangle 1"/>
          <p:cNvSpPr/>
          <p:nvPr/>
        </p:nvSpPr>
        <p:spPr>
          <a:xfrm>
            <a:off x="362830" y="1700808"/>
            <a:ext cx="8469474" cy="1938992"/>
          </a:xfrm>
          <a:prstGeom prst="rect">
            <a:avLst/>
          </a:prstGeom>
        </p:spPr>
        <p:txBody>
          <a:bodyPr wrap="square">
            <a:spAutoFit/>
          </a:bodyPr>
          <a:lstStyle/>
          <a:p>
            <a:r>
              <a:rPr lang="en-US" sz="2000" dirty="0" smtClean="0"/>
              <a:t>a) Which </a:t>
            </a:r>
            <a:r>
              <a:rPr lang="en-US" sz="2000" dirty="0"/>
              <a:t>truck will experience the greatest </a:t>
            </a:r>
            <a:r>
              <a:rPr lang="en-US" sz="2000" b="1" dirty="0">
                <a:solidFill>
                  <a:srgbClr val="FF0000"/>
                </a:solidFill>
              </a:rPr>
              <a:t>force</a:t>
            </a:r>
            <a:r>
              <a:rPr lang="en-US" sz="2000" dirty="0" smtClean="0"/>
              <a:t>?</a:t>
            </a:r>
          </a:p>
          <a:p>
            <a:r>
              <a:rPr lang="en-US" sz="2000" dirty="0" smtClean="0"/>
              <a:t>b) Which </a:t>
            </a:r>
            <a:r>
              <a:rPr lang="en-US" sz="2000" dirty="0"/>
              <a:t>truck will experience the greatest </a:t>
            </a:r>
            <a:r>
              <a:rPr lang="en-US" sz="2000" b="1" dirty="0">
                <a:solidFill>
                  <a:srgbClr val="FF0000"/>
                </a:solidFill>
              </a:rPr>
              <a:t>impulse</a:t>
            </a:r>
            <a:r>
              <a:rPr lang="en-US" sz="2000" dirty="0" smtClean="0"/>
              <a:t>?</a:t>
            </a:r>
          </a:p>
          <a:p>
            <a:r>
              <a:rPr lang="en-US" sz="2000" dirty="0" smtClean="0"/>
              <a:t>c) Which </a:t>
            </a:r>
            <a:r>
              <a:rPr lang="en-US" sz="2000" dirty="0"/>
              <a:t>truck will experience the greatest </a:t>
            </a:r>
            <a:r>
              <a:rPr lang="en-US" sz="2000" b="1" dirty="0">
                <a:solidFill>
                  <a:srgbClr val="FF0000"/>
                </a:solidFill>
              </a:rPr>
              <a:t>change in momentum</a:t>
            </a:r>
            <a:r>
              <a:rPr lang="en-US" sz="2000" dirty="0" smtClean="0"/>
              <a:t>?</a:t>
            </a:r>
          </a:p>
          <a:p>
            <a:r>
              <a:rPr lang="en-US" sz="2000" dirty="0" smtClean="0"/>
              <a:t>d) Which truck will experience the greatest </a:t>
            </a:r>
            <a:r>
              <a:rPr lang="en-US" sz="2000" b="1" dirty="0" smtClean="0">
                <a:solidFill>
                  <a:srgbClr val="FF0000"/>
                </a:solidFill>
              </a:rPr>
              <a:t>change in velocity?</a:t>
            </a:r>
            <a:endParaRPr lang="en-US" sz="2000" dirty="0" smtClean="0"/>
          </a:p>
          <a:p>
            <a:r>
              <a:rPr lang="en-US" sz="2000" dirty="0" smtClean="0"/>
              <a:t>e) Which truck will experience the greatest </a:t>
            </a:r>
            <a:r>
              <a:rPr lang="en-US" sz="2000" b="1" dirty="0" smtClean="0">
                <a:solidFill>
                  <a:srgbClr val="FF0000"/>
                </a:solidFill>
              </a:rPr>
              <a:t>acceleration</a:t>
            </a:r>
            <a:r>
              <a:rPr lang="en-US" sz="2000" dirty="0" smtClean="0"/>
              <a:t>?</a:t>
            </a:r>
          </a:p>
          <a:p>
            <a:r>
              <a:rPr lang="en-US" sz="2000" dirty="0" smtClean="0"/>
              <a:t>f) Which </a:t>
            </a:r>
            <a:r>
              <a:rPr lang="en-US" sz="2000" dirty="0"/>
              <a:t>truck would you rather </a:t>
            </a:r>
            <a:r>
              <a:rPr lang="en-US" sz="2000" b="1" dirty="0">
                <a:solidFill>
                  <a:srgbClr val="FF0000"/>
                </a:solidFill>
              </a:rPr>
              <a:t>be in </a:t>
            </a:r>
            <a:r>
              <a:rPr lang="en-US" sz="2000" dirty="0"/>
              <a:t>during the collision?</a:t>
            </a:r>
            <a:endParaRPr lang="en-NZ" sz="2000" dirty="0"/>
          </a:p>
        </p:txBody>
      </p:sp>
      <p:pic>
        <p:nvPicPr>
          <p:cNvPr id="8" name="Picture 2" descr="http://hyperphysics.phy-astr.gsu.edu/hbase/imgmec/trkc6.gif"/>
          <p:cNvPicPr>
            <a:picLocks noChangeAspect="1" noChangeArrowheads="1"/>
          </p:cNvPicPr>
          <p:nvPr/>
        </p:nvPicPr>
        <p:blipFill>
          <a:blip r:embed="rId5" cstate="print"/>
          <a:srcRect/>
          <a:stretch>
            <a:fillRect/>
          </a:stretch>
        </p:blipFill>
        <p:spPr bwMode="auto">
          <a:xfrm>
            <a:off x="5201391" y="4439265"/>
            <a:ext cx="3611880" cy="762000"/>
          </a:xfrm>
          <a:prstGeom prst="rect">
            <a:avLst/>
          </a:prstGeom>
          <a:noFill/>
        </p:spPr>
      </p:pic>
      <p:sp>
        <p:nvSpPr>
          <p:cNvPr id="4" name="Rectangle 3"/>
          <p:cNvSpPr/>
          <p:nvPr/>
        </p:nvSpPr>
        <p:spPr>
          <a:xfrm>
            <a:off x="0" y="5373216"/>
            <a:ext cx="4795651" cy="7730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aphicFrame>
        <p:nvGraphicFramePr>
          <p:cNvPr id="3" name="Object 2"/>
          <p:cNvGraphicFramePr>
            <a:graphicFrameLocks noChangeAspect="1"/>
          </p:cNvGraphicFramePr>
          <p:nvPr>
            <p:extLst>
              <p:ext uri="{D42A27DB-BD31-4B8C-83A1-F6EECF244321}">
                <p14:modId xmlns:p14="http://schemas.microsoft.com/office/powerpoint/2010/main" val="4251793457"/>
              </p:ext>
            </p:extLst>
          </p:nvPr>
        </p:nvGraphicFramePr>
        <p:xfrm>
          <a:off x="5868144" y="5724025"/>
          <a:ext cx="2697163" cy="844550"/>
        </p:xfrm>
        <a:graphic>
          <a:graphicData uri="http://schemas.openxmlformats.org/presentationml/2006/ole">
            <mc:AlternateContent xmlns:mc="http://schemas.openxmlformats.org/markup-compatibility/2006">
              <mc:Choice xmlns:v="urn:schemas-microsoft-com:vml" Requires="v">
                <p:oleObj spid="_x0000_s7193" r:id="rId6" imgW="635000" imgH="203200" progId="Equation.3">
                  <p:embed/>
                </p:oleObj>
              </mc:Choice>
              <mc:Fallback>
                <p:oleObj r:id="rId6" imgW="635000" imgH="203200" progId="Equation.3">
                  <p:embed/>
                  <p:pic>
                    <p:nvPicPr>
                      <p:cNvPr id="0" name="Object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68144" y="5724025"/>
                        <a:ext cx="2697163"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031829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linds(horizontal)">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0" presetClass="exit" presetSubtype="0" fill="hold" grpId="0" nodeType="clickEffect">
                                  <p:stCondLst>
                                    <p:cond delay="0"/>
                                  </p:stCondLst>
                                  <p:childTnLst>
                                    <p:animEffect transition="out" filter="fade">
                                      <p:cBhvr>
                                        <p:cTn id="40" dur="500"/>
                                        <p:tgtEl>
                                          <p:spTgt spid="4"/>
                                        </p:tgtEl>
                                      </p:cBhvr>
                                    </p:animEffect>
                                    <p:set>
                                      <p:cBhvr>
                                        <p:cTn id="41" dur="1" fill="hold">
                                          <p:stCondLst>
                                            <p:cond delay="499"/>
                                          </p:stCondLst>
                                        </p:cTn>
                                        <p:tgtEl>
                                          <p:spTgt spid="4"/>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 y="228600"/>
            <a:ext cx="8077200" cy="2862322"/>
          </a:xfrm>
          <a:prstGeom prst="rect">
            <a:avLst/>
          </a:prstGeom>
          <a:noFill/>
        </p:spPr>
        <p:txBody>
          <a:bodyPr wrap="square" rtlCol="0">
            <a:spAutoFit/>
          </a:bodyPr>
          <a:lstStyle/>
          <a:p>
            <a:r>
              <a:rPr lang="en-US" sz="2000" b="1" dirty="0" smtClean="0"/>
              <a:t>In a head-on collision:</a:t>
            </a:r>
            <a:r>
              <a:rPr lang="en-US" sz="2000" dirty="0" smtClean="0"/>
              <a:t/>
            </a:r>
            <a:br>
              <a:rPr lang="en-US" sz="2000" dirty="0" smtClean="0"/>
            </a:br>
            <a:r>
              <a:rPr lang="en-US" sz="2000" dirty="0" smtClean="0">
                <a:hlinkClick r:id="rId3"/>
              </a:rPr>
              <a:t>Newton's third law</a:t>
            </a:r>
            <a:r>
              <a:rPr lang="en-US" sz="2000" dirty="0" smtClean="0"/>
              <a:t> dictates that the forces on the trucks are equal but opposite in direction.</a:t>
            </a:r>
            <a:br>
              <a:rPr lang="en-US" sz="2000" dirty="0" smtClean="0"/>
            </a:br>
            <a:r>
              <a:rPr lang="en-US" sz="2000" dirty="0" smtClean="0">
                <a:hlinkClick r:id="rId4"/>
              </a:rPr>
              <a:t>Impulse</a:t>
            </a:r>
            <a:r>
              <a:rPr lang="en-US" sz="2000" dirty="0" smtClean="0"/>
              <a:t> is force multiplied by time, and time of contact is the same for both, so the impulse is the same in magnitude for the two trucks. Change in momentum is equal to impulse. With equal change in momentum and smaller mass, the change in velocity is larger for the smaller truck. Since acceleration is change in velocity over change in time, the acceleration is greater for the smaller truck.</a:t>
            </a:r>
            <a:endParaRPr lang="en-US" sz="2000" dirty="0"/>
          </a:p>
        </p:txBody>
      </p:sp>
      <p:sp>
        <p:nvSpPr>
          <p:cNvPr id="8" name="TextBox 7"/>
          <p:cNvSpPr txBox="1"/>
          <p:nvPr/>
        </p:nvSpPr>
        <p:spPr>
          <a:xfrm>
            <a:off x="381000" y="3048000"/>
            <a:ext cx="8382000" cy="1015663"/>
          </a:xfrm>
          <a:prstGeom prst="rect">
            <a:avLst/>
          </a:prstGeom>
          <a:noFill/>
        </p:spPr>
        <p:txBody>
          <a:bodyPr wrap="square" rtlCol="0">
            <a:spAutoFit/>
          </a:bodyPr>
          <a:lstStyle/>
          <a:p>
            <a:r>
              <a:rPr lang="en-US" sz="2000" dirty="0" smtClean="0"/>
              <a:t>In a head-on collision the forces on the two vehicles are constrained to be the same by </a:t>
            </a:r>
            <a:r>
              <a:rPr lang="en-US" sz="2000" dirty="0" smtClean="0">
                <a:hlinkClick r:id="rId3" action="ppaction://hlinkfile"/>
              </a:rPr>
              <a:t>Newton's third law</a:t>
            </a:r>
            <a:r>
              <a:rPr lang="en-US" sz="2000" dirty="0" smtClean="0"/>
              <a:t>. But from both </a:t>
            </a:r>
            <a:r>
              <a:rPr lang="en-US" sz="2000" dirty="0" smtClean="0">
                <a:hlinkClick r:id="rId3" action="ppaction://hlinkfile"/>
              </a:rPr>
              <a:t>Newton's second law</a:t>
            </a:r>
            <a:r>
              <a:rPr lang="en-US" sz="2000" dirty="0" smtClean="0"/>
              <a:t> and the </a:t>
            </a:r>
            <a:r>
              <a:rPr lang="en-US" sz="2000" dirty="0" smtClean="0">
                <a:hlinkClick r:id="rId5" action="ppaction://hlinkfile"/>
              </a:rPr>
              <a:t>work-energy principle</a:t>
            </a:r>
            <a:r>
              <a:rPr lang="en-US" sz="2000" dirty="0" smtClean="0"/>
              <a:t> it becomes evident that it is safer to be in the bigger truck.</a:t>
            </a:r>
            <a:endParaRPr lang="en-US" sz="2000" dirty="0"/>
          </a:p>
        </p:txBody>
      </p:sp>
      <p:pic>
        <p:nvPicPr>
          <p:cNvPr id="9" name="Picture 4" descr="http://hyperphysics.phy-astr.gsu.edu/hbase/imgmec/trkc5.gif"/>
          <p:cNvPicPr>
            <a:picLocks noChangeAspect="1" noChangeArrowheads="1"/>
          </p:cNvPicPr>
          <p:nvPr/>
        </p:nvPicPr>
        <p:blipFill>
          <a:blip r:embed="rId6" cstate="print"/>
          <a:srcRect/>
          <a:stretch>
            <a:fillRect/>
          </a:stretch>
        </p:blipFill>
        <p:spPr bwMode="auto">
          <a:xfrm>
            <a:off x="1219200" y="4191000"/>
            <a:ext cx="3048000" cy="1395308"/>
          </a:xfrm>
          <a:prstGeom prst="rect">
            <a:avLst/>
          </a:prstGeom>
          <a:noFill/>
        </p:spPr>
      </p:pic>
      <p:pic>
        <p:nvPicPr>
          <p:cNvPr id="10" name="Picture 2" descr="http://hyperphysics.phy-astr.gsu.edu/hbase/imgmec/trkc6.gif"/>
          <p:cNvPicPr>
            <a:picLocks noChangeAspect="1" noChangeArrowheads="1"/>
          </p:cNvPicPr>
          <p:nvPr/>
        </p:nvPicPr>
        <p:blipFill>
          <a:blip r:embed="rId7" cstate="print"/>
          <a:srcRect/>
          <a:stretch>
            <a:fillRect/>
          </a:stretch>
        </p:blipFill>
        <p:spPr bwMode="auto">
          <a:xfrm>
            <a:off x="4419600" y="4495800"/>
            <a:ext cx="3611880" cy="762000"/>
          </a:xfrm>
          <a:prstGeom prst="rect">
            <a:avLst/>
          </a:prstGeom>
          <a:noFill/>
        </p:spPr>
      </p:pic>
      <p:sp>
        <p:nvSpPr>
          <p:cNvPr id="11" name="TextBox 10"/>
          <p:cNvSpPr txBox="1"/>
          <p:nvPr/>
        </p:nvSpPr>
        <p:spPr>
          <a:xfrm>
            <a:off x="457200" y="5638800"/>
            <a:ext cx="8229600" cy="923330"/>
          </a:xfrm>
          <a:prstGeom prst="rect">
            <a:avLst/>
          </a:prstGeom>
          <a:noFill/>
        </p:spPr>
        <p:txBody>
          <a:bodyPr wrap="square" rtlCol="0">
            <a:spAutoFit/>
          </a:bodyPr>
          <a:lstStyle/>
          <a:p>
            <a:r>
              <a:rPr lang="en-US" dirty="0" smtClean="0"/>
              <a:t>The change in velocity of the driver will be the same as the truck in which he/she is riding. A greater change in velocity implies a greater change in </a:t>
            </a:r>
            <a:r>
              <a:rPr lang="en-US" dirty="0" smtClean="0">
                <a:hlinkClick r:id="rId8" action="ppaction://hlinkfile"/>
              </a:rPr>
              <a:t>kinetic energy</a:t>
            </a:r>
            <a:r>
              <a:rPr lang="en-US" dirty="0" smtClean="0"/>
              <a:t> and therefore more </a:t>
            </a:r>
            <a:r>
              <a:rPr lang="en-US" dirty="0" smtClean="0">
                <a:hlinkClick r:id="rId9" action="ppaction://hlinkfile"/>
              </a:rPr>
              <a:t>work</a:t>
            </a:r>
            <a:r>
              <a:rPr lang="en-US" dirty="0" smtClean="0"/>
              <a:t> done on the driver.</a:t>
            </a:r>
            <a:endParaRPr lang="en-US" dirty="0"/>
          </a:p>
        </p:txBody>
      </p:sp>
    </p:spTree>
    <p:extLst>
      <p:ext uri="{BB962C8B-B14F-4D97-AF65-F5344CB8AC3E}">
        <p14:creationId xmlns:p14="http://schemas.microsoft.com/office/powerpoint/2010/main" val="40731601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linds(horizontal)">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137" y="476672"/>
            <a:ext cx="8019715" cy="5760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7660406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493</TotalTime>
  <Words>485</Words>
  <Application>Microsoft Macintosh PowerPoint</Application>
  <PresentationFormat>On-screen Show (4:3)</PresentationFormat>
  <Paragraphs>53</Paragraphs>
  <Slides>12</Slides>
  <Notes>7</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5" baseType="lpstr">
      <vt:lpstr>Office Theme</vt:lpstr>
      <vt:lpstr>Equation</vt:lpstr>
      <vt:lpstr>Equation.3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Anderson</dc:creator>
  <cp:lastModifiedBy>Stephen Anderson</cp:lastModifiedBy>
  <cp:revision>28</cp:revision>
  <dcterms:created xsi:type="dcterms:W3CDTF">2014-04-04T22:10:55Z</dcterms:created>
  <dcterms:modified xsi:type="dcterms:W3CDTF">2015-05-23T09:56:16Z</dcterms:modified>
</cp:coreProperties>
</file>