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3" r:id="rId2"/>
    <p:sldId id="352" r:id="rId3"/>
    <p:sldId id="338" r:id="rId4"/>
    <p:sldId id="294" r:id="rId5"/>
    <p:sldId id="350" r:id="rId6"/>
    <p:sldId id="334" r:id="rId7"/>
    <p:sldId id="335" r:id="rId8"/>
    <p:sldId id="336" r:id="rId9"/>
    <p:sldId id="363" r:id="rId10"/>
    <p:sldId id="295" r:id="rId11"/>
    <p:sldId id="341" r:id="rId12"/>
    <p:sldId id="342" r:id="rId13"/>
    <p:sldId id="339" r:id="rId14"/>
    <p:sldId id="343" r:id="rId15"/>
    <p:sldId id="344" r:id="rId16"/>
    <p:sldId id="340" r:id="rId17"/>
  </p:sldIdLst>
  <p:sldSz cx="9144000" cy="6858000" type="screen4x3"/>
  <p:notesSz cx="6896100" cy="10033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9" autoAdjust="0"/>
    <p:restoredTop sz="90924" autoAdjust="0"/>
  </p:normalViewPr>
  <p:slideViewPr>
    <p:cSldViewPr snapToGrid="0" snapToObjects="1">
      <p:cViewPr>
        <p:scale>
          <a:sx n="60" d="100"/>
          <a:sy n="60" d="100"/>
        </p:scale>
        <p:origin x="2032" y="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92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65675"/>
            <a:ext cx="50577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3135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9531350"/>
            <a:ext cx="29892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EC9C6D-5E3B-4D2D-87B8-E4C094D93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18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Graphics from Ted Vittitoe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DBFD5-9F6F-4E7C-89FF-A9E0E2A79976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43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5152-FBB9-4314-A5A5-3E931299C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132E-4256-410C-AAD4-4CC63F43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5D95-ED7A-4A7E-A6A8-C570564B7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77C5-F687-448E-B297-D9DA2AED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C802-A535-45FE-BA68-DA2F2D881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49486-5855-4093-B9EB-D99F18816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CE4C-6184-4041-A924-DBF07E93C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D34B-F509-453A-B41E-7B60F6EE2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FFC0-5B98-4972-B749-02584277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8412-268C-44FB-87F4-F21204587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655B-6D64-472F-8A67-A6FF8D1E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332772-18E1-4FF9-9788-77961BC5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hyperlink" Target="http://hyperphysics.phy-astr.gsu.edu/hbase/HFram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5025"/>
            <a:ext cx="1938338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838200"/>
            <a:ext cx="18272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8425" y="838200"/>
            <a:ext cx="180657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8"/>
          <p:cNvSpPr>
            <a:spLocks noChangeShapeType="1"/>
          </p:cNvSpPr>
          <p:nvPr/>
        </p:nvSpPr>
        <p:spPr bwMode="auto">
          <a:xfrm flipH="1">
            <a:off x="3124200" y="3581400"/>
            <a:ext cx="762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71800" y="3048000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444240" imgH="368280" progId="Equation.3">
                  <p:embed/>
                </p:oleObj>
              </mc:Choice>
              <mc:Fallback>
                <p:oleObj name="Equation" r:id="rId7" imgW="44424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444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1"/>
          <p:cNvSpPr>
            <a:spLocks noChangeShapeType="1"/>
          </p:cNvSpPr>
          <p:nvPr/>
        </p:nvSpPr>
        <p:spPr bwMode="auto">
          <a:xfrm flipH="1">
            <a:off x="7848600" y="3565525"/>
            <a:ext cx="762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NZ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29600" y="3048000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9" imgW="444240" imgH="368280" progId="Equation.3">
                  <p:embed/>
                </p:oleObj>
              </mc:Choice>
              <mc:Fallback>
                <p:oleObj name="Equation" r:id="rId9" imgW="44424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048000"/>
                        <a:ext cx="444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Magnetic Force on a Current-Carrying Conductor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4"/>
          <p:cNvGrpSpPr>
            <a:grpSpLocks/>
          </p:cNvGrpSpPr>
          <p:nvPr/>
        </p:nvGrpSpPr>
        <p:grpSpPr bwMode="auto">
          <a:xfrm>
            <a:off x="3600450" y="558800"/>
            <a:ext cx="5759450" cy="2568575"/>
            <a:chOff x="2254" y="142"/>
            <a:chExt cx="3470" cy="1566"/>
          </a:xfrm>
        </p:grpSpPr>
        <p:grpSp>
          <p:nvGrpSpPr>
            <p:cNvPr id="10245" name="Group 2"/>
            <p:cNvGrpSpPr>
              <a:grpSpLocks/>
            </p:cNvGrpSpPr>
            <p:nvPr/>
          </p:nvGrpSpPr>
          <p:grpSpPr bwMode="auto">
            <a:xfrm>
              <a:off x="2396" y="226"/>
              <a:ext cx="1919" cy="1169"/>
              <a:chOff x="912" y="3024"/>
              <a:chExt cx="1200" cy="1199"/>
            </a:xfrm>
          </p:grpSpPr>
          <p:sp>
            <p:nvSpPr>
              <p:cNvPr id="10298" name="Text Box 3"/>
              <p:cNvSpPr txBox="1">
                <a:spLocks noChangeArrowheads="1"/>
              </p:cNvSpPr>
              <p:nvPr/>
            </p:nvSpPr>
            <p:spPr bwMode="auto">
              <a:xfrm>
                <a:off x="912" y="3024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1248" y="3024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584" y="3024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920" y="3024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912" y="3360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3" name="Text Box 8"/>
              <p:cNvSpPr txBox="1">
                <a:spLocks noChangeArrowheads="1"/>
              </p:cNvSpPr>
              <p:nvPr/>
            </p:nvSpPr>
            <p:spPr bwMode="auto">
              <a:xfrm>
                <a:off x="1248" y="3360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4" name="Text Box 9"/>
              <p:cNvSpPr txBox="1">
                <a:spLocks noChangeArrowheads="1"/>
              </p:cNvSpPr>
              <p:nvPr/>
            </p:nvSpPr>
            <p:spPr bwMode="auto">
              <a:xfrm>
                <a:off x="1584" y="3360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5" name="Text Box 10"/>
              <p:cNvSpPr txBox="1">
                <a:spLocks noChangeArrowheads="1"/>
              </p:cNvSpPr>
              <p:nvPr/>
            </p:nvSpPr>
            <p:spPr bwMode="auto">
              <a:xfrm>
                <a:off x="1920" y="3360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6" name="Text Box 11"/>
              <p:cNvSpPr txBox="1">
                <a:spLocks noChangeArrowheads="1"/>
              </p:cNvSpPr>
              <p:nvPr/>
            </p:nvSpPr>
            <p:spPr bwMode="auto">
              <a:xfrm>
                <a:off x="912" y="3649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7" name="Text Box 12"/>
              <p:cNvSpPr txBox="1">
                <a:spLocks noChangeArrowheads="1"/>
              </p:cNvSpPr>
              <p:nvPr/>
            </p:nvSpPr>
            <p:spPr bwMode="auto">
              <a:xfrm>
                <a:off x="1248" y="3649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8" name="Text Box 13"/>
              <p:cNvSpPr txBox="1">
                <a:spLocks noChangeArrowheads="1"/>
              </p:cNvSpPr>
              <p:nvPr/>
            </p:nvSpPr>
            <p:spPr bwMode="auto">
              <a:xfrm>
                <a:off x="1584" y="3649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09" name="Text Box 14"/>
              <p:cNvSpPr txBox="1">
                <a:spLocks noChangeArrowheads="1"/>
              </p:cNvSpPr>
              <p:nvPr/>
            </p:nvSpPr>
            <p:spPr bwMode="auto">
              <a:xfrm>
                <a:off x="1920" y="3649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10" name="Text Box 15"/>
              <p:cNvSpPr txBox="1">
                <a:spLocks noChangeArrowheads="1"/>
              </p:cNvSpPr>
              <p:nvPr/>
            </p:nvSpPr>
            <p:spPr bwMode="auto">
              <a:xfrm>
                <a:off x="912" y="3936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11" name="Text Box 16"/>
              <p:cNvSpPr txBox="1">
                <a:spLocks noChangeArrowheads="1"/>
              </p:cNvSpPr>
              <p:nvPr/>
            </p:nvSpPr>
            <p:spPr bwMode="auto">
              <a:xfrm>
                <a:off x="1248" y="3936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12" name="Text Box 17"/>
              <p:cNvSpPr txBox="1">
                <a:spLocks noChangeArrowheads="1"/>
              </p:cNvSpPr>
              <p:nvPr/>
            </p:nvSpPr>
            <p:spPr bwMode="auto">
              <a:xfrm>
                <a:off x="1584" y="3936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313" name="Text Box 18"/>
              <p:cNvSpPr txBox="1">
                <a:spLocks noChangeArrowheads="1"/>
              </p:cNvSpPr>
              <p:nvPr/>
            </p:nvSpPr>
            <p:spPr bwMode="auto">
              <a:xfrm>
                <a:off x="1920" y="3937"/>
                <a:ext cx="19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10246" name="Line 20"/>
            <p:cNvSpPr>
              <a:spLocks noChangeShapeType="1"/>
            </p:cNvSpPr>
            <p:nvPr/>
          </p:nvSpPr>
          <p:spPr bwMode="auto">
            <a:xfrm>
              <a:off x="2254" y="143"/>
              <a:ext cx="2061" cy="0"/>
            </a:xfrm>
            <a:prstGeom prst="line">
              <a:avLst/>
            </a:prstGeom>
            <a:noFill/>
            <a:ln w="25400">
              <a:solidFill>
                <a:srgbClr val="99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grpSp>
          <p:nvGrpSpPr>
            <p:cNvPr id="10247" name="Group 21"/>
            <p:cNvGrpSpPr>
              <a:grpSpLocks/>
            </p:cNvGrpSpPr>
            <p:nvPr/>
          </p:nvGrpSpPr>
          <p:grpSpPr bwMode="auto">
            <a:xfrm rot="5340963">
              <a:off x="2279" y="513"/>
              <a:ext cx="996" cy="256"/>
              <a:chOff x="1632" y="1632"/>
              <a:chExt cx="1392" cy="288"/>
            </a:xfrm>
          </p:grpSpPr>
          <p:grpSp>
            <p:nvGrpSpPr>
              <p:cNvPr id="10282" name="Group 22"/>
              <p:cNvGrpSpPr>
                <a:grpSpLocks/>
              </p:cNvGrpSpPr>
              <p:nvPr/>
            </p:nvGrpSpPr>
            <p:grpSpPr bwMode="auto">
              <a:xfrm>
                <a:off x="1632" y="1632"/>
                <a:ext cx="528" cy="288"/>
                <a:chOff x="1632" y="1344"/>
                <a:chExt cx="576" cy="576"/>
              </a:xfrm>
            </p:grpSpPr>
            <p:sp>
              <p:nvSpPr>
                <p:cNvPr id="10295" name="Oval 23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96" name="Oval 24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97" name="Oval 25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83" name="Group 26"/>
              <p:cNvGrpSpPr>
                <a:grpSpLocks/>
              </p:cNvGrpSpPr>
              <p:nvPr/>
            </p:nvGrpSpPr>
            <p:grpSpPr bwMode="auto">
              <a:xfrm>
                <a:off x="2208" y="1632"/>
                <a:ext cx="528" cy="288"/>
                <a:chOff x="1632" y="1344"/>
                <a:chExt cx="576" cy="576"/>
              </a:xfrm>
            </p:grpSpPr>
            <p:sp>
              <p:nvSpPr>
                <p:cNvPr id="10292" name="Oval 27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93" name="Oval 28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94" name="Oval 29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84" name="Group 30"/>
              <p:cNvGrpSpPr>
                <a:grpSpLocks/>
              </p:cNvGrpSpPr>
              <p:nvPr/>
            </p:nvGrpSpPr>
            <p:grpSpPr bwMode="auto">
              <a:xfrm>
                <a:off x="1920" y="1632"/>
                <a:ext cx="528" cy="288"/>
                <a:chOff x="1632" y="1344"/>
                <a:chExt cx="576" cy="576"/>
              </a:xfrm>
            </p:grpSpPr>
            <p:sp>
              <p:nvSpPr>
                <p:cNvPr id="10289" name="Oval 31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90" name="Oval 32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91" name="Oval 33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85" name="Group 34"/>
              <p:cNvGrpSpPr>
                <a:grpSpLocks/>
              </p:cNvGrpSpPr>
              <p:nvPr/>
            </p:nvGrpSpPr>
            <p:grpSpPr bwMode="auto">
              <a:xfrm>
                <a:off x="2496" y="1632"/>
                <a:ext cx="528" cy="288"/>
                <a:chOff x="1632" y="1344"/>
                <a:chExt cx="576" cy="576"/>
              </a:xfrm>
            </p:grpSpPr>
            <p:sp>
              <p:nvSpPr>
                <p:cNvPr id="10286" name="Oval 35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87" name="Oval 36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88" name="Oval 37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48" name="Group 38"/>
            <p:cNvGrpSpPr>
              <a:grpSpLocks/>
            </p:cNvGrpSpPr>
            <p:nvPr/>
          </p:nvGrpSpPr>
          <p:grpSpPr bwMode="auto">
            <a:xfrm rot="5340963">
              <a:off x="3345" y="512"/>
              <a:ext cx="996" cy="256"/>
              <a:chOff x="1632" y="1632"/>
              <a:chExt cx="1392" cy="288"/>
            </a:xfrm>
          </p:grpSpPr>
          <p:grpSp>
            <p:nvGrpSpPr>
              <p:cNvPr id="10266" name="Group 39"/>
              <p:cNvGrpSpPr>
                <a:grpSpLocks/>
              </p:cNvGrpSpPr>
              <p:nvPr/>
            </p:nvGrpSpPr>
            <p:grpSpPr bwMode="auto">
              <a:xfrm>
                <a:off x="1632" y="1632"/>
                <a:ext cx="528" cy="288"/>
                <a:chOff x="1632" y="1344"/>
                <a:chExt cx="576" cy="576"/>
              </a:xfrm>
            </p:grpSpPr>
            <p:sp>
              <p:nvSpPr>
                <p:cNvPr id="10279" name="Oval 40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80" name="Oval 41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81" name="Oval 42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67" name="Group 43"/>
              <p:cNvGrpSpPr>
                <a:grpSpLocks/>
              </p:cNvGrpSpPr>
              <p:nvPr/>
            </p:nvGrpSpPr>
            <p:grpSpPr bwMode="auto">
              <a:xfrm>
                <a:off x="2208" y="1632"/>
                <a:ext cx="528" cy="288"/>
                <a:chOff x="1632" y="1344"/>
                <a:chExt cx="576" cy="576"/>
              </a:xfrm>
            </p:grpSpPr>
            <p:sp>
              <p:nvSpPr>
                <p:cNvPr id="10276" name="Oval 44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7" name="Oval 45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8" name="Oval 46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68" name="Group 47"/>
              <p:cNvGrpSpPr>
                <a:grpSpLocks/>
              </p:cNvGrpSpPr>
              <p:nvPr/>
            </p:nvGrpSpPr>
            <p:grpSpPr bwMode="auto">
              <a:xfrm>
                <a:off x="1920" y="1632"/>
                <a:ext cx="528" cy="288"/>
                <a:chOff x="1632" y="1344"/>
                <a:chExt cx="576" cy="576"/>
              </a:xfrm>
            </p:grpSpPr>
            <p:sp>
              <p:nvSpPr>
                <p:cNvPr id="10273" name="Oval 48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4" name="Oval 49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5" name="Oval 50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69" name="Group 51"/>
              <p:cNvGrpSpPr>
                <a:grpSpLocks/>
              </p:cNvGrpSpPr>
              <p:nvPr/>
            </p:nvGrpSpPr>
            <p:grpSpPr bwMode="auto">
              <a:xfrm>
                <a:off x="2496" y="1632"/>
                <a:ext cx="528" cy="288"/>
                <a:chOff x="1632" y="1344"/>
                <a:chExt cx="576" cy="576"/>
              </a:xfrm>
            </p:grpSpPr>
            <p:sp>
              <p:nvSpPr>
                <p:cNvPr id="10270" name="Oval 52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1" name="Oval 53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2" name="Oval 54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49" name="Group 55"/>
            <p:cNvGrpSpPr>
              <a:grpSpLocks/>
            </p:cNvGrpSpPr>
            <p:nvPr/>
          </p:nvGrpSpPr>
          <p:grpSpPr bwMode="auto">
            <a:xfrm>
              <a:off x="3197" y="226"/>
              <a:ext cx="308" cy="1167"/>
              <a:chOff x="2112" y="2448"/>
              <a:chExt cx="346" cy="1350"/>
            </a:xfrm>
          </p:grpSpPr>
          <p:sp>
            <p:nvSpPr>
              <p:cNvPr id="10262" name="Text Box 56"/>
              <p:cNvSpPr txBox="1">
                <a:spLocks noChangeArrowheads="1"/>
              </p:cNvSpPr>
              <p:nvPr/>
            </p:nvSpPr>
            <p:spPr bwMode="auto">
              <a:xfrm>
                <a:off x="2112" y="2448"/>
                <a:ext cx="346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263" name="Text Box 57"/>
              <p:cNvSpPr txBox="1">
                <a:spLocks noChangeArrowheads="1"/>
              </p:cNvSpPr>
              <p:nvPr/>
            </p:nvSpPr>
            <p:spPr bwMode="auto">
              <a:xfrm>
                <a:off x="2112" y="2827"/>
                <a:ext cx="34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264" name="Text Box 58"/>
              <p:cNvSpPr txBox="1">
                <a:spLocks noChangeArrowheads="1"/>
              </p:cNvSpPr>
              <p:nvPr/>
            </p:nvSpPr>
            <p:spPr bwMode="auto">
              <a:xfrm>
                <a:off x="2112" y="3152"/>
                <a:ext cx="346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10265" name="Text Box 59"/>
              <p:cNvSpPr txBox="1">
                <a:spLocks noChangeArrowheads="1"/>
              </p:cNvSpPr>
              <p:nvPr/>
            </p:nvSpPr>
            <p:spPr bwMode="auto">
              <a:xfrm>
                <a:off x="2112" y="3475"/>
                <a:ext cx="34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b="1">
                    <a:solidFill>
                      <a:srgbClr val="80008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10250" name="AutoShape 60"/>
            <p:cNvSpPr>
              <a:spLocks noChangeArrowheads="1"/>
            </p:cNvSpPr>
            <p:nvPr/>
          </p:nvSpPr>
          <p:spPr bwMode="auto">
            <a:xfrm rot="-5400000">
              <a:off x="3271" y="480"/>
              <a:ext cx="83" cy="1236"/>
            </a:xfrm>
            <a:prstGeom prst="can">
              <a:avLst>
                <a:gd name="adj" fmla="val 14788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1" name="Text Box 61"/>
            <p:cNvSpPr txBox="1">
              <a:spLocks noChangeArrowheads="1"/>
            </p:cNvSpPr>
            <p:nvPr/>
          </p:nvSpPr>
          <p:spPr bwMode="auto">
            <a:xfrm>
              <a:off x="3718" y="1098"/>
              <a:ext cx="30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b="1">
                  <a:solidFill>
                    <a:srgbClr val="80008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0252" name="Text Box 62"/>
            <p:cNvSpPr txBox="1">
              <a:spLocks noChangeArrowheads="1"/>
            </p:cNvSpPr>
            <p:nvPr/>
          </p:nvSpPr>
          <p:spPr bwMode="auto">
            <a:xfrm>
              <a:off x="2695" y="1098"/>
              <a:ext cx="25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b="1">
                  <a:solidFill>
                    <a:srgbClr val="80008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0253" name="Text Box 63"/>
            <p:cNvSpPr txBox="1">
              <a:spLocks noChangeArrowheads="1"/>
            </p:cNvSpPr>
            <p:nvPr/>
          </p:nvSpPr>
          <p:spPr bwMode="auto">
            <a:xfrm>
              <a:off x="4360" y="226"/>
              <a:ext cx="132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1800">
                  <a:solidFill>
                    <a:srgbClr val="660066"/>
                  </a:solidFill>
                  <a:latin typeface="Verdana" pitchFamily="34" charset="0"/>
                </a:rPr>
                <a:t>B = .440 T</a:t>
              </a:r>
            </a:p>
          </p:txBody>
        </p:sp>
        <p:sp>
          <p:nvSpPr>
            <p:cNvPr id="10254" name="Line 64"/>
            <p:cNvSpPr>
              <a:spLocks noChangeShapeType="1"/>
            </p:cNvSpPr>
            <p:nvPr/>
          </p:nvSpPr>
          <p:spPr bwMode="auto">
            <a:xfrm flipH="1">
              <a:off x="4104" y="309"/>
              <a:ext cx="426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0255" name="AutoShape 65"/>
            <p:cNvSpPr>
              <a:spLocks/>
            </p:cNvSpPr>
            <p:nvPr/>
          </p:nvSpPr>
          <p:spPr bwMode="auto">
            <a:xfrm rot="-5400000">
              <a:off x="3251" y="791"/>
              <a:ext cx="124" cy="1236"/>
            </a:xfrm>
            <a:prstGeom prst="leftBrace">
              <a:avLst>
                <a:gd name="adj1" fmla="val 8306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6" name="Line 66"/>
            <p:cNvSpPr>
              <a:spLocks noChangeShapeType="1"/>
            </p:cNvSpPr>
            <p:nvPr/>
          </p:nvSpPr>
          <p:spPr bwMode="auto">
            <a:xfrm>
              <a:off x="2695" y="1098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0257" name="Line 67"/>
            <p:cNvSpPr>
              <a:spLocks noChangeShapeType="1"/>
            </p:cNvSpPr>
            <p:nvPr/>
          </p:nvSpPr>
          <p:spPr bwMode="auto">
            <a:xfrm>
              <a:off x="3931" y="1098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0258" name="Text Box 68"/>
            <p:cNvSpPr txBox="1">
              <a:spLocks noChangeArrowheads="1"/>
            </p:cNvSpPr>
            <p:nvPr/>
          </p:nvSpPr>
          <p:spPr bwMode="auto">
            <a:xfrm>
              <a:off x="3036" y="1430"/>
              <a:ext cx="55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>
                  <a:latin typeface="Verdana" pitchFamily="34" charset="0"/>
                </a:rPr>
                <a:t>L</a:t>
              </a:r>
            </a:p>
          </p:txBody>
        </p:sp>
        <p:sp>
          <p:nvSpPr>
            <p:cNvPr id="10259" name="Text Box 69"/>
            <p:cNvSpPr txBox="1">
              <a:spLocks noChangeArrowheads="1"/>
            </p:cNvSpPr>
            <p:nvPr/>
          </p:nvSpPr>
          <p:spPr bwMode="auto">
            <a:xfrm>
              <a:off x="4445" y="517"/>
              <a:ext cx="127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1800">
                  <a:latin typeface="Verdana" pitchFamily="34" charset="0"/>
                </a:rPr>
                <a:t>L = 62.0 cm</a:t>
              </a:r>
            </a:p>
          </p:txBody>
        </p:sp>
        <p:sp>
          <p:nvSpPr>
            <p:cNvPr id="10260" name="Text Box 70"/>
            <p:cNvSpPr txBox="1">
              <a:spLocks noChangeArrowheads="1"/>
            </p:cNvSpPr>
            <p:nvPr/>
          </p:nvSpPr>
          <p:spPr bwMode="auto">
            <a:xfrm>
              <a:off x="4402" y="807"/>
              <a:ext cx="123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1800">
                  <a:solidFill>
                    <a:srgbClr val="990000"/>
                  </a:solidFill>
                  <a:latin typeface="Verdana" pitchFamily="34" charset="0"/>
                </a:rPr>
                <a:t>m = 13.0 g</a:t>
              </a:r>
            </a:p>
          </p:txBody>
        </p:sp>
        <p:sp>
          <p:nvSpPr>
            <p:cNvPr id="10261" name="Line 71"/>
            <p:cNvSpPr>
              <a:spLocks noChangeShapeType="1"/>
            </p:cNvSpPr>
            <p:nvPr/>
          </p:nvSpPr>
          <p:spPr bwMode="auto">
            <a:xfrm flipH="1">
              <a:off x="3974" y="973"/>
              <a:ext cx="639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sp>
        <p:nvSpPr>
          <p:cNvPr id="10243" name="Text Box 72"/>
          <p:cNvSpPr txBox="1">
            <a:spLocks noChangeArrowheads="1"/>
          </p:cNvSpPr>
          <p:nvPr/>
        </p:nvSpPr>
        <p:spPr bwMode="auto">
          <a:xfrm>
            <a:off x="176213" y="300038"/>
            <a:ext cx="40020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>
                <a:latin typeface="Verdana" pitchFamily="34" charset="0"/>
              </a:rPr>
              <a:t>Find the magnitude and direction of the current that must flow through the red bar in order to remove the tension   from the springs.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2291" name="Picture 3" descr="currt balMVC-757FL.TIF                                         00014A05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3315" name="Picture 4" descr="Crt BalMVC-791F.TIF                                            00014A05Macintosh HD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0863"/>
            <a:ext cx="86868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urrtBal                                                       00012244.           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19200"/>
            <a:ext cx="86963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6495" y="420469"/>
            <a:ext cx="53315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Current Balance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practical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5363" name="Picture 3" descr="Crt BalMVC-800FL.TIF                                           00014A05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387350"/>
            <a:ext cx="67818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6387" name="Picture 3" descr="Crt BalMVC-801FL.TIF                                           00014A05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38325"/>
            <a:ext cx="8382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7411" name="Picture 4" descr="Curt Bal Cct                                                   00012244.    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868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71500" y="55006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hlinkClick r:id="rId3"/>
              </a:rPr>
              <a:t>http://hyperphysics.phy-astr.gsu.edu/hbase/HFrame.html</a:t>
            </a:r>
            <a:endParaRPr lang="en-NZ"/>
          </a:p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77" y="451617"/>
            <a:ext cx="6794281" cy="60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4099" name="Picture 3" descr="mag swg.TIF                                                    00010B3B.           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61950"/>
            <a:ext cx="61722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014413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  <a:latin typeface="Verdana" pitchFamily="34" charset="0"/>
              </a:rPr>
              <a:t>A current-carrying wire in a B-field wire experience a Force</a:t>
            </a:r>
          </a:p>
        </p:txBody>
      </p:sp>
      <p:sp>
        <p:nvSpPr>
          <p:cNvPr id="5123" name="WordArt 43"/>
          <p:cNvSpPr>
            <a:spLocks noChangeArrowheads="1" noChangeShapeType="1" noTextEdit="1"/>
          </p:cNvSpPr>
          <p:nvPr/>
        </p:nvSpPr>
        <p:spPr bwMode="auto">
          <a:xfrm>
            <a:off x="238125" y="209550"/>
            <a:ext cx="82089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Force on an Electric Current in a Magnetic Field</a:t>
            </a:r>
          </a:p>
        </p:txBody>
      </p:sp>
      <p:pic>
        <p:nvPicPr>
          <p:cNvPr id="5125" name="Picture 4" descr="F=BIl                                                          00012244.           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70063"/>
            <a:ext cx="853440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998" y="1323975"/>
            <a:ext cx="5036004" cy="41148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dot is coming out of the page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cross is going into the page</a:t>
            </a:r>
          </a:p>
        </p:txBody>
      </p:sp>
      <p:sp>
        <p:nvSpPr>
          <p:cNvPr id="11270" name="Oval 11"/>
          <p:cNvSpPr>
            <a:spLocks noChangeAspect="1" noChangeArrowheads="1"/>
          </p:cNvSpPr>
          <p:nvPr/>
        </p:nvSpPr>
        <p:spPr bwMode="auto">
          <a:xfrm>
            <a:off x="6489700" y="1582057"/>
            <a:ext cx="98425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1271" name="Line 12"/>
          <p:cNvSpPr>
            <a:spLocks noChangeAspect="1" noChangeShapeType="1"/>
          </p:cNvSpPr>
          <p:nvPr/>
        </p:nvSpPr>
        <p:spPr bwMode="auto">
          <a:xfrm flipH="1">
            <a:off x="2778125" y="4897437"/>
            <a:ext cx="555625" cy="541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1272" name="Line 13"/>
          <p:cNvSpPr>
            <a:spLocks noChangeAspect="1" noChangeShapeType="1"/>
          </p:cNvSpPr>
          <p:nvPr/>
        </p:nvSpPr>
        <p:spPr bwMode="auto">
          <a:xfrm>
            <a:off x="2689225" y="4937125"/>
            <a:ext cx="644525" cy="501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1277" name="Picture 18" descr="22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002" y="217262"/>
            <a:ext cx="3018292" cy="63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 bwMode="auto">
          <a:xfrm>
            <a:off x="2884034" y="2075543"/>
            <a:ext cx="211818" cy="14514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139543" y="3120571"/>
            <a:ext cx="1683657" cy="348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7171" name="Picture 3" descr=" Comb Flds                                                      00012244.    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830263"/>
            <a:ext cx="87630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93675" y="430213"/>
            <a:ext cx="830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NZ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Force occurs due to the combination of magnetic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6-3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675" y="1541463"/>
            <a:ext cx="22923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5950" y="2187575"/>
            <a:ext cx="4440238" cy="1847850"/>
            <a:chOff x="402" y="2566"/>
            <a:chExt cx="2797" cy="1164"/>
          </a:xfrm>
        </p:grpSpPr>
        <p:grpSp>
          <p:nvGrpSpPr>
            <p:cNvPr id="8199" name="Group 7"/>
            <p:cNvGrpSpPr>
              <a:grpSpLocks/>
            </p:cNvGrpSpPr>
            <p:nvPr/>
          </p:nvGrpSpPr>
          <p:grpSpPr bwMode="auto">
            <a:xfrm>
              <a:off x="402" y="2573"/>
              <a:ext cx="1157" cy="1157"/>
              <a:chOff x="402" y="2573"/>
              <a:chExt cx="1157" cy="1157"/>
            </a:xfrm>
          </p:grpSpPr>
          <p:grpSp>
            <p:nvGrpSpPr>
              <p:cNvPr id="8219" name="Group 8"/>
              <p:cNvGrpSpPr>
                <a:grpSpLocks noChangeAspect="1"/>
              </p:cNvGrpSpPr>
              <p:nvPr/>
            </p:nvGrpSpPr>
            <p:grpSpPr bwMode="auto">
              <a:xfrm>
                <a:off x="402" y="2573"/>
                <a:ext cx="1157" cy="1157"/>
                <a:chOff x="2612" y="2672"/>
                <a:chExt cx="1360" cy="1360"/>
              </a:xfrm>
            </p:grpSpPr>
            <p:sp>
              <p:nvSpPr>
                <p:cNvPr id="8229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2672"/>
                  <a:ext cx="1360" cy="1360"/>
                </a:xfrm>
                <a:prstGeom prst="ellips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8230" name="Line 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15" y="3270"/>
                  <a:ext cx="0" cy="123"/>
                </a:xfrm>
                <a:prstGeom prst="lin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8231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3972" y="3369"/>
                  <a:ext cx="0" cy="62"/>
                </a:xfrm>
                <a:prstGeom prst="lin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grpSp>
            <p:nvGrpSpPr>
              <p:cNvPr id="8220" name="Group 12"/>
              <p:cNvGrpSpPr>
                <a:grpSpLocks noChangeAspect="1"/>
              </p:cNvGrpSpPr>
              <p:nvPr/>
            </p:nvGrpSpPr>
            <p:grpSpPr bwMode="auto">
              <a:xfrm>
                <a:off x="619" y="2790"/>
                <a:ext cx="725" cy="725"/>
                <a:chOff x="2867" y="2927"/>
                <a:chExt cx="852" cy="852"/>
              </a:xfrm>
            </p:grpSpPr>
            <p:sp>
              <p:nvSpPr>
                <p:cNvPr id="8226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867" y="2927"/>
                  <a:ext cx="852" cy="852"/>
                </a:xfrm>
                <a:prstGeom prst="ellips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8227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71" y="3273"/>
                  <a:ext cx="0" cy="120"/>
                </a:xfrm>
                <a:prstGeom prst="lin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8228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3719" y="3369"/>
                  <a:ext cx="0" cy="60"/>
                </a:xfrm>
                <a:prstGeom prst="lin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grpSp>
            <p:nvGrpSpPr>
              <p:cNvPr id="8221" name="Group 16"/>
              <p:cNvGrpSpPr>
                <a:grpSpLocks noChangeAspect="1"/>
              </p:cNvGrpSpPr>
              <p:nvPr/>
            </p:nvGrpSpPr>
            <p:grpSpPr bwMode="auto">
              <a:xfrm>
                <a:off x="758" y="2929"/>
                <a:ext cx="444" cy="444"/>
                <a:chOff x="3031" y="3091"/>
                <a:chExt cx="521" cy="521"/>
              </a:xfrm>
            </p:grpSpPr>
            <p:sp>
              <p:nvSpPr>
                <p:cNvPr id="822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1" y="3091"/>
                  <a:ext cx="521" cy="521"/>
                </a:xfrm>
                <a:prstGeom prst="ellips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8224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033" y="3273"/>
                  <a:ext cx="0" cy="109"/>
                </a:xfrm>
                <a:prstGeom prst="lin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8225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3552" y="3370"/>
                  <a:ext cx="0" cy="55"/>
                </a:xfrm>
                <a:prstGeom prst="line">
                  <a:avLst/>
                </a:prstGeom>
                <a:noFill/>
                <a:ln w="2540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sp>
            <p:nvSpPr>
              <p:cNvPr id="8222" name="Oval 20"/>
              <p:cNvSpPr>
                <a:spLocks noChangeAspect="1" noChangeArrowheads="1"/>
              </p:cNvSpPr>
              <p:nvPr/>
            </p:nvSpPr>
            <p:spPr bwMode="auto">
              <a:xfrm>
                <a:off x="821" y="2993"/>
                <a:ext cx="316" cy="316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3600" tIns="0" rIns="79200" bIns="93600" anchor="ctr"/>
              <a:lstStyle/>
              <a:p>
                <a:r>
                  <a:rPr lang="zh-TW" altLang="en-US" sz="3200" b="1">
                    <a:ea typeface="新細明體" charset="-120"/>
                    <a:sym typeface="Symbol" pitchFamily="18" charset="2"/>
                  </a:rPr>
                  <a:t></a:t>
                </a:r>
                <a:endParaRPr lang="zh-TW" altLang="en-US" sz="2800" b="1">
                  <a:ea typeface="新細明體" charset="-120"/>
                </a:endParaRPr>
              </a:p>
            </p:txBody>
          </p:sp>
        </p:grpSp>
        <p:sp>
          <p:nvSpPr>
            <p:cNvPr id="8200" name="Line 21"/>
            <p:cNvSpPr>
              <a:spLocks noChangeAspect="1" noChangeShapeType="1"/>
            </p:cNvSpPr>
            <p:nvPr/>
          </p:nvSpPr>
          <p:spPr bwMode="auto">
            <a:xfrm>
              <a:off x="1933" y="2566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1" name="Line 22"/>
            <p:cNvSpPr>
              <a:spLocks noChangeAspect="1" noChangeShapeType="1"/>
            </p:cNvSpPr>
            <p:nvPr/>
          </p:nvSpPr>
          <p:spPr bwMode="auto">
            <a:xfrm>
              <a:off x="1933" y="2710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2" name="Line 23"/>
            <p:cNvSpPr>
              <a:spLocks noChangeAspect="1" noChangeShapeType="1"/>
            </p:cNvSpPr>
            <p:nvPr/>
          </p:nvSpPr>
          <p:spPr bwMode="auto">
            <a:xfrm>
              <a:off x="1933" y="2854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3" name="Line 24"/>
            <p:cNvSpPr>
              <a:spLocks noChangeAspect="1" noChangeShapeType="1"/>
            </p:cNvSpPr>
            <p:nvPr/>
          </p:nvSpPr>
          <p:spPr bwMode="auto">
            <a:xfrm>
              <a:off x="1933" y="2999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4" name="Line 25"/>
            <p:cNvSpPr>
              <a:spLocks noChangeAspect="1" noChangeShapeType="1"/>
            </p:cNvSpPr>
            <p:nvPr/>
          </p:nvSpPr>
          <p:spPr bwMode="auto">
            <a:xfrm>
              <a:off x="1933" y="3144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5" name="Line 26"/>
            <p:cNvSpPr>
              <a:spLocks noChangeAspect="1" noChangeShapeType="1"/>
            </p:cNvSpPr>
            <p:nvPr/>
          </p:nvSpPr>
          <p:spPr bwMode="auto">
            <a:xfrm>
              <a:off x="1933" y="3288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6" name="Line 27"/>
            <p:cNvSpPr>
              <a:spLocks noChangeAspect="1" noChangeShapeType="1"/>
            </p:cNvSpPr>
            <p:nvPr/>
          </p:nvSpPr>
          <p:spPr bwMode="auto">
            <a:xfrm>
              <a:off x="1933" y="3433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7" name="Line 28"/>
            <p:cNvSpPr>
              <a:spLocks noChangeAspect="1" noChangeShapeType="1"/>
            </p:cNvSpPr>
            <p:nvPr/>
          </p:nvSpPr>
          <p:spPr bwMode="auto">
            <a:xfrm>
              <a:off x="1933" y="3578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8" name="Line 29"/>
            <p:cNvSpPr>
              <a:spLocks noChangeAspect="1" noChangeShapeType="1"/>
            </p:cNvSpPr>
            <p:nvPr/>
          </p:nvSpPr>
          <p:spPr bwMode="auto">
            <a:xfrm>
              <a:off x="1933" y="3722"/>
              <a:ext cx="1266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09" name="Line 30"/>
            <p:cNvSpPr>
              <a:spLocks noChangeAspect="1" noChangeShapeType="1"/>
            </p:cNvSpPr>
            <p:nvPr/>
          </p:nvSpPr>
          <p:spPr bwMode="auto">
            <a:xfrm>
              <a:off x="2423" y="2566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0" name="Line 31"/>
            <p:cNvSpPr>
              <a:spLocks noChangeAspect="1" noChangeShapeType="1"/>
            </p:cNvSpPr>
            <p:nvPr/>
          </p:nvSpPr>
          <p:spPr bwMode="auto">
            <a:xfrm>
              <a:off x="2423" y="2710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1" name="Line 32"/>
            <p:cNvSpPr>
              <a:spLocks noChangeAspect="1" noChangeShapeType="1"/>
            </p:cNvSpPr>
            <p:nvPr/>
          </p:nvSpPr>
          <p:spPr bwMode="auto">
            <a:xfrm>
              <a:off x="2423" y="2854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2" name="Line 33"/>
            <p:cNvSpPr>
              <a:spLocks noChangeAspect="1" noChangeShapeType="1"/>
            </p:cNvSpPr>
            <p:nvPr/>
          </p:nvSpPr>
          <p:spPr bwMode="auto">
            <a:xfrm>
              <a:off x="2423" y="2999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3" name="Line 34"/>
            <p:cNvSpPr>
              <a:spLocks noChangeAspect="1" noChangeShapeType="1"/>
            </p:cNvSpPr>
            <p:nvPr/>
          </p:nvSpPr>
          <p:spPr bwMode="auto">
            <a:xfrm>
              <a:off x="2423" y="3144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4" name="Line 35"/>
            <p:cNvSpPr>
              <a:spLocks noChangeAspect="1" noChangeShapeType="1"/>
            </p:cNvSpPr>
            <p:nvPr/>
          </p:nvSpPr>
          <p:spPr bwMode="auto">
            <a:xfrm>
              <a:off x="2423" y="3288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5" name="Line 36"/>
            <p:cNvSpPr>
              <a:spLocks noChangeAspect="1" noChangeShapeType="1"/>
            </p:cNvSpPr>
            <p:nvPr/>
          </p:nvSpPr>
          <p:spPr bwMode="auto">
            <a:xfrm>
              <a:off x="2423" y="3433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6" name="Line 37"/>
            <p:cNvSpPr>
              <a:spLocks noChangeAspect="1" noChangeShapeType="1"/>
            </p:cNvSpPr>
            <p:nvPr/>
          </p:nvSpPr>
          <p:spPr bwMode="auto">
            <a:xfrm>
              <a:off x="2423" y="3578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7" name="Line 38"/>
            <p:cNvSpPr>
              <a:spLocks noChangeAspect="1" noChangeShapeType="1"/>
            </p:cNvSpPr>
            <p:nvPr/>
          </p:nvSpPr>
          <p:spPr bwMode="auto">
            <a:xfrm>
              <a:off x="2423" y="3722"/>
              <a:ext cx="193" cy="0"/>
            </a:xfrm>
            <a:prstGeom prst="line">
              <a:avLst/>
            </a:prstGeom>
            <a:noFill/>
            <a:ln w="254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8" name="Rectangle 39"/>
            <p:cNvSpPr>
              <a:spLocks noChangeAspect="1" noChangeArrowheads="1"/>
            </p:cNvSpPr>
            <p:nvPr/>
          </p:nvSpPr>
          <p:spPr bwMode="auto">
            <a:xfrm>
              <a:off x="1644" y="2985"/>
              <a:ext cx="266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>
                  <a:ea typeface="新細明體" charset="-120"/>
                </a:rPr>
                <a:t>+</a:t>
              </a:r>
            </a:p>
          </p:txBody>
        </p:sp>
      </p:grp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8010525" y="3476625"/>
            <a:ext cx="11112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Tahoma" pitchFamily="34" charset="0"/>
                <a:ea typeface="新細明體" charset="-120"/>
              </a:rPr>
              <a:t>neutral point</a:t>
            </a:r>
            <a:endParaRPr lang="en-US" altLang="zh-TW" sz="3200">
              <a:latin typeface="Tahoma" pitchFamily="34" charset="0"/>
              <a:ea typeface="新細明體" charset="-120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6800850" y="3690938"/>
            <a:ext cx="1247775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5153025" y="2863850"/>
            <a:ext cx="422275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3200">
                <a:ea typeface="新細明體" charset="-12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nimBg="1"/>
      <p:bldP spid="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5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27138"/>
            <a:ext cx="7620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53" y="1611039"/>
            <a:ext cx="77438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125</Words>
  <Application>Microsoft Macintosh PowerPoint</Application>
  <PresentationFormat>On-screen Show (4:3)</PresentationFormat>
  <Paragraphs>45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Black</vt:lpstr>
      <vt:lpstr>Symbol</vt:lpstr>
      <vt:lpstr>Tahoma</vt:lpstr>
      <vt:lpstr>Times New Roman</vt:lpstr>
      <vt:lpstr>Verdana</vt:lpstr>
      <vt:lpstr>Wingdings</vt:lpstr>
      <vt:lpstr>新細明體</vt:lpstr>
      <vt:lpstr>Arial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112 Magnetism</dc:title>
  <dc:creator>Charles Earl Hyde-Wright</dc:creator>
  <cp:lastModifiedBy>Stephen Anderson</cp:lastModifiedBy>
  <cp:revision>131</cp:revision>
  <dcterms:created xsi:type="dcterms:W3CDTF">2003-02-01T01:38:51Z</dcterms:created>
  <dcterms:modified xsi:type="dcterms:W3CDTF">2015-10-16T07:47:30Z</dcterms:modified>
</cp:coreProperties>
</file>