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14" r:id="rId2"/>
    <p:sldId id="311" r:id="rId3"/>
    <p:sldId id="312" r:id="rId4"/>
    <p:sldId id="315" r:id="rId5"/>
    <p:sldId id="316" r:id="rId6"/>
    <p:sldId id="294" r:id="rId7"/>
    <p:sldId id="309" r:id="rId8"/>
    <p:sldId id="296" r:id="rId9"/>
    <p:sldId id="304" r:id="rId10"/>
    <p:sldId id="305" r:id="rId11"/>
    <p:sldId id="310" r:id="rId12"/>
    <p:sldId id="295" r:id="rId13"/>
    <p:sldId id="298" r:id="rId14"/>
    <p:sldId id="302" r:id="rId15"/>
    <p:sldId id="317" r:id="rId16"/>
    <p:sldId id="318" r:id="rId17"/>
    <p:sldId id="31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586"/>
  </p:normalViewPr>
  <p:slideViewPr>
    <p:cSldViewPr snapToGrid="0">
      <p:cViewPr varScale="1">
        <p:scale>
          <a:sx n="102" d="100"/>
          <a:sy n="102" d="100"/>
        </p:scale>
        <p:origin x="8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0617D-A443-4D33-A382-36242FBCAA34}" type="datetimeFigureOut">
              <a:rPr lang="en-US" smtClean="0"/>
              <a:pPr/>
              <a:t>2/26/16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D99B9-2381-4EF3-BE90-40FA24A88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27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D99B9-2381-4EF3-BE90-40FA24A887D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42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D99B9-2381-4EF3-BE90-40FA24A887D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35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D99B9-2381-4EF3-BE90-40FA24A887D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26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D99B9-2381-4EF3-BE90-40FA24A887D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27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D99B9-2381-4EF3-BE90-40FA24A887D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28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1E7C3-85E4-42D0-B9E0-872B334A24F3}" type="datetimeFigureOut">
              <a:rPr lang="en-US"/>
              <a:pPr>
                <a:defRPr/>
              </a:pPr>
              <a:t>2/26/16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CEC7B-837E-4F53-9776-D648F8267A8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6BF26-E657-4EF7-96DD-A535C05AB2A2}" type="datetimeFigureOut">
              <a:rPr lang="en-US"/>
              <a:pPr>
                <a:defRPr/>
              </a:pPr>
              <a:t>2/26/16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5C243-1DED-42D3-B1F7-D959831781A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AB431-289B-40C1-A3B2-C08E1034F999}" type="datetimeFigureOut">
              <a:rPr lang="en-US"/>
              <a:pPr>
                <a:defRPr/>
              </a:pPr>
              <a:t>2/26/16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575EE-E08E-4ED4-A61D-8F37967E7E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8F7E-C2A9-4531-ABD0-75B9678A1F22}" type="datetimeFigureOut">
              <a:rPr lang="en-US"/>
              <a:pPr>
                <a:defRPr/>
              </a:pPr>
              <a:t>2/26/16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A2A3-0119-4E19-A0A1-E649CB5D19C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9F3D9-164F-426A-B6A1-EEBF462366A8}" type="datetimeFigureOut">
              <a:rPr lang="en-US"/>
              <a:pPr>
                <a:defRPr/>
              </a:pPr>
              <a:t>2/26/16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9A042-FC5F-4F0B-9C94-0D571D1751C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2A1DE-7187-4D82-84B6-EFAC227FD2C9}" type="datetimeFigureOut">
              <a:rPr lang="en-US"/>
              <a:pPr>
                <a:defRPr/>
              </a:pPr>
              <a:t>2/26/16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59340-CE35-4892-A131-97A9EAF404A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693E5-FD78-4322-9393-F40C3C9E0C50}" type="datetimeFigureOut">
              <a:rPr lang="en-US"/>
              <a:pPr>
                <a:defRPr/>
              </a:pPr>
              <a:t>2/26/16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A1801-EC41-48BE-B0D9-EB29BCFD59F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BCC4C-C9FC-414B-95AD-42345F2678CF}" type="datetimeFigureOut">
              <a:rPr lang="en-US"/>
              <a:pPr>
                <a:defRPr/>
              </a:pPr>
              <a:t>2/26/16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F309-DFC5-4D19-BA46-66EF5E51B75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06D66-D9D2-4AEA-AE90-568095B03180}" type="datetimeFigureOut">
              <a:rPr lang="en-US"/>
              <a:pPr>
                <a:defRPr/>
              </a:pPr>
              <a:t>2/26/16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EDC57-7759-415E-BB92-A9D66E0B688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F7D3E-F2FF-40BA-9BCB-BD04C4F9BFA1}" type="datetimeFigureOut">
              <a:rPr lang="en-US"/>
              <a:pPr>
                <a:defRPr/>
              </a:pPr>
              <a:t>2/26/16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C4747-EB82-4370-9BD3-35841A7E30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A6748-FCBA-4A66-9FC3-E46A6D3A7F34}" type="datetimeFigureOut">
              <a:rPr lang="en-US"/>
              <a:pPr>
                <a:defRPr/>
              </a:pPr>
              <a:t>2/26/16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E86FF-A35F-49A6-A87D-A4F5297CB89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92F184-75B3-4EB2-81FA-E2EB316728F6}" type="datetimeFigureOut">
              <a:rPr lang="en-US"/>
              <a:pPr>
                <a:defRPr/>
              </a:pPr>
              <a:t>2/26/16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A0E2C8-5714-45C0-A307-A9DEE751524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12.jpe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0.e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1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4888" y="483476"/>
            <a:ext cx="5854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Binding energy analysis all quite theoretical…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443" y="993884"/>
            <a:ext cx="4121151" cy="31135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09330" y="4892566"/>
            <a:ext cx="5854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Nuclear reactions all quite real…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9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24" y="661463"/>
            <a:ext cx="8279113" cy="4496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97424" y="5157878"/>
            <a:ext cx="85725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q"/>
            </a:pPr>
            <a:r>
              <a:rPr lang="en-US" sz="2000" dirty="0" smtClean="0">
                <a:solidFill>
                  <a:prstClr val="black"/>
                </a:solidFill>
              </a:rPr>
              <a:t>The higher the binding energy per nucleon means </a:t>
            </a:r>
            <a:r>
              <a:rPr lang="en-US" sz="2000" b="1" dirty="0" smtClean="0">
                <a:solidFill>
                  <a:srgbClr val="FF0000"/>
                </a:solidFill>
              </a:rPr>
              <a:t>lower mass </a:t>
            </a:r>
            <a:r>
              <a:rPr lang="en-US" sz="2000" dirty="0" smtClean="0">
                <a:solidFill>
                  <a:prstClr val="black"/>
                </a:solidFill>
              </a:rPr>
              <a:t>per nucleon. </a:t>
            </a:r>
          </a:p>
          <a:p>
            <a:pPr marL="342900" indent="-342900">
              <a:buFont typeface="Wingdings" charset="2"/>
              <a:buChar char="q"/>
            </a:pPr>
            <a:r>
              <a:rPr lang="en-US" sz="2000" dirty="0" smtClean="0">
                <a:solidFill>
                  <a:prstClr val="black"/>
                </a:solidFill>
              </a:rPr>
              <a:t>Lower mass per nucleon means </a:t>
            </a:r>
            <a:r>
              <a:rPr lang="en-US" sz="2000" b="1" dirty="0" smtClean="0">
                <a:solidFill>
                  <a:srgbClr val="FF0000"/>
                </a:solidFill>
              </a:rPr>
              <a:t>lower overall energy </a:t>
            </a:r>
            <a:r>
              <a:rPr lang="en-US" sz="2000" dirty="0" smtClean="0">
                <a:solidFill>
                  <a:prstClr val="black"/>
                </a:solidFill>
              </a:rPr>
              <a:t>(due to mass - energy equivalence). 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38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9495" y="1305342"/>
            <a:ext cx="81319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q"/>
            </a:pPr>
            <a:r>
              <a:rPr lang="en-US" sz="2400" dirty="0" smtClean="0"/>
              <a:t>Mass-Energy </a:t>
            </a:r>
            <a:r>
              <a:rPr lang="en-US" sz="2400" dirty="0"/>
              <a:t>is </a:t>
            </a:r>
            <a:r>
              <a:rPr lang="en-US" sz="2400" dirty="0" smtClean="0"/>
              <a:t>conserved!  </a:t>
            </a:r>
          </a:p>
          <a:p>
            <a:pPr marL="342900" indent="-342900">
              <a:buFont typeface="Wingdings" charset="2"/>
              <a:buChar char="q"/>
            </a:pPr>
            <a:r>
              <a:rPr lang="en-US" sz="2400" dirty="0" smtClean="0"/>
              <a:t>A </a:t>
            </a:r>
            <a:r>
              <a:rPr lang="en-US" sz="2400" dirty="0"/>
              <a:t>large nucleus has </a:t>
            </a:r>
            <a:r>
              <a:rPr lang="en-US" sz="2400" u="sng" dirty="0" smtClean="0">
                <a:solidFill>
                  <a:srgbClr val="FF0000"/>
                </a:solidFill>
              </a:rPr>
              <a:t>some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of </a:t>
            </a:r>
            <a:r>
              <a:rPr lang="en-US" sz="2400" dirty="0"/>
              <a:t>its mass-energy as binding energy. </a:t>
            </a:r>
            <a:r>
              <a:rPr lang="en-US" sz="2400" dirty="0" smtClean="0"/>
              <a:t>The </a:t>
            </a:r>
            <a:r>
              <a:rPr lang="en-US" sz="2400" dirty="0"/>
              <a:t>rest </a:t>
            </a:r>
            <a:r>
              <a:rPr lang="en-US" sz="2400" smtClean="0"/>
              <a:t>(most) of </a:t>
            </a:r>
            <a:r>
              <a:rPr lang="en-US" sz="2400" dirty="0"/>
              <a:t>its mass-energy is in the nucleons, as mass</a:t>
            </a:r>
            <a:r>
              <a:rPr lang="en-US" sz="2400" dirty="0" smtClean="0"/>
              <a:t>.</a:t>
            </a:r>
            <a:endParaRPr lang="en-NZ" sz="2400" dirty="0"/>
          </a:p>
          <a:p>
            <a:pPr marL="342900" indent="-342900">
              <a:buFont typeface="Wingdings" charset="2"/>
              <a:buChar char="q"/>
            </a:pPr>
            <a:r>
              <a:rPr lang="en-US" sz="2400" dirty="0" smtClean="0"/>
              <a:t>When the large nucleus splits </a:t>
            </a:r>
            <a:r>
              <a:rPr lang="en-US" sz="2400" dirty="0"/>
              <a:t>into </a:t>
            </a:r>
            <a:r>
              <a:rPr lang="en-US" sz="2400" dirty="0" smtClean="0"/>
              <a:t>smaller product nuclei</a:t>
            </a:r>
            <a:r>
              <a:rPr lang="en-US" sz="2400" dirty="0"/>
              <a:t>, </a:t>
            </a:r>
            <a:r>
              <a:rPr lang="en-US" sz="2400" dirty="0" smtClean="0"/>
              <a:t>they will have </a:t>
            </a:r>
            <a:r>
              <a:rPr lang="en-US" sz="2400" dirty="0" smtClean="0">
                <a:solidFill>
                  <a:srgbClr val="FF0000"/>
                </a:solidFill>
              </a:rPr>
              <a:t>more</a:t>
            </a:r>
            <a:r>
              <a:rPr lang="en-US" sz="2400" dirty="0" smtClean="0"/>
              <a:t> </a:t>
            </a:r>
            <a:r>
              <a:rPr lang="en-US" sz="2400" dirty="0"/>
              <a:t>binding energy per </a:t>
            </a:r>
            <a:r>
              <a:rPr lang="en-US" sz="2400" dirty="0" smtClean="0"/>
              <a:t>nucleon and </a:t>
            </a:r>
            <a:r>
              <a:rPr lang="en-US" sz="2400" dirty="0" smtClean="0">
                <a:solidFill>
                  <a:srgbClr val="FF0000"/>
                </a:solidFill>
              </a:rPr>
              <a:t>less</a:t>
            </a:r>
            <a:r>
              <a:rPr lang="en-US" sz="2400" dirty="0" smtClean="0"/>
              <a:t> mass-energy then the original large nucleus.</a:t>
            </a:r>
            <a:endParaRPr lang="en-NZ" sz="2400" dirty="0"/>
          </a:p>
          <a:p>
            <a:pPr marL="342900" indent="-342900">
              <a:buFont typeface="Wingdings" charset="2"/>
              <a:buChar char="q"/>
            </a:pPr>
            <a:r>
              <a:rPr lang="en-US" sz="2400" dirty="0"/>
              <a:t>The </a:t>
            </a:r>
            <a:r>
              <a:rPr lang="en-US" sz="2400" u="sng" dirty="0">
                <a:solidFill>
                  <a:srgbClr val="FF0000"/>
                </a:solidFill>
              </a:rPr>
              <a:t>difference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in mass-energy between the </a:t>
            </a:r>
            <a:r>
              <a:rPr lang="en-US" sz="2400" dirty="0" smtClean="0"/>
              <a:t>large nucleus </a:t>
            </a:r>
            <a:r>
              <a:rPr lang="en-US" sz="2400" dirty="0"/>
              <a:t>and </a:t>
            </a:r>
            <a:r>
              <a:rPr lang="en-US" sz="2400" dirty="0" smtClean="0"/>
              <a:t>product nuclei </a:t>
            </a:r>
            <a:r>
              <a:rPr lang="en-US" sz="2400" dirty="0"/>
              <a:t>is given off as energy, usually as </a:t>
            </a:r>
            <a:r>
              <a:rPr lang="en-US" sz="2400" dirty="0" err="1"/>
              <a:t>E</a:t>
            </a:r>
            <a:r>
              <a:rPr lang="en-US" sz="2400" baseline="-25000" dirty="0" err="1"/>
              <a:t>k</a:t>
            </a:r>
            <a:r>
              <a:rPr lang="en-US" sz="2400" dirty="0"/>
              <a:t> of the products and/or </a:t>
            </a:r>
            <a:r>
              <a:rPr lang="en-US" sz="2400" dirty="0" smtClean="0"/>
              <a:t>radiation.</a:t>
            </a:r>
            <a:endParaRPr lang="en-NZ" sz="2400" dirty="0"/>
          </a:p>
        </p:txBody>
      </p:sp>
      <p:sp>
        <p:nvSpPr>
          <p:cNvPr id="3" name="Rectangle 2"/>
          <p:cNvSpPr/>
          <p:nvPr/>
        </p:nvSpPr>
        <p:spPr>
          <a:xfrm>
            <a:off x="399495" y="179890"/>
            <a:ext cx="6647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Fission Summary…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837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7688"/>
            <a:ext cx="890587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3" y="3852863"/>
            <a:ext cx="82391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775" y="4505325"/>
            <a:ext cx="89916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39697" y="115410"/>
            <a:ext cx="212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NCEA 2005 </a:t>
            </a:r>
            <a:r>
              <a:rPr lang="en-NZ" dirty="0" err="1" smtClean="0"/>
              <a:t>qu</a:t>
            </a:r>
            <a:r>
              <a:rPr lang="en-NZ" dirty="0" smtClean="0"/>
              <a:t> #3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5483"/>
            <a:ext cx="8839200" cy="57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036" y="1187470"/>
            <a:ext cx="6532027" cy="949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3963" y="2263386"/>
            <a:ext cx="8728365" cy="3510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tutorcircle.com/cms/images/83/mass-per-nucle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583" y="0"/>
            <a:ext cx="4234553" cy="344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328" y="966733"/>
            <a:ext cx="4445000" cy="448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34" y="2302050"/>
            <a:ext cx="9144000" cy="33561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0"/>
            <a:ext cx="56388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44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807" y="1321148"/>
            <a:ext cx="78105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273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152" y="0"/>
            <a:ext cx="4219706" cy="17123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605" y="4812691"/>
            <a:ext cx="6908800" cy="1892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146" y="1752174"/>
            <a:ext cx="7878871" cy="306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899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3 Stephen Documents\Physics\Y13 Physics\3.5 Atoms, Photons and Nuclei 91525\L3phy nuclear\Fangataufa atoll French Polynesea Nuclear Explosio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71021"/>
            <a:ext cx="9144000" cy="692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67438" y="474502"/>
            <a:ext cx="5764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2800" dirty="0" err="1">
                <a:solidFill>
                  <a:schemeClr val="bg1"/>
                </a:solidFill>
              </a:rPr>
              <a:t>Fangataufa</a:t>
            </a:r>
            <a:r>
              <a:rPr lang="en-NZ" sz="2800" dirty="0">
                <a:solidFill>
                  <a:schemeClr val="bg1"/>
                </a:solidFill>
              </a:rPr>
              <a:t> atoll French </a:t>
            </a:r>
            <a:r>
              <a:rPr lang="en-NZ" sz="2800" dirty="0" smtClean="0">
                <a:solidFill>
                  <a:schemeClr val="bg1"/>
                </a:solidFill>
              </a:rPr>
              <a:t>Polynesia</a:t>
            </a:r>
            <a:endParaRPr lang="en-NZ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78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www.greenpeace.org/international/PageFiles/24233/rainbow-warrior-sunk-by-two-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0548"/>
            <a:ext cx="9144000" cy="600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99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7688"/>
            <a:ext cx="890587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3" y="3852863"/>
            <a:ext cx="82391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775" y="4505325"/>
            <a:ext cx="89916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39697" y="115410"/>
            <a:ext cx="212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NCEA 2005 </a:t>
            </a:r>
            <a:r>
              <a:rPr lang="en-NZ" dirty="0" err="1" smtClean="0"/>
              <a:t>qu</a:t>
            </a:r>
            <a:r>
              <a:rPr lang="en-NZ" dirty="0" smtClean="0"/>
              <a:t> #3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5927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5483"/>
            <a:ext cx="8839200" cy="57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036" y="1187470"/>
            <a:ext cx="6532027" cy="949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3963" y="2263386"/>
            <a:ext cx="8728365" cy="3510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79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1000125" y="758944"/>
            <a:ext cx="6877214" cy="3643313"/>
            <a:chOff x="201" y="694"/>
            <a:chExt cx="5643" cy="3156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201" y="694"/>
              <a:ext cx="139" cy="2873"/>
              <a:chOff x="0" y="1013"/>
              <a:chExt cx="139" cy="2873"/>
            </a:xfrm>
          </p:grpSpPr>
          <p:sp>
            <p:nvSpPr>
              <p:cNvPr id="5155" name="Line 4"/>
              <p:cNvSpPr>
                <a:spLocks noChangeShapeType="1"/>
              </p:cNvSpPr>
              <p:nvPr/>
            </p:nvSpPr>
            <p:spPr bwMode="auto">
              <a:xfrm flipV="1">
                <a:off x="83" y="1013"/>
                <a:ext cx="0" cy="28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5156" name="Line 5"/>
              <p:cNvSpPr>
                <a:spLocks noChangeShapeType="1"/>
              </p:cNvSpPr>
              <p:nvPr/>
            </p:nvSpPr>
            <p:spPr bwMode="auto">
              <a:xfrm>
                <a:off x="0" y="3310"/>
                <a:ext cx="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5157" name="Line 6"/>
              <p:cNvSpPr>
                <a:spLocks noChangeShapeType="1"/>
              </p:cNvSpPr>
              <p:nvPr/>
            </p:nvSpPr>
            <p:spPr bwMode="auto">
              <a:xfrm>
                <a:off x="0" y="2733"/>
                <a:ext cx="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5158" name="Line 7"/>
              <p:cNvSpPr>
                <a:spLocks noChangeShapeType="1"/>
              </p:cNvSpPr>
              <p:nvPr/>
            </p:nvSpPr>
            <p:spPr bwMode="auto">
              <a:xfrm>
                <a:off x="0" y="2157"/>
                <a:ext cx="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5159" name="Line 8"/>
              <p:cNvSpPr>
                <a:spLocks noChangeShapeType="1"/>
              </p:cNvSpPr>
              <p:nvPr/>
            </p:nvSpPr>
            <p:spPr bwMode="auto">
              <a:xfrm>
                <a:off x="0" y="1581"/>
                <a:ext cx="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5400000">
              <a:off x="3008" y="1781"/>
              <a:ext cx="139" cy="3574"/>
              <a:chOff x="0" y="1013"/>
              <a:chExt cx="139" cy="2873"/>
            </a:xfrm>
          </p:grpSpPr>
          <p:sp>
            <p:nvSpPr>
              <p:cNvPr id="5150" name="Line 11"/>
              <p:cNvSpPr>
                <a:spLocks noChangeShapeType="1"/>
              </p:cNvSpPr>
              <p:nvPr/>
            </p:nvSpPr>
            <p:spPr bwMode="auto">
              <a:xfrm flipV="1">
                <a:off x="83" y="1013"/>
                <a:ext cx="0" cy="28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5151" name="Line 12"/>
              <p:cNvSpPr>
                <a:spLocks noChangeShapeType="1"/>
              </p:cNvSpPr>
              <p:nvPr/>
            </p:nvSpPr>
            <p:spPr bwMode="auto">
              <a:xfrm>
                <a:off x="0" y="3310"/>
                <a:ext cx="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5152" name="Line 13"/>
              <p:cNvSpPr>
                <a:spLocks noChangeShapeType="1"/>
              </p:cNvSpPr>
              <p:nvPr/>
            </p:nvSpPr>
            <p:spPr bwMode="auto">
              <a:xfrm>
                <a:off x="0" y="2733"/>
                <a:ext cx="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5153" name="Line 14"/>
              <p:cNvSpPr>
                <a:spLocks noChangeShapeType="1"/>
              </p:cNvSpPr>
              <p:nvPr/>
            </p:nvSpPr>
            <p:spPr bwMode="auto">
              <a:xfrm>
                <a:off x="0" y="2157"/>
                <a:ext cx="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5154" name="Line 15"/>
              <p:cNvSpPr>
                <a:spLocks noChangeShapeType="1"/>
              </p:cNvSpPr>
              <p:nvPr/>
            </p:nvSpPr>
            <p:spPr bwMode="auto">
              <a:xfrm>
                <a:off x="0" y="1581"/>
                <a:ext cx="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</p:grpSp>
        <p:sp>
          <p:nvSpPr>
            <p:cNvPr id="5127" name="Freeform 17"/>
            <p:cNvSpPr>
              <a:spLocks/>
            </p:cNvSpPr>
            <p:nvPr/>
          </p:nvSpPr>
          <p:spPr bwMode="auto">
            <a:xfrm>
              <a:off x="1312" y="888"/>
              <a:ext cx="3400" cy="1978"/>
            </a:xfrm>
            <a:custGeom>
              <a:avLst/>
              <a:gdLst>
                <a:gd name="T0" fmla="*/ 0 w 3400"/>
                <a:gd name="T1" fmla="*/ 1978 h 1978"/>
                <a:gd name="T2" fmla="*/ 13 w 3400"/>
                <a:gd name="T3" fmla="*/ 1832 h 1978"/>
                <a:gd name="T4" fmla="*/ 48 w 3400"/>
                <a:gd name="T5" fmla="*/ 653 h 1978"/>
                <a:gd name="T6" fmla="*/ 90 w 3400"/>
                <a:gd name="T7" fmla="*/ 1187 h 1978"/>
                <a:gd name="T8" fmla="*/ 187 w 3400"/>
                <a:gd name="T9" fmla="*/ 507 h 1978"/>
                <a:gd name="T10" fmla="*/ 249 w 3400"/>
                <a:gd name="T11" fmla="*/ 354 h 1978"/>
                <a:gd name="T12" fmla="*/ 354 w 3400"/>
                <a:gd name="T13" fmla="*/ 195 h 1978"/>
                <a:gd name="T14" fmla="*/ 485 w 3400"/>
                <a:gd name="T15" fmla="*/ 91 h 1978"/>
                <a:gd name="T16" fmla="*/ 610 w 3400"/>
                <a:gd name="T17" fmla="*/ 28 h 1978"/>
                <a:gd name="T18" fmla="*/ 742 w 3400"/>
                <a:gd name="T19" fmla="*/ 0 h 1978"/>
                <a:gd name="T20" fmla="*/ 888 w 3400"/>
                <a:gd name="T21" fmla="*/ 0 h 1978"/>
                <a:gd name="T22" fmla="*/ 1117 w 3400"/>
                <a:gd name="T23" fmla="*/ 42 h 1978"/>
                <a:gd name="T24" fmla="*/ 3400 w 3400"/>
                <a:gd name="T25" fmla="*/ 632 h 19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400"/>
                <a:gd name="T40" fmla="*/ 0 h 1978"/>
                <a:gd name="T41" fmla="*/ 3400 w 3400"/>
                <a:gd name="T42" fmla="*/ 1978 h 197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400" h="1978">
                  <a:moveTo>
                    <a:pt x="0" y="1978"/>
                  </a:moveTo>
                  <a:cubicBezTo>
                    <a:pt x="2" y="1949"/>
                    <a:pt x="13" y="1873"/>
                    <a:pt x="13" y="1832"/>
                  </a:cubicBezTo>
                  <a:lnTo>
                    <a:pt x="48" y="653"/>
                  </a:lnTo>
                  <a:lnTo>
                    <a:pt x="90" y="1187"/>
                  </a:lnTo>
                  <a:lnTo>
                    <a:pt x="187" y="507"/>
                  </a:lnTo>
                  <a:lnTo>
                    <a:pt x="249" y="354"/>
                  </a:lnTo>
                  <a:lnTo>
                    <a:pt x="354" y="195"/>
                  </a:lnTo>
                  <a:lnTo>
                    <a:pt x="485" y="91"/>
                  </a:lnTo>
                  <a:lnTo>
                    <a:pt x="610" y="28"/>
                  </a:lnTo>
                  <a:lnTo>
                    <a:pt x="742" y="0"/>
                  </a:lnTo>
                  <a:lnTo>
                    <a:pt x="888" y="0"/>
                  </a:lnTo>
                  <a:lnTo>
                    <a:pt x="1117" y="42"/>
                  </a:lnTo>
                  <a:lnTo>
                    <a:pt x="3400" y="63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 sz="1200">
                <a:latin typeface="Calibri" pitchFamily="34" charset="0"/>
              </a:endParaRPr>
            </a:p>
          </p:txBody>
        </p:sp>
        <p:sp>
          <p:nvSpPr>
            <p:cNvPr id="5128" name="Text Box 18"/>
            <p:cNvSpPr txBox="1">
              <a:spLocks noChangeArrowheads="1"/>
            </p:cNvSpPr>
            <p:nvPr/>
          </p:nvSpPr>
          <p:spPr bwMode="auto">
            <a:xfrm>
              <a:off x="4904" y="3256"/>
              <a:ext cx="940" cy="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Mass number</a:t>
              </a:r>
            </a:p>
          </p:txBody>
        </p:sp>
        <p:sp>
          <p:nvSpPr>
            <p:cNvPr id="5129" name="Text Box 19"/>
            <p:cNvSpPr txBox="1">
              <a:spLocks noChangeArrowheads="1"/>
            </p:cNvSpPr>
            <p:nvPr/>
          </p:nvSpPr>
          <p:spPr bwMode="auto">
            <a:xfrm>
              <a:off x="1874" y="3602"/>
              <a:ext cx="39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50</a:t>
              </a:r>
            </a:p>
          </p:txBody>
        </p:sp>
        <p:sp>
          <p:nvSpPr>
            <p:cNvPr id="5130" name="Text Box 20"/>
            <p:cNvSpPr txBox="1">
              <a:spLocks noChangeArrowheads="1"/>
            </p:cNvSpPr>
            <p:nvPr/>
          </p:nvSpPr>
          <p:spPr bwMode="auto">
            <a:xfrm>
              <a:off x="2568" y="3601"/>
              <a:ext cx="437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100</a:t>
              </a:r>
            </a:p>
          </p:txBody>
        </p:sp>
        <p:sp>
          <p:nvSpPr>
            <p:cNvPr id="5131" name="Text Box 21"/>
            <p:cNvSpPr txBox="1">
              <a:spLocks noChangeArrowheads="1"/>
            </p:cNvSpPr>
            <p:nvPr/>
          </p:nvSpPr>
          <p:spPr bwMode="auto">
            <a:xfrm>
              <a:off x="3240" y="3601"/>
              <a:ext cx="38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150</a:t>
              </a:r>
            </a:p>
          </p:txBody>
        </p:sp>
        <p:sp>
          <p:nvSpPr>
            <p:cNvPr id="5132" name="Text Box 22"/>
            <p:cNvSpPr txBox="1">
              <a:spLocks noChangeArrowheads="1"/>
            </p:cNvSpPr>
            <p:nvPr/>
          </p:nvSpPr>
          <p:spPr bwMode="auto">
            <a:xfrm>
              <a:off x="3970" y="3588"/>
              <a:ext cx="479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200</a:t>
              </a:r>
            </a:p>
          </p:txBody>
        </p:sp>
        <p:sp>
          <p:nvSpPr>
            <p:cNvPr id="5133" name="Text Box 23"/>
            <p:cNvSpPr txBox="1">
              <a:spLocks noChangeArrowheads="1"/>
            </p:cNvSpPr>
            <p:nvPr/>
          </p:nvSpPr>
          <p:spPr bwMode="auto">
            <a:xfrm>
              <a:off x="201" y="694"/>
              <a:ext cx="863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B.E per nucleon</a:t>
              </a:r>
            </a:p>
            <a:p>
              <a:pPr>
                <a:spcBef>
                  <a:spcPct val="50000"/>
                </a:spcBef>
              </a:pPr>
              <a:r>
                <a:rPr lang="en-US" sz="1600" dirty="0"/>
                <a:t>(</a:t>
              </a:r>
              <a:r>
                <a:rPr lang="en-US" sz="1600" dirty="0" err="1"/>
                <a:t>MeV</a:t>
              </a:r>
              <a:r>
                <a:rPr lang="en-US" sz="1600" dirty="0"/>
                <a:t>)</a:t>
              </a:r>
            </a:p>
          </p:txBody>
        </p:sp>
        <p:sp>
          <p:nvSpPr>
            <p:cNvPr id="5134" name="Text Box 24"/>
            <p:cNvSpPr txBox="1">
              <a:spLocks noChangeArrowheads="1"/>
            </p:cNvSpPr>
            <p:nvPr/>
          </p:nvSpPr>
          <p:spPr bwMode="auto">
            <a:xfrm>
              <a:off x="1013" y="2852"/>
              <a:ext cx="229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2</a:t>
              </a:r>
            </a:p>
          </p:txBody>
        </p:sp>
        <p:sp>
          <p:nvSpPr>
            <p:cNvPr id="5135" name="Text Box 25"/>
            <p:cNvSpPr txBox="1">
              <a:spLocks noChangeArrowheads="1"/>
            </p:cNvSpPr>
            <p:nvPr/>
          </p:nvSpPr>
          <p:spPr bwMode="auto">
            <a:xfrm>
              <a:off x="1027" y="2290"/>
              <a:ext cx="24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4</a:t>
              </a:r>
            </a:p>
          </p:txBody>
        </p:sp>
        <p:sp>
          <p:nvSpPr>
            <p:cNvPr id="5136" name="Text Box 26"/>
            <p:cNvSpPr txBox="1">
              <a:spLocks noChangeArrowheads="1"/>
            </p:cNvSpPr>
            <p:nvPr/>
          </p:nvSpPr>
          <p:spPr bwMode="auto">
            <a:xfrm>
              <a:off x="1014" y="1693"/>
              <a:ext cx="347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6</a:t>
              </a:r>
            </a:p>
          </p:txBody>
        </p:sp>
        <p:sp>
          <p:nvSpPr>
            <p:cNvPr id="5137" name="Text Box 27"/>
            <p:cNvSpPr txBox="1">
              <a:spLocks noChangeArrowheads="1"/>
            </p:cNvSpPr>
            <p:nvPr/>
          </p:nvSpPr>
          <p:spPr bwMode="auto">
            <a:xfrm>
              <a:off x="1020" y="1138"/>
              <a:ext cx="32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8</a:t>
              </a:r>
            </a:p>
          </p:txBody>
        </p:sp>
        <p:sp>
          <p:nvSpPr>
            <p:cNvPr id="5138" name="Oval 28"/>
            <p:cNvSpPr>
              <a:spLocks noChangeArrowheads="1"/>
            </p:cNvSpPr>
            <p:nvPr/>
          </p:nvSpPr>
          <p:spPr bwMode="auto">
            <a:xfrm>
              <a:off x="2040" y="847"/>
              <a:ext cx="56" cy="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 sz="1200">
                <a:latin typeface="Calibri" pitchFamily="34" charset="0"/>
              </a:endParaRPr>
            </a:p>
          </p:txBody>
        </p:sp>
        <p:sp>
          <p:nvSpPr>
            <p:cNvPr id="5139" name="Oval 29"/>
            <p:cNvSpPr>
              <a:spLocks noChangeArrowheads="1"/>
            </p:cNvSpPr>
            <p:nvPr/>
          </p:nvSpPr>
          <p:spPr bwMode="auto">
            <a:xfrm>
              <a:off x="1331" y="1498"/>
              <a:ext cx="56" cy="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 sz="1200">
                <a:latin typeface="Calibri" pitchFamily="34" charset="0"/>
              </a:endParaRPr>
            </a:p>
          </p:txBody>
        </p:sp>
        <p:sp>
          <p:nvSpPr>
            <p:cNvPr id="5140" name="Oval 30"/>
            <p:cNvSpPr>
              <a:spLocks noChangeArrowheads="1"/>
            </p:cNvSpPr>
            <p:nvPr/>
          </p:nvSpPr>
          <p:spPr bwMode="auto">
            <a:xfrm>
              <a:off x="4675" y="1497"/>
              <a:ext cx="56" cy="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 sz="1200">
                <a:latin typeface="Calibri" pitchFamily="34" charset="0"/>
              </a:endParaRPr>
            </a:p>
          </p:txBody>
        </p:sp>
        <p:sp>
          <p:nvSpPr>
            <p:cNvPr id="5141" name="Oval 31"/>
            <p:cNvSpPr>
              <a:spLocks noChangeArrowheads="1"/>
            </p:cNvSpPr>
            <p:nvPr/>
          </p:nvSpPr>
          <p:spPr bwMode="auto">
            <a:xfrm>
              <a:off x="1373" y="2039"/>
              <a:ext cx="56" cy="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 sz="1200">
                <a:latin typeface="Calibri" pitchFamily="34" charset="0"/>
              </a:endParaRPr>
            </a:p>
          </p:txBody>
        </p:sp>
        <p:sp>
          <p:nvSpPr>
            <p:cNvPr id="5142" name="Text Box 32"/>
            <p:cNvSpPr txBox="1">
              <a:spLocks noChangeArrowheads="1"/>
            </p:cNvSpPr>
            <p:nvPr/>
          </p:nvSpPr>
          <p:spPr bwMode="auto">
            <a:xfrm>
              <a:off x="1887" y="951"/>
              <a:ext cx="451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aseline="30000"/>
                <a:t>56</a:t>
              </a:r>
              <a:r>
                <a:rPr lang="en-US" sz="1200"/>
                <a:t>Fe</a:t>
              </a:r>
              <a:endParaRPr lang="en-US" sz="1200" baseline="30000"/>
            </a:p>
          </p:txBody>
        </p:sp>
        <p:sp>
          <p:nvSpPr>
            <p:cNvPr id="5143" name="Text Box 33"/>
            <p:cNvSpPr txBox="1">
              <a:spLocks noChangeArrowheads="1"/>
            </p:cNvSpPr>
            <p:nvPr/>
          </p:nvSpPr>
          <p:spPr bwMode="auto">
            <a:xfrm>
              <a:off x="4518" y="1250"/>
              <a:ext cx="56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aseline="30000"/>
                <a:t>238</a:t>
              </a:r>
              <a:r>
                <a:rPr lang="en-US" sz="1200"/>
                <a:t>U</a:t>
              </a:r>
              <a:endParaRPr lang="en-US" sz="1200" baseline="30000"/>
            </a:p>
          </p:txBody>
        </p:sp>
        <p:sp>
          <p:nvSpPr>
            <p:cNvPr id="5144" name="Text Box 34"/>
            <p:cNvSpPr txBox="1">
              <a:spLocks noChangeArrowheads="1"/>
            </p:cNvSpPr>
            <p:nvPr/>
          </p:nvSpPr>
          <p:spPr bwMode="auto">
            <a:xfrm>
              <a:off x="1222" y="1290"/>
              <a:ext cx="36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aseline="30000"/>
                <a:t>4</a:t>
              </a:r>
              <a:r>
                <a:rPr lang="en-US" sz="1200"/>
                <a:t>He</a:t>
              </a:r>
              <a:endParaRPr lang="en-US" sz="1200" baseline="30000"/>
            </a:p>
          </p:txBody>
        </p:sp>
        <p:sp>
          <p:nvSpPr>
            <p:cNvPr id="5145" name="Text Box 35"/>
            <p:cNvSpPr txBox="1">
              <a:spLocks noChangeArrowheads="1"/>
            </p:cNvSpPr>
            <p:nvPr/>
          </p:nvSpPr>
          <p:spPr bwMode="auto">
            <a:xfrm>
              <a:off x="1368" y="2074"/>
              <a:ext cx="437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aseline="30000"/>
                <a:t>7</a:t>
              </a:r>
              <a:r>
                <a:rPr lang="en-US" sz="1200"/>
                <a:t>Li</a:t>
              </a:r>
              <a:endParaRPr lang="en-US" sz="1200" baseline="30000"/>
            </a:p>
          </p:txBody>
        </p:sp>
        <p:sp>
          <p:nvSpPr>
            <p:cNvPr id="5146" name="Line 36"/>
            <p:cNvSpPr>
              <a:spLocks noChangeShapeType="1"/>
            </p:cNvSpPr>
            <p:nvPr/>
          </p:nvSpPr>
          <p:spPr bwMode="auto">
            <a:xfrm flipH="1">
              <a:off x="2135" y="3046"/>
              <a:ext cx="25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5147" name="Line 37"/>
            <p:cNvSpPr>
              <a:spLocks noChangeShapeType="1"/>
            </p:cNvSpPr>
            <p:nvPr/>
          </p:nvSpPr>
          <p:spPr bwMode="auto">
            <a:xfrm>
              <a:off x="1258" y="3019"/>
              <a:ext cx="8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5148" name="Text Box 38"/>
            <p:cNvSpPr txBox="1">
              <a:spLocks noChangeArrowheads="1"/>
            </p:cNvSpPr>
            <p:nvPr/>
          </p:nvSpPr>
          <p:spPr bwMode="auto">
            <a:xfrm>
              <a:off x="1300" y="3137"/>
              <a:ext cx="837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FF0000"/>
                  </a:solidFill>
                </a:rPr>
                <a:t>Fusion</a:t>
              </a:r>
            </a:p>
          </p:txBody>
        </p:sp>
        <p:sp>
          <p:nvSpPr>
            <p:cNvPr id="5149" name="Text Box 39"/>
            <p:cNvSpPr txBox="1">
              <a:spLocks noChangeArrowheads="1"/>
            </p:cNvSpPr>
            <p:nvPr/>
          </p:nvSpPr>
          <p:spPr bwMode="auto">
            <a:xfrm>
              <a:off x="3088" y="3151"/>
              <a:ext cx="1111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FF0000"/>
                  </a:solidFill>
                </a:rPr>
                <a:t>Fission</a:t>
              </a:r>
            </a:p>
          </p:txBody>
        </p:sp>
      </p:grpSp>
      <p:cxnSp>
        <p:nvCxnSpPr>
          <p:cNvPr id="40" name="Straight Connector 39"/>
          <p:cNvCxnSpPr/>
          <p:nvPr/>
        </p:nvCxnSpPr>
        <p:spPr>
          <a:xfrm rot="5400000">
            <a:off x="1607323" y="2223402"/>
            <a:ext cx="335758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33350" y="1915209"/>
            <a:ext cx="18573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Squashing lighter atoms to form heavier ones (</a:t>
            </a:r>
            <a:r>
              <a:rPr lang="en-US" b="1" dirty="0" smtClean="0">
                <a:solidFill>
                  <a:srgbClr val="FF0000"/>
                </a:solidFill>
              </a:rPr>
              <a:t>fusion</a:t>
            </a:r>
            <a:r>
              <a:rPr lang="en-US" dirty="0" smtClean="0"/>
              <a:t>) releases energy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3705225" y="2077135"/>
            <a:ext cx="34575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Splitting very heavy nuclei (</a:t>
            </a:r>
            <a:r>
              <a:rPr lang="en-US" b="1" dirty="0" smtClean="0">
                <a:solidFill>
                  <a:srgbClr val="FF0000"/>
                </a:solidFill>
              </a:rPr>
              <a:t>fission</a:t>
            </a:r>
            <a:r>
              <a:rPr lang="en-US" dirty="0" smtClean="0"/>
              <a:t>) releases energy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28625" y="4448175"/>
            <a:ext cx="8096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Heavy nuclei increase their stability by nuclear </a:t>
            </a:r>
            <a:r>
              <a:rPr lang="en-US" b="1" dirty="0" smtClean="0">
                <a:solidFill>
                  <a:srgbClr val="FF0000"/>
                </a:solidFill>
              </a:rPr>
              <a:t>fission</a:t>
            </a:r>
          </a:p>
          <a:p>
            <a:r>
              <a:rPr lang="en-US" dirty="0" smtClean="0"/>
              <a:t>Light nuclei increase their stability by nuclear </a:t>
            </a:r>
            <a:r>
              <a:rPr lang="en-US" b="1" dirty="0" smtClean="0">
                <a:solidFill>
                  <a:srgbClr val="FF0000"/>
                </a:solidFill>
              </a:rPr>
              <a:t>fusion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8693" y="5515226"/>
            <a:ext cx="56012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 comes down to stability…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3" descr="Zumdahl19_0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31598" y="1585913"/>
            <a:ext cx="5675050" cy="318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14282" y="0"/>
            <a:ext cx="438934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Nuclear Fission</a:t>
            </a:r>
          </a:p>
        </p:txBody>
      </p:sp>
      <p:sp>
        <p:nvSpPr>
          <p:cNvPr id="1030" name="Rectangle 3"/>
          <p:cNvSpPr txBox="1">
            <a:spLocks noChangeArrowheads="1"/>
          </p:cNvSpPr>
          <p:nvPr/>
        </p:nvSpPr>
        <p:spPr bwMode="auto">
          <a:xfrm>
            <a:off x="214313" y="814388"/>
            <a:ext cx="82296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>
                <a:cs typeface="Arial" charset="0"/>
              </a:rPr>
              <a:t>Breaking </a:t>
            </a:r>
            <a:r>
              <a:rPr lang="en-US" sz="2000" dirty="0">
                <a:solidFill>
                  <a:srgbClr val="FF0000"/>
                </a:solidFill>
                <a:cs typeface="Arial" charset="0"/>
              </a:rPr>
              <a:t>large / heavy unstable </a:t>
            </a:r>
            <a:r>
              <a:rPr lang="en-US" sz="2000" dirty="0">
                <a:cs typeface="Arial" charset="0"/>
              </a:rPr>
              <a:t>nuclei into smaller ones.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>
                <a:solidFill>
                  <a:srgbClr val="FF0000"/>
                </a:solidFill>
                <a:cs typeface="Arial" charset="0"/>
              </a:rPr>
              <a:t>Lots of possible combinations </a:t>
            </a:r>
            <a:r>
              <a:rPr lang="en-US" sz="2000" dirty="0">
                <a:cs typeface="Arial" charset="0"/>
              </a:rPr>
              <a:t>of fragments from one initial nucleus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cs typeface="Arial" charset="0"/>
              </a:rPr>
              <a:t>Eg</a:t>
            </a:r>
            <a:r>
              <a:rPr lang="en-US" sz="2000" dirty="0">
                <a:cs typeface="Arial" charset="0"/>
              </a:rPr>
              <a:t>: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000" dirty="0"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000" dirty="0">
              <a:cs typeface="Arial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14438" y="1643063"/>
          <a:ext cx="41338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1" name="Equation" r:id="rId5" imgW="1536480" imgH="241200" progId="Equation.3">
                  <p:embed/>
                </p:oleObj>
              </mc:Choice>
              <mc:Fallback>
                <p:oleObj name="Equation" r:id="rId5" imgW="1536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1643063"/>
                        <a:ext cx="4133850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5214938" y="1643063"/>
          <a:ext cx="71120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2" name="Equation" r:id="rId7" imgW="266400" imgH="241200" progId="Equation.3">
                  <p:embed/>
                </p:oleObj>
              </mc:Choice>
              <mc:Fallback>
                <p:oleObj name="Equation" r:id="rId7" imgW="266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1643063"/>
                        <a:ext cx="711200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214282" y="4325807"/>
            <a:ext cx="8001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 dirty="0">
                <a:cs typeface="Arial" charset="0"/>
              </a:rPr>
              <a:t>When a large nucleus is split into smaller </a:t>
            </a:r>
            <a:r>
              <a:rPr lang="en-US" sz="2800" dirty="0" smtClean="0">
                <a:cs typeface="Arial" charset="0"/>
              </a:rPr>
              <a:t>fragments or products, </a:t>
            </a:r>
            <a:r>
              <a:rPr lang="en-US" sz="2800" dirty="0">
                <a:solidFill>
                  <a:srgbClr val="FF0000"/>
                </a:solidFill>
                <a:cs typeface="Arial" charset="0"/>
              </a:rPr>
              <a:t>mass is lost </a:t>
            </a:r>
            <a:r>
              <a:rPr lang="en-US" sz="2800" dirty="0">
                <a:cs typeface="Arial" charset="0"/>
              </a:rPr>
              <a:t>in the form of an energy release</a:t>
            </a:r>
            <a:r>
              <a:rPr lang="en-US" sz="2800" dirty="0" smtClean="0">
                <a:cs typeface="Arial" charset="0"/>
              </a:rPr>
              <a:t>. </a:t>
            </a:r>
            <a:endParaRPr lang="en-NZ" sz="28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14313" y="5978120"/>
            <a:ext cx="48802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NZ" sz="2800" dirty="0" smtClean="0"/>
              <a:t>WHY is this?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152957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 txBox="1">
            <a:spLocks noChangeArrowheads="1"/>
          </p:cNvSpPr>
          <p:nvPr/>
        </p:nvSpPr>
        <p:spPr bwMode="auto">
          <a:xfrm>
            <a:off x="98475" y="3111019"/>
            <a:ext cx="8876950" cy="315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Wingdings" charset="2"/>
              <a:buChar char="q"/>
            </a:pPr>
            <a:r>
              <a:rPr lang="en-US" sz="2000" dirty="0" smtClean="0">
                <a:cs typeface="Arial" charset="0"/>
              </a:rPr>
              <a:t>Large reactant nucleus (</a:t>
            </a:r>
            <a:r>
              <a:rPr lang="en-US" sz="2000" dirty="0" err="1" smtClean="0">
                <a:cs typeface="Arial" charset="0"/>
              </a:rPr>
              <a:t>eg</a:t>
            </a:r>
            <a:r>
              <a:rPr lang="en-US" sz="2000" dirty="0" smtClean="0">
                <a:cs typeface="Arial" charset="0"/>
              </a:rPr>
              <a:t> U-235) have a </a:t>
            </a:r>
            <a:r>
              <a:rPr lang="en-US" sz="2000" b="1" dirty="0" smtClean="0">
                <a:solidFill>
                  <a:srgbClr val="FF0000"/>
                </a:solidFill>
                <a:cs typeface="Arial" charset="0"/>
              </a:rPr>
              <a:t>‘lower’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binding energy per </a:t>
            </a:r>
            <a:r>
              <a:rPr lang="en-US" sz="2000" dirty="0" smtClean="0">
                <a:cs typeface="Arial" charset="0"/>
              </a:rPr>
              <a:t>nucleon compared to Iron. </a:t>
            </a:r>
          </a:p>
          <a:p>
            <a:pPr marL="342900" indent="-342900">
              <a:buFont typeface="Wingdings" charset="2"/>
              <a:buChar char="q"/>
            </a:pPr>
            <a:r>
              <a:rPr lang="en-US" sz="2000" dirty="0" smtClean="0">
                <a:cs typeface="Arial" charset="0"/>
              </a:rPr>
              <a:t>Why are the ‘daughter’ products more stable? – </a:t>
            </a:r>
            <a:r>
              <a:rPr lang="en-US" sz="2000" dirty="0" smtClean="0">
                <a:solidFill>
                  <a:srgbClr val="FF0000"/>
                </a:solidFill>
                <a:cs typeface="Arial" charset="0"/>
              </a:rPr>
              <a:t>they have less protons and smaller in size / radius</a:t>
            </a:r>
            <a:r>
              <a:rPr lang="en-US" sz="2000" dirty="0" smtClean="0">
                <a:cs typeface="Arial" charset="0"/>
              </a:rPr>
              <a:t>.</a:t>
            </a:r>
          </a:p>
          <a:p>
            <a:pPr marL="342900" indent="-342900">
              <a:buFont typeface="Wingdings" charset="2"/>
              <a:buChar char="q"/>
            </a:pPr>
            <a:r>
              <a:rPr lang="en-US" sz="2000" dirty="0" smtClean="0">
                <a:cs typeface="Arial" charset="0"/>
              </a:rPr>
              <a:t>When </a:t>
            </a:r>
            <a:r>
              <a:rPr lang="en-US" sz="2000" dirty="0">
                <a:cs typeface="Arial" charset="0"/>
              </a:rPr>
              <a:t>a larger nucleus splits into smaller product nuclei </a:t>
            </a:r>
            <a:r>
              <a:rPr lang="en-US" sz="2000" dirty="0" smtClean="0">
                <a:cs typeface="Arial" charset="0"/>
              </a:rPr>
              <a:t>they have </a:t>
            </a:r>
            <a:r>
              <a:rPr lang="en-US" sz="2000" dirty="0">
                <a:cs typeface="Arial" charset="0"/>
              </a:rPr>
              <a:t>a </a:t>
            </a:r>
            <a:r>
              <a:rPr lang="en-US" sz="2000" dirty="0">
                <a:solidFill>
                  <a:srgbClr val="FF0000"/>
                </a:solidFill>
                <a:cs typeface="Arial" charset="0"/>
              </a:rPr>
              <a:t>higher binding energy per </a:t>
            </a:r>
            <a:r>
              <a:rPr lang="en-US" sz="2000" dirty="0" smtClean="0">
                <a:solidFill>
                  <a:srgbClr val="FF0000"/>
                </a:solidFill>
                <a:cs typeface="Arial" charset="0"/>
              </a:rPr>
              <a:t>nucleon </a:t>
            </a:r>
            <a:r>
              <a:rPr lang="en-US" sz="2000" dirty="0" smtClean="0">
                <a:cs typeface="Arial" charset="0"/>
              </a:rPr>
              <a:t>and so</a:t>
            </a:r>
            <a:r>
              <a:rPr lang="en-US" sz="2000" dirty="0" smtClean="0">
                <a:solidFill>
                  <a:srgbClr val="FF0000"/>
                </a:solidFill>
                <a:cs typeface="Arial" charset="0"/>
              </a:rPr>
              <a:t> less </a:t>
            </a:r>
            <a:r>
              <a:rPr lang="en-US" sz="2000" dirty="0" smtClean="0"/>
              <a:t>energy stored as mass.</a:t>
            </a:r>
          </a:p>
          <a:p>
            <a:pPr marL="342900" indent="-342900">
              <a:buFont typeface="Wingdings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difference in mass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between the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reactant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products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results in a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release of energy </a:t>
            </a:r>
            <a:r>
              <a:rPr lang="en-US" sz="2000" dirty="0" smtClean="0">
                <a:cs typeface="Arial" charset="0"/>
              </a:rPr>
              <a:t>(i.e. product’s may gain kinetic energy, and or radiation is emitted).</a:t>
            </a:r>
            <a:endParaRPr lang="en-US" sz="2000" dirty="0">
              <a:cs typeface="Arial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60049" y="442994"/>
            <a:ext cx="6429378" cy="2286151"/>
            <a:chOff x="507" y="592"/>
            <a:chExt cx="5510" cy="3258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201" y="694"/>
              <a:ext cx="139" cy="2873"/>
              <a:chOff x="0" y="1013"/>
              <a:chExt cx="139" cy="2873"/>
            </a:xfrm>
          </p:grpSpPr>
          <p:sp>
            <p:nvSpPr>
              <p:cNvPr id="4131" name="Line 4"/>
              <p:cNvSpPr>
                <a:spLocks noChangeShapeType="1"/>
              </p:cNvSpPr>
              <p:nvPr/>
            </p:nvSpPr>
            <p:spPr bwMode="auto">
              <a:xfrm flipV="1">
                <a:off x="83" y="1013"/>
                <a:ext cx="0" cy="28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32" name="Line 5"/>
              <p:cNvSpPr>
                <a:spLocks noChangeShapeType="1"/>
              </p:cNvSpPr>
              <p:nvPr/>
            </p:nvSpPr>
            <p:spPr bwMode="auto">
              <a:xfrm>
                <a:off x="0" y="3310"/>
                <a:ext cx="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33" name="Line 6"/>
              <p:cNvSpPr>
                <a:spLocks noChangeShapeType="1"/>
              </p:cNvSpPr>
              <p:nvPr/>
            </p:nvSpPr>
            <p:spPr bwMode="auto">
              <a:xfrm>
                <a:off x="0" y="2733"/>
                <a:ext cx="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34" name="Line 7"/>
              <p:cNvSpPr>
                <a:spLocks noChangeShapeType="1"/>
              </p:cNvSpPr>
              <p:nvPr/>
            </p:nvSpPr>
            <p:spPr bwMode="auto">
              <a:xfrm>
                <a:off x="0" y="2157"/>
                <a:ext cx="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35" name="Line 8"/>
              <p:cNvSpPr>
                <a:spLocks noChangeShapeType="1"/>
              </p:cNvSpPr>
              <p:nvPr/>
            </p:nvSpPr>
            <p:spPr bwMode="auto">
              <a:xfrm>
                <a:off x="0" y="1581"/>
                <a:ext cx="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5400000">
              <a:off x="3010" y="1783"/>
              <a:ext cx="139" cy="3574"/>
              <a:chOff x="0" y="1013"/>
              <a:chExt cx="139" cy="2873"/>
            </a:xfrm>
          </p:grpSpPr>
          <p:sp>
            <p:nvSpPr>
              <p:cNvPr id="4126" name="Line 11"/>
              <p:cNvSpPr>
                <a:spLocks noChangeShapeType="1"/>
              </p:cNvSpPr>
              <p:nvPr/>
            </p:nvSpPr>
            <p:spPr bwMode="auto">
              <a:xfrm flipV="1">
                <a:off x="83" y="1013"/>
                <a:ext cx="0" cy="28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27" name="Line 12"/>
              <p:cNvSpPr>
                <a:spLocks noChangeShapeType="1"/>
              </p:cNvSpPr>
              <p:nvPr/>
            </p:nvSpPr>
            <p:spPr bwMode="auto">
              <a:xfrm>
                <a:off x="0" y="3310"/>
                <a:ext cx="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28" name="Line 13"/>
              <p:cNvSpPr>
                <a:spLocks noChangeShapeType="1"/>
              </p:cNvSpPr>
              <p:nvPr/>
            </p:nvSpPr>
            <p:spPr bwMode="auto">
              <a:xfrm>
                <a:off x="0" y="2733"/>
                <a:ext cx="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29" name="Line 14"/>
              <p:cNvSpPr>
                <a:spLocks noChangeShapeType="1"/>
              </p:cNvSpPr>
              <p:nvPr/>
            </p:nvSpPr>
            <p:spPr bwMode="auto">
              <a:xfrm>
                <a:off x="0" y="2157"/>
                <a:ext cx="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30" name="Line 15"/>
              <p:cNvSpPr>
                <a:spLocks noChangeShapeType="1"/>
              </p:cNvSpPr>
              <p:nvPr/>
            </p:nvSpPr>
            <p:spPr bwMode="auto">
              <a:xfrm>
                <a:off x="0" y="1581"/>
                <a:ext cx="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</p:grpSp>
        <p:sp>
          <p:nvSpPr>
            <p:cNvPr id="4103" name="Freeform 17"/>
            <p:cNvSpPr>
              <a:spLocks/>
            </p:cNvSpPr>
            <p:nvPr/>
          </p:nvSpPr>
          <p:spPr bwMode="auto">
            <a:xfrm>
              <a:off x="1312" y="888"/>
              <a:ext cx="3400" cy="1978"/>
            </a:xfrm>
            <a:custGeom>
              <a:avLst/>
              <a:gdLst>
                <a:gd name="T0" fmla="*/ 0 w 3400"/>
                <a:gd name="T1" fmla="*/ 1978 h 1978"/>
                <a:gd name="T2" fmla="*/ 13 w 3400"/>
                <a:gd name="T3" fmla="*/ 1832 h 1978"/>
                <a:gd name="T4" fmla="*/ 48 w 3400"/>
                <a:gd name="T5" fmla="*/ 653 h 1978"/>
                <a:gd name="T6" fmla="*/ 90 w 3400"/>
                <a:gd name="T7" fmla="*/ 1187 h 1978"/>
                <a:gd name="T8" fmla="*/ 187 w 3400"/>
                <a:gd name="T9" fmla="*/ 507 h 1978"/>
                <a:gd name="T10" fmla="*/ 249 w 3400"/>
                <a:gd name="T11" fmla="*/ 354 h 1978"/>
                <a:gd name="T12" fmla="*/ 354 w 3400"/>
                <a:gd name="T13" fmla="*/ 195 h 1978"/>
                <a:gd name="T14" fmla="*/ 485 w 3400"/>
                <a:gd name="T15" fmla="*/ 91 h 1978"/>
                <a:gd name="T16" fmla="*/ 610 w 3400"/>
                <a:gd name="T17" fmla="*/ 28 h 1978"/>
                <a:gd name="T18" fmla="*/ 742 w 3400"/>
                <a:gd name="T19" fmla="*/ 0 h 1978"/>
                <a:gd name="T20" fmla="*/ 888 w 3400"/>
                <a:gd name="T21" fmla="*/ 0 h 1978"/>
                <a:gd name="T22" fmla="*/ 1117 w 3400"/>
                <a:gd name="T23" fmla="*/ 42 h 1978"/>
                <a:gd name="T24" fmla="*/ 3400 w 3400"/>
                <a:gd name="T25" fmla="*/ 632 h 19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400"/>
                <a:gd name="T40" fmla="*/ 0 h 1978"/>
                <a:gd name="T41" fmla="*/ 3400 w 3400"/>
                <a:gd name="T42" fmla="*/ 1978 h 197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400" h="1978">
                  <a:moveTo>
                    <a:pt x="0" y="1978"/>
                  </a:moveTo>
                  <a:cubicBezTo>
                    <a:pt x="2" y="1949"/>
                    <a:pt x="13" y="1873"/>
                    <a:pt x="13" y="1832"/>
                  </a:cubicBezTo>
                  <a:lnTo>
                    <a:pt x="48" y="653"/>
                  </a:lnTo>
                  <a:lnTo>
                    <a:pt x="90" y="1187"/>
                  </a:lnTo>
                  <a:lnTo>
                    <a:pt x="187" y="507"/>
                  </a:lnTo>
                  <a:lnTo>
                    <a:pt x="249" y="354"/>
                  </a:lnTo>
                  <a:lnTo>
                    <a:pt x="354" y="195"/>
                  </a:lnTo>
                  <a:lnTo>
                    <a:pt x="485" y="91"/>
                  </a:lnTo>
                  <a:lnTo>
                    <a:pt x="610" y="28"/>
                  </a:lnTo>
                  <a:lnTo>
                    <a:pt x="742" y="0"/>
                  </a:lnTo>
                  <a:lnTo>
                    <a:pt x="888" y="0"/>
                  </a:lnTo>
                  <a:lnTo>
                    <a:pt x="1117" y="42"/>
                  </a:lnTo>
                  <a:lnTo>
                    <a:pt x="3400" y="63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 sz="1200">
                <a:latin typeface="Calibri" pitchFamily="34" charset="0"/>
              </a:endParaRPr>
            </a:p>
          </p:txBody>
        </p:sp>
        <p:sp>
          <p:nvSpPr>
            <p:cNvPr id="4104" name="Text Box 18"/>
            <p:cNvSpPr txBox="1">
              <a:spLocks noChangeArrowheads="1"/>
            </p:cNvSpPr>
            <p:nvPr/>
          </p:nvSpPr>
          <p:spPr bwMode="auto">
            <a:xfrm>
              <a:off x="4969" y="3428"/>
              <a:ext cx="742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Mass number</a:t>
              </a:r>
            </a:p>
          </p:txBody>
        </p:sp>
        <p:sp>
          <p:nvSpPr>
            <p:cNvPr id="4105" name="Text Box 19"/>
            <p:cNvSpPr txBox="1">
              <a:spLocks noChangeArrowheads="1"/>
            </p:cNvSpPr>
            <p:nvPr/>
          </p:nvSpPr>
          <p:spPr bwMode="auto">
            <a:xfrm>
              <a:off x="1874" y="3602"/>
              <a:ext cx="39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/>
                <a:t>50</a:t>
              </a:r>
            </a:p>
          </p:txBody>
        </p:sp>
        <p:sp>
          <p:nvSpPr>
            <p:cNvPr id="4106" name="Text Box 20"/>
            <p:cNvSpPr txBox="1">
              <a:spLocks noChangeArrowheads="1"/>
            </p:cNvSpPr>
            <p:nvPr/>
          </p:nvSpPr>
          <p:spPr bwMode="auto">
            <a:xfrm>
              <a:off x="2568" y="3601"/>
              <a:ext cx="437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100</a:t>
              </a:r>
            </a:p>
          </p:txBody>
        </p:sp>
        <p:sp>
          <p:nvSpPr>
            <p:cNvPr id="4107" name="Text Box 21"/>
            <p:cNvSpPr txBox="1">
              <a:spLocks noChangeArrowheads="1"/>
            </p:cNvSpPr>
            <p:nvPr/>
          </p:nvSpPr>
          <p:spPr bwMode="auto">
            <a:xfrm>
              <a:off x="3240" y="3601"/>
              <a:ext cx="38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150</a:t>
              </a:r>
            </a:p>
          </p:txBody>
        </p:sp>
        <p:sp>
          <p:nvSpPr>
            <p:cNvPr id="4108" name="Text Box 22"/>
            <p:cNvSpPr txBox="1">
              <a:spLocks noChangeArrowheads="1"/>
            </p:cNvSpPr>
            <p:nvPr/>
          </p:nvSpPr>
          <p:spPr bwMode="auto">
            <a:xfrm>
              <a:off x="3970" y="3588"/>
              <a:ext cx="479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200</a:t>
              </a:r>
            </a:p>
          </p:txBody>
        </p:sp>
        <p:sp>
          <p:nvSpPr>
            <p:cNvPr id="4109" name="Text Box 23"/>
            <p:cNvSpPr txBox="1">
              <a:spLocks noChangeArrowheads="1"/>
            </p:cNvSpPr>
            <p:nvPr/>
          </p:nvSpPr>
          <p:spPr bwMode="auto">
            <a:xfrm>
              <a:off x="507" y="592"/>
              <a:ext cx="632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/>
                <a:t>B.E per nucleon</a:t>
              </a:r>
            </a:p>
            <a:p>
              <a:pPr>
                <a:spcBef>
                  <a:spcPct val="50000"/>
                </a:spcBef>
              </a:pPr>
              <a:r>
                <a:rPr lang="en-US" sz="1200" dirty="0"/>
                <a:t>(</a:t>
              </a:r>
              <a:r>
                <a:rPr lang="en-US" sz="1200" dirty="0" err="1"/>
                <a:t>MeV</a:t>
              </a:r>
              <a:r>
                <a:rPr lang="en-US" sz="1200" dirty="0"/>
                <a:t>)</a:t>
              </a:r>
            </a:p>
          </p:txBody>
        </p:sp>
        <p:sp>
          <p:nvSpPr>
            <p:cNvPr id="4110" name="Text Box 24"/>
            <p:cNvSpPr txBox="1">
              <a:spLocks noChangeArrowheads="1"/>
            </p:cNvSpPr>
            <p:nvPr/>
          </p:nvSpPr>
          <p:spPr bwMode="auto">
            <a:xfrm>
              <a:off x="1013" y="2852"/>
              <a:ext cx="229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2</a:t>
              </a:r>
            </a:p>
          </p:txBody>
        </p:sp>
        <p:sp>
          <p:nvSpPr>
            <p:cNvPr id="4111" name="Text Box 25"/>
            <p:cNvSpPr txBox="1">
              <a:spLocks noChangeArrowheads="1"/>
            </p:cNvSpPr>
            <p:nvPr/>
          </p:nvSpPr>
          <p:spPr bwMode="auto">
            <a:xfrm>
              <a:off x="1027" y="2290"/>
              <a:ext cx="24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4</a:t>
              </a:r>
            </a:p>
          </p:txBody>
        </p:sp>
        <p:sp>
          <p:nvSpPr>
            <p:cNvPr id="4112" name="Text Box 26"/>
            <p:cNvSpPr txBox="1">
              <a:spLocks noChangeArrowheads="1"/>
            </p:cNvSpPr>
            <p:nvPr/>
          </p:nvSpPr>
          <p:spPr bwMode="auto">
            <a:xfrm>
              <a:off x="1014" y="1693"/>
              <a:ext cx="347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6</a:t>
              </a:r>
            </a:p>
          </p:txBody>
        </p:sp>
        <p:sp>
          <p:nvSpPr>
            <p:cNvPr id="4113" name="Text Box 27"/>
            <p:cNvSpPr txBox="1">
              <a:spLocks noChangeArrowheads="1"/>
            </p:cNvSpPr>
            <p:nvPr/>
          </p:nvSpPr>
          <p:spPr bwMode="auto">
            <a:xfrm>
              <a:off x="1020" y="1138"/>
              <a:ext cx="32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8</a:t>
              </a:r>
            </a:p>
          </p:txBody>
        </p:sp>
        <p:sp>
          <p:nvSpPr>
            <p:cNvPr id="4114" name="Oval 28"/>
            <p:cNvSpPr>
              <a:spLocks noChangeArrowheads="1"/>
            </p:cNvSpPr>
            <p:nvPr/>
          </p:nvSpPr>
          <p:spPr bwMode="auto">
            <a:xfrm>
              <a:off x="2040" y="847"/>
              <a:ext cx="56" cy="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 sz="1200">
                <a:latin typeface="Calibri" pitchFamily="34" charset="0"/>
              </a:endParaRPr>
            </a:p>
          </p:txBody>
        </p:sp>
        <p:sp>
          <p:nvSpPr>
            <p:cNvPr id="4115" name="Oval 29"/>
            <p:cNvSpPr>
              <a:spLocks noChangeArrowheads="1"/>
            </p:cNvSpPr>
            <p:nvPr/>
          </p:nvSpPr>
          <p:spPr bwMode="auto">
            <a:xfrm>
              <a:off x="1331" y="1498"/>
              <a:ext cx="56" cy="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 sz="1200">
                <a:latin typeface="Calibri" pitchFamily="34" charset="0"/>
              </a:endParaRPr>
            </a:p>
          </p:txBody>
        </p:sp>
        <p:sp>
          <p:nvSpPr>
            <p:cNvPr id="4116" name="Oval 30"/>
            <p:cNvSpPr>
              <a:spLocks noChangeArrowheads="1"/>
            </p:cNvSpPr>
            <p:nvPr/>
          </p:nvSpPr>
          <p:spPr bwMode="auto">
            <a:xfrm>
              <a:off x="4675" y="1497"/>
              <a:ext cx="56" cy="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 sz="1200">
                <a:latin typeface="Calibri" pitchFamily="34" charset="0"/>
              </a:endParaRPr>
            </a:p>
          </p:txBody>
        </p:sp>
        <p:sp>
          <p:nvSpPr>
            <p:cNvPr id="4117" name="Oval 31"/>
            <p:cNvSpPr>
              <a:spLocks noChangeArrowheads="1"/>
            </p:cNvSpPr>
            <p:nvPr/>
          </p:nvSpPr>
          <p:spPr bwMode="auto">
            <a:xfrm>
              <a:off x="1373" y="2039"/>
              <a:ext cx="56" cy="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 sz="1200">
                <a:latin typeface="Calibri" pitchFamily="34" charset="0"/>
              </a:endParaRPr>
            </a:p>
          </p:txBody>
        </p:sp>
        <p:sp>
          <p:nvSpPr>
            <p:cNvPr id="4118" name="Text Box 32"/>
            <p:cNvSpPr txBox="1">
              <a:spLocks noChangeArrowheads="1"/>
            </p:cNvSpPr>
            <p:nvPr/>
          </p:nvSpPr>
          <p:spPr bwMode="auto">
            <a:xfrm>
              <a:off x="1887" y="951"/>
              <a:ext cx="451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aseline="30000"/>
                <a:t>56</a:t>
              </a:r>
              <a:r>
                <a:rPr lang="en-US" sz="1200"/>
                <a:t>Fe</a:t>
              </a:r>
              <a:endParaRPr lang="en-US" sz="1200" baseline="30000"/>
            </a:p>
          </p:txBody>
        </p:sp>
        <p:sp>
          <p:nvSpPr>
            <p:cNvPr id="4119" name="Text Box 33"/>
            <p:cNvSpPr txBox="1">
              <a:spLocks noChangeArrowheads="1"/>
            </p:cNvSpPr>
            <p:nvPr/>
          </p:nvSpPr>
          <p:spPr bwMode="auto">
            <a:xfrm>
              <a:off x="4518" y="1250"/>
              <a:ext cx="562" cy="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aseline="30000" dirty="0" smtClean="0"/>
                <a:t>235</a:t>
              </a:r>
              <a:r>
                <a:rPr lang="en-US" sz="1200" dirty="0" smtClean="0"/>
                <a:t>U</a:t>
              </a:r>
              <a:endParaRPr lang="en-US" sz="1200" baseline="30000" dirty="0"/>
            </a:p>
          </p:txBody>
        </p:sp>
        <p:sp>
          <p:nvSpPr>
            <p:cNvPr id="4120" name="Text Box 34"/>
            <p:cNvSpPr txBox="1">
              <a:spLocks noChangeArrowheads="1"/>
            </p:cNvSpPr>
            <p:nvPr/>
          </p:nvSpPr>
          <p:spPr bwMode="auto">
            <a:xfrm>
              <a:off x="1259" y="1011"/>
              <a:ext cx="561" cy="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aseline="30000" dirty="0"/>
                <a:t>4</a:t>
              </a:r>
              <a:r>
                <a:rPr lang="en-US" sz="1200" dirty="0"/>
                <a:t>He</a:t>
              </a:r>
              <a:endParaRPr lang="en-US" sz="1200" baseline="30000" dirty="0"/>
            </a:p>
          </p:txBody>
        </p:sp>
        <p:sp>
          <p:nvSpPr>
            <p:cNvPr id="4121" name="Text Box 35"/>
            <p:cNvSpPr txBox="1">
              <a:spLocks noChangeArrowheads="1"/>
            </p:cNvSpPr>
            <p:nvPr/>
          </p:nvSpPr>
          <p:spPr bwMode="auto">
            <a:xfrm>
              <a:off x="1368" y="2074"/>
              <a:ext cx="437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aseline="30000" dirty="0"/>
                <a:t>7</a:t>
              </a:r>
              <a:r>
                <a:rPr lang="en-US" sz="1200" dirty="0"/>
                <a:t>Li</a:t>
              </a:r>
              <a:endParaRPr lang="en-US" sz="1200" baseline="30000" dirty="0"/>
            </a:p>
          </p:txBody>
        </p:sp>
        <p:sp>
          <p:nvSpPr>
            <p:cNvPr id="4125" name="Text Box 39"/>
            <p:cNvSpPr txBox="1">
              <a:spLocks noChangeArrowheads="1"/>
            </p:cNvSpPr>
            <p:nvPr/>
          </p:nvSpPr>
          <p:spPr bwMode="auto">
            <a:xfrm>
              <a:off x="1793" y="1814"/>
              <a:ext cx="4224" cy="7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Fission Reactions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928794" y="1752035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Why is mass lost &amp; energy released?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5393244" y="646489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56</a:t>
            </a:r>
            <a:r>
              <a:rPr lang="en-US" dirty="0" smtClean="0"/>
              <a:t>Fe ~ 9 </a:t>
            </a:r>
            <a:r>
              <a:rPr lang="en-US" dirty="0" err="1" smtClean="0"/>
              <a:t>MeV</a:t>
            </a:r>
            <a:r>
              <a:rPr lang="en-US" dirty="0" smtClean="0"/>
              <a:t> BE / nucleon</a:t>
            </a:r>
          </a:p>
          <a:p>
            <a:r>
              <a:rPr lang="en-US" baseline="30000" dirty="0" smtClean="0"/>
              <a:t>235</a:t>
            </a:r>
            <a:r>
              <a:rPr lang="en-US" dirty="0" smtClean="0"/>
              <a:t>U ~ 7 MeV BE / nucleon</a:t>
            </a:r>
            <a:endParaRPr lang="en-US" dirty="0"/>
          </a:p>
        </p:txBody>
      </p:sp>
      <p:sp>
        <p:nvSpPr>
          <p:cNvPr id="41" name="Text Box 34"/>
          <p:cNvSpPr txBox="1">
            <a:spLocks noChangeArrowheads="1"/>
          </p:cNvSpPr>
          <p:nvPr/>
        </p:nvSpPr>
        <p:spPr bwMode="auto">
          <a:xfrm>
            <a:off x="1250650" y="1798766"/>
            <a:ext cx="6543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aseline="30000" dirty="0" smtClean="0"/>
              <a:t>2</a:t>
            </a:r>
            <a:r>
              <a:rPr lang="en-US" sz="1200" dirty="0" smtClean="0"/>
              <a:t>H</a:t>
            </a:r>
            <a:endParaRPr lang="en-US" sz="1200" baseline="30000" dirty="0"/>
          </a:p>
        </p:txBody>
      </p:sp>
      <p:sp>
        <p:nvSpPr>
          <p:cNvPr id="42" name="Oval 29"/>
          <p:cNvSpPr>
            <a:spLocks noChangeArrowheads="1"/>
          </p:cNvSpPr>
          <p:nvPr/>
        </p:nvSpPr>
        <p:spPr bwMode="auto">
          <a:xfrm>
            <a:off x="1214548" y="1846767"/>
            <a:ext cx="65344" cy="5332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 sz="1200">
              <a:latin typeface="Calibri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074059" y="1215570"/>
            <a:ext cx="950614" cy="17492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30" y="359960"/>
            <a:ext cx="6965386" cy="6138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60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2770</TotalTime>
  <Words>408</Words>
  <Application>Microsoft Macintosh PowerPoint</Application>
  <PresentationFormat>On-screen Show (4:3)</PresentationFormat>
  <Paragraphs>70</Paragraphs>
  <Slides>17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Wingdings</vt:lpstr>
      <vt:lpstr>Arial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MagnumMac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</dc:creator>
  <cp:lastModifiedBy>Stephen Anderson</cp:lastModifiedBy>
  <cp:revision>119</cp:revision>
  <dcterms:created xsi:type="dcterms:W3CDTF">2008-10-01T11:36:15Z</dcterms:created>
  <dcterms:modified xsi:type="dcterms:W3CDTF">2016-02-26T02:36:40Z</dcterms:modified>
</cp:coreProperties>
</file>