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2"/>
  </p:notesMasterIdLst>
  <p:sldIdLst>
    <p:sldId id="345" r:id="rId3"/>
    <p:sldId id="351" r:id="rId4"/>
    <p:sldId id="343" r:id="rId5"/>
    <p:sldId id="344" r:id="rId6"/>
    <p:sldId id="346" r:id="rId7"/>
    <p:sldId id="347" r:id="rId8"/>
    <p:sldId id="348" r:id="rId9"/>
    <p:sldId id="349" r:id="rId10"/>
    <p:sldId id="35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accent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accent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accent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accent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ECFF"/>
    <a:srgbClr val="006600"/>
    <a:srgbClr val="F0F0F0"/>
    <a:srgbClr val="CC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8" autoAdjust="0"/>
    <p:restoredTop sz="63269" autoAdjust="0"/>
  </p:normalViewPr>
  <p:slideViewPr>
    <p:cSldViewPr>
      <p:cViewPr>
        <p:scale>
          <a:sx n="70" d="100"/>
          <a:sy n="70" d="100"/>
        </p:scale>
        <p:origin x="-1002" y="-216"/>
      </p:cViewPr>
      <p:guideLst>
        <p:guide orient="horz" pos="4272"/>
        <p:guide pos="57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5ADFDAB-7342-4C88-8E13-7020E3C43025}" type="datetimeFigureOut">
              <a:rPr lang="en-US"/>
              <a:pPr>
                <a:defRPr/>
              </a:pPr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4AB94E9-3744-4889-9008-2786C3424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170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AB94E9-3744-4889-9008-2786C34243A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5C706-78C2-4B5A-A574-A28F161B2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931BC-BB8B-4E77-BF44-DE12F11AC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7B6B2-BB0C-4D8B-B3A8-907AC1B4B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F4AEB-1964-45E3-9454-305C6AADAC64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44486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8626F-BADC-441D-BD52-0A4C5A3B19DC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14255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A0651-0D00-465C-9452-EA22F440D943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27400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9DF63-38B0-4BE8-9C4A-A924AAA4F457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98415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14A3F7-B00D-49D4-B84A-28845C1B6663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87669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05618-954B-4FB3-9292-9210191A281C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51642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AB9E5F-44D1-4367-B17B-13623129C677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6437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C789A7-32AE-4DF3-87B3-AC838ED3FFCA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42250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BB55B-495D-4E3E-B229-EFCFE8D60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B2D3E-FC3D-4F3E-A750-C8AE007E500D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23377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F26AA-D14A-4D71-9506-A2876F22C535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72050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8DAA7B-3A96-471D-9409-02B5B14E4946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67751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F19D3-8F95-44BF-A3B1-4B1272441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27DE0-AF6C-44E4-A155-C6434D110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7131F-1DAE-42CA-A79E-0A2E2B53D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99855-4FD9-4745-927D-056E7840F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CD236-1467-4749-9AE4-4967B4C1E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2B3F0-0840-4CC5-85A0-D9C7B80B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4F978-1802-49AF-A1E7-92CC72401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2ADD689-6490-41E0-9987-B3250472A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Verdana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b="0">
              <a:solidFill>
                <a:prstClr val="black"/>
              </a:solidFill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Verdana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b="0">
              <a:solidFill>
                <a:prstClr val="black"/>
              </a:solidFill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D7E27B73-3F03-46DD-972F-C15DB9B023BB}" type="slidenum">
              <a:rPr lang="en-US" altLang="en-US" b="0" smtClean="0">
                <a:solidFill>
                  <a:prstClr val="black"/>
                </a:solidFill>
                <a:latin typeface="Verdana" pitchFamily="-111" charset="0"/>
                <a:ea typeface="ＭＳ Ｐゴシック" pitchFamily="-111" charset="-128"/>
              </a:rPr>
              <a:pPr/>
              <a:t>‹#›</a:t>
            </a:fld>
            <a:endParaRPr lang="en-US" altLang="en-US" b="0" smtClean="0">
              <a:solidFill>
                <a:prstClr val="black"/>
              </a:solidFill>
              <a:latin typeface="Verdana" pitchFamily="-111" charset="0"/>
              <a:ea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85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Osaka" pitchFamily="-107" charset="-128"/>
          <a:cs typeface="Osaka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0010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27" y="685800"/>
            <a:ext cx="88773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948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92" name="Text Box 68"/>
          <p:cNvSpPr txBox="1">
            <a:spLocks noChangeArrowheads="1"/>
          </p:cNvSpPr>
          <p:nvPr/>
        </p:nvSpPr>
        <p:spPr bwMode="auto">
          <a:xfrm>
            <a:off x="304800" y="5334000"/>
            <a:ext cx="762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zh-CN" sz="2000" b="0" dirty="0" smtClean="0">
                <a:solidFill>
                  <a:schemeClr val="tx1"/>
                </a:solidFill>
                <a:latin typeface="Arial" pitchFamily="34" charset="0"/>
                <a:ea typeface="宋体"/>
                <a:cs typeface="宋体"/>
              </a:rPr>
              <a:t>What </a:t>
            </a:r>
            <a:r>
              <a:rPr lang="en-US" altLang="zh-CN" sz="2000" b="0" dirty="0">
                <a:solidFill>
                  <a:schemeClr val="tx1"/>
                </a:solidFill>
                <a:latin typeface="Arial" pitchFamily="34" charset="0"/>
                <a:ea typeface="宋体"/>
                <a:cs typeface="宋体"/>
              </a:rPr>
              <a:t>charge exists on a 30 </a:t>
            </a:r>
            <a:r>
              <a:rPr lang="en-US" altLang="zh-CN" sz="2000" b="0" dirty="0" err="1">
                <a:solidFill>
                  <a:schemeClr val="tx1"/>
                </a:solidFill>
                <a:latin typeface="Arial" pitchFamily="34" charset="0"/>
                <a:ea typeface="宋体"/>
                <a:cs typeface="宋体"/>
              </a:rPr>
              <a:t>μF</a:t>
            </a:r>
            <a:r>
              <a:rPr lang="en-US" altLang="zh-CN" sz="2000" b="0" dirty="0">
                <a:solidFill>
                  <a:schemeClr val="tx1"/>
                </a:solidFill>
                <a:latin typeface="Arial" pitchFamily="34" charset="0"/>
                <a:ea typeface="宋体"/>
                <a:cs typeface="宋体"/>
              </a:rPr>
              <a:t> capacitor (fully charged) with a 120 V potential difference between its plates and what is the energy stored? </a:t>
            </a:r>
            <a:endParaRPr lang="en-AU" sz="2000" dirty="0">
              <a:latin typeface="Arial" pitchFamily="34" charset="0"/>
            </a:endParaRPr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1295400" y="2514600"/>
            <a:ext cx="2438400" cy="2209800"/>
            <a:chOff x="768" y="624"/>
            <a:chExt cx="1250" cy="1210"/>
          </a:xfrm>
        </p:grpSpPr>
        <p:pic>
          <p:nvPicPr>
            <p:cNvPr id="18446" name="Picture 70" descr="electrocut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624"/>
              <a:ext cx="1058" cy="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7" name="Picture 71" descr="electro_capacitorsymbol-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8" y="1392"/>
              <a:ext cx="503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703" name="Text Box 79"/>
          <p:cNvSpPr txBox="1">
            <a:spLocks noChangeArrowheads="1"/>
          </p:cNvSpPr>
          <p:nvPr/>
        </p:nvSpPr>
        <p:spPr bwMode="auto">
          <a:xfrm>
            <a:off x="457200" y="63246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000" b="0">
                <a:solidFill>
                  <a:schemeClr val="tx1"/>
                </a:solidFill>
                <a:latin typeface="Verdana" pitchFamily="34" charset="0"/>
                <a:ea typeface="宋体"/>
                <a:cs typeface="宋体"/>
              </a:rPr>
              <a:t>Ans: 3.6 x 10</a:t>
            </a:r>
            <a:r>
              <a:rPr lang="en-US" altLang="zh-CN" sz="2000" b="0" baseline="30000">
                <a:solidFill>
                  <a:schemeClr val="tx1"/>
                </a:solidFill>
                <a:latin typeface="Verdana" pitchFamily="34" charset="0"/>
                <a:ea typeface="宋体"/>
                <a:cs typeface="宋体"/>
              </a:rPr>
              <a:t>-3</a:t>
            </a:r>
            <a:r>
              <a:rPr lang="en-US" altLang="zh-CN" sz="2000" b="0">
                <a:solidFill>
                  <a:schemeClr val="tx1"/>
                </a:solidFill>
                <a:latin typeface="Verdana" pitchFamily="34" charset="0"/>
                <a:ea typeface="宋体"/>
                <a:cs typeface="宋体"/>
              </a:rPr>
              <a:t> C, 0.22 J</a:t>
            </a:r>
            <a:endParaRPr lang="en-AU" sz="2000" b="0">
              <a:solidFill>
                <a:schemeClr val="tx1"/>
              </a:solidFill>
              <a:latin typeface="Verdana" pitchFamily="34" charset="0"/>
            </a:endParaRPr>
          </a:p>
        </p:txBody>
      </p:sp>
      <p:pic>
        <p:nvPicPr>
          <p:cNvPr id="18441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152400"/>
            <a:ext cx="872331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1905000"/>
            <a:ext cx="2971800" cy="332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92" grpId="0"/>
      <p:bldP spid="267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30239" y="381000"/>
            <a:ext cx="7772400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Stored in a Charged Capacitor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14164" y="1464469"/>
            <a:ext cx="3749675" cy="21034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The area under the graph gives the energy stored in the capacitor.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22313" y="2287588"/>
            <a:ext cx="3794125" cy="3732212"/>
            <a:chOff x="571" y="1430"/>
            <a:chExt cx="2390" cy="2351"/>
          </a:xfrm>
        </p:grpSpPr>
        <p:sp>
          <p:nvSpPr>
            <p:cNvPr id="4106" name="Line 13"/>
            <p:cNvSpPr>
              <a:spLocks noChangeShapeType="1"/>
            </p:cNvSpPr>
            <p:nvPr/>
          </p:nvSpPr>
          <p:spPr bwMode="auto">
            <a:xfrm>
              <a:off x="649" y="3519"/>
              <a:ext cx="2157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4107" name="Line 14"/>
            <p:cNvSpPr>
              <a:spLocks noChangeShapeType="1"/>
            </p:cNvSpPr>
            <p:nvPr/>
          </p:nvSpPr>
          <p:spPr bwMode="auto">
            <a:xfrm flipV="1">
              <a:off x="754" y="1602"/>
              <a:ext cx="0" cy="2179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4108" name="Text Box 15"/>
            <p:cNvSpPr txBox="1">
              <a:spLocks noChangeArrowheads="1"/>
            </p:cNvSpPr>
            <p:nvPr/>
          </p:nvSpPr>
          <p:spPr bwMode="auto">
            <a:xfrm>
              <a:off x="571" y="3483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4109" name="Text Box 16"/>
            <p:cNvSpPr txBox="1">
              <a:spLocks noChangeArrowheads="1"/>
            </p:cNvSpPr>
            <p:nvPr/>
          </p:nvSpPr>
          <p:spPr bwMode="auto">
            <a:xfrm>
              <a:off x="813" y="143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i="1">
                  <a:solidFill>
                    <a:srgbClr val="FF0000"/>
                  </a:solidFill>
                </a:rPr>
                <a:t>Q</a:t>
              </a:r>
            </a:p>
          </p:txBody>
        </p:sp>
        <p:sp>
          <p:nvSpPr>
            <p:cNvPr id="4110" name="Text Box 17"/>
            <p:cNvSpPr txBox="1">
              <a:spLocks noChangeArrowheads="1"/>
            </p:cNvSpPr>
            <p:nvPr/>
          </p:nvSpPr>
          <p:spPr bwMode="auto">
            <a:xfrm>
              <a:off x="2728" y="3493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i="1">
                  <a:solidFill>
                    <a:srgbClr val="FF0000"/>
                  </a:solidFill>
                </a:rPr>
                <a:t>V</a:t>
              </a:r>
            </a:p>
          </p:txBody>
        </p:sp>
      </p:grpSp>
      <p:sp>
        <p:nvSpPr>
          <p:cNvPr id="28691" name="Line 19"/>
          <p:cNvSpPr>
            <a:spLocks noChangeShapeType="1"/>
          </p:cNvSpPr>
          <p:nvPr/>
        </p:nvSpPr>
        <p:spPr bwMode="auto">
          <a:xfrm flipV="1">
            <a:off x="1014413" y="2943225"/>
            <a:ext cx="2427287" cy="26590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28692" name="AutoShape 20"/>
          <p:cNvSpPr>
            <a:spLocks noChangeArrowheads="1"/>
          </p:cNvSpPr>
          <p:nvPr/>
        </p:nvSpPr>
        <p:spPr bwMode="auto">
          <a:xfrm flipH="1">
            <a:off x="1063625" y="2962275"/>
            <a:ext cx="2379663" cy="2624138"/>
          </a:xfrm>
          <a:prstGeom prst="rtTriangl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endParaRPr lang="en-US"/>
          </a:p>
        </p:txBody>
      </p:sp>
      <p:graphicFrame>
        <p:nvGraphicFramePr>
          <p:cNvPr id="4505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660742"/>
              </p:ext>
            </p:extLst>
          </p:nvPr>
        </p:nvGraphicFramePr>
        <p:xfrm>
          <a:off x="5410200" y="3477419"/>
          <a:ext cx="152876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3" name="Equation" r:id="rId3" imgW="647640" imgH="393480" progId="Equation.3">
                  <p:embed/>
                </p:oleObj>
              </mc:Choice>
              <mc:Fallback>
                <p:oleObj name="Equation" r:id="rId3" imgW="64764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477419"/>
                        <a:ext cx="1528762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669524"/>
              </p:ext>
            </p:extLst>
          </p:nvPr>
        </p:nvGraphicFramePr>
        <p:xfrm>
          <a:off x="5791200" y="4290219"/>
          <a:ext cx="133985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4" name="Equation" r:id="rId5" imgW="558720" imgH="393480" progId="Equation.3">
                  <p:embed/>
                </p:oleObj>
              </mc:Choice>
              <mc:Fallback>
                <p:oleObj name="Equation" r:id="rId5" imgW="55872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290219"/>
                        <a:ext cx="1339850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713491"/>
              </p:ext>
            </p:extLst>
          </p:nvPr>
        </p:nvGraphicFramePr>
        <p:xfrm>
          <a:off x="5791200" y="5333206"/>
          <a:ext cx="1376363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5" name="Equation" r:id="rId7" imgW="495000" imgH="419040" progId="Equation.3">
                  <p:embed/>
                </p:oleObj>
              </mc:Choice>
              <mc:Fallback>
                <p:oleObj name="Equation" r:id="rId7" imgW="49500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333206"/>
                        <a:ext cx="1376363" cy="884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5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691" grpId="0" animBg="1"/>
      <p:bldP spid="286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42" y="885502"/>
            <a:ext cx="12147137" cy="5294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615" y="1905000"/>
            <a:ext cx="3104269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98450"/>
            <a:ext cx="8686800" cy="408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562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3" name="Group 54"/>
          <p:cNvGrpSpPr>
            <a:grpSpLocks/>
          </p:cNvGrpSpPr>
          <p:nvPr/>
        </p:nvGrpSpPr>
        <p:grpSpPr bwMode="auto">
          <a:xfrm>
            <a:off x="3683000" y="2139950"/>
            <a:ext cx="5064125" cy="2851150"/>
            <a:chOff x="3886200" y="971550"/>
            <a:chExt cx="5064830" cy="2851150"/>
          </a:xfrm>
        </p:grpSpPr>
        <p:grpSp>
          <p:nvGrpSpPr>
            <p:cNvPr id="15375" name="Group 49"/>
            <p:cNvGrpSpPr>
              <a:grpSpLocks/>
            </p:cNvGrpSpPr>
            <p:nvPr/>
          </p:nvGrpSpPr>
          <p:grpSpPr bwMode="auto">
            <a:xfrm>
              <a:off x="4661008" y="971550"/>
              <a:ext cx="4290022" cy="2851150"/>
              <a:chOff x="2578208" y="3016250"/>
              <a:chExt cx="4290022" cy="2851150"/>
            </a:xfrm>
          </p:grpSpPr>
          <p:sp>
            <p:nvSpPr>
              <p:cNvPr id="27" name="Parallelogram 26"/>
              <p:cNvSpPr/>
              <p:nvPr/>
            </p:nvSpPr>
            <p:spPr bwMode="auto">
              <a:xfrm>
                <a:off x="2578208" y="3556000"/>
                <a:ext cx="3124635" cy="647700"/>
              </a:xfrm>
              <a:prstGeom prst="parallelogram">
                <a:avLst/>
              </a:prstGeom>
              <a:solidFill>
                <a:schemeClr val="bg2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900" b="0">
                  <a:solidFill>
                    <a:prstClr val="black"/>
                  </a:solidFill>
                  <a:latin typeface="Verdana" pitchFamily="-108" charset="0"/>
                  <a:ea typeface="ＭＳ Ｐゴシック" pitchFamily="-108" charset="-128"/>
                  <a:cs typeface="ＭＳ Ｐゴシック" pitchFamily="-108" charset="-128"/>
                </a:endParaRPr>
              </a:p>
            </p:txBody>
          </p:sp>
          <p:sp>
            <p:nvSpPr>
              <p:cNvPr id="15381" name="Parallelogram 2"/>
              <p:cNvSpPr>
                <a:spLocks noChangeArrowheads="1"/>
              </p:cNvSpPr>
              <p:nvPr/>
            </p:nvSpPr>
            <p:spPr bwMode="auto">
              <a:xfrm>
                <a:off x="2583693" y="4724400"/>
                <a:ext cx="3124200" cy="647700"/>
              </a:xfrm>
              <a:prstGeom prst="parallelogram">
                <a:avLst>
                  <a:gd name="adj" fmla="val 25011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1pPr>
                <a:lvl2pPr marL="37931725" indent="-37474525"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2pPr>
                <a:lvl3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3pPr>
                <a:lvl4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4pPr>
                <a:lvl5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9pPr>
              </a:lstStyle>
              <a:p>
                <a:endParaRPr lang="en-US" altLang="en-US" b="0" smtClean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382" name="Text Box 124"/>
              <p:cNvSpPr txBox="1">
                <a:spLocks noChangeArrowheads="1"/>
              </p:cNvSpPr>
              <p:nvPr/>
            </p:nvSpPr>
            <p:spPr bwMode="auto">
              <a:xfrm>
                <a:off x="5756275" y="4206875"/>
                <a:ext cx="749027" cy="384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1pPr>
                <a:lvl2pPr marL="37931725" indent="-37474525"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2pPr>
                <a:lvl3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3pPr>
                <a:lvl4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4pPr>
                <a:lvl5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b="0" smtClean="0">
                    <a:solidFill>
                      <a:prstClr val="black"/>
                    </a:solidFill>
                  </a:rPr>
                  <a:t>12 V</a:t>
                </a:r>
              </a:p>
            </p:txBody>
          </p:sp>
          <p:grpSp>
            <p:nvGrpSpPr>
              <p:cNvPr id="15383" name="Group 48"/>
              <p:cNvGrpSpPr>
                <a:grpSpLocks noChangeAspect="1"/>
              </p:cNvGrpSpPr>
              <p:nvPr/>
            </p:nvGrpSpPr>
            <p:grpSpPr bwMode="auto">
              <a:xfrm>
                <a:off x="4089854" y="3016250"/>
                <a:ext cx="2778376" cy="2851150"/>
                <a:chOff x="4089853" y="2114550"/>
                <a:chExt cx="4381047" cy="4495800"/>
              </a:xfrm>
            </p:grpSpPr>
            <p:grpSp>
              <p:nvGrpSpPr>
                <p:cNvPr id="15384" name="Group 38"/>
                <p:cNvGrpSpPr>
                  <a:grpSpLocks/>
                </p:cNvGrpSpPr>
                <p:nvPr/>
              </p:nvGrpSpPr>
              <p:grpSpPr bwMode="auto">
                <a:xfrm>
                  <a:off x="4102100" y="2114550"/>
                  <a:ext cx="4114800" cy="1447800"/>
                  <a:chOff x="2688" y="576"/>
                  <a:chExt cx="2352" cy="912"/>
                </a:xfrm>
              </p:grpSpPr>
              <p:sp>
                <p:nvSpPr>
                  <p:cNvPr id="15396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576"/>
                    <a:ext cx="4" cy="81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 sz="1900" b="0" smtClean="0">
                      <a:solidFill>
                        <a:prstClr val="black"/>
                      </a:solidFill>
                      <a:latin typeface="Verdana" pitchFamily="-111" charset="0"/>
                      <a:ea typeface="ＭＳ Ｐゴシック" pitchFamily="-111" charset="-128"/>
                    </a:endParaRPr>
                  </a:p>
                </p:txBody>
              </p:sp>
              <p:sp>
                <p:nvSpPr>
                  <p:cNvPr id="15397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576"/>
                    <a:ext cx="235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 sz="1900" b="0" smtClean="0">
                      <a:solidFill>
                        <a:prstClr val="black"/>
                      </a:solidFill>
                      <a:latin typeface="Verdana" pitchFamily="-111" charset="0"/>
                      <a:ea typeface="ＭＳ Ｐゴシック" pitchFamily="-111" charset="-128"/>
                    </a:endParaRPr>
                  </a:p>
                </p:txBody>
              </p:sp>
              <p:sp>
                <p:nvSpPr>
                  <p:cNvPr id="1539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5040" y="576"/>
                    <a:ext cx="0" cy="91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 sz="1900" b="0" smtClean="0">
                      <a:solidFill>
                        <a:prstClr val="black"/>
                      </a:solidFill>
                      <a:latin typeface="Verdana" pitchFamily="-111" charset="0"/>
                      <a:ea typeface="ＭＳ Ｐゴシック" pitchFamily="-111" charset="-128"/>
                    </a:endParaRPr>
                  </a:p>
                </p:txBody>
              </p:sp>
            </p:grpSp>
            <p:sp>
              <p:nvSpPr>
                <p:cNvPr id="15385" name="Line 30"/>
                <p:cNvSpPr>
                  <a:spLocks noChangeShapeType="1"/>
                </p:cNvSpPr>
                <p:nvPr/>
              </p:nvSpPr>
              <p:spPr bwMode="auto">
                <a:xfrm rot="-5400000">
                  <a:off x="8219282" y="4018227"/>
                  <a:ext cx="0" cy="16774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sp>
              <p:nvSpPr>
                <p:cNvPr id="15386" name="Line 31"/>
                <p:cNvSpPr>
                  <a:spLocks noChangeShapeType="1"/>
                </p:cNvSpPr>
                <p:nvPr/>
              </p:nvSpPr>
              <p:spPr bwMode="auto">
                <a:xfrm rot="-5400000">
                  <a:off x="8219282" y="3698081"/>
                  <a:ext cx="0" cy="5032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sp>
              <p:nvSpPr>
                <p:cNvPr id="15387" name="Line 32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8028782" y="3759200"/>
                  <a:ext cx="3810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sp>
              <p:nvSpPr>
                <p:cNvPr id="15388" name="Line 34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8219282" y="4704027"/>
                  <a:ext cx="0" cy="16774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sp>
              <p:nvSpPr>
                <p:cNvPr id="15389" name="Line 35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8219282" y="4383881"/>
                  <a:ext cx="0" cy="5032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sp>
              <p:nvSpPr>
                <p:cNvPr id="15390" name="Line 36"/>
                <p:cNvSpPr>
                  <a:spLocks noChangeShapeType="1"/>
                </p:cNvSpPr>
                <p:nvPr/>
              </p:nvSpPr>
              <p:spPr bwMode="auto">
                <a:xfrm rot="-5400000">
                  <a:off x="8028782" y="4978400"/>
                  <a:ext cx="3810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sp>
              <p:nvSpPr>
                <p:cNvPr id="15391" name="Line 3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8028782" y="4368800"/>
                  <a:ext cx="3810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grpSp>
              <p:nvGrpSpPr>
                <p:cNvPr id="15392" name="Group 39"/>
                <p:cNvGrpSpPr>
                  <a:grpSpLocks/>
                </p:cNvGrpSpPr>
                <p:nvPr/>
              </p:nvGrpSpPr>
              <p:grpSpPr bwMode="auto">
                <a:xfrm flipV="1">
                  <a:off x="4089853" y="5162550"/>
                  <a:ext cx="4127046" cy="1447800"/>
                  <a:chOff x="2681" y="576"/>
                  <a:chExt cx="2359" cy="912"/>
                </a:xfrm>
              </p:grpSpPr>
              <p:sp>
                <p:nvSpPr>
                  <p:cNvPr id="15393" name="Line 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81" y="576"/>
                    <a:ext cx="7" cy="505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 sz="1900" b="0" smtClean="0">
                      <a:solidFill>
                        <a:prstClr val="black"/>
                      </a:solidFill>
                      <a:latin typeface="Verdana" pitchFamily="-111" charset="0"/>
                      <a:ea typeface="ＭＳ Ｐゴシック" pitchFamily="-111" charset="-128"/>
                    </a:endParaRPr>
                  </a:p>
                </p:txBody>
              </p:sp>
              <p:sp>
                <p:nvSpPr>
                  <p:cNvPr id="15394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576"/>
                    <a:ext cx="235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 sz="1900" b="0" smtClean="0">
                      <a:solidFill>
                        <a:prstClr val="black"/>
                      </a:solidFill>
                      <a:latin typeface="Verdana" pitchFamily="-111" charset="0"/>
                      <a:ea typeface="ＭＳ Ｐゴシック" pitchFamily="-111" charset="-128"/>
                    </a:endParaRPr>
                  </a:p>
                </p:txBody>
              </p:sp>
              <p:sp>
                <p:nvSpPr>
                  <p:cNvPr id="15395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5040" y="576"/>
                    <a:ext cx="0" cy="91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 sz="1900" b="0" smtClean="0">
                      <a:solidFill>
                        <a:prstClr val="black"/>
                      </a:solidFill>
                      <a:latin typeface="Verdana" pitchFamily="-111" charset="0"/>
                      <a:ea typeface="ＭＳ Ｐゴシック" pitchFamily="-111" charset="-128"/>
                    </a:endParaRPr>
                  </a:p>
                </p:txBody>
              </p:sp>
            </p:grpSp>
          </p:grpSp>
        </p:grpSp>
        <p:cxnSp>
          <p:nvCxnSpPr>
            <p:cNvPr id="15376" name="Straight Connector 27"/>
            <p:cNvCxnSpPr>
              <a:cxnSpLocks noChangeShapeType="1"/>
            </p:cNvCxnSpPr>
            <p:nvPr/>
          </p:nvCxnSpPr>
          <p:spPr bwMode="auto">
            <a:xfrm flipV="1">
              <a:off x="3911600" y="1784350"/>
              <a:ext cx="843793" cy="19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7" name="Straight Connector 28"/>
            <p:cNvCxnSpPr>
              <a:cxnSpLocks noChangeShapeType="1"/>
            </p:cNvCxnSpPr>
            <p:nvPr/>
          </p:nvCxnSpPr>
          <p:spPr bwMode="auto">
            <a:xfrm flipV="1">
              <a:off x="3886200" y="2952750"/>
              <a:ext cx="869193" cy="19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8" name="Straight Connector 30"/>
            <p:cNvCxnSpPr>
              <a:cxnSpLocks noChangeShapeType="1"/>
            </p:cNvCxnSpPr>
            <p:nvPr/>
          </p:nvCxnSpPr>
          <p:spPr bwMode="auto">
            <a:xfrm rot="5400000">
              <a:off x="3386969" y="2378076"/>
              <a:ext cx="1162050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79" name="TextBox 69"/>
            <p:cNvSpPr txBox="1">
              <a:spLocks noChangeArrowheads="1"/>
            </p:cNvSpPr>
            <p:nvPr/>
          </p:nvSpPr>
          <p:spPr bwMode="auto">
            <a:xfrm>
              <a:off x="3910843" y="2190750"/>
              <a:ext cx="89391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9pPr>
            </a:lstStyle>
            <a:p>
              <a:pPr eaLnBrk="1" hangingPunct="1"/>
              <a:r>
                <a:rPr lang="en-US" altLang="en-US" sz="1600" b="0" smtClean="0">
                  <a:solidFill>
                    <a:prstClr val="black"/>
                  </a:solidFill>
                </a:rPr>
                <a:t>100</a:t>
              </a:r>
              <a:r>
                <a:rPr lang="en-US" altLang="en-US" sz="1600" b="0" smtClean="0">
                  <a:solidFill>
                    <a:srgbClr val="000000"/>
                  </a:solidFill>
                  <a:latin typeface="Symbol" charset="2"/>
                </a:rPr>
                <a:t>m</a:t>
              </a:r>
              <a:r>
                <a:rPr lang="en-US" altLang="en-US" sz="1600" b="0" smtClean="0">
                  <a:solidFill>
                    <a:prstClr val="black"/>
                  </a:solidFill>
                </a:rPr>
                <a:t>m</a:t>
              </a:r>
            </a:p>
          </p:txBody>
        </p:sp>
      </p:grpSp>
      <p:sp>
        <p:nvSpPr>
          <p:cNvPr id="15366" name="TextBox 55"/>
          <p:cNvSpPr txBox="1">
            <a:spLocks noChangeArrowheads="1"/>
          </p:cNvSpPr>
          <p:nvPr/>
        </p:nvSpPr>
        <p:spPr bwMode="auto">
          <a:xfrm>
            <a:off x="63500" y="550863"/>
            <a:ext cx="8788400" cy="1354217"/>
          </a:xfrm>
          <a:prstGeom prst="rect">
            <a:avLst/>
          </a:prstGeom>
          <a:solidFill>
            <a:srgbClr val="FCEED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61950" indent="-361950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1800" b="0" smtClean="0">
                <a:solidFill>
                  <a:srgbClr val="000000"/>
                </a:solidFill>
              </a:rPr>
              <a:t>	The value of the capacitor is 250 </a:t>
            </a:r>
            <a:r>
              <a:rPr lang="en-US" altLang="en-US" sz="1800" b="0" smtClean="0">
                <a:solidFill>
                  <a:srgbClr val="000000"/>
                </a:solidFill>
                <a:latin typeface="Symbol" charset="2"/>
              </a:rPr>
              <a:t>m</a:t>
            </a:r>
            <a:r>
              <a:rPr lang="en-US" altLang="en-US" sz="1800" b="0" smtClean="0">
                <a:solidFill>
                  <a:srgbClr val="000000"/>
                </a:solidFill>
              </a:rPr>
              <a:t>F and it is charged by a 12 V power supply.</a:t>
            </a:r>
          </a:p>
          <a:p>
            <a:pPr eaLnBrk="1" hangingPunct="1">
              <a:spcAft>
                <a:spcPts val="600"/>
              </a:spcAft>
              <a:buFont typeface="Arial" charset="0"/>
              <a:buAutoNum type="arabicPeriod"/>
            </a:pPr>
            <a:r>
              <a:rPr lang="en-US" altLang="en-US" sz="1800" b="0" smtClean="0">
                <a:solidFill>
                  <a:srgbClr val="000000"/>
                </a:solidFill>
              </a:rPr>
              <a:t>Calculate the strength of the Electric field between the plates.</a:t>
            </a:r>
          </a:p>
          <a:p>
            <a:pPr eaLnBrk="1" hangingPunct="1">
              <a:spcAft>
                <a:spcPts val="600"/>
              </a:spcAft>
              <a:buFont typeface="Arial" charset="0"/>
              <a:buAutoNum type="arabicPeriod"/>
            </a:pPr>
            <a:r>
              <a:rPr lang="en-US" altLang="en-US" sz="1800" b="0" smtClean="0">
                <a:solidFill>
                  <a:srgbClr val="000000"/>
                </a:solidFill>
              </a:rPr>
              <a:t>Calculate the energy stored in the air filled capacitor.</a:t>
            </a:r>
          </a:p>
        </p:txBody>
      </p:sp>
      <p:sp>
        <p:nvSpPr>
          <p:cNvPr id="15367" name="TextBox 64"/>
          <p:cNvSpPr txBox="1">
            <a:spLocks noChangeArrowheads="1"/>
          </p:cNvSpPr>
          <p:nvPr/>
        </p:nvSpPr>
        <p:spPr bwMode="auto">
          <a:xfrm>
            <a:off x="342900" y="5321300"/>
            <a:ext cx="8521700" cy="1277273"/>
          </a:xfrm>
          <a:prstGeom prst="rect">
            <a:avLst/>
          </a:prstGeom>
          <a:solidFill>
            <a:srgbClr val="FCEED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622300" indent="-457200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pPr eaLnBrk="1" hangingPunct="1">
              <a:spcAft>
                <a:spcPts val="600"/>
              </a:spcAft>
              <a:buFontTx/>
              <a:buAutoNum type="arabicPeriod" startAt="3"/>
            </a:pPr>
            <a:r>
              <a:rPr lang="en-US" altLang="en-US" sz="1800" b="0" smtClean="0">
                <a:solidFill>
                  <a:srgbClr val="000000"/>
                </a:solidFill>
              </a:rPr>
              <a:t>Compare and discuss your answers to questions 1 and 2 with an identical capacitor that has been filled with a dielectric and connected to the same 12 V power supply.  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1800" b="0" smtClean="0">
                <a:solidFill>
                  <a:srgbClr val="000000"/>
                </a:solidFill>
              </a:rPr>
              <a:t>	The dielectric constant is 5.57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3500" y="63500"/>
            <a:ext cx="1739900" cy="43306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bIns="93600">
            <a:spAutoFit/>
          </a:bodyPr>
          <a:lstStyle/>
          <a:p>
            <a:pPr algn="ctr">
              <a:defRPr/>
            </a:pPr>
            <a:r>
              <a:rPr lang="en-US" sz="1900" b="0">
                <a:solidFill>
                  <a:prstClr val="black"/>
                </a:solidFill>
                <a:ea typeface="ＭＳ Ｐゴシック" pitchFamily="-108" charset="-128"/>
                <a:cs typeface="ＭＳ Ｐゴシック" pitchFamily="-108" charset="-128"/>
              </a:rPr>
              <a:t>Capacitors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09650" y="1930400"/>
            <a:ext cx="1987549" cy="34022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OffAxis1Right">
              <a:rot lat="1080000" lon="20040000" rev="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6432811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7" name="Group 54"/>
          <p:cNvGrpSpPr>
            <a:grpSpLocks/>
          </p:cNvGrpSpPr>
          <p:nvPr/>
        </p:nvGrpSpPr>
        <p:grpSpPr bwMode="auto">
          <a:xfrm>
            <a:off x="3886200" y="1403350"/>
            <a:ext cx="5064125" cy="2851150"/>
            <a:chOff x="3886200" y="971550"/>
            <a:chExt cx="5064830" cy="2851150"/>
          </a:xfrm>
        </p:grpSpPr>
        <p:grpSp>
          <p:nvGrpSpPr>
            <p:cNvPr id="16412" name="Group 49"/>
            <p:cNvGrpSpPr>
              <a:grpSpLocks/>
            </p:cNvGrpSpPr>
            <p:nvPr/>
          </p:nvGrpSpPr>
          <p:grpSpPr bwMode="auto">
            <a:xfrm>
              <a:off x="4661008" y="971550"/>
              <a:ext cx="4290022" cy="2851150"/>
              <a:chOff x="2578208" y="3016250"/>
              <a:chExt cx="4290022" cy="2851150"/>
            </a:xfrm>
          </p:grpSpPr>
          <p:sp>
            <p:nvSpPr>
              <p:cNvPr id="27" name="Parallelogram 26"/>
              <p:cNvSpPr/>
              <p:nvPr/>
            </p:nvSpPr>
            <p:spPr bwMode="auto">
              <a:xfrm>
                <a:off x="2578208" y="3556000"/>
                <a:ext cx="3124635" cy="647700"/>
              </a:xfrm>
              <a:prstGeom prst="parallelogram">
                <a:avLst/>
              </a:prstGeom>
              <a:solidFill>
                <a:schemeClr val="bg2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900" b="0">
                  <a:solidFill>
                    <a:prstClr val="black"/>
                  </a:solidFill>
                  <a:latin typeface="Verdana" pitchFamily="-108" charset="0"/>
                  <a:ea typeface="ＭＳ Ｐゴシック" pitchFamily="-108" charset="-128"/>
                  <a:cs typeface="ＭＳ Ｐゴシック" pitchFamily="-108" charset="-128"/>
                </a:endParaRPr>
              </a:p>
            </p:txBody>
          </p:sp>
          <p:sp>
            <p:nvSpPr>
              <p:cNvPr id="16418" name="Parallelogram 2"/>
              <p:cNvSpPr>
                <a:spLocks noChangeArrowheads="1"/>
              </p:cNvSpPr>
              <p:nvPr/>
            </p:nvSpPr>
            <p:spPr bwMode="auto">
              <a:xfrm>
                <a:off x="2583693" y="4724400"/>
                <a:ext cx="3124200" cy="647700"/>
              </a:xfrm>
              <a:prstGeom prst="parallelogram">
                <a:avLst>
                  <a:gd name="adj" fmla="val 25011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1pPr>
                <a:lvl2pPr marL="37931725" indent="-37474525"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2pPr>
                <a:lvl3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3pPr>
                <a:lvl4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4pPr>
                <a:lvl5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9pPr>
              </a:lstStyle>
              <a:p>
                <a:endParaRPr lang="en-US" altLang="en-US" b="0" smtClean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419" name="Text Box 124"/>
              <p:cNvSpPr txBox="1">
                <a:spLocks noChangeArrowheads="1"/>
              </p:cNvSpPr>
              <p:nvPr/>
            </p:nvSpPr>
            <p:spPr bwMode="auto">
              <a:xfrm>
                <a:off x="5756275" y="4206875"/>
                <a:ext cx="749027" cy="384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1pPr>
                <a:lvl2pPr marL="37931725" indent="-37474525"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2pPr>
                <a:lvl3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3pPr>
                <a:lvl4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4pPr>
                <a:lvl5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b="0" smtClean="0">
                    <a:solidFill>
                      <a:prstClr val="black"/>
                    </a:solidFill>
                  </a:rPr>
                  <a:t>12 V</a:t>
                </a:r>
              </a:p>
            </p:txBody>
          </p:sp>
          <p:grpSp>
            <p:nvGrpSpPr>
              <p:cNvPr id="16420" name="Group 48"/>
              <p:cNvGrpSpPr>
                <a:grpSpLocks noChangeAspect="1"/>
              </p:cNvGrpSpPr>
              <p:nvPr/>
            </p:nvGrpSpPr>
            <p:grpSpPr bwMode="auto">
              <a:xfrm>
                <a:off x="4089854" y="3016250"/>
                <a:ext cx="2778376" cy="2851150"/>
                <a:chOff x="4089853" y="2114550"/>
                <a:chExt cx="4381047" cy="4495800"/>
              </a:xfrm>
            </p:grpSpPr>
            <p:grpSp>
              <p:nvGrpSpPr>
                <p:cNvPr id="16421" name="Group 38"/>
                <p:cNvGrpSpPr>
                  <a:grpSpLocks/>
                </p:cNvGrpSpPr>
                <p:nvPr/>
              </p:nvGrpSpPr>
              <p:grpSpPr bwMode="auto">
                <a:xfrm>
                  <a:off x="4102100" y="2114550"/>
                  <a:ext cx="4114800" cy="1447800"/>
                  <a:chOff x="2688" y="576"/>
                  <a:chExt cx="2352" cy="912"/>
                </a:xfrm>
              </p:grpSpPr>
              <p:sp>
                <p:nvSpPr>
                  <p:cNvPr id="16433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576"/>
                    <a:ext cx="4" cy="81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 sz="1900" b="0" smtClean="0">
                      <a:solidFill>
                        <a:prstClr val="black"/>
                      </a:solidFill>
                      <a:latin typeface="Verdana" pitchFamily="-111" charset="0"/>
                      <a:ea typeface="ＭＳ Ｐゴシック" pitchFamily="-111" charset="-128"/>
                    </a:endParaRPr>
                  </a:p>
                </p:txBody>
              </p:sp>
              <p:sp>
                <p:nvSpPr>
                  <p:cNvPr id="16434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576"/>
                    <a:ext cx="235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 sz="1900" b="0" smtClean="0">
                      <a:solidFill>
                        <a:prstClr val="black"/>
                      </a:solidFill>
                      <a:latin typeface="Verdana" pitchFamily="-111" charset="0"/>
                      <a:ea typeface="ＭＳ Ｐゴシック" pitchFamily="-111" charset="-128"/>
                    </a:endParaRPr>
                  </a:p>
                </p:txBody>
              </p:sp>
              <p:sp>
                <p:nvSpPr>
                  <p:cNvPr id="1643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5040" y="576"/>
                    <a:ext cx="0" cy="91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 sz="1900" b="0" smtClean="0">
                      <a:solidFill>
                        <a:prstClr val="black"/>
                      </a:solidFill>
                      <a:latin typeface="Verdana" pitchFamily="-111" charset="0"/>
                      <a:ea typeface="ＭＳ Ｐゴシック" pitchFamily="-111" charset="-128"/>
                    </a:endParaRPr>
                  </a:p>
                </p:txBody>
              </p:sp>
            </p:grpSp>
            <p:sp>
              <p:nvSpPr>
                <p:cNvPr id="16422" name="Line 30"/>
                <p:cNvSpPr>
                  <a:spLocks noChangeShapeType="1"/>
                </p:cNvSpPr>
                <p:nvPr/>
              </p:nvSpPr>
              <p:spPr bwMode="auto">
                <a:xfrm rot="-5400000">
                  <a:off x="8219282" y="4018227"/>
                  <a:ext cx="0" cy="16774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sp>
              <p:nvSpPr>
                <p:cNvPr id="16423" name="Line 31"/>
                <p:cNvSpPr>
                  <a:spLocks noChangeShapeType="1"/>
                </p:cNvSpPr>
                <p:nvPr/>
              </p:nvSpPr>
              <p:spPr bwMode="auto">
                <a:xfrm rot="-5400000">
                  <a:off x="8219282" y="3698081"/>
                  <a:ext cx="0" cy="5032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sp>
              <p:nvSpPr>
                <p:cNvPr id="16424" name="Line 32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8028782" y="3759200"/>
                  <a:ext cx="3810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sp>
              <p:nvSpPr>
                <p:cNvPr id="16425" name="Line 34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8219282" y="4704027"/>
                  <a:ext cx="0" cy="16774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sp>
              <p:nvSpPr>
                <p:cNvPr id="16426" name="Line 35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8219282" y="4383881"/>
                  <a:ext cx="0" cy="5032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sp>
              <p:nvSpPr>
                <p:cNvPr id="16427" name="Line 36"/>
                <p:cNvSpPr>
                  <a:spLocks noChangeShapeType="1"/>
                </p:cNvSpPr>
                <p:nvPr/>
              </p:nvSpPr>
              <p:spPr bwMode="auto">
                <a:xfrm rot="-5400000">
                  <a:off x="8028782" y="4978400"/>
                  <a:ext cx="3810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sp>
              <p:nvSpPr>
                <p:cNvPr id="16428" name="Line 3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8028782" y="4368800"/>
                  <a:ext cx="3810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grpSp>
              <p:nvGrpSpPr>
                <p:cNvPr id="16429" name="Group 39"/>
                <p:cNvGrpSpPr>
                  <a:grpSpLocks/>
                </p:cNvGrpSpPr>
                <p:nvPr/>
              </p:nvGrpSpPr>
              <p:grpSpPr bwMode="auto">
                <a:xfrm flipV="1">
                  <a:off x="4089853" y="5162550"/>
                  <a:ext cx="4127046" cy="1447800"/>
                  <a:chOff x="2681" y="576"/>
                  <a:chExt cx="2359" cy="912"/>
                </a:xfrm>
              </p:grpSpPr>
              <p:sp>
                <p:nvSpPr>
                  <p:cNvPr id="16430" name="Line 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81" y="576"/>
                    <a:ext cx="7" cy="505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 sz="1900" b="0" smtClean="0">
                      <a:solidFill>
                        <a:prstClr val="black"/>
                      </a:solidFill>
                      <a:latin typeface="Verdana" pitchFamily="-111" charset="0"/>
                      <a:ea typeface="ＭＳ Ｐゴシック" pitchFamily="-111" charset="-128"/>
                    </a:endParaRPr>
                  </a:p>
                </p:txBody>
              </p:sp>
              <p:sp>
                <p:nvSpPr>
                  <p:cNvPr id="16431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576"/>
                    <a:ext cx="235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 sz="1900" b="0" smtClean="0">
                      <a:solidFill>
                        <a:prstClr val="black"/>
                      </a:solidFill>
                      <a:latin typeface="Verdana" pitchFamily="-111" charset="0"/>
                      <a:ea typeface="ＭＳ Ｐゴシック" pitchFamily="-111" charset="-128"/>
                    </a:endParaRPr>
                  </a:p>
                </p:txBody>
              </p:sp>
              <p:sp>
                <p:nvSpPr>
                  <p:cNvPr id="16432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5040" y="576"/>
                    <a:ext cx="0" cy="91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 sz="1900" b="0" smtClean="0">
                      <a:solidFill>
                        <a:prstClr val="black"/>
                      </a:solidFill>
                      <a:latin typeface="Verdana" pitchFamily="-111" charset="0"/>
                      <a:ea typeface="ＭＳ Ｐゴシック" pitchFamily="-111" charset="-128"/>
                    </a:endParaRPr>
                  </a:p>
                </p:txBody>
              </p:sp>
            </p:grpSp>
          </p:grpSp>
        </p:grpSp>
        <p:cxnSp>
          <p:nvCxnSpPr>
            <p:cNvPr id="16413" name="Straight Connector 27"/>
            <p:cNvCxnSpPr>
              <a:cxnSpLocks noChangeShapeType="1"/>
            </p:cNvCxnSpPr>
            <p:nvPr/>
          </p:nvCxnSpPr>
          <p:spPr bwMode="auto">
            <a:xfrm flipV="1">
              <a:off x="3911600" y="1784350"/>
              <a:ext cx="843793" cy="19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4" name="Straight Connector 28"/>
            <p:cNvCxnSpPr>
              <a:cxnSpLocks noChangeShapeType="1"/>
            </p:cNvCxnSpPr>
            <p:nvPr/>
          </p:nvCxnSpPr>
          <p:spPr bwMode="auto">
            <a:xfrm flipV="1">
              <a:off x="3886200" y="2952750"/>
              <a:ext cx="869193" cy="19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5" name="Straight Connector 30"/>
            <p:cNvCxnSpPr>
              <a:cxnSpLocks noChangeShapeType="1"/>
            </p:cNvCxnSpPr>
            <p:nvPr/>
          </p:nvCxnSpPr>
          <p:spPr bwMode="auto">
            <a:xfrm rot="5400000">
              <a:off x="3386969" y="2378076"/>
              <a:ext cx="1162050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16" name="TextBox 69"/>
            <p:cNvSpPr txBox="1">
              <a:spLocks noChangeArrowheads="1"/>
            </p:cNvSpPr>
            <p:nvPr/>
          </p:nvSpPr>
          <p:spPr bwMode="auto">
            <a:xfrm>
              <a:off x="3910843" y="2190750"/>
              <a:ext cx="89391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9pPr>
            </a:lstStyle>
            <a:p>
              <a:pPr eaLnBrk="1" hangingPunct="1"/>
              <a:r>
                <a:rPr lang="en-US" altLang="en-US" sz="1600" b="0" smtClean="0">
                  <a:solidFill>
                    <a:prstClr val="black"/>
                  </a:solidFill>
                </a:rPr>
                <a:t>100</a:t>
              </a:r>
              <a:r>
                <a:rPr lang="en-US" altLang="en-US" sz="1600" b="0" smtClean="0">
                  <a:solidFill>
                    <a:srgbClr val="000000"/>
                  </a:solidFill>
                  <a:latin typeface="Symbol" charset="2"/>
                </a:rPr>
                <a:t>m</a:t>
              </a:r>
              <a:r>
                <a:rPr lang="en-US" altLang="en-US" sz="1600" b="0" smtClean="0">
                  <a:solidFill>
                    <a:prstClr val="black"/>
                  </a:solidFill>
                </a:rPr>
                <a:t>m</a:t>
              </a:r>
            </a:p>
          </p:txBody>
        </p:sp>
      </p:grpSp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801" y="1079500"/>
            <a:ext cx="3575984" cy="3340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ContrastingRightFacing" fov="2700000">
              <a:rot lat="624000" lon="18966000" rev="216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0" name="TextBox 55"/>
          <p:cNvSpPr txBox="1">
            <a:spLocks noChangeArrowheads="1"/>
          </p:cNvSpPr>
          <p:nvPr/>
        </p:nvSpPr>
        <p:spPr bwMode="auto">
          <a:xfrm>
            <a:off x="4483100" y="50800"/>
            <a:ext cx="4610100" cy="584776"/>
          </a:xfrm>
          <a:prstGeom prst="rect">
            <a:avLst/>
          </a:prstGeom>
          <a:solidFill>
            <a:srgbClr val="FCEED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177800" indent="-12700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1600" b="0" smtClean="0">
                <a:solidFill>
                  <a:srgbClr val="000000"/>
                </a:solidFill>
              </a:rPr>
              <a:t>The value of the capacitor is 250 </a:t>
            </a:r>
            <a:r>
              <a:rPr lang="en-US" altLang="en-US" sz="1600" b="0" smtClean="0">
                <a:solidFill>
                  <a:srgbClr val="000000"/>
                </a:solidFill>
                <a:latin typeface="Symbol" charset="2"/>
              </a:rPr>
              <a:t>m</a:t>
            </a:r>
            <a:r>
              <a:rPr lang="en-US" altLang="en-US" sz="1600" b="0" smtClean="0">
                <a:solidFill>
                  <a:srgbClr val="000000"/>
                </a:solidFill>
              </a:rPr>
              <a:t>F and it is charged with a 12 V power supply.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3500" y="63500"/>
            <a:ext cx="1739900" cy="43306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bIns="93600">
            <a:spAutoFit/>
          </a:bodyPr>
          <a:lstStyle/>
          <a:p>
            <a:pPr algn="ctr">
              <a:defRPr/>
            </a:pPr>
            <a:r>
              <a:rPr lang="en-US" sz="1900" b="0">
                <a:solidFill>
                  <a:prstClr val="black"/>
                </a:solidFill>
                <a:ea typeface="ＭＳ Ｐゴシック" pitchFamily="-108" charset="-128"/>
                <a:cs typeface="ＭＳ Ｐゴシック" pitchFamily="-108" charset="-128"/>
              </a:rPr>
              <a:t>Capacitors</a:t>
            </a:r>
          </a:p>
        </p:txBody>
      </p:sp>
      <p:sp>
        <p:nvSpPr>
          <p:cNvPr id="42" name="TextBox 55"/>
          <p:cNvSpPr txBox="1">
            <a:spLocks noChangeArrowheads="1"/>
          </p:cNvSpPr>
          <p:nvPr/>
        </p:nvSpPr>
        <p:spPr bwMode="auto">
          <a:xfrm>
            <a:off x="165100" y="4640263"/>
            <a:ext cx="4648200" cy="646331"/>
          </a:xfrm>
          <a:prstGeom prst="rect">
            <a:avLst/>
          </a:prstGeom>
          <a:solidFill>
            <a:srgbClr val="FCEED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61950" indent="-361950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pPr eaLnBrk="1" hangingPunct="1">
              <a:spcAft>
                <a:spcPts val="600"/>
              </a:spcAft>
              <a:buFontTx/>
              <a:buAutoNum type="arabicPeriod" startAt="2"/>
            </a:pPr>
            <a:r>
              <a:rPr lang="en-US" altLang="en-US" sz="1800" b="0" smtClean="0">
                <a:solidFill>
                  <a:srgbClr val="000000"/>
                </a:solidFill>
              </a:rPr>
              <a:t>Calculate the energy stored in the  air filled capacitor.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3500" y="38100"/>
            <a:ext cx="1739900" cy="43306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bIns="93600">
            <a:spAutoFit/>
          </a:bodyPr>
          <a:lstStyle/>
          <a:p>
            <a:pPr algn="ctr">
              <a:defRPr/>
            </a:pPr>
            <a:r>
              <a:rPr lang="en-US" sz="1900" b="0">
                <a:solidFill>
                  <a:prstClr val="black"/>
                </a:solidFill>
                <a:ea typeface="ＭＳ Ｐゴシック" pitchFamily="-108" charset="-128"/>
                <a:cs typeface="ＭＳ Ｐゴシック" pitchFamily="-108" charset="-128"/>
              </a:rPr>
              <a:t>Capacitors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251947" y="3886200"/>
            <a:ext cx="4892053" cy="22733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ContrastingLeftFacing" fov="2700000">
              <a:rot lat="624000" lon="2634000" rev="21384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1082675" y="685800"/>
            <a:ext cx="7150100" cy="376238"/>
          </a:xfrm>
          <a:prstGeom prst="rect">
            <a:avLst/>
          </a:prstGeom>
          <a:solidFill>
            <a:srgbClr val="FCEED0"/>
          </a:solidFill>
          <a:ln w="9525">
            <a:solidFill>
              <a:srgbClr val="FFB717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marL="361950" indent="-361950" algn="ctr">
              <a:buFontTx/>
              <a:buAutoNum type="arabicPeriod"/>
              <a:defRPr/>
            </a:pPr>
            <a:r>
              <a:rPr lang="en-US" sz="1600" b="0" dirty="0">
                <a:solidFill>
                  <a:srgbClr val="000000"/>
                </a:solidFill>
                <a:latin typeface="Verdana"/>
                <a:ea typeface="ＭＳ Ｐゴシック" pitchFamily="-108" charset="-128"/>
                <a:cs typeface="ＭＳ Ｐゴシック" pitchFamily="-108" charset="-128"/>
              </a:rPr>
              <a:t>Calculate the </a:t>
            </a:r>
            <a:r>
              <a:rPr lang="en-US" sz="1800" b="0" dirty="0">
                <a:solidFill>
                  <a:srgbClr val="000000"/>
                </a:solidFill>
                <a:latin typeface="Verdana"/>
                <a:ea typeface="ＭＳ Ｐゴシック" pitchFamily="-108" charset="-128"/>
                <a:cs typeface="ＭＳ Ｐゴシック" pitchFamily="-108" charset="-128"/>
              </a:rPr>
              <a:t>strength</a:t>
            </a:r>
            <a:r>
              <a:rPr lang="en-US" sz="1600" b="0" dirty="0">
                <a:solidFill>
                  <a:srgbClr val="000000"/>
                </a:solidFill>
                <a:latin typeface="Verdana"/>
                <a:ea typeface="ＭＳ Ｐゴシック" pitchFamily="-108" charset="-128"/>
                <a:cs typeface="ＭＳ Ｐゴシック" pitchFamily="-108" charset="-128"/>
              </a:rPr>
              <a:t> of the Electric field between the plates.</a:t>
            </a:r>
          </a:p>
        </p:txBody>
      </p:sp>
    </p:spTree>
    <p:extLst>
      <p:ext uri="{BB962C8B-B14F-4D97-AF65-F5344CB8AC3E}">
        <p14:creationId xmlns:p14="http://schemas.microsoft.com/office/powerpoint/2010/main" val="38728268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arallelogram 38"/>
          <p:cNvSpPr>
            <a:spLocks noChangeArrowheads="1"/>
          </p:cNvSpPr>
          <p:nvPr/>
        </p:nvSpPr>
        <p:spPr bwMode="auto">
          <a:xfrm>
            <a:off x="4673600" y="1739900"/>
            <a:ext cx="3086100" cy="635000"/>
          </a:xfrm>
          <a:prstGeom prst="parallelogram">
            <a:avLst>
              <a:gd name="adj" fmla="val 25830"/>
            </a:avLst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endParaRPr lang="en-US" altLang="en-US" b="0" smtClean="0">
              <a:solidFill>
                <a:srgbClr val="FFFF00"/>
              </a:solidFill>
            </a:endParaRPr>
          </a:p>
        </p:txBody>
      </p:sp>
      <p:grpSp>
        <p:nvGrpSpPr>
          <p:cNvPr id="17412" name="Group 70"/>
          <p:cNvGrpSpPr>
            <a:grpSpLocks/>
          </p:cNvGrpSpPr>
          <p:nvPr/>
        </p:nvGrpSpPr>
        <p:grpSpPr bwMode="auto">
          <a:xfrm>
            <a:off x="3873500" y="1149350"/>
            <a:ext cx="5076825" cy="2851150"/>
            <a:chOff x="3872738" y="971550"/>
            <a:chExt cx="5078289" cy="2851149"/>
          </a:xfrm>
        </p:grpSpPr>
        <p:grpSp>
          <p:nvGrpSpPr>
            <p:cNvPr id="17434" name="Group 49"/>
            <p:cNvGrpSpPr>
              <a:grpSpLocks/>
            </p:cNvGrpSpPr>
            <p:nvPr/>
          </p:nvGrpSpPr>
          <p:grpSpPr bwMode="auto">
            <a:xfrm>
              <a:off x="4661008" y="971550"/>
              <a:ext cx="4290019" cy="2851149"/>
              <a:chOff x="2578208" y="3016250"/>
              <a:chExt cx="4290019" cy="2851149"/>
            </a:xfrm>
          </p:grpSpPr>
          <p:sp>
            <p:nvSpPr>
              <p:cNvPr id="46" name="Parallelogram 45"/>
              <p:cNvSpPr/>
              <p:nvPr/>
            </p:nvSpPr>
            <p:spPr bwMode="auto">
              <a:xfrm>
                <a:off x="2577565" y="3556000"/>
                <a:ext cx="3125101" cy="647700"/>
              </a:xfrm>
              <a:prstGeom prst="parallelogram">
                <a:avLst/>
              </a:prstGeom>
              <a:solidFill>
                <a:schemeClr val="bg2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900" b="0">
                  <a:solidFill>
                    <a:prstClr val="black"/>
                  </a:solidFill>
                  <a:latin typeface="Verdana" pitchFamily="-108" charset="0"/>
                  <a:ea typeface="ＭＳ Ｐゴシック" pitchFamily="-108" charset="-128"/>
                  <a:cs typeface="ＭＳ Ｐゴシック" pitchFamily="-108" charset="-128"/>
                </a:endParaRPr>
              </a:p>
            </p:txBody>
          </p:sp>
          <p:sp>
            <p:nvSpPr>
              <p:cNvPr id="17440" name="Parallelogram 2"/>
              <p:cNvSpPr>
                <a:spLocks noChangeArrowheads="1"/>
              </p:cNvSpPr>
              <p:nvPr/>
            </p:nvSpPr>
            <p:spPr bwMode="auto">
              <a:xfrm>
                <a:off x="2583693" y="4724400"/>
                <a:ext cx="3124200" cy="647700"/>
              </a:xfrm>
              <a:prstGeom prst="parallelogram">
                <a:avLst>
                  <a:gd name="adj" fmla="val 25011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1pPr>
                <a:lvl2pPr marL="37931725" indent="-37474525"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2pPr>
                <a:lvl3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3pPr>
                <a:lvl4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4pPr>
                <a:lvl5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9pPr>
              </a:lstStyle>
              <a:p>
                <a:endParaRPr lang="en-US" altLang="en-US" b="0" smtClean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441" name="Text Box 124"/>
              <p:cNvSpPr txBox="1">
                <a:spLocks noChangeArrowheads="1"/>
              </p:cNvSpPr>
              <p:nvPr/>
            </p:nvSpPr>
            <p:spPr bwMode="auto">
              <a:xfrm>
                <a:off x="5756275" y="4206875"/>
                <a:ext cx="749027" cy="384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1pPr>
                <a:lvl2pPr marL="37931725" indent="-37474525"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2pPr>
                <a:lvl3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3pPr>
                <a:lvl4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4pPr>
                <a:lvl5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b="0" smtClean="0">
                    <a:solidFill>
                      <a:prstClr val="black"/>
                    </a:solidFill>
                  </a:rPr>
                  <a:t>12 V</a:t>
                </a:r>
              </a:p>
            </p:txBody>
          </p:sp>
          <p:grpSp>
            <p:nvGrpSpPr>
              <p:cNvPr id="17442" name="Group 48"/>
              <p:cNvGrpSpPr>
                <a:grpSpLocks noChangeAspect="1"/>
              </p:cNvGrpSpPr>
              <p:nvPr/>
            </p:nvGrpSpPr>
            <p:grpSpPr bwMode="auto">
              <a:xfrm>
                <a:off x="4089747" y="3016250"/>
                <a:ext cx="2778480" cy="2851149"/>
                <a:chOff x="4089689" y="2114550"/>
                <a:chExt cx="4381211" cy="4495799"/>
              </a:xfrm>
            </p:grpSpPr>
            <p:grpSp>
              <p:nvGrpSpPr>
                <p:cNvPr id="17443" name="Group 38"/>
                <p:cNvGrpSpPr>
                  <a:grpSpLocks/>
                </p:cNvGrpSpPr>
                <p:nvPr/>
              </p:nvGrpSpPr>
              <p:grpSpPr bwMode="auto">
                <a:xfrm>
                  <a:off x="4102127" y="2114550"/>
                  <a:ext cx="4114824" cy="1447800"/>
                  <a:chOff x="2688" y="576"/>
                  <a:chExt cx="2352" cy="912"/>
                </a:xfrm>
              </p:grpSpPr>
              <p:sp>
                <p:nvSpPr>
                  <p:cNvPr id="1745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576"/>
                    <a:ext cx="4" cy="81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 sz="1900" b="0" smtClean="0">
                      <a:solidFill>
                        <a:prstClr val="black"/>
                      </a:solidFill>
                      <a:latin typeface="Verdana" pitchFamily="-111" charset="0"/>
                      <a:ea typeface="ＭＳ Ｐゴシック" pitchFamily="-111" charset="-128"/>
                    </a:endParaRPr>
                  </a:p>
                </p:txBody>
              </p:sp>
              <p:sp>
                <p:nvSpPr>
                  <p:cNvPr id="17456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576"/>
                    <a:ext cx="235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 sz="1900" b="0" smtClean="0">
                      <a:solidFill>
                        <a:prstClr val="black"/>
                      </a:solidFill>
                      <a:latin typeface="Verdana" pitchFamily="-111" charset="0"/>
                      <a:ea typeface="ＭＳ Ｐゴシック" pitchFamily="-111" charset="-128"/>
                    </a:endParaRPr>
                  </a:p>
                </p:txBody>
              </p:sp>
              <p:sp>
                <p:nvSpPr>
                  <p:cNvPr id="17457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5040" y="576"/>
                    <a:ext cx="0" cy="91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 sz="1900" b="0" smtClean="0">
                      <a:solidFill>
                        <a:prstClr val="black"/>
                      </a:solidFill>
                      <a:latin typeface="Verdana" pitchFamily="-111" charset="0"/>
                      <a:ea typeface="ＭＳ Ｐゴシック" pitchFamily="-111" charset="-128"/>
                    </a:endParaRPr>
                  </a:p>
                </p:txBody>
              </p:sp>
            </p:grpSp>
            <p:sp>
              <p:nvSpPr>
                <p:cNvPr id="17444" name="Line 30"/>
                <p:cNvSpPr>
                  <a:spLocks noChangeShapeType="1"/>
                </p:cNvSpPr>
                <p:nvPr/>
              </p:nvSpPr>
              <p:spPr bwMode="auto">
                <a:xfrm rot="-5400000">
                  <a:off x="8219282" y="4018227"/>
                  <a:ext cx="0" cy="16774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sp>
              <p:nvSpPr>
                <p:cNvPr id="17445" name="Line 31"/>
                <p:cNvSpPr>
                  <a:spLocks noChangeShapeType="1"/>
                </p:cNvSpPr>
                <p:nvPr/>
              </p:nvSpPr>
              <p:spPr bwMode="auto">
                <a:xfrm rot="-5400000">
                  <a:off x="8219282" y="3698081"/>
                  <a:ext cx="0" cy="5032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sp>
              <p:nvSpPr>
                <p:cNvPr id="17446" name="Line 32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8028782" y="3759200"/>
                  <a:ext cx="3810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sp>
              <p:nvSpPr>
                <p:cNvPr id="17447" name="Line 34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8219282" y="4704027"/>
                  <a:ext cx="0" cy="16774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sp>
              <p:nvSpPr>
                <p:cNvPr id="17448" name="Line 35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8219282" y="4383881"/>
                  <a:ext cx="0" cy="5032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sp>
              <p:nvSpPr>
                <p:cNvPr id="17449" name="Line 36"/>
                <p:cNvSpPr>
                  <a:spLocks noChangeShapeType="1"/>
                </p:cNvSpPr>
                <p:nvPr/>
              </p:nvSpPr>
              <p:spPr bwMode="auto">
                <a:xfrm rot="-5400000">
                  <a:off x="8028782" y="4978400"/>
                  <a:ext cx="3810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sp>
              <p:nvSpPr>
                <p:cNvPr id="17450" name="Line 3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8028782" y="4368800"/>
                  <a:ext cx="3810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grpSp>
              <p:nvGrpSpPr>
                <p:cNvPr id="17451" name="Group 39"/>
                <p:cNvGrpSpPr>
                  <a:grpSpLocks/>
                </p:cNvGrpSpPr>
                <p:nvPr/>
              </p:nvGrpSpPr>
              <p:grpSpPr bwMode="auto">
                <a:xfrm flipV="1">
                  <a:off x="4089689" y="5162548"/>
                  <a:ext cx="4126902" cy="1447801"/>
                  <a:chOff x="2681" y="576"/>
                  <a:chExt cx="2359" cy="912"/>
                </a:xfrm>
              </p:grpSpPr>
              <p:sp>
                <p:nvSpPr>
                  <p:cNvPr id="17452" name="Line 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81" y="576"/>
                    <a:ext cx="7" cy="505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 sz="1900" b="0" smtClean="0">
                      <a:solidFill>
                        <a:prstClr val="black"/>
                      </a:solidFill>
                      <a:latin typeface="Verdana" pitchFamily="-111" charset="0"/>
                      <a:ea typeface="ＭＳ Ｐゴシック" pitchFamily="-111" charset="-128"/>
                    </a:endParaRPr>
                  </a:p>
                </p:txBody>
              </p:sp>
              <p:sp>
                <p:nvSpPr>
                  <p:cNvPr id="17453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576"/>
                    <a:ext cx="235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 sz="1900" b="0" smtClean="0">
                      <a:solidFill>
                        <a:prstClr val="black"/>
                      </a:solidFill>
                      <a:latin typeface="Verdana" pitchFamily="-111" charset="0"/>
                      <a:ea typeface="ＭＳ Ｐゴシック" pitchFamily="-111" charset="-128"/>
                    </a:endParaRPr>
                  </a:p>
                </p:txBody>
              </p:sp>
              <p:sp>
                <p:nvSpPr>
                  <p:cNvPr id="17454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5040" y="576"/>
                    <a:ext cx="0" cy="91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 sz="1900" b="0" smtClean="0">
                      <a:solidFill>
                        <a:prstClr val="black"/>
                      </a:solidFill>
                      <a:latin typeface="Verdana" pitchFamily="-111" charset="0"/>
                      <a:ea typeface="ＭＳ Ｐゴシック" pitchFamily="-111" charset="-128"/>
                    </a:endParaRPr>
                  </a:p>
                </p:txBody>
              </p:sp>
            </p:grpSp>
          </p:grpSp>
        </p:grpSp>
        <p:cxnSp>
          <p:nvCxnSpPr>
            <p:cNvPr id="17435" name="Straight Connector 27"/>
            <p:cNvCxnSpPr>
              <a:cxnSpLocks noChangeShapeType="1"/>
            </p:cNvCxnSpPr>
            <p:nvPr/>
          </p:nvCxnSpPr>
          <p:spPr bwMode="auto">
            <a:xfrm flipV="1">
              <a:off x="3911600" y="1784350"/>
              <a:ext cx="843793" cy="19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36" name="Straight Connector 28"/>
            <p:cNvCxnSpPr>
              <a:cxnSpLocks noChangeShapeType="1"/>
            </p:cNvCxnSpPr>
            <p:nvPr/>
          </p:nvCxnSpPr>
          <p:spPr bwMode="auto">
            <a:xfrm flipV="1">
              <a:off x="3886200" y="2952750"/>
              <a:ext cx="869193" cy="19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37" name="Straight Connector 30"/>
            <p:cNvCxnSpPr>
              <a:cxnSpLocks noChangeShapeType="1"/>
            </p:cNvCxnSpPr>
            <p:nvPr/>
          </p:nvCxnSpPr>
          <p:spPr bwMode="auto">
            <a:xfrm rot="5400000">
              <a:off x="3386969" y="2378076"/>
              <a:ext cx="1162050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38" name="TextBox 69"/>
            <p:cNvSpPr txBox="1">
              <a:spLocks noChangeArrowheads="1"/>
            </p:cNvSpPr>
            <p:nvPr/>
          </p:nvSpPr>
          <p:spPr bwMode="auto">
            <a:xfrm>
              <a:off x="3872738" y="2190750"/>
              <a:ext cx="89391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9pPr>
            </a:lstStyle>
            <a:p>
              <a:pPr eaLnBrk="1" hangingPunct="1"/>
              <a:r>
                <a:rPr lang="en-US" altLang="en-US" sz="1600" b="0" smtClean="0">
                  <a:solidFill>
                    <a:prstClr val="black"/>
                  </a:solidFill>
                </a:rPr>
                <a:t>100</a:t>
              </a:r>
              <a:r>
                <a:rPr lang="en-US" altLang="en-US" sz="1600" b="0" smtClean="0">
                  <a:solidFill>
                    <a:srgbClr val="000000"/>
                  </a:solidFill>
                  <a:latin typeface="Symbol" charset="2"/>
                </a:rPr>
                <a:t>m</a:t>
              </a:r>
              <a:r>
                <a:rPr lang="en-US" altLang="en-US" sz="1600" b="0" smtClean="0">
                  <a:solidFill>
                    <a:prstClr val="black"/>
                  </a:solidFill>
                </a:rPr>
                <a:t>m</a:t>
              </a:r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4679159" y="1697038"/>
            <a:ext cx="3113879" cy="1815307"/>
            <a:chOff x="1612106" y="1943895"/>
            <a:chExt cx="3114289" cy="1816104"/>
          </a:xfrm>
          <a:solidFill>
            <a:srgbClr val="FFFF00">
              <a:alpha val="48000"/>
            </a:srgbClr>
          </a:solidFill>
        </p:grpSpPr>
        <p:sp>
          <p:nvSpPr>
            <p:cNvPr id="97" name="Rectangle 61"/>
            <p:cNvSpPr>
              <a:spLocks noChangeArrowheads="1"/>
            </p:cNvSpPr>
            <p:nvPr/>
          </p:nvSpPr>
          <p:spPr bwMode="auto">
            <a:xfrm>
              <a:off x="1613307" y="2597156"/>
              <a:ext cx="2959852" cy="1149350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900" b="0">
                <a:solidFill>
                  <a:prstClr val="black"/>
                </a:solidFill>
                <a:latin typeface="Verdana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98" name="Parallelogram 62"/>
            <p:cNvSpPr>
              <a:spLocks noChangeArrowheads="1"/>
            </p:cNvSpPr>
            <p:nvPr/>
          </p:nvSpPr>
          <p:spPr bwMode="auto">
            <a:xfrm rot="5400000" flipH="1">
              <a:off x="3744503" y="2778105"/>
              <a:ext cx="1784351" cy="165142"/>
            </a:xfrm>
            <a:prstGeom prst="parallelogram">
              <a:avLst>
                <a:gd name="adj" fmla="val 395582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900" b="0">
                <a:solidFill>
                  <a:prstClr val="black"/>
                </a:solidFill>
                <a:latin typeface="Verdana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cxnSp>
          <p:nvCxnSpPr>
            <p:cNvPr id="99" name="Straight Connector 98"/>
            <p:cNvCxnSpPr/>
            <p:nvPr/>
          </p:nvCxnSpPr>
          <p:spPr bwMode="auto">
            <a:xfrm rot="5400000">
              <a:off x="3941326" y="3171830"/>
              <a:ext cx="1174750" cy="1588"/>
            </a:xfrm>
            <a:prstGeom prst="line">
              <a:avLst/>
            </a:prstGeom>
            <a:grpFill/>
            <a:ln w="57150" cap="flat" cmpd="sng" algn="ctr">
              <a:gradFill flip="none" rotWithShape="1">
                <a:gsLst>
                  <a:gs pos="29000">
                    <a:srgbClr val="FF6600"/>
                  </a:gs>
                  <a:gs pos="100000">
                    <a:srgbClr val="FFFFFF"/>
                  </a:gs>
                  <a:gs pos="76000">
                    <a:srgbClr val="008000"/>
                  </a:gs>
                </a:gsLst>
                <a:lin ang="16200000" scaled="0"/>
                <a:tileRect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 rot="16200000" flipH="1">
              <a:off x="4138226" y="2530476"/>
              <a:ext cx="1174750" cy="1588"/>
            </a:xfrm>
            <a:prstGeom prst="line">
              <a:avLst/>
            </a:prstGeom>
            <a:grpFill/>
            <a:ln w="19050" cap="flat" cmpd="sng" algn="ctr">
              <a:gradFill flip="none" rotWithShape="1">
                <a:gsLst>
                  <a:gs pos="29000">
                    <a:srgbClr val="FF6600"/>
                  </a:gs>
                  <a:gs pos="100000">
                    <a:srgbClr val="FFFFFF"/>
                  </a:gs>
                  <a:gs pos="76000">
                    <a:srgbClr val="008000"/>
                  </a:gs>
                </a:gsLst>
                <a:lin ang="16200000" scaled="0"/>
                <a:tileRect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 rot="16200000" flipH="1">
              <a:off x="1025525" y="3165481"/>
              <a:ext cx="1174750" cy="1588"/>
            </a:xfrm>
            <a:prstGeom prst="line">
              <a:avLst/>
            </a:prstGeom>
            <a:grpFill/>
            <a:ln w="57150" cap="flat" cmpd="sng" algn="ctr">
              <a:gradFill flip="none" rotWithShape="1">
                <a:gsLst>
                  <a:gs pos="29000">
                    <a:srgbClr val="FF6600"/>
                  </a:gs>
                  <a:gs pos="100000">
                    <a:srgbClr val="FFFFFF"/>
                  </a:gs>
                  <a:gs pos="76000">
                    <a:srgbClr val="008000"/>
                  </a:gs>
                </a:gsLst>
                <a:lin ang="16200000" scaled="0"/>
                <a:tileRect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02" name="Straight Connector 51"/>
          <p:cNvCxnSpPr>
            <a:cxnSpLocks noChangeShapeType="1"/>
          </p:cNvCxnSpPr>
          <p:nvPr/>
        </p:nvCxnSpPr>
        <p:spPr bwMode="auto">
          <a:xfrm rot="5400000">
            <a:off x="4235450" y="2279650"/>
            <a:ext cx="1193800" cy="127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9701" name="Object 2"/>
          <p:cNvGraphicFramePr>
            <a:graphicFrameLocks noChangeAspect="1"/>
          </p:cNvGraphicFramePr>
          <p:nvPr/>
        </p:nvGraphicFramePr>
        <p:xfrm>
          <a:off x="5429250" y="2509838"/>
          <a:ext cx="1500188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4" name="Equation" r:id="rId3" imgW="952500" imgH="177800" progId="Equation.3">
                  <p:embed/>
                </p:oleObj>
              </mc:Choice>
              <mc:Fallback>
                <p:oleObj name="Equation" r:id="rId3" imgW="9525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2509838"/>
                        <a:ext cx="1500188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55"/>
          <p:cNvSpPr txBox="1">
            <a:spLocks noChangeArrowheads="1"/>
          </p:cNvSpPr>
          <p:nvPr/>
        </p:nvSpPr>
        <p:spPr bwMode="auto">
          <a:xfrm>
            <a:off x="1943100" y="63500"/>
            <a:ext cx="7150100" cy="1251948"/>
          </a:xfrm>
          <a:prstGeom prst="rect">
            <a:avLst/>
          </a:prstGeom>
          <a:solidFill>
            <a:srgbClr val="FCEED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93600" bIns="140400">
            <a:spAutoFit/>
          </a:bodyPr>
          <a:lstStyle>
            <a:lvl1pPr marL="177800" indent="-12700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1400" b="0" smtClean="0">
                <a:solidFill>
                  <a:srgbClr val="000000"/>
                </a:solidFill>
              </a:rPr>
              <a:t>The value of the capacitor is 250 </a:t>
            </a:r>
            <a:r>
              <a:rPr lang="en-US" altLang="en-US" sz="1400" b="0" smtClean="0">
                <a:solidFill>
                  <a:srgbClr val="000000"/>
                </a:solidFill>
                <a:latin typeface="Symbol" charset="2"/>
              </a:rPr>
              <a:t>m</a:t>
            </a:r>
            <a:r>
              <a:rPr lang="en-US" altLang="en-US" sz="1400" b="0" smtClean="0">
                <a:solidFill>
                  <a:srgbClr val="000000"/>
                </a:solidFill>
              </a:rPr>
              <a:t>F and it is charged with a 12 V power supply.</a:t>
            </a:r>
          </a:p>
          <a:p>
            <a:pPr eaLnBrk="1" hangingPunct="1">
              <a:spcAft>
                <a:spcPts val="600"/>
              </a:spcAft>
              <a:buFont typeface="Arial" charset="0"/>
              <a:buAutoNum type="arabicPeriod"/>
            </a:pPr>
            <a:r>
              <a:rPr lang="en-US" altLang="en-US" sz="1400" b="0" smtClean="0">
                <a:solidFill>
                  <a:srgbClr val="000000"/>
                </a:solidFill>
              </a:rPr>
              <a:t>Calculate the strength of the Electric field between the plates.</a:t>
            </a:r>
          </a:p>
          <a:p>
            <a:pPr eaLnBrk="1" hangingPunct="1">
              <a:spcAft>
                <a:spcPts val="600"/>
              </a:spcAft>
              <a:buFont typeface="Arial" charset="0"/>
              <a:buAutoNum type="arabicPeriod"/>
            </a:pPr>
            <a:r>
              <a:rPr lang="en-US" altLang="en-US" sz="1400" b="0" smtClean="0">
                <a:solidFill>
                  <a:srgbClr val="000000"/>
                </a:solidFill>
              </a:rPr>
              <a:t>Calculate the energy stored in the air filled capacitor.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3500" y="63500"/>
            <a:ext cx="1739900" cy="43306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bIns="93600">
            <a:spAutoFit/>
          </a:bodyPr>
          <a:lstStyle/>
          <a:p>
            <a:pPr algn="ctr">
              <a:defRPr/>
            </a:pPr>
            <a:r>
              <a:rPr lang="en-US" sz="1900" b="0">
                <a:solidFill>
                  <a:prstClr val="black"/>
                </a:solidFill>
                <a:ea typeface="ＭＳ Ｐゴシック" pitchFamily="-108" charset="-128"/>
                <a:cs typeface="ＭＳ Ｐゴシック" pitchFamily="-108" charset="-128"/>
              </a:rPr>
              <a:t>Capacitors</a:t>
            </a:r>
          </a:p>
        </p:txBody>
      </p:sp>
      <p:sp>
        <p:nvSpPr>
          <p:cNvPr id="49" name="TextBox 64"/>
          <p:cNvSpPr txBox="1">
            <a:spLocks noChangeArrowheads="1"/>
          </p:cNvSpPr>
          <p:nvPr/>
        </p:nvSpPr>
        <p:spPr bwMode="auto">
          <a:xfrm>
            <a:off x="50800" y="4787900"/>
            <a:ext cx="5092700" cy="1831271"/>
          </a:xfrm>
          <a:prstGeom prst="rect">
            <a:avLst/>
          </a:prstGeom>
          <a:solidFill>
            <a:srgbClr val="FCEED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61950" indent="-361950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pPr eaLnBrk="1" hangingPunct="1">
              <a:spcAft>
                <a:spcPts val="600"/>
              </a:spcAft>
              <a:buFontTx/>
              <a:buAutoNum type="arabicPeriod" startAt="3"/>
            </a:pPr>
            <a:r>
              <a:rPr lang="en-US" altLang="en-US" sz="1800" b="0" smtClean="0">
                <a:solidFill>
                  <a:srgbClr val="000000"/>
                </a:solidFill>
              </a:rPr>
              <a:t>Compare and discuss your answers to question 1 and 2 with an identical capacitor that has been filled with a dielectric and connected to the same 12 V power supply.  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1800" b="0" smtClean="0">
                <a:solidFill>
                  <a:srgbClr val="000000"/>
                </a:solidFill>
              </a:rPr>
              <a:t>	The dielectric constant is 5.57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032671" y="2971800"/>
            <a:ext cx="5089296" cy="31877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ContrastingLeftFacing" fov="2700000">
              <a:rot lat="624000" lon="2634000" rev="21384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17462" y="1295400"/>
            <a:ext cx="3575983" cy="3340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ContrastingRightFacing" fov="2700000">
              <a:rot lat="624000" lon="18966000" rev="216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7454900" y="393700"/>
            <a:ext cx="1600200" cy="338138"/>
          </a:xfrm>
          <a:prstGeom prst="rect">
            <a:avLst/>
          </a:prstGeom>
          <a:solidFill>
            <a:srgbClr val="F97817"/>
          </a:solidFill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altLang="en-US" sz="1600" b="0" smtClean="0">
                <a:solidFill>
                  <a:srgbClr val="E51313"/>
                </a:solidFill>
              </a:rPr>
              <a:t>120 000 Vm</a:t>
            </a:r>
            <a:r>
              <a:rPr lang="en-US" altLang="en-US" sz="1600" b="0" baseline="30000" smtClean="0">
                <a:solidFill>
                  <a:srgbClr val="E51313"/>
                </a:solidFill>
              </a:rPr>
              <a:t>-1</a:t>
            </a:r>
            <a:endParaRPr lang="en-US" altLang="en-US" sz="1600" b="0" smtClean="0">
              <a:solidFill>
                <a:srgbClr val="FFFFFF"/>
              </a:solidFill>
            </a:endParaRP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8089900" y="914400"/>
            <a:ext cx="946493" cy="338554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altLang="en-US" sz="1600" b="0" smtClean="0">
                <a:solidFill>
                  <a:srgbClr val="E51313"/>
                </a:solidFill>
              </a:rPr>
              <a:t>0.018 J</a:t>
            </a:r>
            <a:endParaRPr lang="en-US" altLang="en-US" sz="1600" b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053564"/>
      </p:ext>
    </p:extLst>
  </p:cSld>
  <p:clrMapOvr>
    <a:masterClrMapping/>
  </p:clrMapOvr>
  <p:transition spd="slow"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3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TextBox 64"/>
          <p:cNvSpPr txBox="1">
            <a:spLocks noChangeArrowheads="1"/>
          </p:cNvSpPr>
          <p:nvPr/>
        </p:nvSpPr>
        <p:spPr bwMode="auto">
          <a:xfrm>
            <a:off x="63500" y="1498600"/>
            <a:ext cx="4432300" cy="584200"/>
          </a:xfrm>
          <a:prstGeom prst="rect">
            <a:avLst/>
          </a:prstGeom>
          <a:solidFill>
            <a:srgbClr val="FCEED0"/>
          </a:solidFill>
          <a:ln w="9525">
            <a:solidFill>
              <a:srgbClr val="6AE300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marL="457200" indent="-457200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1600" b="0" smtClean="0">
                <a:solidFill>
                  <a:srgbClr val="000000"/>
                </a:solidFill>
              </a:rPr>
              <a:t>3.	When the dielectric constant is 5.57 then:</a:t>
            </a:r>
          </a:p>
        </p:txBody>
      </p:sp>
      <p:sp>
        <p:nvSpPr>
          <p:cNvPr id="18436" name="Parallelogram 38"/>
          <p:cNvSpPr>
            <a:spLocks noChangeArrowheads="1"/>
          </p:cNvSpPr>
          <p:nvPr/>
        </p:nvSpPr>
        <p:spPr bwMode="auto">
          <a:xfrm>
            <a:off x="4673600" y="1739900"/>
            <a:ext cx="3086100" cy="635000"/>
          </a:xfrm>
          <a:prstGeom prst="parallelogram">
            <a:avLst>
              <a:gd name="adj" fmla="val 25830"/>
            </a:avLst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endParaRPr lang="en-US" altLang="en-US" b="0" smtClean="0">
              <a:solidFill>
                <a:srgbClr val="FFFF00"/>
              </a:solidFill>
            </a:endParaRPr>
          </a:p>
        </p:txBody>
      </p:sp>
      <p:grpSp>
        <p:nvGrpSpPr>
          <p:cNvPr id="18437" name="Group 70"/>
          <p:cNvGrpSpPr>
            <a:grpSpLocks/>
          </p:cNvGrpSpPr>
          <p:nvPr/>
        </p:nvGrpSpPr>
        <p:grpSpPr bwMode="auto">
          <a:xfrm>
            <a:off x="3886200" y="1149350"/>
            <a:ext cx="5064125" cy="2851150"/>
            <a:chOff x="3886200" y="971550"/>
            <a:chExt cx="5064827" cy="2851149"/>
          </a:xfrm>
        </p:grpSpPr>
        <p:grpSp>
          <p:nvGrpSpPr>
            <p:cNvPr id="18468" name="Group 49"/>
            <p:cNvGrpSpPr>
              <a:grpSpLocks/>
            </p:cNvGrpSpPr>
            <p:nvPr/>
          </p:nvGrpSpPr>
          <p:grpSpPr bwMode="auto">
            <a:xfrm>
              <a:off x="4661008" y="971550"/>
              <a:ext cx="4290019" cy="2851149"/>
              <a:chOff x="2578208" y="3016250"/>
              <a:chExt cx="4290019" cy="2851149"/>
            </a:xfrm>
          </p:grpSpPr>
          <p:sp>
            <p:nvSpPr>
              <p:cNvPr id="46" name="Parallelogram 45"/>
              <p:cNvSpPr/>
              <p:nvPr/>
            </p:nvSpPr>
            <p:spPr bwMode="auto">
              <a:xfrm>
                <a:off x="2578207" y="3556000"/>
                <a:ext cx="3124633" cy="647700"/>
              </a:xfrm>
              <a:prstGeom prst="parallelogram">
                <a:avLst/>
              </a:prstGeom>
              <a:solidFill>
                <a:schemeClr val="bg2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900" b="0">
                  <a:solidFill>
                    <a:prstClr val="black"/>
                  </a:solidFill>
                  <a:latin typeface="Verdana" pitchFamily="-108" charset="0"/>
                  <a:ea typeface="ＭＳ Ｐゴシック" pitchFamily="-108" charset="-128"/>
                  <a:cs typeface="ＭＳ Ｐゴシック" pitchFamily="-108" charset="-128"/>
                </a:endParaRPr>
              </a:p>
            </p:txBody>
          </p:sp>
          <p:sp>
            <p:nvSpPr>
              <p:cNvPr id="18474" name="Parallelogram 2"/>
              <p:cNvSpPr>
                <a:spLocks noChangeArrowheads="1"/>
              </p:cNvSpPr>
              <p:nvPr/>
            </p:nvSpPr>
            <p:spPr bwMode="auto">
              <a:xfrm>
                <a:off x="2583693" y="4724400"/>
                <a:ext cx="3124200" cy="647700"/>
              </a:xfrm>
              <a:prstGeom prst="parallelogram">
                <a:avLst>
                  <a:gd name="adj" fmla="val 25011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1pPr>
                <a:lvl2pPr marL="37931725" indent="-37474525"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2pPr>
                <a:lvl3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3pPr>
                <a:lvl4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4pPr>
                <a:lvl5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9pPr>
              </a:lstStyle>
              <a:p>
                <a:endParaRPr lang="en-US" altLang="en-US" b="0" smtClean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475" name="Text Box 124"/>
              <p:cNvSpPr txBox="1">
                <a:spLocks noChangeArrowheads="1"/>
              </p:cNvSpPr>
              <p:nvPr/>
            </p:nvSpPr>
            <p:spPr bwMode="auto">
              <a:xfrm>
                <a:off x="5756275" y="4206875"/>
                <a:ext cx="749027" cy="384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1pPr>
                <a:lvl2pPr marL="37931725" indent="-37474525"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2pPr>
                <a:lvl3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3pPr>
                <a:lvl4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4pPr>
                <a:lvl5pPr eaLnBrk="0" hangingPunct="0"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Verdana" pitchFamily="-111" charset="0"/>
                    <a:ea typeface="ＭＳ Ｐゴシック" pitchFamily="-111" charset="-128"/>
                  </a:defRPr>
                </a:lvl9pPr>
              </a:lstStyle>
              <a:p>
                <a:pPr eaLnBrk="1" hangingPunct="1"/>
                <a:r>
                  <a:rPr lang="en-US" altLang="en-US" b="0" smtClean="0">
                    <a:solidFill>
                      <a:prstClr val="black"/>
                    </a:solidFill>
                  </a:rPr>
                  <a:t>12 V</a:t>
                </a:r>
              </a:p>
            </p:txBody>
          </p:sp>
          <p:grpSp>
            <p:nvGrpSpPr>
              <p:cNvPr id="18476" name="Group 48"/>
              <p:cNvGrpSpPr>
                <a:grpSpLocks noChangeAspect="1"/>
              </p:cNvGrpSpPr>
              <p:nvPr/>
            </p:nvGrpSpPr>
            <p:grpSpPr bwMode="auto">
              <a:xfrm>
                <a:off x="4089747" y="3016250"/>
                <a:ext cx="2778480" cy="2851149"/>
                <a:chOff x="4089689" y="2114550"/>
                <a:chExt cx="4381211" cy="4495799"/>
              </a:xfrm>
            </p:grpSpPr>
            <p:grpSp>
              <p:nvGrpSpPr>
                <p:cNvPr id="18477" name="Group 38"/>
                <p:cNvGrpSpPr>
                  <a:grpSpLocks/>
                </p:cNvGrpSpPr>
                <p:nvPr/>
              </p:nvGrpSpPr>
              <p:grpSpPr bwMode="auto">
                <a:xfrm>
                  <a:off x="4102127" y="2114550"/>
                  <a:ext cx="4114824" cy="1447800"/>
                  <a:chOff x="2688" y="576"/>
                  <a:chExt cx="2352" cy="912"/>
                </a:xfrm>
              </p:grpSpPr>
              <p:sp>
                <p:nvSpPr>
                  <p:cNvPr id="18489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576"/>
                    <a:ext cx="4" cy="81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 sz="1900" b="0" smtClean="0">
                      <a:solidFill>
                        <a:prstClr val="black"/>
                      </a:solidFill>
                      <a:latin typeface="Verdana" pitchFamily="-111" charset="0"/>
                      <a:ea typeface="ＭＳ Ｐゴシック" pitchFamily="-111" charset="-128"/>
                    </a:endParaRPr>
                  </a:p>
                </p:txBody>
              </p:sp>
              <p:sp>
                <p:nvSpPr>
                  <p:cNvPr id="18490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576"/>
                    <a:ext cx="235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 sz="1900" b="0" smtClean="0">
                      <a:solidFill>
                        <a:prstClr val="black"/>
                      </a:solidFill>
                      <a:latin typeface="Verdana" pitchFamily="-111" charset="0"/>
                      <a:ea typeface="ＭＳ Ｐゴシック" pitchFamily="-111" charset="-128"/>
                    </a:endParaRPr>
                  </a:p>
                </p:txBody>
              </p:sp>
              <p:sp>
                <p:nvSpPr>
                  <p:cNvPr id="1849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5040" y="576"/>
                    <a:ext cx="0" cy="91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 sz="1900" b="0" smtClean="0">
                      <a:solidFill>
                        <a:prstClr val="black"/>
                      </a:solidFill>
                      <a:latin typeface="Verdana" pitchFamily="-111" charset="0"/>
                      <a:ea typeface="ＭＳ Ｐゴシック" pitchFamily="-111" charset="-128"/>
                    </a:endParaRPr>
                  </a:p>
                </p:txBody>
              </p:sp>
            </p:grpSp>
            <p:sp>
              <p:nvSpPr>
                <p:cNvPr id="18478" name="Line 30"/>
                <p:cNvSpPr>
                  <a:spLocks noChangeShapeType="1"/>
                </p:cNvSpPr>
                <p:nvPr/>
              </p:nvSpPr>
              <p:spPr bwMode="auto">
                <a:xfrm rot="-5400000">
                  <a:off x="8219282" y="4018227"/>
                  <a:ext cx="0" cy="16774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sp>
              <p:nvSpPr>
                <p:cNvPr id="18479" name="Line 31"/>
                <p:cNvSpPr>
                  <a:spLocks noChangeShapeType="1"/>
                </p:cNvSpPr>
                <p:nvPr/>
              </p:nvSpPr>
              <p:spPr bwMode="auto">
                <a:xfrm rot="-5400000">
                  <a:off x="8219282" y="3698081"/>
                  <a:ext cx="0" cy="5032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sp>
              <p:nvSpPr>
                <p:cNvPr id="18480" name="Line 32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8028782" y="3759200"/>
                  <a:ext cx="3810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sp>
              <p:nvSpPr>
                <p:cNvPr id="18481" name="Line 34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8219282" y="4704027"/>
                  <a:ext cx="0" cy="16774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sp>
              <p:nvSpPr>
                <p:cNvPr id="18482" name="Line 35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8219282" y="4383881"/>
                  <a:ext cx="0" cy="5032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sp>
              <p:nvSpPr>
                <p:cNvPr id="18483" name="Line 36"/>
                <p:cNvSpPr>
                  <a:spLocks noChangeShapeType="1"/>
                </p:cNvSpPr>
                <p:nvPr/>
              </p:nvSpPr>
              <p:spPr bwMode="auto">
                <a:xfrm rot="-5400000">
                  <a:off x="8028782" y="4978400"/>
                  <a:ext cx="3810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sp>
              <p:nvSpPr>
                <p:cNvPr id="18484" name="Line 3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8028782" y="4368800"/>
                  <a:ext cx="3810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 sz="1900" b="0" smtClean="0">
                    <a:solidFill>
                      <a:prstClr val="black"/>
                    </a:solidFill>
                    <a:latin typeface="Verdana" pitchFamily="-111" charset="0"/>
                    <a:ea typeface="ＭＳ Ｐゴシック" pitchFamily="-111" charset="-128"/>
                  </a:endParaRPr>
                </a:p>
              </p:txBody>
            </p:sp>
            <p:grpSp>
              <p:nvGrpSpPr>
                <p:cNvPr id="18485" name="Group 39"/>
                <p:cNvGrpSpPr>
                  <a:grpSpLocks/>
                </p:cNvGrpSpPr>
                <p:nvPr/>
              </p:nvGrpSpPr>
              <p:grpSpPr bwMode="auto">
                <a:xfrm flipV="1">
                  <a:off x="4089689" y="5162548"/>
                  <a:ext cx="4126902" cy="1447801"/>
                  <a:chOff x="2681" y="576"/>
                  <a:chExt cx="2359" cy="912"/>
                </a:xfrm>
              </p:grpSpPr>
              <p:sp>
                <p:nvSpPr>
                  <p:cNvPr id="18486" name="Line 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81" y="576"/>
                    <a:ext cx="7" cy="505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 sz="1900" b="0" smtClean="0">
                      <a:solidFill>
                        <a:prstClr val="black"/>
                      </a:solidFill>
                      <a:latin typeface="Verdana" pitchFamily="-111" charset="0"/>
                      <a:ea typeface="ＭＳ Ｐゴシック" pitchFamily="-111" charset="-128"/>
                    </a:endParaRPr>
                  </a:p>
                </p:txBody>
              </p:sp>
              <p:sp>
                <p:nvSpPr>
                  <p:cNvPr id="18487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576"/>
                    <a:ext cx="235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 sz="1900" b="0" smtClean="0">
                      <a:solidFill>
                        <a:prstClr val="black"/>
                      </a:solidFill>
                      <a:latin typeface="Verdana" pitchFamily="-111" charset="0"/>
                      <a:ea typeface="ＭＳ Ｐゴシック" pitchFamily="-111" charset="-128"/>
                    </a:endParaRPr>
                  </a:p>
                </p:txBody>
              </p:sp>
              <p:sp>
                <p:nvSpPr>
                  <p:cNvPr id="18488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5040" y="576"/>
                    <a:ext cx="0" cy="91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 sz="1900" b="0" smtClean="0">
                      <a:solidFill>
                        <a:prstClr val="black"/>
                      </a:solidFill>
                      <a:latin typeface="Verdana" pitchFamily="-111" charset="0"/>
                      <a:ea typeface="ＭＳ Ｐゴシック" pitchFamily="-111" charset="-128"/>
                    </a:endParaRPr>
                  </a:p>
                </p:txBody>
              </p:sp>
            </p:grpSp>
          </p:grpSp>
        </p:grpSp>
        <p:cxnSp>
          <p:nvCxnSpPr>
            <p:cNvPr id="18469" name="Straight Connector 27"/>
            <p:cNvCxnSpPr>
              <a:cxnSpLocks noChangeShapeType="1"/>
            </p:cNvCxnSpPr>
            <p:nvPr/>
          </p:nvCxnSpPr>
          <p:spPr bwMode="auto">
            <a:xfrm flipV="1">
              <a:off x="3911600" y="1784350"/>
              <a:ext cx="843793" cy="19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70" name="Straight Connector 28"/>
            <p:cNvCxnSpPr>
              <a:cxnSpLocks noChangeShapeType="1"/>
            </p:cNvCxnSpPr>
            <p:nvPr/>
          </p:nvCxnSpPr>
          <p:spPr bwMode="auto">
            <a:xfrm flipV="1">
              <a:off x="3886200" y="2952750"/>
              <a:ext cx="869193" cy="19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71" name="Straight Connector 30"/>
            <p:cNvCxnSpPr>
              <a:cxnSpLocks noChangeShapeType="1"/>
            </p:cNvCxnSpPr>
            <p:nvPr/>
          </p:nvCxnSpPr>
          <p:spPr bwMode="auto">
            <a:xfrm rot="5400000">
              <a:off x="3386969" y="2378076"/>
              <a:ext cx="1162050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72" name="TextBox 69"/>
            <p:cNvSpPr txBox="1">
              <a:spLocks noChangeArrowheads="1"/>
            </p:cNvSpPr>
            <p:nvPr/>
          </p:nvSpPr>
          <p:spPr bwMode="auto">
            <a:xfrm>
              <a:off x="3910843" y="2190750"/>
              <a:ext cx="8052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1pPr>
              <a:lvl2pPr marL="37931725" indent="-37474525" eaLnBrk="0" hangingPunct="0"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2pPr>
              <a:lvl3pPr eaLnBrk="0" hangingPunct="0"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3pPr>
              <a:lvl4pPr eaLnBrk="0" hangingPunct="0"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4pPr>
              <a:lvl5pPr eaLnBrk="0" hangingPunct="0"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Verdana" pitchFamily="-111" charset="0"/>
                  <a:ea typeface="ＭＳ Ｐゴシック" pitchFamily="-111" charset="-128"/>
                </a:defRPr>
              </a:lvl9pPr>
            </a:lstStyle>
            <a:p>
              <a:pPr eaLnBrk="1" hangingPunct="1"/>
              <a:r>
                <a:rPr lang="en-US" altLang="en-US" sz="1400" b="0" smtClean="0">
                  <a:solidFill>
                    <a:prstClr val="black"/>
                  </a:solidFill>
                </a:rPr>
                <a:t>100</a:t>
              </a:r>
              <a:r>
                <a:rPr lang="en-US" altLang="en-US" sz="1400" b="0" smtClean="0">
                  <a:solidFill>
                    <a:srgbClr val="000000"/>
                  </a:solidFill>
                  <a:latin typeface="Symbol" charset="2"/>
                </a:rPr>
                <a:t>m</a:t>
              </a:r>
              <a:r>
                <a:rPr lang="en-US" altLang="en-US" sz="1400" b="0" smtClean="0">
                  <a:solidFill>
                    <a:prstClr val="black"/>
                  </a:solidFill>
                </a:rPr>
                <a:t>m</a:t>
              </a:r>
            </a:p>
          </p:txBody>
        </p:sp>
      </p:grp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4679159" y="1697038"/>
            <a:ext cx="3113879" cy="1815307"/>
            <a:chOff x="1612106" y="1943895"/>
            <a:chExt cx="3114289" cy="1816104"/>
          </a:xfrm>
          <a:solidFill>
            <a:srgbClr val="FFFF00">
              <a:alpha val="48000"/>
            </a:srgbClr>
          </a:solidFill>
        </p:grpSpPr>
        <p:sp>
          <p:nvSpPr>
            <p:cNvPr id="97" name="Rectangle 61"/>
            <p:cNvSpPr>
              <a:spLocks noChangeArrowheads="1"/>
            </p:cNvSpPr>
            <p:nvPr/>
          </p:nvSpPr>
          <p:spPr bwMode="auto">
            <a:xfrm>
              <a:off x="1613307" y="2597156"/>
              <a:ext cx="2959852" cy="1149350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900" b="0">
                <a:solidFill>
                  <a:prstClr val="black"/>
                </a:solidFill>
                <a:latin typeface="Verdana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sp>
          <p:nvSpPr>
            <p:cNvPr id="98" name="Parallelogram 62"/>
            <p:cNvSpPr>
              <a:spLocks noChangeArrowheads="1"/>
            </p:cNvSpPr>
            <p:nvPr/>
          </p:nvSpPr>
          <p:spPr bwMode="auto">
            <a:xfrm rot="5400000" flipH="1">
              <a:off x="3744503" y="2778105"/>
              <a:ext cx="1784351" cy="165142"/>
            </a:xfrm>
            <a:prstGeom prst="parallelogram">
              <a:avLst>
                <a:gd name="adj" fmla="val 395582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900" b="0">
                <a:solidFill>
                  <a:prstClr val="black"/>
                </a:solidFill>
                <a:latin typeface="Verdana" pitchFamily="-111" charset="0"/>
                <a:ea typeface="ＭＳ Ｐゴシック" pitchFamily="-111" charset="-128"/>
                <a:cs typeface="ＭＳ Ｐゴシック" pitchFamily="-111" charset="-128"/>
              </a:endParaRPr>
            </a:p>
          </p:txBody>
        </p:sp>
        <p:cxnSp>
          <p:nvCxnSpPr>
            <p:cNvPr id="99" name="Straight Connector 98"/>
            <p:cNvCxnSpPr/>
            <p:nvPr/>
          </p:nvCxnSpPr>
          <p:spPr bwMode="auto">
            <a:xfrm rot="5400000">
              <a:off x="3941326" y="3171830"/>
              <a:ext cx="1174750" cy="1588"/>
            </a:xfrm>
            <a:prstGeom prst="line">
              <a:avLst/>
            </a:prstGeom>
            <a:grpFill/>
            <a:ln w="57150" cap="flat" cmpd="sng" algn="ctr">
              <a:gradFill flip="none" rotWithShape="1">
                <a:gsLst>
                  <a:gs pos="29000">
                    <a:srgbClr val="FF6600"/>
                  </a:gs>
                  <a:gs pos="100000">
                    <a:srgbClr val="FFFFFF"/>
                  </a:gs>
                  <a:gs pos="76000">
                    <a:srgbClr val="008000"/>
                  </a:gs>
                </a:gsLst>
                <a:lin ang="16200000" scaled="0"/>
                <a:tileRect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 rot="16200000" flipH="1">
              <a:off x="4138226" y="2530476"/>
              <a:ext cx="1174750" cy="1588"/>
            </a:xfrm>
            <a:prstGeom prst="line">
              <a:avLst/>
            </a:prstGeom>
            <a:grpFill/>
            <a:ln w="19050" cap="flat" cmpd="sng" algn="ctr">
              <a:gradFill flip="none" rotWithShape="1">
                <a:gsLst>
                  <a:gs pos="29000">
                    <a:srgbClr val="FF6600"/>
                  </a:gs>
                  <a:gs pos="100000">
                    <a:srgbClr val="FFFFFF"/>
                  </a:gs>
                  <a:gs pos="76000">
                    <a:srgbClr val="008000"/>
                  </a:gs>
                </a:gsLst>
                <a:lin ang="16200000" scaled="0"/>
                <a:tileRect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 rot="16200000" flipH="1">
              <a:off x="1025525" y="3165481"/>
              <a:ext cx="1174750" cy="1588"/>
            </a:xfrm>
            <a:prstGeom prst="line">
              <a:avLst/>
            </a:prstGeom>
            <a:grpFill/>
            <a:ln w="57150" cap="flat" cmpd="sng" algn="ctr">
              <a:gradFill flip="none" rotWithShape="1">
                <a:gsLst>
                  <a:gs pos="29000">
                    <a:srgbClr val="FF6600"/>
                  </a:gs>
                  <a:gs pos="100000">
                    <a:srgbClr val="FFFFFF"/>
                  </a:gs>
                  <a:gs pos="76000">
                    <a:srgbClr val="008000"/>
                  </a:gs>
                </a:gsLst>
                <a:lin ang="16200000" scaled="0"/>
                <a:tileRect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8440" name="Straight Connector 51"/>
          <p:cNvCxnSpPr>
            <a:cxnSpLocks noChangeShapeType="1"/>
          </p:cNvCxnSpPr>
          <p:nvPr/>
        </p:nvCxnSpPr>
        <p:spPr bwMode="auto">
          <a:xfrm rot="5400000">
            <a:off x="4235450" y="2279650"/>
            <a:ext cx="1193800" cy="127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22300" y="2159000"/>
            <a:ext cx="2430463" cy="384175"/>
          </a:xfrm>
          <a:prstGeom prst="rect">
            <a:avLst/>
          </a:prstGeom>
          <a:solidFill>
            <a:srgbClr val="F97817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altLang="en-US" b="0" i="1" smtClean="0">
                <a:solidFill>
                  <a:srgbClr val="000000"/>
                </a:solidFill>
              </a:rPr>
              <a:t>E</a:t>
            </a:r>
            <a:r>
              <a:rPr lang="en-US" altLang="en-US" b="0" smtClean="0">
                <a:solidFill>
                  <a:srgbClr val="000000"/>
                </a:solidFill>
              </a:rPr>
              <a:t> = 120 000 Vm</a:t>
            </a:r>
            <a:r>
              <a:rPr lang="en-US" altLang="en-US" b="0" baseline="30000" smtClean="0">
                <a:solidFill>
                  <a:srgbClr val="000000"/>
                </a:solidFill>
              </a:rPr>
              <a:t>-1</a:t>
            </a:r>
            <a:endParaRPr lang="en-US" altLang="en-US" b="0" i="1" baseline="30000" smtClean="0">
              <a:solidFill>
                <a:srgbClr val="000000"/>
              </a:solidFill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622300" y="2565400"/>
            <a:ext cx="1458913" cy="3841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900" b="0">
                <a:solidFill>
                  <a:srgbClr val="000000"/>
                </a:solidFill>
                <a:ea typeface="ＭＳ Ｐゴシック" pitchFamily="-108" charset="-128"/>
                <a:cs typeface="ＭＳ Ｐゴシック" pitchFamily="-108" charset="-128"/>
              </a:rPr>
              <a:t>E = 0.10 J</a:t>
            </a:r>
          </a:p>
        </p:txBody>
      </p:sp>
      <p:sp>
        <p:nvSpPr>
          <p:cNvPr id="53" name="TextBox 55"/>
          <p:cNvSpPr txBox="1">
            <a:spLocks noChangeArrowheads="1"/>
          </p:cNvSpPr>
          <p:nvPr/>
        </p:nvSpPr>
        <p:spPr bwMode="auto">
          <a:xfrm>
            <a:off x="63500" y="474663"/>
            <a:ext cx="8788400" cy="1015663"/>
          </a:xfrm>
          <a:prstGeom prst="rect">
            <a:avLst/>
          </a:prstGeom>
          <a:solidFill>
            <a:srgbClr val="FCEED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177800" indent="-12700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1600" b="0" smtClean="0">
                <a:solidFill>
                  <a:srgbClr val="000000"/>
                </a:solidFill>
              </a:rPr>
              <a:t>The value of the capacitor is 250 </a:t>
            </a:r>
            <a:r>
              <a:rPr lang="en-US" altLang="en-US" sz="1600" b="0" smtClean="0">
                <a:solidFill>
                  <a:srgbClr val="000000"/>
                </a:solidFill>
                <a:latin typeface="Symbol" charset="2"/>
              </a:rPr>
              <a:t>m</a:t>
            </a:r>
            <a:r>
              <a:rPr lang="en-US" altLang="en-US" sz="1600" b="0" smtClean="0">
                <a:solidFill>
                  <a:srgbClr val="000000"/>
                </a:solidFill>
              </a:rPr>
              <a:t>F and it is charged with a 12 V power supply.</a:t>
            </a:r>
          </a:p>
          <a:p>
            <a:pPr eaLnBrk="1" hangingPunct="1">
              <a:spcAft>
                <a:spcPts val="600"/>
              </a:spcAft>
              <a:buFont typeface="Arial" charset="0"/>
              <a:buAutoNum type="arabicPeriod"/>
            </a:pPr>
            <a:r>
              <a:rPr lang="en-US" altLang="en-US" sz="1600" b="0" smtClean="0">
                <a:solidFill>
                  <a:srgbClr val="000000"/>
                </a:solidFill>
              </a:rPr>
              <a:t>Calculate the strength of the Electric field between the plates.</a:t>
            </a:r>
          </a:p>
          <a:p>
            <a:pPr eaLnBrk="1" hangingPunct="1">
              <a:spcAft>
                <a:spcPts val="600"/>
              </a:spcAft>
              <a:buFont typeface="Arial" charset="0"/>
              <a:buAutoNum type="arabicPeriod"/>
            </a:pPr>
            <a:r>
              <a:rPr lang="en-US" altLang="en-US" sz="1600" b="0" smtClean="0">
                <a:solidFill>
                  <a:srgbClr val="000000"/>
                </a:solidFill>
              </a:rPr>
              <a:t>Calculate the energy stored in the air filled capacitor.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3500" y="63500"/>
            <a:ext cx="1739900" cy="43306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bIns="93600">
            <a:spAutoFit/>
          </a:bodyPr>
          <a:lstStyle/>
          <a:p>
            <a:pPr algn="ctr">
              <a:defRPr/>
            </a:pPr>
            <a:r>
              <a:rPr lang="en-US" sz="1900" b="0">
                <a:solidFill>
                  <a:prstClr val="black"/>
                </a:solidFill>
                <a:ea typeface="ＭＳ Ｐゴシック" pitchFamily="-108" charset="-128"/>
                <a:cs typeface="ＭＳ Ｐゴシック" pitchFamily="-108" charset="-128"/>
              </a:rPr>
              <a:t>Capacitors</a:t>
            </a:r>
          </a:p>
        </p:txBody>
      </p:sp>
      <p:sp>
        <p:nvSpPr>
          <p:cNvPr id="57" name="Rounded Rectangle 56"/>
          <p:cNvSpPr>
            <a:spLocks noChangeArrowheads="1"/>
          </p:cNvSpPr>
          <p:nvPr/>
        </p:nvSpPr>
        <p:spPr bwMode="auto">
          <a:xfrm>
            <a:off x="50800" y="3606800"/>
            <a:ext cx="8978900" cy="2489200"/>
          </a:xfrm>
          <a:prstGeom prst="roundRect">
            <a:avLst>
              <a:gd name="adj" fmla="val 11565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endParaRPr lang="en-US" altLang="en-US" b="0" smtClean="0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8100" y="3576638"/>
            <a:ext cx="8978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1800" b="0" smtClean="0">
                <a:solidFill>
                  <a:srgbClr val="660066"/>
                </a:solidFill>
              </a:rPr>
              <a:t>My calculations show that the electric field stays the same in both of the capacitors because the voltage has not changed. 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0800" y="4800600"/>
            <a:ext cx="8890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1800" b="0" smtClean="0">
                <a:solidFill>
                  <a:srgbClr val="FF0000"/>
                </a:solidFill>
              </a:rPr>
              <a:t>The energy stored is dependent on the capacitance and the voltage and since the dielectric has a factor of 5.57 the energy stored has increased by that amount.</a:t>
            </a:r>
            <a:r>
              <a:rPr lang="en-US" altLang="en-US" sz="1800" b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38100" y="4178300"/>
            <a:ext cx="8851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1800" b="0" smtClean="0">
                <a:solidFill>
                  <a:srgbClr val="0000FF"/>
                </a:solidFill>
              </a:rPr>
              <a:t>The capacitance cannot affect the electric field because it is not in the equation.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0800" y="5702300"/>
            <a:ext cx="845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1800" b="0" smtClean="0">
                <a:solidFill>
                  <a:srgbClr val="E51313"/>
                </a:solidFill>
              </a:rPr>
              <a:t>Energy is also dependent on voltage but that has stayed constant.</a:t>
            </a:r>
          </a:p>
        </p:txBody>
      </p:sp>
      <p:graphicFrame>
        <p:nvGraphicFramePr>
          <p:cNvPr id="29701" name="Object 2"/>
          <p:cNvGraphicFramePr>
            <a:graphicFrameLocks noChangeAspect="1"/>
          </p:cNvGraphicFramePr>
          <p:nvPr/>
        </p:nvGraphicFramePr>
        <p:xfrm>
          <a:off x="5429250" y="2509838"/>
          <a:ext cx="1500188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8" name="Equation" r:id="rId3" imgW="952500" imgH="177800" progId="Equation.3">
                  <p:embed/>
                </p:oleObj>
              </mc:Choice>
              <mc:Fallback>
                <p:oleObj name="Equation" r:id="rId3" imgW="9525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2509838"/>
                        <a:ext cx="1500188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7162800" y="774700"/>
            <a:ext cx="1600200" cy="338138"/>
          </a:xfrm>
          <a:prstGeom prst="rect">
            <a:avLst/>
          </a:prstGeom>
          <a:solidFill>
            <a:srgbClr val="F97817"/>
          </a:solidFill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altLang="en-US" sz="1600" b="0" smtClean="0">
                <a:solidFill>
                  <a:srgbClr val="E51313"/>
                </a:solidFill>
              </a:rPr>
              <a:t>120 000 Vm</a:t>
            </a:r>
            <a:r>
              <a:rPr lang="en-US" altLang="en-US" sz="1600" b="0" baseline="30000" smtClean="0">
                <a:solidFill>
                  <a:srgbClr val="E51313"/>
                </a:solidFill>
              </a:rPr>
              <a:t>-1</a:t>
            </a:r>
            <a:endParaRPr lang="en-US" altLang="en-US" sz="1600" b="0" smtClean="0">
              <a:solidFill>
                <a:srgbClr val="FFFFFF"/>
              </a:solidFill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794500" y="1143000"/>
            <a:ext cx="946150" cy="338138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931725" indent="-37474525"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altLang="en-US" sz="1600" b="0" smtClean="0">
                <a:solidFill>
                  <a:srgbClr val="E51313"/>
                </a:solidFill>
              </a:rPr>
              <a:t>0.018 J</a:t>
            </a:r>
            <a:endParaRPr lang="en-US" altLang="en-US" sz="1600" b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74671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5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48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5131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40" grpId="0"/>
      <p:bldP spid="40" grpId="1"/>
      <p:bldP spid="41" grpId="0"/>
      <p:bldP spid="41" grpId="1"/>
      <p:bldP spid="48" grpId="0"/>
      <p:bldP spid="5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2185</TotalTime>
  <Words>358</Words>
  <Application>Microsoft Office PowerPoint</Application>
  <PresentationFormat>On-screen Show (4:3)</PresentationFormat>
  <Paragraphs>48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Default Design</vt:lpstr>
      <vt:lpstr>1_Blank Presentation</vt:lpstr>
      <vt:lpstr>Equation</vt:lpstr>
      <vt:lpstr>PowerPoint Presentation</vt:lpstr>
      <vt:lpstr>PowerPoint Presentation</vt:lpstr>
      <vt:lpstr>PowerPoint Presentation</vt:lpstr>
      <vt:lpstr>Energy Stored in a Charged Capacitor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Ted Vittitoe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Ted Vittitoe</dc:creator>
  <cp:lastModifiedBy>Stephen Anderson</cp:lastModifiedBy>
  <cp:revision>105</cp:revision>
  <dcterms:created xsi:type="dcterms:W3CDTF">2006-02-01T17:19:15Z</dcterms:created>
  <dcterms:modified xsi:type="dcterms:W3CDTF">2014-09-02T03:50:33Z</dcterms:modified>
</cp:coreProperties>
</file>