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0" r:id="rId2"/>
    <p:sldId id="292" r:id="rId3"/>
    <p:sldId id="265" r:id="rId4"/>
    <p:sldId id="296" r:id="rId5"/>
    <p:sldId id="300" r:id="rId6"/>
    <p:sldId id="28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586"/>
  </p:normalViewPr>
  <p:slideViewPr>
    <p:cSldViewPr snapToGrid="0">
      <p:cViewPr varScale="1">
        <p:scale>
          <a:sx n="102" d="100"/>
          <a:sy n="102" d="100"/>
        </p:scale>
        <p:origin x="8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0617D-A443-4D33-A382-36242FBCAA34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D99B9-2381-4EF3-BE90-40FA24A88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38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5E99E8-DDD8-4F4D-BFC0-3AC634F59EA8}" type="slidenum">
              <a:rPr lang="en-NZ" smtClean="0"/>
              <a:pPr>
                <a:defRPr/>
              </a:pPr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9986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C51FE7-4F0D-49A2-B338-EC74C6C13277}" type="slidenum">
              <a:rPr lang="en-NZ" smtClean="0">
                <a:latin typeface="Arial" charset="0"/>
              </a:rPr>
              <a:pPr/>
              <a:t>2</a:t>
            </a:fld>
            <a:endParaRPr lang="en-N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530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D99B9-2381-4EF3-BE90-40FA24A887D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21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D99B9-2381-4EF3-BE90-40FA24A887D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1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D99B9-2381-4EF3-BE90-40FA24A887D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20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1E7C3-85E4-42D0-B9E0-872B334A24F3}" type="datetimeFigureOut">
              <a:rPr lang="en-US"/>
              <a:pPr>
                <a:defRPr/>
              </a:pPr>
              <a:t>2/23/16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CEC7B-837E-4F53-9776-D648F8267A8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6BF26-E657-4EF7-96DD-A535C05AB2A2}" type="datetimeFigureOut">
              <a:rPr lang="en-US"/>
              <a:pPr>
                <a:defRPr/>
              </a:pPr>
              <a:t>2/23/16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5C243-1DED-42D3-B1F7-D959831781A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AB431-289B-40C1-A3B2-C08E1034F999}" type="datetimeFigureOut">
              <a:rPr lang="en-US"/>
              <a:pPr>
                <a:defRPr/>
              </a:pPr>
              <a:t>2/23/16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575EE-E08E-4ED4-A61D-8F37967E7E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8F7E-C2A9-4531-ABD0-75B9678A1F22}" type="datetimeFigureOut">
              <a:rPr lang="en-US"/>
              <a:pPr>
                <a:defRPr/>
              </a:pPr>
              <a:t>2/23/16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A2A3-0119-4E19-A0A1-E649CB5D19C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9F3D9-164F-426A-B6A1-EEBF462366A8}" type="datetimeFigureOut">
              <a:rPr lang="en-US"/>
              <a:pPr>
                <a:defRPr/>
              </a:pPr>
              <a:t>2/23/16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9A042-FC5F-4F0B-9C94-0D571D1751C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2A1DE-7187-4D82-84B6-EFAC227FD2C9}" type="datetimeFigureOut">
              <a:rPr lang="en-US"/>
              <a:pPr>
                <a:defRPr/>
              </a:pPr>
              <a:t>2/23/16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59340-CE35-4892-A131-97A9EAF404A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693E5-FD78-4322-9393-F40C3C9E0C50}" type="datetimeFigureOut">
              <a:rPr lang="en-US"/>
              <a:pPr>
                <a:defRPr/>
              </a:pPr>
              <a:t>2/23/16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A1801-EC41-48BE-B0D9-EB29BCFD59F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BCC4C-C9FC-414B-95AD-42345F2678CF}" type="datetimeFigureOut">
              <a:rPr lang="en-US"/>
              <a:pPr>
                <a:defRPr/>
              </a:pPr>
              <a:t>2/23/16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F309-DFC5-4D19-BA46-66EF5E51B75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06D66-D9D2-4AEA-AE90-568095B03180}" type="datetimeFigureOut">
              <a:rPr lang="en-US"/>
              <a:pPr>
                <a:defRPr/>
              </a:pPr>
              <a:t>2/23/16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EDC57-7759-415E-BB92-A9D66E0B688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F7D3E-F2FF-40BA-9BCB-BD04C4F9BFA1}" type="datetimeFigureOut">
              <a:rPr lang="en-US"/>
              <a:pPr>
                <a:defRPr/>
              </a:pPr>
              <a:t>2/23/16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C4747-EB82-4370-9BD3-35841A7E30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A6748-FCBA-4A66-9FC3-E46A6D3A7F34}" type="datetimeFigureOut">
              <a:rPr lang="en-US"/>
              <a:pPr>
                <a:defRPr/>
              </a:pPr>
              <a:t>2/23/16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E86FF-A35F-49A6-A87D-A4F5297CB89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92F184-75B3-4EB2-81FA-E2EB316728F6}" type="datetimeFigureOut">
              <a:rPr lang="en-US"/>
              <a:pPr>
                <a:defRPr/>
              </a:pPr>
              <a:t>2/23/16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A0E2C8-5714-45C0-A307-A9DEE751524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gif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emf"/><Relationship Id="rId7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8.jpeg"/><Relationship Id="rId5" Type="http://schemas.openxmlformats.org/officeDocument/2006/relationships/oleObject" Target="../embeddings/oleObject4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14.emf"/><Relationship Id="rId6" Type="http://schemas.openxmlformats.org/officeDocument/2006/relationships/image" Target="../media/image15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an\My Documents\KHS Live\Y13 Physics\3.5 Atoms, Photons and Nuclei 90522\2 Nuclear reactions\Videos &amp; Applets\ein1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4671" y="117987"/>
            <a:ext cx="3351726" cy="3665338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1520" y="430714"/>
            <a:ext cx="4718298" cy="363984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 is a form of energy related by</a:t>
            </a:r>
            <a:endParaRPr kumimoji="0" lang="en-US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800" u="sng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nuclear reactions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n-lt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 – energy is conserved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 smtClean="0">
                <a:latin typeface="+mn-lt"/>
              </a:rPr>
              <a:t>Also referred to as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n-lt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mass – energy equivalence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348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03272"/>
              </p:ext>
            </p:extLst>
          </p:nvPr>
        </p:nvGraphicFramePr>
        <p:xfrm>
          <a:off x="2610669" y="926956"/>
          <a:ext cx="2274888" cy="929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1" name="Equation" r:id="rId5" imgW="545760" imgH="203040" progId="Equation.3">
                  <p:embed/>
                </p:oleObj>
              </mc:Choice>
              <mc:Fallback>
                <p:oleObj name="Equation" r:id="rId5" imgW="545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0669" y="926956"/>
                        <a:ext cx="2274888" cy="9298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21" y="3783325"/>
            <a:ext cx="7301066" cy="2970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99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990485"/>
              </p:ext>
            </p:extLst>
          </p:nvPr>
        </p:nvGraphicFramePr>
        <p:xfrm>
          <a:off x="3632200" y="1989138"/>
          <a:ext cx="37496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0" name="Equation" r:id="rId4" imgW="838080" imgH="241200" progId="Equation.3">
                  <p:embed/>
                </p:oleObj>
              </mc:Choice>
              <mc:Fallback>
                <p:oleObj name="Equation" r:id="rId4" imgW="838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1989138"/>
                        <a:ext cx="374967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5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55576" y="1953583"/>
          <a:ext cx="1701552" cy="1115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1" name="Equation" r:id="rId6" imgW="368280" imgH="241200" progId="Equation.3">
                  <p:embed/>
                </p:oleObj>
              </mc:Choice>
              <mc:Fallback>
                <p:oleObj name="Equation" r:id="rId6" imgW="368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953583"/>
                        <a:ext cx="1701552" cy="11153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7544" y="1124744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Polonium 212 decays into lead 208 by emitting an alpha particle. The rest masses of these three are:</a:t>
            </a:r>
          </a:p>
          <a:p>
            <a:r>
              <a:rPr lang="en-NZ" dirty="0" smtClean="0"/>
              <a:t>    3.51986 x 10</a:t>
            </a:r>
            <a:r>
              <a:rPr lang="en-NZ" baseline="30000" dirty="0" smtClean="0"/>
              <a:t>-25</a:t>
            </a:r>
            <a:r>
              <a:rPr lang="en-NZ" dirty="0" smtClean="0"/>
              <a:t> kg	           3.45324 x 10</a:t>
            </a:r>
            <a:r>
              <a:rPr lang="en-NZ" baseline="30000" dirty="0" smtClean="0"/>
              <a:t>-25</a:t>
            </a:r>
            <a:r>
              <a:rPr lang="en-NZ" dirty="0" smtClean="0"/>
              <a:t> kg      6.646 x 10</a:t>
            </a:r>
            <a:r>
              <a:rPr lang="en-NZ" baseline="30000" dirty="0" smtClean="0"/>
              <a:t>-27</a:t>
            </a:r>
            <a:r>
              <a:rPr lang="en-NZ" dirty="0" smtClean="0"/>
              <a:t> kg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575048" y="363573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(a) Calculate the difference between the initial rest mass and the total final rest mass.</a:t>
            </a:r>
            <a:endParaRPr lang="en-NZ" dirty="0"/>
          </a:p>
        </p:txBody>
      </p:sp>
      <p:sp>
        <p:nvSpPr>
          <p:cNvPr id="11" name="TextBox 10"/>
          <p:cNvSpPr txBox="1"/>
          <p:nvPr/>
        </p:nvSpPr>
        <p:spPr>
          <a:xfrm>
            <a:off x="1907704" y="39237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rgbClr val="FF0000"/>
                </a:solidFill>
              </a:rPr>
              <a:t>1.6 x 10</a:t>
            </a:r>
            <a:r>
              <a:rPr lang="en-NZ" b="1" baseline="30000" dirty="0" smtClean="0">
                <a:solidFill>
                  <a:srgbClr val="FF0000"/>
                </a:solidFill>
              </a:rPr>
              <a:t>-29</a:t>
            </a:r>
            <a:r>
              <a:rPr lang="en-NZ" b="1" dirty="0" smtClean="0">
                <a:solidFill>
                  <a:srgbClr val="FF0000"/>
                </a:solidFill>
              </a:rPr>
              <a:t> kg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5048" y="435581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(b) This mass decrease appears in the form of Kinetic energy. Calculate the kinetic energy released in this reaction.</a:t>
            </a:r>
            <a:endParaRPr lang="en-NZ" dirty="0"/>
          </a:p>
        </p:txBody>
      </p:sp>
      <p:sp>
        <p:nvSpPr>
          <p:cNvPr id="14" name="TextBox 13"/>
          <p:cNvSpPr txBox="1"/>
          <p:nvPr/>
        </p:nvSpPr>
        <p:spPr>
          <a:xfrm>
            <a:off x="4139952" y="46531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rgbClr val="FF0000"/>
                </a:solidFill>
              </a:rPr>
              <a:t>1.44 x 10</a:t>
            </a:r>
            <a:r>
              <a:rPr lang="en-NZ" b="1" baseline="30000" dirty="0" smtClean="0">
                <a:solidFill>
                  <a:srgbClr val="FF0000"/>
                </a:solidFill>
              </a:rPr>
              <a:t>-12</a:t>
            </a:r>
            <a:r>
              <a:rPr lang="en-NZ" b="1" dirty="0" smtClean="0">
                <a:solidFill>
                  <a:srgbClr val="FF0000"/>
                </a:solidFill>
              </a:rPr>
              <a:t> J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056" y="529191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(c) Assume the Alpha particle, being much less massive than the lead nucleus, gets almost all this energy. Calculate its speed just after the decay.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55976" y="59492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rgbClr val="FF0000"/>
                </a:solidFill>
              </a:rPr>
              <a:t>2. 1x 10</a:t>
            </a:r>
            <a:r>
              <a:rPr lang="en-NZ" b="1" baseline="30000" dirty="0" smtClean="0">
                <a:solidFill>
                  <a:srgbClr val="FF0000"/>
                </a:solidFill>
              </a:rPr>
              <a:t>7</a:t>
            </a:r>
            <a:r>
              <a:rPr lang="en-NZ" b="1" dirty="0" smtClean="0">
                <a:solidFill>
                  <a:srgbClr val="FF0000"/>
                </a:solidFill>
              </a:rPr>
              <a:t> ms</a:t>
            </a:r>
            <a:r>
              <a:rPr lang="en-NZ" b="1" baseline="30000" dirty="0" smtClean="0">
                <a:solidFill>
                  <a:srgbClr val="FF0000"/>
                </a:solidFill>
              </a:rPr>
              <a:t>-1</a:t>
            </a:r>
            <a:endParaRPr lang="en-NZ" b="1" baseline="300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5604" y="188640"/>
            <a:ext cx="7609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Alpha decay Reaction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7584" y="2924944"/>
            <a:ext cx="21419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Reactants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60032" y="2924944"/>
            <a:ext cx="19607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Products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688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 descr="Zumdahl19_0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3000" y="1643063"/>
            <a:ext cx="7259638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14282" y="0"/>
            <a:ext cx="438934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Nuclear Fission</a:t>
            </a:r>
          </a:p>
        </p:txBody>
      </p:sp>
      <p:sp>
        <p:nvSpPr>
          <p:cNvPr id="1030" name="Rectangle 3"/>
          <p:cNvSpPr txBox="1">
            <a:spLocks noChangeArrowheads="1"/>
          </p:cNvSpPr>
          <p:nvPr/>
        </p:nvSpPr>
        <p:spPr bwMode="auto">
          <a:xfrm>
            <a:off x="214313" y="814388"/>
            <a:ext cx="82296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cs typeface="Arial" charset="0"/>
              </a:rPr>
              <a:t>Breaking </a:t>
            </a:r>
            <a:r>
              <a:rPr lang="en-US" sz="2000" dirty="0">
                <a:solidFill>
                  <a:srgbClr val="FF0000"/>
                </a:solidFill>
                <a:cs typeface="Arial" charset="0"/>
              </a:rPr>
              <a:t>large / heavy unstable </a:t>
            </a:r>
            <a:r>
              <a:rPr lang="en-US" sz="2000" dirty="0">
                <a:cs typeface="Arial" charset="0"/>
              </a:rPr>
              <a:t>nuclei into smaller ones.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FF0000"/>
                </a:solidFill>
                <a:cs typeface="Arial" charset="0"/>
              </a:rPr>
              <a:t>Lots of possible combinations </a:t>
            </a:r>
            <a:r>
              <a:rPr lang="en-US" sz="2000" dirty="0">
                <a:cs typeface="Arial" charset="0"/>
              </a:rPr>
              <a:t>of fragments from one initial nucleus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cs typeface="Arial" charset="0"/>
              </a:rPr>
              <a:t>Eg</a:t>
            </a:r>
            <a:r>
              <a:rPr lang="en-US" sz="2000" dirty="0">
                <a:cs typeface="Arial" charset="0"/>
              </a:rPr>
              <a:t>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000" dirty="0"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000" dirty="0">
              <a:cs typeface="Arial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4438" y="1643063"/>
          <a:ext cx="41338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5" imgW="1536480" imgH="241200" progId="Equation.3">
                  <p:embed/>
                </p:oleObj>
              </mc:Choice>
              <mc:Fallback>
                <p:oleObj name="Equation" r:id="rId5" imgW="153648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1643063"/>
                        <a:ext cx="4133850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5214938" y="1643063"/>
          <a:ext cx="71120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7" imgW="266400" imgH="241200" progId="Equation.3">
                  <p:embed/>
                </p:oleObj>
              </mc:Choice>
              <mc:Fallback>
                <p:oleObj name="Equation" r:id="rId7" imgW="26640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1643063"/>
                        <a:ext cx="711200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357188" y="5634039"/>
            <a:ext cx="800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dirty="0">
                <a:cs typeface="Arial" charset="0"/>
              </a:rPr>
              <a:t>When a large nucleus is split into smaller </a:t>
            </a:r>
            <a:r>
              <a:rPr lang="en-US" sz="2000" dirty="0" smtClean="0">
                <a:cs typeface="Arial" charset="0"/>
              </a:rPr>
              <a:t>fragments or products, </a:t>
            </a:r>
            <a:r>
              <a:rPr lang="en-US" sz="2000" dirty="0">
                <a:solidFill>
                  <a:srgbClr val="FF0000"/>
                </a:solidFill>
                <a:cs typeface="Arial" charset="0"/>
              </a:rPr>
              <a:t>mass is lost </a:t>
            </a:r>
            <a:r>
              <a:rPr lang="en-US" sz="2000" dirty="0">
                <a:cs typeface="Arial" charset="0"/>
              </a:rPr>
              <a:t>in the form of an energy release. (WHY? – Y13)</a:t>
            </a:r>
          </a:p>
          <a:p>
            <a:pPr>
              <a:buFont typeface="Arial" charset="0"/>
              <a:buChar char="•"/>
            </a:pPr>
            <a:endParaRPr lang="en-NZ" sz="2000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35416" y="5078867"/>
            <a:ext cx="800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NZ" sz="2000" dirty="0" smtClean="0"/>
              <a:t> On average 2.5 neutrons released</a:t>
            </a:r>
            <a:endParaRPr lang="en-N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7688"/>
            <a:ext cx="89058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3" y="3852863"/>
            <a:ext cx="82391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31426" y="146904"/>
            <a:ext cx="337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NCEA 2005 </a:t>
            </a:r>
            <a:r>
              <a:rPr lang="en-NZ" dirty="0" err="1" smtClean="0"/>
              <a:t>qu</a:t>
            </a:r>
            <a:r>
              <a:rPr lang="en-NZ" dirty="0" smtClean="0"/>
              <a:t> #3   Old Y13!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5397910" y="2020529"/>
            <a:ext cx="3288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This assumes the neutron has minimal kinetic energy!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4041058" y="3962713"/>
            <a:ext cx="175505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dirty="0" smtClean="0"/>
              <a:t>Joules</a:t>
            </a:r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2005781" y="5737123"/>
            <a:ext cx="1356851" cy="2802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4523" y="1168484"/>
            <a:ext cx="5650588" cy="9440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277148" y="1355420"/>
            <a:ext cx="232035" cy="5128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4567" y="4343315"/>
            <a:ext cx="4428865" cy="227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4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obelkobusnel.files.wordpress.com/2012/10/fission-vs-fusion.jpg?w=475&amp;h=2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4" y="620712"/>
            <a:ext cx="8395227" cy="503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34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53048" y="836340"/>
            <a:ext cx="8224036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joining of two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smaller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nuclei to form a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larger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one.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This is the process that powers the sun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Example of a fusion reaction: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9596" y="211101"/>
            <a:ext cx="169790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Fusion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230274"/>
              </p:ext>
            </p:extLst>
          </p:nvPr>
        </p:nvGraphicFramePr>
        <p:xfrm>
          <a:off x="4792741" y="1378453"/>
          <a:ext cx="3286148" cy="701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5" name="Equation" r:id="rId4" imgW="1130040" imgH="241200" progId="Equation.3">
                  <p:embed/>
                </p:oleObj>
              </mc:Choice>
              <mc:Fallback>
                <p:oleObj name="Equation" r:id="rId4" imgW="11300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741" y="1378453"/>
                        <a:ext cx="3286148" cy="701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85720" y="2269324"/>
            <a:ext cx="85861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>
                <a:cs typeface="Arial" charset="0"/>
              </a:rPr>
              <a:t>When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smaller</a:t>
            </a:r>
            <a:r>
              <a:rPr lang="en-US" dirty="0" smtClean="0">
                <a:cs typeface="Arial" charset="0"/>
              </a:rPr>
              <a:t> nuclei combine to form a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larger</a:t>
            </a:r>
            <a:r>
              <a:rPr lang="en-US" dirty="0" smtClean="0">
                <a:cs typeface="Arial" charset="0"/>
              </a:rPr>
              <a:t> one, 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mass is lost </a:t>
            </a:r>
            <a:r>
              <a:rPr lang="en-US" dirty="0">
                <a:cs typeface="Arial" charset="0"/>
              </a:rPr>
              <a:t>in the form of an energy release. </a:t>
            </a:r>
            <a:r>
              <a:rPr lang="en-US" dirty="0" smtClean="0">
                <a:cs typeface="Arial" charset="0"/>
              </a:rPr>
              <a:t>(WHY? – Y13)</a:t>
            </a:r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18691" y="3043155"/>
            <a:ext cx="5399747" cy="358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262</Words>
  <Application>Microsoft Macintosh PowerPoint</Application>
  <PresentationFormat>On-screen Show (4:3)</PresentationFormat>
  <Paragraphs>37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MagnumMac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</dc:creator>
  <cp:lastModifiedBy>Stephen Anderson</cp:lastModifiedBy>
  <cp:revision>94</cp:revision>
  <dcterms:created xsi:type="dcterms:W3CDTF">2008-10-01T11:36:15Z</dcterms:created>
  <dcterms:modified xsi:type="dcterms:W3CDTF">2016-02-23T03:43:40Z</dcterms:modified>
</cp:coreProperties>
</file>