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19" r:id="rId2"/>
    <p:sldId id="320" r:id="rId3"/>
    <p:sldId id="321" r:id="rId4"/>
    <p:sldId id="322" r:id="rId5"/>
    <p:sldId id="285" r:id="rId6"/>
    <p:sldId id="292" r:id="rId7"/>
    <p:sldId id="310" r:id="rId8"/>
    <p:sldId id="323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2091" autoAdjust="0"/>
  </p:normalViewPr>
  <p:slideViewPr>
    <p:cSldViewPr>
      <p:cViewPr varScale="1">
        <p:scale>
          <a:sx n="80" d="100"/>
          <a:sy n="80" d="100"/>
        </p:scale>
        <p:origin x="-834" y="-84"/>
      </p:cViewPr>
      <p:guideLst>
        <p:guide orient="horz" pos="1584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375F789-0E83-45D6-B36A-070A7EF3391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0350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EF2922-3793-4299-A91F-35149DF3B0B9}" type="slidenum">
              <a:rPr lang="ja-JP" altLang="en-US" sz="1200" b="0" smtClean="0"/>
              <a:pPr/>
              <a:t>4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898F74-125B-4CD7-B0AD-C93E8CBAC565}" type="slidenum">
              <a:rPr lang="ja-JP" altLang="en-US" sz="1200" b="0" smtClean="0"/>
              <a:pPr/>
              <a:t>6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NZ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39BCBE-9DEA-4E4F-A6B3-B7DEE0C51356}" type="slidenum">
              <a:rPr lang="ja-JP" altLang="en-US" sz="1200" b="0" smtClean="0"/>
              <a:pPr/>
              <a:t>7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2969FC-7050-4893-8EDA-4594F1F0F5F1}" type="slidenum">
              <a:rPr lang="ja-JP" altLang="en-US" sz="1200" b="0" smtClean="0"/>
              <a:pPr/>
              <a:t>8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036C80-FA4E-4A0C-B26E-D50DB1819EA3}" type="slidenum">
              <a:rPr lang="ja-JP" altLang="en-US" sz="1200" b="0" smtClean="0"/>
              <a:pPr/>
              <a:t>10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1D3841B-34B5-4284-8389-F3797C8F0E77}" type="slidenum">
              <a:rPr lang="ja-JP" altLang="en-US" sz="1200" b="0" smtClean="0"/>
              <a:pPr/>
              <a:t>11</a:t>
            </a:fld>
            <a:endParaRPr lang="en-US" altLang="ja-JP" sz="1200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98EA8-35D2-41F6-AF37-19CCE90441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0042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39188-B24D-4B8E-A4E0-C31AB8ABBEF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474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05FDD-560D-488C-AE3E-485CE0378AA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41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BB1AA-31DB-4BD4-8F73-8C23BC8245D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077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14F17-9B59-49D8-BFB0-F0D4BFDAE371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2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B2117-AAFB-4DC7-87A9-4B2E767A951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584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C77DC-BD8E-41ED-8192-BF5F057C5EA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29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1163-4743-4DB8-AF62-E8DBE457C44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20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3A617-C54D-4604-B078-0BAED0FDE3C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618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6837E-ED80-4283-B141-31855C7F8F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4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CF99-A141-482E-80A0-21C6359EC90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725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a typeface="ＭＳ Ｐゴシック" charset="-128"/>
              </a:defRPr>
            </a:lvl1pPr>
          </a:lstStyle>
          <a:p>
            <a:pPr>
              <a:defRPr/>
            </a:pPr>
            <a:fld id="{8727952F-5DBA-42BB-B147-C73B25A7CE0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0.e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4.emf"/><Relationship Id="rId7" Type="http://schemas.openxmlformats.org/officeDocument/2006/relationships/image" Target="../media/image7.e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5" Type="http://schemas.openxmlformats.org/officeDocument/2006/relationships/image" Target="../media/image11.e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3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6"/>
          <p:cNvGrpSpPr>
            <a:grpSpLocks/>
          </p:cNvGrpSpPr>
          <p:nvPr/>
        </p:nvGrpSpPr>
        <p:grpSpPr bwMode="auto">
          <a:xfrm>
            <a:off x="3014663" y="1362075"/>
            <a:ext cx="3009900" cy="847725"/>
            <a:chOff x="1899" y="858"/>
            <a:chExt cx="1896" cy="534"/>
          </a:xfrm>
        </p:grpSpPr>
        <p:sp>
          <p:nvSpPr>
            <p:cNvPr id="2" name="Oval 2"/>
            <p:cNvSpPr>
              <a:spLocks noChangeArrowheads="1"/>
            </p:cNvSpPr>
            <p:nvPr/>
          </p:nvSpPr>
          <p:spPr bwMode="auto">
            <a:xfrm>
              <a:off x="1899" y="858"/>
              <a:ext cx="144" cy="52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3" name="Line 5"/>
            <p:cNvSpPr>
              <a:spLocks noChangeShapeType="1"/>
            </p:cNvSpPr>
            <p:nvPr/>
          </p:nvSpPr>
          <p:spPr bwMode="auto">
            <a:xfrm>
              <a:off x="1968" y="864"/>
              <a:ext cx="172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74" name="Line 6"/>
            <p:cNvSpPr>
              <a:spLocks noChangeShapeType="1"/>
            </p:cNvSpPr>
            <p:nvPr/>
          </p:nvSpPr>
          <p:spPr bwMode="auto">
            <a:xfrm>
              <a:off x="1968" y="1392"/>
              <a:ext cx="172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2075" name="Group 9"/>
            <p:cNvGrpSpPr>
              <a:grpSpLocks/>
            </p:cNvGrpSpPr>
            <p:nvPr/>
          </p:nvGrpSpPr>
          <p:grpSpPr bwMode="auto">
            <a:xfrm>
              <a:off x="3696" y="864"/>
              <a:ext cx="99" cy="528"/>
              <a:chOff x="2976" y="1968"/>
              <a:chExt cx="99" cy="576"/>
            </a:xfrm>
          </p:grpSpPr>
          <p:sp>
            <p:nvSpPr>
              <p:cNvPr id="2076" name="Arc 7"/>
              <p:cNvSpPr>
                <a:spLocks/>
              </p:cNvSpPr>
              <p:nvPr/>
            </p:nvSpPr>
            <p:spPr bwMode="auto">
              <a:xfrm>
                <a:off x="2976" y="196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2077" name="Arc 8"/>
              <p:cNvSpPr>
                <a:spLocks/>
              </p:cNvSpPr>
              <p:nvPr/>
            </p:nvSpPr>
            <p:spPr bwMode="auto">
              <a:xfrm flipV="1">
                <a:off x="2979" y="2256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2051" name="Line 13"/>
          <p:cNvSpPr>
            <a:spLocks noChangeShapeType="1"/>
          </p:cNvSpPr>
          <p:nvPr/>
        </p:nvSpPr>
        <p:spPr bwMode="auto">
          <a:xfrm flipH="1">
            <a:off x="1295400" y="17907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2" name="Line 14"/>
          <p:cNvSpPr>
            <a:spLocks noChangeShapeType="1"/>
          </p:cNvSpPr>
          <p:nvPr/>
        </p:nvSpPr>
        <p:spPr bwMode="auto">
          <a:xfrm>
            <a:off x="6019800" y="17907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3" name="Line 15"/>
          <p:cNvSpPr>
            <a:spLocks noChangeShapeType="1"/>
          </p:cNvSpPr>
          <p:nvPr/>
        </p:nvSpPr>
        <p:spPr bwMode="auto">
          <a:xfrm>
            <a:off x="1290638" y="1781175"/>
            <a:ext cx="4762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4" name="Line 16"/>
          <p:cNvSpPr>
            <a:spLocks noChangeShapeType="1"/>
          </p:cNvSpPr>
          <p:nvPr/>
        </p:nvSpPr>
        <p:spPr bwMode="auto">
          <a:xfrm>
            <a:off x="7696200" y="1781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5" name="Line 18"/>
          <p:cNvSpPr>
            <a:spLocks noChangeShapeType="1"/>
          </p:cNvSpPr>
          <p:nvPr/>
        </p:nvSpPr>
        <p:spPr bwMode="auto">
          <a:xfrm>
            <a:off x="1295400" y="4572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6" name="Line 19"/>
          <p:cNvSpPr>
            <a:spLocks noChangeShapeType="1"/>
          </p:cNvSpPr>
          <p:nvPr/>
        </p:nvSpPr>
        <p:spPr bwMode="auto">
          <a:xfrm>
            <a:off x="4419600" y="41910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7" name="Line 21"/>
          <p:cNvSpPr>
            <a:spLocks noChangeShapeType="1"/>
          </p:cNvSpPr>
          <p:nvPr/>
        </p:nvSpPr>
        <p:spPr bwMode="auto">
          <a:xfrm>
            <a:off x="45720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58" name="Line 22"/>
          <p:cNvSpPr>
            <a:spLocks noChangeShapeType="1"/>
          </p:cNvSpPr>
          <p:nvPr/>
        </p:nvSpPr>
        <p:spPr bwMode="auto">
          <a:xfrm>
            <a:off x="4572000" y="4572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886200" y="68580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60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</a:t>
            </a:r>
            <a:endParaRPr lang="en-US" altLang="ja-JP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667000" y="495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120 V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81000" y="3733800"/>
            <a:ext cx="1604963" cy="1524000"/>
            <a:chOff x="240" y="2352"/>
            <a:chExt cx="1011" cy="960"/>
          </a:xfrm>
        </p:grpSpPr>
        <p:sp>
          <p:nvSpPr>
            <p:cNvPr id="2070" name="Text Box 25"/>
            <p:cNvSpPr txBox="1">
              <a:spLocks noChangeArrowheads="1"/>
            </p:cNvSpPr>
            <p:nvPr/>
          </p:nvSpPr>
          <p:spPr bwMode="auto">
            <a:xfrm>
              <a:off x="240" y="3024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I</a:t>
              </a:r>
              <a:r>
                <a:rPr lang="en-US" altLang="ja-JP" baseline="-25000">
                  <a:solidFill>
                    <a:schemeClr val="accent2"/>
                  </a:solidFill>
                  <a:ea typeface="ＭＳ Ｐゴシック" charset="-128"/>
                </a:rPr>
                <a:t>T</a:t>
              </a:r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 = 2 A</a:t>
              </a:r>
            </a:p>
          </p:txBody>
        </p:sp>
        <p:sp>
          <p:nvSpPr>
            <p:cNvPr id="3" name="Line 26"/>
            <p:cNvSpPr>
              <a:spLocks noChangeShapeType="1"/>
            </p:cNvSpPr>
            <p:nvPr/>
          </p:nvSpPr>
          <p:spPr bwMode="auto">
            <a:xfrm>
              <a:off x="672" y="2352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4872038" y="1371600"/>
            <a:ext cx="157162" cy="838200"/>
            <a:chOff x="2976" y="1968"/>
            <a:chExt cx="99" cy="576"/>
          </a:xfrm>
        </p:grpSpPr>
        <p:sp>
          <p:nvSpPr>
            <p:cNvPr id="2068" name="Arc 31"/>
            <p:cNvSpPr>
              <a:spLocks/>
            </p:cNvSpPr>
            <p:nvPr/>
          </p:nvSpPr>
          <p:spPr bwMode="auto">
            <a:xfrm>
              <a:off x="2976" y="1968"/>
              <a:ext cx="9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9" name="Arc 32"/>
            <p:cNvSpPr>
              <a:spLocks/>
            </p:cNvSpPr>
            <p:nvPr/>
          </p:nvSpPr>
          <p:spPr bwMode="auto">
            <a:xfrm flipV="1">
              <a:off x="2979" y="2256"/>
              <a:ext cx="9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957638" y="1371600"/>
            <a:ext cx="157162" cy="838200"/>
            <a:chOff x="2976" y="1968"/>
            <a:chExt cx="99" cy="576"/>
          </a:xfrm>
        </p:grpSpPr>
        <p:sp>
          <p:nvSpPr>
            <p:cNvPr id="2066" name="Arc 34"/>
            <p:cNvSpPr>
              <a:spLocks/>
            </p:cNvSpPr>
            <p:nvPr/>
          </p:nvSpPr>
          <p:spPr bwMode="auto">
            <a:xfrm>
              <a:off x="2976" y="1968"/>
              <a:ext cx="9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2067" name="Arc 35"/>
            <p:cNvSpPr>
              <a:spLocks/>
            </p:cNvSpPr>
            <p:nvPr/>
          </p:nvSpPr>
          <p:spPr bwMode="auto">
            <a:xfrm flipV="1">
              <a:off x="2979" y="2256"/>
              <a:ext cx="9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76200">
              <a:solidFill>
                <a:schemeClr val="tx2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304800" y="228600"/>
            <a:ext cx="294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Simple Series Circuit</a:t>
            </a: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3048000" y="2438400"/>
            <a:ext cx="2876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Cut the resistor into </a:t>
            </a:r>
          </a:p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three equal lengths</a:t>
            </a:r>
          </a:p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and then separate.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utoUpdateAnimBg="0"/>
      <p:bldP spid="2072" grpId="0" autoUpdateAnimBg="0"/>
      <p:bldP spid="208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20.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40" b="71428"/>
          <a:stretch>
            <a:fillRect/>
          </a:stretch>
        </p:blipFill>
        <p:spPr bwMode="auto">
          <a:xfrm>
            <a:off x="152400" y="1752600"/>
            <a:ext cx="40386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52400"/>
            <a:ext cx="8153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2"/>
              </a:buClr>
              <a:buSzPct val="65000"/>
              <a:buFont typeface="Wingdings" pitchFamily="2" charset="2"/>
              <a:buNone/>
            </a:pPr>
            <a:r>
              <a:rPr lang="en-US" sz="2800" u="sng">
                <a:solidFill>
                  <a:srgbClr val="660066"/>
                </a:solidFill>
                <a:latin typeface="Verdana" pitchFamily="34" charset="0"/>
              </a:rPr>
              <a:t>How to calculate the equivalent resistance for a group of resistors</a:t>
            </a:r>
            <a:r>
              <a:rPr lang="en-US" sz="2800">
                <a:solidFill>
                  <a:srgbClr val="660066"/>
                </a:solidFill>
                <a:latin typeface="Verdana" pitchFamily="34" charset="0"/>
              </a:rPr>
              <a:t>:</a:t>
            </a:r>
          </a:p>
        </p:txBody>
      </p:sp>
      <p:pic>
        <p:nvPicPr>
          <p:cNvPr id="26628" name="Picture 4" descr="F20.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1" r="-2043" b="71428"/>
          <a:stretch>
            <a:fillRect/>
          </a:stretch>
        </p:blipFill>
        <p:spPr bwMode="auto">
          <a:xfrm>
            <a:off x="5029200" y="1752600"/>
            <a:ext cx="4343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267200" y="3352800"/>
            <a:ext cx="533400" cy="685800"/>
          </a:xfrm>
          <a:prstGeom prst="rightArrow">
            <a:avLst>
              <a:gd name="adj1" fmla="val 45370"/>
              <a:gd name="adj2" fmla="val 535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8305800" y="5943600"/>
            <a:ext cx="533400" cy="685800"/>
          </a:xfrm>
          <a:prstGeom prst="rightArrow">
            <a:avLst>
              <a:gd name="adj1" fmla="val 45370"/>
              <a:gd name="adj2" fmla="val 535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20.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86" r="62701" b="39857"/>
          <a:stretch>
            <a:fillRect/>
          </a:stretch>
        </p:blipFill>
        <p:spPr bwMode="auto">
          <a:xfrm>
            <a:off x="228600" y="1295400"/>
            <a:ext cx="43084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F20.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03" t="34286" r="10043" b="39857"/>
          <a:stretch>
            <a:fillRect/>
          </a:stretch>
        </p:blipFill>
        <p:spPr bwMode="auto">
          <a:xfrm>
            <a:off x="5562600" y="1371600"/>
            <a:ext cx="3379788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876800" y="3276600"/>
            <a:ext cx="533400" cy="685800"/>
          </a:xfrm>
          <a:prstGeom prst="rightArrow">
            <a:avLst>
              <a:gd name="adj1" fmla="val 45370"/>
              <a:gd name="adj2" fmla="val 535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8077200" y="5943600"/>
            <a:ext cx="533400" cy="685800"/>
          </a:xfrm>
          <a:prstGeom prst="rightArrow">
            <a:avLst>
              <a:gd name="adj1" fmla="val 45370"/>
              <a:gd name="adj2" fmla="val 535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20.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5" t="67241" r="60420" b="4370"/>
          <a:stretch>
            <a:fillRect/>
          </a:stretch>
        </p:blipFill>
        <p:spPr bwMode="auto">
          <a:xfrm>
            <a:off x="228600" y="1066800"/>
            <a:ext cx="3614738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F20.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9" t="67241" r="10286" b="4370"/>
          <a:stretch>
            <a:fillRect/>
          </a:stretch>
        </p:blipFill>
        <p:spPr bwMode="auto">
          <a:xfrm>
            <a:off x="5181600" y="990600"/>
            <a:ext cx="33718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114800" y="3276600"/>
            <a:ext cx="533400" cy="685800"/>
          </a:xfrm>
          <a:prstGeom prst="rightArrow">
            <a:avLst>
              <a:gd name="adj1" fmla="val 45370"/>
              <a:gd name="adj2" fmla="val 53569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N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840" y="-62845"/>
            <a:ext cx="2613530" cy="1643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3074" name="Line 1033"/>
          <p:cNvSpPr>
            <a:spLocks noChangeShapeType="1"/>
          </p:cNvSpPr>
          <p:nvPr/>
        </p:nvSpPr>
        <p:spPr bwMode="auto">
          <a:xfrm flipH="1">
            <a:off x="1295400" y="17907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5" name="Line 1034"/>
          <p:cNvSpPr>
            <a:spLocks noChangeShapeType="1"/>
          </p:cNvSpPr>
          <p:nvPr/>
        </p:nvSpPr>
        <p:spPr bwMode="auto">
          <a:xfrm>
            <a:off x="6858000" y="17907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6" name="Line 1035"/>
          <p:cNvSpPr>
            <a:spLocks noChangeShapeType="1"/>
          </p:cNvSpPr>
          <p:nvPr/>
        </p:nvSpPr>
        <p:spPr bwMode="auto">
          <a:xfrm>
            <a:off x="1290638" y="1781175"/>
            <a:ext cx="4762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7" name="Line 1036"/>
          <p:cNvSpPr>
            <a:spLocks noChangeShapeType="1"/>
          </p:cNvSpPr>
          <p:nvPr/>
        </p:nvSpPr>
        <p:spPr bwMode="auto">
          <a:xfrm>
            <a:off x="7696200" y="1781175"/>
            <a:ext cx="0" cy="2790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8" name="Line 1037"/>
          <p:cNvSpPr>
            <a:spLocks noChangeShapeType="1"/>
          </p:cNvSpPr>
          <p:nvPr/>
        </p:nvSpPr>
        <p:spPr bwMode="auto">
          <a:xfrm>
            <a:off x="1295400" y="4572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79" name="Line 1038"/>
          <p:cNvSpPr>
            <a:spLocks noChangeShapeType="1"/>
          </p:cNvSpPr>
          <p:nvPr/>
        </p:nvSpPr>
        <p:spPr bwMode="auto">
          <a:xfrm>
            <a:off x="4419600" y="4191000"/>
            <a:ext cx="0" cy="762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80" name="Line 1039"/>
          <p:cNvSpPr>
            <a:spLocks noChangeShapeType="1"/>
          </p:cNvSpPr>
          <p:nvPr/>
        </p:nvSpPr>
        <p:spPr bwMode="auto">
          <a:xfrm>
            <a:off x="45720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81" name="Line 1040"/>
          <p:cNvSpPr>
            <a:spLocks noChangeShapeType="1"/>
          </p:cNvSpPr>
          <p:nvPr/>
        </p:nvSpPr>
        <p:spPr bwMode="auto">
          <a:xfrm>
            <a:off x="4572000" y="4572000"/>
            <a:ext cx="3124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3082" name="Group 1064"/>
          <p:cNvGrpSpPr>
            <a:grpSpLocks/>
          </p:cNvGrpSpPr>
          <p:nvPr/>
        </p:nvGrpSpPr>
        <p:grpSpPr bwMode="auto">
          <a:xfrm>
            <a:off x="2286000" y="1371600"/>
            <a:ext cx="1147763" cy="847725"/>
            <a:chOff x="1920" y="1632"/>
            <a:chExt cx="723" cy="534"/>
          </a:xfrm>
        </p:grpSpPr>
        <p:sp>
          <p:nvSpPr>
            <p:cNvPr id="3118" name="Oval 1052"/>
            <p:cNvSpPr>
              <a:spLocks noChangeArrowheads="1"/>
            </p:cNvSpPr>
            <p:nvPr/>
          </p:nvSpPr>
          <p:spPr bwMode="auto">
            <a:xfrm>
              <a:off x="1920" y="1632"/>
              <a:ext cx="144" cy="5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9" name="Line 1053"/>
            <p:cNvSpPr>
              <a:spLocks noChangeShapeType="1"/>
            </p:cNvSpPr>
            <p:nvPr/>
          </p:nvSpPr>
          <p:spPr bwMode="auto">
            <a:xfrm flipV="1">
              <a:off x="1989" y="1632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20" name="Line 1054"/>
            <p:cNvSpPr>
              <a:spLocks noChangeShapeType="1"/>
            </p:cNvSpPr>
            <p:nvPr/>
          </p:nvSpPr>
          <p:spPr bwMode="auto">
            <a:xfrm flipV="1">
              <a:off x="1989" y="2160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3121" name="Group 1055"/>
            <p:cNvGrpSpPr>
              <a:grpSpLocks/>
            </p:cNvGrpSpPr>
            <p:nvPr/>
          </p:nvGrpSpPr>
          <p:grpSpPr bwMode="auto">
            <a:xfrm>
              <a:off x="2544" y="1632"/>
              <a:ext cx="99" cy="528"/>
              <a:chOff x="2976" y="1968"/>
              <a:chExt cx="99" cy="576"/>
            </a:xfrm>
          </p:grpSpPr>
          <p:sp>
            <p:nvSpPr>
              <p:cNvPr id="3122" name="Arc 1056"/>
              <p:cNvSpPr>
                <a:spLocks/>
              </p:cNvSpPr>
              <p:nvPr/>
            </p:nvSpPr>
            <p:spPr bwMode="auto">
              <a:xfrm>
                <a:off x="2976" y="196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123" name="Arc 1057"/>
              <p:cNvSpPr>
                <a:spLocks/>
              </p:cNvSpPr>
              <p:nvPr/>
            </p:nvSpPr>
            <p:spPr bwMode="auto">
              <a:xfrm flipV="1">
                <a:off x="2979" y="2256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3083" name="Group 1065"/>
          <p:cNvGrpSpPr>
            <a:grpSpLocks/>
          </p:cNvGrpSpPr>
          <p:nvPr/>
        </p:nvGrpSpPr>
        <p:grpSpPr bwMode="auto">
          <a:xfrm>
            <a:off x="3962400" y="1371600"/>
            <a:ext cx="1147763" cy="847725"/>
            <a:chOff x="1920" y="1632"/>
            <a:chExt cx="723" cy="534"/>
          </a:xfrm>
        </p:grpSpPr>
        <p:sp>
          <p:nvSpPr>
            <p:cNvPr id="3112" name="Oval 1066"/>
            <p:cNvSpPr>
              <a:spLocks noChangeArrowheads="1"/>
            </p:cNvSpPr>
            <p:nvPr/>
          </p:nvSpPr>
          <p:spPr bwMode="auto">
            <a:xfrm>
              <a:off x="1920" y="1632"/>
              <a:ext cx="144" cy="5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3" name="Line 1067"/>
            <p:cNvSpPr>
              <a:spLocks noChangeShapeType="1"/>
            </p:cNvSpPr>
            <p:nvPr/>
          </p:nvSpPr>
          <p:spPr bwMode="auto">
            <a:xfrm flipV="1">
              <a:off x="1989" y="1632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14" name="Line 1068"/>
            <p:cNvSpPr>
              <a:spLocks noChangeShapeType="1"/>
            </p:cNvSpPr>
            <p:nvPr/>
          </p:nvSpPr>
          <p:spPr bwMode="auto">
            <a:xfrm flipV="1">
              <a:off x="1989" y="2160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3115" name="Group 1069"/>
            <p:cNvGrpSpPr>
              <a:grpSpLocks/>
            </p:cNvGrpSpPr>
            <p:nvPr/>
          </p:nvGrpSpPr>
          <p:grpSpPr bwMode="auto">
            <a:xfrm>
              <a:off x="2544" y="1632"/>
              <a:ext cx="99" cy="528"/>
              <a:chOff x="2976" y="1968"/>
              <a:chExt cx="99" cy="576"/>
            </a:xfrm>
          </p:grpSpPr>
          <p:sp>
            <p:nvSpPr>
              <p:cNvPr id="3116" name="Arc 1070"/>
              <p:cNvSpPr>
                <a:spLocks/>
              </p:cNvSpPr>
              <p:nvPr/>
            </p:nvSpPr>
            <p:spPr bwMode="auto">
              <a:xfrm>
                <a:off x="2976" y="196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117" name="Arc 1071"/>
              <p:cNvSpPr>
                <a:spLocks/>
              </p:cNvSpPr>
              <p:nvPr/>
            </p:nvSpPr>
            <p:spPr bwMode="auto">
              <a:xfrm flipV="1">
                <a:off x="2979" y="2256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3084" name="Group 1072"/>
          <p:cNvGrpSpPr>
            <a:grpSpLocks/>
          </p:cNvGrpSpPr>
          <p:nvPr/>
        </p:nvGrpSpPr>
        <p:grpSpPr bwMode="auto">
          <a:xfrm>
            <a:off x="5715000" y="1371600"/>
            <a:ext cx="1147763" cy="847725"/>
            <a:chOff x="1920" y="1632"/>
            <a:chExt cx="723" cy="534"/>
          </a:xfrm>
        </p:grpSpPr>
        <p:sp>
          <p:nvSpPr>
            <p:cNvPr id="3106" name="Oval 1073"/>
            <p:cNvSpPr>
              <a:spLocks noChangeArrowheads="1"/>
            </p:cNvSpPr>
            <p:nvPr/>
          </p:nvSpPr>
          <p:spPr bwMode="auto">
            <a:xfrm>
              <a:off x="1920" y="1632"/>
              <a:ext cx="144" cy="52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7" name="Line 1074"/>
            <p:cNvSpPr>
              <a:spLocks noChangeShapeType="1"/>
            </p:cNvSpPr>
            <p:nvPr/>
          </p:nvSpPr>
          <p:spPr bwMode="auto">
            <a:xfrm flipV="1">
              <a:off x="1989" y="1632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8" name="Line 1075"/>
            <p:cNvSpPr>
              <a:spLocks noChangeShapeType="1"/>
            </p:cNvSpPr>
            <p:nvPr/>
          </p:nvSpPr>
          <p:spPr bwMode="auto">
            <a:xfrm flipV="1">
              <a:off x="1989" y="2160"/>
              <a:ext cx="555" cy="6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3109" name="Group 1076"/>
            <p:cNvGrpSpPr>
              <a:grpSpLocks/>
            </p:cNvGrpSpPr>
            <p:nvPr/>
          </p:nvGrpSpPr>
          <p:grpSpPr bwMode="auto">
            <a:xfrm>
              <a:off x="2544" y="1632"/>
              <a:ext cx="99" cy="528"/>
              <a:chOff x="2976" y="1968"/>
              <a:chExt cx="99" cy="576"/>
            </a:xfrm>
          </p:grpSpPr>
          <p:sp>
            <p:nvSpPr>
              <p:cNvPr id="3110" name="Arc 1077"/>
              <p:cNvSpPr>
                <a:spLocks/>
              </p:cNvSpPr>
              <p:nvPr/>
            </p:nvSpPr>
            <p:spPr bwMode="auto">
              <a:xfrm>
                <a:off x="2976" y="196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3111" name="Arc 1078"/>
              <p:cNvSpPr>
                <a:spLocks/>
              </p:cNvSpPr>
              <p:nvPr/>
            </p:nvSpPr>
            <p:spPr bwMode="auto">
              <a:xfrm flipV="1">
                <a:off x="2979" y="2256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grpSp>
        <p:nvGrpSpPr>
          <p:cNvPr id="8" name="Group 1097"/>
          <p:cNvGrpSpPr>
            <a:grpSpLocks/>
          </p:cNvGrpSpPr>
          <p:nvPr/>
        </p:nvGrpSpPr>
        <p:grpSpPr bwMode="auto">
          <a:xfrm>
            <a:off x="3429000" y="1790700"/>
            <a:ext cx="2438400" cy="0"/>
            <a:chOff x="2160" y="1128"/>
            <a:chExt cx="1536" cy="0"/>
          </a:xfrm>
        </p:grpSpPr>
        <p:sp>
          <p:nvSpPr>
            <p:cNvPr id="3104" name="Line 1079"/>
            <p:cNvSpPr>
              <a:spLocks noChangeShapeType="1"/>
            </p:cNvSpPr>
            <p:nvPr/>
          </p:nvSpPr>
          <p:spPr bwMode="auto">
            <a:xfrm>
              <a:off x="2160" y="112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5" name="Line 1080"/>
            <p:cNvSpPr>
              <a:spLocks noChangeShapeType="1"/>
            </p:cNvSpPr>
            <p:nvPr/>
          </p:nvSpPr>
          <p:spPr bwMode="auto">
            <a:xfrm>
              <a:off x="3216" y="1128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777" name="Text Box 1081"/>
          <p:cNvSpPr txBox="1">
            <a:spLocks noChangeArrowheads="1"/>
          </p:cNvSpPr>
          <p:nvPr/>
        </p:nvSpPr>
        <p:spPr bwMode="auto">
          <a:xfrm>
            <a:off x="1905000" y="28956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1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2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 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3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</a:t>
            </a:r>
          </a:p>
        </p:txBody>
      </p:sp>
      <p:sp>
        <p:nvSpPr>
          <p:cNvPr id="30779" name="Text Box 1083"/>
          <p:cNvSpPr txBox="1">
            <a:spLocks noChangeArrowheads="1"/>
          </p:cNvSpPr>
          <p:nvPr/>
        </p:nvSpPr>
        <p:spPr bwMode="auto">
          <a:xfrm>
            <a:off x="1905000" y="34290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1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40 V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2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40 V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  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3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40 V</a:t>
            </a:r>
            <a:endParaRPr lang="en-US" altLang="ja-JP">
              <a:solidFill>
                <a:schemeClr val="accent2"/>
              </a:solidFill>
              <a:latin typeface="Symbol" pitchFamily="18" charset="2"/>
              <a:ea typeface="ＭＳ Ｐゴシック" charset="-128"/>
            </a:endParaRPr>
          </a:p>
        </p:txBody>
      </p:sp>
      <p:sp>
        <p:nvSpPr>
          <p:cNvPr id="30780" name="Text Box 1084"/>
          <p:cNvSpPr txBox="1">
            <a:spLocks noChangeArrowheads="1"/>
          </p:cNvSpPr>
          <p:nvPr/>
        </p:nvSpPr>
        <p:spPr bwMode="auto">
          <a:xfrm>
            <a:off x="1905000" y="2362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I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1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 A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    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I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2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 A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            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I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3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 A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 </a:t>
            </a:r>
          </a:p>
        </p:txBody>
      </p:sp>
      <p:grpSp>
        <p:nvGrpSpPr>
          <p:cNvPr id="3089" name="Group 1088"/>
          <p:cNvGrpSpPr>
            <a:grpSpLocks/>
          </p:cNvGrpSpPr>
          <p:nvPr/>
        </p:nvGrpSpPr>
        <p:grpSpPr bwMode="auto">
          <a:xfrm>
            <a:off x="381000" y="3733800"/>
            <a:ext cx="1604963" cy="1524000"/>
            <a:chOff x="240" y="2352"/>
            <a:chExt cx="1011" cy="960"/>
          </a:xfrm>
        </p:grpSpPr>
        <p:sp>
          <p:nvSpPr>
            <p:cNvPr id="3102" name="Text Box 1089"/>
            <p:cNvSpPr txBox="1">
              <a:spLocks noChangeArrowheads="1"/>
            </p:cNvSpPr>
            <p:nvPr/>
          </p:nvSpPr>
          <p:spPr bwMode="auto">
            <a:xfrm>
              <a:off x="240" y="3024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I</a:t>
              </a:r>
              <a:r>
                <a:rPr lang="en-US" altLang="ja-JP" baseline="-25000">
                  <a:solidFill>
                    <a:schemeClr val="accent2"/>
                  </a:solidFill>
                  <a:ea typeface="ＭＳ Ｐゴシック" charset="-128"/>
                </a:rPr>
                <a:t>T</a:t>
              </a:r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 = 2 A</a:t>
              </a:r>
            </a:p>
          </p:txBody>
        </p:sp>
        <p:sp>
          <p:nvSpPr>
            <p:cNvPr id="3103" name="Line 1090"/>
            <p:cNvSpPr>
              <a:spLocks noChangeShapeType="1"/>
            </p:cNvSpPr>
            <p:nvPr/>
          </p:nvSpPr>
          <p:spPr bwMode="auto">
            <a:xfrm>
              <a:off x="672" y="2352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90" name="Text Box 1091"/>
          <p:cNvSpPr txBox="1">
            <a:spLocks noChangeArrowheads="1"/>
          </p:cNvSpPr>
          <p:nvPr/>
        </p:nvSpPr>
        <p:spPr bwMode="auto">
          <a:xfrm>
            <a:off x="2667000" y="495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120 V</a:t>
            </a:r>
          </a:p>
        </p:txBody>
      </p:sp>
      <p:sp>
        <p:nvSpPr>
          <p:cNvPr id="3091" name="Text Box 1092"/>
          <p:cNvSpPr txBox="1">
            <a:spLocks noChangeArrowheads="1"/>
          </p:cNvSpPr>
          <p:nvPr/>
        </p:nvSpPr>
        <p:spPr bwMode="auto">
          <a:xfrm>
            <a:off x="3886200" y="68580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60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</a:t>
            </a:r>
            <a:endParaRPr lang="en-US" altLang="ja-JP">
              <a:solidFill>
                <a:schemeClr val="accent2"/>
              </a:solidFill>
              <a:ea typeface="ＭＳ Ｐゴシック" charset="-128"/>
            </a:endParaRPr>
          </a:p>
        </p:txBody>
      </p:sp>
      <p:grpSp>
        <p:nvGrpSpPr>
          <p:cNvPr id="10" name="Group 1096"/>
          <p:cNvGrpSpPr>
            <a:grpSpLocks/>
          </p:cNvGrpSpPr>
          <p:nvPr/>
        </p:nvGrpSpPr>
        <p:grpSpPr bwMode="auto">
          <a:xfrm>
            <a:off x="2514600" y="1752600"/>
            <a:ext cx="4038600" cy="0"/>
            <a:chOff x="1584" y="1104"/>
            <a:chExt cx="2544" cy="0"/>
          </a:xfrm>
        </p:grpSpPr>
        <p:sp>
          <p:nvSpPr>
            <p:cNvPr id="3099" name="Line 1093"/>
            <p:cNvSpPr>
              <a:spLocks noChangeShapeType="1"/>
            </p:cNvSpPr>
            <p:nvPr/>
          </p:nvSpPr>
          <p:spPr bwMode="auto">
            <a:xfrm>
              <a:off x="1584" y="1104"/>
              <a:ext cx="38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0" name="Line 1094"/>
            <p:cNvSpPr>
              <a:spLocks noChangeShapeType="1"/>
            </p:cNvSpPr>
            <p:nvPr/>
          </p:nvSpPr>
          <p:spPr bwMode="auto">
            <a:xfrm>
              <a:off x="2688" y="1104"/>
              <a:ext cx="38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3101" name="Line 1095"/>
            <p:cNvSpPr>
              <a:spLocks noChangeShapeType="1"/>
            </p:cNvSpPr>
            <p:nvPr/>
          </p:nvSpPr>
          <p:spPr bwMode="auto">
            <a:xfrm>
              <a:off x="3744" y="1104"/>
              <a:ext cx="384" cy="0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0795" name="Rectangle 1099"/>
          <p:cNvSpPr>
            <a:spLocks noChangeArrowheads="1"/>
          </p:cNvSpPr>
          <p:nvPr/>
        </p:nvSpPr>
        <p:spPr bwMode="auto">
          <a:xfrm>
            <a:off x="4724400" y="4724400"/>
            <a:ext cx="3276600" cy="19050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3095" name="Text Box 1100"/>
          <p:cNvSpPr txBox="1">
            <a:spLocks noChangeArrowheads="1"/>
          </p:cNvSpPr>
          <p:nvPr/>
        </p:nvSpPr>
        <p:spPr bwMode="auto">
          <a:xfrm>
            <a:off x="304800" y="228600"/>
            <a:ext cx="2941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Simple Series Circuit</a:t>
            </a:r>
          </a:p>
        </p:txBody>
      </p:sp>
      <p:graphicFrame>
        <p:nvGraphicFramePr>
          <p:cNvPr id="30797" name="Object 1101"/>
          <p:cNvGraphicFramePr>
            <a:graphicFrameLocks noChangeAspect="1"/>
          </p:cNvGraphicFramePr>
          <p:nvPr/>
        </p:nvGraphicFramePr>
        <p:xfrm>
          <a:off x="5105400" y="4953000"/>
          <a:ext cx="1524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4" imgW="1514375" imgH="361981" progId="Equation.3">
                  <p:embed/>
                </p:oleObj>
              </mc:Choice>
              <mc:Fallback>
                <p:oleObj name="Equation" r:id="rId4" imgW="1514375" imgH="361981" progId="Equation.3">
                  <p:embed/>
                  <p:pic>
                    <p:nvPicPr>
                      <p:cNvPr id="0" name="Object 1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53000"/>
                        <a:ext cx="1524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8" name="Object 1102"/>
          <p:cNvGraphicFramePr>
            <a:graphicFrameLocks noChangeAspect="1"/>
          </p:cNvGraphicFramePr>
          <p:nvPr/>
        </p:nvGraphicFramePr>
        <p:xfrm>
          <a:off x="5105400" y="5486400"/>
          <a:ext cx="2489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6" imgW="2476496" imgH="371429" progId="Equation.3">
                  <p:embed/>
                </p:oleObj>
              </mc:Choice>
              <mc:Fallback>
                <p:oleObj name="Equation" r:id="rId6" imgW="2476496" imgH="371429" progId="Equation.3">
                  <p:embed/>
                  <p:pic>
                    <p:nvPicPr>
                      <p:cNvPr id="0" name="Object 1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86400"/>
                        <a:ext cx="2489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9" name="Object 1103"/>
          <p:cNvGraphicFramePr>
            <a:graphicFrameLocks noChangeAspect="1"/>
          </p:cNvGraphicFramePr>
          <p:nvPr/>
        </p:nvGraphicFramePr>
        <p:xfrm>
          <a:off x="5105400" y="6019800"/>
          <a:ext cx="2336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8" imgW="2324113" imgH="371429" progId="Equation.3">
                  <p:embed/>
                </p:oleObj>
              </mc:Choice>
              <mc:Fallback>
                <p:oleObj name="Equation" r:id="rId8" imgW="2324113" imgH="371429" progId="Equation.3">
                  <p:embed/>
                  <p:pic>
                    <p:nvPicPr>
                      <p:cNvPr id="0" name="Object 1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6019800"/>
                        <a:ext cx="23368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7" grpId="0" autoUpdateAnimBg="0"/>
      <p:bldP spid="30779" grpId="0" autoUpdateAnimBg="0"/>
      <p:bldP spid="30780" grpId="0" autoUpdateAnimBg="0"/>
      <p:bldP spid="307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5516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0"/>
              <a:t>Equivalent Series Resistance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133600" y="2667000"/>
            <a:ext cx="5035550" cy="1143000"/>
            <a:chOff x="1344" y="1488"/>
            <a:chExt cx="3172" cy="720"/>
          </a:xfrm>
        </p:grpSpPr>
        <p:grpSp>
          <p:nvGrpSpPr>
            <p:cNvPr id="4123" name="Group 4"/>
            <p:cNvGrpSpPr>
              <a:grpSpLocks/>
            </p:cNvGrpSpPr>
            <p:nvPr/>
          </p:nvGrpSpPr>
          <p:grpSpPr bwMode="auto">
            <a:xfrm>
              <a:off x="1848" y="1920"/>
              <a:ext cx="768" cy="288"/>
              <a:chOff x="1536" y="2592"/>
              <a:chExt cx="768" cy="288"/>
            </a:xfrm>
          </p:grpSpPr>
          <p:grpSp>
            <p:nvGrpSpPr>
              <p:cNvPr id="4147" name="Group 5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4150" name="Group 6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60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61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51" name="Group 9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59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52" name="Group 12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5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57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53" name="Group 15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5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55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4148" name="Line 18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49" name="Line 19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4124" name="Group 20"/>
            <p:cNvGrpSpPr>
              <a:grpSpLocks/>
            </p:cNvGrpSpPr>
            <p:nvPr/>
          </p:nvGrpSpPr>
          <p:grpSpPr bwMode="auto">
            <a:xfrm>
              <a:off x="3144" y="1920"/>
              <a:ext cx="768" cy="288"/>
              <a:chOff x="1536" y="2592"/>
              <a:chExt cx="768" cy="288"/>
            </a:xfrm>
          </p:grpSpPr>
          <p:grpSp>
            <p:nvGrpSpPr>
              <p:cNvPr id="4132" name="Group 21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4135" name="Group 22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45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4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36" name="Group 25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43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44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37" name="Group 28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41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42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38" name="Group 31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39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40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4133" name="Line 34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34" name="Line 35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4125" name="Line 36"/>
            <p:cNvSpPr>
              <a:spLocks noChangeShapeType="1"/>
            </p:cNvSpPr>
            <p:nvPr/>
          </p:nvSpPr>
          <p:spPr bwMode="auto">
            <a:xfrm>
              <a:off x="2616" y="206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6" name="Line 37"/>
            <p:cNvSpPr>
              <a:spLocks noChangeShapeType="1"/>
            </p:cNvSpPr>
            <p:nvPr/>
          </p:nvSpPr>
          <p:spPr bwMode="auto">
            <a:xfrm flipH="1">
              <a:off x="1560" y="206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7" name="Line 38"/>
            <p:cNvSpPr>
              <a:spLocks noChangeShapeType="1"/>
            </p:cNvSpPr>
            <p:nvPr/>
          </p:nvSpPr>
          <p:spPr bwMode="auto">
            <a:xfrm flipH="1">
              <a:off x="3912" y="206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28" name="Text Box 39"/>
            <p:cNvSpPr txBox="1">
              <a:spLocks noChangeArrowheads="1"/>
            </p:cNvSpPr>
            <p:nvPr/>
          </p:nvSpPr>
          <p:spPr bwMode="auto">
            <a:xfrm>
              <a:off x="1920" y="1488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4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4129" name="Text Box 40"/>
            <p:cNvSpPr txBox="1">
              <a:spLocks noChangeArrowheads="1"/>
            </p:cNvSpPr>
            <p:nvPr/>
          </p:nvSpPr>
          <p:spPr bwMode="auto">
            <a:xfrm>
              <a:off x="3312" y="1488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8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4130" name="Text Box 41"/>
            <p:cNvSpPr txBox="1">
              <a:spLocks noChangeArrowheads="1"/>
            </p:cNvSpPr>
            <p:nvPr/>
          </p:nvSpPr>
          <p:spPr bwMode="auto">
            <a:xfrm>
              <a:off x="1344" y="1699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a</a:t>
              </a:r>
            </a:p>
          </p:txBody>
        </p:sp>
        <p:sp>
          <p:nvSpPr>
            <p:cNvPr id="4131" name="Text Box 42"/>
            <p:cNvSpPr txBox="1">
              <a:spLocks noChangeArrowheads="1"/>
            </p:cNvSpPr>
            <p:nvPr/>
          </p:nvSpPr>
          <p:spPr bwMode="auto">
            <a:xfrm>
              <a:off x="4272" y="1699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b</a:t>
              </a:r>
            </a:p>
          </p:txBody>
        </p:sp>
      </p:grpSp>
      <p:grpSp>
        <p:nvGrpSpPr>
          <p:cNvPr id="15" name="Group 44"/>
          <p:cNvGrpSpPr>
            <a:grpSpLocks/>
          </p:cNvGrpSpPr>
          <p:nvPr/>
        </p:nvGrpSpPr>
        <p:grpSpPr bwMode="auto">
          <a:xfrm>
            <a:off x="2133600" y="2438400"/>
            <a:ext cx="5105400" cy="1524000"/>
            <a:chOff x="1344" y="3168"/>
            <a:chExt cx="3216" cy="960"/>
          </a:xfrm>
        </p:grpSpPr>
        <p:sp>
          <p:nvSpPr>
            <p:cNvPr id="4101" name="Rectangle 45"/>
            <p:cNvSpPr>
              <a:spLocks noChangeArrowheads="1"/>
            </p:cNvSpPr>
            <p:nvPr/>
          </p:nvSpPr>
          <p:spPr bwMode="auto">
            <a:xfrm>
              <a:off x="1344" y="3168"/>
              <a:ext cx="3216" cy="96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4102" name="Group 46"/>
            <p:cNvGrpSpPr>
              <a:grpSpLocks/>
            </p:cNvGrpSpPr>
            <p:nvPr/>
          </p:nvGrpSpPr>
          <p:grpSpPr bwMode="auto">
            <a:xfrm>
              <a:off x="1344" y="3312"/>
              <a:ext cx="3172" cy="720"/>
              <a:chOff x="1344" y="2928"/>
              <a:chExt cx="3172" cy="720"/>
            </a:xfrm>
          </p:grpSpPr>
          <p:grpSp>
            <p:nvGrpSpPr>
              <p:cNvPr id="4103" name="Group 47"/>
              <p:cNvGrpSpPr>
                <a:grpSpLocks/>
              </p:cNvGrpSpPr>
              <p:nvPr/>
            </p:nvGrpSpPr>
            <p:grpSpPr bwMode="auto">
              <a:xfrm>
                <a:off x="2640" y="3360"/>
                <a:ext cx="672" cy="288"/>
                <a:chOff x="1200" y="3840"/>
                <a:chExt cx="2688" cy="480"/>
              </a:xfrm>
            </p:grpSpPr>
            <p:grpSp>
              <p:nvGrpSpPr>
                <p:cNvPr id="4111" name="Group 48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2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22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12" name="Group 51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19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20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13" name="Group 54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17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18" name="Line 5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4114" name="Group 57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411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4116" name="Line 5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4104" name="Line 60"/>
              <p:cNvSpPr>
                <a:spLocks noChangeShapeType="1"/>
              </p:cNvSpPr>
              <p:nvPr/>
            </p:nvSpPr>
            <p:spPr bwMode="auto">
              <a:xfrm>
                <a:off x="3312" y="3360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5" name="Line 61"/>
              <p:cNvSpPr>
                <a:spLocks noChangeShapeType="1"/>
              </p:cNvSpPr>
              <p:nvPr/>
            </p:nvSpPr>
            <p:spPr bwMode="auto">
              <a:xfrm flipH="1">
                <a:off x="2592" y="3360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6" name="Line 62"/>
              <p:cNvSpPr>
                <a:spLocks noChangeShapeType="1"/>
              </p:cNvSpPr>
              <p:nvPr/>
            </p:nvSpPr>
            <p:spPr bwMode="auto">
              <a:xfrm flipH="1">
                <a:off x="1560" y="3504"/>
                <a:ext cx="103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7" name="Line 63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8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4108" name="Text Box 64"/>
              <p:cNvSpPr txBox="1">
                <a:spLocks noChangeArrowheads="1"/>
              </p:cNvSpPr>
              <p:nvPr/>
            </p:nvSpPr>
            <p:spPr bwMode="auto">
              <a:xfrm>
                <a:off x="2592" y="2928"/>
                <a:ext cx="633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12 </a:t>
                </a:r>
                <a:r>
                  <a:rPr lang="en-US" sz="3200" b="0">
                    <a:latin typeface="Symbol" pitchFamily="18" charset="2"/>
                  </a:rPr>
                  <a:t>W</a:t>
                </a:r>
                <a:endParaRPr lang="en-US" sz="3200" b="0"/>
              </a:p>
            </p:txBody>
          </p:sp>
          <p:sp>
            <p:nvSpPr>
              <p:cNvPr id="4109" name="Text Box 65"/>
              <p:cNvSpPr txBox="1">
                <a:spLocks noChangeArrowheads="1"/>
              </p:cNvSpPr>
              <p:nvPr/>
            </p:nvSpPr>
            <p:spPr bwMode="auto">
              <a:xfrm>
                <a:off x="1344" y="3139"/>
                <a:ext cx="23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a</a:t>
                </a:r>
              </a:p>
            </p:txBody>
          </p:sp>
          <p:sp>
            <p:nvSpPr>
              <p:cNvPr id="4110" name="Text Box 66"/>
              <p:cNvSpPr txBox="1">
                <a:spLocks noChangeArrowheads="1"/>
              </p:cNvSpPr>
              <p:nvPr/>
            </p:nvSpPr>
            <p:spPr bwMode="auto">
              <a:xfrm>
                <a:off x="4272" y="3139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6467475" cy="600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2123728" y="476672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123728" y="927612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36096" y="519572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36096" y="933936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88224" y="5373216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88224" y="5805264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026"/>
          <p:cNvGrpSpPr>
            <a:grpSpLocks/>
          </p:cNvGrpSpPr>
          <p:nvPr/>
        </p:nvGrpSpPr>
        <p:grpSpPr bwMode="auto">
          <a:xfrm rot="5400000">
            <a:off x="3205163" y="3005137"/>
            <a:ext cx="3009900" cy="847725"/>
            <a:chOff x="1899" y="858"/>
            <a:chExt cx="1896" cy="534"/>
          </a:xfrm>
        </p:grpSpPr>
        <p:sp>
          <p:nvSpPr>
            <p:cNvPr id="6166" name="Oval 1027"/>
            <p:cNvSpPr>
              <a:spLocks noChangeArrowheads="1"/>
            </p:cNvSpPr>
            <p:nvPr/>
          </p:nvSpPr>
          <p:spPr bwMode="auto">
            <a:xfrm>
              <a:off x="1899" y="858"/>
              <a:ext cx="144" cy="528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7" name="Line 1028"/>
            <p:cNvSpPr>
              <a:spLocks noChangeShapeType="1"/>
            </p:cNvSpPr>
            <p:nvPr/>
          </p:nvSpPr>
          <p:spPr bwMode="auto">
            <a:xfrm>
              <a:off x="1968" y="864"/>
              <a:ext cx="172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8" name="Line 1029"/>
            <p:cNvSpPr>
              <a:spLocks noChangeShapeType="1"/>
            </p:cNvSpPr>
            <p:nvPr/>
          </p:nvSpPr>
          <p:spPr bwMode="auto">
            <a:xfrm>
              <a:off x="1968" y="1392"/>
              <a:ext cx="172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6169" name="Group 1030"/>
            <p:cNvGrpSpPr>
              <a:grpSpLocks/>
            </p:cNvGrpSpPr>
            <p:nvPr/>
          </p:nvGrpSpPr>
          <p:grpSpPr bwMode="auto">
            <a:xfrm>
              <a:off x="3696" y="864"/>
              <a:ext cx="99" cy="528"/>
              <a:chOff x="2976" y="1968"/>
              <a:chExt cx="99" cy="576"/>
            </a:xfrm>
          </p:grpSpPr>
          <p:sp>
            <p:nvSpPr>
              <p:cNvPr id="6170" name="Arc 1031"/>
              <p:cNvSpPr>
                <a:spLocks/>
              </p:cNvSpPr>
              <p:nvPr/>
            </p:nvSpPr>
            <p:spPr bwMode="auto">
              <a:xfrm>
                <a:off x="2976" y="1968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6171" name="Arc 1032"/>
              <p:cNvSpPr>
                <a:spLocks/>
              </p:cNvSpPr>
              <p:nvPr/>
            </p:nvSpPr>
            <p:spPr bwMode="auto">
              <a:xfrm flipV="1">
                <a:off x="2979" y="2256"/>
                <a:ext cx="96" cy="28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3810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6147" name="Line 1033"/>
          <p:cNvSpPr>
            <a:spLocks noChangeShapeType="1"/>
          </p:cNvSpPr>
          <p:nvPr/>
        </p:nvSpPr>
        <p:spPr bwMode="auto">
          <a:xfrm flipH="1">
            <a:off x="1009650" y="146685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8" name="Line 1036"/>
          <p:cNvSpPr>
            <a:spLocks noChangeShapeType="1"/>
          </p:cNvSpPr>
          <p:nvPr/>
        </p:nvSpPr>
        <p:spPr bwMode="auto">
          <a:xfrm flipH="1">
            <a:off x="4667250" y="489585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9" name="Line 1037"/>
          <p:cNvSpPr>
            <a:spLocks noChangeShapeType="1"/>
          </p:cNvSpPr>
          <p:nvPr/>
        </p:nvSpPr>
        <p:spPr bwMode="auto">
          <a:xfrm>
            <a:off x="1009650" y="573405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6150" name="Group 1053"/>
          <p:cNvGrpSpPr>
            <a:grpSpLocks/>
          </p:cNvGrpSpPr>
          <p:nvPr/>
        </p:nvGrpSpPr>
        <p:grpSpPr bwMode="auto">
          <a:xfrm rot="5400000">
            <a:off x="933450" y="2838450"/>
            <a:ext cx="152400" cy="762000"/>
            <a:chOff x="2784" y="2640"/>
            <a:chExt cx="96" cy="480"/>
          </a:xfrm>
        </p:grpSpPr>
        <p:sp>
          <p:nvSpPr>
            <p:cNvPr id="6164" name="Line 1038"/>
            <p:cNvSpPr>
              <a:spLocks noChangeShapeType="1"/>
            </p:cNvSpPr>
            <p:nvPr/>
          </p:nvSpPr>
          <p:spPr bwMode="auto">
            <a:xfrm>
              <a:off x="2784" y="264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5" name="Line 1039"/>
            <p:cNvSpPr>
              <a:spLocks noChangeShapeType="1"/>
            </p:cNvSpPr>
            <p:nvPr/>
          </p:nvSpPr>
          <p:spPr bwMode="auto">
            <a:xfrm>
              <a:off x="2880" y="27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31761" name="Text Box 1041"/>
          <p:cNvSpPr txBox="1">
            <a:spLocks noChangeArrowheads="1"/>
          </p:cNvSpPr>
          <p:nvPr/>
        </p:nvSpPr>
        <p:spPr bwMode="auto">
          <a:xfrm>
            <a:off x="3905250" y="70485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60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</a:t>
            </a:r>
            <a:endParaRPr lang="en-US" altLang="ja-JP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31762" name="Text Box 1042"/>
          <p:cNvSpPr txBox="1">
            <a:spLocks noChangeArrowheads="1"/>
          </p:cNvSpPr>
          <p:nvPr/>
        </p:nvSpPr>
        <p:spPr bwMode="auto">
          <a:xfrm>
            <a:off x="1559814" y="3073908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dirty="0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 dirty="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 dirty="0">
                <a:solidFill>
                  <a:schemeClr val="accent2"/>
                </a:solidFill>
                <a:ea typeface="ＭＳ Ｐゴシック" charset="-128"/>
              </a:rPr>
              <a:t> = 120 V</a:t>
            </a:r>
          </a:p>
        </p:txBody>
      </p:sp>
      <p:grpSp>
        <p:nvGrpSpPr>
          <p:cNvPr id="5" name="Group 1060"/>
          <p:cNvGrpSpPr>
            <a:grpSpLocks/>
          </p:cNvGrpSpPr>
          <p:nvPr/>
        </p:nvGrpSpPr>
        <p:grpSpPr bwMode="auto">
          <a:xfrm>
            <a:off x="247650" y="1009650"/>
            <a:ext cx="1604963" cy="1295400"/>
            <a:chOff x="0" y="480"/>
            <a:chExt cx="1011" cy="816"/>
          </a:xfrm>
        </p:grpSpPr>
        <p:sp>
          <p:nvSpPr>
            <p:cNvPr id="6162" name="Text Box 1043"/>
            <p:cNvSpPr txBox="1">
              <a:spLocks noChangeArrowheads="1"/>
            </p:cNvSpPr>
            <p:nvPr/>
          </p:nvSpPr>
          <p:spPr bwMode="auto">
            <a:xfrm>
              <a:off x="0" y="480"/>
              <a:ext cx="101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I</a:t>
              </a:r>
              <a:r>
                <a:rPr lang="en-US" altLang="ja-JP" baseline="-25000">
                  <a:solidFill>
                    <a:schemeClr val="accent2"/>
                  </a:solidFill>
                  <a:ea typeface="ＭＳ Ｐゴシック" charset="-128"/>
                </a:rPr>
                <a:t>T</a:t>
              </a:r>
              <a:r>
                <a:rPr lang="en-US" altLang="ja-JP">
                  <a:solidFill>
                    <a:schemeClr val="accent2"/>
                  </a:solidFill>
                  <a:ea typeface="ＭＳ Ｐゴシック" charset="-128"/>
                </a:rPr>
                <a:t> = 2 A</a:t>
              </a:r>
            </a:p>
          </p:txBody>
        </p:sp>
        <p:sp>
          <p:nvSpPr>
            <p:cNvPr id="6163" name="Line 1044"/>
            <p:cNvSpPr>
              <a:spLocks noChangeShapeType="1"/>
            </p:cNvSpPr>
            <p:nvPr/>
          </p:nvSpPr>
          <p:spPr bwMode="auto">
            <a:xfrm>
              <a:off x="288" y="768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6154" name="Line 1054"/>
          <p:cNvSpPr>
            <a:spLocks noChangeShapeType="1"/>
          </p:cNvSpPr>
          <p:nvPr/>
        </p:nvSpPr>
        <p:spPr bwMode="auto">
          <a:xfrm>
            <a:off x="1009650" y="329565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5" name="Line 1055"/>
          <p:cNvSpPr>
            <a:spLocks noChangeShapeType="1"/>
          </p:cNvSpPr>
          <p:nvPr/>
        </p:nvSpPr>
        <p:spPr bwMode="auto">
          <a:xfrm>
            <a:off x="1009650" y="146685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6" name="Line 1056"/>
          <p:cNvSpPr>
            <a:spLocks noChangeShapeType="1"/>
          </p:cNvSpPr>
          <p:nvPr/>
        </p:nvSpPr>
        <p:spPr bwMode="auto">
          <a:xfrm flipH="1">
            <a:off x="4667250" y="146685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57" name="Text Box 1057"/>
          <p:cNvSpPr txBox="1">
            <a:spLocks noChangeArrowheads="1"/>
          </p:cNvSpPr>
          <p:nvPr/>
        </p:nvSpPr>
        <p:spPr bwMode="auto">
          <a:xfrm>
            <a:off x="460375" y="365125"/>
            <a:ext cx="220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Parallel Circuit</a:t>
            </a:r>
          </a:p>
        </p:txBody>
      </p:sp>
      <p:sp>
        <p:nvSpPr>
          <p:cNvPr id="31781" name="Text Box 1061"/>
          <p:cNvSpPr txBox="1">
            <a:spLocks noChangeArrowheads="1"/>
          </p:cNvSpPr>
          <p:nvPr/>
        </p:nvSpPr>
        <p:spPr bwMode="auto">
          <a:xfrm>
            <a:off x="5472113" y="2209800"/>
            <a:ext cx="22923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Cut the resistor </a:t>
            </a:r>
          </a:p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in half and </a:t>
            </a:r>
          </a:p>
          <a:p>
            <a:pPr algn="ctr"/>
            <a:r>
              <a:rPr lang="en-US" altLang="ja-JP">
                <a:solidFill>
                  <a:srgbClr val="CC3300"/>
                </a:solidFill>
                <a:ea typeface="ＭＳ Ｐゴシック" charset="-128"/>
              </a:rPr>
              <a:t>then separate.</a:t>
            </a:r>
          </a:p>
        </p:txBody>
      </p:sp>
      <p:grpSp>
        <p:nvGrpSpPr>
          <p:cNvPr id="6" name="Group 1064"/>
          <p:cNvGrpSpPr>
            <a:grpSpLocks/>
          </p:cNvGrpSpPr>
          <p:nvPr/>
        </p:nvGrpSpPr>
        <p:grpSpPr bwMode="auto">
          <a:xfrm>
            <a:off x="4514850" y="1938338"/>
            <a:ext cx="433388" cy="2957512"/>
            <a:chOff x="2688" y="1065"/>
            <a:chExt cx="273" cy="1863"/>
          </a:xfrm>
        </p:grpSpPr>
        <p:sp>
          <p:nvSpPr>
            <p:cNvPr id="6160" name="Line 1062"/>
            <p:cNvSpPr>
              <a:spLocks noChangeShapeType="1"/>
            </p:cNvSpPr>
            <p:nvPr/>
          </p:nvSpPr>
          <p:spPr bwMode="auto">
            <a:xfrm flipV="1">
              <a:off x="2703" y="1065"/>
              <a:ext cx="258" cy="12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6161" name="Line 1063"/>
            <p:cNvSpPr>
              <a:spLocks noChangeShapeType="1"/>
            </p:cNvSpPr>
            <p:nvPr/>
          </p:nvSpPr>
          <p:spPr bwMode="auto">
            <a:xfrm>
              <a:off x="2688" y="1200"/>
              <a:ext cx="0" cy="17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1" grpId="0" autoUpdateAnimBg="0"/>
      <p:bldP spid="31762" grpId="0" autoUpdateAnimBg="0"/>
      <p:bldP spid="3178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9"/>
          <p:cNvSpPr>
            <a:spLocks noChangeShapeType="1"/>
          </p:cNvSpPr>
          <p:nvPr/>
        </p:nvSpPr>
        <p:spPr bwMode="auto">
          <a:xfrm flipH="1">
            <a:off x="1085850" y="146685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1" name="Line 11"/>
          <p:cNvSpPr>
            <a:spLocks noChangeShapeType="1"/>
          </p:cNvSpPr>
          <p:nvPr/>
        </p:nvSpPr>
        <p:spPr bwMode="auto">
          <a:xfrm>
            <a:off x="1085850" y="573405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7172" name="Group 12"/>
          <p:cNvGrpSpPr>
            <a:grpSpLocks/>
          </p:cNvGrpSpPr>
          <p:nvPr/>
        </p:nvGrpSpPr>
        <p:grpSpPr bwMode="auto">
          <a:xfrm rot="5400000">
            <a:off x="1009650" y="2838450"/>
            <a:ext cx="152400" cy="762000"/>
            <a:chOff x="2784" y="2640"/>
            <a:chExt cx="96" cy="480"/>
          </a:xfrm>
        </p:grpSpPr>
        <p:sp>
          <p:nvSpPr>
            <p:cNvPr id="7218" name="Line 13"/>
            <p:cNvSpPr>
              <a:spLocks noChangeShapeType="1"/>
            </p:cNvSpPr>
            <p:nvPr/>
          </p:nvSpPr>
          <p:spPr bwMode="auto">
            <a:xfrm>
              <a:off x="2784" y="2640"/>
              <a:ext cx="0" cy="48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9" name="Line 14"/>
            <p:cNvSpPr>
              <a:spLocks noChangeShapeType="1"/>
            </p:cNvSpPr>
            <p:nvPr/>
          </p:nvSpPr>
          <p:spPr bwMode="auto">
            <a:xfrm>
              <a:off x="2880" y="2736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981450" y="704850"/>
            <a:ext cx="196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R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60 </a:t>
            </a:r>
            <a:r>
              <a:rPr lang="en-US" altLang="ja-JP">
                <a:solidFill>
                  <a:schemeClr val="accent2"/>
                </a:solidFill>
                <a:latin typeface="Symbol" pitchFamily="18" charset="2"/>
                <a:ea typeface="ＭＳ Ｐゴシック" charset="-128"/>
              </a:rPr>
              <a:t>W</a:t>
            </a:r>
            <a:endParaRPr lang="en-US" altLang="ja-JP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7174" name="Text Box 17"/>
          <p:cNvSpPr txBox="1">
            <a:spLocks noChangeArrowheads="1"/>
          </p:cNvSpPr>
          <p:nvPr/>
        </p:nvSpPr>
        <p:spPr bwMode="auto">
          <a:xfrm>
            <a:off x="323850" y="1009650"/>
            <a:ext cx="160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I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2 A</a:t>
            </a:r>
          </a:p>
        </p:txBody>
      </p:sp>
      <p:sp>
        <p:nvSpPr>
          <p:cNvPr id="7175" name="Line 18"/>
          <p:cNvSpPr>
            <a:spLocks noChangeShapeType="1"/>
          </p:cNvSpPr>
          <p:nvPr/>
        </p:nvSpPr>
        <p:spPr bwMode="auto">
          <a:xfrm>
            <a:off x="781050" y="1466850"/>
            <a:ext cx="0" cy="838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6" name="Line 19"/>
          <p:cNvSpPr>
            <a:spLocks noChangeShapeType="1"/>
          </p:cNvSpPr>
          <p:nvPr/>
        </p:nvSpPr>
        <p:spPr bwMode="auto">
          <a:xfrm>
            <a:off x="1085850" y="3295650"/>
            <a:ext cx="0" cy="2438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7" name="Line 20"/>
          <p:cNvSpPr>
            <a:spLocks noChangeShapeType="1"/>
          </p:cNvSpPr>
          <p:nvPr/>
        </p:nvSpPr>
        <p:spPr bwMode="auto">
          <a:xfrm>
            <a:off x="1085850" y="1466850"/>
            <a:ext cx="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78" name="Text Box 22"/>
          <p:cNvSpPr txBox="1">
            <a:spLocks noChangeArrowheads="1"/>
          </p:cNvSpPr>
          <p:nvPr/>
        </p:nvSpPr>
        <p:spPr bwMode="auto">
          <a:xfrm>
            <a:off x="536575" y="365125"/>
            <a:ext cx="220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Parallel Circuit</a:t>
            </a:r>
          </a:p>
        </p:txBody>
      </p:sp>
      <p:grpSp>
        <p:nvGrpSpPr>
          <p:cNvPr id="7179" name="Group 23"/>
          <p:cNvGrpSpPr>
            <a:grpSpLocks/>
          </p:cNvGrpSpPr>
          <p:nvPr/>
        </p:nvGrpSpPr>
        <p:grpSpPr bwMode="auto">
          <a:xfrm rot="5400000">
            <a:off x="3687763" y="3081338"/>
            <a:ext cx="2971800" cy="609600"/>
            <a:chOff x="1920" y="2160"/>
            <a:chExt cx="1872" cy="384"/>
          </a:xfrm>
        </p:grpSpPr>
        <p:sp>
          <p:nvSpPr>
            <p:cNvPr id="7212" name="Arc 24"/>
            <p:cNvSpPr>
              <a:spLocks/>
            </p:cNvSpPr>
            <p:nvPr/>
          </p:nvSpPr>
          <p:spPr bwMode="auto">
            <a:xfrm>
              <a:off x="3696" y="2160"/>
              <a:ext cx="96" cy="376"/>
            </a:xfrm>
            <a:custGeom>
              <a:avLst/>
              <a:gdLst>
                <a:gd name="T0" fmla="*/ 0 w 21600"/>
                <a:gd name="T1" fmla="*/ 0 h 30748"/>
                <a:gd name="T2" fmla="*/ 0 w 21600"/>
                <a:gd name="T3" fmla="*/ 0 h 30748"/>
                <a:gd name="T4" fmla="*/ 0 w 21600"/>
                <a:gd name="T5" fmla="*/ 0 h 30748"/>
                <a:gd name="T6" fmla="*/ 0 60000 65536"/>
                <a:gd name="T7" fmla="*/ 0 60000 65536"/>
                <a:gd name="T8" fmla="*/ 0 60000 65536"/>
                <a:gd name="T9" fmla="*/ 0 w 21600"/>
                <a:gd name="T10" fmla="*/ 0 h 30748"/>
                <a:gd name="T11" fmla="*/ 21600 w 21600"/>
                <a:gd name="T12" fmla="*/ 30748 h 30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0748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761"/>
                    <a:pt x="20906" y="27884"/>
                    <a:pt x="19567" y="30748"/>
                  </a:cubicBezTo>
                </a:path>
                <a:path w="21600" h="30748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761"/>
                    <a:pt x="20906" y="27884"/>
                    <a:pt x="19567" y="30748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3" name="Arc 25"/>
            <p:cNvSpPr>
              <a:spLocks/>
            </p:cNvSpPr>
            <p:nvPr/>
          </p:nvSpPr>
          <p:spPr bwMode="auto">
            <a:xfrm>
              <a:off x="2016" y="2160"/>
              <a:ext cx="96" cy="358"/>
            </a:xfrm>
            <a:custGeom>
              <a:avLst/>
              <a:gdLst>
                <a:gd name="T0" fmla="*/ 0 w 21600"/>
                <a:gd name="T1" fmla="*/ 0 h 29263"/>
                <a:gd name="T2" fmla="*/ 0 w 21600"/>
                <a:gd name="T3" fmla="*/ 0 h 29263"/>
                <a:gd name="T4" fmla="*/ 0 w 21600"/>
                <a:gd name="T5" fmla="*/ 0 h 29263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263"/>
                <a:gd name="T11" fmla="*/ 21600 w 21600"/>
                <a:gd name="T12" fmla="*/ 29263 h 292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26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218"/>
                    <a:pt x="21123" y="26814"/>
                    <a:pt x="20195" y="29263"/>
                  </a:cubicBezTo>
                </a:path>
                <a:path w="21600" h="2926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218"/>
                    <a:pt x="21123" y="26814"/>
                    <a:pt x="20195" y="29263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4" name="Arc 26"/>
            <p:cNvSpPr>
              <a:spLocks/>
            </p:cNvSpPr>
            <p:nvPr/>
          </p:nvSpPr>
          <p:spPr bwMode="auto">
            <a:xfrm flipH="1">
              <a:off x="1933" y="2160"/>
              <a:ext cx="85" cy="264"/>
            </a:xfrm>
            <a:custGeom>
              <a:avLst/>
              <a:gdLst>
                <a:gd name="T0" fmla="*/ 0 w 19061"/>
                <a:gd name="T1" fmla="*/ 0 h 21600"/>
                <a:gd name="T2" fmla="*/ 0 w 19061"/>
                <a:gd name="T3" fmla="*/ 0 h 21600"/>
                <a:gd name="T4" fmla="*/ 0 w 19061"/>
                <a:gd name="T5" fmla="*/ 0 h 21600"/>
                <a:gd name="T6" fmla="*/ 0 60000 65536"/>
                <a:gd name="T7" fmla="*/ 0 60000 65536"/>
                <a:gd name="T8" fmla="*/ 0 60000 65536"/>
                <a:gd name="T9" fmla="*/ 0 w 19061"/>
                <a:gd name="T10" fmla="*/ 0 h 21600"/>
                <a:gd name="T11" fmla="*/ 19061 w 1906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61" h="21600" fill="none" extrusionOk="0">
                  <a:moveTo>
                    <a:pt x="-1" y="0"/>
                  </a:moveTo>
                  <a:cubicBezTo>
                    <a:pt x="7978" y="0"/>
                    <a:pt x="15307" y="4398"/>
                    <a:pt x="19060" y="11439"/>
                  </a:cubicBezTo>
                </a:path>
                <a:path w="19061" h="21600" stroke="0" extrusionOk="0">
                  <a:moveTo>
                    <a:pt x="-1" y="0"/>
                  </a:moveTo>
                  <a:cubicBezTo>
                    <a:pt x="7978" y="0"/>
                    <a:pt x="15307" y="4398"/>
                    <a:pt x="19060" y="1143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5" name="Line 27"/>
            <p:cNvSpPr>
              <a:spLocks noChangeShapeType="1"/>
            </p:cNvSpPr>
            <p:nvPr/>
          </p:nvSpPr>
          <p:spPr bwMode="auto">
            <a:xfrm>
              <a:off x="2016" y="2160"/>
              <a:ext cx="16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6" name="Line 28"/>
            <p:cNvSpPr>
              <a:spLocks noChangeShapeType="1"/>
            </p:cNvSpPr>
            <p:nvPr/>
          </p:nvSpPr>
          <p:spPr bwMode="auto">
            <a:xfrm>
              <a:off x="1920" y="2304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7" name="Line 29"/>
            <p:cNvSpPr>
              <a:spLocks noChangeShapeType="1"/>
            </p:cNvSpPr>
            <p:nvPr/>
          </p:nvSpPr>
          <p:spPr bwMode="auto">
            <a:xfrm>
              <a:off x="2112" y="2544"/>
              <a:ext cx="16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7180" name="Group 30"/>
          <p:cNvGrpSpPr>
            <a:grpSpLocks/>
          </p:cNvGrpSpPr>
          <p:nvPr/>
        </p:nvGrpSpPr>
        <p:grpSpPr bwMode="auto">
          <a:xfrm rot="5400000">
            <a:off x="2849563" y="2928938"/>
            <a:ext cx="2971800" cy="609600"/>
            <a:chOff x="1920" y="1632"/>
            <a:chExt cx="1872" cy="384"/>
          </a:xfrm>
        </p:grpSpPr>
        <p:sp>
          <p:nvSpPr>
            <p:cNvPr id="7204" name="Line 31"/>
            <p:cNvSpPr>
              <a:spLocks noChangeShapeType="1"/>
            </p:cNvSpPr>
            <p:nvPr/>
          </p:nvSpPr>
          <p:spPr bwMode="auto">
            <a:xfrm>
              <a:off x="2016" y="2016"/>
              <a:ext cx="1728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5" name="Arc 32"/>
            <p:cNvSpPr>
              <a:spLocks/>
            </p:cNvSpPr>
            <p:nvPr/>
          </p:nvSpPr>
          <p:spPr bwMode="auto">
            <a:xfrm flipV="1">
              <a:off x="3699" y="1752"/>
              <a:ext cx="84" cy="264"/>
            </a:xfrm>
            <a:custGeom>
              <a:avLst/>
              <a:gdLst>
                <a:gd name="T0" fmla="*/ 0 w 18907"/>
                <a:gd name="T1" fmla="*/ 0 h 21600"/>
                <a:gd name="T2" fmla="*/ 0 w 18907"/>
                <a:gd name="T3" fmla="*/ 0 h 21600"/>
                <a:gd name="T4" fmla="*/ 0 w 18907"/>
                <a:gd name="T5" fmla="*/ 0 h 21600"/>
                <a:gd name="T6" fmla="*/ 0 60000 65536"/>
                <a:gd name="T7" fmla="*/ 0 60000 65536"/>
                <a:gd name="T8" fmla="*/ 0 60000 65536"/>
                <a:gd name="T9" fmla="*/ 0 w 18907"/>
                <a:gd name="T10" fmla="*/ 0 h 21600"/>
                <a:gd name="T11" fmla="*/ 18907 w 1890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907" h="21600" fill="none" extrusionOk="0">
                  <a:moveTo>
                    <a:pt x="-1" y="0"/>
                  </a:moveTo>
                  <a:cubicBezTo>
                    <a:pt x="7862" y="0"/>
                    <a:pt x="15104" y="4272"/>
                    <a:pt x="18906" y="11155"/>
                  </a:cubicBezTo>
                </a:path>
                <a:path w="18907" h="21600" stroke="0" extrusionOk="0">
                  <a:moveTo>
                    <a:pt x="-1" y="0"/>
                  </a:moveTo>
                  <a:cubicBezTo>
                    <a:pt x="7862" y="0"/>
                    <a:pt x="15104" y="4272"/>
                    <a:pt x="18906" y="1115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6" name="Arc 33"/>
            <p:cNvSpPr>
              <a:spLocks/>
            </p:cNvSpPr>
            <p:nvPr/>
          </p:nvSpPr>
          <p:spPr bwMode="auto">
            <a:xfrm flipV="1">
              <a:off x="2019" y="1752"/>
              <a:ext cx="89" cy="264"/>
            </a:xfrm>
            <a:custGeom>
              <a:avLst/>
              <a:gdLst>
                <a:gd name="T0" fmla="*/ 0 w 19929"/>
                <a:gd name="T1" fmla="*/ 0 h 21600"/>
                <a:gd name="T2" fmla="*/ 0 w 19929"/>
                <a:gd name="T3" fmla="*/ 0 h 21600"/>
                <a:gd name="T4" fmla="*/ 0 w 19929"/>
                <a:gd name="T5" fmla="*/ 0 h 21600"/>
                <a:gd name="T6" fmla="*/ 0 60000 65536"/>
                <a:gd name="T7" fmla="*/ 0 60000 65536"/>
                <a:gd name="T8" fmla="*/ 0 60000 65536"/>
                <a:gd name="T9" fmla="*/ 0 w 19929"/>
                <a:gd name="T10" fmla="*/ 0 h 21600"/>
                <a:gd name="T11" fmla="*/ 19929 w 1992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929" h="21600" fill="none" extrusionOk="0">
                  <a:moveTo>
                    <a:pt x="-1" y="0"/>
                  </a:moveTo>
                  <a:cubicBezTo>
                    <a:pt x="8711" y="0"/>
                    <a:pt x="16569" y="5232"/>
                    <a:pt x="19929" y="13269"/>
                  </a:cubicBezTo>
                </a:path>
                <a:path w="19929" h="21600" stroke="0" extrusionOk="0">
                  <a:moveTo>
                    <a:pt x="-1" y="0"/>
                  </a:moveTo>
                  <a:cubicBezTo>
                    <a:pt x="8711" y="0"/>
                    <a:pt x="16569" y="5232"/>
                    <a:pt x="19929" y="1326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7" name="Arc 34"/>
            <p:cNvSpPr>
              <a:spLocks/>
            </p:cNvSpPr>
            <p:nvPr/>
          </p:nvSpPr>
          <p:spPr bwMode="auto">
            <a:xfrm flipH="1" flipV="1">
              <a:off x="1920" y="1654"/>
              <a:ext cx="96" cy="361"/>
            </a:xfrm>
            <a:custGeom>
              <a:avLst/>
              <a:gdLst>
                <a:gd name="T0" fmla="*/ 0 w 21600"/>
                <a:gd name="T1" fmla="*/ 0 h 29539"/>
                <a:gd name="T2" fmla="*/ 0 w 21600"/>
                <a:gd name="T3" fmla="*/ 0 h 29539"/>
                <a:gd name="T4" fmla="*/ 0 w 21600"/>
                <a:gd name="T5" fmla="*/ 0 h 2953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9539"/>
                <a:gd name="T11" fmla="*/ 21600 w 21600"/>
                <a:gd name="T12" fmla="*/ 29539 h 2953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953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17"/>
                    <a:pt x="21087" y="27011"/>
                    <a:pt x="20088" y="29539"/>
                  </a:cubicBezTo>
                </a:path>
                <a:path w="21600" h="2953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4317"/>
                    <a:pt x="21087" y="27011"/>
                    <a:pt x="20088" y="29539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8" name="Line 35"/>
            <p:cNvSpPr>
              <a:spLocks noChangeShapeType="1"/>
            </p:cNvSpPr>
            <p:nvPr/>
          </p:nvSpPr>
          <p:spPr bwMode="auto">
            <a:xfrm>
              <a:off x="1920" y="1632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9" name="Line 36"/>
            <p:cNvSpPr>
              <a:spLocks noChangeShapeType="1"/>
            </p:cNvSpPr>
            <p:nvPr/>
          </p:nvSpPr>
          <p:spPr bwMode="auto">
            <a:xfrm>
              <a:off x="2112" y="1872"/>
              <a:ext cx="16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0" name="Line 37"/>
            <p:cNvSpPr>
              <a:spLocks noChangeShapeType="1"/>
            </p:cNvSpPr>
            <p:nvPr/>
          </p:nvSpPr>
          <p:spPr bwMode="auto">
            <a:xfrm>
              <a:off x="1920" y="1632"/>
              <a:ext cx="168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11" name="Line 38"/>
            <p:cNvSpPr>
              <a:spLocks noChangeShapeType="1"/>
            </p:cNvSpPr>
            <p:nvPr/>
          </p:nvSpPr>
          <p:spPr bwMode="auto">
            <a:xfrm>
              <a:off x="3600" y="1632"/>
              <a:ext cx="192" cy="24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7181" name="Text Box 41"/>
          <p:cNvSpPr txBox="1">
            <a:spLocks noChangeArrowheads="1"/>
          </p:cNvSpPr>
          <p:nvPr/>
        </p:nvSpPr>
        <p:spPr bwMode="auto">
          <a:xfrm>
            <a:off x="323850" y="3600450"/>
            <a:ext cx="167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V</a:t>
            </a:r>
            <a:r>
              <a:rPr lang="en-US" altLang="ja-JP" baseline="-25000">
                <a:solidFill>
                  <a:schemeClr val="accent2"/>
                </a:solidFill>
                <a:ea typeface="ＭＳ Ｐゴシック" charset="-128"/>
              </a:rPr>
              <a:t>T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= 120 V</a:t>
            </a: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>
            <a:off x="4286250" y="1466850"/>
            <a:ext cx="914400" cy="4267200"/>
            <a:chOff x="2496" y="768"/>
            <a:chExt cx="576" cy="2688"/>
          </a:xfrm>
        </p:grpSpPr>
        <p:sp>
          <p:nvSpPr>
            <p:cNvPr id="7200" name="Line 43"/>
            <p:cNvSpPr>
              <a:spLocks noChangeShapeType="1"/>
            </p:cNvSpPr>
            <p:nvPr/>
          </p:nvSpPr>
          <p:spPr bwMode="auto">
            <a:xfrm flipH="1" flipV="1">
              <a:off x="2592" y="2688"/>
              <a:ext cx="192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1" name="Line 44"/>
            <p:cNvSpPr>
              <a:spLocks noChangeShapeType="1"/>
            </p:cNvSpPr>
            <p:nvPr/>
          </p:nvSpPr>
          <p:spPr bwMode="auto">
            <a:xfrm flipV="1">
              <a:off x="2784" y="2880"/>
              <a:ext cx="19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2" name="Line 46"/>
            <p:cNvSpPr>
              <a:spLocks noChangeShapeType="1"/>
            </p:cNvSpPr>
            <p:nvPr/>
          </p:nvSpPr>
          <p:spPr bwMode="auto">
            <a:xfrm flipH="1">
              <a:off x="2496" y="768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203" name="Line 47"/>
            <p:cNvSpPr>
              <a:spLocks noChangeShapeType="1"/>
            </p:cNvSpPr>
            <p:nvPr/>
          </p:nvSpPr>
          <p:spPr bwMode="auto">
            <a:xfrm>
              <a:off x="2784" y="768"/>
              <a:ext cx="288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4362450" y="2838450"/>
            <a:ext cx="762000" cy="838200"/>
            <a:chOff x="2544" y="1632"/>
            <a:chExt cx="480" cy="528"/>
          </a:xfrm>
        </p:grpSpPr>
        <p:sp>
          <p:nvSpPr>
            <p:cNvPr id="7198" name="Line 55"/>
            <p:cNvSpPr>
              <a:spLocks noChangeShapeType="1"/>
            </p:cNvSpPr>
            <p:nvPr/>
          </p:nvSpPr>
          <p:spPr bwMode="auto">
            <a:xfrm>
              <a:off x="3024" y="1632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7199" name="Line 56"/>
            <p:cNvSpPr>
              <a:spLocks noChangeShapeType="1"/>
            </p:cNvSpPr>
            <p:nvPr/>
          </p:nvSpPr>
          <p:spPr bwMode="auto">
            <a:xfrm>
              <a:off x="2544" y="1632"/>
              <a:ext cx="0" cy="528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41017" name="Object 57"/>
          <p:cNvGraphicFramePr>
            <a:graphicFrameLocks noChangeAspect="1"/>
          </p:cNvGraphicFramePr>
          <p:nvPr/>
        </p:nvGraphicFramePr>
        <p:xfrm>
          <a:off x="6172200" y="4876800"/>
          <a:ext cx="1917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4" imgW="1905059" imgH="790635" progId="Equation.3">
                  <p:embed/>
                </p:oleObj>
              </mc:Choice>
              <mc:Fallback>
                <p:oleObj name="Equation" r:id="rId4" imgW="1905059" imgH="790635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876800"/>
                        <a:ext cx="1917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0" name="Object 60"/>
          <p:cNvGraphicFramePr>
            <a:graphicFrameLocks noChangeAspect="1"/>
          </p:cNvGraphicFramePr>
          <p:nvPr/>
        </p:nvGraphicFramePr>
        <p:xfrm>
          <a:off x="6324600" y="4267200"/>
          <a:ext cx="1485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6" imgW="1476279" imgH="361981" progId="Equation.3">
                  <p:embed/>
                </p:oleObj>
              </mc:Choice>
              <mc:Fallback>
                <p:oleObj name="Equation" r:id="rId6" imgW="1476279" imgH="361981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1485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1" name="Object 61"/>
          <p:cNvGraphicFramePr>
            <a:graphicFrameLocks noChangeAspect="1"/>
          </p:cNvGraphicFramePr>
          <p:nvPr/>
        </p:nvGraphicFramePr>
        <p:xfrm>
          <a:off x="6248400" y="5867400"/>
          <a:ext cx="1739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Equation" r:id="rId8" imgW="1733493" imgH="361981" progId="Equation.3">
                  <p:embed/>
                </p:oleObj>
              </mc:Choice>
              <mc:Fallback>
                <p:oleObj name="Equation" r:id="rId8" imgW="1733493" imgH="361981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67400"/>
                        <a:ext cx="1739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2" name="Rectangle 62"/>
          <p:cNvSpPr>
            <a:spLocks noChangeArrowheads="1"/>
          </p:cNvSpPr>
          <p:nvPr/>
        </p:nvSpPr>
        <p:spPr bwMode="auto">
          <a:xfrm>
            <a:off x="5791200" y="4038600"/>
            <a:ext cx="2667000" cy="251460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7" name="Group 71"/>
          <p:cNvGrpSpPr>
            <a:grpSpLocks/>
          </p:cNvGrpSpPr>
          <p:nvPr/>
        </p:nvGrpSpPr>
        <p:grpSpPr bwMode="auto">
          <a:xfrm>
            <a:off x="2609850" y="2000250"/>
            <a:ext cx="4330700" cy="381000"/>
            <a:chOff x="1440" y="1104"/>
            <a:chExt cx="2728" cy="240"/>
          </a:xfrm>
        </p:grpSpPr>
        <p:graphicFrame>
          <p:nvGraphicFramePr>
            <p:cNvPr id="7196" name="Object 65"/>
            <p:cNvGraphicFramePr>
              <a:graphicFrameLocks noChangeAspect="1"/>
            </p:cNvGraphicFramePr>
            <p:nvPr/>
          </p:nvGraphicFramePr>
          <p:xfrm>
            <a:off x="1440" y="1104"/>
            <a:ext cx="64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1" name="Equation" r:id="rId10" imgW="1019130" imgH="361981" progId="Equation.3">
                    <p:embed/>
                  </p:oleObj>
                </mc:Choice>
                <mc:Fallback>
                  <p:oleObj name="Equation" r:id="rId10" imgW="1019130" imgH="361981" progId="Equation.3">
                    <p:embed/>
                    <p:pic>
                      <p:nvPicPr>
                        <p:cNvPr id="0" name="Object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1104"/>
                          <a:ext cx="64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7" name="Object 66"/>
            <p:cNvGraphicFramePr>
              <a:graphicFrameLocks noChangeAspect="1"/>
            </p:cNvGraphicFramePr>
            <p:nvPr/>
          </p:nvGraphicFramePr>
          <p:xfrm>
            <a:off x="3504" y="1112"/>
            <a:ext cx="66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2" name="Equation" r:id="rId12" imgW="1047769" imgH="361981" progId="Equation.3">
                    <p:embed/>
                  </p:oleObj>
                </mc:Choice>
                <mc:Fallback>
                  <p:oleObj name="Equation" r:id="rId12" imgW="1047769" imgH="361981" progId="Equation.3">
                    <p:embed/>
                    <p:pic>
                      <p:nvPicPr>
                        <p:cNvPr id="0" name="Object 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112"/>
                          <a:ext cx="66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2381250" y="2439988"/>
            <a:ext cx="4914900" cy="385762"/>
            <a:chOff x="1296" y="1381"/>
            <a:chExt cx="3096" cy="243"/>
          </a:xfrm>
        </p:grpSpPr>
        <p:graphicFrame>
          <p:nvGraphicFramePr>
            <p:cNvPr id="7194" name="Object 67"/>
            <p:cNvGraphicFramePr>
              <a:graphicFrameLocks noChangeAspect="1"/>
            </p:cNvGraphicFramePr>
            <p:nvPr/>
          </p:nvGraphicFramePr>
          <p:xfrm>
            <a:off x="1296" y="1392"/>
            <a:ext cx="920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3" name="Equation" r:id="rId14" imgW="1447910" imgH="361981" progId="Equation.3">
                    <p:embed/>
                  </p:oleObj>
                </mc:Choice>
                <mc:Fallback>
                  <p:oleObj name="Equation" r:id="rId14" imgW="1447910" imgH="361981" progId="Equation.3">
                    <p:embed/>
                    <p:pic>
                      <p:nvPicPr>
                        <p:cNvPr id="0" name="Object 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392"/>
                          <a:ext cx="920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5" name="Object 68"/>
            <p:cNvGraphicFramePr>
              <a:graphicFrameLocks noChangeAspect="1"/>
            </p:cNvGraphicFramePr>
            <p:nvPr/>
          </p:nvGraphicFramePr>
          <p:xfrm>
            <a:off x="3456" y="1381"/>
            <a:ext cx="93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4" name="Equation" r:id="rId16" imgW="1476279" imgH="361981" progId="Equation.3">
                    <p:embed/>
                  </p:oleObj>
                </mc:Choice>
                <mc:Fallback>
                  <p:oleObj name="Equation" r:id="rId16" imgW="1476279" imgH="361981" progId="Equation.3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381"/>
                          <a:ext cx="93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2381250" y="2954338"/>
            <a:ext cx="4864100" cy="404812"/>
            <a:chOff x="1296" y="1705"/>
            <a:chExt cx="3064" cy="255"/>
          </a:xfrm>
        </p:grpSpPr>
        <p:graphicFrame>
          <p:nvGraphicFramePr>
            <p:cNvPr id="7192" name="Object 69"/>
            <p:cNvGraphicFramePr>
              <a:graphicFrameLocks noChangeAspect="1"/>
            </p:cNvGraphicFramePr>
            <p:nvPr/>
          </p:nvGraphicFramePr>
          <p:xfrm>
            <a:off x="1296" y="1728"/>
            <a:ext cx="88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5" name="Equation" r:id="rId18" imgW="1400087" imgH="361981" progId="Equation.3">
                    <p:embed/>
                  </p:oleObj>
                </mc:Choice>
                <mc:Fallback>
                  <p:oleObj name="Equation" r:id="rId18" imgW="1400087" imgH="361981" progId="Equation.3">
                    <p:embed/>
                    <p:pic>
                      <p:nvPicPr>
                        <p:cNvPr id="0" name="Object 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728"/>
                          <a:ext cx="88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93" name="Object 70"/>
            <p:cNvGraphicFramePr>
              <a:graphicFrameLocks noChangeAspect="1"/>
            </p:cNvGraphicFramePr>
            <p:nvPr/>
          </p:nvGraphicFramePr>
          <p:xfrm>
            <a:off x="3456" y="1705"/>
            <a:ext cx="90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name="Equation" r:id="rId20" imgW="1428727" imgH="361981" progId="Equation.3">
                    <p:embed/>
                  </p:oleObj>
                </mc:Choice>
                <mc:Fallback>
                  <p:oleObj name="Equation" r:id="rId20" imgW="1428727" imgH="361981" progId="Equation.3">
                    <p:embed/>
                    <p:pic>
                      <p:nvPicPr>
                        <p:cNvPr id="0" name="Object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705"/>
                          <a:ext cx="90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2" name="Picture 3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77649"/>
            <a:ext cx="2874734" cy="180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42875"/>
            <a:ext cx="5721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0"/>
              <a:t>Equivalent Parallel Resistance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743200" y="1133475"/>
            <a:ext cx="4349750" cy="2438400"/>
            <a:chOff x="1536" y="1008"/>
            <a:chExt cx="2740" cy="1536"/>
          </a:xfrm>
        </p:grpSpPr>
        <p:grpSp>
          <p:nvGrpSpPr>
            <p:cNvPr id="8267" name="Group 4"/>
            <p:cNvGrpSpPr>
              <a:grpSpLocks/>
            </p:cNvGrpSpPr>
            <p:nvPr/>
          </p:nvGrpSpPr>
          <p:grpSpPr bwMode="auto">
            <a:xfrm>
              <a:off x="2496" y="1392"/>
              <a:ext cx="768" cy="288"/>
              <a:chOff x="1536" y="2592"/>
              <a:chExt cx="768" cy="288"/>
            </a:xfrm>
          </p:grpSpPr>
          <p:grpSp>
            <p:nvGrpSpPr>
              <p:cNvPr id="8296" name="Group 5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8299" name="Group 6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309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310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300" name="Group 9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30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308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301" name="Group 12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30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306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302" name="Group 15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303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304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8297" name="Line 18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98" name="Line 19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8268" name="Group 20"/>
            <p:cNvGrpSpPr>
              <a:grpSpLocks/>
            </p:cNvGrpSpPr>
            <p:nvPr/>
          </p:nvGrpSpPr>
          <p:grpSpPr bwMode="auto">
            <a:xfrm>
              <a:off x="2496" y="2256"/>
              <a:ext cx="768" cy="288"/>
              <a:chOff x="1536" y="2592"/>
              <a:chExt cx="768" cy="288"/>
            </a:xfrm>
          </p:grpSpPr>
          <p:grpSp>
            <p:nvGrpSpPr>
              <p:cNvPr id="8281" name="Group 21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8284" name="Group 22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9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95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85" name="Group 25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92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93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86" name="Group 28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9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91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87" name="Group 31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88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89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8282" name="Line 34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83" name="Line 35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8269" name="Line 36"/>
            <p:cNvSpPr>
              <a:spLocks noChangeShapeType="1"/>
            </p:cNvSpPr>
            <p:nvPr/>
          </p:nvSpPr>
          <p:spPr bwMode="auto">
            <a:xfrm flipH="1">
              <a:off x="2196" y="153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0" name="Line 37"/>
            <p:cNvSpPr>
              <a:spLocks noChangeShapeType="1"/>
            </p:cNvSpPr>
            <p:nvPr/>
          </p:nvSpPr>
          <p:spPr bwMode="auto">
            <a:xfrm flipH="1">
              <a:off x="3552" y="1968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1" name="Text Box 38"/>
            <p:cNvSpPr txBox="1">
              <a:spLocks noChangeArrowheads="1"/>
            </p:cNvSpPr>
            <p:nvPr/>
          </p:nvSpPr>
          <p:spPr bwMode="auto">
            <a:xfrm>
              <a:off x="2640" y="1872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6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8272" name="Text Box 39"/>
            <p:cNvSpPr txBox="1">
              <a:spLocks noChangeArrowheads="1"/>
            </p:cNvSpPr>
            <p:nvPr/>
          </p:nvSpPr>
          <p:spPr bwMode="auto">
            <a:xfrm>
              <a:off x="2640" y="1008"/>
              <a:ext cx="6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30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8273" name="Text Box 40"/>
            <p:cNvSpPr txBox="1">
              <a:spLocks noChangeArrowheads="1"/>
            </p:cNvSpPr>
            <p:nvPr/>
          </p:nvSpPr>
          <p:spPr bwMode="auto">
            <a:xfrm>
              <a:off x="1536" y="1603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a</a:t>
              </a:r>
            </a:p>
          </p:txBody>
        </p:sp>
        <p:sp>
          <p:nvSpPr>
            <p:cNvPr id="8274" name="Text Box 41"/>
            <p:cNvSpPr txBox="1">
              <a:spLocks noChangeArrowheads="1"/>
            </p:cNvSpPr>
            <p:nvPr/>
          </p:nvSpPr>
          <p:spPr bwMode="auto">
            <a:xfrm>
              <a:off x="4032" y="1603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b</a:t>
              </a:r>
            </a:p>
          </p:txBody>
        </p:sp>
        <p:sp>
          <p:nvSpPr>
            <p:cNvPr id="8275" name="Line 42"/>
            <p:cNvSpPr>
              <a:spLocks noChangeShapeType="1"/>
            </p:cNvSpPr>
            <p:nvPr/>
          </p:nvSpPr>
          <p:spPr bwMode="auto">
            <a:xfrm flipH="1">
              <a:off x="2208" y="24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6" name="Line 43"/>
            <p:cNvSpPr>
              <a:spLocks noChangeShapeType="1"/>
            </p:cNvSpPr>
            <p:nvPr/>
          </p:nvSpPr>
          <p:spPr bwMode="auto">
            <a:xfrm>
              <a:off x="2208" y="153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7" name="Line 44"/>
            <p:cNvSpPr>
              <a:spLocks noChangeShapeType="1"/>
            </p:cNvSpPr>
            <p:nvPr/>
          </p:nvSpPr>
          <p:spPr bwMode="auto">
            <a:xfrm flipH="1">
              <a:off x="3264" y="2400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8" name="Line 45"/>
            <p:cNvSpPr>
              <a:spLocks noChangeShapeType="1"/>
            </p:cNvSpPr>
            <p:nvPr/>
          </p:nvSpPr>
          <p:spPr bwMode="auto">
            <a:xfrm flipH="1">
              <a:off x="3264" y="1536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79" name="Line 46"/>
            <p:cNvSpPr>
              <a:spLocks noChangeShapeType="1"/>
            </p:cNvSpPr>
            <p:nvPr/>
          </p:nvSpPr>
          <p:spPr bwMode="auto">
            <a:xfrm>
              <a:off x="3552" y="1536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80" name="Line 47"/>
            <p:cNvSpPr>
              <a:spLocks noChangeShapeType="1"/>
            </p:cNvSpPr>
            <p:nvPr/>
          </p:nvSpPr>
          <p:spPr bwMode="auto">
            <a:xfrm flipH="1">
              <a:off x="1722" y="197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5" name="Group 48"/>
          <p:cNvGrpSpPr>
            <a:grpSpLocks/>
          </p:cNvGrpSpPr>
          <p:nvPr/>
        </p:nvGrpSpPr>
        <p:grpSpPr bwMode="auto">
          <a:xfrm>
            <a:off x="2743200" y="1209675"/>
            <a:ext cx="4724400" cy="2514600"/>
            <a:chOff x="1728" y="2832"/>
            <a:chExt cx="2976" cy="1488"/>
          </a:xfrm>
        </p:grpSpPr>
        <p:sp>
          <p:nvSpPr>
            <p:cNvPr id="8244" name="Rectangle 49"/>
            <p:cNvSpPr>
              <a:spLocks noChangeArrowheads="1"/>
            </p:cNvSpPr>
            <p:nvPr/>
          </p:nvSpPr>
          <p:spPr bwMode="auto">
            <a:xfrm>
              <a:off x="1728" y="2832"/>
              <a:ext cx="2976" cy="1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8245" name="Group 50"/>
            <p:cNvGrpSpPr>
              <a:grpSpLocks/>
            </p:cNvGrpSpPr>
            <p:nvPr/>
          </p:nvGrpSpPr>
          <p:grpSpPr bwMode="auto">
            <a:xfrm>
              <a:off x="1728" y="3120"/>
              <a:ext cx="2740" cy="768"/>
              <a:chOff x="2784" y="240"/>
              <a:chExt cx="2740" cy="768"/>
            </a:xfrm>
          </p:grpSpPr>
          <p:grpSp>
            <p:nvGrpSpPr>
              <p:cNvPr id="8246" name="Group 51"/>
              <p:cNvGrpSpPr>
                <a:grpSpLocks/>
              </p:cNvGrpSpPr>
              <p:nvPr/>
            </p:nvGrpSpPr>
            <p:grpSpPr bwMode="auto">
              <a:xfrm>
                <a:off x="3744" y="720"/>
                <a:ext cx="768" cy="288"/>
                <a:chOff x="1536" y="2592"/>
                <a:chExt cx="768" cy="288"/>
              </a:xfrm>
            </p:grpSpPr>
            <p:grpSp>
              <p:nvGrpSpPr>
                <p:cNvPr id="8252" name="Group 52"/>
                <p:cNvGrpSpPr>
                  <a:grpSpLocks/>
                </p:cNvGrpSpPr>
                <p:nvPr/>
              </p:nvGrpSpPr>
              <p:grpSpPr bwMode="auto">
                <a:xfrm>
                  <a:off x="1584" y="2592"/>
                  <a:ext cx="672" cy="288"/>
                  <a:chOff x="1200" y="3840"/>
                  <a:chExt cx="2688" cy="480"/>
                </a:xfrm>
              </p:grpSpPr>
              <p:grpSp>
                <p:nvGrpSpPr>
                  <p:cNvPr id="8255" name="Group 53"/>
                  <p:cNvGrpSpPr>
                    <a:grpSpLocks/>
                  </p:cNvGrpSpPr>
                  <p:nvPr/>
                </p:nvGrpSpPr>
                <p:grpSpPr bwMode="auto">
                  <a:xfrm>
                    <a:off x="1200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8265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8266" name="Line 5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8256" name="Group 56"/>
                  <p:cNvGrpSpPr>
                    <a:grpSpLocks/>
                  </p:cNvGrpSpPr>
                  <p:nvPr/>
                </p:nvGrpSpPr>
                <p:grpSpPr bwMode="auto">
                  <a:xfrm>
                    <a:off x="1872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826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8264" name="Line 5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825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2544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8261" name="Line 6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8262" name="Line 6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8258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3216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8259" name="Line 6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8260" name="Line 6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</p:grpSp>
            <p:sp>
              <p:nvSpPr>
                <p:cNvPr id="8253" name="Line 65"/>
                <p:cNvSpPr>
                  <a:spLocks noChangeShapeType="1"/>
                </p:cNvSpPr>
                <p:nvPr/>
              </p:nvSpPr>
              <p:spPr bwMode="auto">
                <a:xfrm>
                  <a:off x="225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8254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153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8247" name="Line 67"/>
              <p:cNvSpPr>
                <a:spLocks noChangeShapeType="1"/>
              </p:cNvSpPr>
              <p:nvPr/>
            </p:nvSpPr>
            <p:spPr bwMode="auto">
              <a:xfrm flipH="1">
                <a:off x="4512" y="864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48" name="Text Box 68"/>
              <p:cNvSpPr txBox="1">
                <a:spLocks noChangeArrowheads="1"/>
              </p:cNvSpPr>
              <p:nvPr/>
            </p:nvSpPr>
            <p:spPr bwMode="auto">
              <a:xfrm>
                <a:off x="3888" y="240"/>
                <a:ext cx="505" cy="3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5 </a:t>
                </a:r>
                <a:r>
                  <a:rPr lang="en-US" sz="3200" b="0">
                    <a:latin typeface="Symbol" pitchFamily="18" charset="2"/>
                  </a:rPr>
                  <a:t>W</a:t>
                </a:r>
                <a:endParaRPr lang="en-US" sz="3200" b="0"/>
              </a:p>
            </p:txBody>
          </p:sp>
          <p:sp>
            <p:nvSpPr>
              <p:cNvPr id="8249" name="Text Box 69"/>
              <p:cNvSpPr txBox="1">
                <a:spLocks noChangeArrowheads="1"/>
              </p:cNvSpPr>
              <p:nvPr/>
            </p:nvSpPr>
            <p:spPr bwMode="auto">
              <a:xfrm>
                <a:off x="2784" y="502"/>
                <a:ext cx="230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a</a:t>
                </a:r>
              </a:p>
            </p:txBody>
          </p:sp>
          <p:sp>
            <p:nvSpPr>
              <p:cNvPr id="8250" name="Text Box 70"/>
              <p:cNvSpPr txBox="1">
                <a:spLocks noChangeArrowheads="1"/>
              </p:cNvSpPr>
              <p:nvPr/>
            </p:nvSpPr>
            <p:spPr bwMode="auto">
              <a:xfrm>
                <a:off x="5280" y="502"/>
                <a:ext cx="244" cy="3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b</a:t>
                </a:r>
              </a:p>
            </p:txBody>
          </p:sp>
          <p:sp>
            <p:nvSpPr>
              <p:cNvPr id="8251" name="Line 71"/>
              <p:cNvSpPr>
                <a:spLocks noChangeShapeType="1"/>
              </p:cNvSpPr>
              <p:nvPr/>
            </p:nvSpPr>
            <p:spPr bwMode="auto">
              <a:xfrm flipH="1">
                <a:off x="2970" y="864"/>
                <a:ext cx="774" cy="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</p:grpSp>
      <p:sp>
        <p:nvSpPr>
          <p:cNvPr id="3078" name="TextBox 71"/>
          <p:cNvSpPr txBox="1">
            <a:spLocks noChangeArrowheads="1"/>
          </p:cNvSpPr>
          <p:nvPr/>
        </p:nvSpPr>
        <p:spPr bwMode="auto">
          <a:xfrm>
            <a:off x="463550" y="4291013"/>
            <a:ext cx="28575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NZ"/>
              <a:t>For two Resistors in Parallel </a:t>
            </a:r>
          </a:p>
        </p:txBody>
      </p:sp>
      <p:sp>
        <p:nvSpPr>
          <p:cNvPr id="3084" name="Text Box 39"/>
          <p:cNvSpPr txBox="1">
            <a:spLocks noChangeArrowheads="1"/>
          </p:cNvSpPr>
          <p:nvPr/>
        </p:nvSpPr>
        <p:spPr bwMode="auto">
          <a:xfrm>
            <a:off x="5795963" y="4005263"/>
            <a:ext cx="595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0"/>
              <a:t>R</a:t>
            </a:r>
            <a:r>
              <a:rPr lang="en-US" sz="3200" b="0" baseline="-25000"/>
              <a:t>1</a:t>
            </a:r>
          </a:p>
        </p:txBody>
      </p:sp>
      <p:grpSp>
        <p:nvGrpSpPr>
          <p:cNvPr id="23" name="Group 117"/>
          <p:cNvGrpSpPr>
            <a:grpSpLocks/>
          </p:cNvGrpSpPr>
          <p:nvPr/>
        </p:nvGrpSpPr>
        <p:grpSpPr bwMode="auto">
          <a:xfrm>
            <a:off x="4043363" y="4614863"/>
            <a:ext cx="4349750" cy="1828800"/>
            <a:chOff x="4008438" y="4610100"/>
            <a:chExt cx="4349750" cy="1828800"/>
          </a:xfrm>
        </p:grpSpPr>
        <p:grpSp>
          <p:nvGrpSpPr>
            <p:cNvPr id="8201" name="Group 4"/>
            <p:cNvGrpSpPr>
              <a:grpSpLocks/>
            </p:cNvGrpSpPr>
            <p:nvPr/>
          </p:nvGrpSpPr>
          <p:grpSpPr bwMode="auto">
            <a:xfrm>
              <a:off x="5532438" y="4610100"/>
              <a:ext cx="1219200" cy="457200"/>
              <a:chOff x="1536" y="2592"/>
              <a:chExt cx="768" cy="288"/>
            </a:xfrm>
          </p:grpSpPr>
          <p:grpSp>
            <p:nvGrpSpPr>
              <p:cNvPr id="8229" name="Group 5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8232" name="Group 6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42" name="Line 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43" name="Line 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33" name="Group 9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40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41" name="Line 1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34" name="Group 12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38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39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35" name="Group 15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36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37" name="Line 1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8230" name="Line 18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31" name="Line 19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8202" name="Group 20"/>
            <p:cNvGrpSpPr>
              <a:grpSpLocks/>
            </p:cNvGrpSpPr>
            <p:nvPr/>
          </p:nvGrpSpPr>
          <p:grpSpPr bwMode="auto">
            <a:xfrm>
              <a:off x="5532438" y="5981700"/>
              <a:ext cx="1219200" cy="457200"/>
              <a:chOff x="1536" y="2592"/>
              <a:chExt cx="768" cy="288"/>
            </a:xfrm>
          </p:grpSpPr>
          <p:grpSp>
            <p:nvGrpSpPr>
              <p:cNvPr id="8214" name="Group 21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8217" name="Group 22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2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28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18" name="Group 25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2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26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19" name="Group 28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2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24" name="Line 3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8220" name="Group 31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8221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8222" name="Line 3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8215" name="Line 34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8216" name="Line 35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8203" name="Line 36"/>
            <p:cNvSpPr>
              <a:spLocks noChangeShapeType="1"/>
            </p:cNvSpPr>
            <p:nvPr/>
          </p:nvSpPr>
          <p:spPr bwMode="auto">
            <a:xfrm flipH="1">
              <a:off x="5056188" y="48387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04" name="Line 37"/>
            <p:cNvSpPr>
              <a:spLocks noChangeShapeType="1"/>
            </p:cNvSpPr>
            <p:nvPr/>
          </p:nvSpPr>
          <p:spPr bwMode="auto">
            <a:xfrm flipH="1">
              <a:off x="7208838" y="5524500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05" name="Text Box 38"/>
            <p:cNvSpPr txBox="1">
              <a:spLocks noChangeArrowheads="1"/>
            </p:cNvSpPr>
            <p:nvPr/>
          </p:nvSpPr>
          <p:spPr bwMode="auto">
            <a:xfrm>
              <a:off x="5761038" y="5372100"/>
              <a:ext cx="595312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R</a:t>
              </a:r>
              <a:r>
                <a:rPr lang="en-US" sz="3200" b="0" baseline="-25000"/>
                <a:t>2</a:t>
              </a:r>
            </a:p>
          </p:txBody>
        </p:sp>
        <p:sp>
          <p:nvSpPr>
            <p:cNvPr id="8206" name="Text Box 40"/>
            <p:cNvSpPr txBox="1">
              <a:spLocks noChangeArrowheads="1"/>
            </p:cNvSpPr>
            <p:nvPr/>
          </p:nvSpPr>
          <p:spPr bwMode="auto">
            <a:xfrm>
              <a:off x="4008438" y="4945063"/>
              <a:ext cx="365125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a</a:t>
              </a:r>
            </a:p>
          </p:txBody>
        </p:sp>
        <p:sp>
          <p:nvSpPr>
            <p:cNvPr id="8207" name="Text Box 41"/>
            <p:cNvSpPr txBox="1">
              <a:spLocks noChangeArrowheads="1"/>
            </p:cNvSpPr>
            <p:nvPr/>
          </p:nvSpPr>
          <p:spPr bwMode="auto">
            <a:xfrm>
              <a:off x="7970838" y="4945063"/>
              <a:ext cx="387350" cy="5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b</a:t>
              </a:r>
            </a:p>
          </p:txBody>
        </p:sp>
        <p:sp>
          <p:nvSpPr>
            <p:cNvPr id="8208" name="Line 42"/>
            <p:cNvSpPr>
              <a:spLocks noChangeShapeType="1"/>
            </p:cNvSpPr>
            <p:nvPr/>
          </p:nvSpPr>
          <p:spPr bwMode="auto">
            <a:xfrm flipH="1">
              <a:off x="5075238" y="62103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09" name="Line 43"/>
            <p:cNvSpPr>
              <a:spLocks noChangeShapeType="1"/>
            </p:cNvSpPr>
            <p:nvPr/>
          </p:nvSpPr>
          <p:spPr bwMode="auto">
            <a:xfrm>
              <a:off x="5075238" y="4838700"/>
              <a:ext cx="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10" name="Line 44"/>
            <p:cNvSpPr>
              <a:spLocks noChangeShapeType="1"/>
            </p:cNvSpPr>
            <p:nvPr/>
          </p:nvSpPr>
          <p:spPr bwMode="auto">
            <a:xfrm flipH="1">
              <a:off x="6751638" y="62103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11" name="Line 45"/>
            <p:cNvSpPr>
              <a:spLocks noChangeShapeType="1"/>
            </p:cNvSpPr>
            <p:nvPr/>
          </p:nvSpPr>
          <p:spPr bwMode="auto">
            <a:xfrm flipH="1">
              <a:off x="6751638" y="4838700"/>
              <a:ext cx="457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12" name="Line 46"/>
            <p:cNvSpPr>
              <a:spLocks noChangeShapeType="1"/>
            </p:cNvSpPr>
            <p:nvPr/>
          </p:nvSpPr>
          <p:spPr bwMode="auto">
            <a:xfrm>
              <a:off x="7208838" y="4838700"/>
              <a:ext cx="0" cy="1371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8213" name="Line 47"/>
            <p:cNvSpPr>
              <a:spLocks noChangeShapeType="1"/>
            </p:cNvSpPr>
            <p:nvPr/>
          </p:nvSpPr>
          <p:spPr bwMode="auto">
            <a:xfrm flipH="1">
              <a:off x="4303713" y="5534025"/>
              <a:ext cx="762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aphicFrame>
        <p:nvGraphicFramePr>
          <p:cNvPr id="3074" name="Object 72"/>
          <p:cNvGraphicFramePr>
            <a:graphicFrameLocks noChangeAspect="1"/>
          </p:cNvGraphicFramePr>
          <p:nvPr/>
        </p:nvGraphicFramePr>
        <p:xfrm>
          <a:off x="731838" y="5219700"/>
          <a:ext cx="232251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4" imgW="825500" imgH="431800" progId="Equation.3">
                  <p:embed/>
                </p:oleObj>
              </mc:Choice>
              <mc:Fallback>
                <p:oleObj name="Equation" r:id="rId4" imgW="825500" imgH="4318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5219700"/>
                        <a:ext cx="2322512" cy="1214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428625"/>
            <a:ext cx="6451600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7308304" y="486317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301416" y="904049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301416" y="3861048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308304" y="4293096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930056" y="5013176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930056" y="5445224"/>
            <a:ext cx="576064" cy="360040"/>
          </a:xfrm>
          <a:prstGeom prst="rect">
            <a:avLst/>
          </a:prstGeom>
          <a:solidFill>
            <a:srgbClr val="008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905000" y="1676400"/>
            <a:ext cx="6178550" cy="2438400"/>
            <a:chOff x="1104" y="1056"/>
            <a:chExt cx="3892" cy="1536"/>
          </a:xfrm>
        </p:grpSpPr>
        <p:grpSp>
          <p:nvGrpSpPr>
            <p:cNvPr id="11334" name="Group 3"/>
            <p:cNvGrpSpPr>
              <a:grpSpLocks/>
            </p:cNvGrpSpPr>
            <p:nvPr/>
          </p:nvGrpSpPr>
          <p:grpSpPr bwMode="auto">
            <a:xfrm>
              <a:off x="3216" y="1440"/>
              <a:ext cx="768" cy="288"/>
              <a:chOff x="1536" y="2592"/>
              <a:chExt cx="768" cy="288"/>
            </a:xfrm>
          </p:grpSpPr>
          <p:grpSp>
            <p:nvGrpSpPr>
              <p:cNvPr id="11381" name="Group 4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11384" name="Group 5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94" name="Line 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95" name="Line 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85" name="Group 8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92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93" name="Line 1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86" name="Group 11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9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91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87" name="Group 14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88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89" name="Line 1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11382" name="Line 17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83" name="Line 18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grpSp>
          <p:nvGrpSpPr>
            <p:cNvPr id="11335" name="Group 19"/>
            <p:cNvGrpSpPr>
              <a:grpSpLocks/>
            </p:cNvGrpSpPr>
            <p:nvPr/>
          </p:nvGrpSpPr>
          <p:grpSpPr bwMode="auto">
            <a:xfrm>
              <a:off x="3216" y="2304"/>
              <a:ext cx="768" cy="288"/>
              <a:chOff x="1536" y="2592"/>
              <a:chExt cx="768" cy="288"/>
            </a:xfrm>
          </p:grpSpPr>
          <p:grpSp>
            <p:nvGrpSpPr>
              <p:cNvPr id="11366" name="Group 20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11369" name="Group 21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79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80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70" name="Group 24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7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78" name="Line 2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71" name="Group 27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7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76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72" name="Group 30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73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74" name="Line 3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11367" name="Line 33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68" name="Line 34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1336" name="Line 35"/>
            <p:cNvSpPr>
              <a:spLocks noChangeShapeType="1"/>
            </p:cNvSpPr>
            <p:nvPr/>
          </p:nvSpPr>
          <p:spPr bwMode="auto">
            <a:xfrm flipH="1">
              <a:off x="2916" y="158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37" name="Line 36"/>
            <p:cNvSpPr>
              <a:spLocks noChangeShapeType="1"/>
            </p:cNvSpPr>
            <p:nvPr/>
          </p:nvSpPr>
          <p:spPr bwMode="auto">
            <a:xfrm flipH="1">
              <a:off x="4272" y="2016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38" name="Text Box 37"/>
            <p:cNvSpPr txBox="1">
              <a:spLocks noChangeArrowheads="1"/>
            </p:cNvSpPr>
            <p:nvPr/>
          </p:nvSpPr>
          <p:spPr bwMode="auto">
            <a:xfrm>
              <a:off x="3360" y="1920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3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11339" name="Text Box 38"/>
            <p:cNvSpPr txBox="1">
              <a:spLocks noChangeArrowheads="1"/>
            </p:cNvSpPr>
            <p:nvPr/>
          </p:nvSpPr>
          <p:spPr bwMode="auto">
            <a:xfrm>
              <a:off x="3360" y="1056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6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  <p:sp>
          <p:nvSpPr>
            <p:cNvPr id="11340" name="Text Box 39"/>
            <p:cNvSpPr txBox="1">
              <a:spLocks noChangeArrowheads="1"/>
            </p:cNvSpPr>
            <p:nvPr/>
          </p:nvSpPr>
          <p:spPr bwMode="auto">
            <a:xfrm>
              <a:off x="1104" y="1584"/>
              <a:ext cx="23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a</a:t>
              </a:r>
            </a:p>
          </p:txBody>
        </p:sp>
        <p:sp>
          <p:nvSpPr>
            <p:cNvPr id="11341" name="Text Box 40"/>
            <p:cNvSpPr txBox="1">
              <a:spLocks noChangeArrowheads="1"/>
            </p:cNvSpPr>
            <p:nvPr/>
          </p:nvSpPr>
          <p:spPr bwMode="auto">
            <a:xfrm>
              <a:off x="4752" y="1651"/>
              <a:ext cx="2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b</a:t>
              </a:r>
            </a:p>
          </p:txBody>
        </p:sp>
        <p:sp>
          <p:nvSpPr>
            <p:cNvPr id="11342" name="Line 41"/>
            <p:cNvSpPr>
              <a:spLocks noChangeShapeType="1"/>
            </p:cNvSpPr>
            <p:nvPr/>
          </p:nvSpPr>
          <p:spPr bwMode="auto">
            <a:xfrm flipH="1">
              <a:off x="2928" y="244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43" name="Line 42"/>
            <p:cNvSpPr>
              <a:spLocks noChangeShapeType="1"/>
            </p:cNvSpPr>
            <p:nvPr/>
          </p:nvSpPr>
          <p:spPr bwMode="auto">
            <a:xfrm>
              <a:off x="2928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44" name="Line 43"/>
            <p:cNvSpPr>
              <a:spLocks noChangeShapeType="1"/>
            </p:cNvSpPr>
            <p:nvPr/>
          </p:nvSpPr>
          <p:spPr bwMode="auto">
            <a:xfrm flipH="1">
              <a:off x="3984" y="2448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45" name="Line 44"/>
            <p:cNvSpPr>
              <a:spLocks noChangeShapeType="1"/>
            </p:cNvSpPr>
            <p:nvPr/>
          </p:nvSpPr>
          <p:spPr bwMode="auto">
            <a:xfrm flipH="1">
              <a:off x="3984" y="1584"/>
              <a:ext cx="2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46" name="Line 45"/>
            <p:cNvSpPr>
              <a:spLocks noChangeShapeType="1"/>
            </p:cNvSpPr>
            <p:nvPr/>
          </p:nvSpPr>
          <p:spPr bwMode="auto">
            <a:xfrm>
              <a:off x="4272" y="1584"/>
              <a:ext cx="0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47" name="Line 46"/>
            <p:cNvSpPr>
              <a:spLocks noChangeShapeType="1"/>
            </p:cNvSpPr>
            <p:nvPr/>
          </p:nvSpPr>
          <p:spPr bwMode="auto">
            <a:xfrm flipH="1">
              <a:off x="2442" y="2022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1348" name="Group 47"/>
            <p:cNvGrpSpPr>
              <a:grpSpLocks/>
            </p:cNvGrpSpPr>
            <p:nvPr/>
          </p:nvGrpSpPr>
          <p:grpSpPr bwMode="auto">
            <a:xfrm>
              <a:off x="1674" y="1872"/>
              <a:ext cx="768" cy="288"/>
              <a:chOff x="1536" y="2592"/>
              <a:chExt cx="768" cy="288"/>
            </a:xfrm>
          </p:grpSpPr>
          <p:grpSp>
            <p:nvGrpSpPr>
              <p:cNvPr id="11351" name="Group 48"/>
              <p:cNvGrpSpPr>
                <a:grpSpLocks/>
              </p:cNvGrpSpPr>
              <p:nvPr/>
            </p:nvGrpSpPr>
            <p:grpSpPr bwMode="auto">
              <a:xfrm>
                <a:off x="1584" y="2592"/>
                <a:ext cx="672" cy="288"/>
                <a:chOff x="1200" y="3840"/>
                <a:chExt cx="2688" cy="480"/>
              </a:xfrm>
            </p:grpSpPr>
            <p:grpSp>
              <p:nvGrpSpPr>
                <p:cNvPr id="11354" name="Group 49"/>
                <p:cNvGrpSpPr>
                  <a:grpSpLocks/>
                </p:cNvGrpSpPr>
                <p:nvPr/>
              </p:nvGrpSpPr>
              <p:grpSpPr bwMode="auto">
                <a:xfrm>
                  <a:off x="1200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64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65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55" name="Group 52"/>
                <p:cNvGrpSpPr>
                  <a:grpSpLocks/>
                </p:cNvGrpSpPr>
                <p:nvPr/>
              </p:nvGrpSpPr>
              <p:grpSpPr bwMode="auto">
                <a:xfrm>
                  <a:off x="1872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62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63" name="Line 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56" name="Group 55"/>
                <p:cNvGrpSpPr>
                  <a:grpSpLocks/>
                </p:cNvGrpSpPr>
                <p:nvPr/>
              </p:nvGrpSpPr>
              <p:grpSpPr bwMode="auto">
                <a:xfrm>
                  <a:off x="2544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6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61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  <p:grpSp>
              <p:nvGrpSpPr>
                <p:cNvPr id="11357" name="Group 58"/>
                <p:cNvGrpSpPr>
                  <a:grpSpLocks/>
                </p:cNvGrpSpPr>
                <p:nvPr/>
              </p:nvGrpSpPr>
              <p:grpSpPr bwMode="auto">
                <a:xfrm>
                  <a:off x="3216" y="3840"/>
                  <a:ext cx="672" cy="480"/>
                  <a:chOff x="1200" y="3840"/>
                  <a:chExt cx="672" cy="480"/>
                </a:xfrm>
              </p:grpSpPr>
              <p:sp>
                <p:nvSpPr>
                  <p:cNvPr id="11358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  <p:sp>
                <p:nvSpPr>
                  <p:cNvPr id="11359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36" y="3840"/>
                    <a:ext cx="336" cy="48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NZ"/>
                  </a:p>
                </p:txBody>
              </p:sp>
            </p:grpSp>
          </p:grpSp>
          <p:sp>
            <p:nvSpPr>
              <p:cNvPr id="11352" name="Line 61"/>
              <p:cNvSpPr>
                <a:spLocks noChangeShapeType="1"/>
              </p:cNvSpPr>
              <p:nvPr/>
            </p:nvSpPr>
            <p:spPr bwMode="auto">
              <a:xfrm>
                <a:off x="225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53" name="Line 62"/>
              <p:cNvSpPr>
                <a:spLocks noChangeShapeType="1"/>
              </p:cNvSpPr>
              <p:nvPr/>
            </p:nvSpPr>
            <p:spPr bwMode="auto">
              <a:xfrm flipH="1">
                <a:off x="1536" y="2592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</p:grpSp>
        <p:sp>
          <p:nvSpPr>
            <p:cNvPr id="11349" name="Line 63"/>
            <p:cNvSpPr>
              <a:spLocks noChangeShapeType="1"/>
            </p:cNvSpPr>
            <p:nvPr/>
          </p:nvSpPr>
          <p:spPr bwMode="auto">
            <a:xfrm flipH="1">
              <a:off x="1296" y="2016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1350" name="Text Box 64"/>
            <p:cNvSpPr txBox="1">
              <a:spLocks noChangeArrowheads="1"/>
            </p:cNvSpPr>
            <p:nvPr/>
          </p:nvSpPr>
          <p:spPr bwMode="auto">
            <a:xfrm>
              <a:off x="1776" y="1392"/>
              <a:ext cx="505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3200" b="0"/>
                <a:t>3 </a:t>
              </a:r>
              <a:r>
                <a:rPr lang="en-US" sz="3200" b="0">
                  <a:latin typeface="Symbol" pitchFamily="18" charset="2"/>
                </a:rPr>
                <a:t>W</a:t>
              </a:r>
              <a:endParaRPr lang="en-US" sz="3200" b="0"/>
            </a:p>
          </p:txBody>
        </p:sp>
      </p:grpSp>
      <p:grpSp>
        <p:nvGrpSpPr>
          <p:cNvPr id="21" name="Group 65"/>
          <p:cNvGrpSpPr>
            <a:grpSpLocks/>
          </p:cNvGrpSpPr>
          <p:nvPr/>
        </p:nvGrpSpPr>
        <p:grpSpPr bwMode="auto">
          <a:xfrm>
            <a:off x="1905000" y="1447800"/>
            <a:ext cx="6324600" cy="2895600"/>
            <a:chOff x="1200" y="-2112"/>
            <a:chExt cx="3984" cy="1824"/>
          </a:xfrm>
        </p:grpSpPr>
        <p:sp>
          <p:nvSpPr>
            <p:cNvPr id="11293" name="Rectangle 66"/>
            <p:cNvSpPr>
              <a:spLocks noChangeArrowheads="1"/>
            </p:cNvSpPr>
            <p:nvPr/>
          </p:nvSpPr>
          <p:spPr bwMode="auto">
            <a:xfrm>
              <a:off x="1200" y="-2112"/>
              <a:ext cx="3984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1294" name="Group 67"/>
            <p:cNvGrpSpPr>
              <a:grpSpLocks/>
            </p:cNvGrpSpPr>
            <p:nvPr/>
          </p:nvGrpSpPr>
          <p:grpSpPr bwMode="auto">
            <a:xfrm>
              <a:off x="1200" y="-1632"/>
              <a:ext cx="3892" cy="768"/>
              <a:chOff x="1200" y="3120"/>
              <a:chExt cx="3892" cy="768"/>
            </a:xfrm>
          </p:grpSpPr>
          <p:grpSp>
            <p:nvGrpSpPr>
              <p:cNvPr id="11295" name="Group 68"/>
              <p:cNvGrpSpPr>
                <a:grpSpLocks/>
              </p:cNvGrpSpPr>
              <p:nvPr/>
            </p:nvGrpSpPr>
            <p:grpSpPr bwMode="auto">
              <a:xfrm>
                <a:off x="3264" y="3588"/>
                <a:ext cx="768" cy="288"/>
                <a:chOff x="1536" y="2592"/>
                <a:chExt cx="768" cy="288"/>
              </a:xfrm>
            </p:grpSpPr>
            <p:grpSp>
              <p:nvGrpSpPr>
                <p:cNvPr id="11319" name="Group 69"/>
                <p:cNvGrpSpPr>
                  <a:grpSpLocks/>
                </p:cNvGrpSpPr>
                <p:nvPr/>
              </p:nvGrpSpPr>
              <p:grpSpPr bwMode="auto">
                <a:xfrm>
                  <a:off x="1584" y="2592"/>
                  <a:ext cx="672" cy="288"/>
                  <a:chOff x="1200" y="3840"/>
                  <a:chExt cx="2688" cy="480"/>
                </a:xfrm>
              </p:grpSpPr>
              <p:grpSp>
                <p:nvGrpSpPr>
                  <p:cNvPr id="11322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1200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32" name="Line 7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33" name="Line 7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23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1872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30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31" name="Line 7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24" name="Group 76"/>
                  <p:cNvGrpSpPr>
                    <a:grpSpLocks/>
                  </p:cNvGrpSpPr>
                  <p:nvPr/>
                </p:nvGrpSpPr>
                <p:grpSpPr bwMode="auto">
                  <a:xfrm>
                    <a:off x="2544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28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29" name="Line 7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25" name="Group 79"/>
                  <p:cNvGrpSpPr>
                    <a:grpSpLocks/>
                  </p:cNvGrpSpPr>
                  <p:nvPr/>
                </p:nvGrpSpPr>
                <p:grpSpPr bwMode="auto">
                  <a:xfrm>
                    <a:off x="3216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26" name="Line 8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27" name="Line 8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</p:grpSp>
            <p:sp>
              <p:nvSpPr>
                <p:cNvPr id="11320" name="Line 82"/>
                <p:cNvSpPr>
                  <a:spLocks noChangeShapeType="1"/>
                </p:cNvSpPr>
                <p:nvPr/>
              </p:nvSpPr>
              <p:spPr bwMode="auto">
                <a:xfrm>
                  <a:off x="225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132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53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11296" name="Line 84"/>
              <p:cNvSpPr>
                <a:spLocks noChangeShapeType="1"/>
              </p:cNvSpPr>
              <p:nvPr/>
            </p:nvSpPr>
            <p:spPr bwMode="auto">
              <a:xfrm flipH="1">
                <a:off x="4032" y="3744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297" name="Text Box 85"/>
              <p:cNvSpPr txBox="1">
                <a:spLocks noChangeArrowheads="1"/>
              </p:cNvSpPr>
              <p:nvPr/>
            </p:nvSpPr>
            <p:spPr bwMode="auto">
              <a:xfrm>
                <a:off x="3408" y="3120"/>
                <a:ext cx="50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2 </a:t>
                </a:r>
                <a:r>
                  <a:rPr lang="en-US" sz="3200" b="0">
                    <a:latin typeface="Symbol" pitchFamily="18" charset="2"/>
                  </a:rPr>
                  <a:t>W</a:t>
                </a:r>
                <a:endParaRPr lang="en-US" sz="3200" b="0"/>
              </a:p>
            </p:txBody>
          </p:sp>
          <p:sp>
            <p:nvSpPr>
              <p:cNvPr id="11298" name="Text Box 86"/>
              <p:cNvSpPr txBox="1">
                <a:spLocks noChangeArrowheads="1"/>
              </p:cNvSpPr>
              <p:nvPr/>
            </p:nvSpPr>
            <p:spPr bwMode="auto">
              <a:xfrm>
                <a:off x="1200" y="3312"/>
                <a:ext cx="23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a</a:t>
                </a:r>
              </a:p>
            </p:txBody>
          </p:sp>
          <p:sp>
            <p:nvSpPr>
              <p:cNvPr id="11299" name="Text Box 87"/>
              <p:cNvSpPr txBox="1">
                <a:spLocks noChangeArrowheads="1"/>
              </p:cNvSpPr>
              <p:nvPr/>
            </p:nvSpPr>
            <p:spPr bwMode="auto">
              <a:xfrm>
                <a:off x="4848" y="3379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b</a:t>
                </a:r>
              </a:p>
            </p:txBody>
          </p:sp>
          <p:sp>
            <p:nvSpPr>
              <p:cNvPr id="11300" name="Line 88"/>
              <p:cNvSpPr>
                <a:spLocks noChangeShapeType="1"/>
              </p:cNvSpPr>
              <p:nvPr/>
            </p:nvSpPr>
            <p:spPr bwMode="auto">
              <a:xfrm flipH="1">
                <a:off x="2538" y="3750"/>
                <a:ext cx="7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pSp>
            <p:nvGrpSpPr>
              <p:cNvPr id="11301" name="Group 89"/>
              <p:cNvGrpSpPr>
                <a:grpSpLocks/>
              </p:cNvGrpSpPr>
              <p:nvPr/>
            </p:nvGrpSpPr>
            <p:grpSpPr bwMode="auto">
              <a:xfrm>
                <a:off x="1770" y="3600"/>
                <a:ext cx="768" cy="288"/>
                <a:chOff x="1536" y="2592"/>
                <a:chExt cx="768" cy="288"/>
              </a:xfrm>
            </p:grpSpPr>
            <p:grpSp>
              <p:nvGrpSpPr>
                <p:cNvPr id="11304" name="Group 90"/>
                <p:cNvGrpSpPr>
                  <a:grpSpLocks/>
                </p:cNvGrpSpPr>
                <p:nvPr/>
              </p:nvGrpSpPr>
              <p:grpSpPr bwMode="auto">
                <a:xfrm>
                  <a:off x="1584" y="2592"/>
                  <a:ext cx="672" cy="288"/>
                  <a:chOff x="1200" y="3840"/>
                  <a:chExt cx="2688" cy="480"/>
                </a:xfrm>
              </p:grpSpPr>
              <p:grpSp>
                <p:nvGrpSpPr>
                  <p:cNvPr id="11307" name="Group 91"/>
                  <p:cNvGrpSpPr>
                    <a:grpSpLocks/>
                  </p:cNvGrpSpPr>
                  <p:nvPr/>
                </p:nvGrpSpPr>
                <p:grpSpPr bwMode="auto">
                  <a:xfrm>
                    <a:off x="1200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17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18" name="Line 9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08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872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15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16" name="Line 9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09" name="Group 97"/>
                  <p:cNvGrpSpPr>
                    <a:grpSpLocks/>
                  </p:cNvGrpSpPr>
                  <p:nvPr/>
                </p:nvGrpSpPr>
                <p:grpSpPr bwMode="auto">
                  <a:xfrm>
                    <a:off x="2544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13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14" name="Line 9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310" name="Group 100"/>
                  <p:cNvGrpSpPr>
                    <a:grpSpLocks/>
                  </p:cNvGrpSpPr>
                  <p:nvPr/>
                </p:nvGrpSpPr>
                <p:grpSpPr bwMode="auto">
                  <a:xfrm>
                    <a:off x="3216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311" name="Line 1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312" name="Line 10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</p:grpSp>
            <p:sp>
              <p:nvSpPr>
                <p:cNvPr id="11305" name="Line 103"/>
                <p:cNvSpPr>
                  <a:spLocks noChangeShapeType="1"/>
                </p:cNvSpPr>
                <p:nvPr/>
              </p:nvSpPr>
              <p:spPr bwMode="auto">
                <a:xfrm>
                  <a:off x="225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1306" name="Line 104"/>
                <p:cNvSpPr>
                  <a:spLocks noChangeShapeType="1"/>
                </p:cNvSpPr>
                <p:nvPr/>
              </p:nvSpPr>
              <p:spPr bwMode="auto">
                <a:xfrm flipH="1">
                  <a:off x="153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11302" name="Line 105"/>
              <p:cNvSpPr>
                <a:spLocks noChangeShapeType="1"/>
              </p:cNvSpPr>
              <p:nvPr/>
            </p:nvSpPr>
            <p:spPr bwMode="auto">
              <a:xfrm flipH="1">
                <a:off x="1392" y="3744"/>
                <a:ext cx="38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303" name="Text Box 106"/>
              <p:cNvSpPr txBox="1">
                <a:spLocks noChangeArrowheads="1"/>
              </p:cNvSpPr>
              <p:nvPr/>
            </p:nvSpPr>
            <p:spPr bwMode="auto">
              <a:xfrm>
                <a:off x="1872" y="3120"/>
                <a:ext cx="50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3 </a:t>
                </a:r>
                <a:r>
                  <a:rPr lang="en-US" sz="3200" b="0">
                    <a:latin typeface="Symbol" pitchFamily="18" charset="2"/>
                  </a:rPr>
                  <a:t>W</a:t>
                </a:r>
                <a:endParaRPr lang="en-US" sz="3200" b="0"/>
              </a:p>
            </p:txBody>
          </p:sp>
        </p:grpSp>
      </p:grpSp>
      <p:grpSp>
        <p:nvGrpSpPr>
          <p:cNvPr id="11267" name="Group 107"/>
          <p:cNvGrpSpPr>
            <a:grpSpLocks/>
          </p:cNvGrpSpPr>
          <p:nvPr/>
        </p:nvGrpSpPr>
        <p:grpSpPr bwMode="auto">
          <a:xfrm>
            <a:off x="1905000" y="1447800"/>
            <a:ext cx="6324600" cy="2895600"/>
            <a:chOff x="1200" y="-2112"/>
            <a:chExt cx="3984" cy="1824"/>
          </a:xfrm>
        </p:grpSpPr>
        <p:sp>
          <p:nvSpPr>
            <p:cNvPr id="11270" name="Rectangle 108"/>
            <p:cNvSpPr>
              <a:spLocks noChangeArrowheads="1"/>
            </p:cNvSpPr>
            <p:nvPr/>
          </p:nvSpPr>
          <p:spPr bwMode="auto">
            <a:xfrm>
              <a:off x="1200" y="-2112"/>
              <a:ext cx="3984" cy="1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1271" name="Group 109"/>
            <p:cNvGrpSpPr>
              <a:grpSpLocks/>
            </p:cNvGrpSpPr>
            <p:nvPr/>
          </p:nvGrpSpPr>
          <p:grpSpPr bwMode="auto">
            <a:xfrm>
              <a:off x="1200" y="-1632"/>
              <a:ext cx="3892" cy="768"/>
              <a:chOff x="1200" y="3120"/>
              <a:chExt cx="3892" cy="768"/>
            </a:xfrm>
          </p:grpSpPr>
          <p:sp>
            <p:nvSpPr>
              <p:cNvPr id="11272" name="Line 110"/>
              <p:cNvSpPr>
                <a:spLocks noChangeShapeType="1"/>
              </p:cNvSpPr>
              <p:nvPr/>
            </p:nvSpPr>
            <p:spPr bwMode="auto">
              <a:xfrm flipH="1">
                <a:off x="3504" y="3744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273" name="Text Box 111"/>
              <p:cNvSpPr txBox="1">
                <a:spLocks noChangeArrowheads="1"/>
              </p:cNvSpPr>
              <p:nvPr/>
            </p:nvSpPr>
            <p:spPr bwMode="auto">
              <a:xfrm>
                <a:off x="1200" y="3312"/>
                <a:ext cx="230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a</a:t>
                </a:r>
              </a:p>
            </p:txBody>
          </p:sp>
          <p:sp>
            <p:nvSpPr>
              <p:cNvPr id="11274" name="Text Box 112"/>
              <p:cNvSpPr txBox="1">
                <a:spLocks noChangeArrowheads="1"/>
              </p:cNvSpPr>
              <p:nvPr/>
            </p:nvSpPr>
            <p:spPr bwMode="auto">
              <a:xfrm>
                <a:off x="4848" y="3379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b</a:t>
                </a:r>
              </a:p>
            </p:txBody>
          </p:sp>
          <p:grpSp>
            <p:nvGrpSpPr>
              <p:cNvPr id="11275" name="Group 113"/>
              <p:cNvGrpSpPr>
                <a:grpSpLocks/>
              </p:cNvGrpSpPr>
              <p:nvPr/>
            </p:nvGrpSpPr>
            <p:grpSpPr bwMode="auto">
              <a:xfrm>
                <a:off x="2736" y="3600"/>
                <a:ext cx="768" cy="288"/>
                <a:chOff x="1536" y="2592"/>
                <a:chExt cx="768" cy="288"/>
              </a:xfrm>
            </p:grpSpPr>
            <p:grpSp>
              <p:nvGrpSpPr>
                <p:cNvPr id="11278" name="Group 114"/>
                <p:cNvGrpSpPr>
                  <a:grpSpLocks/>
                </p:cNvGrpSpPr>
                <p:nvPr/>
              </p:nvGrpSpPr>
              <p:grpSpPr bwMode="auto">
                <a:xfrm>
                  <a:off x="1584" y="2592"/>
                  <a:ext cx="672" cy="288"/>
                  <a:chOff x="1200" y="3840"/>
                  <a:chExt cx="2688" cy="480"/>
                </a:xfrm>
              </p:grpSpPr>
              <p:grpSp>
                <p:nvGrpSpPr>
                  <p:cNvPr id="11281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1200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291" name="Line 1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292" name="Line 11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282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1872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289" name="Line 1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290" name="Line 1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283" name="Group 121"/>
                  <p:cNvGrpSpPr>
                    <a:grpSpLocks/>
                  </p:cNvGrpSpPr>
                  <p:nvPr/>
                </p:nvGrpSpPr>
                <p:grpSpPr bwMode="auto">
                  <a:xfrm>
                    <a:off x="2544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287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288" name="Line 1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  <p:grpSp>
                <p:nvGrpSpPr>
                  <p:cNvPr id="11284" name="Group 124"/>
                  <p:cNvGrpSpPr>
                    <a:grpSpLocks/>
                  </p:cNvGrpSpPr>
                  <p:nvPr/>
                </p:nvGrpSpPr>
                <p:grpSpPr bwMode="auto">
                  <a:xfrm>
                    <a:off x="3216" y="3840"/>
                    <a:ext cx="672" cy="480"/>
                    <a:chOff x="1200" y="3840"/>
                    <a:chExt cx="672" cy="480"/>
                  </a:xfrm>
                </p:grpSpPr>
                <p:sp>
                  <p:nvSpPr>
                    <p:cNvPr id="11285" name="Line 1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0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  <p:sp>
                  <p:nvSpPr>
                    <p:cNvPr id="11286" name="Line 1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536" y="3840"/>
                      <a:ext cx="336" cy="48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NZ"/>
                    </a:p>
                  </p:txBody>
                </p:sp>
              </p:grpSp>
            </p:grpSp>
            <p:sp>
              <p:nvSpPr>
                <p:cNvPr id="11279" name="Line 127"/>
                <p:cNvSpPr>
                  <a:spLocks noChangeShapeType="1"/>
                </p:cNvSpPr>
                <p:nvPr/>
              </p:nvSpPr>
              <p:spPr bwMode="auto">
                <a:xfrm>
                  <a:off x="225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  <p:sp>
              <p:nvSpPr>
                <p:cNvPr id="11280" name="Line 128"/>
                <p:cNvSpPr>
                  <a:spLocks noChangeShapeType="1"/>
                </p:cNvSpPr>
                <p:nvPr/>
              </p:nvSpPr>
              <p:spPr bwMode="auto">
                <a:xfrm flipH="1">
                  <a:off x="1536" y="2592"/>
                  <a:ext cx="48" cy="14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NZ"/>
                </a:p>
              </p:txBody>
            </p:sp>
          </p:grpSp>
          <p:sp>
            <p:nvSpPr>
              <p:cNvPr id="11276" name="Line 129"/>
              <p:cNvSpPr>
                <a:spLocks noChangeShapeType="1"/>
              </p:cNvSpPr>
              <p:nvPr/>
            </p:nvSpPr>
            <p:spPr bwMode="auto">
              <a:xfrm flipH="1">
                <a:off x="1392" y="3744"/>
                <a:ext cx="134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sp>
            <p:nvSpPr>
              <p:cNvPr id="11277" name="Text Box 130"/>
              <p:cNvSpPr txBox="1">
                <a:spLocks noChangeArrowheads="1"/>
              </p:cNvSpPr>
              <p:nvPr/>
            </p:nvSpPr>
            <p:spPr bwMode="auto">
              <a:xfrm>
                <a:off x="2832" y="3120"/>
                <a:ext cx="505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sz="3200" b="0"/>
                  <a:t>5 </a:t>
                </a:r>
                <a:r>
                  <a:rPr lang="en-US" sz="3200" b="0">
                    <a:latin typeface="Symbol" pitchFamily="18" charset="2"/>
                  </a:rPr>
                  <a:t>W</a:t>
                </a:r>
                <a:endParaRPr lang="en-US" sz="3200" b="0"/>
              </a:p>
            </p:txBody>
          </p:sp>
        </p:grpSp>
      </p:grpSp>
      <p:sp>
        <p:nvSpPr>
          <p:cNvPr id="133" name="Rectangle 132"/>
          <p:cNvSpPr/>
          <p:nvPr/>
        </p:nvSpPr>
        <p:spPr>
          <a:xfrm>
            <a:off x="0" y="214290"/>
            <a:ext cx="745428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Series / Parallel combinations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189</Words>
  <Application>Microsoft Office PowerPoint</Application>
  <PresentationFormat>On-screen Show (4:3)</PresentationFormat>
  <Paragraphs>66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45</cp:revision>
  <dcterms:created xsi:type="dcterms:W3CDTF">2002-02-24T20:54:14Z</dcterms:created>
  <dcterms:modified xsi:type="dcterms:W3CDTF">2014-07-29T08:51:55Z</dcterms:modified>
</cp:coreProperties>
</file>