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8" r:id="rId2"/>
  </p:sldMasterIdLst>
  <p:notesMasterIdLst>
    <p:notesMasterId r:id="rId19"/>
  </p:notesMasterIdLst>
  <p:sldIdLst>
    <p:sldId id="298" r:id="rId3"/>
    <p:sldId id="307" r:id="rId4"/>
    <p:sldId id="304" r:id="rId5"/>
    <p:sldId id="317" r:id="rId6"/>
    <p:sldId id="316" r:id="rId7"/>
    <p:sldId id="313" r:id="rId8"/>
    <p:sldId id="312" r:id="rId9"/>
    <p:sldId id="315" r:id="rId10"/>
    <p:sldId id="305" r:id="rId11"/>
    <p:sldId id="300" r:id="rId12"/>
    <p:sldId id="292" r:id="rId13"/>
    <p:sldId id="278" r:id="rId14"/>
    <p:sldId id="310" r:id="rId15"/>
    <p:sldId id="293" r:id="rId16"/>
    <p:sldId id="277" r:id="rId17"/>
    <p:sldId id="311" r:id="rId18"/>
  </p:sldIdLst>
  <p:sldSz cx="9144000" cy="6858000" type="screen4x3"/>
  <p:notesSz cx="6791325" cy="99234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7A64B84-64A6-4B51-81F4-1D7ADEFFF074}" type="datetimeFigureOut">
              <a:rPr lang="en-US"/>
              <a:pPr>
                <a:defRPr/>
              </a:pPr>
              <a:t>8/28/2014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32425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4988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513" y="9424988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508B1A8-97E8-4A0D-980E-9D31AA156BD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5162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5170E-8E4F-486B-A4D7-941652977AA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EB472-EC43-4678-B287-E5BDD235934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E2D2-78C6-44F6-A27A-253C63D75D6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DAF08-C7E7-456F-ADD1-A7DEE4599C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ED9A3-7BCD-40FC-B415-2AB9F9BF31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05152-FBB9-4314-A5A5-3E931299C2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3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C77C5-F687-448E-B297-D9DA2AEDF9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24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EC802-A535-45FE-BA68-DA2F2D881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0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49486-5855-4093-B9EB-D99F188168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25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DCE4C-6184-4041-A924-DBF07E93CD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15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AD34B-F509-453A-B41E-7B60F6EE2B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4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B44DE-7B1E-471F-B879-FDAB630351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3FFC0-5B98-4972-B749-02584277E5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44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C8412-268C-44FB-87F4-F212045873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90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1655B-6D64-472F-8A67-A6FF8D1E97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62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0132E-4256-410C-AAD4-4CC63F43BA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92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B5D95-ED7A-4A7E-A6A8-C570564B73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5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3F14C-2505-4E68-BDD0-6C6019E76B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36E29-C49A-452B-BCE6-A34A0BFFD1C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6C976-CABA-47D1-BF44-8B907C2487A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52CF0-CA69-42BE-9D8E-D585E8FD0A6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54D0E-C7B3-42D3-8827-4099C6491BF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1F821-A4FD-47EC-92B8-F6F3A16BF28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4E723-6517-47EB-B05E-B4F5BC7D505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E74D4C1-064A-4A57-AC26-0C8F3714189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332772-18E1-4FF9-9788-77961BC5C970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0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ks3bitesize/science/physics/electromag2_5.s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icture 2"/>
          <p:cNvSpPr>
            <a:spLocks noChangeAspect="1" noChangeArrowheads="1"/>
          </p:cNvSpPr>
          <p:nvPr/>
        </p:nvSpPr>
        <p:spPr bwMode="auto">
          <a:xfrm>
            <a:off x="4575175" y="34274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NZ"/>
          </a:p>
        </p:txBody>
      </p:sp>
      <p:pic>
        <p:nvPicPr>
          <p:cNvPr id="5123" name="Picture 4" descr="&#10;fld  wire.TIF                                                  00012244.     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51657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7924800" cy="627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0" y="6488112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/>
              <a:t>See Solenoid applet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A solenoid is a long coil of wire. If it is tightly wrapped, the magnetic field in its interior is almost uniform:</a:t>
            </a:r>
          </a:p>
        </p:txBody>
      </p:sp>
      <p:pic>
        <p:nvPicPr>
          <p:cNvPr id="10246" name="Picture 4" descr="FG22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448175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334" y="1361684"/>
            <a:ext cx="44783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2819400" y="5410200"/>
            <a:ext cx="2057400" cy="83099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altLang="ja-JP" sz="4800" dirty="0">
                <a:latin typeface="Verdana" pitchFamily="34" charset="0"/>
                <a:ea typeface="ＭＳ Ｐゴシック" charset="-128"/>
              </a:rPr>
              <a:t>B </a:t>
            </a:r>
            <a:r>
              <a:rPr lang="el-GR" altLang="ja-JP" sz="4800" dirty="0">
                <a:latin typeface="Times New Roman" pitchFamily="18" charset="0"/>
                <a:ea typeface="ＭＳ Ｐゴシック" charset="-128"/>
                <a:cs typeface="Times New Roman" pitchFamily="18" charset="0"/>
                <a:sym typeface="Symbol" pitchFamily="18" charset="2"/>
              </a:rPr>
              <a:t>α</a:t>
            </a:r>
            <a:r>
              <a:rPr lang="en-US" altLang="ja-JP" sz="4800" dirty="0">
                <a:latin typeface="Times New Roman" pitchFamily="18" charset="0"/>
                <a:ea typeface="ＭＳ Ｐゴシック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ja-JP" sz="4800" dirty="0" err="1">
                <a:latin typeface="Verdana" pitchFamily="34" charset="0"/>
                <a:ea typeface="ＭＳ Ｐゴシック" charset="-128"/>
                <a:sym typeface="Symbol" pitchFamily="18" charset="2"/>
              </a:rPr>
              <a:t>nI</a:t>
            </a:r>
            <a:endParaRPr lang="en-US" altLang="ja-JP" sz="4800" dirty="0">
              <a:latin typeface="Verdana" pitchFamily="34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olenoid with low curren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1311275"/>
            <a:ext cx="3275013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47775" y="1311275"/>
            <a:ext cx="6357938" cy="4479925"/>
            <a:chOff x="960" y="945"/>
            <a:chExt cx="4005" cy="2822"/>
          </a:xfrm>
        </p:grpSpPr>
        <p:pic>
          <p:nvPicPr>
            <p:cNvPr id="13323" name="Picture 4" descr="Solenoid with high current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4" y="945"/>
              <a:ext cx="2152" cy="2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4" name="Text Box 5"/>
            <p:cNvSpPr txBox="1">
              <a:spLocks noChangeArrowheads="1"/>
            </p:cNvSpPr>
            <p:nvPr/>
          </p:nvSpPr>
          <p:spPr bwMode="auto">
            <a:xfrm>
              <a:off x="960" y="3249"/>
              <a:ext cx="400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2400">
                  <a:latin typeface="Times New Roman" pitchFamily="18" charset="0"/>
                  <a:ea typeface="ＭＳ Ｐゴシック" charset="-128"/>
                </a:rPr>
                <a:t>the magnetic field strength of a solenoid is directly related to the current through the coil. 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104900" y="1011238"/>
            <a:ext cx="6632575" cy="4976812"/>
            <a:chOff x="739" y="710"/>
            <a:chExt cx="4178" cy="3135"/>
          </a:xfrm>
        </p:grpSpPr>
        <p:pic>
          <p:nvPicPr>
            <p:cNvPr id="13321" name="Picture 7" descr="6 turn solenoid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38" y="710"/>
              <a:ext cx="2179" cy="2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2" name="Text Box 8"/>
            <p:cNvSpPr txBox="1">
              <a:spLocks noChangeArrowheads="1"/>
            </p:cNvSpPr>
            <p:nvPr/>
          </p:nvSpPr>
          <p:spPr bwMode="auto">
            <a:xfrm>
              <a:off x="739" y="3097"/>
              <a:ext cx="41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2400">
                  <a:latin typeface="Times New Roman" pitchFamily="18" charset="0"/>
                  <a:ea typeface="ＭＳ Ｐゴシック" charset="-128"/>
                </a:rPr>
                <a:t>the number of turns of wire around a solenoid is directly related to the magnetic field strength of the solenoid. 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422400" y="509588"/>
            <a:ext cx="6686550" cy="5478462"/>
            <a:chOff x="978" y="624"/>
            <a:chExt cx="4212" cy="3451"/>
          </a:xfrm>
        </p:grpSpPr>
        <p:pic>
          <p:nvPicPr>
            <p:cNvPr id="13319" name="Picture 10" descr="Solenoid with more permeable core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04" y="624"/>
              <a:ext cx="2286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0" name="Text Box 11"/>
            <p:cNvSpPr txBox="1">
              <a:spLocks noChangeArrowheads="1"/>
            </p:cNvSpPr>
            <p:nvPr/>
          </p:nvSpPr>
          <p:spPr bwMode="auto">
            <a:xfrm>
              <a:off x="978" y="3097"/>
              <a:ext cx="3758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2400">
                  <a:latin typeface="Times New Roman" pitchFamily="18" charset="0"/>
                  <a:ea typeface="ＭＳ Ｐゴシック" charset="-128"/>
                </a:rPr>
                <a:t>This solenoid has a soft iron core which is more permeable and as a result, creates a much stronger magnetic field.  As a result, it is a much stronger electromagnet. 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0" name="Text Box 74"/>
          <p:cNvSpPr txBox="1">
            <a:spLocks noChangeArrowheads="1"/>
          </p:cNvSpPr>
          <p:nvPr/>
        </p:nvSpPr>
        <p:spPr bwMode="auto">
          <a:xfrm>
            <a:off x="533400" y="5029200"/>
            <a:ext cx="7924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the field can be made stronger by:</a:t>
            </a:r>
          </a:p>
          <a:p>
            <a:pPr>
              <a:buFontTx/>
              <a:buChar char="•"/>
            </a:pPr>
            <a:r>
              <a:rPr lang="en-GB" sz="1800" b="1" dirty="0">
                <a:solidFill>
                  <a:srgbClr val="FF0000"/>
                </a:solidFill>
              </a:rPr>
              <a:t>using an iron core</a:t>
            </a:r>
          </a:p>
          <a:p>
            <a:pPr>
              <a:buFontTx/>
              <a:buChar char="•"/>
            </a:pPr>
            <a:r>
              <a:rPr lang="en-GB" sz="1800" b="1" dirty="0">
                <a:solidFill>
                  <a:srgbClr val="FF0000"/>
                </a:solidFill>
              </a:rPr>
              <a:t>using more turns of wire</a:t>
            </a:r>
          </a:p>
          <a:p>
            <a:pPr>
              <a:buFontTx/>
              <a:buChar char="•"/>
            </a:pPr>
            <a:r>
              <a:rPr lang="en-GB" sz="1800" b="1" dirty="0">
                <a:solidFill>
                  <a:srgbClr val="FF0000"/>
                </a:solidFill>
              </a:rPr>
              <a:t>increasing the current</a:t>
            </a:r>
          </a:p>
        </p:txBody>
      </p:sp>
      <p:sp>
        <p:nvSpPr>
          <p:cNvPr id="13316" name="Rectangle 7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1800" b="1" dirty="0" smtClean="0">
                <a:solidFill>
                  <a:srgbClr val="FF0000"/>
                </a:solidFill>
              </a:rPr>
              <a:t>a stronger field round a solenoid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609600" y="533400"/>
            <a:ext cx="7924800" cy="4470400"/>
            <a:chOff x="112" y="93"/>
            <a:chExt cx="5544" cy="3127"/>
          </a:xfrm>
        </p:grpSpPr>
        <p:sp>
          <p:nvSpPr>
            <p:cNvPr id="13318" name="Freeform 63"/>
            <p:cNvSpPr>
              <a:spLocks/>
            </p:cNvSpPr>
            <p:nvPr/>
          </p:nvSpPr>
          <p:spPr bwMode="auto">
            <a:xfrm>
              <a:off x="144" y="1340"/>
              <a:ext cx="1440" cy="357"/>
            </a:xfrm>
            <a:custGeom>
              <a:avLst/>
              <a:gdLst>
                <a:gd name="T0" fmla="*/ 1440 w 1440"/>
                <a:gd name="T1" fmla="*/ 0 h 357"/>
                <a:gd name="T2" fmla="*/ 952 w 1440"/>
                <a:gd name="T3" fmla="*/ 41 h 357"/>
                <a:gd name="T4" fmla="*/ 256 w 1440"/>
                <a:gd name="T5" fmla="*/ 234 h 357"/>
                <a:gd name="T6" fmla="*/ 0 w 1440"/>
                <a:gd name="T7" fmla="*/ 357 h 3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357"/>
                <a:gd name="T14" fmla="*/ 1440 w 1440"/>
                <a:gd name="T15" fmla="*/ 357 h 3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357">
                  <a:moveTo>
                    <a:pt x="1440" y="0"/>
                  </a:moveTo>
                  <a:cubicBezTo>
                    <a:pt x="1359" y="7"/>
                    <a:pt x="1149" y="2"/>
                    <a:pt x="952" y="41"/>
                  </a:cubicBezTo>
                  <a:cubicBezTo>
                    <a:pt x="755" y="80"/>
                    <a:pt x="415" y="181"/>
                    <a:pt x="256" y="234"/>
                  </a:cubicBezTo>
                  <a:cubicBezTo>
                    <a:pt x="97" y="287"/>
                    <a:pt x="49" y="322"/>
                    <a:pt x="0" y="357"/>
                  </a:cubicBezTo>
                </a:path>
              </a:pathLst>
            </a:custGeom>
            <a:noFill/>
            <a:ln w="28575">
              <a:solidFill>
                <a:srgbClr val="537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Freeform 64"/>
            <p:cNvSpPr>
              <a:spLocks/>
            </p:cNvSpPr>
            <p:nvPr/>
          </p:nvSpPr>
          <p:spPr bwMode="auto">
            <a:xfrm flipH="1">
              <a:off x="4224" y="1343"/>
              <a:ext cx="1432" cy="354"/>
            </a:xfrm>
            <a:custGeom>
              <a:avLst/>
              <a:gdLst>
                <a:gd name="T0" fmla="*/ 1432 w 1432"/>
                <a:gd name="T1" fmla="*/ 0 h 368"/>
                <a:gd name="T2" fmla="*/ 952 w 1432"/>
                <a:gd name="T3" fmla="*/ 40 h 368"/>
                <a:gd name="T4" fmla="*/ 256 w 1432"/>
                <a:gd name="T5" fmla="*/ 240 h 368"/>
                <a:gd name="T6" fmla="*/ 0 w 1432"/>
                <a:gd name="T7" fmla="*/ 368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2"/>
                <a:gd name="T13" fmla="*/ 0 h 368"/>
                <a:gd name="T14" fmla="*/ 1432 w 1432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2" h="368">
                  <a:moveTo>
                    <a:pt x="1432" y="0"/>
                  </a:moveTo>
                  <a:cubicBezTo>
                    <a:pt x="1352" y="7"/>
                    <a:pt x="1148" y="0"/>
                    <a:pt x="952" y="40"/>
                  </a:cubicBezTo>
                  <a:cubicBezTo>
                    <a:pt x="756" y="80"/>
                    <a:pt x="415" y="185"/>
                    <a:pt x="256" y="240"/>
                  </a:cubicBezTo>
                  <a:cubicBezTo>
                    <a:pt x="97" y="295"/>
                    <a:pt x="49" y="332"/>
                    <a:pt x="0" y="368"/>
                  </a:cubicBezTo>
                </a:path>
              </a:pathLst>
            </a:custGeom>
            <a:noFill/>
            <a:ln w="28575">
              <a:solidFill>
                <a:srgbClr val="537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Freeform 66"/>
            <p:cNvSpPr>
              <a:spLocks/>
            </p:cNvSpPr>
            <p:nvPr/>
          </p:nvSpPr>
          <p:spPr bwMode="auto">
            <a:xfrm>
              <a:off x="112" y="952"/>
              <a:ext cx="1471" cy="367"/>
            </a:xfrm>
            <a:custGeom>
              <a:avLst/>
              <a:gdLst>
                <a:gd name="T0" fmla="*/ 1471 w 1471"/>
                <a:gd name="T1" fmla="*/ 367 h 367"/>
                <a:gd name="T2" fmla="*/ 952 w 1471"/>
                <a:gd name="T3" fmla="*/ 315 h 367"/>
                <a:gd name="T4" fmla="*/ 256 w 1471"/>
                <a:gd name="T5" fmla="*/ 123 h 367"/>
                <a:gd name="T6" fmla="*/ 0 w 1471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1"/>
                <a:gd name="T13" fmla="*/ 0 h 367"/>
                <a:gd name="T14" fmla="*/ 1471 w 1471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1" h="367">
                  <a:moveTo>
                    <a:pt x="1471" y="367"/>
                  </a:moveTo>
                  <a:cubicBezTo>
                    <a:pt x="1385" y="358"/>
                    <a:pt x="1154" y="356"/>
                    <a:pt x="952" y="315"/>
                  </a:cubicBezTo>
                  <a:cubicBezTo>
                    <a:pt x="750" y="274"/>
                    <a:pt x="415" y="176"/>
                    <a:pt x="256" y="123"/>
                  </a:cubicBezTo>
                  <a:cubicBezTo>
                    <a:pt x="97" y="70"/>
                    <a:pt x="49" y="35"/>
                    <a:pt x="0" y="0"/>
                  </a:cubicBezTo>
                </a:path>
              </a:pathLst>
            </a:custGeom>
            <a:noFill/>
            <a:ln w="28575">
              <a:solidFill>
                <a:srgbClr val="537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Freeform 67"/>
            <p:cNvSpPr>
              <a:spLocks/>
            </p:cNvSpPr>
            <p:nvPr/>
          </p:nvSpPr>
          <p:spPr bwMode="auto">
            <a:xfrm flipH="1" flipV="1">
              <a:off x="4192" y="951"/>
              <a:ext cx="1432" cy="353"/>
            </a:xfrm>
            <a:custGeom>
              <a:avLst/>
              <a:gdLst>
                <a:gd name="T0" fmla="*/ 1432 w 1432"/>
                <a:gd name="T1" fmla="*/ 0 h 368"/>
                <a:gd name="T2" fmla="*/ 952 w 1432"/>
                <a:gd name="T3" fmla="*/ 40 h 368"/>
                <a:gd name="T4" fmla="*/ 256 w 1432"/>
                <a:gd name="T5" fmla="*/ 240 h 368"/>
                <a:gd name="T6" fmla="*/ 0 w 1432"/>
                <a:gd name="T7" fmla="*/ 368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2"/>
                <a:gd name="T13" fmla="*/ 0 h 368"/>
                <a:gd name="T14" fmla="*/ 1432 w 1432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2" h="368">
                  <a:moveTo>
                    <a:pt x="1432" y="0"/>
                  </a:moveTo>
                  <a:cubicBezTo>
                    <a:pt x="1352" y="7"/>
                    <a:pt x="1148" y="0"/>
                    <a:pt x="952" y="40"/>
                  </a:cubicBezTo>
                  <a:cubicBezTo>
                    <a:pt x="756" y="80"/>
                    <a:pt x="415" y="185"/>
                    <a:pt x="256" y="240"/>
                  </a:cubicBezTo>
                  <a:cubicBezTo>
                    <a:pt x="97" y="295"/>
                    <a:pt x="49" y="332"/>
                    <a:pt x="0" y="368"/>
                  </a:cubicBezTo>
                </a:path>
              </a:pathLst>
            </a:custGeom>
            <a:noFill/>
            <a:ln w="28575">
              <a:solidFill>
                <a:srgbClr val="537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2"/>
            <p:cNvGrpSpPr>
              <a:grpSpLocks/>
            </p:cNvGrpSpPr>
            <p:nvPr/>
          </p:nvGrpSpPr>
          <p:grpSpPr bwMode="auto">
            <a:xfrm>
              <a:off x="520" y="93"/>
              <a:ext cx="4712" cy="3127"/>
              <a:chOff x="520" y="93"/>
              <a:chExt cx="4712" cy="3127"/>
            </a:xfrm>
          </p:grpSpPr>
          <p:sp>
            <p:nvSpPr>
              <p:cNvPr id="13323" name="Oval 56"/>
              <p:cNvSpPr>
                <a:spLocks noChangeArrowheads="1"/>
              </p:cNvSpPr>
              <p:nvPr/>
            </p:nvSpPr>
            <p:spPr bwMode="auto">
              <a:xfrm>
                <a:off x="1192" y="758"/>
                <a:ext cx="3336" cy="477"/>
              </a:xfrm>
              <a:prstGeom prst="ellipse">
                <a:avLst/>
              </a:prstGeom>
              <a:noFill/>
              <a:ln w="28575">
                <a:solidFill>
                  <a:srgbClr val="537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4" name="Oval 57"/>
              <p:cNvSpPr>
                <a:spLocks noChangeArrowheads="1"/>
              </p:cNvSpPr>
              <p:nvPr/>
            </p:nvSpPr>
            <p:spPr bwMode="auto">
              <a:xfrm>
                <a:off x="1176" y="1412"/>
                <a:ext cx="3336" cy="477"/>
              </a:xfrm>
              <a:prstGeom prst="ellipse">
                <a:avLst/>
              </a:prstGeom>
              <a:noFill/>
              <a:ln w="28575">
                <a:solidFill>
                  <a:srgbClr val="537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5" name="Oval 58"/>
              <p:cNvSpPr>
                <a:spLocks noChangeArrowheads="1"/>
              </p:cNvSpPr>
              <p:nvPr/>
            </p:nvSpPr>
            <p:spPr bwMode="auto">
              <a:xfrm>
                <a:off x="832" y="1351"/>
                <a:ext cx="4096" cy="838"/>
              </a:xfrm>
              <a:prstGeom prst="ellipse">
                <a:avLst/>
              </a:prstGeom>
              <a:noFill/>
              <a:ln w="28575">
                <a:solidFill>
                  <a:srgbClr val="537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6" name="Oval 59"/>
              <p:cNvSpPr>
                <a:spLocks noChangeArrowheads="1"/>
              </p:cNvSpPr>
              <p:nvPr/>
            </p:nvSpPr>
            <p:spPr bwMode="auto">
              <a:xfrm>
                <a:off x="832" y="489"/>
                <a:ext cx="4096" cy="839"/>
              </a:xfrm>
              <a:prstGeom prst="ellipse">
                <a:avLst/>
              </a:prstGeom>
              <a:noFill/>
              <a:ln w="28575">
                <a:solidFill>
                  <a:srgbClr val="537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7" name="Oval 60"/>
              <p:cNvSpPr>
                <a:spLocks noChangeArrowheads="1"/>
              </p:cNvSpPr>
              <p:nvPr/>
            </p:nvSpPr>
            <p:spPr bwMode="auto">
              <a:xfrm>
                <a:off x="528" y="166"/>
                <a:ext cx="4704" cy="1231"/>
              </a:xfrm>
              <a:prstGeom prst="ellipse">
                <a:avLst/>
              </a:prstGeom>
              <a:noFill/>
              <a:ln w="28575">
                <a:solidFill>
                  <a:srgbClr val="537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8" name="Oval 61"/>
              <p:cNvSpPr>
                <a:spLocks noChangeArrowheads="1"/>
              </p:cNvSpPr>
              <p:nvPr/>
            </p:nvSpPr>
            <p:spPr bwMode="auto">
              <a:xfrm>
                <a:off x="520" y="1258"/>
                <a:ext cx="4704" cy="1231"/>
              </a:xfrm>
              <a:prstGeom prst="ellipse">
                <a:avLst/>
              </a:prstGeom>
              <a:noFill/>
              <a:ln w="28575">
                <a:solidFill>
                  <a:srgbClr val="537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9" name="Line 4"/>
              <p:cNvSpPr>
                <a:spLocks noChangeShapeType="1"/>
              </p:cNvSpPr>
              <p:nvPr/>
            </p:nvSpPr>
            <p:spPr bwMode="auto">
              <a:xfrm flipH="1">
                <a:off x="1763" y="948"/>
                <a:ext cx="63" cy="7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30" name="Line 5"/>
              <p:cNvSpPr>
                <a:spLocks noChangeShapeType="1"/>
              </p:cNvSpPr>
              <p:nvPr/>
            </p:nvSpPr>
            <p:spPr bwMode="auto">
              <a:xfrm flipH="1">
                <a:off x="1915" y="948"/>
                <a:ext cx="63" cy="7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31" name="Line 6"/>
              <p:cNvSpPr>
                <a:spLocks noChangeShapeType="1"/>
              </p:cNvSpPr>
              <p:nvPr/>
            </p:nvSpPr>
            <p:spPr bwMode="auto">
              <a:xfrm flipH="1">
                <a:off x="2067" y="948"/>
                <a:ext cx="63" cy="7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32" name="Line 7"/>
              <p:cNvSpPr>
                <a:spLocks noChangeShapeType="1"/>
              </p:cNvSpPr>
              <p:nvPr/>
            </p:nvSpPr>
            <p:spPr bwMode="auto">
              <a:xfrm flipH="1">
                <a:off x="2219" y="948"/>
                <a:ext cx="63" cy="7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33" name="Line 8"/>
              <p:cNvSpPr>
                <a:spLocks noChangeShapeType="1"/>
              </p:cNvSpPr>
              <p:nvPr/>
            </p:nvSpPr>
            <p:spPr bwMode="auto">
              <a:xfrm flipH="1">
                <a:off x="2370" y="948"/>
                <a:ext cx="64" cy="7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34" name="Line 9"/>
              <p:cNvSpPr>
                <a:spLocks noChangeShapeType="1"/>
              </p:cNvSpPr>
              <p:nvPr/>
            </p:nvSpPr>
            <p:spPr bwMode="auto">
              <a:xfrm flipH="1">
                <a:off x="2522" y="948"/>
                <a:ext cx="64" cy="7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35" name="Line 10"/>
              <p:cNvSpPr>
                <a:spLocks noChangeShapeType="1"/>
              </p:cNvSpPr>
              <p:nvPr/>
            </p:nvSpPr>
            <p:spPr bwMode="auto">
              <a:xfrm flipH="1">
                <a:off x="2674" y="948"/>
                <a:ext cx="63" cy="7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36" name="Line 11"/>
              <p:cNvSpPr>
                <a:spLocks noChangeShapeType="1"/>
              </p:cNvSpPr>
              <p:nvPr/>
            </p:nvSpPr>
            <p:spPr bwMode="auto">
              <a:xfrm flipH="1">
                <a:off x="2826" y="948"/>
                <a:ext cx="63" cy="7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37" name="Line 12"/>
              <p:cNvSpPr>
                <a:spLocks noChangeShapeType="1"/>
              </p:cNvSpPr>
              <p:nvPr/>
            </p:nvSpPr>
            <p:spPr bwMode="auto">
              <a:xfrm flipH="1">
                <a:off x="2978" y="948"/>
                <a:ext cx="63" cy="7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38" name="Line 13"/>
              <p:cNvSpPr>
                <a:spLocks noChangeShapeType="1"/>
              </p:cNvSpPr>
              <p:nvPr/>
            </p:nvSpPr>
            <p:spPr bwMode="auto">
              <a:xfrm flipH="1">
                <a:off x="3130" y="948"/>
                <a:ext cx="63" cy="7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39" name="Line 14"/>
              <p:cNvSpPr>
                <a:spLocks noChangeShapeType="1"/>
              </p:cNvSpPr>
              <p:nvPr/>
            </p:nvSpPr>
            <p:spPr bwMode="auto">
              <a:xfrm flipH="1">
                <a:off x="3281" y="948"/>
                <a:ext cx="64" cy="7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40" name="Line 15"/>
              <p:cNvSpPr>
                <a:spLocks noChangeShapeType="1"/>
              </p:cNvSpPr>
              <p:nvPr/>
            </p:nvSpPr>
            <p:spPr bwMode="auto">
              <a:xfrm flipH="1">
                <a:off x="3433" y="948"/>
                <a:ext cx="64" cy="7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41" name="Line 16"/>
              <p:cNvSpPr>
                <a:spLocks noChangeShapeType="1"/>
              </p:cNvSpPr>
              <p:nvPr/>
            </p:nvSpPr>
            <p:spPr bwMode="auto">
              <a:xfrm flipH="1">
                <a:off x="3585" y="948"/>
                <a:ext cx="63" cy="7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42" name="Line 17"/>
              <p:cNvSpPr>
                <a:spLocks noChangeShapeType="1"/>
              </p:cNvSpPr>
              <p:nvPr/>
            </p:nvSpPr>
            <p:spPr bwMode="auto">
              <a:xfrm flipH="1">
                <a:off x="3737" y="948"/>
                <a:ext cx="63" cy="7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43" name="Line 18"/>
              <p:cNvSpPr>
                <a:spLocks noChangeShapeType="1"/>
              </p:cNvSpPr>
              <p:nvPr/>
            </p:nvSpPr>
            <p:spPr bwMode="auto">
              <a:xfrm flipH="1">
                <a:off x="3889" y="948"/>
                <a:ext cx="63" cy="7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44" name="Line 19"/>
              <p:cNvSpPr>
                <a:spLocks noChangeShapeType="1"/>
              </p:cNvSpPr>
              <p:nvPr/>
            </p:nvSpPr>
            <p:spPr bwMode="auto">
              <a:xfrm flipH="1">
                <a:off x="4041" y="948"/>
                <a:ext cx="63" cy="7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9476" name="Rectangle 20"/>
              <p:cNvSpPr>
                <a:spLocks noChangeArrowheads="1"/>
              </p:cNvSpPr>
              <p:nvPr/>
            </p:nvSpPr>
            <p:spPr bwMode="auto">
              <a:xfrm>
                <a:off x="1584" y="1148"/>
                <a:ext cx="2672" cy="408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DDDDDD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46" name="Line 22"/>
              <p:cNvSpPr>
                <a:spLocks noChangeShapeType="1"/>
              </p:cNvSpPr>
              <p:nvPr/>
            </p:nvSpPr>
            <p:spPr bwMode="auto">
              <a:xfrm flipH="1">
                <a:off x="1608" y="940"/>
                <a:ext cx="202" cy="82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47" name="Line 23"/>
              <p:cNvSpPr>
                <a:spLocks noChangeShapeType="1"/>
              </p:cNvSpPr>
              <p:nvPr/>
            </p:nvSpPr>
            <p:spPr bwMode="auto">
              <a:xfrm flipH="1">
                <a:off x="1760" y="940"/>
                <a:ext cx="202" cy="82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48" name="Line 24"/>
              <p:cNvSpPr>
                <a:spLocks noChangeShapeType="1"/>
              </p:cNvSpPr>
              <p:nvPr/>
            </p:nvSpPr>
            <p:spPr bwMode="auto">
              <a:xfrm flipH="1">
                <a:off x="1912" y="940"/>
                <a:ext cx="202" cy="82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49" name="Line 25"/>
              <p:cNvSpPr>
                <a:spLocks noChangeShapeType="1"/>
              </p:cNvSpPr>
              <p:nvPr/>
            </p:nvSpPr>
            <p:spPr bwMode="auto">
              <a:xfrm flipH="1">
                <a:off x="2064" y="940"/>
                <a:ext cx="202" cy="82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50" name="Line 26"/>
              <p:cNvSpPr>
                <a:spLocks noChangeShapeType="1"/>
              </p:cNvSpPr>
              <p:nvPr/>
            </p:nvSpPr>
            <p:spPr bwMode="auto">
              <a:xfrm flipH="1">
                <a:off x="2215" y="940"/>
                <a:ext cx="203" cy="82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51" name="Line 27"/>
              <p:cNvSpPr>
                <a:spLocks noChangeShapeType="1"/>
              </p:cNvSpPr>
              <p:nvPr/>
            </p:nvSpPr>
            <p:spPr bwMode="auto">
              <a:xfrm flipH="1">
                <a:off x="2367" y="940"/>
                <a:ext cx="203" cy="82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52" name="Line 28"/>
              <p:cNvSpPr>
                <a:spLocks noChangeShapeType="1"/>
              </p:cNvSpPr>
              <p:nvPr/>
            </p:nvSpPr>
            <p:spPr bwMode="auto">
              <a:xfrm flipH="1">
                <a:off x="2519" y="940"/>
                <a:ext cx="203" cy="82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53" name="Line 29"/>
              <p:cNvSpPr>
                <a:spLocks noChangeShapeType="1"/>
              </p:cNvSpPr>
              <p:nvPr/>
            </p:nvSpPr>
            <p:spPr bwMode="auto">
              <a:xfrm flipH="1">
                <a:off x="2671" y="940"/>
                <a:ext cx="202" cy="82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54" name="Line 30"/>
              <p:cNvSpPr>
                <a:spLocks noChangeShapeType="1"/>
              </p:cNvSpPr>
              <p:nvPr/>
            </p:nvSpPr>
            <p:spPr bwMode="auto">
              <a:xfrm flipH="1">
                <a:off x="2823" y="940"/>
                <a:ext cx="202" cy="82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55" name="Line 31"/>
              <p:cNvSpPr>
                <a:spLocks noChangeShapeType="1"/>
              </p:cNvSpPr>
              <p:nvPr/>
            </p:nvSpPr>
            <p:spPr bwMode="auto">
              <a:xfrm flipH="1">
                <a:off x="2975" y="940"/>
                <a:ext cx="202" cy="82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56" name="Line 32"/>
              <p:cNvSpPr>
                <a:spLocks noChangeShapeType="1"/>
              </p:cNvSpPr>
              <p:nvPr/>
            </p:nvSpPr>
            <p:spPr bwMode="auto">
              <a:xfrm flipH="1">
                <a:off x="3126" y="940"/>
                <a:ext cx="203" cy="82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57" name="Line 33"/>
              <p:cNvSpPr>
                <a:spLocks noChangeShapeType="1"/>
              </p:cNvSpPr>
              <p:nvPr/>
            </p:nvSpPr>
            <p:spPr bwMode="auto">
              <a:xfrm flipH="1">
                <a:off x="3278" y="940"/>
                <a:ext cx="203" cy="82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58" name="Line 34"/>
              <p:cNvSpPr>
                <a:spLocks noChangeShapeType="1"/>
              </p:cNvSpPr>
              <p:nvPr/>
            </p:nvSpPr>
            <p:spPr bwMode="auto">
              <a:xfrm flipH="1">
                <a:off x="3430" y="940"/>
                <a:ext cx="203" cy="82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59" name="Line 35"/>
              <p:cNvSpPr>
                <a:spLocks noChangeShapeType="1"/>
              </p:cNvSpPr>
              <p:nvPr/>
            </p:nvSpPr>
            <p:spPr bwMode="auto">
              <a:xfrm flipH="1">
                <a:off x="3582" y="940"/>
                <a:ext cx="202" cy="82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60" name="Line 36"/>
              <p:cNvSpPr>
                <a:spLocks noChangeShapeType="1"/>
              </p:cNvSpPr>
              <p:nvPr/>
            </p:nvSpPr>
            <p:spPr bwMode="auto">
              <a:xfrm flipH="1">
                <a:off x="3734" y="940"/>
                <a:ext cx="202" cy="82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61" name="Line 37"/>
              <p:cNvSpPr>
                <a:spLocks noChangeShapeType="1"/>
              </p:cNvSpPr>
              <p:nvPr/>
            </p:nvSpPr>
            <p:spPr bwMode="auto">
              <a:xfrm flipH="1">
                <a:off x="3886" y="940"/>
                <a:ext cx="202" cy="82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62" name="Line 38"/>
              <p:cNvSpPr>
                <a:spLocks noChangeShapeType="1"/>
              </p:cNvSpPr>
              <p:nvPr/>
            </p:nvSpPr>
            <p:spPr bwMode="auto">
              <a:xfrm flipH="1">
                <a:off x="4038" y="940"/>
                <a:ext cx="202" cy="82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63" name="Line 39"/>
              <p:cNvSpPr>
                <a:spLocks noChangeShapeType="1"/>
              </p:cNvSpPr>
              <p:nvPr/>
            </p:nvSpPr>
            <p:spPr bwMode="auto">
              <a:xfrm>
                <a:off x="1608" y="1740"/>
                <a:ext cx="0" cy="129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64" name="Line 40"/>
              <p:cNvSpPr>
                <a:spLocks noChangeShapeType="1"/>
              </p:cNvSpPr>
              <p:nvPr/>
            </p:nvSpPr>
            <p:spPr bwMode="auto">
              <a:xfrm>
                <a:off x="4152" y="1556"/>
                <a:ext cx="0" cy="144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65" name="Line 41"/>
              <p:cNvSpPr>
                <a:spLocks noChangeShapeType="1"/>
              </p:cNvSpPr>
              <p:nvPr/>
            </p:nvSpPr>
            <p:spPr bwMode="auto">
              <a:xfrm>
                <a:off x="1600" y="3012"/>
                <a:ext cx="164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66" name="Rectangle 43"/>
              <p:cNvSpPr>
                <a:spLocks noChangeArrowheads="1"/>
              </p:cNvSpPr>
              <p:nvPr/>
            </p:nvSpPr>
            <p:spPr bwMode="auto">
              <a:xfrm>
                <a:off x="3217" y="2780"/>
                <a:ext cx="70" cy="4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7" name="Rectangle 44"/>
              <p:cNvSpPr>
                <a:spLocks noChangeArrowheads="1"/>
              </p:cNvSpPr>
              <p:nvPr/>
            </p:nvSpPr>
            <p:spPr bwMode="auto">
              <a:xfrm>
                <a:off x="3313" y="2884"/>
                <a:ext cx="78" cy="25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8" name="Line 45"/>
              <p:cNvSpPr>
                <a:spLocks noChangeShapeType="1"/>
              </p:cNvSpPr>
              <p:nvPr/>
            </p:nvSpPr>
            <p:spPr bwMode="auto">
              <a:xfrm>
                <a:off x="3744" y="2996"/>
                <a:ext cx="416" cy="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369" name="Rectangle 49"/>
              <p:cNvSpPr>
                <a:spLocks noChangeArrowheads="1"/>
              </p:cNvSpPr>
              <p:nvPr/>
            </p:nvSpPr>
            <p:spPr bwMode="auto">
              <a:xfrm>
                <a:off x="3617" y="2780"/>
                <a:ext cx="70" cy="4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0" name="Rectangle 50"/>
              <p:cNvSpPr>
                <a:spLocks noChangeArrowheads="1"/>
              </p:cNvSpPr>
              <p:nvPr/>
            </p:nvSpPr>
            <p:spPr bwMode="auto">
              <a:xfrm>
                <a:off x="3713" y="2884"/>
                <a:ext cx="78" cy="25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1" name="Rectangle 52"/>
              <p:cNvSpPr>
                <a:spLocks noChangeArrowheads="1"/>
              </p:cNvSpPr>
              <p:nvPr/>
            </p:nvSpPr>
            <p:spPr bwMode="auto">
              <a:xfrm>
                <a:off x="3417" y="2780"/>
                <a:ext cx="70" cy="4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2" name="Rectangle 53"/>
              <p:cNvSpPr>
                <a:spLocks noChangeArrowheads="1"/>
              </p:cNvSpPr>
              <p:nvPr/>
            </p:nvSpPr>
            <p:spPr bwMode="auto">
              <a:xfrm>
                <a:off x="3513" y="2884"/>
                <a:ext cx="78" cy="25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3" name="AutoShape 76"/>
              <p:cNvSpPr>
                <a:spLocks noChangeArrowheads="1"/>
              </p:cNvSpPr>
              <p:nvPr/>
            </p:nvSpPr>
            <p:spPr bwMode="auto">
              <a:xfrm rot="5301526">
                <a:off x="2809" y="2456"/>
                <a:ext cx="155" cy="85"/>
              </a:xfrm>
              <a:prstGeom prst="triangle">
                <a:avLst>
                  <a:gd name="adj" fmla="val 50000"/>
                </a:avLst>
              </a:prstGeom>
              <a:solidFill>
                <a:srgbClr val="537C00"/>
              </a:solidFill>
              <a:ln w="9525">
                <a:solidFill>
                  <a:srgbClr val="537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4" name="AutoShape 77"/>
              <p:cNvSpPr>
                <a:spLocks noChangeArrowheads="1"/>
              </p:cNvSpPr>
              <p:nvPr/>
            </p:nvSpPr>
            <p:spPr bwMode="auto">
              <a:xfrm rot="5301526">
                <a:off x="2809" y="2147"/>
                <a:ext cx="155" cy="85"/>
              </a:xfrm>
              <a:prstGeom prst="triangle">
                <a:avLst>
                  <a:gd name="adj" fmla="val 50000"/>
                </a:avLst>
              </a:prstGeom>
              <a:solidFill>
                <a:srgbClr val="537C00"/>
              </a:solidFill>
              <a:ln w="9525">
                <a:solidFill>
                  <a:srgbClr val="537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5" name="AutoShape 78"/>
              <p:cNvSpPr>
                <a:spLocks noChangeArrowheads="1"/>
              </p:cNvSpPr>
              <p:nvPr/>
            </p:nvSpPr>
            <p:spPr bwMode="auto">
              <a:xfrm rot="5301526">
                <a:off x="2809" y="1856"/>
                <a:ext cx="155" cy="85"/>
              </a:xfrm>
              <a:prstGeom prst="triangle">
                <a:avLst>
                  <a:gd name="adj" fmla="val 50000"/>
                </a:avLst>
              </a:prstGeom>
              <a:solidFill>
                <a:srgbClr val="537C00"/>
              </a:solidFill>
              <a:ln w="9525">
                <a:solidFill>
                  <a:srgbClr val="537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6" name="AutoShape 79"/>
              <p:cNvSpPr>
                <a:spLocks noChangeArrowheads="1"/>
              </p:cNvSpPr>
              <p:nvPr/>
            </p:nvSpPr>
            <p:spPr bwMode="auto">
              <a:xfrm rot="5301526">
                <a:off x="2809" y="128"/>
                <a:ext cx="155" cy="85"/>
              </a:xfrm>
              <a:prstGeom prst="triangle">
                <a:avLst>
                  <a:gd name="adj" fmla="val 50000"/>
                </a:avLst>
              </a:prstGeom>
              <a:solidFill>
                <a:srgbClr val="537C00"/>
              </a:solidFill>
              <a:ln w="9525">
                <a:solidFill>
                  <a:srgbClr val="537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7" name="AutoShape 80"/>
              <p:cNvSpPr>
                <a:spLocks noChangeArrowheads="1"/>
              </p:cNvSpPr>
              <p:nvPr/>
            </p:nvSpPr>
            <p:spPr bwMode="auto">
              <a:xfrm rot="5301526">
                <a:off x="2809" y="446"/>
                <a:ext cx="155" cy="85"/>
              </a:xfrm>
              <a:prstGeom prst="triangle">
                <a:avLst>
                  <a:gd name="adj" fmla="val 50000"/>
                </a:avLst>
              </a:prstGeom>
              <a:solidFill>
                <a:srgbClr val="537C00"/>
              </a:solidFill>
              <a:ln w="9525">
                <a:solidFill>
                  <a:srgbClr val="537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8" name="AutoShape 81"/>
              <p:cNvSpPr>
                <a:spLocks noChangeArrowheads="1"/>
              </p:cNvSpPr>
              <p:nvPr/>
            </p:nvSpPr>
            <p:spPr bwMode="auto">
              <a:xfrm rot="5301526">
                <a:off x="2809" y="716"/>
                <a:ext cx="155" cy="85"/>
              </a:xfrm>
              <a:prstGeom prst="triangle">
                <a:avLst>
                  <a:gd name="adj" fmla="val 50000"/>
                </a:avLst>
              </a:prstGeom>
              <a:solidFill>
                <a:srgbClr val="537C00"/>
              </a:solidFill>
              <a:ln w="9525">
                <a:solidFill>
                  <a:srgbClr val="537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3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mag.TIF                                                       00010B3B.     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649288"/>
            <a:ext cx="76962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52400" y="139700"/>
            <a:ext cx="8991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Arial" charset="0"/>
                <a:ea typeface="ＭＳ Ｐゴシック" charset="-128"/>
                <a:cs typeface="Arial" charset="0"/>
              </a:rPr>
              <a:t>The electric bell below uses an electromagnet to make it work.</a:t>
            </a:r>
            <a:r>
              <a:rPr lang="en-US" altLang="ja-JP" dirty="0">
                <a:latin typeface="Arial" charset="0"/>
                <a:ea typeface="ＭＳ Ｐゴシック" charset="-128"/>
                <a:cs typeface="Arial" charset="0"/>
              </a:rPr>
              <a:t> </a:t>
            </a:r>
          </a:p>
          <a:p>
            <a:pPr>
              <a:defRPr/>
            </a:pPr>
            <a:endParaRPr lang="en-US" altLang="ja-JP" dirty="0">
              <a:latin typeface="Arial" charset="0"/>
              <a:ea typeface="ＭＳ Ｐゴシック" charset="-128"/>
              <a:cs typeface="Arial" charset="0"/>
            </a:endParaRPr>
          </a:p>
          <a:p>
            <a:pPr>
              <a:defRPr/>
            </a:pPr>
            <a:r>
              <a:rPr lang="en-US" altLang="ja-JP" dirty="0">
                <a:latin typeface="Arial" charset="0"/>
                <a:ea typeface="ＭＳ Ｐゴシック" charset="-128"/>
                <a:cs typeface="Arial" charset="0"/>
              </a:rPr>
              <a:t>When the bell push, </a:t>
            </a:r>
            <a:r>
              <a:rPr lang="en-US" altLang="ja-JP" b="1" dirty="0">
                <a:latin typeface="Arial" charset="0"/>
                <a:ea typeface="ＭＳ Ｐゴシック" charset="-128"/>
                <a:cs typeface="Arial" charset="0"/>
              </a:rPr>
              <a:t>A</a:t>
            </a:r>
            <a:r>
              <a:rPr lang="en-US" altLang="ja-JP" dirty="0">
                <a:latin typeface="Arial" charset="0"/>
                <a:ea typeface="ＭＳ Ｐゴシック" charset="-128"/>
                <a:cs typeface="Arial" charset="0"/>
              </a:rPr>
              <a:t>, is closed, electric current can flow through the coil and the electromagnet, </a:t>
            </a:r>
            <a:r>
              <a:rPr lang="en-US" altLang="ja-JP" b="1" dirty="0">
                <a:latin typeface="Arial" charset="0"/>
                <a:ea typeface="ＭＳ Ｐゴシック" charset="-128"/>
                <a:cs typeface="Arial" charset="0"/>
              </a:rPr>
              <a:t>B</a:t>
            </a:r>
            <a:r>
              <a:rPr lang="en-US" altLang="ja-JP" dirty="0">
                <a:latin typeface="Arial" charset="0"/>
                <a:ea typeface="ＭＳ Ｐゴシック" charset="-128"/>
                <a:cs typeface="Arial" charset="0"/>
              </a:rPr>
              <a:t>, attracts the hammer, </a:t>
            </a:r>
            <a:r>
              <a:rPr lang="en-US" altLang="ja-JP" b="1" dirty="0">
                <a:latin typeface="Arial" charset="0"/>
                <a:ea typeface="ＭＳ Ｐゴシック" charset="-128"/>
                <a:cs typeface="Arial" charset="0"/>
              </a:rPr>
              <a:t>D</a:t>
            </a:r>
            <a:r>
              <a:rPr lang="en-US" altLang="ja-JP" dirty="0">
                <a:latin typeface="Arial" charset="0"/>
                <a:ea typeface="ＭＳ Ｐゴシック" charset="-128"/>
                <a:cs typeface="Arial" charset="0"/>
              </a:rPr>
              <a:t>. </a:t>
            </a:r>
          </a:p>
          <a:p>
            <a:pPr eaLnBrk="0" hangingPunct="0">
              <a:defRPr/>
            </a:pPr>
            <a:endParaRPr lang="en-US" altLang="ja-JP" dirty="0">
              <a:latin typeface="Arial" charset="0"/>
              <a:ea typeface="ＭＳ Ｐゴシック" charset="-128"/>
              <a:cs typeface="Arial" charset="0"/>
            </a:endParaRPr>
          </a:p>
          <a:p>
            <a:pPr eaLnBrk="0" hangingPunct="0">
              <a:defRPr/>
            </a:pPr>
            <a:r>
              <a:rPr lang="en-US" altLang="ja-JP" dirty="0">
                <a:latin typeface="Arial" charset="0"/>
                <a:ea typeface="ＭＳ Ｐゴシック" charset="-128"/>
                <a:cs typeface="Arial" charset="0"/>
              </a:rPr>
              <a:t>The hammer is connected to a contact, </a:t>
            </a:r>
            <a:r>
              <a:rPr lang="en-US" altLang="ja-JP" b="1" dirty="0">
                <a:latin typeface="Arial" charset="0"/>
                <a:ea typeface="ＭＳ Ｐゴシック" charset="-128"/>
                <a:cs typeface="Arial" charset="0"/>
              </a:rPr>
              <a:t>C</a:t>
            </a:r>
            <a:r>
              <a:rPr lang="en-US" altLang="ja-JP" dirty="0">
                <a:latin typeface="Arial" charset="0"/>
                <a:ea typeface="ＭＳ Ｐゴシック" charset="-128"/>
                <a:cs typeface="Arial" charset="0"/>
              </a:rPr>
              <a:t>, and as the hammer moves it breaks the circuit and the electricity stops flowing. The springy metal, </a:t>
            </a:r>
            <a:r>
              <a:rPr lang="en-US" altLang="ja-JP" b="1" dirty="0">
                <a:latin typeface="Arial" charset="0"/>
                <a:ea typeface="ＭＳ Ｐゴシック" charset="-128"/>
                <a:cs typeface="Arial" charset="0"/>
              </a:rPr>
              <a:t>E</a:t>
            </a:r>
            <a:r>
              <a:rPr lang="en-US" altLang="ja-JP" dirty="0">
                <a:latin typeface="Arial" charset="0"/>
                <a:ea typeface="ＭＳ Ｐゴシック" charset="-128"/>
                <a:cs typeface="Arial" charset="0"/>
              </a:rPr>
              <a:t>, pulls the hammer back into its position.</a:t>
            </a:r>
          </a:p>
          <a:p>
            <a:pPr eaLnBrk="0" hangingPunct="0">
              <a:defRPr/>
            </a:pPr>
            <a:r>
              <a:rPr lang="en-US" altLang="ja-JP" dirty="0">
                <a:latin typeface="Arial" charset="0"/>
                <a:ea typeface="ＭＳ Ｐゴシック" charset="-128"/>
                <a:cs typeface="Arial" charset="0"/>
              </a:rPr>
              <a:t>                                       </a:t>
            </a:r>
            <a:r>
              <a:rPr lang="en-US" altLang="ja-JP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-128"/>
                <a:cs typeface="Arial" charset="0"/>
              </a:rPr>
              <a:t> </a:t>
            </a:r>
          </a:p>
        </p:txBody>
      </p:sp>
      <p:pic>
        <p:nvPicPr>
          <p:cNvPr id="15363" name="Picture 3" descr="diagram of a b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90800"/>
            <a:ext cx="34321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243388" y="6200775"/>
            <a:ext cx="4900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ja-JP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-128"/>
              </a:rPr>
              <a:t>This image and text came from</a:t>
            </a:r>
          </a:p>
          <a:p>
            <a:pPr>
              <a:defRPr/>
            </a:pPr>
            <a:r>
              <a:rPr lang="en-US" altLang="ja-JP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-128"/>
                <a:hlinkClick r:id="rId3"/>
              </a:rPr>
              <a:t>www.bbc.co.uk/.../ physics/electromag2_5.shtml</a:t>
            </a:r>
            <a:r>
              <a:rPr lang="en-US" altLang="ja-JP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45" y="838200"/>
            <a:ext cx="886918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2388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67200" y="1981200"/>
            <a:ext cx="4629150" cy="3962400"/>
            <a:chOff x="-384" y="2112"/>
            <a:chExt cx="2052" cy="2064"/>
          </a:xfrm>
        </p:grpSpPr>
        <p:pic>
          <p:nvPicPr>
            <p:cNvPr id="1030" name="Picture 3" descr="F21.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84" y="2112"/>
              <a:ext cx="2052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Text Box 4"/>
            <p:cNvSpPr txBox="1">
              <a:spLocks noChangeArrowheads="1"/>
            </p:cNvSpPr>
            <p:nvPr/>
          </p:nvSpPr>
          <p:spPr bwMode="auto">
            <a:xfrm>
              <a:off x="816" y="3120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altLang="ja-JP" sz="2800" b="1">
                  <a:latin typeface="Verdana" pitchFamily="34" charset="0"/>
                  <a:ea typeface="ＭＳ Ｐゴシック" charset="-128"/>
                </a:rPr>
                <a:t>d</a:t>
              </a:r>
            </a:p>
          </p:txBody>
        </p:sp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FF0000"/>
                </a:solidFill>
              </a:rPr>
              <a:t>Calculating the magnetic field strength around a current carrying wire: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525963"/>
          </a:xfrm>
        </p:spPr>
        <p:txBody>
          <a:bodyPr/>
          <a:lstStyle/>
          <a:p>
            <a:pPr eaLnBrk="1" hangingPunct="1"/>
            <a:r>
              <a:rPr lang="en-GB" sz="2800" dirty="0" smtClean="0"/>
              <a:t>B= Magnetic field strength [T]</a:t>
            </a:r>
          </a:p>
          <a:p>
            <a:pPr eaLnBrk="1" hangingPunct="1"/>
            <a:r>
              <a:rPr lang="en-GB" sz="2800" dirty="0" smtClean="0"/>
              <a:t>I = Current [A]</a:t>
            </a:r>
          </a:p>
          <a:p>
            <a:pPr eaLnBrk="1" hangingPunct="1"/>
            <a:r>
              <a:rPr lang="en-GB" sz="2800" dirty="0" smtClean="0"/>
              <a:t>d = Distance [m]</a:t>
            </a:r>
          </a:p>
          <a:p>
            <a:pPr eaLnBrk="1" hangingPunct="1">
              <a:buFontTx/>
              <a:buNone/>
            </a:pPr>
            <a:endParaRPr lang="en-GB" sz="2800" dirty="0" smtClean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371600" y="3352800"/>
          <a:ext cx="1455737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393480" imgH="393480" progId="Equation.3">
                  <p:embed/>
                </p:oleObj>
              </mc:Choice>
              <mc:Fallback>
                <p:oleObj name="Equation" r:id="rId4" imgW="3934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52800"/>
                        <a:ext cx="1455737" cy="145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480060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rgbClr val="FF0000"/>
                </a:solidFill>
              </a:rPr>
              <a:t>Right hand screw rule</a:t>
            </a:r>
          </a:p>
          <a:p>
            <a:r>
              <a:rPr lang="en-NZ" sz="2800" dirty="0" smtClean="0"/>
              <a:t> fingers ~ field</a:t>
            </a:r>
          </a:p>
          <a:p>
            <a:r>
              <a:rPr lang="en-NZ" sz="2800" dirty="0" smtClean="0"/>
              <a:t>Thumb ~  current</a:t>
            </a:r>
            <a:endParaRPr lang="en-N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9998" y="1905000"/>
            <a:ext cx="5036004" cy="4114800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dot is coming out of the page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cross is going into the page</a:t>
            </a:r>
          </a:p>
        </p:txBody>
      </p:sp>
      <p:sp>
        <p:nvSpPr>
          <p:cNvPr id="11270" name="Oval 11"/>
          <p:cNvSpPr>
            <a:spLocks noChangeAspect="1" noChangeArrowheads="1"/>
          </p:cNvSpPr>
          <p:nvPr/>
        </p:nvSpPr>
        <p:spPr bwMode="auto">
          <a:xfrm>
            <a:off x="6489700" y="2163082"/>
            <a:ext cx="98425" cy="1000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1" name="Line 12"/>
          <p:cNvSpPr>
            <a:spLocks noChangeAspect="1" noChangeShapeType="1"/>
          </p:cNvSpPr>
          <p:nvPr/>
        </p:nvSpPr>
        <p:spPr bwMode="auto">
          <a:xfrm flipH="1">
            <a:off x="2778125" y="5478462"/>
            <a:ext cx="555625" cy="541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2" name="Line 13"/>
          <p:cNvSpPr>
            <a:spLocks noChangeAspect="1" noChangeShapeType="1"/>
          </p:cNvSpPr>
          <p:nvPr/>
        </p:nvSpPr>
        <p:spPr bwMode="auto">
          <a:xfrm>
            <a:off x="2689225" y="5518150"/>
            <a:ext cx="644525" cy="501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277" name="Picture 18" descr="2205"/>
          <p:cNvPicPr>
            <a:picLocks noChangeAspect="1" noChangeArrowheads="1"/>
          </p:cNvPicPr>
          <p:nvPr/>
        </p:nvPicPr>
        <p:blipFill>
          <a:blip r:embed="rId2" cstate="print"/>
          <a:srcRect b="8653"/>
          <a:stretch>
            <a:fillRect/>
          </a:stretch>
        </p:blipFill>
        <p:spPr bwMode="auto">
          <a:xfrm>
            <a:off x="5715000" y="445827"/>
            <a:ext cx="3018292" cy="633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 bwMode="auto">
          <a:xfrm>
            <a:off x="2884034" y="2656568"/>
            <a:ext cx="211818" cy="14514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N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82317" y="3294742"/>
            <a:ext cx="1683657" cy="3483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N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2125" y="3048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800" dirty="0">
                <a:solidFill>
                  <a:srgbClr val="000099"/>
                </a:solidFill>
                <a:latin typeface="Verdana" pitchFamily="34" charset="0"/>
              </a:rPr>
              <a:t>Since it’s difficult to draw in 3-D, adopt the following symbols:</a:t>
            </a:r>
            <a:endParaRPr lang="en-US" sz="2800" dirty="0">
              <a:solidFill>
                <a:srgbClr val="00009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45" y="838200"/>
            <a:ext cx="886918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7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6858000" cy="471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00506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1752" y="533400"/>
            <a:ext cx="8306305" cy="2499498"/>
            <a:chOff x="1261" y="1556"/>
            <a:chExt cx="10267" cy="249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485" y="1556"/>
              <a:ext cx="9015" cy="1589"/>
              <a:chOff x="1485" y="1556"/>
              <a:chExt cx="9015" cy="1589"/>
            </a:xfrm>
          </p:grpSpPr>
          <p:sp>
            <p:nvSpPr>
              <p:cNvPr id="5" name="Line 4"/>
              <p:cNvSpPr>
                <a:spLocks noChangeShapeType="1"/>
              </p:cNvSpPr>
              <p:nvPr/>
            </p:nvSpPr>
            <p:spPr bwMode="auto">
              <a:xfrm>
                <a:off x="1485" y="2370"/>
                <a:ext cx="901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6" name="Line 5"/>
              <p:cNvSpPr>
                <a:spLocks noChangeShapeType="1"/>
              </p:cNvSpPr>
              <p:nvPr/>
            </p:nvSpPr>
            <p:spPr bwMode="auto">
              <a:xfrm>
                <a:off x="1860" y="2370"/>
                <a:ext cx="99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2543" y="1571"/>
                <a:ext cx="412" cy="1574"/>
                <a:chOff x="2588" y="1946"/>
                <a:chExt cx="412" cy="1574"/>
              </a:xfrm>
            </p:grpSpPr>
            <p:sp>
              <p:nvSpPr>
                <p:cNvPr id="38" name="Freeform 7"/>
                <p:cNvSpPr>
                  <a:spLocks/>
                </p:cNvSpPr>
                <p:nvPr/>
              </p:nvSpPr>
              <p:spPr bwMode="auto">
                <a:xfrm>
                  <a:off x="2946" y="2670"/>
                  <a:ext cx="54" cy="138"/>
                </a:xfrm>
                <a:custGeom>
                  <a:avLst/>
                  <a:gdLst>
                    <a:gd name="T0" fmla="*/ 0 w 54"/>
                    <a:gd name="T1" fmla="*/ 12 h 138"/>
                    <a:gd name="T2" fmla="*/ 0 w 54"/>
                    <a:gd name="T3" fmla="*/ 138 h 138"/>
                    <a:gd name="T4" fmla="*/ 54 w 54"/>
                    <a:gd name="T5" fmla="*/ 135 h 138"/>
                    <a:gd name="T6" fmla="*/ 54 w 54"/>
                    <a:gd name="T7" fmla="*/ 0 h 138"/>
                    <a:gd name="T8" fmla="*/ 0 w 54"/>
                    <a:gd name="T9" fmla="*/ 12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38">
                      <a:moveTo>
                        <a:pt x="0" y="12"/>
                      </a:moveTo>
                      <a:lnTo>
                        <a:pt x="0" y="138"/>
                      </a:lnTo>
                      <a:lnTo>
                        <a:pt x="54" y="135"/>
                      </a:lnTo>
                      <a:lnTo>
                        <a:pt x="5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/>
              </p:nvSpPr>
              <p:spPr bwMode="auto">
                <a:xfrm>
                  <a:off x="2588" y="1946"/>
                  <a:ext cx="381" cy="1574"/>
                </a:xfrm>
                <a:custGeom>
                  <a:avLst/>
                  <a:gdLst>
                    <a:gd name="T0" fmla="*/ 0 w 741"/>
                    <a:gd name="T1" fmla="*/ 956 h 1574"/>
                    <a:gd name="T2" fmla="*/ 45 w 741"/>
                    <a:gd name="T3" fmla="*/ 1204 h 1574"/>
                    <a:gd name="T4" fmla="*/ 150 w 741"/>
                    <a:gd name="T5" fmla="*/ 1421 h 1574"/>
                    <a:gd name="T6" fmla="*/ 232 w 741"/>
                    <a:gd name="T7" fmla="*/ 1511 h 1574"/>
                    <a:gd name="T8" fmla="*/ 315 w 741"/>
                    <a:gd name="T9" fmla="*/ 1564 h 1574"/>
                    <a:gd name="T10" fmla="*/ 382 w 741"/>
                    <a:gd name="T11" fmla="*/ 1571 h 1574"/>
                    <a:gd name="T12" fmla="*/ 442 w 741"/>
                    <a:gd name="T13" fmla="*/ 1556 h 1574"/>
                    <a:gd name="T14" fmla="*/ 525 w 741"/>
                    <a:gd name="T15" fmla="*/ 1504 h 1574"/>
                    <a:gd name="T16" fmla="*/ 628 w 741"/>
                    <a:gd name="T17" fmla="*/ 1342 h 1574"/>
                    <a:gd name="T18" fmla="*/ 688 w 741"/>
                    <a:gd name="T19" fmla="*/ 1198 h 1574"/>
                    <a:gd name="T20" fmla="*/ 715 w 741"/>
                    <a:gd name="T21" fmla="*/ 1069 h 1574"/>
                    <a:gd name="T22" fmla="*/ 735 w 741"/>
                    <a:gd name="T23" fmla="*/ 814 h 1574"/>
                    <a:gd name="T24" fmla="*/ 735 w 741"/>
                    <a:gd name="T25" fmla="*/ 596 h 1574"/>
                    <a:gd name="T26" fmla="*/ 697 w 741"/>
                    <a:gd name="T27" fmla="*/ 371 h 1574"/>
                    <a:gd name="T28" fmla="*/ 630 w 741"/>
                    <a:gd name="T29" fmla="*/ 207 h 1574"/>
                    <a:gd name="T30" fmla="*/ 547 w 741"/>
                    <a:gd name="T31" fmla="*/ 102 h 1574"/>
                    <a:gd name="T32" fmla="*/ 457 w 741"/>
                    <a:gd name="T33" fmla="*/ 34 h 1574"/>
                    <a:gd name="T34" fmla="*/ 375 w 741"/>
                    <a:gd name="T35" fmla="*/ 4 h 1574"/>
                    <a:gd name="T36" fmla="*/ 346 w 741"/>
                    <a:gd name="T37" fmla="*/ 7 h 1574"/>
                    <a:gd name="T38" fmla="*/ 295 w 741"/>
                    <a:gd name="T39" fmla="*/ 19 h 1574"/>
                    <a:gd name="T40" fmla="*/ 210 w 741"/>
                    <a:gd name="T41" fmla="*/ 71 h 1574"/>
                    <a:gd name="T42" fmla="*/ 127 w 741"/>
                    <a:gd name="T43" fmla="*/ 177 h 1574"/>
                    <a:gd name="T44" fmla="*/ 52 w 741"/>
                    <a:gd name="T45" fmla="*/ 349 h 1574"/>
                    <a:gd name="T46" fmla="*/ 16 w 741"/>
                    <a:gd name="T47" fmla="*/ 520 h 1574"/>
                    <a:gd name="T48" fmla="*/ 4 w 741"/>
                    <a:gd name="T49" fmla="*/ 667 h 1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41" h="1574">
                      <a:moveTo>
                        <a:pt x="0" y="956"/>
                      </a:moveTo>
                      <a:cubicBezTo>
                        <a:pt x="10" y="1041"/>
                        <a:pt x="20" y="1127"/>
                        <a:pt x="45" y="1204"/>
                      </a:cubicBezTo>
                      <a:cubicBezTo>
                        <a:pt x="70" y="1281"/>
                        <a:pt x="119" y="1370"/>
                        <a:pt x="150" y="1421"/>
                      </a:cubicBezTo>
                      <a:cubicBezTo>
                        <a:pt x="181" y="1472"/>
                        <a:pt x="205" y="1487"/>
                        <a:pt x="232" y="1511"/>
                      </a:cubicBezTo>
                      <a:cubicBezTo>
                        <a:pt x="259" y="1535"/>
                        <a:pt x="290" y="1554"/>
                        <a:pt x="315" y="1564"/>
                      </a:cubicBezTo>
                      <a:cubicBezTo>
                        <a:pt x="340" y="1574"/>
                        <a:pt x="361" y="1572"/>
                        <a:pt x="382" y="1571"/>
                      </a:cubicBezTo>
                      <a:cubicBezTo>
                        <a:pt x="403" y="1570"/>
                        <a:pt x="418" y="1567"/>
                        <a:pt x="442" y="1556"/>
                      </a:cubicBezTo>
                      <a:cubicBezTo>
                        <a:pt x="466" y="1545"/>
                        <a:pt x="494" y="1540"/>
                        <a:pt x="525" y="1504"/>
                      </a:cubicBezTo>
                      <a:cubicBezTo>
                        <a:pt x="556" y="1468"/>
                        <a:pt x="601" y="1393"/>
                        <a:pt x="628" y="1342"/>
                      </a:cubicBezTo>
                      <a:cubicBezTo>
                        <a:pt x="655" y="1291"/>
                        <a:pt x="674" y="1243"/>
                        <a:pt x="688" y="1198"/>
                      </a:cubicBezTo>
                      <a:cubicBezTo>
                        <a:pt x="702" y="1153"/>
                        <a:pt x="707" y="1133"/>
                        <a:pt x="715" y="1069"/>
                      </a:cubicBezTo>
                      <a:cubicBezTo>
                        <a:pt x="723" y="1005"/>
                        <a:pt x="732" y="893"/>
                        <a:pt x="735" y="814"/>
                      </a:cubicBezTo>
                      <a:cubicBezTo>
                        <a:pt x="738" y="735"/>
                        <a:pt x="741" y="670"/>
                        <a:pt x="735" y="596"/>
                      </a:cubicBezTo>
                      <a:cubicBezTo>
                        <a:pt x="729" y="522"/>
                        <a:pt x="714" y="436"/>
                        <a:pt x="697" y="371"/>
                      </a:cubicBezTo>
                      <a:cubicBezTo>
                        <a:pt x="680" y="306"/>
                        <a:pt x="655" y="252"/>
                        <a:pt x="630" y="207"/>
                      </a:cubicBezTo>
                      <a:cubicBezTo>
                        <a:pt x="605" y="162"/>
                        <a:pt x="576" y="131"/>
                        <a:pt x="547" y="102"/>
                      </a:cubicBezTo>
                      <a:cubicBezTo>
                        <a:pt x="518" y="73"/>
                        <a:pt x="486" y="50"/>
                        <a:pt x="457" y="34"/>
                      </a:cubicBezTo>
                      <a:cubicBezTo>
                        <a:pt x="428" y="18"/>
                        <a:pt x="393" y="8"/>
                        <a:pt x="375" y="4"/>
                      </a:cubicBezTo>
                      <a:cubicBezTo>
                        <a:pt x="357" y="0"/>
                        <a:pt x="359" y="5"/>
                        <a:pt x="346" y="7"/>
                      </a:cubicBezTo>
                      <a:cubicBezTo>
                        <a:pt x="333" y="9"/>
                        <a:pt x="318" y="8"/>
                        <a:pt x="295" y="19"/>
                      </a:cubicBezTo>
                      <a:cubicBezTo>
                        <a:pt x="272" y="30"/>
                        <a:pt x="238" y="45"/>
                        <a:pt x="210" y="71"/>
                      </a:cubicBezTo>
                      <a:cubicBezTo>
                        <a:pt x="182" y="97"/>
                        <a:pt x="153" y="131"/>
                        <a:pt x="127" y="177"/>
                      </a:cubicBezTo>
                      <a:cubicBezTo>
                        <a:pt x="101" y="223"/>
                        <a:pt x="70" y="292"/>
                        <a:pt x="52" y="349"/>
                      </a:cubicBezTo>
                      <a:cubicBezTo>
                        <a:pt x="34" y="406"/>
                        <a:pt x="24" y="467"/>
                        <a:pt x="16" y="520"/>
                      </a:cubicBezTo>
                      <a:cubicBezTo>
                        <a:pt x="8" y="573"/>
                        <a:pt x="6" y="637"/>
                        <a:pt x="4" y="66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</p:grpSp>
          <p:grpSp>
            <p:nvGrpSpPr>
              <p:cNvPr id="8" name="Group 9"/>
              <p:cNvGrpSpPr>
                <a:grpSpLocks/>
              </p:cNvGrpSpPr>
              <p:nvPr/>
            </p:nvGrpSpPr>
            <p:grpSpPr bwMode="auto">
              <a:xfrm>
                <a:off x="3263" y="1571"/>
                <a:ext cx="415" cy="1574"/>
                <a:chOff x="3308" y="1946"/>
                <a:chExt cx="415" cy="1574"/>
              </a:xfrm>
            </p:grpSpPr>
            <p:sp>
              <p:nvSpPr>
                <p:cNvPr id="36" name="Freeform 10"/>
                <p:cNvSpPr>
                  <a:spLocks/>
                </p:cNvSpPr>
                <p:nvPr/>
              </p:nvSpPr>
              <p:spPr bwMode="auto">
                <a:xfrm>
                  <a:off x="3669" y="2676"/>
                  <a:ext cx="54" cy="138"/>
                </a:xfrm>
                <a:custGeom>
                  <a:avLst/>
                  <a:gdLst>
                    <a:gd name="T0" fmla="*/ 0 w 54"/>
                    <a:gd name="T1" fmla="*/ 12 h 138"/>
                    <a:gd name="T2" fmla="*/ 0 w 54"/>
                    <a:gd name="T3" fmla="*/ 138 h 138"/>
                    <a:gd name="T4" fmla="*/ 54 w 54"/>
                    <a:gd name="T5" fmla="*/ 135 h 138"/>
                    <a:gd name="T6" fmla="*/ 54 w 54"/>
                    <a:gd name="T7" fmla="*/ 0 h 138"/>
                    <a:gd name="T8" fmla="*/ 0 w 54"/>
                    <a:gd name="T9" fmla="*/ 12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38">
                      <a:moveTo>
                        <a:pt x="0" y="12"/>
                      </a:moveTo>
                      <a:lnTo>
                        <a:pt x="0" y="138"/>
                      </a:lnTo>
                      <a:lnTo>
                        <a:pt x="54" y="135"/>
                      </a:lnTo>
                      <a:lnTo>
                        <a:pt x="5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  <p:sp>
              <p:nvSpPr>
                <p:cNvPr id="37" name="Freeform 11"/>
                <p:cNvSpPr>
                  <a:spLocks/>
                </p:cNvSpPr>
                <p:nvPr/>
              </p:nvSpPr>
              <p:spPr bwMode="auto">
                <a:xfrm>
                  <a:off x="3308" y="1946"/>
                  <a:ext cx="381" cy="1574"/>
                </a:xfrm>
                <a:custGeom>
                  <a:avLst/>
                  <a:gdLst>
                    <a:gd name="T0" fmla="*/ 0 w 741"/>
                    <a:gd name="T1" fmla="*/ 956 h 1574"/>
                    <a:gd name="T2" fmla="*/ 45 w 741"/>
                    <a:gd name="T3" fmla="*/ 1204 h 1574"/>
                    <a:gd name="T4" fmla="*/ 150 w 741"/>
                    <a:gd name="T5" fmla="*/ 1421 h 1574"/>
                    <a:gd name="T6" fmla="*/ 232 w 741"/>
                    <a:gd name="T7" fmla="*/ 1511 h 1574"/>
                    <a:gd name="T8" fmla="*/ 315 w 741"/>
                    <a:gd name="T9" fmla="*/ 1564 h 1574"/>
                    <a:gd name="T10" fmla="*/ 382 w 741"/>
                    <a:gd name="T11" fmla="*/ 1571 h 1574"/>
                    <a:gd name="T12" fmla="*/ 442 w 741"/>
                    <a:gd name="T13" fmla="*/ 1556 h 1574"/>
                    <a:gd name="T14" fmla="*/ 525 w 741"/>
                    <a:gd name="T15" fmla="*/ 1504 h 1574"/>
                    <a:gd name="T16" fmla="*/ 628 w 741"/>
                    <a:gd name="T17" fmla="*/ 1342 h 1574"/>
                    <a:gd name="T18" fmla="*/ 688 w 741"/>
                    <a:gd name="T19" fmla="*/ 1198 h 1574"/>
                    <a:gd name="T20" fmla="*/ 715 w 741"/>
                    <a:gd name="T21" fmla="*/ 1069 h 1574"/>
                    <a:gd name="T22" fmla="*/ 735 w 741"/>
                    <a:gd name="T23" fmla="*/ 814 h 1574"/>
                    <a:gd name="T24" fmla="*/ 735 w 741"/>
                    <a:gd name="T25" fmla="*/ 596 h 1574"/>
                    <a:gd name="T26" fmla="*/ 697 w 741"/>
                    <a:gd name="T27" fmla="*/ 371 h 1574"/>
                    <a:gd name="T28" fmla="*/ 630 w 741"/>
                    <a:gd name="T29" fmla="*/ 207 h 1574"/>
                    <a:gd name="T30" fmla="*/ 547 w 741"/>
                    <a:gd name="T31" fmla="*/ 102 h 1574"/>
                    <a:gd name="T32" fmla="*/ 457 w 741"/>
                    <a:gd name="T33" fmla="*/ 34 h 1574"/>
                    <a:gd name="T34" fmla="*/ 375 w 741"/>
                    <a:gd name="T35" fmla="*/ 4 h 1574"/>
                    <a:gd name="T36" fmla="*/ 346 w 741"/>
                    <a:gd name="T37" fmla="*/ 7 h 1574"/>
                    <a:gd name="T38" fmla="*/ 295 w 741"/>
                    <a:gd name="T39" fmla="*/ 19 h 1574"/>
                    <a:gd name="T40" fmla="*/ 210 w 741"/>
                    <a:gd name="T41" fmla="*/ 71 h 1574"/>
                    <a:gd name="T42" fmla="*/ 127 w 741"/>
                    <a:gd name="T43" fmla="*/ 177 h 1574"/>
                    <a:gd name="T44" fmla="*/ 52 w 741"/>
                    <a:gd name="T45" fmla="*/ 349 h 1574"/>
                    <a:gd name="T46" fmla="*/ 16 w 741"/>
                    <a:gd name="T47" fmla="*/ 520 h 1574"/>
                    <a:gd name="T48" fmla="*/ 4 w 741"/>
                    <a:gd name="T49" fmla="*/ 667 h 1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41" h="1574">
                      <a:moveTo>
                        <a:pt x="0" y="956"/>
                      </a:moveTo>
                      <a:cubicBezTo>
                        <a:pt x="10" y="1041"/>
                        <a:pt x="20" y="1127"/>
                        <a:pt x="45" y="1204"/>
                      </a:cubicBezTo>
                      <a:cubicBezTo>
                        <a:pt x="70" y="1281"/>
                        <a:pt x="119" y="1370"/>
                        <a:pt x="150" y="1421"/>
                      </a:cubicBezTo>
                      <a:cubicBezTo>
                        <a:pt x="181" y="1472"/>
                        <a:pt x="205" y="1487"/>
                        <a:pt x="232" y="1511"/>
                      </a:cubicBezTo>
                      <a:cubicBezTo>
                        <a:pt x="259" y="1535"/>
                        <a:pt x="290" y="1554"/>
                        <a:pt x="315" y="1564"/>
                      </a:cubicBezTo>
                      <a:cubicBezTo>
                        <a:pt x="340" y="1574"/>
                        <a:pt x="361" y="1572"/>
                        <a:pt x="382" y="1571"/>
                      </a:cubicBezTo>
                      <a:cubicBezTo>
                        <a:pt x="403" y="1570"/>
                        <a:pt x="418" y="1567"/>
                        <a:pt x="442" y="1556"/>
                      </a:cubicBezTo>
                      <a:cubicBezTo>
                        <a:pt x="466" y="1545"/>
                        <a:pt x="494" y="1540"/>
                        <a:pt x="525" y="1504"/>
                      </a:cubicBezTo>
                      <a:cubicBezTo>
                        <a:pt x="556" y="1468"/>
                        <a:pt x="601" y="1393"/>
                        <a:pt x="628" y="1342"/>
                      </a:cubicBezTo>
                      <a:cubicBezTo>
                        <a:pt x="655" y="1291"/>
                        <a:pt x="674" y="1243"/>
                        <a:pt x="688" y="1198"/>
                      </a:cubicBezTo>
                      <a:cubicBezTo>
                        <a:pt x="702" y="1153"/>
                        <a:pt x="707" y="1133"/>
                        <a:pt x="715" y="1069"/>
                      </a:cubicBezTo>
                      <a:cubicBezTo>
                        <a:pt x="723" y="1005"/>
                        <a:pt x="732" y="893"/>
                        <a:pt x="735" y="814"/>
                      </a:cubicBezTo>
                      <a:cubicBezTo>
                        <a:pt x="738" y="735"/>
                        <a:pt x="741" y="670"/>
                        <a:pt x="735" y="596"/>
                      </a:cubicBezTo>
                      <a:cubicBezTo>
                        <a:pt x="729" y="522"/>
                        <a:pt x="714" y="436"/>
                        <a:pt x="697" y="371"/>
                      </a:cubicBezTo>
                      <a:cubicBezTo>
                        <a:pt x="680" y="306"/>
                        <a:pt x="655" y="252"/>
                        <a:pt x="630" y="207"/>
                      </a:cubicBezTo>
                      <a:cubicBezTo>
                        <a:pt x="605" y="162"/>
                        <a:pt x="576" y="131"/>
                        <a:pt x="547" y="102"/>
                      </a:cubicBezTo>
                      <a:cubicBezTo>
                        <a:pt x="518" y="73"/>
                        <a:pt x="486" y="50"/>
                        <a:pt x="457" y="34"/>
                      </a:cubicBezTo>
                      <a:cubicBezTo>
                        <a:pt x="428" y="18"/>
                        <a:pt x="393" y="8"/>
                        <a:pt x="375" y="4"/>
                      </a:cubicBezTo>
                      <a:cubicBezTo>
                        <a:pt x="357" y="0"/>
                        <a:pt x="359" y="5"/>
                        <a:pt x="346" y="7"/>
                      </a:cubicBezTo>
                      <a:cubicBezTo>
                        <a:pt x="333" y="9"/>
                        <a:pt x="318" y="8"/>
                        <a:pt x="295" y="19"/>
                      </a:cubicBezTo>
                      <a:cubicBezTo>
                        <a:pt x="272" y="30"/>
                        <a:pt x="238" y="45"/>
                        <a:pt x="210" y="71"/>
                      </a:cubicBezTo>
                      <a:cubicBezTo>
                        <a:pt x="182" y="97"/>
                        <a:pt x="153" y="131"/>
                        <a:pt x="127" y="177"/>
                      </a:cubicBezTo>
                      <a:cubicBezTo>
                        <a:pt x="101" y="223"/>
                        <a:pt x="70" y="292"/>
                        <a:pt x="52" y="349"/>
                      </a:cubicBezTo>
                      <a:cubicBezTo>
                        <a:pt x="34" y="406"/>
                        <a:pt x="24" y="467"/>
                        <a:pt x="16" y="520"/>
                      </a:cubicBezTo>
                      <a:cubicBezTo>
                        <a:pt x="8" y="573"/>
                        <a:pt x="6" y="637"/>
                        <a:pt x="4" y="66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</p:grpSp>
          <p:grpSp>
            <p:nvGrpSpPr>
              <p:cNvPr id="9" name="Group 12"/>
              <p:cNvGrpSpPr>
                <a:grpSpLocks/>
              </p:cNvGrpSpPr>
              <p:nvPr/>
            </p:nvGrpSpPr>
            <p:grpSpPr bwMode="auto">
              <a:xfrm>
                <a:off x="3983" y="1571"/>
                <a:ext cx="415" cy="1574"/>
                <a:chOff x="4028" y="1946"/>
                <a:chExt cx="415" cy="1574"/>
              </a:xfrm>
            </p:grpSpPr>
            <p:sp>
              <p:nvSpPr>
                <p:cNvPr id="34" name="Freeform 13"/>
                <p:cNvSpPr>
                  <a:spLocks/>
                </p:cNvSpPr>
                <p:nvPr/>
              </p:nvSpPr>
              <p:spPr bwMode="auto">
                <a:xfrm>
                  <a:off x="4389" y="2679"/>
                  <a:ext cx="54" cy="138"/>
                </a:xfrm>
                <a:custGeom>
                  <a:avLst/>
                  <a:gdLst>
                    <a:gd name="T0" fmla="*/ 0 w 54"/>
                    <a:gd name="T1" fmla="*/ 12 h 138"/>
                    <a:gd name="T2" fmla="*/ 0 w 54"/>
                    <a:gd name="T3" fmla="*/ 138 h 138"/>
                    <a:gd name="T4" fmla="*/ 54 w 54"/>
                    <a:gd name="T5" fmla="*/ 135 h 138"/>
                    <a:gd name="T6" fmla="*/ 54 w 54"/>
                    <a:gd name="T7" fmla="*/ 0 h 138"/>
                    <a:gd name="T8" fmla="*/ 0 w 54"/>
                    <a:gd name="T9" fmla="*/ 12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38">
                      <a:moveTo>
                        <a:pt x="0" y="12"/>
                      </a:moveTo>
                      <a:lnTo>
                        <a:pt x="0" y="138"/>
                      </a:lnTo>
                      <a:lnTo>
                        <a:pt x="54" y="135"/>
                      </a:lnTo>
                      <a:lnTo>
                        <a:pt x="5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  <p:sp>
              <p:nvSpPr>
                <p:cNvPr id="35" name="Freeform 14"/>
                <p:cNvSpPr>
                  <a:spLocks/>
                </p:cNvSpPr>
                <p:nvPr/>
              </p:nvSpPr>
              <p:spPr bwMode="auto">
                <a:xfrm>
                  <a:off x="4028" y="1946"/>
                  <a:ext cx="381" cy="1574"/>
                </a:xfrm>
                <a:custGeom>
                  <a:avLst/>
                  <a:gdLst>
                    <a:gd name="T0" fmla="*/ 0 w 741"/>
                    <a:gd name="T1" fmla="*/ 956 h 1574"/>
                    <a:gd name="T2" fmla="*/ 45 w 741"/>
                    <a:gd name="T3" fmla="*/ 1204 h 1574"/>
                    <a:gd name="T4" fmla="*/ 150 w 741"/>
                    <a:gd name="T5" fmla="*/ 1421 h 1574"/>
                    <a:gd name="T6" fmla="*/ 232 w 741"/>
                    <a:gd name="T7" fmla="*/ 1511 h 1574"/>
                    <a:gd name="T8" fmla="*/ 315 w 741"/>
                    <a:gd name="T9" fmla="*/ 1564 h 1574"/>
                    <a:gd name="T10" fmla="*/ 382 w 741"/>
                    <a:gd name="T11" fmla="*/ 1571 h 1574"/>
                    <a:gd name="T12" fmla="*/ 442 w 741"/>
                    <a:gd name="T13" fmla="*/ 1556 h 1574"/>
                    <a:gd name="T14" fmla="*/ 525 w 741"/>
                    <a:gd name="T15" fmla="*/ 1504 h 1574"/>
                    <a:gd name="T16" fmla="*/ 628 w 741"/>
                    <a:gd name="T17" fmla="*/ 1342 h 1574"/>
                    <a:gd name="T18" fmla="*/ 688 w 741"/>
                    <a:gd name="T19" fmla="*/ 1198 h 1574"/>
                    <a:gd name="T20" fmla="*/ 715 w 741"/>
                    <a:gd name="T21" fmla="*/ 1069 h 1574"/>
                    <a:gd name="T22" fmla="*/ 735 w 741"/>
                    <a:gd name="T23" fmla="*/ 814 h 1574"/>
                    <a:gd name="T24" fmla="*/ 735 w 741"/>
                    <a:gd name="T25" fmla="*/ 596 h 1574"/>
                    <a:gd name="T26" fmla="*/ 697 w 741"/>
                    <a:gd name="T27" fmla="*/ 371 h 1574"/>
                    <a:gd name="T28" fmla="*/ 630 w 741"/>
                    <a:gd name="T29" fmla="*/ 207 h 1574"/>
                    <a:gd name="T30" fmla="*/ 547 w 741"/>
                    <a:gd name="T31" fmla="*/ 102 h 1574"/>
                    <a:gd name="T32" fmla="*/ 457 w 741"/>
                    <a:gd name="T33" fmla="*/ 34 h 1574"/>
                    <a:gd name="T34" fmla="*/ 375 w 741"/>
                    <a:gd name="T35" fmla="*/ 4 h 1574"/>
                    <a:gd name="T36" fmla="*/ 346 w 741"/>
                    <a:gd name="T37" fmla="*/ 7 h 1574"/>
                    <a:gd name="T38" fmla="*/ 295 w 741"/>
                    <a:gd name="T39" fmla="*/ 19 h 1574"/>
                    <a:gd name="T40" fmla="*/ 210 w 741"/>
                    <a:gd name="T41" fmla="*/ 71 h 1574"/>
                    <a:gd name="T42" fmla="*/ 127 w 741"/>
                    <a:gd name="T43" fmla="*/ 177 h 1574"/>
                    <a:gd name="T44" fmla="*/ 52 w 741"/>
                    <a:gd name="T45" fmla="*/ 349 h 1574"/>
                    <a:gd name="T46" fmla="*/ 16 w 741"/>
                    <a:gd name="T47" fmla="*/ 520 h 1574"/>
                    <a:gd name="T48" fmla="*/ 4 w 741"/>
                    <a:gd name="T49" fmla="*/ 667 h 1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41" h="1574">
                      <a:moveTo>
                        <a:pt x="0" y="956"/>
                      </a:moveTo>
                      <a:cubicBezTo>
                        <a:pt x="10" y="1041"/>
                        <a:pt x="20" y="1127"/>
                        <a:pt x="45" y="1204"/>
                      </a:cubicBezTo>
                      <a:cubicBezTo>
                        <a:pt x="70" y="1281"/>
                        <a:pt x="119" y="1370"/>
                        <a:pt x="150" y="1421"/>
                      </a:cubicBezTo>
                      <a:cubicBezTo>
                        <a:pt x="181" y="1472"/>
                        <a:pt x="205" y="1487"/>
                        <a:pt x="232" y="1511"/>
                      </a:cubicBezTo>
                      <a:cubicBezTo>
                        <a:pt x="259" y="1535"/>
                        <a:pt x="290" y="1554"/>
                        <a:pt x="315" y="1564"/>
                      </a:cubicBezTo>
                      <a:cubicBezTo>
                        <a:pt x="340" y="1574"/>
                        <a:pt x="361" y="1572"/>
                        <a:pt x="382" y="1571"/>
                      </a:cubicBezTo>
                      <a:cubicBezTo>
                        <a:pt x="403" y="1570"/>
                        <a:pt x="418" y="1567"/>
                        <a:pt x="442" y="1556"/>
                      </a:cubicBezTo>
                      <a:cubicBezTo>
                        <a:pt x="466" y="1545"/>
                        <a:pt x="494" y="1540"/>
                        <a:pt x="525" y="1504"/>
                      </a:cubicBezTo>
                      <a:cubicBezTo>
                        <a:pt x="556" y="1468"/>
                        <a:pt x="601" y="1393"/>
                        <a:pt x="628" y="1342"/>
                      </a:cubicBezTo>
                      <a:cubicBezTo>
                        <a:pt x="655" y="1291"/>
                        <a:pt x="674" y="1243"/>
                        <a:pt x="688" y="1198"/>
                      </a:cubicBezTo>
                      <a:cubicBezTo>
                        <a:pt x="702" y="1153"/>
                        <a:pt x="707" y="1133"/>
                        <a:pt x="715" y="1069"/>
                      </a:cubicBezTo>
                      <a:cubicBezTo>
                        <a:pt x="723" y="1005"/>
                        <a:pt x="732" y="893"/>
                        <a:pt x="735" y="814"/>
                      </a:cubicBezTo>
                      <a:cubicBezTo>
                        <a:pt x="738" y="735"/>
                        <a:pt x="741" y="670"/>
                        <a:pt x="735" y="596"/>
                      </a:cubicBezTo>
                      <a:cubicBezTo>
                        <a:pt x="729" y="522"/>
                        <a:pt x="714" y="436"/>
                        <a:pt x="697" y="371"/>
                      </a:cubicBezTo>
                      <a:cubicBezTo>
                        <a:pt x="680" y="306"/>
                        <a:pt x="655" y="252"/>
                        <a:pt x="630" y="207"/>
                      </a:cubicBezTo>
                      <a:cubicBezTo>
                        <a:pt x="605" y="162"/>
                        <a:pt x="576" y="131"/>
                        <a:pt x="547" y="102"/>
                      </a:cubicBezTo>
                      <a:cubicBezTo>
                        <a:pt x="518" y="73"/>
                        <a:pt x="486" y="50"/>
                        <a:pt x="457" y="34"/>
                      </a:cubicBezTo>
                      <a:cubicBezTo>
                        <a:pt x="428" y="18"/>
                        <a:pt x="393" y="8"/>
                        <a:pt x="375" y="4"/>
                      </a:cubicBezTo>
                      <a:cubicBezTo>
                        <a:pt x="357" y="0"/>
                        <a:pt x="359" y="5"/>
                        <a:pt x="346" y="7"/>
                      </a:cubicBezTo>
                      <a:cubicBezTo>
                        <a:pt x="333" y="9"/>
                        <a:pt x="318" y="8"/>
                        <a:pt x="295" y="19"/>
                      </a:cubicBezTo>
                      <a:cubicBezTo>
                        <a:pt x="272" y="30"/>
                        <a:pt x="238" y="45"/>
                        <a:pt x="210" y="71"/>
                      </a:cubicBezTo>
                      <a:cubicBezTo>
                        <a:pt x="182" y="97"/>
                        <a:pt x="153" y="131"/>
                        <a:pt x="127" y="177"/>
                      </a:cubicBezTo>
                      <a:cubicBezTo>
                        <a:pt x="101" y="223"/>
                        <a:pt x="70" y="292"/>
                        <a:pt x="52" y="349"/>
                      </a:cubicBezTo>
                      <a:cubicBezTo>
                        <a:pt x="34" y="406"/>
                        <a:pt x="24" y="467"/>
                        <a:pt x="16" y="520"/>
                      </a:cubicBezTo>
                      <a:cubicBezTo>
                        <a:pt x="8" y="573"/>
                        <a:pt x="6" y="637"/>
                        <a:pt x="4" y="66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</p:grpSp>
          <p:grpSp>
            <p:nvGrpSpPr>
              <p:cNvPr id="10" name="Group 15"/>
              <p:cNvGrpSpPr>
                <a:grpSpLocks/>
              </p:cNvGrpSpPr>
              <p:nvPr/>
            </p:nvGrpSpPr>
            <p:grpSpPr bwMode="auto">
              <a:xfrm>
                <a:off x="5408" y="1571"/>
                <a:ext cx="415" cy="1574"/>
                <a:chOff x="5453" y="1946"/>
                <a:chExt cx="415" cy="1574"/>
              </a:xfrm>
            </p:grpSpPr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814" y="2679"/>
                  <a:ext cx="54" cy="138"/>
                </a:xfrm>
                <a:custGeom>
                  <a:avLst/>
                  <a:gdLst>
                    <a:gd name="T0" fmla="*/ 0 w 54"/>
                    <a:gd name="T1" fmla="*/ 12 h 138"/>
                    <a:gd name="T2" fmla="*/ 0 w 54"/>
                    <a:gd name="T3" fmla="*/ 138 h 138"/>
                    <a:gd name="T4" fmla="*/ 54 w 54"/>
                    <a:gd name="T5" fmla="*/ 135 h 138"/>
                    <a:gd name="T6" fmla="*/ 54 w 54"/>
                    <a:gd name="T7" fmla="*/ 0 h 138"/>
                    <a:gd name="T8" fmla="*/ 0 w 54"/>
                    <a:gd name="T9" fmla="*/ 12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38">
                      <a:moveTo>
                        <a:pt x="0" y="12"/>
                      </a:moveTo>
                      <a:lnTo>
                        <a:pt x="0" y="138"/>
                      </a:lnTo>
                      <a:lnTo>
                        <a:pt x="54" y="135"/>
                      </a:lnTo>
                      <a:lnTo>
                        <a:pt x="5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  <p:sp>
              <p:nvSpPr>
                <p:cNvPr id="33" name="Freeform 17"/>
                <p:cNvSpPr>
                  <a:spLocks/>
                </p:cNvSpPr>
                <p:nvPr/>
              </p:nvSpPr>
              <p:spPr bwMode="auto">
                <a:xfrm>
                  <a:off x="5453" y="1946"/>
                  <a:ext cx="381" cy="1574"/>
                </a:xfrm>
                <a:custGeom>
                  <a:avLst/>
                  <a:gdLst>
                    <a:gd name="T0" fmla="*/ 0 w 741"/>
                    <a:gd name="T1" fmla="*/ 956 h 1574"/>
                    <a:gd name="T2" fmla="*/ 45 w 741"/>
                    <a:gd name="T3" fmla="*/ 1204 h 1574"/>
                    <a:gd name="T4" fmla="*/ 150 w 741"/>
                    <a:gd name="T5" fmla="*/ 1421 h 1574"/>
                    <a:gd name="T6" fmla="*/ 232 w 741"/>
                    <a:gd name="T7" fmla="*/ 1511 h 1574"/>
                    <a:gd name="T8" fmla="*/ 315 w 741"/>
                    <a:gd name="T9" fmla="*/ 1564 h 1574"/>
                    <a:gd name="T10" fmla="*/ 382 w 741"/>
                    <a:gd name="T11" fmla="*/ 1571 h 1574"/>
                    <a:gd name="T12" fmla="*/ 442 w 741"/>
                    <a:gd name="T13" fmla="*/ 1556 h 1574"/>
                    <a:gd name="T14" fmla="*/ 525 w 741"/>
                    <a:gd name="T15" fmla="*/ 1504 h 1574"/>
                    <a:gd name="T16" fmla="*/ 628 w 741"/>
                    <a:gd name="T17" fmla="*/ 1342 h 1574"/>
                    <a:gd name="T18" fmla="*/ 688 w 741"/>
                    <a:gd name="T19" fmla="*/ 1198 h 1574"/>
                    <a:gd name="T20" fmla="*/ 715 w 741"/>
                    <a:gd name="T21" fmla="*/ 1069 h 1574"/>
                    <a:gd name="T22" fmla="*/ 735 w 741"/>
                    <a:gd name="T23" fmla="*/ 814 h 1574"/>
                    <a:gd name="T24" fmla="*/ 735 w 741"/>
                    <a:gd name="T25" fmla="*/ 596 h 1574"/>
                    <a:gd name="T26" fmla="*/ 697 w 741"/>
                    <a:gd name="T27" fmla="*/ 371 h 1574"/>
                    <a:gd name="T28" fmla="*/ 630 w 741"/>
                    <a:gd name="T29" fmla="*/ 207 h 1574"/>
                    <a:gd name="T30" fmla="*/ 547 w 741"/>
                    <a:gd name="T31" fmla="*/ 102 h 1574"/>
                    <a:gd name="T32" fmla="*/ 457 w 741"/>
                    <a:gd name="T33" fmla="*/ 34 h 1574"/>
                    <a:gd name="T34" fmla="*/ 375 w 741"/>
                    <a:gd name="T35" fmla="*/ 4 h 1574"/>
                    <a:gd name="T36" fmla="*/ 346 w 741"/>
                    <a:gd name="T37" fmla="*/ 7 h 1574"/>
                    <a:gd name="T38" fmla="*/ 295 w 741"/>
                    <a:gd name="T39" fmla="*/ 19 h 1574"/>
                    <a:gd name="T40" fmla="*/ 210 w 741"/>
                    <a:gd name="T41" fmla="*/ 71 h 1574"/>
                    <a:gd name="T42" fmla="*/ 127 w 741"/>
                    <a:gd name="T43" fmla="*/ 177 h 1574"/>
                    <a:gd name="T44" fmla="*/ 52 w 741"/>
                    <a:gd name="T45" fmla="*/ 349 h 1574"/>
                    <a:gd name="T46" fmla="*/ 16 w 741"/>
                    <a:gd name="T47" fmla="*/ 520 h 1574"/>
                    <a:gd name="T48" fmla="*/ 4 w 741"/>
                    <a:gd name="T49" fmla="*/ 667 h 1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41" h="1574">
                      <a:moveTo>
                        <a:pt x="0" y="956"/>
                      </a:moveTo>
                      <a:cubicBezTo>
                        <a:pt x="10" y="1041"/>
                        <a:pt x="20" y="1127"/>
                        <a:pt x="45" y="1204"/>
                      </a:cubicBezTo>
                      <a:cubicBezTo>
                        <a:pt x="70" y="1281"/>
                        <a:pt x="119" y="1370"/>
                        <a:pt x="150" y="1421"/>
                      </a:cubicBezTo>
                      <a:cubicBezTo>
                        <a:pt x="181" y="1472"/>
                        <a:pt x="205" y="1487"/>
                        <a:pt x="232" y="1511"/>
                      </a:cubicBezTo>
                      <a:cubicBezTo>
                        <a:pt x="259" y="1535"/>
                        <a:pt x="290" y="1554"/>
                        <a:pt x="315" y="1564"/>
                      </a:cubicBezTo>
                      <a:cubicBezTo>
                        <a:pt x="340" y="1574"/>
                        <a:pt x="361" y="1572"/>
                        <a:pt x="382" y="1571"/>
                      </a:cubicBezTo>
                      <a:cubicBezTo>
                        <a:pt x="403" y="1570"/>
                        <a:pt x="418" y="1567"/>
                        <a:pt x="442" y="1556"/>
                      </a:cubicBezTo>
                      <a:cubicBezTo>
                        <a:pt x="466" y="1545"/>
                        <a:pt x="494" y="1540"/>
                        <a:pt x="525" y="1504"/>
                      </a:cubicBezTo>
                      <a:cubicBezTo>
                        <a:pt x="556" y="1468"/>
                        <a:pt x="601" y="1393"/>
                        <a:pt x="628" y="1342"/>
                      </a:cubicBezTo>
                      <a:cubicBezTo>
                        <a:pt x="655" y="1291"/>
                        <a:pt x="674" y="1243"/>
                        <a:pt x="688" y="1198"/>
                      </a:cubicBezTo>
                      <a:cubicBezTo>
                        <a:pt x="702" y="1153"/>
                        <a:pt x="707" y="1133"/>
                        <a:pt x="715" y="1069"/>
                      </a:cubicBezTo>
                      <a:cubicBezTo>
                        <a:pt x="723" y="1005"/>
                        <a:pt x="732" y="893"/>
                        <a:pt x="735" y="814"/>
                      </a:cubicBezTo>
                      <a:cubicBezTo>
                        <a:pt x="738" y="735"/>
                        <a:pt x="741" y="670"/>
                        <a:pt x="735" y="596"/>
                      </a:cubicBezTo>
                      <a:cubicBezTo>
                        <a:pt x="729" y="522"/>
                        <a:pt x="714" y="436"/>
                        <a:pt x="697" y="371"/>
                      </a:cubicBezTo>
                      <a:cubicBezTo>
                        <a:pt x="680" y="306"/>
                        <a:pt x="655" y="252"/>
                        <a:pt x="630" y="207"/>
                      </a:cubicBezTo>
                      <a:cubicBezTo>
                        <a:pt x="605" y="162"/>
                        <a:pt x="576" y="131"/>
                        <a:pt x="547" y="102"/>
                      </a:cubicBezTo>
                      <a:cubicBezTo>
                        <a:pt x="518" y="73"/>
                        <a:pt x="486" y="50"/>
                        <a:pt x="457" y="34"/>
                      </a:cubicBezTo>
                      <a:cubicBezTo>
                        <a:pt x="428" y="18"/>
                        <a:pt x="393" y="8"/>
                        <a:pt x="375" y="4"/>
                      </a:cubicBezTo>
                      <a:cubicBezTo>
                        <a:pt x="357" y="0"/>
                        <a:pt x="359" y="5"/>
                        <a:pt x="346" y="7"/>
                      </a:cubicBezTo>
                      <a:cubicBezTo>
                        <a:pt x="333" y="9"/>
                        <a:pt x="318" y="8"/>
                        <a:pt x="295" y="19"/>
                      </a:cubicBezTo>
                      <a:cubicBezTo>
                        <a:pt x="272" y="30"/>
                        <a:pt x="238" y="45"/>
                        <a:pt x="210" y="71"/>
                      </a:cubicBezTo>
                      <a:cubicBezTo>
                        <a:pt x="182" y="97"/>
                        <a:pt x="153" y="131"/>
                        <a:pt x="127" y="177"/>
                      </a:cubicBezTo>
                      <a:cubicBezTo>
                        <a:pt x="101" y="223"/>
                        <a:pt x="70" y="292"/>
                        <a:pt x="52" y="349"/>
                      </a:cubicBezTo>
                      <a:cubicBezTo>
                        <a:pt x="34" y="406"/>
                        <a:pt x="24" y="467"/>
                        <a:pt x="16" y="520"/>
                      </a:cubicBezTo>
                      <a:cubicBezTo>
                        <a:pt x="8" y="573"/>
                        <a:pt x="6" y="637"/>
                        <a:pt x="4" y="66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</p:grpSp>
          <p:grpSp>
            <p:nvGrpSpPr>
              <p:cNvPr id="11" name="Group 18"/>
              <p:cNvGrpSpPr>
                <a:grpSpLocks/>
              </p:cNvGrpSpPr>
              <p:nvPr/>
            </p:nvGrpSpPr>
            <p:grpSpPr bwMode="auto">
              <a:xfrm>
                <a:off x="6128" y="1571"/>
                <a:ext cx="415" cy="1574"/>
                <a:chOff x="6173" y="1946"/>
                <a:chExt cx="415" cy="1574"/>
              </a:xfrm>
            </p:grpSpPr>
            <p:sp>
              <p:nvSpPr>
                <p:cNvPr id="30" name="Freeform 19"/>
                <p:cNvSpPr>
                  <a:spLocks/>
                </p:cNvSpPr>
                <p:nvPr/>
              </p:nvSpPr>
              <p:spPr bwMode="auto">
                <a:xfrm>
                  <a:off x="6534" y="2676"/>
                  <a:ext cx="54" cy="138"/>
                </a:xfrm>
                <a:custGeom>
                  <a:avLst/>
                  <a:gdLst>
                    <a:gd name="T0" fmla="*/ 0 w 54"/>
                    <a:gd name="T1" fmla="*/ 12 h 138"/>
                    <a:gd name="T2" fmla="*/ 0 w 54"/>
                    <a:gd name="T3" fmla="*/ 138 h 138"/>
                    <a:gd name="T4" fmla="*/ 54 w 54"/>
                    <a:gd name="T5" fmla="*/ 135 h 138"/>
                    <a:gd name="T6" fmla="*/ 54 w 54"/>
                    <a:gd name="T7" fmla="*/ 0 h 138"/>
                    <a:gd name="T8" fmla="*/ 0 w 54"/>
                    <a:gd name="T9" fmla="*/ 12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38">
                      <a:moveTo>
                        <a:pt x="0" y="12"/>
                      </a:moveTo>
                      <a:lnTo>
                        <a:pt x="0" y="138"/>
                      </a:lnTo>
                      <a:lnTo>
                        <a:pt x="54" y="135"/>
                      </a:lnTo>
                      <a:lnTo>
                        <a:pt x="5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  <p:sp>
              <p:nvSpPr>
                <p:cNvPr id="31" name="Freeform 20"/>
                <p:cNvSpPr>
                  <a:spLocks/>
                </p:cNvSpPr>
                <p:nvPr/>
              </p:nvSpPr>
              <p:spPr bwMode="auto">
                <a:xfrm>
                  <a:off x="6173" y="1946"/>
                  <a:ext cx="381" cy="1574"/>
                </a:xfrm>
                <a:custGeom>
                  <a:avLst/>
                  <a:gdLst>
                    <a:gd name="T0" fmla="*/ 0 w 741"/>
                    <a:gd name="T1" fmla="*/ 956 h 1574"/>
                    <a:gd name="T2" fmla="*/ 45 w 741"/>
                    <a:gd name="T3" fmla="*/ 1204 h 1574"/>
                    <a:gd name="T4" fmla="*/ 150 w 741"/>
                    <a:gd name="T5" fmla="*/ 1421 h 1574"/>
                    <a:gd name="T6" fmla="*/ 232 w 741"/>
                    <a:gd name="T7" fmla="*/ 1511 h 1574"/>
                    <a:gd name="T8" fmla="*/ 315 w 741"/>
                    <a:gd name="T9" fmla="*/ 1564 h 1574"/>
                    <a:gd name="T10" fmla="*/ 382 w 741"/>
                    <a:gd name="T11" fmla="*/ 1571 h 1574"/>
                    <a:gd name="T12" fmla="*/ 442 w 741"/>
                    <a:gd name="T13" fmla="*/ 1556 h 1574"/>
                    <a:gd name="T14" fmla="*/ 525 w 741"/>
                    <a:gd name="T15" fmla="*/ 1504 h 1574"/>
                    <a:gd name="T16" fmla="*/ 628 w 741"/>
                    <a:gd name="T17" fmla="*/ 1342 h 1574"/>
                    <a:gd name="T18" fmla="*/ 688 w 741"/>
                    <a:gd name="T19" fmla="*/ 1198 h 1574"/>
                    <a:gd name="T20" fmla="*/ 715 w 741"/>
                    <a:gd name="T21" fmla="*/ 1069 h 1574"/>
                    <a:gd name="T22" fmla="*/ 735 w 741"/>
                    <a:gd name="T23" fmla="*/ 814 h 1574"/>
                    <a:gd name="T24" fmla="*/ 735 w 741"/>
                    <a:gd name="T25" fmla="*/ 596 h 1574"/>
                    <a:gd name="T26" fmla="*/ 697 w 741"/>
                    <a:gd name="T27" fmla="*/ 371 h 1574"/>
                    <a:gd name="T28" fmla="*/ 630 w 741"/>
                    <a:gd name="T29" fmla="*/ 207 h 1574"/>
                    <a:gd name="T30" fmla="*/ 547 w 741"/>
                    <a:gd name="T31" fmla="*/ 102 h 1574"/>
                    <a:gd name="T32" fmla="*/ 457 w 741"/>
                    <a:gd name="T33" fmla="*/ 34 h 1574"/>
                    <a:gd name="T34" fmla="*/ 375 w 741"/>
                    <a:gd name="T35" fmla="*/ 4 h 1574"/>
                    <a:gd name="T36" fmla="*/ 346 w 741"/>
                    <a:gd name="T37" fmla="*/ 7 h 1574"/>
                    <a:gd name="T38" fmla="*/ 295 w 741"/>
                    <a:gd name="T39" fmla="*/ 19 h 1574"/>
                    <a:gd name="T40" fmla="*/ 210 w 741"/>
                    <a:gd name="T41" fmla="*/ 71 h 1574"/>
                    <a:gd name="T42" fmla="*/ 127 w 741"/>
                    <a:gd name="T43" fmla="*/ 177 h 1574"/>
                    <a:gd name="T44" fmla="*/ 52 w 741"/>
                    <a:gd name="T45" fmla="*/ 349 h 1574"/>
                    <a:gd name="T46" fmla="*/ 16 w 741"/>
                    <a:gd name="T47" fmla="*/ 520 h 1574"/>
                    <a:gd name="T48" fmla="*/ 4 w 741"/>
                    <a:gd name="T49" fmla="*/ 667 h 1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41" h="1574">
                      <a:moveTo>
                        <a:pt x="0" y="956"/>
                      </a:moveTo>
                      <a:cubicBezTo>
                        <a:pt x="10" y="1041"/>
                        <a:pt x="20" y="1127"/>
                        <a:pt x="45" y="1204"/>
                      </a:cubicBezTo>
                      <a:cubicBezTo>
                        <a:pt x="70" y="1281"/>
                        <a:pt x="119" y="1370"/>
                        <a:pt x="150" y="1421"/>
                      </a:cubicBezTo>
                      <a:cubicBezTo>
                        <a:pt x="181" y="1472"/>
                        <a:pt x="205" y="1487"/>
                        <a:pt x="232" y="1511"/>
                      </a:cubicBezTo>
                      <a:cubicBezTo>
                        <a:pt x="259" y="1535"/>
                        <a:pt x="290" y="1554"/>
                        <a:pt x="315" y="1564"/>
                      </a:cubicBezTo>
                      <a:cubicBezTo>
                        <a:pt x="340" y="1574"/>
                        <a:pt x="361" y="1572"/>
                        <a:pt x="382" y="1571"/>
                      </a:cubicBezTo>
                      <a:cubicBezTo>
                        <a:pt x="403" y="1570"/>
                        <a:pt x="418" y="1567"/>
                        <a:pt x="442" y="1556"/>
                      </a:cubicBezTo>
                      <a:cubicBezTo>
                        <a:pt x="466" y="1545"/>
                        <a:pt x="494" y="1540"/>
                        <a:pt x="525" y="1504"/>
                      </a:cubicBezTo>
                      <a:cubicBezTo>
                        <a:pt x="556" y="1468"/>
                        <a:pt x="601" y="1393"/>
                        <a:pt x="628" y="1342"/>
                      </a:cubicBezTo>
                      <a:cubicBezTo>
                        <a:pt x="655" y="1291"/>
                        <a:pt x="674" y="1243"/>
                        <a:pt x="688" y="1198"/>
                      </a:cubicBezTo>
                      <a:cubicBezTo>
                        <a:pt x="702" y="1153"/>
                        <a:pt x="707" y="1133"/>
                        <a:pt x="715" y="1069"/>
                      </a:cubicBezTo>
                      <a:cubicBezTo>
                        <a:pt x="723" y="1005"/>
                        <a:pt x="732" y="893"/>
                        <a:pt x="735" y="814"/>
                      </a:cubicBezTo>
                      <a:cubicBezTo>
                        <a:pt x="738" y="735"/>
                        <a:pt x="741" y="670"/>
                        <a:pt x="735" y="596"/>
                      </a:cubicBezTo>
                      <a:cubicBezTo>
                        <a:pt x="729" y="522"/>
                        <a:pt x="714" y="436"/>
                        <a:pt x="697" y="371"/>
                      </a:cubicBezTo>
                      <a:cubicBezTo>
                        <a:pt x="680" y="306"/>
                        <a:pt x="655" y="252"/>
                        <a:pt x="630" y="207"/>
                      </a:cubicBezTo>
                      <a:cubicBezTo>
                        <a:pt x="605" y="162"/>
                        <a:pt x="576" y="131"/>
                        <a:pt x="547" y="102"/>
                      </a:cubicBezTo>
                      <a:cubicBezTo>
                        <a:pt x="518" y="73"/>
                        <a:pt x="486" y="50"/>
                        <a:pt x="457" y="34"/>
                      </a:cubicBezTo>
                      <a:cubicBezTo>
                        <a:pt x="428" y="18"/>
                        <a:pt x="393" y="8"/>
                        <a:pt x="375" y="4"/>
                      </a:cubicBezTo>
                      <a:cubicBezTo>
                        <a:pt x="357" y="0"/>
                        <a:pt x="359" y="5"/>
                        <a:pt x="346" y="7"/>
                      </a:cubicBezTo>
                      <a:cubicBezTo>
                        <a:pt x="333" y="9"/>
                        <a:pt x="318" y="8"/>
                        <a:pt x="295" y="19"/>
                      </a:cubicBezTo>
                      <a:cubicBezTo>
                        <a:pt x="272" y="30"/>
                        <a:pt x="238" y="45"/>
                        <a:pt x="210" y="71"/>
                      </a:cubicBezTo>
                      <a:cubicBezTo>
                        <a:pt x="182" y="97"/>
                        <a:pt x="153" y="131"/>
                        <a:pt x="127" y="177"/>
                      </a:cubicBezTo>
                      <a:cubicBezTo>
                        <a:pt x="101" y="223"/>
                        <a:pt x="70" y="292"/>
                        <a:pt x="52" y="349"/>
                      </a:cubicBezTo>
                      <a:cubicBezTo>
                        <a:pt x="34" y="406"/>
                        <a:pt x="24" y="467"/>
                        <a:pt x="16" y="520"/>
                      </a:cubicBezTo>
                      <a:cubicBezTo>
                        <a:pt x="8" y="573"/>
                        <a:pt x="6" y="637"/>
                        <a:pt x="4" y="66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</p:grpSp>
          <p:grpSp>
            <p:nvGrpSpPr>
              <p:cNvPr id="12" name="Group 21"/>
              <p:cNvGrpSpPr>
                <a:grpSpLocks/>
              </p:cNvGrpSpPr>
              <p:nvPr/>
            </p:nvGrpSpPr>
            <p:grpSpPr bwMode="auto">
              <a:xfrm>
                <a:off x="9728" y="1556"/>
                <a:ext cx="412" cy="1574"/>
                <a:chOff x="9773" y="1931"/>
                <a:chExt cx="412" cy="1574"/>
              </a:xfrm>
            </p:grpSpPr>
            <p:sp>
              <p:nvSpPr>
                <p:cNvPr id="28" name="Freeform 22"/>
                <p:cNvSpPr>
                  <a:spLocks/>
                </p:cNvSpPr>
                <p:nvPr/>
              </p:nvSpPr>
              <p:spPr bwMode="auto">
                <a:xfrm>
                  <a:off x="10131" y="2673"/>
                  <a:ext cx="54" cy="138"/>
                </a:xfrm>
                <a:custGeom>
                  <a:avLst/>
                  <a:gdLst>
                    <a:gd name="T0" fmla="*/ 0 w 54"/>
                    <a:gd name="T1" fmla="*/ 12 h 138"/>
                    <a:gd name="T2" fmla="*/ 0 w 54"/>
                    <a:gd name="T3" fmla="*/ 138 h 138"/>
                    <a:gd name="T4" fmla="*/ 54 w 54"/>
                    <a:gd name="T5" fmla="*/ 135 h 138"/>
                    <a:gd name="T6" fmla="*/ 54 w 54"/>
                    <a:gd name="T7" fmla="*/ 0 h 138"/>
                    <a:gd name="T8" fmla="*/ 0 w 54"/>
                    <a:gd name="T9" fmla="*/ 12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38">
                      <a:moveTo>
                        <a:pt x="0" y="12"/>
                      </a:moveTo>
                      <a:lnTo>
                        <a:pt x="0" y="138"/>
                      </a:lnTo>
                      <a:lnTo>
                        <a:pt x="54" y="135"/>
                      </a:lnTo>
                      <a:lnTo>
                        <a:pt x="5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  <p:sp>
              <p:nvSpPr>
                <p:cNvPr id="29" name="Freeform 23"/>
                <p:cNvSpPr>
                  <a:spLocks/>
                </p:cNvSpPr>
                <p:nvPr/>
              </p:nvSpPr>
              <p:spPr bwMode="auto">
                <a:xfrm>
                  <a:off x="9773" y="1931"/>
                  <a:ext cx="381" cy="1574"/>
                </a:xfrm>
                <a:custGeom>
                  <a:avLst/>
                  <a:gdLst>
                    <a:gd name="T0" fmla="*/ 0 w 741"/>
                    <a:gd name="T1" fmla="*/ 956 h 1574"/>
                    <a:gd name="T2" fmla="*/ 45 w 741"/>
                    <a:gd name="T3" fmla="*/ 1204 h 1574"/>
                    <a:gd name="T4" fmla="*/ 150 w 741"/>
                    <a:gd name="T5" fmla="*/ 1421 h 1574"/>
                    <a:gd name="T6" fmla="*/ 232 w 741"/>
                    <a:gd name="T7" fmla="*/ 1511 h 1574"/>
                    <a:gd name="T8" fmla="*/ 315 w 741"/>
                    <a:gd name="T9" fmla="*/ 1564 h 1574"/>
                    <a:gd name="T10" fmla="*/ 382 w 741"/>
                    <a:gd name="T11" fmla="*/ 1571 h 1574"/>
                    <a:gd name="T12" fmla="*/ 442 w 741"/>
                    <a:gd name="T13" fmla="*/ 1556 h 1574"/>
                    <a:gd name="T14" fmla="*/ 525 w 741"/>
                    <a:gd name="T15" fmla="*/ 1504 h 1574"/>
                    <a:gd name="T16" fmla="*/ 628 w 741"/>
                    <a:gd name="T17" fmla="*/ 1342 h 1574"/>
                    <a:gd name="T18" fmla="*/ 688 w 741"/>
                    <a:gd name="T19" fmla="*/ 1198 h 1574"/>
                    <a:gd name="T20" fmla="*/ 715 w 741"/>
                    <a:gd name="T21" fmla="*/ 1069 h 1574"/>
                    <a:gd name="T22" fmla="*/ 735 w 741"/>
                    <a:gd name="T23" fmla="*/ 814 h 1574"/>
                    <a:gd name="T24" fmla="*/ 735 w 741"/>
                    <a:gd name="T25" fmla="*/ 596 h 1574"/>
                    <a:gd name="T26" fmla="*/ 697 w 741"/>
                    <a:gd name="T27" fmla="*/ 371 h 1574"/>
                    <a:gd name="T28" fmla="*/ 630 w 741"/>
                    <a:gd name="T29" fmla="*/ 207 h 1574"/>
                    <a:gd name="T30" fmla="*/ 547 w 741"/>
                    <a:gd name="T31" fmla="*/ 102 h 1574"/>
                    <a:gd name="T32" fmla="*/ 457 w 741"/>
                    <a:gd name="T33" fmla="*/ 34 h 1574"/>
                    <a:gd name="T34" fmla="*/ 375 w 741"/>
                    <a:gd name="T35" fmla="*/ 4 h 1574"/>
                    <a:gd name="T36" fmla="*/ 346 w 741"/>
                    <a:gd name="T37" fmla="*/ 7 h 1574"/>
                    <a:gd name="T38" fmla="*/ 295 w 741"/>
                    <a:gd name="T39" fmla="*/ 19 h 1574"/>
                    <a:gd name="T40" fmla="*/ 210 w 741"/>
                    <a:gd name="T41" fmla="*/ 71 h 1574"/>
                    <a:gd name="T42" fmla="*/ 127 w 741"/>
                    <a:gd name="T43" fmla="*/ 177 h 1574"/>
                    <a:gd name="T44" fmla="*/ 52 w 741"/>
                    <a:gd name="T45" fmla="*/ 349 h 1574"/>
                    <a:gd name="T46" fmla="*/ 16 w 741"/>
                    <a:gd name="T47" fmla="*/ 520 h 1574"/>
                    <a:gd name="T48" fmla="*/ 4 w 741"/>
                    <a:gd name="T49" fmla="*/ 667 h 1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41" h="1574">
                      <a:moveTo>
                        <a:pt x="0" y="956"/>
                      </a:moveTo>
                      <a:cubicBezTo>
                        <a:pt x="10" y="1041"/>
                        <a:pt x="20" y="1127"/>
                        <a:pt x="45" y="1204"/>
                      </a:cubicBezTo>
                      <a:cubicBezTo>
                        <a:pt x="70" y="1281"/>
                        <a:pt x="119" y="1370"/>
                        <a:pt x="150" y="1421"/>
                      </a:cubicBezTo>
                      <a:cubicBezTo>
                        <a:pt x="181" y="1472"/>
                        <a:pt x="205" y="1487"/>
                        <a:pt x="232" y="1511"/>
                      </a:cubicBezTo>
                      <a:cubicBezTo>
                        <a:pt x="259" y="1535"/>
                        <a:pt x="290" y="1554"/>
                        <a:pt x="315" y="1564"/>
                      </a:cubicBezTo>
                      <a:cubicBezTo>
                        <a:pt x="340" y="1574"/>
                        <a:pt x="361" y="1572"/>
                        <a:pt x="382" y="1571"/>
                      </a:cubicBezTo>
                      <a:cubicBezTo>
                        <a:pt x="403" y="1570"/>
                        <a:pt x="418" y="1567"/>
                        <a:pt x="442" y="1556"/>
                      </a:cubicBezTo>
                      <a:cubicBezTo>
                        <a:pt x="466" y="1545"/>
                        <a:pt x="494" y="1540"/>
                        <a:pt x="525" y="1504"/>
                      </a:cubicBezTo>
                      <a:cubicBezTo>
                        <a:pt x="556" y="1468"/>
                        <a:pt x="601" y="1393"/>
                        <a:pt x="628" y="1342"/>
                      </a:cubicBezTo>
                      <a:cubicBezTo>
                        <a:pt x="655" y="1291"/>
                        <a:pt x="674" y="1243"/>
                        <a:pt x="688" y="1198"/>
                      </a:cubicBezTo>
                      <a:cubicBezTo>
                        <a:pt x="702" y="1153"/>
                        <a:pt x="707" y="1133"/>
                        <a:pt x="715" y="1069"/>
                      </a:cubicBezTo>
                      <a:cubicBezTo>
                        <a:pt x="723" y="1005"/>
                        <a:pt x="732" y="893"/>
                        <a:pt x="735" y="814"/>
                      </a:cubicBezTo>
                      <a:cubicBezTo>
                        <a:pt x="738" y="735"/>
                        <a:pt x="741" y="670"/>
                        <a:pt x="735" y="596"/>
                      </a:cubicBezTo>
                      <a:cubicBezTo>
                        <a:pt x="729" y="522"/>
                        <a:pt x="714" y="436"/>
                        <a:pt x="697" y="371"/>
                      </a:cubicBezTo>
                      <a:cubicBezTo>
                        <a:pt x="680" y="306"/>
                        <a:pt x="655" y="252"/>
                        <a:pt x="630" y="207"/>
                      </a:cubicBezTo>
                      <a:cubicBezTo>
                        <a:pt x="605" y="162"/>
                        <a:pt x="576" y="131"/>
                        <a:pt x="547" y="102"/>
                      </a:cubicBezTo>
                      <a:cubicBezTo>
                        <a:pt x="518" y="73"/>
                        <a:pt x="486" y="50"/>
                        <a:pt x="457" y="34"/>
                      </a:cubicBezTo>
                      <a:cubicBezTo>
                        <a:pt x="428" y="18"/>
                        <a:pt x="393" y="8"/>
                        <a:pt x="375" y="4"/>
                      </a:cubicBezTo>
                      <a:cubicBezTo>
                        <a:pt x="357" y="0"/>
                        <a:pt x="359" y="5"/>
                        <a:pt x="346" y="7"/>
                      </a:cubicBezTo>
                      <a:cubicBezTo>
                        <a:pt x="333" y="9"/>
                        <a:pt x="318" y="8"/>
                        <a:pt x="295" y="19"/>
                      </a:cubicBezTo>
                      <a:cubicBezTo>
                        <a:pt x="272" y="30"/>
                        <a:pt x="238" y="45"/>
                        <a:pt x="210" y="71"/>
                      </a:cubicBezTo>
                      <a:cubicBezTo>
                        <a:pt x="182" y="97"/>
                        <a:pt x="153" y="131"/>
                        <a:pt x="127" y="177"/>
                      </a:cubicBezTo>
                      <a:cubicBezTo>
                        <a:pt x="101" y="223"/>
                        <a:pt x="70" y="292"/>
                        <a:pt x="52" y="349"/>
                      </a:cubicBezTo>
                      <a:cubicBezTo>
                        <a:pt x="34" y="406"/>
                        <a:pt x="24" y="467"/>
                        <a:pt x="16" y="520"/>
                      </a:cubicBezTo>
                      <a:cubicBezTo>
                        <a:pt x="8" y="573"/>
                        <a:pt x="6" y="637"/>
                        <a:pt x="4" y="66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</p:grpSp>
          <p:grpSp>
            <p:nvGrpSpPr>
              <p:cNvPr id="13" name="Group 24"/>
              <p:cNvGrpSpPr>
                <a:grpSpLocks/>
              </p:cNvGrpSpPr>
              <p:nvPr/>
            </p:nvGrpSpPr>
            <p:grpSpPr bwMode="auto">
              <a:xfrm>
                <a:off x="6848" y="1571"/>
                <a:ext cx="415" cy="1574"/>
                <a:chOff x="6893" y="1946"/>
                <a:chExt cx="415" cy="1574"/>
              </a:xfrm>
            </p:grpSpPr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7254" y="2673"/>
                  <a:ext cx="54" cy="138"/>
                </a:xfrm>
                <a:custGeom>
                  <a:avLst/>
                  <a:gdLst>
                    <a:gd name="T0" fmla="*/ 0 w 54"/>
                    <a:gd name="T1" fmla="*/ 12 h 138"/>
                    <a:gd name="T2" fmla="*/ 0 w 54"/>
                    <a:gd name="T3" fmla="*/ 138 h 138"/>
                    <a:gd name="T4" fmla="*/ 54 w 54"/>
                    <a:gd name="T5" fmla="*/ 135 h 138"/>
                    <a:gd name="T6" fmla="*/ 54 w 54"/>
                    <a:gd name="T7" fmla="*/ 0 h 138"/>
                    <a:gd name="T8" fmla="*/ 0 w 54"/>
                    <a:gd name="T9" fmla="*/ 12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38">
                      <a:moveTo>
                        <a:pt x="0" y="12"/>
                      </a:moveTo>
                      <a:lnTo>
                        <a:pt x="0" y="138"/>
                      </a:lnTo>
                      <a:lnTo>
                        <a:pt x="54" y="135"/>
                      </a:lnTo>
                      <a:lnTo>
                        <a:pt x="5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6893" y="1946"/>
                  <a:ext cx="381" cy="1574"/>
                </a:xfrm>
                <a:custGeom>
                  <a:avLst/>
                  <a:gdLst>
                    <a:gd name="T0" fmla="*/ 0 w 741"/>
                    <a:gd name="T1" fmla="*/ 956 h 1574"/>
                    <a:gd name="T2" fmla="*/ 45 w 741"/>
                    <a:gd name="T3" fmla="*/ 1204 h 1574"/>
                    <a:gd name="T4" fmla="*/ 150 w 741"/>
                    <a:gd name="T5" fmla="*/ 1421 h 1574"/>
                    <a:gd name="T6" fmla="*/ 232 w 741"/>
                    <a:gd name="T7" fmla="*/ 1511 h 1574"/>
                    <a:gd name="T8" fmla="*/ 315 w 741"/>
                    <a:gd name="T9" fmla="*/ 1564 h 1574"/>
                    <a:gd name="T10" fmla="*/ 382 w 741"/>
                    <a:gd name="T11" fmla="*/ 1571 h 1574"/>
                    <a:gd name="T12" fmla="*/ 442 w 741"/>
                    <a:gd name="T13" fmla="*/ 1556 h 1574"/>
                    <a:gd name="T14" fmla="*/ 525 w 741"/>
                    <a:gd name="T15" fmla="*/ 1504 h 1574"/>
                    <a:gd name="T16" fmla="*/ 628 w 741"/>
                    <a:gd name="T17" fmla="*/ 1342 h 1574"/>
                    <a:gd name="T18" fmla="*/ 688 w 741"/>
                    <a:gd name="T19" fmla="*/ 1198 h 1574"/>
                    <a:gd name="T20" fmla="*/ 715 w 741"/>
                    <a:gd name="T21" fmla="*/ 1069 h 1574"/>
                    <a:gd name="T22" fmla="*/ 735 w 741"/>
                    <a:gd name="T23" fmla="*/ 814 h 1574"/>
                    <a:gd name="T24" fmla="*/ 735 w 741"/>
                    <a:gd name="T25" fmla="*/ 596 h 1574"/>
                    <a:gd name="T26" fmla="*/ 697 w 741"/>
                    <a:gd name="T27" fmla="*/ 371 h 1574"/>
                    <a:gd name="T28" fmla="*/ 630 w 741"/>
                    <a:gd name="T29" fmla="*/ 207 h 1574"/>
                    <a:gd name="T30" fmla="*/ 547 w 741"/>
                    <a:gd name="T31" fmla="*/ 102 h 1574"/>
                    <a:gd name="T32" fmla="*/ 457 w 741"/>
                    <a:gd name="T33" fmla="*/ 34 h 1574"/>
                    <a:gd name="T34" fmla="*/ 375 w 741"/>
                    <a:gd name="T35" fmla="*/ 4 h 1574"/>
                    <a:gd name="T36" fmla="*/ 346 w 741"/>
                    <a:gd name="T37" fmla="*/ 7 h 1574"/>
                    <a:gd name="T38" fmla="*/ 295 w 741"/>
                    <a:gd name="T39" fmla="*/ 19 h 1574"/>
                    <a:gd name="T40" fmla="*/ 210 w 741"/>
                    <a:gd name="T41" fmla="*/ 71 h 1574"/>
                    <a:gd name="T42" fmla="*/ 127 w 741"/>
                    <a:gd name="T43" fmla="*/ 177 h 1574"/>
                    <a:gd name="T44" fmla="*/ 52 w 741"/>
                    <a:gd name="T45" fmla="*/ 349 h 1574"/>
                    <a:gd name="T46" fmla="*/ 16 w 741"/>
                    <a:gd name="T47" fmla="*/ 520 h 1574"/>
                    <a:gd name="T48" fmla="*/ 4 w 741"/>
                    <a:gd name="T49" fmla="*/ 667 h 1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41" h="1574">
                      <a:moveTo>
                        <a:pt x="0" y="956"/>
                      </a:moveTo>
                      <a:cubicBezTo>
                        <a:pt x="10" y="1041"/>
                        <a:pt x="20" y="1127"/>
                        <a:pt x="45" y="1204"/>
                      </a:cubicBezTo>
                      <a:cubicBezTo>
                        <a:pt x="70" y="1281"/>
                        <a:pt x="119" y="1370"/>
                        <a:pt x="150" y="1421"/>
                      </a:cubicBezTo>
                      <a:cubicBezTo>
                        <a:pt x="181" y="1472"/>
                        <a:pt x="205" y="1487"/>
                        <a:pt x="232" y="1511"/>
                      </a:cubicBezTo>
                      <a:cubicBezTo>
                        <a:pt x="259" y="1535"/>
                        <a:pt x="290" y="1554"/>
                        <a:pt x="315" y="1564"/>
                      </a:cubicBezTo>
                      <a:cubicBezTo>
                        <a:pt x="340" y="1574"/>
                        <a:pt x="361" y="1572"/>
                        <a:pt x="382" y="1571"/>
                      </a:cubicBezTo>
                      <a:cubicBezTo>
                        <a:pt x="403" y="1570"/>
                        <a:pt x="418" y="1567"/>
                        <a:pt x="442" y="1556"/>
                      </a:cubicBezTo>
                      <a:cubicBezTo>
                        <a:pt x="466" y="1545"/>
                        <a:pt x="494" y="1540"/>
                        <a:pt x="525" y="1504"/>
                      </a:cubicBezTo>
                      <a:cubicBezTo>
                        <a:pt x="556" y="1468"/>
                        <a:pt x="601" y="1393"/>
                        <a:pt x="628" y="1342"/>
                      </a:cubicBezTo>
                      <a:cubicBezTo>
                        <a:pt x="655" y="1291"/>
                        <a:pt x="674" y="1243"/>
                        <a:pt x="688" y="1198"/>
                      </a:cubicBezTo>
                      <a:cubicBezTo>
                        <a:pt x="702" y="1153"/>
                        <a:pt x="707" y="1133"/>
                        <a:pt x="715" y="1069"/>
                      </a:cubicBezTo>
                      <a:cubicBezTo>
                        <a:pt x="723" y="1005"/>
                        <a:pt x="732" y="893"/>
                        <a:pt x="735" y="814"/>
                      </a:cubicBezTo>
                      <a:cubicBezTo>
                        <a:pt x="738" y="735"/>
                        <a:pt x="741" y="670"/>
                        <a:pt x="735" y="596"/>
                      </a:cubicBezTo>
                      <a:cubicBezTo>
                        <a:pt x="729" y="522"/>
                        <a:pt x="714" y="436"/>
                        <a:pt x="697" y="371"/>
                      </a:cubicBezTo>
                      <a:cubicBezTo>
                        <a:pt x="680" y="306"/>
                        <a:pt x="655" y="252"/>
                        <a:pt x="630" y="207"/>
                      </a:cubicBezTo>
                      <a:cubicBezTo>
                        <a:pt x="605" y="162"/>
                        <a:pt x="576" y="131"/>
                        <a:pt x="547" y="102"/>
                      </a:cubicBezTo>
                      <a:cubicBezTo>
                        <a:pt x="518" y="73"/>
                        <a:pt x="486" y="50"/>
                        <a:pt x="457" y="34"/>
                      </a:cubicBezTo>
                      <a:cubicBezTo>
                        <a:pt x="428" y="18"/>
                        <a:pt x="393" y="8"/>
                        <a:pt x="375" y="4"/>
                      </a:cubicBezTo>
                      <a:cubicBezTo>
                        <a:pt x="357" y="0"/>
                        <a:pt x="359" y="5"/>
                        <a:pt x="346" y="7"/>
                      </a:cubicBezTo>
                      <a:cubicBezTo>
                        <a:pt x="333" y="9"/>
                        <a:pt x="318" y="8"/>
                        <a:pt x="295" y="19"/>
                      </a:cubicBezTo>
                      <a:cubicBezTo>
                        <a:pt x="272" y="30"/>
                        <a:pt x="238" y="45"/>
                        <a:pt x="210" y="71"/>
                      </a:cubicBezTo>
                      <a:cubicBezTo>
                        <a:pt x="182" y="97"/>
                        <a:pt x="153" y="131"/>
                        <a:pt x="127" y="177"/>
                      </a:cubicBezTo>
                      <a:cubicBezTo>
                        <a:pt x="101" y="223"/>
                        <a:pt x="70" y="292"/>
                        <a:pt x="52" y="349"/>
                      </a:cubicBezTo>
                      <a:cubicBezTo>
                        <a:pt x="34" y="406"/>
                        <a:pt x="24" y="467"/>
                        <a:pt x="16" y="520"/>
                      </a:cubicBezTo>
                      <a:cubicBezTo>
                        <a:pt x="8" y="573"/>
                        <a:pt x="6" y="637"/>
                        <a:pt x="4" y="66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</p:grpSp>
          <p:grpSp>
            <p:nvGrpSpPr>
              <p:cNvPr id="14" name="Group 27"/>
              <p:cNvGrpSpPr>
                <a:grpSpLocks/>
              </p:cNvGrpSpPr>
              <p:nvPr/>
            </p:nvGrpSpPr>
            <p:grpSpPr bwMode="auto">
              <a:xfrm>
                <a:off x="7568" y="1571"/>
                <a:ext cx="418" cy="1574"/>
                <a:chOff x="7613" y="1946"/>
                <a:chExt cx="418" cy="1574"/>
              </a:xfrm>
            </p:grpSpPr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7977" y="2679"/>
                  <a:ext cx="54" cy="138"/>
                </a:xfrm>
                <a:custGeom>
                  <a:avLst/>
                  <a:gdLst>
                    <a:gd name="T0" fmla="*/ 0 w 54"/>
                    <a:gd name="T1" fmla="*/ 12 h 138"/>
                    <a:gd name="T2" fmla="*/ 0 w 54"/>
                    <a:gd name="T3" fmla="*/ 138 h 138"/>
                    <a:gd name="T4" fmla="*/ 54 w 54"/>
                    <a:gd name="T5" fmla="*/ 135 h 138"/>
                    <a:gd name="T6" fmla="*/ 54 w 54"/>
                    <a:gd name="T7" fmla="*/ 0 h 138"/>
                    <a:gd name="T8" fmla="*/ 0 w 54"/>
                    <a:gd name="T9" fmla="*/ 12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38">
                      <a:moveTo>
                        <a:pt x="0" y="12"/>
                      </a:moveTo>
                      <a:lnTo>
                        <a:pt x="0" y="138"/>
                      </a:lnTo>
                      <a:lnTo>
                        <a:pt x="54" y="135"/>
                      </a:lnTo>
                      <a:lnTo>
                        <a:pt x="5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7613" y="1946"/>
                  <a:ext cx="381" cy="1574"/>
                </a:xfrm>
                <a:custGeom>
                  <a:avLst/>
                  <a:gdLst>
                    <a:gd name="T0" fmla="*/ 0 w 741"/>
                    <a:gd name="T1" fmla="*/ 956 h 1574"/>
                    <a:gd name="T2" fmla="*/ 45 w 741"/>
                    <a:gd name="T3" fmla="*/ 1204 h 1574"/>
                    <a:gd name="T4" fmla="*/ 150 w 741"/>
                    <a:gd name="T5" fmla="*/ 1421 h 1574"/>
                    <a:gd name="T6" fmla="*/ 232 w 741"/>
                    <a:gd name="T7" fmla="*/ 1511 h 1574"/>
                    <a:gd name="T8" fmla="*/ 315 w 741"/>
                    <a:gd name="T9" fmla="*/ 1564 h 1574"/>
                    <a:gd name="T10" fmla="*/ 382 w 741"/>
                    <a:gd name="T11" fmla="*/ 1571 h 1574"/>
                    <a:gd name="T12" fmla="*/ 442 w 741"/>
                    <a:gd name="T13" fmla="*/ 1556 h 1574"/>
                    <a:gd name="T14" fmla="*/ 525 w 741"/>
                    <a:gd name="T15" fmla="*/ 1504 h 1574"/>
                    <a:gd name="T16" fmla="*/ 628 w 741"/>
                    <a:gd name="T17" fmla="*/ 1342 h 1574"/>
                    <a:gd name="T18" fmla="*/ 688 w 741"/>
                    <a:gd name="T19" fmla="*/ 1198 h 1574"/>
                    <a:gd name="T20" fmla="*/ 715 w 741"/>
                    <a:gd name="T21" fmla="*/ 1069 h 1574"/>
                    <a:gd name="T22" fmla="*/ 735 w 741"/>
                    <a:gd name="T23" fmla="*/ 814 h 1574"/>
                    <a:gd name="T24" fmla="*/ 735 w 741"/>
                    <a:gd name="T25" fmla="*/ 596 h 1574"/>
                    <a:gd name="T26" fmla="*/ 697 w 741"/>
                    <a:gd name="T27" fmla="*/ 371 h 1574"/>
                    <a:gd name="T28" fmla="*/ 630 w 741"/>
                    <a:gd name="T29" fmla="*/ 207 h 1574"/>
                    <a:gd name="T30" fmla="*/ 547 w 741"/>
                    <a:gd name="T31" fmla="*/ 102 h 1574"/>
                    <a:gd name="T32" fmla="*/ 457 w 741"/>
                    <a:gd name="T33" fmla="*/ 34 h 1574"/>
                    <a:gd name="T34" fmla="*/ 375 w 741"/>
                    <a:gd name="T35" fmla="*/ 4 h 1574"/>
                    <a:gd name="T36" fmla="*/ 346 w 741"/>
                    <a:gd name="T37" fmla="*/ 7 h 1574"/>
                    <a:gd name="T38" fmla="*/ 295 w 741"/>
                    <a:gd name="T39" fmla="*/ 19 h 1574"/>
                    <a:gd name="T40" fmla="*/ 210 w 741"/>
                    <a:gd name="T41" fmla="*/ 71 h 1574"/>
                    <a:gd name="T42" fmla="*/ 127 w 741"/>
                    <a:gd name="T43" fmla="*/ 177 h 1574"/>
                    <a:gd name="T44" fmla="*/ 52 w 741"/>
                    <a:gd name="T45" fmla="*/ 349 h 1574"/>
                    <a:gd name="T46" fmla="*/ 16 w 741"/>
                    <a:gd name="T47" fmla="*/ 520 h 1574"/>
                    <a:gd name="T48" fmla="*/ 4 w 741"/>
                    <a:gd name="T49" fmla="*/ 667 h 1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41" h="1574">
                      <a:moveTo>
                        <a:pt x="0" y="956"/>
                      </a:moveTo>
                      <a:cubicBezTo>
                        <a:pt x="10" y="1041"/>
                        <a:pt x="20" y="1127"/>
                        <a:pt x="45" y="1204"/>
                      </a:cubicBezTo>
                      <a:cubicBezTo>
                        <a:pt x="70" y="1281"/>
                        <a:pt x="119" y="1370"/>
                        <a:pt x="150" y="1421"/>
                      </a:cubicBezTo>
                      <a:cubicBezTo>
                        <a:pt x="181" y="1472"/>
                        <a:pt x="205" y="1487"/>
                        <a:pt x="232" y="1511"/>
                      </a:cubicBezTo>
                      <a:cubicBezTo>
                        <a:pt x="259" y="1535"/>
                        <a:pt x="290" y="1554"/>
                        <a:pt x="315" y="1564"/>
                      </a:cubicBezTo>
                      <a:cubicBezTo>
                        <a:pt x="340" y="1574"/>
                        <a:pt x="361" y="1572"/>
                        <a:pt x="382" y="1571"/>
                      </a:cubicBezTo>
                      <a:cubicBezTo>
                        <a:pt x="403" y="1570"/>
                        <a:pt x="418" y="1567"/>
                        <a:pt x="442" y="1556"/>
                      </a:cubicBezTo>
                      <a:cubicBezTo>
                        <a:pt x="466" y="1545"/>
                        <a:pt x="494" y="1540"/>
                        <a:pt x="525" y="1504"/>
                      </a:cubicBezTo>
                      <a:cubicBezTo>
                        <a:pt x="556" y="1468"/>
                        <a:pt x="601" y="1393"/>
                        <a:pt x="628" y="1342"/>
                      </a:cubicBezTo>
                      <a:cubicBezTo>
                        <a:pt x="655" y="1291"/>
                        <a:pt x="674" y="1243"/>
                        <a:pt x="688" y="1198"/>
                      </a:cubicBezTo>
                      <a:cubicBezTo>
                        <a:pt x="702" y="1153"/>
                        <a:pt x="707" y="1133"/>
                        <a:pt x="715" y="1069"/>
                      </a:cubicBezTo>
                      <a:cubicBezTo>
                        <a:pt x="723" y="1005"/>
                        <a:pt x="732" y="893"/>
                        <a:pt x="735" y="814"/>
                      </a:cubicBezTo>
                      <a:cubicBezTo>
                        <a:pt x="738" y="735"/>
                        <a:pt x="741" y="670"/>
                        <a:pt x="735" y="596"/>
                      </a:cubicBezTo>
                      <a:cubicBezTo>
                        <a:pt x="729" y="522"/>
                        <a:pt x="714" y="436"/>
                        <a:pt x="697" y="371"/>
                      </a:cubicBezTo>
                      <a:cubicBezTo>
                        <a:pt x="680" y="306"/>
                        <a:pt x="655" y="252"/>
                        <a:pt x="630" y="207"/>
                      </a:cubicBezTo>
                      <a:cubicBezTo>
                        <a:pt x="605" y="162"/>
                        <a:pt x="576" y="131"/>
                        <a:pt x="547" y="102"/>
                      </a:cubicBezTo>
                      <a:cubicBezTo>
                        <a:pt x="518" y="73"/>
                        <a:pt x="486" y="50"/>
                        <a:pt x="457" y="34"/>
                      </a:cubicBezTo>
                      <a:cubicBezTo>
                        <a:pt x="428" y="18"/>
                        <a:pt x="393" y="8"/>
                        <a:pt x="375" y="4"/>
                      </a:cubicBezTo>
                      <a:cubicBezTo>
                        <a:pt x="357" y="0"/>
                        <a:pt x="359" y="5"/>
                        <a:pt x="346" y="7"/>
                      </a:cubicBezTo>
                      <a:cubicBezTo>
                        <a:pt x="333" y="9"/>
                        <a:pt x="318" y="8"/>
                        <a:pt x="295" y="19"/>
                      </a:cubicBezTo>
                      <a:cubicBezTo>
                        <a:pt x="272" y="30"/>
                        <a:pt x="238" y="45"/>
                        <a:pt x="210" y="71"/>
                      </a:cubicBezTo>
                      <a:cubicBezTo>
                        <a:pt x="182" y="97"/>
                        <a:pt x="153" y="131"/>
                        <a:pt x="127" y="177"/>
                      </a:cubicBezTo>
                      <a:cubicBezTo>
                        <a:pt x="101" y="223"/>
                        <a:pt x="70" y="292"/>
                        <a:pt x="52" y="349"/>
                      </a:cubicBezTo>
                      <a:cubicBezTo>
                        <a:pt x="34" y="406"/>
                        <a:pt x="24" y="467"/>
                        <a:pt x="16" y="520"/>
                      </a:cubicBezTo>
                      <a:cubicBezTo>
                        <a:pt x="8" y="573"/>
                        <a:pt x="6" y="637"/>
                        <a:pt x="4" y="66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</p:grpSp>
          <p:grpSp>
            <p:nvGrpSpPr>
              <p:cNvPr id="15" name="Group 30"/>
              <p:cNvGrpSpPr>
                <a:grpSpLocks/>
              </p:cNvGrpSpPr>
              <p:nvPr/>
            </p:nvGrpSpPr>
            <p:grpSpPr bwMode="auto">
              <a:xfrm>
                <a:off x="8288" y="1571"/>
                <a:ext cx="415" cy="1574"/>
                <a:chOff x="8333" y="1946"/>
                <a:chExt cx="415" cy="1574"/>
              </a:xfrm>
            </p:grpSpPr>
            <p:sp>
              <p:nvSpPr>
                <p:cNvPr id="22" name="Freeform 31"/>
                <p:cNvSpPr>
                  <a:spLocks/>
                </p:cNvSpPr>
                <p:nvPr/>
              </p:nvSpPr>
              <p:spPr bwMode="auto">
                <a:xfrm>
                  <a:off x="8694" y="2670"/>
                  <a:ext cx="54" cy="138"/>
                </a:xfrm>
                <a:custGeom>
                  <a:avLst/>
                  <a:gdLst>
                    <a:gd name="T0" fmla="*/ 0 w 54"/>
                    <a:gd name="T1" fmla="*/ 12 h 138"/>
                    <a:gd name="T2" fmla="*/ 0 w 54"/>
                    <a:gd name="T3" fmla="*/ 138 h 138"/>
                    <a:gd name="T4" fmla="*/ 54 w 54"/>
                    <a:gd name="T5" fmla="*/ 135 h 138"/>
                    <a:gd name="T6" fmla="*/ 54 w 54"/>
                    <a:gd name="T7" fmla="*/ 0 h 138"/>
                    <a:gd name="T8" fmla="*/ 0 w 54"/>
                    <a:gd name="T9" fmla="*/ 12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38">
                      <a:moveTo>
                        <a:pt x="0" y="12"/>
                      </a:moveTo>
                      <a:lnTo>
                        <a:pt x="0" y="138"/>
                      </a:lnTo>
                      <a:lnTo>
                        <a:pt x="54" y="135"/>
                      </a:lnTo>
                      <a:lnTo>
                        <a:pt x="5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  <p:sp>
              <p:nvSpPr>
                <p:cNvPr id="23" name="Freeform 32"/>
                <p:cNvSpPr>
                  <a:spLocks/>
                </p:cNvSpPr>
                <p:nvPr/>
              </p:nvSpPr>
              <p:spPr bwMode="auto">
                <a:xfrm>
                  <a:off x="8333" y="1946"/>
                  <a:ext cx="381" cy="1574"/>
                </a:xfrm>
                <a:custGeom>
                  <a:avLst/>
                  <a:gdLst>
                    <a:gd name="T0" fmla="*/ 0 w 741"/>
                    <a:gd name="T1" fmla="*/ 956 h 1574"/>
                    <a:gd name="T2" fmla="*/ 45 w 741"/>
                    <a:gd name="T3" fmla="*/ 1204 h 1574"/>
                    <a:gd name="T4" fmla="*/ 150 w 741"/>
                    <a:gd name="T5" fmla="*/ 1421 h 1574"/>
                    <a:gd name="T6" fmla="*/ 232 w 741"/>
                    <a:gd name="T7" fmla="*/ 1511 h 1574"/>
                    <a:gd name="T8" fmla="*/ 315 w 741"/>
                    <a:gd name="T9" fmla="*/ 1564 h 1574"/>
                    <a:gd name="T10" fmla="*/ 382 w 741"/>
                    <a:gd name="T11" fmla="*/ 1571 h 1574"/>
                    <a:gd name="T12" fmla="*/ 442 w 741"/>
                    <a:gd name="T13" fmla="*/ 1556 h 1574"/>
                    <a:gd name="T14" fmla="*/ 525 w 741"/>
                    <a:gd name="T15" fmla="*/ 1504 h 1574"/>
                    <a:gd name="T16" fmla="*/ 628 w 741"/>
                    <a:gd name="T17" fmla="*/ 1342 h 1574"/>
                    <a:gd name="T18" fmla="*/ 688 w 741"/>
                    <a:gd name="T19" fmla="*/ 1198 h 1574"/>
                    <a:gd name="T20" fmla="*/ 715 w 741"/>
                    <a:gd name="T21" fmla="*/ 1069 h 1574"/>
                    <a:gd name="T22" fmla="*/ 735 w 741"/>
                    <a:gd name="T23" fmla="*/ 814 h 1574"/>
                    <a:gd name="T24" fmla="*/ 735 w 741"/>
                    <a:gd name="T25" fmla="*/ 596 h 1574"/>
                    <a:gd name="T26" fmla="*/ 697 w 741"/>
                    <a:gd name="T27" fmla="*/ 371 h 1574"/>
                    <a:gd name="T28" fmla="*/ 630 w 741"/>
                    <a:gd name="T29" fmla="*/ 207 h 1574"/>
                    <a:gd name="T30" fmla="*/ 547 w 741"/>
                    <a:gd name="T31" fmla="*/ 102 h 1574"/>
                    <a:gd name="T32" fmla="*/ 457 w 741"/>
                    <a:gd name="T33" fmla="*/ 34 h 1574"/>
                    <a:gd name="T34" fmla="*/ 375 w 741"/>
                    <a:gd name="T35" fmla="*/ 4 h 1574"/>
                    <a:gd name="T36" fmla="*/ 346 w 741"/>
                    <a:gd name="T37" fmla="*/ 7 h 1574"/>
                    <a:gd name="T38" fmla="*/ 295 w 741"/>
                    <a:gd name="T39" fmla="*/ 19 h 1574"/>
                    <a:gd name="T40" fmla="*/ 210 w 741"/>
                    <a:gd name="T41" fmla="*/ 71 h 1574"/>
                    <a:gd name="T42" fmla="*/ 127 w 741"/>
                    <a:gd name="T43" fmla="*/ 177 h 1574"/>
                    <a:gd name="T44" fmla="*/ 52 w 741"/>
                    <a:gd name="T45" fmla="*/ 349 h 1574"/>
                    <a:gd name="T46" fmla="*/ 16 w 741"/>
                    <a:gd name="T47" fmla="*/ 520 h 1574"/>
                    <a:gd name="T48" fmla="*/ 4 w 741"/>
                    <a:gd name="T49" fmla="*/ 667 h 1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41" h="1574">
                      <a:moveTo>
                        <a:pt x="0" y="956"/>
                      </a:moveTo>
                      <a:cubicBezTo>
                        <a:pt x="10" y="1041"/>
                        <a:pt x="20" y="1127"/>
                        <a:pt x="45" y="1204"/>
                      </a:cubicBezTo>
                      <a:cubicBezTo>
                        <a:pt x="70" y="1281"/>
                        <a:pt x="119" y="1370"/>
                        <a:pt x="150" y="1421"/>
                      </a:cubicBezTo>
                      <a:cubicBezTo>
                        <a:pt x="181" y="1472"/>
                        <a:pt x="205" y="1487"/>
                        <a:pt x="232" y="1511"/>
                      </a:cubicBezTo>
                      <a:cubicBezTo>
                        <a:pt x="259" y="1535"/>
                        <a:pt x="290" y="1554"/>
                        <a:pt x="315" y="1564"/>
                      </a:cubicBezTo>
                      <a:cubicBezTo>
                        <a:pt x="340" y="1574"/>
                        <a:pt x="361" y="1572"/>
                        <a:pt x="382" y="1571"/>
                      </a:cubicBezTo>
                      <a:cubicBezTo>
                        <a:pt x="403" y="1570"/>
                        <a:pt x="418" y="1567"/>
                        <a:pt x="442" y="1556"/>
                      </a:cubicBezTo>
                      <a:cubicBezTo>
                        <a:pt x="466" y="1545"/>
                        <a:pt x="494" y="1540"/>
                        <a:pt x="525" y="1504"/>
                      </a:cubicBezTo>
                      <a:cubicBezTo>
                        <a:pt x="556" y="1468"/>
                        <a:pt x="601" y="1393"/>
                        <a:pt x="628" y="1342"/>
                      </a:cubicBezTo>
                      <a:cubicBezTo>
                        <a:pt x="655" y="1291"/>
                        <a:pt x="674" y="1243"/>
                        <a:pt x="688" y="1198"/>
                      </a:cubicBezTo>
                      <a:cubicBezTo>
                        <a:pt x="702" y="1153"/>
                        <a:pt x="707" y="1133"/>
                        <a:pt x="715" y="1069"/>
                      </a:cubicBezTo>
                      <a:cubicBezTo>
                        <a:pt x="723" y="1005"/>
                        <a:pt x="732" y="893"/>
                        <a:pt x="735" y="814"/>
                      </a:cubicBezTo>
                      <a:cubicBezTo>
                        <a:pt x="738" y="735"/>
                        <a:pt x="741" y="670"/>
                        <a:pt x="735" y="596"/>
                      </a:cubicBezTo>
                      <a:cubicBezTo>
                        <a:pt x="729" y="522"/>
                        <a:pt x="714" y="436"/>
                        <a:pt x="697" y="371"/>
                      </a:cubicBezTo>
                      <a:cubicBezTo>
                        <a:pt x="680" y="306"/>
                        <a:pt x="655" y="252"/>
                        <a:pt x="630" y="207"/>
                      </a:cubicBezTo>
                      <a:cubicBezTo>
                        <a:pt x="605" y="162"/>
                        <a:pt x="576" y="131"/>
                        <a:pt x="547" y="102"/>
                      </a:cubicBezTo>
                      <a:cubicBezTo>
                        <a:pt x="518" y="73"/>
                        <a:pt x="486" y="50"/>
                        <a:pt x="457" y="34"/>
                      </a:cubicBezTo>
                      <a:cubicBezTo>
                        <a:pt x="428" y="18"/>
                        <a:pt x="393" y="8"/>
                        <a:pt x="375" y="4"/>
                      </a:cubicBezTo>
                      <a:cubicBezTo>
                        <a:pt x="357" y="0"/>
                        <a:pt x="359" y="5"/>
                        <a:pt x="346" y="7"/>
                      </a:cubicBezTo>
                      <a:cubicBezTo>
                        <a:pt x="333" y="9"/>
                        <a:pt x="318" y="8"/>
                        <a:pt x="295" y="19"/>
                      </a:cubicBezTo>
                      <a:cubicBezTo>
                        <a:pt x="272" y="30"/>
                        <a:pt x="238" y="45"/>
                        <a:pt x="210" y="71"/>
                      </a:cubicBezTo>
                      <a:cubicBezTo>
                        <a:pt x="182" y="97"/>
                        <a:pt x="153" y="131"/>
                        <a:pt x="127" y="177"/>
                      </a:cubicBezTo>
                      <a:cubicBezTo>
                        <a:pt x="101" y="223"/>
                        <a:pt x="70" y="292"/>
                        <a:pt x="52" y="349"/>
                      </a:cubicBezTo>
                      <a:cubicBezTo>
                        <a:pt x="34" y="406"/>
                        <a:pt x="24" y="467"/>
                        <a:pt x="16" y="520"/>
                      </a:cubicBezTo>
                      <a:cubicBezTo>
                        <a:pt x="8" y="573"/>
                        <a:pt x="6" y="637"/>
                        <a:pt x="4" y="66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</p:grpSp>
          <p:grpSp>
            <p:nvGrpSpPr>
              <p:cNvPr id="16" name="Group 33"/>
              <p:cNvGrpSpPr>
                <a:grpSpLocks/>
              </p:cNvGrpSpPr>
              <p:nvPr/>
            </p:nvGrpSpPr>
            <p:grpSpPr bwMode="auto">
              <a:xfrm>
                <a:off x="9008" y="1571"/>
                <a:ext cx="415" cy="1574"/>
                <a:chOff x="9053" y="1946"/>
                <a:chExt cx="415" cy="1574"/>
              </a:xfrm>
            </p:grpSpPr>
            <p:sp>
              <p:nvSpPr>
                <p:cNvPr id="20" name="Freeform 34"/>
                <p:cNvSpPr>
                  <a:spLocks/>
                </p:cNvSpPr>
                <p:nvPr/>
              </p:nvSpPr>
              <p:spPr bwMode="auto">
                <a:xfrm>
                  <a:off x="9414" y="2670"/>
                  <a:ext cx="54" cy="138"/>
                </a:xfrm>
                <a:custGeom>
                  <a:avLst/>
                  <a:gdLst>
                    <a:gd name="T0" fmla="*/ 0 w 54"/>
                    <a:gd name="T1" fmla="*/ 12 h 138"/>
                    <a:gd name="T2" fmla="*/ 0 w 54"/>
                    <a:gd name="T3" fmla="*/ 138 h 138"/>
                    <a:gd name="T4" fmla="*/ 54 w 54"/>
                    <a:gd name="T5" fmla="*/ 135 h 138"/>
                    <a:gd name="T6" fmla="*/ 54 w 54"/>
                    <a:gd name="T7" fmla="*/ 0 h 138"/>
                    <a:gd name="T8" fmla="*/ 0 w 54"/>
                    <a:gd name="T9" fmla="*/ 12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38">
                      <a:moveTo>
                        <a:pt x="0" y="12"/>
                      </a:moveTo>
                      <a:lnTo>
                        <a:pt x="0" y="138"/>
                      </a:lnTo>
                      <a:lnTo>
                        <a:pt x="54" y="135"/>
                      </a:lnTo>
                      <a:lnTo>
                        <a:pt x="5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  <p:sp>
              <p:nvSpPr>
                <p:cNvPr id="21" name="Freeform 35"/>
                <p:cNvSpPr>
                  <a:spLocks/>
                </p:cNvSpPr>
                <p:nvPr/>
              </p:nvSpPr>
              <p:spPr bwMode="auto">
                <a:xfrm>
                  <a:off x="9053" y="1946"/>
                  <a:ext cx="381" cy="1574"/>
                </a:xfrm>
                <a:custGeom>
                  <a:avLst/>
                  <a:gdLst>
                    <a:gd name="T0" fmla="*/ 0 w 741"/>
                    <a:gd name="T1" fmla="*/ 956 h 1574"/>
                    <a:gd name="T2" fmla="*/ 45 w 741"/>
                    <a:gd name="T3" fmla="*/ 1204 h 1574"/>
                    <a:gd name="T4" fmla="*/ 150 w 741"/>
                    <a:gd name="T5" fmla="*/ 1421 h 1574"/>
                    <a:gd name="T6" fmla="*/ 232 w 741"/>
                    <a:gd name="T7" fmla="*/ 1511 h 1574"/>
                    <a:gd name="T8" fmla="*/ 315 w 741"/>
                    <a:gd name="T9" fmla="*/ 1564 h 1574"/>
                    <a:gd name="T10" fmla="*/ 382 w 741"/>
                    <a:gd name="T11" fmla="*/ 1571 h 1574"/>
                    <a:gd name="T12" fmla="*/ 442 w 741"/>
                    <a:gd name="T13" fmla="*/ 1556 h 1574"/>
                    <a:gd name="T14" fmla="*/ 525 w 741"/>
                    <a:gd name="T15" fmla="*/ 1504 h 1574"/>
                    <a:gd name="T16" fmla="*/ 628 w 741"/>
                    <a:gd name="T17" fmla="*/ 1342 h 1574"/>
                    <a:gd name="T18" fmla="*/ 688 w 741"/>
                    <a:gd name="T19" fmla="*/ 1198 h 1574"/>
                    <a:gd name="T20" fmla="*/ 715 w 741"/>
                    <a:gd name="T21" fmla="*/ 1069 h 1574"/>
                    <a:gd name="T22" fmla="*/ 735 w 741"/>
                    <a:gd name="T23" fmla="*/ 814 h 1574"/>
                    <a:gd name="T24" fmla="*/ 735 w 741"/>
                    <a:gd name="T25" fmla="*/ 596 h 1574"/>
                    <a:gd name="T26" fmla="*/ 697 w 741"/>
                    <a:gd name="T27" fmla="*/ 371 h 1574"/>
                    <a:gd name="T28" fmla="*/ 630 w 741"/>
                    <a:gd name="T29" fmla="*/ 207 h 1574"/>
                    <a:gd name="T30" fmla="*/ 547 w 741"/>
                    <a:gd name="T31" fmla="*/ 102 h 1574"/>
                    <a:gd name="T32" fmla="*/ 457 w 741"/>
                    <a:gd name="T33" fmla="*/ 34 h 1574"/>
                    <a:gd name="T34" fmla="*/ 375 w 741"/>
                    <a:gd name="T35" fmla="*/ 4 h 1574"/>
                    <a:gd name="T36" fmla="*/ 346 w 741"/>
                    <a:gd name="T37" fmla="*/ 7 h 1574"/>
                    <a:gd name="T38" fmla="*/ 295 w 741"/>
                    <a:gd name="T39" fmla="*/ 19 h 1574"/>
                    <a:gd name="T40" fmla="*/ 210 w 741"/>
                    <a:gd name="T41" fmla="*/ 71 h 1574"/>
                    <a:gd name="T42" fmla="*/ 127 w 741"/>
                    <a:gd name="T43" fmla="*/ 177 h 1574"/>
                    <a:gd name="T44" fmla="*/ 52 w 741"/>
                    <a:gd name="T45" fmla="*/ 349 h 1574"/>
                    <a:gd name="T46" fmla="*/ 16 w 741"/>
                    <a:gd name="T47" fmla="*/ 520 h 1574"/>
                    <a:gd name="T48" fmla="*/ 4 w 741"/>
                    <a:gd name="T49" fmla="*/ 667 h 1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41" h="1574">
                      <a:moveTo>
                        <a:pt x="0" y="956"/>
                      </a:moveTo>
                      <a:cubicBezTo>
                        <a:pt x="10" y="1041"/>
                        <a:pt x="20" y="1127"/>
                        <a:pt x="45" y="1204"/>
                      </a:cubicBezTo>
                      <a:cubicBezTo>
                        <a:pt x="70" y="1281"/>
                        <a:pt x="119" y="1370"/>
                        <a:pt x="150" y="1421"/>
                      </a:cubicBezTo>
                      <a:cubicBezTo>
                        <a:pt x="181" y="1472"/>
                        <a:pt x="205" y="1487"/>
                        <a:pt x="232" y="1511"/>
                      </a:cubicBezTo>
                      <a:cubicBezTo>
                        <a:pt x="259" y="1535"/>
                        <a:pt x="290" y="1554"/>
                        <a:pt x="315" y="1564"/>
                      </a:cubicBezTo>
                      <a:cubicBezTo>
                        <a:pt x="340" y="1574"/>
                        <a:pt x="361" y="1572"/>
                        <a:pt x="382" y="1571"/>
                      </a:cubicBezTo>
                      <a:cubicBezTo>
                        <a:pt x="403" y="1570"/>
                        <a:pt x="418" y="1567"/>
                        <a:pt x="442" y="1556"/>
                      </a:cubicBezTo>
                      <a:cubicBezTo>
                        <a:pt x="466" y="1545"/>
                        <a:pt x="494" y="1540"/>
                        <a:pt x="525" y="1504"/>
                      </a:cubicBezTo>
                      <a:cubicBezTo>
                        <a:pt x="556" y="1468"/>
                        <a:pt x="601" y="1393"/>
                        <a:pt x="628" y="1342"/>
                      </a:cubicBezTo>
                      <a:cubicBezTo>
                        <a:pt x="655" y="1291"/>
                        <a:pt x="674" y="1243"/>
                        <a:pt x="688" y="1198"/>
                      </a:cubicBezTo>
                      <a:cubicBezTo>
                        <a:pt x="702" y="1153"/>
                        <a:pt x="707" y="1133"/>
                        <a:pt x="715" y="1069"/>
                      </a:cubicBezTo>
                      <a:cubicBezTo>
                        <a:pt x="723" y="1005"/>
                        <a:pt x="732" y="893"/>
                        <a:pt x="735" y="814"/>
                      </a:cubicBezTo>
                      <a:cubicBezTo>
                        <a:pt x="738" y="735"/>
                        <a:pt x="741" y="670"/>
                        <a:pt x="735" y="596"/>
                      </a:cubicBezTo>
                      <a:cubicBezTo>
                        <a:pt x="729" y="522"/>
                        <a:pt x="714" y="436"/>
                        <a:pt x="697" y="371"/>
                      </a:cubicBezTo>
                      <a:cubicBezTo>
                        <a:pt x="680" y="306"/>
                        <a:pt x="655" y="252"/>
                        <a:pt x="630" y="207"/>
                      </a:cubicBezTo>
                      <a:cubicBezTo>
                        <a:pt x="605" y="162"/>
                        <a:pt x="576" y="131"/>
                        <a:pt x="547" y="102"/>
                      </a:cubicBezTo>
                      <a:cubicBezTo>
                        <a:pt x="518" y="73"/>
                        <a:pt x="486" y="50"/>
                        <a:pt x="457" y="34"/>
                      </a:cubicBezTo>
                      <a:cubicBezTo>
                        <a:pt x="428" y="18"/>
                        <a:pt x="393" y="8"/>
                        <a:pt x="375" y="4"/>
                      </a:cubicBezTo>
                      <a:cubicBezTo>
                        <a:pt x="357" y="0"/>
                        <a:pt x="359" y="5"/>
                        <a:pt x="346" y="7"/>
                      </a:cubicBezTo>
                      <a:cubicBezTo>
                        <a:pt x="333" y="9"/>
                        <a:pt x="318" y="8"/>
                        <a:pt x="295" y="19"/>
                      </a:cubicBezTo>
                      <a:cubicBezTo>
                        <a:pt x="272" y="30"/>
                        <a:pt x="238" y="45"/>
                        <a:pt x="210" y="71"/>
                      </a:cubicBezTo>
                      <a:cubicBezTo>
                        <a:pt x="182" y="97"/>
                        <a:pt x="153" y="131"/>
                        <a:pt x="127" y="177"/>
                      </a:cubicBezTo>
                      <a:cubicBezTo>
                        <a:pt x="101" y="223"/>
                        <a:pt x="70" y="292"/>
                        <a:pt x="52" y="349"/>
                      </a:cubicBezTo>
                      <a:cubicBezTo>
                        <a:pt x="34" y="406"/>
                        <a:pt x="24" y="467"/>
                        <a:pt x="16" y="520"/>
                      </a:cubicBezTo>
                      <a:cubicBezTo>
                        <a:pt x="8" y="573"/>
                        <a:pt x="6" y="637"/>
                        <a:pt x="4" y="66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</p:grpSp>
          <p:grpSp>
            <p:nvGrpSpPr>
              <p:cNvPr id="17" name="Group 36"/>
              <p:cNvGrpSpPr>
                <a:grpSpLocks/>
              </p:cNvGrpSpPr>
              <p:nvPr/>
            </p:nvGrpSpPr>
            <p:grpSpPr bwMode="auto">
              <a:xfrm>
                <a:off x="4688" y="1571"/>
                <a:ext cx="415" cy="1574"/>
                <a:chOff x="4733" y="1946"/>
                <a:chExt cx="415" cy="1574"/>
              </a:xfrm>
            </p:grpSpPr>
            <p:sp>
              <p:nvSpPr>
                <p:cNvPr id="18" name="Freeform 37"/>
                <p:cNvSpPr>
                  <a:spLocks/>
                </p:cNvSpPr>
                <p:nvPr/>
              </p:nvSpPr>
              <p:spPr bwMode="auto">
                <a:xfrm>
                  <a:off x="5094" y="2676"/>
                  <a:ext cx="54" cy="138"/>
                </a:xfrm>
                <a:custGeom>
                  <a:avLst/>
                  <a:gdLst>
                    <a:gd name="T0" fmla="*/ 0 w 54"/>
                    <a:gd name="T1" fmla="*/ 12 h 138"/>
                    <a:gd name="T2" fmla="*/ 0 w 54"/>
                    <a:gd name="T3" fmla="*/ 138 h 138"/>
                    <a:gd name="T4" fmla="*/ 54 w 54"/>
                    <a:gd name="T5" fmla="*/ 135 h 138"/>
                    <a:gd name="T6" fmla="*/ 54 w 54"/>
                    <a:gd name="T7" fmla="*/ 0 h 138"/>
                    <a:gd name="T8" fmla="*/ 0 w 54"/>
                    <a:gd name="T9" fmla="*/ 12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38">
                      <a:moveTo>
                        <a:pt x="0" y="12"/>
                      </a:moveTo>
                      <a:lnTo>
                        <a:pt x="0" y="138"/>
                      </a:lnTo>
                      <a:lnTo>
                        <a:pt x="54" y="135"/>
                      </a:lnTo>
                      <a:lnTo>
                        <a:pt x="5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  <p:sp>
              <p:nvSpPr>
                <p:cNvPr id="19" name="Freeform 38"/>
                <p:cNvSpPr>
                  <a:spLocks/>
                </p:cNvSpPr>
                <p:nvPr/>
              </p:nvSpPr>
              <p:spPr bwMode="auto">
                <a:xfrm>
                  <a:off x="4733" y="1946"/>
                  <a:ext cx="381" cy="1574"/>
                </a:xfrm>
                <a:custGeom>
                  <a:avLst/>
                  <a:gdLst>
                    <a:gd name="T0" fmla="*/ 0 w 741"/>
                    <a:gd name="T1" fmla="*/ 956 h 1574"/>
                    <a:gd name="T2" fmla="*/ 45 w 741"/>
                    <a:gd name="T3" fmla="*/ 1204 h 1574"/>
                    <a:gd name="T4" fmla="*/ 150 w 741"/>
                    <a:gd name="T5" fmla="*/ 1421 h 1574"/>
                    <a:gd name="T6" fmla="*/ 232 w 741"/>
                    <a:gd name="T7" fmla="*/ 1511 h 1574"/>
                    <a:gd name="T8" fmla="*/ 315 w 741"/>
                    <a:gd name="T9" fmla="*/ 1564 h 1574"/>
                    <a:gd name="T10" fmla="*/ 382 w 741"/>
                    <a:gd name="T11" fmla="*/ 1571 h 1574"/>
                    <a:gd name="T12" fmla="*/ 442 w 741"/>
                    <a:gd name="T13" fmla="*/ 1556 h 1574"/>
                    <a:gd name="T14" fmla="*/ 525 w 741"/>
                    <a:gd name="T15" fmla="*/ 1504 h 1574"/>
                    <a:gd name="T16" fmla="*/ 628 w 741"/>
                    <a:gd name="T17" fmla="*/ 1342 h 1574"/>
                    <a:gd name="T18" fmla="*/ 688 w 741"/>
                    <a:gd name="T19" fmla="*/ 1198 h 1574"/>
                    <a:gd name="T20" fmla="*/ 715 w 741"/>
                    <a:gd name="T21" fmla="*/ 1069 h 1574"/>
                    <a:gd name="T22" fmla="*/ 735 w 741"/>
                    <a:gd name="T23" fmla="*/ 814 h 1574"/>
                    <a:gd name="T24" fmla="*/ 735 w 741"/>
                    <a:gd name="T25" fmla="*/ 596 h 1574"/>
                    <a:gd name="T26" fmla="*/ 697 w 741"/>
                    <a:gd name="T27" fmla="*/ 371 h 1574"/>
                    <a:gd name="T28" fmla="*/ 630 w 741"/>
                    <a:gd name="T29" fmla="*/ 207 h 1574"/>
                    <a:gd name="T30" fmla="*/ 547 w 741"/>
                    <a:gd name="T31" fmla="*/ 102 h 1574"/>
                    <a:gd name="T32" fmla="*/ 457 w 741"/>
                    <a:gd name="T33" fmla="*/ 34 h 1574"/>
                    <a:gd name="T34" fmla="*/ 375 w 741"/>
                    <a:gd name="T35" fmla="*/ 4 h 1574"/>
                    <a:gd name="T36" fmla="*/ 346 w 741"/>
                    <a:gd name="T37" fmla="*/ 7 h 1574"/>
                    <a:gd name="T38" fmla="*/ 295 w 741"/>
                    <a:gd name="T39" fmla="*/ 19 h 1574"/>
                    <a:gd name="T40" fmla="*/ 210 w 741"/>
                    <a:gd name="T41" fmla="*/ 71 h 1574"/>
                    <a:gd name="T42" fmla="*/ 127 w 741"/>
                    <a:gd name="T43" fmla="*/ 177 h 1574"/>
                    <a:gd name="T44" fmla="*/ 52 w 741"/>
                    <a:gd name="T45" fmla="*/ 349 h 1574"/>
                    <a:gd name="T46" fmla="*/ 16 w 741"/>
                    <a:gd name="T47" fmla="*/ 520 h 1574"/>
                    <a:gd name="T48" fmla="*/ 4 w 741"/>
                    <a:gd name="T49" fmla="*/ 667 h 1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41" h="1574">
                      <a:moveTo>
                        <a:pt x="0" y="956"/>
                      </a:moveTo>
                      <a:cubicBezTo>
                        <a:pt x="10" y="1041"/>
                        <a:pt x="20" y="1127"/>
                        <a:pt x="45" y="1204"/>
                      </a:cubicBezTo>
                      <a:cubicBezTo>
                        <a:pt x="70" y="1281"/>
                        <a:pt x="119" y="1370"/>
                        <a:pt x="150" y="1421"/>
                      </a:cubicBezTo>
                      <a:cubicBezTo>
                        <a:pt x="181" y="1472"/>
                        <a:pt x="205" y="1487"/>
                        <a:pt x="232" y="1511"/>
                      </a:cubicBezTo>
                      <a:cubicBezTo>
                        <a:pt x="259" y="1535"/>
                        <a:pt x="290" y="1554"/>
                        <a:pt x="315" y="1564"/>
                      </a:cubicBezTo>
                      <a:cubicBezTo>
                        <a:pt x="340" y="1574"/>
                        <a:pt x="361" y="1572"/>
                        <a:pt x="382" y="1571"/>
                      </a:cubicBezTo>
                      <a:cubicBezTo>
                        <a:pt x="403" y="1570"/>
                        <a:pt x="418" y="1567"/>
                        <a:pt x="442" y="1556"/>
                      </a:cubicBezTo>
                      <a:cubicBezTo>
                        <a:pt x="466" y="1545"/>
                        <a:pt x="494" y="1540"/>
                        <a:pt x="525" y="1504"/>
                      </a:cubicBezTo>
                      <a:cubicBezTo>
                        <a:pt x="556" y="1468"/>
                        <a:pt x="601" y="1393"/>
                        <a:pt x="628" y="1342"/>
                      </a:cubicBezTo>
                      <a:cubicBezTo>
                        <a:pt x="655" y="1291"/>
                        <a:pt x="674" y="1243"/>
                        <a:pt x="688" y="1198"/>
                      </a:cubicBezTo>
                      <a:cubicBezTo>
                        <a:pt x="702" y="1153"/>
                        <a:pt x="707" y="1133"/>
                        <a:pt x="715" y="1069"/>
                      </a:cubicBezTo>
                      <a:cubicBezTo>
                        <a:pt x="723" y="1005"/>
                        <a:pt x="732" y="893"/>
                        <a:pt x="735" y="814"/>
                      </a:cubicBezTo>
                      <a:cubicBezTo>
                        <a:pt x="738" y="735"/>
                        <a:pt x="741" y="670"/>
                        <a:pt x="735" y="596"/>
                      </a:cubicBezTo>
                      <a:cubicBezTo>
                        <a:pt x="729" y="522"/>
                        <a:pt x="714" y="436"/>
                        <a:pt x="697" y="371"/>
                      </a:cubicBezTo>
                      <a:cubicBezTo>
                        <a:pt x="680" y="306"/>
                        <a:pt x="655" y="252"/>
                        <a:pt x="630" y="207"/>
                      </a:cubicBezTo>
                      <a:cubicBezTo>
                        <a:pt x="605" y="162"/>
                        <a:pt x="576" y="131"/>
                        <a:pt x="547" y="102"/>
                      </a:cubicBezTo>
                      <a:cubicBezTo>
                        <a:pt x="518" y="73"/>
                        <a:pt x="486" y="50"/>
                        <a:pt x="457" y="34"/>
                      </a:cubicBezTo>
                      <a:cubicBezTo>
                        <a:pt x="428" y="18"/>
                        <a:pt x="393" y="8"/>
                        <a:pt x="375" y="4"/>
                      </a:cubicBezTo>
                      <a:cubicBezTo>
                        <a:pt x="357" y="0"/>
                        <a:pt x="359" y="5"/>
                        <a:pt x="346" y="7"/>
                      </a:cubicBezTo>
                      <a:cubicBezTo>
                        <a:pt x="333" y="9"/>
                        <a:pt x="318" y="8"/>
                        <a:pt x="295" y="19"/>
                      </a:cubicBezTo>
                      <a:cubicBezTo>
                        <a:pt x="272" y="30"/>
                        <a:pt x="238" y="45"/>
                        <a:pt x="210" y="71"/>
                      </a:cubicBezTo>
                      <a:cubicBezTo>
                        <a:pt x="182" y="97"/>
                        <a:pt x="153" y="131"/>
                        <a:pt x="127" y="177"/>
                      </a:cubicBezTo>
                      <a:cubicBezTo>
                        <a:pt x="101" y="223"/>
                        <a:pt x="70" y="292"/>
                        <a:pt x="52" y="349"/>
                      </a:cubicBezTo>
                      <a:cubicBezTo>
                        <a:pt x="34" y="406"/>
                        <a:pt x="24" y="467"/>
                        <a:pt x="16" y="520"/>
                      </a:cubicBezTo>
                      <a:cubicBezTo>
                        <a:pt x="8" y="573"/>
                        <a:pt x="6" y="637"/>
                        <a:pt x="4" y="66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</p:grpSp>
        </p:grpSp>
        <p:sp>
          <p:nvSpPr>
            <p:cNvPr id="4" name="Text Box 39"/>
            <p:cNvSpPr txBox="1">
              <a:spLocks noChangeArrowheads="1"/>
            </p:cNvSpPr>
            <p:nvPr/>
          </p:nvSpPr>
          <p:spPr bwMode="auto">
            <a:xfrm>
              <a:off x="1261" y="3178"/>
              <a:ext cx="10267" cy="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NZ" alt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Bend a straight current carrying wire into a loop and investigate the field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19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2" y="2743200"/>
            <a:ext cx="8749022" cy="392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10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Right Hand Rule (solenoid)</a:t>
            </a:r>
          </a:p>
        </p:txBody>
      </p:sp>
      <p:pic>
        <p:nvPicPr>
          <p:cNvPr id="11267" name="Picture 3" descr="rt ha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05313" y="1341438"/>
            <a:ext cx="4133850" cy="4411662"/>
          </a:xfrm>
          <a:noFill/>
        </p:spPr>
      </p:pic>
      <p:sp>
        <p:nvSpPr>
          <p:cNvPr id="112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If you wrap your fingers around the coil in the direction of the current, your thumb  points north.</a:t>
            </a: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381000" y="4953000"/>
            <a:ext cx="409575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65000"/>
              <a:buFont typeface="Arial" pitchFamily="34" charset="0"/>
              <a:buChar char="•"/>
            </a:pPr>
            <a:r>
              <a:rPr lang="en-US" altLang="ja-JP" sz="3200" dirty="0" smtClean="0">
                <a:latin typeface="Verdana" pitchFamily="34" charset="0"/>
                <a:ea typeface="ＭＳ Ｐゴシック" charset="-128"/>
              </a:rPr>
              <a:t>Thumb </a:t>
            </a:r>
            <a:r>
              <a:rPr lang="en-US" altLang="ja-JP" sz="3200" dirty="0">
                <a:latin typeface="Verdana" pitchFamily="34" charset="0"/>
                <a:ea typeface="ＭＳ Ｐゴシック" charset="-128"/>
              </a:rPr>
              <a:t>points to N</a:t>
            </a:r>
          </a:p>
          <a:p>
            <a:pPr algn="ctr">
              <a:spcBef>
                <a:spcPct val="50000"/>
              </a:spcBef>
              <a:buClr>
                <a:schemeClr val="bg2"/>
              </a:buClr>
              <a:buSzPct val="65000"/>
              <a:buFont typeface="Arial" pitchFamily="34" charset="0"/>
              <a:buChar char="•"/>
            </a:pPr>
            <a:r>
              <a:rPr lang="en-US" altLang="ja-JP" sz="3200" dirty="0">
                <a:latin typeface="Verdana" pitchFamily="34" charset="0"/>
                <a:ea typeface="ＭＳ Ｐゴシック" charset="-128"/>
              </a:rPr>
              <a:t>Fingers curl with </a:t>
            </a:r>
            <a:r>
              <a:rPr lang="en-US" altLang="ja-JP" sz="3200" b="1" dirty="0">
                <a:latin typeface="Verdana" pitchFamily="34" charset="0"/>
                <a:ea typeface="ＭＳ Ｐゴシック" charset="-128"/>
              </a:rPr>
              <a:t>I</a:t>
            </a:r>
          </a:p>
          <a:p>
            <a:pPr algn="ctr">
              <a:spcBef>
                <a:spcPct val="50000"/>
              </a:spcBef>
              <a:buClr>
                <a:schemeClr val="bg2"/>
              </a:buClr>
              <a:buSzPct val="65000"/>
            </a:pPr>
            <a:endParaRPr lang="en-US" altLang="ja-JP" sz="3200" dirty="0">
              <a:solidFill>
                <a:srgbClr val="660066"/>
              </a:solidFill>
              <a:latin typeface="Verdana" pitchFamily="34" charset="0"/>
              <a:ea typeface="ＭＳ Ｐゴシック" charset="-128"/>
            </a:endParaRPr>
          </a:p>
          <a:p>
            <a:pPr algn="ctr"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endParaRPr lang="en-US" altLang="ja-JP" sz="3200" u="sng" dirty="0">
              <a:solidFill>
                <a:srgbClr val="660066"/>
              </a:solidFill>
              <a:latin typeface="Verdana" pitchFamily="34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324</Words>
  <Application>Microsoft Office PowerPoint</Application>
  <PresentationFormat>On-screen Show (4:3)</PresentationFormat>
  <Paragraphs>39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Default Design</vt:lpstr>
      <vt:lpstr>1_Default Design</vt:lpstr>
      <vt:lpstr>Equation</vt:lpstr>
      <vt:lpstr>PowerPoint Presentation</vt:lpstr>
      <vt:lpstr>PowerPoint Presentation</vt:lpstr>
      <vt:lpstr>Calculating the magnetic field strength around a current carrying wire: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Right Hand Rule (solenoid)</vt:lpstr>
      <vt:lpstr>PowerPoint Presentation</vt:lpstr>
      <vt:lpstr>PowerPoint Presentation</vt:lpstr>
      <vt:lpstr>PowerPoint Presentation</vt:lpstr>
      <vt:lpstr>a stronger field round a solenoid</vt:lpstr>
      <vt:lpstr>PowerPoint Presentation</vt:lpstr>
      <vt:lpstr>PowerPoint Presentation</vt:lpstr>
      <vt:lpstr>PowerPoint Presentation</vt:lpstr>
    </vt:vector>
  </TitlesOfParts>
  <Company>Woodstock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ICT</dc:creator>
  <cp:lastModifiedBy>Stephen Anderson</cp:lastModifiedBy>
  <cp:revision>41</cp:revision>
  <dcterms:created xsi:type="dcterms:W3CDTF">2006-03-06T12:21:46Z</dcterms:created>
  <dcterms:modified xsi:type="dcterms:W3CDTF">2014-08-28T00:09:48Z</dcterms:modified>
</cp:coreProperties>
</file>