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324" r:id="rId3"/>
    <p:sldId id="325" r:id="rId4"/>
    <p:sldId id="326" r:id="rId5"/>
    <p:sldId id="327" r:id="rId6"/>
    <p:sldId id="298" r:id="rId7"/>
    <p:sldId id="319" r:id="rId8"/>
    <p:sldId id="320" r:id="rId9"/>
    <p:sldId id="322" r:id="rId10"/>
    <p:sldId id="321" r:id="rId11"/>
    <p:sldId id="301" r:id="rId12"/>
    <p:sldId id="310" r:id="rId13"/>
    <p:sldId id="309" r:id="rId14"/>
    <p:sldId id="323" r:id="rId15"/>
    <p:sldId id="297" r:id="rId1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pos="39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EAEAEA"/>
    <a:srgbClr val="F8F8F8"/>
    <a:srgbClr val="CCECFF"/>
    <a:srgbClr val="3399FF"/>
    <a:srgbClr val="FF00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586"/>
  </p:normalViewPr>
  <p:slideViewPr>
    <p:cSldViewPr>
      <p:cViewPr varScale="1">
        <p:scale>
          <a:sx n="102" d="100"/>
          <a:sy n="102" d="100"/>
        </p:scale>
        <p:origin x="864" y="184"/>
      </p:cViewPr>
      <p:guideLst>
        <p:guide orient="horz" pos="576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7811DDE-1672-B342-97FC-B18E793A02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796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D3CCD2F-A855-9746-8BAF-900D5C01ADA4}" type="datetimeFigureOut">
              <a:rPr lang="en-US"/>
              <a:pPr>
                <a:defRPr/>
              </a:pPr>
              <a:t>8/10/15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6" tIns="45743" rIns="91486" bIns="45743" rtlCol="0" anchor="ctr"/>
          <a:lstStyle/>
          <a:p>
            <a:pPr lvl="0"/>
            <a:endParaRPr lang="en-NZ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86" tIns="45743" rIns="91486" bIns="4574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86" tIns="45743" rIns="91486" bIns="4574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B4D9FE-5BCC-7549-82AB-AE732B647BDF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388391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EEECE1"/>
              </a:buClr>
            </a:pPr>
            <a:fld id="{F89DE7F1-55FA-7841-9145-F916F56D7573}" type="slidenum">
              <a:rPr lang="en-US" altLang="en-US">
                <a:solidFill>
                  <a:srgbClr val="000000"/>
                </a:solidFill>
                <a:latin typeface="Verdana" charset="0"/>
              </a:rPr>
              <a:pPr eaLnBrk="1" hangingPunct="1">
                <a:spcBef>
                  <a:spcPct val="50000"/>
                </a:spcBef>
                <a:buClr>
                  <a:srgbClr val="EEECE1"/>
                </a:buClr>
              </a:pPr>
              <a:t>1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8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EEECE1"/>
              </a:buClr>
            </a:pPr>
            <a:fld id="{0B31A2EA-7E6A-DD43-8998-39B09B8AA793}" type="slidenum">
              <a:rPr lang="en-US" altLang="en-US">
                <a:solidFill>
                  <a:srgbClr val="000000"/>
                </a:solidFill>
                <a:latin typeface="Verdana" charset="0"/>
              </a:rPr>
              <a:pPr eaLnBrk="1" hangingPunct="1">
                <a:spcBef>
                  <a:spcPct val="50000"/>
                </a:spcBef>
                <a:buClr>
                  <a:srgbClr val="EEECE1"/>
                </a:buClr>
              </a:pPr>
              <a:t>2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3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EEECE1"/>
              </a:buClr>
            </a:pPr>
            <a:fld id="{5CEB8CE6-21FB-C447-B3E2-D77C48A06A7D}" type="slidenum">
              <a:rPr lang="en-US" altLang="en-US">
                <a:solidFill>
                  <a:srgbClr val="000000"/>
                </a:solidFill>
                <a:latin typeface="Verdana" charset="0"/>
              </a:rPr>
              <a:pPr eaLnBrk="1" hangingPunct="1">
                <a:spcBef>
                  <a:spcPct val="50000"/>
                </a:spcBef>
                <a:buClr>
                  <a:srgbClr val="EEECE1"/>
                </a:buClr>
              </a:pPr>
              <a:t>3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EEECE1"/>
              </a:buClr>
            </a:pPr>
            <a:fld id="{546143F3-093A-EA44-8C1B-537385663A37}" type="slidenum">
              <a:rPr lang="en-US" altLang="en-US">
                <a:solidFill>
                  <a:srgbClr val="000000"/>
                </a:solidFill>
                <a:latin typeface="Verdana" charset="0"/>
              </a:rPr>
              <a:pPr eaLnBrk="1" hangingPunct="1">
                <a:spcBef>
                  <a:spcPct val="50000"/>
                </a:spcBef>
                <a:buClr>
                  <a:srgbClr val="EEECE1"/>
                </a:buClr>
              </a:pPr>
              <a:t>4</a:t>
            </a:fld>
            <a:endParaRPr lang="en-US" altLang="en-US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62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A53CC67D-53D9-0D41-977C-A376319A8676}" type="slidenum">
              <a:rPr lang="en-NZ" altLang="en-US" sz="1200"/>
              <a:pPr/>
              <a:t>5</a:t>
            </a:fld>
            <a:endParaRPr lang="en-NZ" altLang="en-US" sz="1200"/>
          </a:p>
        </p:txBody>
      </p:sp>
    </p:spTree>
    <p:extLst>
      <p:ext uri="{BB962C8B-B14F-4D97-AF65-F5344CB8AC3E}">
        <p14:creationId xmlns:p14="http://schemas.microsoft.com/office/powerpoint/2010/main" val="1210359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78330641-45F2-294A-A7C0-CF9154403581}" type="slidenum">
              <a:rPr lang="en-NZ" altLang="en-US" sz="1200"/>
              <a:pPr/>
              <a:t>10</a:t>
            </a:fld>
            <a:endParaRPr lang="en-NZ" altLang="en-US" sz="1200"/>
          </a:p>
        </p:txBody>
      </p:sp>
    </p:spTree>
    <p:extLst>
      <p:ext uri="{BB962C8B-B14F-4D97-AF65-F5344CB8AC3E}">
        <p14:creationId xmlns:p14="http://schemas.microsoft.com/office/powerpoint/2010/main" val="521035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0D6018D5-B15F-7A40-B132-C9DA23C01686}" type="slidenum">
              <a:rPr lang="en-NZ" altLang="en-US" sz="1200"/>
              <a:pPr/>
              <a:t>11</a:t>
            </a:fld>
            <a:endParaRPr lang="en-NZ" altLang="en-US" sz="1200"/>
          </a:p>
        </p:txBody>
      </p:sp>
    </p:spTree>
    <p:extLst>
      <p:ext uri="{BB962C8B-B14F-4D97-AF65-F5344CB8AC3E}">
        <p14:creationId xmlns:p14="http://schemas.microsoft.com/office/powerpoint/2010/main" val="4061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14157-E8C2-154C-9D61-1007EB5D00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61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F4189-1723-A145-9D4B-8B164AF1DB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26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2F355-DF79-9744-96E9-4750EE97E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78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1158875"/>
            <a:ext cx="6248400" cy="14319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57175" y="6248400"/>
            <a:ext cx="1622425" cy="457200"/>
          </a:xfrm>
        </p:spPr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86400" y="6248400"/>
            <a:ext cx="1371600" cy="457200"/>
          </a:xfrm>
        </p:spPr>
        <p:txBody>
          <a:bodyPr/>
          <a:lstStyle>
            <a:lvl1pPr eaLnBrk="0" hangingPunct="0">
              <a:defRPr b="1"/>
            </a:lvl1pPr>
          </a:lstStyle>
          <a:p>
            <a:fld id="{C0D24D76-3410-4B43-99D1-9598C5FBF7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82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5B1E9561-CD3B-D94C-BA34-DD9B359DC1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974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118F5CB5-EFF4-2842-980B-17DEEE51E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51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E5F2C7F3-CA6D-2F4B-8DD9-C3E94E0A59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039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C0D46559-0154-5C40-9CB7-794AD5DE2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48D308F0-10A4-7441-B4DE-123A64E045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539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591DA4AA-E40E-214D-B7B9-F710F0C26F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784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3BAA98F5-F090-DB4D-AB0F-30A2119C2F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23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ABB80-7EA0-2441-BFFE-616249E76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554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0283D3DA-9A77-CB4E-805E-A07415E2A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894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89867638-60CA-404B-8062-9D91F152FC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92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8595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20675"/>
            <a:ext cx="550545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3B4F87EE-A7D7-BF46-A315-DCC1EBB3FF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03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B498E-D76D-D84F-90E0-2F1F303AA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03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7D6E4-9C9F-7244-A57C-EEDA00D50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24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B429E-3054-0C47-AD62-32927A026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18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C78F7-1F22-BD43-878A-E5A98D3C6C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5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5CF470-AEAD-E94E-A818-486730C25F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03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2D9C1-81C7-8E4D-BE7B-6C6706904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37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5C215-B4E7-7A4C-80A3-728D84F49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74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2BF131F0-A00B-8341-9A79-4F62F5CF01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mbo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0675"/>
            <a:ext cx="7467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7BF05665-C772-9644-A5F4-B181F681DE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www.sciencejoywagon.com/physicszone/02forces/hookeslaw.php" TargetMode="Externa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wmf"/><Relationship Id="rId12" Type="http://schemas.openxmlformats.org/officeDocument/2006/relationships/hyperlink" Target="http://en.wikipedia.org/wiki/Hooke's_law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.xml"/><Relationship Id="rId4" Type="http://schemas.openxmlformats.org/officeDocument/2006/relationships/hyperlink" Target="http://upload.wikimedia.org/wikipedia/commons/1/1f/SpringsInSeries.svg" TargetMode="External"/><Relationship Id="rId5" Type="http://schemas.openxmlformats.org/officeDocument/2006/relationships/image" Target="../media/image17.png"/><Relationship Id="rId6" Type="http://schemas.openxmlformats.org/officeDocument/2006/relationships/hyperlink" Target="http://en.wikipedia.org/wiki/File:SpringsInParallel.svg" TargetMode="External"/><Relationship Id="rId7" Type="http://schemas.openxmlformats.org/officeDocument/2006/relationships/image" Target="../media/image18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15.wmf"/><Relationship Id="rId10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ch.uwa.edu.au/DANotes/springs/intro/compSpringsBIG.jpeg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2"/>
          <p:cNvGrpSpPr>
            <a:grpSpLocks/>
          </p:cNvGrpSpPr>
          <p:nvPr/>
        </p:nvGrpSpPr>
        <p:grpSpPr bwMode="auto">
          <a:xfrm>
            <a:off x="-1035050" y="152400"/>
            <a:ext cx="8121650" cy="3505200"/>
            <a:chOff x="-652" y="96"/>
            <a:chExt cx="5116" cy="2208"/>
          </a:xfrm>
        </p:grpSpPr>
        <p:pic>
          <p:nvPicPr>
            <p:cNvPr id="14358" name="Picture 8" descr="spring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52" y="864"/>
              <a:ext cx="1303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9" name="Text Box 9"/>
            <p:cNvSpPr txBox="1">
              <a:spLocks noChangeArrowheads="1"/>
            </p:cNvSpPr>
            <p:nvPr/>
          </p:nvSpPr>
          <p:spPr bwMode="auto">
            <a:xfrm>
              <a:off x="960" y="96"/>
              <a:ext cx="3504" cy="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u="sng">
                  <a:solidFill>
                    <a:srgbClr val="008000"/>
                  </a:solidFill>
                  <a:latin typeface="Verdana" charset="0"/>
                </a:rPr>
                <a:t>Springs</a:t>
              </a:r>
            </a:p>
            <a:p>
              <a:pPr algn="ctr" eaLnBrk="1" hangingPunct="1">
                <a:lnSpc>
                  <a:spcPct val="95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0">
                  <a:solidFill>
                    <a:srgbClr val="000000"/>
                  </a:solidFill>
                  <a:latin typeface="Verdana" charset="0"/>
                </a:rPr>
                <a:t>Web Link: </a:t>
              </a:r>
              <a:r>
                <a:rPr lang="en-US" altLang="en-US" sz="2400" b="0">
                  <a:solidFill>
                    <a:srgbClr val="000000"/>
                  </a:solidFill>
                  <a:latin typeface="Verdana" charset="0"/>
                  <a:hlinkClick r:id="rId4"/>
                </a:rPr>
                <a:t>Introduction to Springs</a:t>
              </a:r>
              <a:endParaRPr lang="en-US" altLang="en-US" sz="2800" b="0" u="sng">
                <a:solidFill>
                  <a:srgbClr val="008000"/>
                </a:solidFill>
                <a:latin typeface="Verdana" charset="0"/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219200" y="1524000"/>
            <a:ext cx="3276600" cy="2133600"/>
            <a:chOff x="768" y="960"/>
            <a:chExt cx="2064" cy="1344"/>
          </a:xfrm>
        </p:grpSpPr>
        <p:sp>
          <p:nvSpPr>
            <p:cNvPr id="14354" name="AutoShape 10"/>
            <p:cNvSpPr>
              <a:spLocks/>
            </p:cNvSpPr>
            <p:nvPr/>
          </p:nvSpPr>
          <p:spPr bwMode="auto">
            <a:xfrm>
              <a:off x="768" y="960"/>
              <a:ext cx="144" cy="1344"/>
            </a:xfrm>
            <a:prstGeom prst="rightBrace">
              <a:avLst>
                <a:gd name="adj1" fmla="val 77778"/>
                <a:gd name="adj2" fmla="val 50000"/>
              </a:avLst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5F5F5F"/>
                </a:buClr>
                <a:buFont typeface="Wingdings" charset="2"/>
                <a:buNone/>
              </a:pPr>
              <a:endParaRPr lang="en-US" altLang="en-US" sz="2400" b="0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14355" name="Group 19"/>
            <p:cNvGrpSpPr>
              <a:grpSpLocks/>
            </p:cNvGrpSpPr>
            <p:nvPr/>
          </p:nvGrpSpPr>
          <p:grpSpPr bwMode="auto">
            <a:xfrm>
              <a:off x="1392" y="1248"/>
              <a:ext cx="1440" cy="796"/>
              <a:chOff x="960" y="1200"/>
              <a:chExt cx="1440" cy="796"/>
            </a:xfrm>
          </p:grpSpPr>
          <p:sp>
            <p:nvSpPr>
              <p:cNvPr id="14356" name="Text Box 11"/>
              <p:cNvSpPr txBox="1">
                <a:spLocks noChangeArrowheads="1"/>
              </p:cNvSpPr>
              <p:nvPr/>
            </p:nvSpPr>
            <p:spPr bwMode="auto">
              <a:xfrm>
                <a:off x="960" y="1248"/>
                <a:ext cx="1440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0">
                    <a:solidFill>
                      <a:srgbClr val="000000"/>
                    </a:solidFill>
                    <a:latin typeface="Verdana" charset="0"/>
                  </a:rPr>
                  <a:t>the force required to stretch it</a:t>
                </a:r>
              </a:p>
            </p:txBody>
          </p:sp>
          <p:sp>
            <p:nvSpPr>
              <p:cNvPr id="14357" name="AutoShape 12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1200" cy="768"/>
              </a:xfrm>
              <a:prstGeom prst="bracketPair">
                <a:avLst>
                  <a:gd name="adj" fmla="val 16667"/>
                </a:avLst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>
                    <a:srgbClr val="5F5F5F"/>
                  </a:buClr>
                  <a:buFont typeface="Wingdings" charset="2"/>
                  <a:buNone/>
                </a:pPr>
                <a:endParaRPr lang="en-US" altLang="en-US" sz="2400" b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</p:grpSp>
      <p:sp>
        <p:nvSpPr>
          <p:cNvPr id="227342" name="Text Box 14"/>
          <p:cNvSpPr txBox="1">
            <a:spLocks noChangeArrowheads="1"/>
          </p:cNvSpPr>
          <p:nvPr/>
        </p:nvSpPr>
        <p:spPr bwMode="auto">
          <a:xfrm>
            <a:off x="4343400" y="2286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Verdana" charset="0"/>
                <a:sym typeface="Symbol" charset="2"/>
              </a:rPr>
              <a:t></a:t>
            </a:r>
            <a:endParaRPr lang="en-US" altLang="en-US" sz="2800">
              <a:solidFill>
                <a:srgbClr val="000000"/>
              </a:solidFill>
              <a:latin typeface="Verdana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876800" y="1981200"/>
            <a:ext cx="1905000" cy="1219200"/>
            <a:chOff x="2832" y="1200"/>
            <a:chExt cx="1200" cy="768"/>
          </a:xfrm>
        </p:grpSpPr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2880" y="1200"/>
              <a:ext cx="1152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0">
                  <a:solidFill>
                    <a:srgbClr val="000000"/>
                  </a:solidFill>
                  <a:latin typeface="Verdana" charset="0"/>
                </a:rPr>
                <a:t>the </a:t>
              </a:r>
              <a:r>
                <a:rPr lang="en-US" altLang="en-US" sz="2400" b="0" u="sng">
                  <a:solidFill>
                    <a:srgbClr val="800080"/>
                  </a:solidFill>
                  <a:latin typeface="Verdana" charset="0"/>
                </a:rPr>
                <a:t>change</a:t>
              </a:r>
              <a:r>
                <a:rPr lang="en-US" altLang="en-US" sz="2400" b="0">
                  <a:solidFill>
                    <a:srgbClr val="000000"/>
                  </a:solidFill>
                  <a:latin typeface="Verdana" charset="0"/>
                </a:rPr>
                <a:t> in its length</a:t>
              </a:r>
            </a:p>
          </p:txBody>
        </p:sp>
        <p:sp>
          <p:nvSpPr>
            <p:cNvPr id="14353" name="AutoShape 17"/>
            <p:cNvSpPr>
              <a:spLocks noChangeArrowheads="1"/>
            </p:cNvSpPr>
            <p:nvPr/>
          </p:nvSpPr>
          <p:spPr bwMode="auto">
            <a:xfrm>
              <a:off x="2832" y="1200"/>
              <a:ext cx="1200" cy="768"/>
            </a:xfrm>
            <a:prstGeom prst="bracketPair">
              <a:avLst>
                <a:gd name="adj" fmla="val 16667"/>
              </a:avLst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5F5F5F"/>
                </a:buClr>
                <a:buFont typeface="Wingdings" charset="2"/>
                <a:buNone/>
              </a:pPr>
              <a:endParaRPr lang="en-US" altLang="en-US" sz="2400" b="0">
                <a:solidFill>
                  <a:srgbClr val="000000"/>
                </a:solidFill>
                <a:latin typeface="Verdana" charset="0"/>
              </a:endParaRPr>
            </a:p>
          </p:txBody>
        </p:sp>
      </p:grpSp>
      <p:sp>
        <p:nvSpPr>
          <p:cNvPr id="227353" name="Rectangle 25"/>
          <p:cNvSpPr>
            <a:spLocks noChangeArrowheads="1"/>
          </p:cNvSpPr>
          <p:nvPr/>
        </p:nvSpPr>
        <p:spPr bwMode="auto">
          <a:xfrm>
            <a:off x="3505200" y="3962400"/>
            <a:ext cx="2209800" cy="685800"/>
          </a:xfrm>
          <a:prstGeom prst="rect">
            <a:avLst/>
          </a:prstGeom>
          <a:solidFill>
            <a:srgbClr val="CCCC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5F5F5F"/>
              </a:buClr>
              <a:buFont typeface="Wingdings" charset="2"/>
              <a:buNone/>
            </a:pPr>
            <a:endParaRPr lang="en-US" altLang="en-US" sz="2400" b="0">
              <a:solidFill>
                <a:srgbClr val="000000"/>
              </a:solidFill>
              <a:latin typeface="Verdana" charset="0"/>
            </a:endParaRP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3276600" y="3124200"/>
            <a:ext cx="1295400" cy="1493838"/>
            <a:chOff x="2064" y="1968"/>
            <a:chExt cx="816" cy="941"/>
          </a:xfrm>
        </p:grpSpPr>
        <p:sp>
          <p:nvSpPr>
            <p:cNvPr id="14350" name="AutoShape 20"/>
            <p:cNvSpPr>
              <a:spLocks noChangeArrowheads="1"/>
            </p:cNvSpPr>
            <p:nvPr/>
          </p:nvSpPr>
          <p:spPr bwMode="auto">
            <a:xfrm rot="-2472488">
              <a:off x="2064" y="1968"/>
              <a:ext cx="192" cy="471"/>
            </a:xfrm>
            <a:prstGeom prst="downArrow">
              <a:avLst>
                <a:gd name="adj1" fmla="val 50000"/>
                <a:gd name="adj2" fmla="val 61328"/>
              </a:avLst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5F5F5F"/>
                </a:buClr>
                <a:buFont typeface="Wingdings" charset="2"/>
                <a:buNone/>
              </a:pPr>
              <a:endParaRPr lang="en-US" altLang="en-US" sz="2400" b="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14351" name="Text Box 21"/>
            <p:cNvSpPr txBox="1">
              <a:spLocks noChangeArrowheads="1"/>
            </p:cNvSpPr>
            <p:nvPr/>
          </p:nvSpPr>
          <p:spPr bwMode="auto">
            <a:xfrm>
              <a:off x="2256" y="2544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0">
                  <a:solidFill>
                    <a:srgbClr val="000000"/>
                  </a:solidFill>
                  <a:latin typeface="Verdana" charset="0"/>
                </a:rPr>
                <a:t>F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4114800" y="3124200"/>
            <a:ext cx="2971800" cy="1493838"/>
            <a:chOff x="2592" y="1968"/>
            <a:chExt cx="1872" cy="941"/>
          </a:xfrm>
        </p:grpSpPr>
        <p:sp>
          <p:nvSpPr>
            <p:cNvPr id="14348" name="AutoShape 23"/>
            <p:cNvSpPr>
              <a:spLocks noChangeArrowheads="1"/>
            </p:cNvSpPr>
            <p:nvPr/>
          </p:nvSpPr>
          <p:spPr bwMode="auto">
            <a:xfrm rot="2323775">
              <a:off x="3504" y="1968"/>
              <a:ext cx="192" cy="471"/>
            </a:xfrm>
            <a:prstGeom prst="downArrow">
              <a:avLst>
                <a:gd name="adj1" fmla="val 50000"/>
                <a:gd name="adj2" fmla="val 61328"/>
              </a:avLst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5F5F5F"/>
                </a:buClr>
                <a:buFont typeface="Wingdings" charset="2"/>
                <a:buNone/>
              </a:pPr>
              <a:endParaRPr lang="en-US" altLang="en-US" sz="2400" b="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14349" name="Text Box 22"/>
            <p:cNvSpPr txBox="1">
              <a:spLocks noChangeArrowheads="1"/>
            </p:cNvSpPr>
            <p:nvPr/>
          </p:nvSpPr>
          <p:spPr bwMode="auto">
            <a:xfrm>
              <a:off x="2592" y="2544"/>
              <a:ext cx="18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0">
                  <a:solidFill>
                    <a:srgbClr val="000000"/>
                  </a:solidFill>
                  <a:latin typeface="Verdana" charset="0"/>
                </a:rPr>
                <a:t>=  k x</a:t>
              </a:r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4724400" y="4724400"/>
            <a:ext cx="4114800" cy="1143000"/>
            <a:chOff x="2976" y="2976"/>
            <a:chExt cx="2592" cy="720"/>
          </a:xfrm>
        </p:grpSpPr>
        <p:sp>
          <p:nvSpPr>
            <p:cNvPr id="14346" name="AutoShape 24"/>
            <p:cNvSpPr>
              <a:spLocks noChangeArrowheads="1"/>
            </p:cNvSpPr>
            <p:nvPr/>
          </p:nvSpPr>
          <p:spPr bwMode="auto">
            <a:xfrm>
              <a:off x="3024" y="2976"/>
              <a:ext cx="144" cy="384"/>
            </a:xfrm>
            <a:prstGeom prst="upArrow">
              <a:avLst>
                <a:gd name="adj1" fmla="val 50000"/>
                <a:gd name="adj2" fmla="val 66667"/>
              </a:avLst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5F5F5F"/>
                </a:buClr>
                <a:buFont typeface="Wingdings" charset="2"/>
                <a:buNone/>
              </a:pPr>
              <a:endParaRPr lang="en-US" altLang="en-US" sz="2400" b="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14347" name="Text Box 26"/>
            <p:cNvSpPr txBox="1">
              <a:spLocks noChangeArrowheads="1"/>
            </p:cNvSpPr>
            <p:nvPr/>
          </p:nvSpPr>
          <p:spPr bwMode="auto">
            <a:xfrm>
              <a:off x="2976" y="3408"/>
              <a:ext cx="25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0">
                  <a:solidFill>
                    <a:srgbClr val="000000"/>
                  </a:solidFill>
                  <a:latin typeface="Verdana" charset="0"/>
                </a:rPr>
                <a:t>k=the spring constant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42" grpId="0" autoUpdateAnimBg="0"/>
      <p:bldP spid="2273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225425"/>
            <a:ext cx="79248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4498975" y="0"/>
            <a:ext cx="3943350" cy="284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NZ" altLang="en-US" sz="2400"/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3959225" y="225425"/>
            <a:ext cx="50831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Times New Roman" pitchFamily="18" charset="0"/>
              <a:buAutoNum type="alphaLcParenR"/>
              <a:defRPr/>
            </a:pPr>
            <a:r>
              <a:rPr lang="en-NZ" sz="1800" b="0" dirty="0">
                <a:latin typeface="Times New Roman" pitchFamily="18" charset="0"/>
              </a:rPr>
              <a:t>Determine the spring constant (k) for a single spring by finding the gradient from a graph of  F (N) </a:t>
            </a:r>
            <a:r>
              <a:rPr lang="en-NZ" sz="1800" b="0" dirty="0" err="1">
                <a:latin typeface="Times New Roman" pitchFamily="18" charset="0"/>
              </a:rPr>
              <a:t>vs</a:t>
            </a:r>
            <a:r>
              <a:rPr lang="en-NZ" sz="1800" b="0" dirty="0">
                <a:latin typeface="Times New Roman" pitchFamily="18" charset="0"/>
              </a:rPr>
              <a:t>  x (m)</a:t>
            </a:r>
          </a:p>
          <a:p>
            <a:pPr marL="914400" lvl="1" indent="-457200">
              <a:defRPr/>
            </a:pPr>
            <a:r>
              <a:rPr lang="en-NZ" sz="1800" b="0" dirty="0">
                <a:latin typeface="Times New Roman" pitchFamily="18" charset="0"/>
              </a:rPr>
              <a:t>Use masses 50g to  250g, let  g = 10ms</a:t>
            </a:r>
            <a:r>
              <a:rPr lang="en-NZ" sz="1800" b="0" baseline="30000" dirty="0">
                <a:latin typeface="Times New Roman" pitchFamily="18" charset="0"/>
              </a:rPr>
              <a:t>-2</a:t>
            </a:r>
          </a:p>
          <a:p>
            <a:pPr marL="457200" indent="-457200">
              <a:buFont typeface="Times New Roman" pitchFamily="18" charset="0"/>
              <a:buAutoNum type="alphaLcParenR"/>
              <a:defRPr/>
            </a:pPr>
            <a:r>
              <a:rPr lang="en-NZ" sz="1800" b="0" dirty="0">
                <a:latin typeface="Times New Roman" pitchFamily="18" charset="0"/>
              </a:rPr>
              <a:t>Repeat for:</a:t>
            </a:r>
          </a:p>
          <a:p>
            <a:pPr lvl="1">
              <a:buFont typeface="Arial" charset="0"/>
              <a:buChar char="•"/>
              <a:defRPr/>
            </a:pPr>
            <a:r>
              <a:rPr lang="en-NZ" sz="1800" b="0" dirty="0">
                <a:latin typeface="Times New Roman" pitchFamily="18" charset="0"/>
              </a:rPr>
              <a:t> 2 springs in series </a:t>
            </a:r>
          </a:p>
          <a:p>
            <a:pPr lvl="1">
              <a:buFont typeface="Arial" charset="0"/>
              <a:buChar char="•"/>
              <a:defRPr/>
            </a:pPr>
            <a:r>
              <a:rPr lang="en-NZ" sz="1800" b="0" dirty="0">
                <a:latin typeface="Times New Roman" pitchFamily="18" charset="0"/>
              </a:rPr>
              <a:t> 2 springs in parallel</a:t>
            </a:r>
          </a:p>
          <a:p>
            <a:pPr marL="457200" indent="-457200">
              <a:buFont typeface="Times New Roman" pitchFamily="18" charset="0"/>
              <a:buAutoNum type="alphaLcParenR"/>
              <a:defRPr/>
            </a:pPr>
            <a:r>
              <a:rPr lang="en-NZ" sz="1800" b="0" dirty="0">
                <a:latin typeface="Times New Roman" pitchFamily="18" charset="0"/>
              </a:rPr>
              <a:t>Record all data in a labelled table</a:t>
            </a:r>
          </a:p>
          <a:p>
            <a:pPr marL="457200" indent="-457200">
              <a:buFont typeface="Times New Roman" pitchFamily="18" charset="0"/>
              <a:buAutoNum type="alphaLcParenR"/>
              <a:defRPr/>
            </a:pPr>
            <a:r>
              <a:rPr lang="en-NZ" sz="1800" b="0" dirty="0">
                <a:latin typeface="Times New Roman" pitchFamily="18" charset="0"/>
              </a:rPr>
              <a:t>Plot all your data onto one graph (3 lines!)</a:t>
            </a:r>
          </a:p>
          <a:p>
            <a:pPr marL="457200" indent="-457200">
              <a:buFont typeface="Times New Roman" pitchFamily="18" charset="0"/>
              <a:buAutoNum type="alphaLcParenR"/>
              <a:defRPr/>
            </a:pPr>
            <a:r>
              <a:rPr lang="en-NZ" sz="1800" b="0" dirty="0">
                <a:latin typeface="Times New Roman" pitchFamily="18" charset="0"/>
              </a:rPr>
              <a:t>Compare your experimental values for </a:t>
            </a:r>
            <a:r>
              <a:rPr lang="en-NZ" sz="1800" b="0" dirty="0" err="1">
                <a:latin typeface="Times New Roman" pitchFamily="18" charset="0"/>
              </a:rPr>
              <a:t>k</a:t>
            </a:r>
            <a:r>
              <a:rPr lang="en-NZ" sz="1800" b="0" baseline="-25000" dirty="0" err="1">
                <a:latin typeface="Times New Roman" pitchFamily="18" charset="0"/>
              </a:rPr>
              <a:t>series</a:t>
            </a:r>
            <a:r>
              <a:rPr lang="en-NZ" sz="1800" b="0" dirty="0">
                <a:latin typeface="Times New Roman" pitchFamily="18" charset="0"/>
              </a:rPr>
              <a:t> and </a:t>
            </a:r>
            <a:r>
              <a:rPr lang="en-NZ" sz="1800" b="0" dirty="0" err="1">
                <a:latin typeface="Times New Roman" pitchFamily="18" charset="0"/>
              </a:rPr>
              <a:t>k</a:t>
            </a:r>
            <a:r>
              <a:rPr lang="en-NZ" sz="1800" b="0" baseline="-25000" dirty="0" err="1">
                <a:latin typeface="Times New Roman" pitchFamily="18" charset="0"/>
              </a:rPr>
              <a:t>parallel</a:t>
            </a:r>
            <a:r>
              <a:rPr lang="en-NZ" sz="1800" b="0" dirty="0">
                <a:latin typeface="Times New Roman" pitchFamily="18" charset="0"/>
              </a:rPr>
              <a:t> with the theoretical formula given below</a:t>
            </a:r>
          </a:p>
          <a:p>
            <a:pPr marL="457200" indent="-457200">
              <a:buFont typeface="Times New Roman" pitchFamily="18" charset="0"/>
              <a:buAutoNum type="alphaLcParenR"/>
              <a:defRPr/>
            </a:pPr>
            <a:endParaRPr lang="en-NZ" sz="1800" b="0" dirty="0"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17309039">
            <a:off x="-383962" y="1267406"/>
            <a:ext cx="304983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Hookes</a:t>
            </a:r>
            <a:r>
              <a:rPr lang="en-US" sz="3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 Law lab</a:t>
            </a:r>
          </a:p>
        </p:txBody>
      </p:sp>
      <p:graphicFrame>
        <p:nvGraphicFramePr>
          <p:cNvPr id="23558" name="Object 22"/>
          <p:cNvGraphicFramePr>
            <a:graphicFrameLocks noChangeAspect="1"/>
          </p:cNvGraphicFramePr>
          <p:nvPr/>
        </p:nvGraphicFramePr>
        <p:xfrm>
          <a:off x="738188" y="5510213"/>
          <a:ext cx="244633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5" imgW="965200" imgH="431800" progId="Equation.3">
                  <p:embed/>
                </p:oleObj>
              </mc:Choice>
              <mc:Fallback>
                <p:oleObj name="Equation" r:id="rId5" imgW="965200" imgH="4318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5510213"/>
                        <a:ext cx="2446337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21"/>
          <p:cNvGraphicFramePr>
            <a:graphicFrameLocks noChangeAspect="1"/>
          </p:cNvGraphicFramePr>
          <p:nvPr/>
        </p:nvGraphicFramePr>
        <p:xfrm>
          <a:off x="3732213" y="5729288"/>
          <a:ext cx="288131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7" imgW="990170" imgH="241195" progId="Equation.3">
                  <p:embed/>
                </p:oleObj>
              </mc:Choice>
              <mc:Fallback>
                <p:oleObj name="Equation" r:id="rId7" imgW="990170" imgH="241195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3" y="5729288"/>
                        <a:ext cx="2881312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68313" y="3608388"/>
            <a:ext cx="2159000" cy="1765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NZ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8" descr="File:SpringsInSeries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113" y="544513"/>
            <a:ext cx="4600575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0" descr="http://upload.wikimedia.org/wikipedia/commons/thumb/1/17/SpringsInParallel.svg/208px-SpringsInParallel.svg.png">
            <a:hlinkClick r:id="rId6" tooltip="SpringsInParallel.svg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3319463"/>
            <a:ext cx="34417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0" name="Object 21"/>
          <p:cNvGraphicFramePr>
            <a:graphicFrameLocks noChangeAspect="1"/>
          </p:cNvGraphicFramePr>
          <p:nvPr/>
        </p:nvGraphicFramePr>
        <p:xfrm>
          <a:off x="4681538" y="3867150"/>
          <a:ext cx="34512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8" imgW="990170" imgH="241195" progId="Equation.3">
                  <p:embed/>
                </p:oleObj>
              </mc:Choice>
              <mc:Fallback>
                <p:oleObj name="Equation" r:id="rId8" imgW="990170" imgH="241195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538" y="3867150"/>
                        <a:ext cx="34512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22"/>
          <p:cNvGraphicFramePr>
            <a:graphicFrameLocks noChangeAspect="1"/>
          </p:cNvGraphicFramePr>
          <p:nvPr/>
        </p:nvGraphicFramePr>
        <p:xfrm>
          <a:off x="5630863" y="1019175"/>
          <a:ext cx="248126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10" imgW="965200" imgH="431800" progId="Equation.3">
                  <p:embed/>
                </p:oleObj>
              </mc:Choice>
              <mc:Fallback>
                <p:oleObj name="Equation" r:id="rId10" imgW="965200" imgH="4318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863" y="1019175"/>
                        <a:ext cx="248126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Box 22"/>
          <p:cNvSpPr txBox="1">
            <a:spLocks noChangeArrowheads="1"/>
          </p:cNvSpPr>
          <p:nvPr/>
        </p:nvSpPr>
        <p:spPr bwMode="auto">
          <a:xfrm>
            <a:off x="1285875" y="5656263"/>
            <a:ext cx="6608763" cy="708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4000">
                <a:hlinkClick r:id="rId12"/>
              </a:rPr>
              <a:t>See Wikipedia for theory!</a:t>
            </a:r>
            <a:endParaRPr lang="en-NZ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47675" y="1296988"/>
            <a:ext cx="1524000" cy="533400"/>
            <a:chOff x="816" y="1008"/>
            <a:chExt cx="4704" cy="1152"/>
          </a:xfrm>
        </p:grpSpPr>
        <p:sp>
          <p:nvSpPr>
            <p:cNvPr id="25650" name="Line 3"/>
            <p:cNvSpPr>
              <a:spLocks noChangeShapeType="1"/>
            </p:cNvSpPr>
            <p:nvPr/>
          </p:nvSpPr>
          <p:spPr bwMode="auto">
            <a:xfrm>
              <a:off x="1296" y="1008"/>
              <a:ext cx="288" cy="1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Line 4"/>
            <p:cNvSpPr>
              <a:spLocks noChangeShapeType="1"/>
            </p:cNvSpPr>
            <p:nvPr/>
          </p:nvSpPr>
          <p:spPr bwMode="auto">
            <a:xfrm flipH="1">
              <a:off x="1584" y="1008"/>
              <a:ext cx="288" cy="1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2" name="Line 5"/>
            <p:cNvSpPr>
              <a:spLocks noChangeShapeType="1"/>
            </p:cNvSpPr>
            <p:nvPr/>
          </p:nvSpPr>
          <p:spPr bwMode="auto">
            <a:xfrm>
              <a:off x="1872" y="1008"/>
              <a:ext cx="288" cy="1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Line 6"/>
            <p:cNvSpPr>
              <a:spLocks noChangeShapeType="1"/>
            </p:cNvSpPr>
            <p:nvPr/>
          </p:nvSpPr>
          <p:spPr bwMode="auto">
            <a:xfrm flipH="1">
              <a:off x="2160" y="1008"/>
              <a:ext cx="288" cy="1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4" name="Line 7"/>
            <p:cNvSpPr>
              <a:spLocks noChangeShapeType="1"/>
            </p:cNvSpPr>
            <p:nvPr/>
          </p:nvSpPr>
          <p:spPr bwMode="auto">
            <a:xfrm>
              <a:off x="2448" y="1008"/>
              <a:ext cx="288" cy="1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5" name="Line 8"/>
            <p:cNvSpPr>
              <a:spLocks noChangeShapeType="1"/>
            </p:cNvSpPr>
            <p:nvPr/>
          </p:nvSpPr>
          <p:spPr bwMode="auto">
            <a:xfrm flipH="1">
              <a:off x="2736" y="1008"/>
              <a:ext cx="288" cy="1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6" name="Line 9"/>
            <p:cNvSpPr>
              <a:spLocks noChangeShapeType="1"/>
            </p:cNvSpPr>
            <p:nvPr/>
          </p:nvSpPr>
          <p:spPr bwMode="auto">
            <a:xfrm>
              <a:off x="3024" y="1008"/>
              <a:ext cx="288" cy="1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7" name="Line 10"/>
            <p:cNvSpPr>
              <a:spLocks noChangeShapeType="1"/>
            </p:cNvSpPr>
            <p:nvPr/>
          </p:nvSpPr>
          <p:spPr bwMode="auto">
            <a:xfrm flipH="1">
              <a:off x="3312" y="1008"/>
              <a:ext cx="288" cy="1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8" name="Line 11"/>
            <p:cNvSpPr>
              <a:spLocks noChangeShapeType="1"/>
            </p:cNvSpPr>
            <p:nvPr/>
          </p:nvSpPr>
          <p:spPr bwMode="auto">
            <a:xfrm>
              <a:off x="3600" y="1008"/>
              <a:ext cx="288" cy="1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9" name="Line 12"/>
            <p:cNvSpPr>
              <a:spLocks noChangeShapeType="1"/>
            </p:cNvSpPr>
            <p:nvPr/>
          </p:nvSpPr>
          <p:spPr bwMode="auto">
            <a:xfrm flipH="1">
              <a:off x="3888" y="1008"/>
              <a:ext cx="288" cy="1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0" name="Line 13"/>
            <p:cNvSpPr>
              <a:spLocks noChangeShapeType="1"/>
            </p:cNvSpPr>
            <p:nvPr/>
          </p:nvSpPr>
          <p:spPr bwMode="auto">
            <a:xfrm>
              <a:off x="4176" y="1008"/>
              <a:ext cx="288" cy="1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1" name="Line 14"/>
            <p:cNvSpPr>
              <a:spLocks noChangeShapeType="1"/>
            </p:cNvSpPr>
            <p:nvPr/>
          </p:nvSpPr>
          <p:spPr bwMode="auto">
            <a:xfrm flipH="1">
              <a:off x="4464" y="1008"/>
              <a:ext cx="288" cy="1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2" name="Line 15"/>
            <p:cNvSpPr>
              <a:spLocks noChangeShapeType="1"/>
            </p:cNvSpPr>
            <p:nvPr/>
          </p:nvSpPr>
          <p:spPr bwMode="auto">
            <a:xfrm>
              <a:off x="4752" y="1008"/>
              <a:ext cx="288" cy="1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3" name="Line 16"/>
            <p:cNvSpPr>
              <a:spLocks noChangeShapeType="1"/>
            </p:cNvSpPr>
            <p:nvPr/>
          </p:nvSpPr>
          <p:spPr bwMode="auto">
            <a:xfrm flipH="1">
              <a:off x="5040" y="1584"/>
              <a:ext cx="144" cy="5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4" name="Line 17"/>
            <p:cNvSpPr>
              <a:spLocks noChangeShapeType="1"/>
            </p:cNvSpPr>
            <p:nvPr/>
          </p:nvSpPr>
          <p:spPr bwMode="auto">
            <a:xfrm flipH="1">
              <a:off x="1152" y="1008"/>
              <a:ext cx="144" cy="5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5" name="Line 18"/>
            <p:cNvSpPr>
              <a:spLocks noChangeShapeType="1"/>
            </p:cNvSpPr>
            <p:nvPr/>
          </p:nvSpPr>
          <p:spPr bwMode="auto">
            <a:xfrm>
              <a:off x="816" y="1584"/>
              <a:ext cx="33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6" name="Line 19"/>
            <p:cNvSpPr>
              <a:spLocks noChangeShapeType="1"/>
            </p:cNvSpPr>
            <p:nvPr/>
          </p:nvSpPr>
          <p:spPr bwMode="auto">
            <a:xfrm>
              <a:off x="5184" y="1584"/>
              <a:ext cx="33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47675" y="1687513"/>
            <a:ext cx="7915275" cy="904875"/>
            <a:chOff x="288" y="870"/>
            <a:chExt cx="4986" cy="570"/>
          </a:xfrm>
        </p:grpSpPr>
        <p:grpSp>
          <p:nvGrpSpPr>
            <p:cNvPr id="25629" name="Group 21"/>
            <p:cNvGrpSpPr>
              <a:grpSpLocks/>
            </p:cNvGrpSpPr>
            <p:nvPr/>
          </p:nvGrpSpPr>
          <p:grpSpPr bwMode="auto">
            <a:xfrm>
              <a:off x="288" y="1104"/>
              <a:ext cx="3936" cy="336"/>
              <a:chOff x="816" y="1008"/>
              <a:chExt cx="4704" cy="1152"/>
            </a:xfrm>
          </p:grpSpPr>
          <p:sp>
            <p:nvSpPr>
              <p:cNvPr id="25633" name="Line 22"/>
              <p:cNvSpPr>
                <a:spLocks noChangeShapeType="1"/>
              </p:cNvSpPr>
              <p:nvPr/>
            </p:nvSpPr>
            <p:spPr bwMode="auto">
              <a:xfrm>
                <a:off x="1296" y="1008"/>
                <a:ext cx="288" cy="115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4" name="Line 23"/>
              <p:cNvSpPr>
                <a:spLocks noChangeShapeType="1"/>
              </p:cNvSpPr>
              <p:nvPr/>
            </p:nvSpPr>
            <p:spPr bwMode="auto">
              <a:xfrm flipH="1">
                <a:off x="1584" y="1008"/>
                <a:ext cx="288" cy="115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5" name="Line 24"/>
              <p:cNvSpPr>
                <a:spLocks noChangeShapeType="1"/>
              </p:cNvSpPr>
              <p:nvPr/>
            </p:nvSpPr>
            <p:spPr bwMode="auto">
              <a:xfrm>
                <a:off x="1872" y="1008"/>
                <a:ext cx="288" cy="115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6" name="Line 25"/>
              <p:cNvSpPr>
                <a:spLocks noChangeShapeType="1"/>
              </p:cNvSpPr>
              <p:nvPr/>
            </p:nvSpPr>
            <p:spPr bwMode="auto">
              <a:xfrm flipH="1">
                <a:off x="2160" y="1008"/>
                <a:ext cx="288" cy="115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7" name="Line 26"/>
              <p:cNvSpPr>
                <a:spLocks noChangeShapeType="1"/>
              </p:cNvSpPr>
              <p:nvPr/>
            </p:nvSpPr>
            <p:spPr bwMode="auto">
              <a:xfrm>
                <a:off x="2448" y="1008"/>
                <a:ext cx="288" cy="115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8" name="Line 27"/>
              <p:cNvSpPr>
                <a:spLocks noChangeShapeType="1"/>
              </p:cNvSpPr>
              <p:nvPr/>
            </p:nvSpPr>
            <p:spPr bwMode="auto">
              <a:xfrm flipH="1">
                <a:off x="2736" y="1008"/>
                <a:ext cx="288" cy="115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9" name="Line 28"/>
              <p:cNvSpPr>
                <a:spLocks noChangeShapeType="1"/>
              </p:cNvSpPr>
              <p:nvPr/>
            </p:nvSpPr>
            <p:spPr bwMode="auto">
              <a:xfrm>
                <a:off x="3024" y="1008"/>
                <a:ext cx="288" cy="115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0" name="Line 29"/>
              <p:cNvSpPr>
                <a:spLocks noChangeShapeType="1"/>
              </p:cNvSpPr>
              <p:nvPr/>
            </p:nvSpPr>
            <p:spPr bwMode="auto">
              <a:xfrm flipH="1">
                <a:off x="3312" y="1008"/>
                <a:ext cx="288" cy="115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1" name="Line 30"/>
              <p:cNvSpPr>
                <a:spLocks noChangeShapeType="1"/>
              </p:cNvSpPr>
              <p:nvPr/>
            </p:nvSpPr>
            <p:spPr bwMode="auto">
              <a:xfrm>
                <a:off x="3600" y="1008"/>
                <a:ext cx="288" cy="115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2" name="Line 31"/>
              <p:cNvSpPr>
                <a:spLocks noChangeShapeType="1"/>
              </p:cNvSpPr>
              <p:nvPr/>
            </p:nvSpPr>
            <p:spPr bwMode="auto">
              <a:xfrm flipH="1">
                <a:off x="3888" y="1008"/>
                <a:ext cx="288" cy="115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3" name="Line 32"/>
              <p:cNvSpPr>
                <a:spLocks noChangeShapeType="1"/>
              </p:cNvSpPr>
              <p:nvPr/>
            </p:nvSpPr>
            <p:spPr bwMode="auto">
              <a:xfrm>
                <a:off x="4176" y="1008"/>
                <a:ext cx="288" cy="115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4" name="Line 33"/>
              <p:cNvSpPr>
                <a:spLocks noChangeShapeType="1"/>
              </p:cNvSpPr>
              <p:nvPr/>
            </p:nvSpPr>
            <p:spPr bwMode="auto">
              <a:xfrm flipH="1">
                <a:off x="4464" y="1008"/>
                <a:ext cx="288" cy="115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5" name="Line 34"/>
              <p:cNvSpPr>
                <a:spLocks noChangeShapeType="1"/>
              </p:cNvSpPr>
              <p:nvPr/>
            </p:nvSpPr>
            <p:spPr bwMode="auto">
              <a:xfrm>
                <a:off x="4752" y="1008"/>
                <a:ext cx="288" cy="115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6" name="Line 35"/>
              <p:cNvSpPr>
                <a:spLocks noChangeShapeType="1"/>
              </p:cNvSpPr>
              <p:nvPr/>
            </p:nvSpPr>
            <p:spPr bwMode="auto">
              <a:xfrm flipH="1">
                <a:off x="5040" y="1584"/>
                <a:ext cx="144" cy="57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7" name="Line 36"/>
              <p:cNvSpPr>
                <a:spLocks noChangeShapeType="1"/>
              </p:cNvSpPr>
              <p:nvPr/>
            </p:nvSpPr>
            <p:spPr bwMode="auto">
              <a:xfrm flipH="1">
                <a:off x="1152" y="1008"/>
                <a:ext cx="144" cy="57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8" name="Line 37"/>
              <p:cNvSpPr>
                <a:spLocks noChangeShapeType="1"/>
              </p:cNvSpPr>
              <p:nvPr/>
            </p:nvSpPr>
            <p:spPr bwMode="auto">
              <a:xfrm>
                <a:off x="816" y="1584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9" name="Line 38"/>
              <p:cNvSpPr>
                <a:spLocks noChangeShapeType="1"/>
              </p:cNvSpPr>
              <p:nvPr/>
            </p:nvSpPr>
            <p:spPr bwMode="auto">
              <a:xfrm>
                <a:off x="5184" y="1584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30" name="Group 39"/>
            <p:cNvGrpSpPr>
              <a:grpSpLocks/>
            </p:cNvGrpSpPr>
            <p:nvPr/>
          </p:nvGrpSpPr>
          <p:grpSpPr bwMode="auto">
            <a:xfrm>
              <a:off x="4224" y="870"/>
              <a:ext cx="1050" cy="378"/>
              <a:chOff x="4224" y="870"/>
              <a:chExt cx="1050" cy="378"/>
            </a:xfrm>
          </p:grpSpPr>
          <p:sp>
            <p:nvSpPr>
              <p:cNvPr id="25631" name="Line 40"/>
              <p:cNvSpPr>
                <a:spLocks noChangeShapeType="1"/>
              </p:cNvSpPr>
              <p:nvPr/>
            </p:nvSpPr>
            <p:spPr bwMode="auto">
              <a:xfrm>
                <a:off x="4224" y="1248"/>
                <a:ext cx="576" cy="0"/>
              </a:xfrm>
              <a:prstGeom prst="line">
                <a:avLst/>
              </a:prstGeom>
              <a:noFill/>
              <a:ln w="76200">
                <a:solidFill>
                  <a:srgbClr val="CC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2" name="Text Box 41"/>
              <p:cNvSpPr txBox="1">
                <a:spLocks noChangeArrowheads="1"/>
              </p:cNvSpPr>
              <p:nvPr/>
            </p:nvSpPr>
            <p:spPr bwMode="auto">
              <a:xfrm>
                <a:off x="4633" y="870"/>
                <a:ext cx="64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CC3300"/>
                    </a:solidFill>
                  </a:rPr>
                  <a:t>F = kx</a:t>
                </a:r>
                <a:endParaRPr lang="en-US" altLang="en-US">
                  <a:solidFill>
                    <a:srgbClr val="CC3300"/>
                  </a:solidFill>
                </a:endParaRPr>
              </a:p>
            </p:txBody>
          </p:sp>
        </p:grp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1133475" y="2897188"/>
            <a:ext cx="6324600" cy="3927475"/>
            <a:chOff x="720" y="1632"/>
            <a:chExt cx="3984" cy="2474"/>
          </a:xfrm>
        </p:grpSpPr>
        <p:grpSp>
          <p:nvGrpSpPr>
            <p:cNvPr id="25623" name="Group 43"/>
            <p:cNvGrpSpPr>
              <a:grpSpLocks/>
            </p:cNvGrpSpPr>
            <p:nvPr/>
          </p:nvGrpSpPr>
          <p:grpSpPr bwMode="auto">
            <a:xfrm>
              <a:off x="1200" y="1632"/>
              <a:ext cx="3504" cy="2064"/>
              <a:chOff x="1200" y="1632"/>
              <a:chExt cx="3504" cy="2064"/>
            </a:xfrm>
          </p:grpSpPr>
          <p:sp>
            <p:nvSpPr>
              <p:cNvPr id="25627" name="Line 44"/>
              <p:cNvSpPr>
                <a:spLocks noChangeShapeType="1"/>
              </p:cNvSpPr>
              <p:nvPr/>
            </p:nvSpPr>
            <p:spPr bwMode="auto">
              <a:xfrm>
                <a:off x="1200" y="1632"/>
                <a:ext cx="0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8" name="Line 45"/>
              <p:cNvSpPr>
                <a:spLocks noChangeShapeType="1"/>
              </p:cNvSpPr>
              <p:nvPr/>
            </p:nvSpPr>
            <p:spPr bwMode="auto">
              <a:xfrm>
                <a:off x="1200" y="3696"/>
                <a:ext cx="35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24" name="Line 46"/>
            <p:cNvSpPr>
              <a:spLocks noChangeShapeType="1"/>
            </p:cNvSpPr>
            <p:nvPr/>
          </p:nvSpPr>
          <p:spPr bwMode="auto">
            <a:xfrm>
              <a:off x="1104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Text Box 47"/>
            <p:cNvSpPr txBox="1">
              <a:spLocks noChangeArrowheads="1"/>
            </p:cNvSpPr>
            <p:nvPr/>
          </p:nvSpPr>
          <p:spPr bwMode="auto">
            <a:xfrm>
              <a:off x="720" y="1790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CC3300"/>
                  </a:solidFill>
                </a:rPr>
                <a:t>F</a:t>
              </a:r>
              <a:endParaRPr lang="en-US" altLang="en-US">
                <a:solidFill>
                  <a:srgbClr val="CC3300"/>
                </a:solidFill>
              </a:endParaRPr>
            </a:p>
          </p:txBody>
        </p:sp>
        <p:sp>
          <p:nvSpPr>
            <p:cNvPr id="25626" name="Text Box 48"/>
            <p:cNvSpPr txBox="1">
              <a:spLocks noChangeArrowheads="1"/>
            </p:cNvSpPr>
            <p:nvPr/>
          </p:nvSpPr>
          <p:spPr bwMode="auto">
            <a:xfrm>
              <a:off x="998" y="381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0</a:t>
              </a:r>
              <a:endParaRPr lang="en-US" altLang="en-US"/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1971675" y="760413"/>
            <a:ext cx="4724400" cy="841375"/>
            <a:chOff x="1248" y="286"/>
            <a:chExt cx="2976" cy="530"/>
          </a:xfrm>
        </p:grpSpPr>
        <p:sp>
          <p:nvSpPr>
            <p:cNvPr id="25619" name="Line 50"/>
            <p:cNvSpPr>
              <a:spLocks noChangeShapeType="1"/>
            </p:cNvSpPr>
            <p:nvPr/>
          </p:nvSpPr>
          <p:spPr bwMode="auto">
            <a:xfrm>
              <a:off x="4224" y="288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Line 51"/>
            <p:cNvSpPr>
              <a:spLocks noChangeShapeType="1"/>
            </p:cNvSpPr>
            <p:nvPr/>
          </p:nvSpPr>
          <p:spPr bwMode="auto">
            <a:xfrm>
              <a:off x="1248" y="288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Line 52"/>
            <p:cNvSpPr>
              <a:spLocks noChangeShapeType="1"/>
            </p:cNvSpPr>
            <p:nvPr/>
          </p:nvSpPr>
          <p:spPr bwMode="auto">
            <a:xfrm>
              <a:off x="1248" y="480"/>
              <a:ext cx="2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Text Box 53"/>
            <p:cNvSpPr txBox="1">
              <a:spLocks noChangeArrowheads="1"/>
            </p:cNvSpPr>
            <p:nvPr/>
          </p:nvSpPr>
          <p:spPr bwMode="auto">
            <a:xfrm>
              <a:off x="2515" y="286"/>
              <a:ext cx="244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/>
                <a:t>x</a:t>
              </a: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1895475" y="3278188"/>
            <a:ext cx="4910138" cy="3579812"/>
            <a:chOff x="1200" y="1872"/>
            <a:chExt cx="3093" cy="2255"/>
          </a:xfrm>
        </p:grpSpPr>
        <p:sp>
          <p:nvSpPr>
            <p:cNvPr id="25615" name="Line 55"/>
            <p:cNvSpPr>
              <a:spLocks noChangeShapeType="1"/>
            </p:cNvSpPr>
            <p:nvPr/>
          </p:nvSpPr>
          <p:spPr bwMode="auto">
            <a:xfrm>
              <a:off x="4224" y="1872"/>
              <a:ext cx="0" cy="18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16" name="Group 56"/>
            <p:cNvGrpSpPr>
              <a:grpSpLocks/>
            </p:cNvGrpSpPr>
            <p:nvPr/>
          </p:nvGrpSpPr>
          <p:grpSpPr bwMode="auto">
            <a:xfrm>
              <a:off x="1200" y="1920"/>
              <a:ext cx="3093" cy="2207"/>
              <a:chOff x="1200" y="1920"/>
              <a:chExt cx="3093" cy="2207"/>
            </a:xfrm>
          </p:grpSpPr>
          <p:sp>
            <p:nvSpPr>
              <p:cNvPr id="25617" name="Line 57"/>
              <p:cNvSpPr>
                <a:spLocks noChangeShapeType="1"/>
              </p:cNvSpPr>
              <p:nvPr/>
            </p:nvSpPr>
            <p:spPr bwMode="auto">
              <a:xfrm flipV="1">
                <a:off x="1200" y="1920"/>
                <a:ext cx="3024" cy="1776"/>
              </a:xfrm>
              <a:prstGeom prst="line">
                <a:avLst/>
              </a:prstGeom>
              <a:noFill/>
              <a:ln w="76200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8" name="Text Box 58"/>
              <p:cNvSpPr txBox="1">
                <a:spLocks noChangeArrowheads="1"/>
              </p:cNvSpPr>
              <p:nvPr/>
            </p:nvSpPr>
            <p:spPr bwMode="auto">
              <a:xfrm>
                <a:off x="4081" y="3839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x</a:t>
                </a:r>
                <a:endParaRPr lang="en-US" altLang="en-US"/>
              </a:p>
            </p:txBody>
          </p:sp>
        </p:grpSp>
      </p:grpSp>
      <p:sp>
        <p:nvSpPr>
          <p:cNvPr id="60475" name="Freeform 59"/>
          <p:cNvSpPr>
            <a:spLocks/>
          </p:cNvSpPr>
          <p:nvPr/>
        </p:nvSpPr>
        <p:spPr bwMode="auto">
          <a:xfrm>
            <a:off x="1981200" y="3411538"/>
            <a:ext cx="4686300" cy="2743200"/>
          </a:xfrm>
          <a:custGeom>
            <a:avLst/>
            <a:gdLst>
              <a:gd name="T0" fmla="*/ 0 w 2928"/>
              <a:gd name="T1" fmla="*/ 2147483647 h 1728"/>
              <a:gd name="T2" fmla="*/ 2147483647 w 2928"/>
              <a:gd name="T3" fmla="*/ 0 h 1728"/>
              <a:gd name="T4" fmla="*/ 2147483647 w 2928"/>
              <a:gd name="T5" fmla="*/ 2147483647 h 1728"/>
              <a:gd name="T6" fmla="*/ 2147483647 w 2928"/>
              <a:gd name="T7" fmla="*/ 2147483647 h 1728"/>
              <a:gd name="T8" fmla="*/ 0 60000 65536"/>
              <a:gd name="T9" fmla="*/ 0 60000 65536"/>
              <a:gd name="T10" fmla="*/ 0 60000 65536"/>
              <a:gd name="T11" fmla="*/ 0 60000 65536"/>
              <a:gd name="T12" fmla="*/ 0 w 2928"/>
              <a:gd name="T13" fmla="*/ 0 h 1728"/>
              <a:gd name="T14" fmla="*/ 2928 w 2928"/>
              <a:gd name="T15" fmla="*/ 1728 h 1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28" h="1728">
                <a:moveTo>
                  <a:pt x="0" y="1728"/>
                </a:moveTo>
                <a:lnTo>
                  <a:pt x="2928" y="0"/>
                </a:lnTo>
                <a:lnTo>
                  <a:pt x="2928" y="1728"/>
                </a:lnTo>
                <a:lnTo>
                  <a:pt x="48" y="1728"/>
                </a:lnTo>
              </a:path>
            </a:pathLst>
          </a:custGeom>
          <a:solidFill>
            <a:srgbClr val="CC00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76" name="Text Box 60"/>
          <p:cNvSpPr txBox="1">
            <a:spLocks noChangeArrowheads="1"/>
          </p:cNvSpPr>
          <p:nvPr/>
        </p:nvSpPr>
        <p:spPr bwMode="auto">
          <a:xfrm>
            <a:off x="4973638" y="5035550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Work</a:t>
            </a:r>
          </a:p>
        </p:txBody>
      </p: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6848475" y="3354388"/>
            <a:ext cx="609600" cy="2819400"/>
            <a:chOff x="4320" y="1920"/>
            <a:chExt cx="384" cy="1776"/>
          </a:xfrm>
        </p:grpSpPr>
        <p:sp>
          <p:nvSpPr>
            <p:cNvPr id="25612" name="Line 63"/>
            <p:cNvSpPr>
              <a:spLocks noChangeShapeType="1"/>
            </p:cNvSpPr>
            <p:nvPr/>
          </p:nvSpPr>
          <p:spPr bwMode="auto">
            <a:xfrm>
              <a:off x="4320" y="192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Line 64"/>
            <p:cNvSpPr>
              <a:spLocks noChangeShapeType="1"/>
            </p:cNvSpPr>
            <p:nvPr/>
          </p:nvSpPr>
          <p:spPr bwMode="auto">
            <a:xfrm>
              <a:off x="4560" y="1920"/>
              <a:ext cx="0" cy="17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Text Box 65"/>
            <p:cNvSpPr txBox="1">
              <a:spLocks noChangeArrowheads="1"/>
            </p:cNvSpPr>
            <p:nvPr/>
          </p:nvSpPr>
          <p:spPr bwMode="auto">
            <a:xfrm>
              <a:off x="4363" y="2760"/>
              <a:ext cx="319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kx</a:t>
              </a:r>
              <a:endParaRPr lang="en-US" altLang="en-US"/>
            </a:p>
          </p:txBody>
        </p:sp>
      </p:grpSp>
      <p:graphicFrame>
        <p:nvGraphicFramePr>
          <p:cNvPr id="72" name="Object 61"/>
          <p:cNvGraphicFramePr>
            <a:graphicFrameLocks noChangeAspect="1"/>
          </p:cNvGraphicFramePr>
          <p:nvPr/>
        </p:nvGraphicFramePr>
        <p:xfrm>
          <a:off x="2274888" y="2924175"/>
          <a:ext cx="32035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7" name="Equation" r:id="rId3" imgW="4791181" imgH="990656" progId="Equation.3">
                  <p:embed/>
                </p:oleObj>
              </mc:Choice>
              <mc:Fallback>
                <p:oleObj name="Equation" r:id="rId3" imgW="4791181" imgH="990656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2924175"/>
                        <a:ext cx="3203575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TextBox 72"/>
          <p:cNvSpPr txBox="1">
            <a:spLocks noChangeArrowheads="1"/>
          </p:cNvSpPr>
          <p:nvPr/>
        </p:nvSpPr>
        <p:spPr bwMode="auto">
          <a:xfrm>
            <a:off x="555625" y="288925"/>
            <a:ext cx="7485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2800"/>
              <a:t>Spring Potential Energy, E</a:t>
            </a:r>
            <a:r>
              <a:rPr lang="en-NZ" altLang="en-US" sz="2800" baseline="-25000"/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75" grpId="0" animBg="1"/>
      <p:bldP spid="6047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springs hookes law GCSE"/>
          <p:cNvPicPr>
            <a:picLocks noChangeAspect="1" noChangeArrowheads="1"/>
          </p:cNvPicPr>
          <p:nvPr/>
        </p:nvPicPr>
        <p:blipFill>
          <a:blip r:embed="rId2" cstate="email">
            <a:lum bright="-30000"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908050"/>
            <a:ext cx="8770938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019800" y="2209800"/>
            <a:ext cx="762000" cy="6858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NZ" altLang="en-US" sz="240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172200" y="2286000"/>
            <a:ext cx="500063" cy="579438"/>
          </a:xfrm>
          <a:prstGeom prst="rect">
            <a:avLst/>
          </a:prstGeom>
          <a:solidFill>
            <a:srgbClr val="C0C0C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/>
              <a:t>m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1600200" y="2895600"/>
            <a:ext cx="518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1600200" y="2286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914400" y="2286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1600200" y="2438400"/>
            <a:ext cx="1143000" cy="381000"/>
            <a:chOff x="1200" y="1968"/>
            <a:chExt cx="1056" cy="192"/>
          </a:xfrm>
        </p:grpSpPr>
        <p:sp>
          <p:nvSpPr>
            <p:cNvPr id="27677" name="Line 8"/>
            <p:cNvSpPr>
              <a:spLocks noChangeShapeType="1"/>
            </p:cNvSpPr>
            <p:nvPr/>
          </p:nvSpPr>
          <p:spPr bwMode="auto">
            <a:xfrm>
              <a:off x="1200" y="1968"/>
              <a:ext cx="137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Line 9"/>
            <p:cNvSpPr>
              <a:spLocks noChangeShapeType="1"/>
            </p:cNvSpPr>
            <p:nvPr/>
          </p:nvSpPr>
          <p:spPr bwMode="auto">
            <a:xfrm flipV="1">
              <a:off x="1337" y="1968"/>
              <a:ext cx="137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Line 10"/>
            <p:cNvSpPr>
              <a:spLocks noChangeShapeType="1"/>
            </p:cNvSpPr>
            <p:nvPr/>
          </p:nvSpPr>
          <p:spPr bwMode="auto">
            <a:xfrm>
              <a:off x="1474" y="1968"/>
              <a:ext cx="137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Line 11"/>
            <p:cNvSpPr>
              <a:spLocks noChangeShapeType="1"/>
            </p:cNvSpPr>
            <p:nvPr/>
          </p:nvSpPr>
          <p:spPr bwMode="auto">
            <a:xfrm flipV="1">
              <a:off x="1611" y="1968"/>
              <a:ext cx="117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Line 12"/>
            <p:cNvSpPr>
              <a:spLocks noChangeShapeType="1"/>
            </p:cNvSpPr>
            <p:nvPr/>
          </p:nvSpPr>
          <p:spPr bwMode="auto">
            <a:xfrm>
              <a:off x="1728" y="1968"/>
              <a:ext cx="137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Line 13"/>
            <p:cNvSpPr>
              <a:spLocks noChangeShapeType="1"/>
            </p:cNvSpPr>
            <p:nvPr/>
          </p:nvSpPr>
          <p:spPr bwMode="auto">
            <a:xfrm flipV="1">
              <a:off x="1865" y="1968"/>
              <a:ext cx="137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Line 14"/>
            <p:cNvSpPr>
              <a:spLocks noChangeShapeType="1"/>
            </p:cNvSpPr>
            <p:nvPr/>
          </p:nvSpPr>
          <p:spPr bwMode="auto">
            <a:xfrm>
              <a:off x="2002" y="1968"/>
              <a:ext cx="137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4" name="Line 15"/>
            <p:cNvSpPr>
              <a:spLocks noChangeShapeType="1"/>
            </p:cNvSpPr>
            <p:nvPr/>
          </p:nvSpPr>
          <p:spPr bwMode="auto">
            <a:xfrm flipV="1">
              <a:off x="2139" y="1968"/>
              <a:ext cx="117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Line 16"/>
            <p:cNvSpPr>
              <a:spLocks noChangeShapeType="1"/>
            </p:cNvSpPr>
            <p:nvPr/>
          </p:nvSpPr>
          <p:spPr bwMode="auto">
            <a:xfrm>
              <a:off x="2256" y="19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6" name="Text Box 17"/>
          <p:cNvSpPr txBox="1">
            <a:spLocks noChangeArrowheads="1"/>
          </p:cNvSpPr>
          <p:nvPr/>
        </p:nvSpPr>
        <p:spPr bwMode="auto">
          <a:xfrm>
            <a:off x="990600" y="25908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/>
              <a:t>k</a:t>
            </a:r>
          </a:p>
        </p:txBody>
      </p:sp>
      <p:grpSp>
        <p:nvGrpSpPr>
          <p:cNvPr id="27657" name="Group 18"/>
          <p:cNvGrpSpPr>
            <a:grpSpLocks/>
          </p:cNvGrpSpPr>
          <p:nvPr/>
        </p:nvGrpSpPr>
        <p:grpSpPr bwMode="auto">
          <a:xfrm>
            <a:off x="2743200" y="2209800"/>
            <a:ext cx="762000" cy="685800"/>
            <a:chOff x="1728" y="720"/>
            <a:chExt cx="480" cy="432"/>
          </a:xfrm>
        </p:grpSpPr>
        <p:sp>
          <p:nvSpPr>
            <p:cNvPr id="27675" name="Rectangle 19"/>
            <p:cNvSpPr>
              <a:spLocks noChangeArrowheads="1"/>
            </p:cNvSpPr>
            <p:nvPr/>
          </p:nvSpPr>
          <p:spPr bwMode="auto">
            <a:xfrm>
              <a:off x="1728" y="720"/>
              <a:ext cx="480" cy="432"/>
            </a:xfrm>
            <a:prstGeom prst="rect">
              <a:avLst/>
            </a:prstGeom>
            <a:solidFill>
              <a:srgbClr val="99C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NZ" altLang="en-US" sz="2400"/>
            </a:p>
          </p:txBody>
        </p:sp>
        <p:sp>
          <p:nvSpPr>
            <p:cNvPr id="27676" name="Text Box 20"/>
            <p:cNvSpPr txBox="1">
              <a:spLocks noChangeArrowheads="1"/>
            </p:cNvSpPr>
            <p:nvPr/>
          </p:nvSpPr>
          <p:spPr bwMode="auto">
            <a:xfrm>
              <a:off x="1776" y="768"/>
              <a:ext cx="3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/>
                <a:t>m</a:t>
              </a:r>
            </a:p>
          </p:txBody>
        </p:sp>
      </p:grpSp>
      <p:sp>
        <p:nvSpPr>
          <p:cNvPr id="27658" name="Line 21"/>
          <p:cNvSpPr>
            <a:spLocks noChangeShapeType="1"/>
          </p:cNvSpPr>
          <p:nvPr/>
        </p:nvSpPr>
        <p:spPr bwMode="auto">
          <a:xfrm>
            <a:off x="2743200" y="3124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22"/>
          <p:cNvSpPr>
            <a:spLocks noChangeShapeType="1"/>
          </p:cNvSpPr>
          <p:nvPr/>
        </p:nvSpPr>
        <p:spPr bwMode="auto">
          <a:xfrm>
            <a:off x="3962400" y="3124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23"/>
          <p:cNvSpPr>
            <a:spLocks noChangeShapeType="1"/>
          </p:cNvSpPr>
          <p:nvPr/>
        </p:nvSpPr>
        <p:spPr bwMode="auto">
          <a:xfrm>
            <a:off x="2743200" y="3352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Text Box 24"/>
          <p:cNvSpPr txBox="1">
            <a:spLocks noChangeArrowheads="1"/>
          </p:cNvSpPr>
          <p:nvPr/>
        </p:nvSpPr>
        <p:spPr bwMode="auto">
          <a:xfrm>
            <a:off x="3200400" y="3001963"/>
            <a:ext cx="387350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/>
              <a:t>x</a:t>
            </a:r>
          </a:p>
        </p:txBody>
      </p:sp>
      <p:sp>
        <p:nvSpPr>
          <p:cNvPr id="27662" name="Line 25"/>
          <p:cNvSpPr>
            <a:spLocks noChangeShapeType="1"/>
          </p:cNvSpPr>
          <p:nvPr/>
        </p:nvSpPr>
        <p:spPr bwMode="auto">
          <a:xfrm>
            <a:off x="5867400" y="1981200"/>
            <a:ext cx="1371600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Text Box 26"/>
          <p:cNvSpPr txBox="1">
            <a:spLocks noChangeArrowheads="1"/>
          </p:cNvSpPr>
          <p:nvPr/>
        </p:nvSpPr>
        <p:spPr bwMode="auto">
          <a:xfrm>
            <a:off x="6248400" y="13716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/>
              <a:t>v</a:t>
            </a:r>
          </a:p>
        </p:txBody>
      </p:sp>
      <p:graphicFrame>
        <p:nvGraphicFramePr>
          <p:cNvPr id="70683" name="Object 2"/>
          <p:cNvGraphicFramePr>
            <a:graphicFrameLocks noChangeAspect="1"/>
          </p:cNvGraphicFramePr>
          <p:nvPr/>
        </p:nvGraphicFramePr>
        <p:xfrm>
          <a:off x="2555875" y="4329113"/>
          <a:ext cx="13636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6" name="Equation" r:id="rId3" imgW="790657" imgH="285860" progId="Equation.3">
                  <p:embed/>
                </p:oleObj>
              </mc:Choice>
              <mc:Fallback>
                <p:oleObj name="Equation" r:id="rId3" imgW="790657" imgH="2858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329113"/>
                        <a:ext cx="136366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rgbClr val="CC33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4" name="Object 3"/>
          <p:cNvGraphicFramePr>
            <a:graphicFrameLocks noChangeAspect="1"/>
          </p:cNvGraphicFramePr>
          <p:nvPr/>
        </p:nvGraphicFramePr>
        <p:xfrm>
          <a:off x="2514600" y="5334000"/>
          <a:ext cx="1447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7" name="Equation" r:id="rId5" imgW="1904973" imgH="1085943" progId="Equation.3">
                  <p:embed/>
                </p:oleObj>
              </mc:Choice>
              <mc:Fallback>
                <p:oleObj name="Equation" r:id="rId5" imgW="1904973" imgH="108594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334000"/>
                        <a:ext cx="1447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5" name="Line 29"/>
          <p:cNvSpPr>
            <a:spLocks noChangeShapeType="1"/>
          </p:cNvSpPr>
          <p:nvPr/>
        </p:nvSpPr>
        <p:spPr bwMode="auto">
          <a:xfrm>
            <a:off x="6172200" y="4191000"/>
            <a:ext cx="0" cy="2133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0686" name="Object 4"/>
          <p:cNvGraphicFramePr>
            <a:graphicFrameLocks noChangeAspect="1"/>
          </p:cNvGraphicFramePr>
          <p:nvPr/>
        </p:nvGraphicFramePr>
        <p:xfrm>
          <a:off x="6934200" y="4648200"/>
          <a:ext cx="12446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" name="Equation" r:id="rId7" imgW="1638271" imgH="1133451" progId="Equation.3">
                  <p:embed/>
                </p:oleObj>
              </mc:Choice>
              <mc:Fallback>
                <p:oleObj name="Equation" r:id="rId7" imgW="1638271" imgH="113345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648200"/>
                        <a:ext cx="12446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8" name="Text Box 31"/>
          <p:cNvSpPr txBox="1">
            <a:spLocks noChangeArrowheads="1"/>
          </p:cNvSpPr>
          <p:nvPr/>
        </p:nvSpPr>
        <p:spPr bwMode="auto">
          <a:xfrm>
            <a:off x="609600" y="914400"/>
            <a:ext cx="3182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Work</a:t>
            </a:r>
            <a:r>
              <a:rPr lang="en-US" altLang="en-US" sz="2400"/>
              <a:t> done by a </a:t>
            </a:r>
            <a:r>
              <a:rPr lang="en-US" altLang="en-US" sz="2400">
                <a:solidFill>
                  <a:srgbClr val="CC00CC"/>
                </a:solidFill>
              </a:rPr>
              <a:t>spring</a:t>
            </a:r>
            <a:endParaRPr lang="en-US" altLang="en-US" sz="2400"/>
          </a:p>
        </p:txBody>
      </p:sp>
      <p:graphicFrame>
        <p:nvGraphicFramePr>
          <p:cNvPr id="70688" name="Object 5"/>
          <p:cNvGraphicFramePr>
            <a:graphicFrameLocks noChangeAspect="1"/>
          </p:cNvGraphicFramePr>
          <p:nvPr/>
        </p:nvGraphicFramePr>
        <p:xfrm>
          <a:off x="1060450" y="3581400"/>
          <a:ext cx="54451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Equation" r:id="rId9" imgW="704816" imgH="1085943" progId="Equation.3">
                  <p:embed/>
                </p:oleObj>
              </mc:Choice>
              <mc:Fallback>
                <p:oleObj name="Equation" r:id="rId9" imgW="704816" imgH="108594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3581400"/>
                        <a:ext cx="544513" cy="8255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C33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9" name="AutoShape 33"/>
          <p:cNvSpPr>
            <a:spLocks noChangeArrowheads="1"/>
          </p:cNvSpPr>
          <p:nvPr/>
        </p:nvSpPr>
        <p:spPr bwMode="auto">
          <a:xfrm>
            <a:off x="800100" y="3467100"/>
            <a:ext cx="990600" cy="1066800"/>
          </a:xfrm>
          <a:prstGeom prst="wedgeRoundRectCallout">
            <a:avLst>
              <a:gd name="adj1" fmla="val 110255"/>
              <a:gd name="adj2" fmla="val 52977"/>
              <a:gd name="adj3" fmla="val 16667"/>
            </a:avLst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b="0"/>
          </a:p>
        </p:txBody>
      </p:sp>
      <p:graphicFrame>
        <p:nvGraphicFramePr>
          <p:cNvPr id="70690" name="Object 6"/>
          <p:cNvGraphicFramePr>
            <a:graphicFrameLocks noChangeAspect="1"/>
          </p:cNvGraphicFramePr>
          <p:nvPr/>
        </p:nvGraphicFramePr>
        <p:xfrm>
          <a:off x="4692650" y="3714750"/>
          <a:ext cx="6604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Equation" r:id="rId11" imgW="857332" imgH="1057330" progId="Equation.3">
                  <p:embed/>
                </p:oleObj>
              </mc:Choice>
              <mc:Fallback>
                <p:oleObj name="Equation" r:id="rId11" imgW="857332" imgH="105733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3714750"/>
                        <a:ext cx="660400" cy="8112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C33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91" name="AutoShape 35"/>
          <p:cNvSpPr>
            <a:spLocks noChangeArrowheads="1"/>
          </p:cNvSpPr>
          <p:nvPr/>
        </p:nvSpPr>
        <p:spPr bwMode="auto">
          <a:xfrm>
            <a:off x="4495800" y="3581400"/>
            <a:ext cx="1066800" cy="1066800"/>
          </a:xfrm>
          <a:prstGeom prst="wedgeRoundRectCallout">
            <a:avLst>
              <a:gd name="adj1" fmla="val -97472"/>
              <a:gd name="adj2" fmla="val 37944"/>
              <a:gd name="adj3" fmla="val 16667"/>
            </a:avLst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b="0"/>
          </a:p>
        </p:txBody>
      </p:sp>
      <p:sp>
        <p:nvSpPr>
          <p:cNvPr id="70692" name="Rectangle 36"/>
          <p:cNvSpPr>
            <a:spLocks noChangeArrowheads="1"/>
          </p:cNvSpPr>
          <p:nvPr/>
        </p:nvSpPr>
        <p:spPr bwMode="auto">
          <a:xfrm>
            <a:off x="6705600" y="4495800"/>
            <a:ext cx="1752600" cy="1143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NZ" altLang="en-US" sz="2400"/>
          </a:p>
        </p:txBody>
      </p:sp>
      <p:sp>
        <p:nvSpPr>
          <p:cNvPr id="27674" name="Rectangle 37"/>
          <p:cNvSpPr>
            <a:spLocks noChangeArrowheads="1"/>
          </p:cNvSpPr>
          <p:nvPr/>
        </p:nvSpPr>
        <p:spPr bwMode="auto">
          <a:xfrm>
            <a:off x="0" y="3048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accent2"/>
                </a:solidFill>
              </a:rPr>
              <a:t>Energy Transformations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0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6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85" grpId="0" animBg="1"/>
      <p:bldP spid="70689" grpId="0" animBg="1" autoUpdateAnimBg="0"/>
      <p:bldP spid="70691" grpId="0" animBg="1" autoUpdateAnimBg="0"/>
      <p:bldP spid="706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27"/>
          <p:cNvSpPr txBox="1">
            <a:spLocks noChangeArrowheads="1"/>
          </p:cNvSpPr>
          <p:nvPr/>
        </p:nvSpPr>
        <p:spPr bwMode="auto">
          <a:xfrm>
            <a:off x="990600" y="3810000"/>
            <a:ext cx="7391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657350" indent="-51435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0">
                <a:solidFill>
                  <a:srgbClr val="A50021"/>
                </a:solidFill>
                <a:latin typeface="Verdana" charset="0"/>
              </a:rPr>
              <a:t>Does a larger k value mean that a spring is </a:t>
            </a:r>
          </a:p>
          <a:p>
            <a:pPr lvl="2" eaLnBrk="1" hangingPunct="1">
              <a:spcBef>
                <a:spcPct val="50000"/>
              </a:spcBef>
              <a:buClrTx/>
              <a:buSzTx/>
              <a:buFontTx/>
              <a:buAutoNum type="alphaUcPeriod"/>
            </a:pPr>
            <a:r>
              <a:rPr lang="en-US" altLang="en-US" sz="2800" i="1">
                <a:solidFill>
                  <a:srgbClr val="A50021"/>
                </a:solidFill>
                <a:latin typeface="Verdana" charset="0"/>
              </a:rPr>
              <a:t>easier</a:t>
            </a:r>
            <a:r>
              <a:rPr lang="en-US" altLang="en-US" sz="2800" b="0">
                <a:solidFill>
                  <a:srgbClr val="A50021"/>
                </a:solidFill>
                <a:latin typeface="Verdana" charset="0"/>
              </a:rPr>
              <a:t> to stretch, or</a:t>
            </a:r>
          </a:p>
          <a:p>
            <a:pPr lvl="2" eaLnBrk="1" hangingPunct="1">
              <a:spcBef>
                <a:spcPct val="50000"/>
              </a:spcBef>
              <a:buClrTx/>
              <a:buSzTx/>
              <a:buFontTx/>
              <a:buAutoNum type="alphaUcPeriod"/>
            </a:pPr>
            <a:r>
              <a:rPr lang="en-US" altLang="en-US" sz="2800" i="1">
                <a:solidFill>
                  <a:srgbClr val="A50021"/>
                </a:solidFill>
                <a:latin typeface="Verdana" charset="0"/>
              </a:rPr>
              <a:t>harder</a:t>
            </a:r>
            <a:r>
              <a:rPr lang="en-US" altLang="en-US" sz="2800" b="0">
                <a:solidFill>
                  <a:srgbClr val="A50021"/>
                </a:solidFill>
                <a:latin typeface="Verdana" charset="0"/>
              </a:rPr>
              <a:t> to stretch?</a:t>
            </a:r>
          </a:p>
        </p:txBody>
      </p:sp>
      <p:pic>
        <p:nvPicPr>
          <p:cNvPr id="15363" name="Picture 1028" descr="a selection of compression spring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393700"/>
            <a:ext cx="48006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5"/>
          <p:cNvSpPr>
            <a:spLocks noChangeArrowheads="1"/>
          </p:cNvSpPr>
          <p:nvPr/>
        </p:nvSpPr>
        <p:spPr bwMode="auto">
          <a:xfrm>
            <a:off x="381000" y="228600"/>
            <a:ext cx="78486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Verdana" charset="0"/>
              </a:rPr>
              <a:t>Ex: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0">
              <a:solidFill>
                <a:srgbClr val="000000"/>
              </a:solidFill>
              <a:latin typeface="Verdana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0">
              <a:solidFill>
                <a:srgbClr val="000000"/>
              </a:solidFill>
              <a:latin typeface="Verdana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Verdana" charset="0"/>
              </a:rPr>
              <a:t>If a spring stretches by 20 cm when you pull horizontally on it with a force of 2 N, what is its spring constant?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Verdana" charset="0"/>
              </a:rPr>
              <a:t>	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0">
              <a:solidFill>
                <a:srgbClr val="000000"/>
              </a:solidFill>
              <a:latin typeface="Verdana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0">
              <a:solidFill>
                <a:srgbClr val="000000"/>
              </a:solidFill>
              <a:latin typeface="Verdana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0">
              <a:solidFill>
                <a:srgbClr val="000000"/>
              </a:solidFill>
              <a:latin typeface="Verdana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6387" name="AutoShape 24"/>
          <p:cNvSpPr>
            <a:spLocks noChangeArrowheads="1"/>
          </p:cNvSpPr>
          <p:nvPr/>
        </p:nvSpPr>
        <p:spPr bwMode="auto">
          <a:xfrm>
            <a:off x="4495800" y="1295400"/>
            <a:ext cx="838200" cy="257175"/>
          </a:xfrm>
          <a:prstGeom prst="rightArrow">
            <a:avLst>
              <a:gd name="adj1" fmla="val 50000"/>
              <a:gd name="adj2" fmla="val 81481"/>
            </a:avLst>
          </a:prstGeom>
          <a:solidFill>
            <a:srgbClr val="99CC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5F5F5F"/>
              </a:buClr>
              <a:buFont typeface="Wingdings" charset="2"/>
              <a:buNone/>
            </a:pPr>
            <a:endParaRPr lang="en-US" altLang="en-US" sz="2400" b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6388" name="Text Box 28"/>
          <p:cNvSpPr txBox="1">
            <a:spLocks noChangeArrowheads="1"/>
          </p:cNvSpPr>
          <p:nvPr/>
        </p:nvSpPr>
        <p:spPr bwMode="auto">
          <a:xfrm flipH="1">
            <a:off x="5334000" y="1219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0">
                <a:solidFill>
                  <a:srgbClr val="003300"/>
                </a:solidFill>
                <a:latin typeface="Verdana" charset="0"/>
              </a:rPr>
              <a:t>2 N</a:t>
            </a:r>
          </a:p>
        </p:txBody>
      </p:sp>
      <p:sp>
        <p:nvSpPr>
          <p:cNvPr id="16389" name="Line 50"/>
          <p:cNvSpPr>
            <a:spLocks noChangeShapeType="1"/>
          </p:cNvSpPr>
          <p:nvPr/>
        </p:nvSpPr>
        <p:spPr bwMode="auto">
          <a:xfrm flipH="1">
            <a:off x="2438400" y="152400"/>
            <a:ext cx="0" cy="1524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04800" y="3581400"/>
            <a:ext cx="7848600" cy="3276600"/>
            <a:chOff x="192" y="2256"/>
            <a:chExt cx="4944" cy="2064"/>
          </a:xfrm>
        </p:grpSpPr>
        <p:sp>
          <p:nvSpPr>
            <p:cNvPr id="16409" name="Text Box 26"/>
            <p:cNvSpPr txBox="1">
              <a:spLocks noChangeArrowheads="1"/>
            </p:cNvSpPr>
            <p:nvPr/>
          </p:nvSpPr>
          <p:spPr bwMode="auto">
            <a:xfrm>
              <a:off x="2544" y="2823"/>
              <a:ext cx="2592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0">
                  <a:solidFill>
                    <a:srgbClr val="000000"/>
                  </a:solidFill>
                  <a:latin typeface="Verdana" charset="0"/>
                </a:rPr>
                <a:t>How far does it stretch if you suspend a 2 N weight from it instead?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2400" b="0">
                <a:solidFill>
                  <a:srgbClr val="000000"/>
                </a:solidFill>
                <a:latin typeface="Verdana" charset="0"/>
              </a:endParaRP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2800" b="0" u="sng">
                <a:solidFill>
                  <a:srgbClr val="000000"/>
                </a:solidFill>
                <a:latin typeface="Verdana" charset="0"/>
              </a:endParaRPr>
            </a:p>
          </p:txBody>
        </p:sp>
        <p:grpSp>
          <p:nvGrpSpPr>
            <p:cNvPr id="16410" name="Group 30"/>
            <p:cNvGrpSpPr>
              <a:grpSpLocks/>
            </p:cNvGrpSpPr>
            <p:nvPr/>
          </p:nvGrpSpPr>
          <p:grpSpPr bwMode="auto">
            <a:xfrm rot="5340963">
              <a:off x="648" y="2808"/>
              <a:ext cx="1392" cy="288"/>
              <a:chOff x="1632" y="1632"/>
              <a:chExt cx="1392" cy="288"/>
            </a:xfrm>
          </p:grpSpPr>
          <p:grpSp>
            <p:nvGrpSpPr>
              <p:cNvPr id="16414" name="Group 31"/>
              <p:cNvGrpSpPr>
                <a:grpSpLocks/>
              </p:cNvGrpSpPr>
              <p:nvPr/>
            </p:nvGrpSpPr>
            <p:grpSpPr bwMode="auto">
              <a:xfrm>
                <a:off x="1632" y="1632"/>
                <a:ext cx="528" cy="288"/>
                <a:chOff x="1632" y="1344"/>
                <a:chExt cx="576" cy="576"/>
              </a:xfrm>
            </p:grpSpPr>
            <p:sp>
              <p:nvSpPr>
                <p:cNvPr id="16427" name="Oval 32"/>
                <p:cNvSpPr>
                  <a:spLocks noChangeArrowheads="1"/>
                </p:cNvSpPr>
                <p:nvPr/>
              </p:nvSpPr>
              <p:spPr bwMode="auto">
                <a:xfrm>
                  <a:off x="1632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5F5F5F"/>
                    </a:buClr>
                    <a:buFont typeface="Wingdings" charset="2"/>
                    <a:buNone/>
                  </a:pPr>
                  <a:endParaRPr lang="en-US" altLang="en-US" sz="2400" b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16428" name="Oval 33"/>
                <p:cNvSpPr>
                  <a:spLocks noChangeArrowheads="1"/>
                </p:cNvSpPr>
                <p:nvPr/>
              </p:nvSpPr>
              <p:spPr bwMode="auto">
                <a:xfrm>
                  <a:off x="1728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5F5F5F"/>
                    </a:buClr>
                    <a:buFont typeface="Wingdings" charset="2"/>
                    <a:buNone/>
                  </a:pPr>
                  <a:endParaRPr lang="en-US" altLang="en-US" sz="2400" b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16429" name="Oval 34"/>
                <p:cNvSpPr>
                  <a:spLocks noChangeArrowheads="1"/>
                </p:cNvSpPr>
                <p:nvPr/>
              </p:nvSpPr>
              <p:spPr bwMode="auto">
                <a:xfrm>
                  <a:off x="1824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5F5F5F"/>
                    </a:buClr>
                    <a:buFont typeface="Wingdings" charset="2"/>
                    <a:buNone/>
                  </a:pPr>
                  <a:endParaRPr lang="en-US" altLang="en-US" sz="2400" b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16415" name="Group 35"/>
              <p:cNvGrpSpPr>
                <a:grpSpLocks/>
              </p:cNvGrpSpPr>
              <p:nvPr/>
            </p:nvGrpSpPr>
            <p:grpSpPr bwMode="auto">
              <a:xfrm>
                <a:off x="2208" y="1632"/>
                <a:ext cx="528" cy="288"/>
                <a:chOff x="1632" y="1344"/>
                <a:chExt cx="576" cy="576"/>
              </a:xfrm>
            </p:grpSpPr>
            <p:sp>
              <p:nvSpPr>
                <p:cNvPr id="16424" name="Oval 36"/>
                <p:cNvSpPr>
                  <a:spLocks noChangeArrowheads="1"/>
                </p:cNvSpPr>
                <p:nvPr/>
              </p:nvSpPr>
              <p:spPr bwMode="auto">
                <a:xfrm>
                  <a:off x="1632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5F5F5F"/>
                    </a:buClr>
                    <a:buFont typeface="Wingdings" charset="2"/>
                    <a:buNone/>
                  </a:pPr>
                  <a:endParaRPr lang="en-US" altLang="en-US" sz="2400" b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16425" name="Oval 37"/>
                <p:cNvSpPr>
                  <a:spLocks noChangeArrowheads="1"/>
                </p:cNvSpPr>
                <p:nvPr/>
              </p:nvSpPr>
              <p:spPr bwMode="auto">
                <a:xfrm>
                  <a:off x="1728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5F5F5F"/>
                    </a:buClr>
                    <a:buFont typeface="Wingdings" charset="2"/>
                    <a:buNone/>
                  </a:pPr>
                  <a:endParaRPr lang="en-US" altLang="en-US" sz="2400" b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16426" name="Oval 38"/>
                <p:cNvSpPr>
                  <a:spLocks noChangeArrowheads="1"/>
                </p:cNvSpPr>
                <p:nvPr/>
              </p:nvSpPr>
              <p:spPr bwMode="auto">
                <a:xfrm>
                  <a:off x="1824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5F5F5F"/>
                    </a:buClr>
                    <a:buFont typeface="Wingdings" charset="2"/>
                    <a:buNone/>
                  </a:pPr>
                  <a:endParaRPr lang="en-US" altLang="en-US" sz="2400" b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16416" name="Group 39"/>
              <p:cNvGrpSpPr>
                <a:grpSpLocks/>
              </p:cNvGrpSpPr>
              <p:nvPr/>
            </p:nvGrpSpPr>
            <p:grpSpPr bwMode="auto">
              <a:xfrm>
                <a:off x="1920" y="1632"/>
                <a:ext cx="528" cy="288"/>
                <a:chOff x="1632" y="1344"/>
                <a:chExt cx="576" cy="576"/>
              </a:xfrm>
            </p:grpSpPr>
            <p:sp>
              <p:nvSpPr>
                <p:cNvPr id="16421" name="Oval 40"/>
                <p:cNvSpPr>
                  <a:spLocks noChangeArrowheads="1"/>
                </p:cNvSpPr>
                <p:nvPr/>
              </p:nvSpPr>
              <p:spPr bwMode="auto">
                <a:xfrm>
                  <a:off x="1632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5F5F5F"/>
                    </a:buClr>
                    <a:buFont typeface="Wingdings" charset="2"/>
                    <a:buNone/>
                  </a:pPr>
                  <a:endParaRPr lang="en-US" altLang="en-US" sz="2400" b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16422" name="Oval 41"/>
                <p:cNvSpPr>
                  <a:spLocks noChangeArrowheads="1"/>
                </p:cNvSpPr>
                <p:nvPr/>
              </p:nvSpPr>
              <p:spPr bwMode="auto">
                <a:xfrm>
                  <a:off x="1728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5F5F5F"/>
                    </a:buClr>
                    <a:buFont typeface="Wingdings" charset="2"/>
                    <a:buNone/>
                  </a:pPr>
                  <a:endParaRPr lang="en-US" altLang="en-US" sz="2400" b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16423" name="Oval 42"/>
                <p:cNvSpPr>
                  <a:spLocks noChangeArrowheads="1"/>
                </p:cNvSpPr>
                <p:nvPr/>
              </p:nvSpPr>
              <p:spPr bwMode="auto">
                <a:xfrm>
                  <a:off x="1824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5F5F5F"/>
                    </a:buClr>
                    <a:buFont typeface="Wingdings" charset="2"/>
                    <a:buNone/>
                  </a:pPr>
                  <a:endParaRPr lang="en-US" altLang="en-US" sz="2400" b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16417" name="Group 43"/>
              <p:cNvGrpSpPr>
                <a:grpSpLocks/>
              </p:cNvGrpSpPr>
              <p:nvPr/>
            </p:nvGrpSpPr>
            <p:grpSpPr bwMode="auto">
              <a:xfrm>
                <a:off x="2496" y="1632"/>
                <a:ext cx="528" cy="288"/>
                <a:chOff x="1632" y="1344"/>
                <a:chExt cx="576" cy="576"/>
              </a:xfrm>
            </p:grpSpPr>
            <p:sp>
              <p:nvSpPr>
                <p:cNvPr id="16418" name="Oval 44"/>
                <p:cNvSpPr>
                  <a:spLocks noChangeArrowheads="1"/>
                </p:cNvSpPr>
                <p:nvPr/>
              </p:nvSpPr>
              <p:spPr bwMode="auto">
                <a:xfrm>
                  <a:off x="1632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5F5F5F"/>
                    </a:buClr>
                    <a:buFont typeface="Wingdings" charset="2"/>
                    <a:buNone/>
                  </a:pPr>
                  <a:endParaRPr lang="en-US" altLang="en-US" sz="2400" b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16419" name="Oval 45"/>
                <p:cNvSpPr>
                  <a:spLocks noChangeArrowheads="1"/>
                </p:cNvSpPr>
                <p:nvPr/>
              </p:nvSpPr>
              <p:spPr bwMode="auto">
                <a:xfrm>
                  <a:off x="1728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5F5F5F"/>
                    </a:buClr>
                    <a:buFont typeface="Wingdings" charset="2"/>
                    <a:buNone/>
                  </a:pPr>
                  <a:endParaRPr lang="en-US" altLang="en-US" sz="2400" b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16420" name="Oval 46"/>
                <p:cNvSpPr>
                  <a:spLocks noChangeArrowheads="1"/>
                </p:cNvSpPr>
                <p:nvPr/>
              </p:nvSpPr>
              <p:spPr bwMode="auto">
                <a:xfrm>
                  <a:off x="1824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5F5F5F"/>
                    </a:buClr>
                    <a:buFont typeface="Wingdings" charset="2"/>
                    <a:buNone/>
                  </a:pPr>
                  <a:endParaRPr lang="en-US" altLang="en-US" sz="2400" b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</p:grpSp>
        <p:sp>
          <p:nvSpPr>
            <p:cNvPr id="16411" name="Line 47"/>
            <p:cNvSpPr>
              <a:spLocks noChangeShapeType="1"/>
            </p:cNvSpPr>
            <p:nvPr/>
          </p:nvSpPr>
          <p:spPr bwMode="auto">
            <a:xfrm>
              <a:off x="192" y="2256"/>
              <a:ext cx="24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16412" name="Picture 48" descr="j014039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552"/>
              <a:ext cx="768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3" name="Text Box 51"/>
            <p:cNvSpPr txBox="1">
              <a:spLocks noChangeArrowheads="1"/>
            </p:cNvSpPr>
            <p:nvPr/>
          </p:nvSpPr>
          <p:spPr bwMode="auto">
            <a:xfrm>
              <a:off x="1728" y="3744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0">
                  <a:solidFill>
                    <a:srgbClr val="003300"/>
                  </a:solidFill>
                  <a:latin typeface="Verdana" charset="0"/>
                </a:rPr>
                <a:t>2 N</a:t>
              </a:r>
            </a:p>
          </p:txBody>
        </p:sp>
      </p:grpSp>
      <p:pic>
        <p:nvPicPr>
          <p:cNvPr id="16391" name="Picture 56" descr="j023064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53"/>
          <a:stretch>
            <a:fillRect/>
          </a:stretch>
        </p:blipFill>
        <p:spPr bwMode="auto">
          <a:xfrm>
            <a:off x="4419600" y="228600"/>
            <a:ext cx="16002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2" name="Group 21"/>
          <p:cNvGrpSpPr>
            <a:grpSpLocks/>
          </p:cNvGrpSpPr>
          <p:nvPr/>
        </p:nvGrpSpPr>
        <p:grpSpPr bwMode="auto">
          <a:xfrm flipH="1">
            <a:off x="2438400" y="685800"/>
            <a:ext cx="2209800" cy="457200"/>
            <a:chOff x="1632" y="1632"/>
            <a:chExt cx="1392" cy="288"/>
          </a:xfrm>
        </p:grpSpPr>
        <p:grpSp>
          <p:nvGrpSpPr>
            <p:cNvPr id="16393" name="Group 7"/>
            <p:cNvGrpSpPr>
              <a:grpSpLocks/>
            </p:cNvGrpSpPr>
            <p:nvPr/>
          </p:nvGrpSpPr>
          <p:grpSpPr bwMode="auto">
            <a:xfrm>
              <a:off x="1632" y="1632"/>
              <a:ext cx="528" cy="288"/>
              <a:chOff x="1632" y="1344"/>
              <a:chExt cx="576" cy="576"/>
            </a:xfrm>
          </p:grpSpPr>
          <p:sp>
            <p:nvSpPr>
              <p:cNvPr id="16406" name="Oval 2"/>
              <p:cNvSpPr>
                <a:spLocks noChangeArrowheads="1"/>
              </p:cNvSpPr>
              <p:nvPr/>
            </p:nvSpPr>
            <p:spPr bwMode="auto">
              <a:xfrm>
                <a:off x="1632" y="1344"/>
                <a:ext cx="384" cy="576"/>
              </a:xfrm>
              <a:prstGeom prst="ellips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>
                    <a:srgbClr val="5F5F5F"/>
                  </a:buClr>
                  <a:buFont typeface="Wingdings" charset="2"/>
                  <a:buNone/>
                </a:pPr>
                <a:endParaRPr lang="en-US" altLang="en-US" sz="2400" b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16407" name="Oval 3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384" cy="576"/>
              </a:xfrm>
              <a:prstGeom prst="ellips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>
                    <a:srgbClr val="5F5F5F"/>
                  </a:buClr>
                  <a:buFont typeface="Wingdings" charset="2"/>
                  <a:buNone/>
                </a:pPr>
                <a:endParaRPr lang="en-US" altLang="en-US" sz="2400" b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16408" name="Oval 4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384" cy="576"/>
              </a:xfrm>
              <a:prstGeom prst="ellips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>
                    <a:srgbClr val="5F5F5F"/>
                  </a:buClr>
                  <a:buFont typeface="Wingdings" charset="2"/>
                  <a:buNone/>
                </a:pPr>
                <a:endParaRPr lang="en-US" altLang="en-US" sz="2400" b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16394" name="Group 8"/>
            <p:cNvGrpSpPr>
              <a:grpSpLocks/>
            </p:cNvGrpSpPr>
            <p:nvPr/>
          </p:nvGrpSpPr>
          <p:grpSpPr bwMode="auto">
            <a:xfrm>
              <a:off x="2208" y="1632"/>
              <a:ext cx="528" cy="288"/>
              <a:chOff x="1632" y="1344"/>
              <a:chExt cx="576" cy="576"/>
            </a:xfrm>
          </p:grpSpPr>
          <p:sp>
            <p:nvSpPr>
              <p:cNvPr id="16403" name="Oval 9"/>
              <p:cNvSpPr>
                <a:spLocks noChangeArrowheads="1"/>
              </p:cNvSpPr>
              <p:nvPr/>
            </p:nvSpPr>
            <p:spPr bwMode="auto">
              <a:xfrm>
                <a:off x="1632" y="1344"/>
                <a:ext cx="384" cy="576"/>
              </a:xfrm>
              <a:prstGeom prst="ellips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>
                    <a:srgbClr val="5F5F5F"/>
                  </a:buClr>
                  <a:buFont typeface="Wingdings" charset="2"/>
                  <a:buNone/>
                </a:pPr>
                <a:endParaRPr lang="en-US" altLang="en-US" sz="2400" b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16404" name="Oval 10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384" cy="576"/>
              </a:xfrm>
              <a:prstGeom prst="ellips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>
                    <a:srgbClr val="5F5F5F"/>
                  </a:buClr>
                  <a:buFont typeface="Wingdings" charset="2"/>
                  <a:buNone/>
                </a:pPr>
                <a:endParaRPr lang="en-US" altLang="en-US" sz="2400" b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16405" name="Oval 11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384" cy="576"/>
              </a:xfrm>
              <a:prstGeom prst="ellips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>
                    <a:srgbClr val="5F5F5F"/>
                  </a:buClr>
                  <a:buFont typeface="Wingdings" charset="2"/>
                  <a:buNone/>
                </a:pPr>
                <a:endParaRPr lang="en-US" altLang="en-US" sz="2400" b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16395" name="Group 12"/>
            <p:cNvGrpSpPr>
              <a:grpSpLocks/>
            </p:cNvGrpSpPr>
            <p:nvPr/>
          </p:nvGrpSpPr>
          <p:grpSpPr bwMode="auto">
            <a:xfrm>
              <a:off x="1920" y="1632"/>
              <a:ext cx="528" cy="288"/>
              <a:chOff x="1632" y="1344"/>
              <a:chExt cx="576" cy="576"/>
            </a:xfrm>
          </p:grpSpPr>
          <p:sp>
            <p:nvSpPr>
              <p:cNvPr id="16400" name="Oval 13"/>
              <p:cNvSpPr>
                <a:spLocks noChangeArrowheads="1"/>
              </p:cNvSpPr>
              <p:nvPr/>
            </p:nvSpPr>
            <p:spPr bwMode="auto">
              <a:xfrm>
                <a:off x="1632" y="1344"/>
                <a:ext cx="384" cy="576"/>
              </a:xfrm>
              <a:prstGeom prst="ellips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>
                    <a:srgbClr val="5F5F5F"/>
                  </a:buClr>
                  <a:buFont typeface="Wingdings" charset="2"/>
                  <a:buNone/>
                </a:pPr>
                <a:endParaRPr lang="en-US" altLang="en-US" sz="2400" b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16401" name="Oval 14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384" cy="576"/>
              </a:xfrm>
              <a:prstGeom prst="ellips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>
                    <a:srgbClr val="5F5F5F"/>
                  </a:buClr>
                  <a:buFont typeface="Wingdings" charset="2"/>
                  <a:buNone/>
                </a:pPr>
                <a:endParaRPr lang="en-US" altLang="en-US" sz="2400" b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16402" name="Oval 15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384" cy="576"/>
              </a:xfrm>
              <a:prstGeom prst="ellips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>
                    <a:srgbClr val="5F5F5F"/>
                  </a:buClr>
                  <a:buFont typeface="Wingdings" charset="2"/>
                  <a:buNone/>
                </a:pPr>
                <a:endParaRPr lang="en-US" altLang="en-US" sz="2400" b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  <p:grpSp>
          <p:nvGrpSpPr>
            <p:cNvPr id="16396" name="Group 16"/>
            <p:cNvGrpSpPr>
              <a:grpSpLocks/>
            </p:cNvGrpSpPr>
            <p:nvPr/>
          </p:nvGrpSpPr>
          <p:grpSpPr bwMode="auto">
            <a:xfrm>
              <a:off x="2496" y="1632"/>
              <a:ext cx="528" cy="288"/>
              <a:chOff x="1632" y="1344"/>
              <a:chExt cx="576" cy="576"/>
            </a:xfrm>
          </p:grpSpPr>
          <p:sp>
            <p:nvSpPr>
              <p:cNvPr id="16397" name="Oval 17"/>
              <p:cNvSpPr>
                <a:spLocks noChangeArrowheads="1"/>
              </p:cNvSpPr>
              <p:nvPr/>
            </p:nvSpPr>
            <p:spPr bwMode="auto">
              <a:xfrm>
                <a:off x="1632" y="1344"/>
                <a:ext cx="384" cy="576"/>
              </a:xfrm>
              <a:prstGeom prst="ellips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>
                    <a:srgbClr val="5F5F5F"/>
                  </a:buClr>
                  <a:buFont typeface="Wingdings" charset="2"/>
                  <a:buNone/>
                </a:pPr>
                <a:endParaRPr lang="en-US" altLang="en-US" sz="2400" b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16398" name="Oval 18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384" cy="576"/>
              </a:xfrm>
              <a:prstGeom prst="ellips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>
                    <a:srgbClr val="5F5F5F"/>
                  </a:buClr>
                  <a:buFont typeface="Wingdings" charset="2"/>
                  <a:buNone/>
                </a:pPr>
                <a:endParaRPr lang="en-US" altLang="en-US" sz="2400" b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16399" name="Oval 19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384" cy="576"/>
              </a:xfrm>
              <a:prstGeom prst="ellips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>
                    <a:srgbClr val="5F5F5F"/>
                  </a:buClr>
                  <a:buFont typeface="Wingdings" charset="2"/>
                  <a:buNone/>
                </a:pPr>
                <a:endParaRPr lang="en-US" altLang="en-US" sz="2400" b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3200400" y="1752600"/>
            <a:ext cx="2209800" cy="528638"/>
          </a:xfrm>
          <a:prstGeom prst="rect">
            <a:avLst/>
          </a:prstGeom>
          <a:solidFill>
            <a:srgbClr val="CCCC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0">
                <a:solidFill>
                  <a:srgbClr val="000000"/>
                </a:solidFill>
                <a:latin typeface="Verdana" charset="0"/>
              </a:rPr>
              <a:t>F = k x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098925" y="180975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b="0" u="sng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0">
                <a:solidFill>
                  <a:srgbClr val="000000"/>
                </a:solidFill>
                <a:latin typeface="Verdana" charset="0"/>
              </a:rPr>
              <a:t>The same equation works for </a:t>
            </a:r>
            <a:r>
              <a:rPr lang="en-US" altLang="en-US" sz="2400" b="0" u="sng">
                <a:solidFill>
                  <a:srgbClr val="000000"/>
                </a:solidFill>
                <a:latin typeface="Verdana" charset="0"/>
              </a:rPr>
              <a:t>compression: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971800" y="914400"/>
            <a:ext cx="2743200" cy="457200"/>
            <a:chOff x="1584" y="576"/>
            <a:chExt cx="1728" cy="288"/>
          </a:xfrm>
        </p:grpSpPr>
        <p:grpSp>
          <p:nvGrpSpPr>
            <p:cNvPr id="17422" name="Group 5"/>
            <p:cNvGrpSpPr>
              <a:grpSpLocks/>
            </p:cNvGrpSpPr>
            <p:nvPr/>
          </p:nvGrpSpPr>
          <p:grpSpPr bwMode="auto">
            <a:xfrm>
              <a:off x="2064" y="576"/>
              <a:ext cx="768" cy="288"/>
              <a:chOff x="1632" y="1632"/>
              <a:chExt cx="1392" cy="288"/>
            </a:xfrm>
          </p:grpSpPr>
          <p:grpSp>
            <p:nvGrpSpPr>
              <p:cNvPr id="17425" name="Group 6"/>
              <p:cNvGrpSpPr>
                <a:grpSpLocks/>
              </p:cNvGrpSpPr>
              <p:nvPr/>
            </p:nvGrpSpPr>
            <p:grpSpPr bwMode="auto">
              <a:xfrm>
                <a:off x="1632" y="1632"/>
                <a:ext cx="528" cy="288"/>
                <a:chOff x="1632" y="1344"/>
                <a:chExt cx="576" cy="576"/>
              </a:xfrm>
            </p:grpSpPr>
            <p:sp>
              <p:nvSpPr>
                <p:cNvPr id="17438" name="Oval 7"/>
                <p:cNvSpPr>
                  <a:spLocks noChangeArrowheads="1"/>
                </p:cNvSpPr>
                <p:nvPr/>
              </p:nvSpPr>
              <p:spPr bwMode="auto">
                <a:xfrm>
                  <a:off x="1632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5F5F5F"/>
                    </a:buClr>
                    <a:buFont typeface="Wingdings" charset="2"/>
                    <a:buNone/>
                  </a:pPr>
                  <a:endParaRPr lang="en-US" altLang="en-US" sz="2400" b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17439" name="Oval 8"/>
                <p:cNvSpPr>
                  <a:spLocks noChangeArrowheads="1"/>
                </p:cNvSpPr>
                <p:nvPr/>
              </p:nvSpPr>
              <p:spPr bwMode="auto">
                <a:xfrm>
                  <a:off x="1728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5F5F5F"/>
                    </a:buClr>
                    <a:buFont typeface="Wingdings" charset="2"/>
                    <a:buNone/>
                  </a:pPr>
                  <a:endParaRPr lang="en-US" altLang="en-US" sz="2400" b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17440" name="Oval 9"/>
                <p:cNvSpPr>
                  <a:spLocks noChangeArrowheads="1"/>
                </p:cNvSpPr>
                <p:nvPr/>
              </p:nvSpPr>
              <p:spPr bwMode="auto">
                <a:xfrm>
                  <a:off x="1824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5F5F5F"/>
                    </a:buClr>
                    <a:buFont typeface="Wingdings" charset="2"/>
                    <a:buNone/>
                  </a:pPr>
                  <a:endParaRPr lang="en-US" altLang="en-US" sz="2400" b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17426" name="Group 10"/>
              <p:cNvGrpSpPr>
                <a:grpSpLocks/>
              </p:cNvGrpSpPr>
              <p:nvPr/>
            </p:nvGrpSpPr>
            <p:grpSpPr bwMode="auto">
              <a:xfrm>
                <a:off x="2208" y="1632"/>
                <a:ext cx="528" cy="288"/>
                <a:chOff x="1632" y="1344"/>
                <a:chExt cx="576" cy="576"/>
              </a:xfrm>
            </p:grpSpPr>
            <p:sp>
              <p:nvSpPr>
                <p:cNvPr id="17435" name="Oval 11"/>
                <p:cNvSpPr>
                  <a:spLocks noChangeArrowheads="1"/>
                </p:cNvSpPr>
                <p:nvPr/>
              </p:nvSpPr>
              <p:spPr bwMode="auto">
                <a:xfrm>
                  <a:off x="1632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5F5F5F"/>
                    </a:buClr>
                    <a:buFont typeface="Wingdings" charset="2"/>
                    <a:buNone/>
                  </a:pPr>
                  <a:endParaRPr lang="en-US" altLang="en-US" sz="2400" b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17436" name="Oval 12"/>
                <p:cNvSpPr>
                  <a:spLocks noChangeArrowheads="1"/>
                </p:cNvSpPr>
                <p:nvPr/>
              </p:nvSpPr>
              <p:spPr bwMode="auto">
                <a:xfrm>
                  <a:off x="1728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5F5F5F"/>
                    </a:buClr>
                    <a:buFont typeface="Wingdings" charset="2"/>
                    <a:buNone/>
                  </a:pPr>
                  <a:endParaRPr lang="en-US" altLang="en-US" sz="2400" b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17437" name="Oval 13"/>
                <p:cNvSpPr>
                  <a:spLocks noChangeArrowheads="1"/>
                </p:cNvSpPr>
                <p:nvPr/>
              </p:nvSpPr>
              <p:spPr bwMode="auto">
                <a:xfrm>
                  <a:off x="1824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5F5F5F"/>
                    </a:buClr>
                    <a:buFont typeface="Wingdings" charset="2"/>
                    <a:buNone/>
                  </a:pPr>
                  <a:endParaRPr lang="en-US" altLang="en-US" sz="2400" b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17427" name="Group 14"/>
              <p:cNvGrpSpPr>
                <a:grpSpLocks/>
              </p:cNvGrpSpPr>
              <p:nvPr/>
            </p:nvGrpSpPr>
            <p:grpSpPr bwMode="auto">
              <a:xfrm>
                <a:off x="1920" y="1632"/>
                <a:ext cx="528" cy="288"/>
                <a:chOff x="1632" y="1344"/>
                <a:chExt cx="576" cy="576"/>
              </a:xfrm>
            </p:grpSpPr>
            <p:sp>
              <p:nvSpPr>
                <p:cNvPr id="17432" name="Oval 15"/>
                <p:cNvSpPr>
                  <a:spLocks noChangeArrowheads="1"/>
                </p:cNvSpPr>
                <p:nvPr/>
              </p:nvSpPr>
              <p:spPr bwMode="auto">
                <a:xfrm>
                  <a:off x="1632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5F5F5F"/>
                    </a:buClr>
                    <a:buFont typeface="Wingdings" charset="2"/>
                    <a:buNone/>
                  </a:pPr>
                  <a:endParaRPr lang="en-US" altLang="en-US" sz="2400" b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17433" name="Oval 16"/>
                <p:cNvSpPr>
                  <a:spLocks noChangeArrowheads="1"/>
                </p:cNvSpPr>
                <p:nvPr/>
              </p:nvSpPr>
              <p:spPr bwMode="auto">
                <a:xfrm>
                  <a:off x="1728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5F5F5F"/>
                    </a:buClr>
                    <a:buFont typeface="Wingdings" charset="2"/>
                    <a:buNone/>
                  </a:pPr>
                  <a:endParaRPr lang="en-US" altLang="en-US" sz="2400" b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17434" name="Oval 17"/>
                <p:cNvSpPr>
                  <a:spLocks noChangeArrowheads="1"/>
                </p:cNvSpPr>
                <p:nvPr/>
              </p:nvSpPr>
              <p:spPr bwMode="auto">
                <a:xfrm>
                  <a:off x="1824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5F5F5F"/>
                    </a:buClr>
                    <a:buFont typeface="Wingdings" charset="2"/>
                    <a:buNone/>
                  </a:pPr>
                  <a:endParaRPr lang="en-US" altLang="en-US" sz="2400" b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  <p:grpSp>
            <p:nvGrpSpPr>
              <p:cNvPr id="17428" name="Group 18"/>
              <p:cNvGrpSpPr>
                <a:grpSpLocks/>
              </p:cNvGrpSpPr>
              <p:nvPr/>
            </p:nvGrpSpPr>
            <p:grpSpPr bwMode="auto">
              <a:xfrm>
                <a:off x="2496" y="1632"/>
                <a:ext cx="528" cy="288"/>
                <a:chOff x="1632" y="1344"/>
                <a:chExt cx="576" cy="576"/>
              </a:xfrm>
            </p:grpSpPr>
            <p:sp>
              <p:nvSpPr>
                <p:cNvPr id="17429" name="Oval 19"/>
                <p:cNvSpPr>
                  <a:spLocks noChangeArrowheads="1"/>
                </p:cNvSpPr>
                <p:nvPr/>
              </p:nvSpPr>
              <p:spPr bwMode="auto">
                <a:xfrm>
                  <a:off x="1632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5F5F5F"/>
                    </a:buClr>
                    <a:buFont typeface="Wingdings" charset="2"/>
                    <a:buNone/>
                  </a:pPr>
                  <a:endParaRPr lang="en-US" altLang="en-US" sz="2400" b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17430" name="Oval 20"/>
                <p:cNvSpPr>
                  <a:spLocks noChangeArrowheads="1"/>
                </p:cNvSpPr>
                <p:nvPr/>
              </p:nvSpPr>
              <p:spPr bwMode="auto">
                <a:xfrm>
                  <a:off x="1728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5F5F5F"/>
                    </a:buClr>
                    <a:buFont typeface="Wingdings" charset="2"/>
                    <a:buNone/>
                  </a:pPr>
                  <a:endParaRPr lang="en-US" altLang="en-US" sz="2400" b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  <p:sp>
              <p:nvSpPr>
                <p:cNvPr id="17431" name="Oval 21"/>
                <p:cNvSpPr>
                  <a:spLocks noChangeArrowheads="1"/>
                </p:cNvSpPr>
                <p:nvPr/>
              </p:nvSpPr>
              <p:spPr bwMode="auto">
                <a:xfrm>
                  <a:off x="1824" y="1344"/>
                  <a:ext cx="384" cy="576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charset="2"/>
                    <a:buChar char="­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bg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rgbClr val="5F5F5F"/>
                    </a:buClr>
                    <a:buFont typeface="Wingdings" charset="2"/>
                    <a:buNone/>
                  </a:pPr>
                  <a:endParaRPr lang="en-US" altLang="en-US" sz="2400" b="0">
                    <a:solidFill>
                      <a:srgbClr val="000000"/>
                    </a:solidFill>
                    <a:latin typeface="Verdana" charset="0"/>
                  </a:endParaRPr>
                </a:p>
              </p:txBody>
            </p:sp>
          </p:grpSp>
        </p:grpSp>
        <p:sp>
          <p:nvSpPr>
            <p:cNvPr id="17423" name="AutoShape 22"/>
            <p:cNvSpPr>
              <a:spLocks noChangeArrowheads="1"/>
            </p:cNvSpPr>
            <p:nvPr/>
          </p:nvSpPr>
          <p:spPr bwMode="auto">
            <a:xfrm>
              <a:off x="1584" y="624"/>
              <a:ext cx="480" cy="210"/>
            </a:xfrm>
            <a:prstGeom prst="rightArrow">
              <a:avLst>
                <a:gd name="adj1" fmla="val 50000"/>
                <a:gd name="adj2" fmla="val 57143"/>
              </a:avLst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5F5F5F"/>
                </a:buClr>
                <a:buFont typeface="Wingdings" charset="2"/>
                <a:buNone/>
              </a:pPr>
              <a:endParaRPr lang="en-US" altLang="en-US" sz="2400" b="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17424" name="AutoShape 23"/>
            <p:cNvSpPr>
              <a:spLocks noChangeArrowheads="1"/>
            </p:cNvSpPr>
            <p:nvPr/>
          </p:nvSpPr>
          <p:spPr bwMode="auto">
            <a:xfrm flipH="1">
              <a:off x="2832" y="624"/>
              <a:ext cx="480" cy="210"/>
            </a:xfrm>
            <a:prstGeom prst="rightArrow">
              <a:avLst>
                <a:gd name="adj1" fmla="val 50000"/>
                <a:gd name="adj2" fmla="val 57143"/>
              </a:avLst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5F5F5F"/>
                </a:buClr>
                <a:buFont typeface="Wingdings" charset="2"/>
                <a:buNone/>
              </a:pPr>
              <a:endParaRPr lang="en-US" altLang="en-US" sz="2400" b="0">
                <a:solidFill>
                  <a:srgbClr val="000000"/>
                </a:solidFill>
                <a:latin typeface="Verdana" charset="0"/>
              </a:endParaRP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981200" y="2590800"/>
            <a:ext cx="4953000" cy="1295400"/>
            <a:chOff x="1248" y="1632"/>
            <a:chExt cx="3120" cy="816"/>
          </a:xfrm>
        </p:grpSpPr>
        <p:sp>
          <p:nvSpPr>
            <p:cNvPr id="17416" name="Text Box 28"/>
            <p:cNvSpPr txBox="1">
              <a:spLocks noChangeArrowheads="1"/>
            </p:cNvSpPr>
            <p:nvPr/>
          </p:nvSpPr>
          <p:spPr bwMode="auto">
            <a:xfrm>
              <a:off x="1248" y="1680"/>
              <a:ext cx="1440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0">
                  <a:solidFill>
                    <a:srgbClr val="000000"/>
                  </a:solidFill>
                  <a:latin typeface="Verdana" charset="0"/>
                </a:rPr>
                <a:t>the force required to compress it</a:t>
              </a:r>
            </a:p>
          </p:txBody>
        </p:sp>
        <p:grpSp>
          <p:nvGrpSpPr>
            <p:cNvPr id="17417" name="Group 35"/>
            <p:cNvGrpSpPr>
              <a:grpSpLocks/>
            </p:cNvGrpSpPr>
            <p:nvPr/>
          </p:nvGrpSpPr>
          <p:grpSpPr bwMode="auto">
            <a:xfrm>
              <a:off x="1344" y="1632"/>
              <a:ext cx="3024" cy="796"/>
              <a:chOff x="1344" y="1632"/>
              <a:chExt cx="3024" cy="796"/>
            </a:xfrm>
          </p:grpSpPr>
          <p:sp>
            <p:nvSpPr>
              <p:cNvPr id="17419" name="AutoShape 29"/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1248" cy="768"/>
              </a:xfrm>
              <a:prstGeom prst="bracketPair">
                <a:avLst>
                  <a:gd name="adj" fmla="val 16667"/>
                </a:avLst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>
                    <a:srgbClr val="5F5F5F"/>
                  </a:buClr>
                  <a:buFont typeface="Wingdings" charset="2"/>
                  <a:buNone/>
                </a:pPr>
                <a:endParaRPr lang="en-US" altLang="en-US" sz="2400" b="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17420" name="Text Box 30"/>
              <p:cNvSpPr txBox="1">
                <a:spLocks noChangeArrowheads="1"/>
              </p:cNvSpPr>
              <p:nvPr/>
            </p:nvSpPr>
            <p:spPr bwMode="auto">
              <a:xfrm>
                <a:off x="2688" y="1872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800">
                    <a:solidFill>
                      <a:srgbClr val="000000"/>
                    </a:solidFill>
                    <a:latin typeface="Verdana" charset="0"/>
                    <a:sym typeface="Symbol" charset="2"/>
                  </a:rPr>
                  <a:t></a:t>
                </a:r>
                <a:endParaRPr lang="en-US" altLang="en-US" sz="2800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sp>
            <p:nvSpPr>
              <p:cNvPr id="17421" name="Text Box 32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344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charset="2"/>
                  <a:buChar char="­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bg2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400" b="0">
                    <a:solidFill>
                      <a:srgbClr val="000000"/>
                    </a:solidFill>
                    <a:latin typeface="Verdana" charset="0"/>
                  </a:rPr>
                  <a:t>the </a:t>
                </a:r>
                <a:r>
                  <a:rPr lang="en-US" altLang="en-US" sz="2400" b="0" u="sng">
                    <a:solidFill>
                      <a:srgbClr val="800080"/>
                    </a:solidFill>
                    <a:latin typeface="Verdana" charset="0"/>
                  </a:rPr>
                  <a:t>decrease</a:t>
                </a:r>
                <a:r>
                  <a:rPr lang="en-US" altLang="en-US" sz="2400" b="0">
                    <a:solidFill>
                      <a:srgbClr val="000000"/>
                    </a:solidFill>
                    <a:latin typeface="Verdana" charset="0"/>
                  </a:rPr>
                  <a:t> in its length</a:t>
                </a:r>
              </a:p>
            </p:txBody>
          </p:sp>
        </p:grpSp>
        <p:sp>
          <p:nvSpPr>
            <p:cNvPr id="17418" name="AutoShape 33"/>
            <p:cNvSpPr>
              <a:spLocks noChangeArrowheads="1"/>
            </p:cNvSpPr>
            <p:nvPr/>
          </p:nvSpPr>
          <p:spPr bwMode="auto">
            <a:xfrm>
              <a:off x="3072" y="1680"/>
              <a:ext cx="1200" cy="768"/>
            </a:xfrm>
            <a:prstGeom prst="bracketPair">
              <a:avLst>
                <a:gd name="adj" fmla="val 16667"/>
              </a:avLst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charset="2"/>
                <a:buChar char="­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rgbClr val="5F5F5F"/>
                </a:buClr>
                <a:buFont typeface="Wingdings" charset="2"/>
                <a:buNone/>
              </a:pPr>
              <a:endParaRPr lang="en-US" altLang="en-US" sz="2400" b="0">
                <a:solidFill>
                  <a:srgbClr val="000000"/>
                </a:solidFill>
                <a:latin typeface="Verdana" charset="0"/>
              </a:endParaRPr>
            </a:p>
          </p:txBody>
        </p:sp>
      </p:grpSp>
      <p:sp>
        <p:nvSpPr>
          <p:cNvPr id="230434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8001000" cy="831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­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0">
                <a:solidFill>
                  <a:srgbClr val="000099"/>
                </a:solidFill>
                <a:latin typeface="Verdana" charset="0"/>
              </a:rPr>
              <a:t>* For an </a:t>
            </a:r>
            <a:r>
              <a:rPr lang="en-US" altLang="en-US" sz="2400" b="0" u="sng">
                <a:solidFill>
                  <a:srgbClr val="000099"/>
                </a:solidFill>
                <a:latin typeface="Verdana" charset="0"/>
              </a:rPr>
              <a:t>ideal</a:t>
            </a:r>
            <a:r>
              <a:rPr lang="en-US" altLang="en-US" sz="2400" b="0">
                <a:solidFill>
                  <a:srgbClr val="000099"/>
                </a:solidFill>
                <a:latin typeface="Verdana" charset="0"/>
              </a:rPr>
              <a:t> spring, the spring constant is the same for stretching and compressing.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 animBg="1" autoUpdateAnimBg="0"/>
      <p:bldP spid="23043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628650"/>
            <a:ext cx="8763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0">
                <a:latin typeface="Calibri" charset="0"/>
                <a:ea typeface="Calibri" charset="0"/>
                <a:cs typeface="Calibri" charset="0"/>
              </a:rPr>
              <a:t>A spring is an example of an elastic object - when stretched; it exerts a restoring force which bring it back to its original length. </a:t>
            </a:r>
            <a:endParaRPr lang="en-NZ" altLang="en-US" sz="2400" b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b="0">
                <a:latin typeface="Calibri" charset="0"/>
                <a:ea typeface="Calibri" charset="0"/>
                <a:cs typeface="Calibri" charset="0"/>
              </a:rPr>
              <a:t>This restoring force is proportional to the amount of stretch, as described by Hooke's Law: </a:t>
            </a:r>
            <a:endParaRPr lang="en-NZ" altLang="en-US" sz="2400" b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NZ" altLang="en-US" sz="1600" b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6550" y="4962525"/>
            <a:ext cx="52530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0">
                <a:latin typeface="Calibri" charset="0"/>
                <a:ea typeface="Calibri" charset="0"/>
                <a:cs typeface="Calibri" charset="0"/>
              </a:rPr>
              <a:t> The spring constant </a:t>
            </a:r>
            <a:r>
              <a:rPr lang="en-US" altLang="en-US" sz="2400" b="0" i="1">
                <a:latin typeface="Calibri" charset="0"/>
                <a:ea typeface="Calibri" charset="0"/>
                <a:cs typeface="Calibri" charset="0"/>
              </a:rPr>
              <a:t>k </a:t>
            </a:r>
            <a:r>
              <a:rPr lang="en-US" altLang="en-US" sz="2400" b="0">
                <a:latin typeface="Calibri" charset="0"/>
                <a:ea typeface="Calibri" charset="0"/>
                <a:cs typeface="Calibri" charset="0"/>
              </a:rPr>
              <a:t>is equal to the slope of a Force (mg) vs. Stretch graph. </a:t>
            </a:r>
          </a:p>
          <a:p>
            <a:pPr>
              <a:spcBef>
                <a:spcPct val="0"/>
              </a:spcBef>
            </a:pPr>
            <a:r>
              <a:rPr lang="en-US" altLang="en-US" sz="2400" b="0">
                <a:latin typeface="Calibri" charset="0"/>
                <a:ea typeface="Calibri" charset="0"/>
                <a:cs typeface="Calibri" charset="0"/>
              </a:rPr>
              <a:t> Stiffer springs yield graphs with greater gradients  e.g.  	k</a:t>
            </a:r>
            <a:r>
              <a:rPr lang="en-US" altLang="en-US" sz="2400" b="0" baseline="-2500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altLang="en-US" sz="2400" b="0">
                <a:latin typeface="Calibri" charset="0"/>
                <a:ea typeface="Calibri" charset="0"/>
                <a:cs typeface="Calibri" charset="0"/>
              </a:rPr>
              <a:t>&gt; k</a:t>
            </a:r>
            <a:r>
              <a:rPr lang="en-US" altLang="en-US" sz="2400" b="0" baseline="-25000">
                <a:latin typeface="Calibri" charset="0"/>
                <a:ea typeface="Calibri" charset="0"/>
                <a:cs typeface="Calibri" charset="0"/>
              </a:rPr>
              <a:t>B</a:t>
            </a:r>
            <a:endParaRPr lang="en-NZ" altLang="en-US" sz="2400" b="0" baseline="-2500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213" y="4911725"/>
            <a:ext cx="25908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hyperphysics.phy-astr.gsu.edu/hbase/imgmec/hoo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2282825"/>
            <a:ext cx="5678487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636838" y="4597400"/>
            <a:ext cx="1828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NZ" altLang="en-US" sz="2400" b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323850" y="2643188"/>
            <a:ext cx="2735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NZ" altLang="en-US" sz="2400" b="0">
                <a:latin typeface="Calibri" charset="0"/>
                <a:ea typeface="Calibri" charset="0"/>
                <a:cs typeface="Calibri" charset="0"/>
              </a:rPr>
              <a:t>When the spring is stationary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NZ" altLang="en-US" sz="2400" b="0">
                <a:latin typeface="Calibri" charset="0"/>
                <a:ea typeface="Calibri" charset="0"/>
                <a:cs typeface="Calibri" charset="0"/>
              </a:rPr>
              <a:t>  F</a:t>
            </a:r>
            <a:r>
              <a:rPr lang="en-NZ" altLang="en-US" sz="2400" b="0" baseline="-25000">
                <a:latin typeface="Calibri" charset="0"/>
                <a:ea typeface="Calibri" charset="0"/>
                <a:cs typeface="Calibri" charset="0"/>
              </a:rPr>
              <a:t>spring</a:t>
            </a:r>
            <a:r>
              <a:rPr lang="en-NZ" altLang="en-US" sz="2400" b="0">
                <a:latin typeface="Calibri" charset="0"/>
                <a:ea typeface="Calibri" charset="0"/>
                <a:cs typeface="Calibri" charset="0"/>
              </a:rPr>
              <a:t> = mg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244" grpId="0" animBg="1"/>
      <p:bldP spid="81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ompression spr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41957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562600" y="762000"/>
            <a:ext cx="30480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/>
              <a:t>When a force is exerted on a spring it will either </a:t>
            </a:r>
            <a:r>
              <a:rPr lang="en-US" altLang="en-US">
                <a:solidFill>
                  <a:srgbClr val="FF0066"/>
                </a:solidFill>
              </a:rPr>
              <a:t>compress</a:t>
            </a:r>
            <a:r>
              <a:rPr lang="en-US" altLang="en-US"/>
              <a:t> (push the spring together) or stretch the spring if the weight is hung on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ompression tens spot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2484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762000" y="5029200"/>
            <a:ext cx="7086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Some objects like bridges will also behave like springs. When a weight is placed on a bridge parts will be stretched and under tension, other parts will be be squashed together or compressed</a:t>
            </a:r>
          </a:p>
        </p:txBody>
      </p:sp>
      <p:pic>
        <p:nvPicPr>
          <p:cNvPr id="20484" name="Picture 6" descr="compression tens spot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403242">
            <a:off x="5715000" y="1219200"/>
            <a:ext cx="3429000" cy="1403350"/>
          </a:xfrm>
          <a:prstGeom prst="rect">
            <a:avLst/>
          </a:prstGeom>
          <a:solidFill>
            <a:srgbClr val="D600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compression tens spot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1349">
            <a:off x="4038600" y="4343400"/>
            <a:ext cx="510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prings hookes law GCSE"/>
          <p:cNvPicPr>
            <a:picLocks noChangeAspect="1" noChangeArrowheads="1"/>
          </p:cNvPicPr>
          <p:nvPr/>
        </p:nvPicPr>
        <p:blipFill>
          <a:blip r:embed="rId2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2733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3276600" y="914400"/>
            <a:ext cx="4800600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/>
              <a:t>When the </a:t>
            </a:r>
            <a:r>
              <a:rPr lang="en-US" altLang="en-US" sz="4400">
                <a:solidFill>
                  <a:srgbClr val="FFCC00"/>
                </a:solidFill>
              </a:rPr>
              <a:t>weight</a:t>
            </a:r>
            <a:r>
              <a:rPr lang="en-US" altLang="en-US" sz="4400"/>
              <a:t> and the upward, </a:t>
            </a:r>
            <a:r>
              <a:rPr lang="en-US" altLang="en-US" sz="4400">
                <a:solidFill>
                  <a:srgbClr val="FFCC00"/>
                </a:solidFill>
              </a:rPr>
              <a:t>restoring force</a:t>
            </a:r>
            <a:r>
              <a:rPr lang="en-US" altLang="en-US" sz="4400"/>
              <a:t> are equal the spring is said to be in </a:t>
            </a:r>
            <a:r>
              <a:rPr lang="en-US" altLang="en-US" sz="4400">
                <a:solidFill>
                  <a:srgbClr val="FF0000"/>
                </a:solidFill>
              </a:rPr>
              <a:t>equilibrium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springs hookes la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762000" y="5257800"/>
            <a:ext cx="7772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/>
              <a:t>Because springs stretch proportionally we can use them as a spring balance to measure a force.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mboo">
  <a:themeElements>
    <a:clrScheme name="">
      <a:dk1>
        <a:srgbClr val="000000"/>
      </a:dk1>
      <a:lt1>
        <a:srgbClr val="FFFFFF"/>
      </a:lt1>
      <a:dk2>
        <a:srgbClr val="0080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65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65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</TotalTime>
  <Words>442</Words>
  <Application>Microsoft Macintosh PowerPoint</Application>
  <PresentationFormat>On-screen Show (4:3)</PresentationFormat>
  <Paragraphs>69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Times New Roman</vt:lpstr>
      <vt:lpstr>Arial</vt:lpstr>
      <vt:lpstr>Calibri</vt:lpstr>
      <vt:lpstr>Arial Black</vt:lpstr>
      <vt:lpstr>Wingdings</vt:lpstr>
      <vt:lpstr>Verdana</vt:lpstr>
      <vt:lpstr>Symbol</vt:lpstr>
      <vt:lpstr>Blank Presentation</vt:lpstr>
      <vt:lpstr>Bamboo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Anderson</dc:creator>
  <cp:lastModifiedBy>Stephen Anderson</cp:lastModifiedBy>
  <cp:revision>2</cp:revision>
  <cp:lastPrinted>2002-02-18T05:14:23Z</cp:lastPrinted>
  <dcterms:created xsi:type="dcterms:W3CDTF">2015-08-10T09:42:34Z</dcterms:created>
  <dcterms:modified xsi:type="dcterms:W3CDTF">2015-08-10T09:44:17Z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50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0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C:\MCC Web Physics\VittitT\Phy 2053</vt:lpwstr>
  </property>
</Properties>
</file>