
<file path=[Content_Types].xml><?xml version="1.0" encoding="utf-8"?>
<Types xmlns="http://schemas.openxmlformats.org/package/2006/content-types">
  <Default Extension="xml" ContentType="application/xml"/>
  <Default Extension="wmf" ContentType="image/x-wmf"/>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96" r:id="rId2"/>
    <p:sldMasterId id="2147483708" r:id="rId3"/>
  </p:sldMasterIdLst>
  <p:notesMasterIdLst>
    <p:notesMasterId r:id="rId19"/>
  </p:notesMasterIdLst>
  <p:sldIdLst>
    <p:sldId id="289" r:id="rId4"/>
    <p:sldId id="350" r:id="rId5"/>
    <p:sldId id="353" r:id="rId6"/>
    <p:sldId id="354" r:id="rId7"/>
    <p:sldId id="299" r:id="rId8"/>
    <p:sldId id="300" r:id="rId9"/>
    <p:sldId id="330" r:id="rId10"/>
    <p:sldId id="302" r:id="rId11"/>
    <p:sldId id="291" r:id="rId12"/>
    <p:sldId id="292" r:id="rId13"/>
    <p:sldId id="304" r:id="rId14"/>
    <p:sldId id="331" r:id="rId15"/>
    <p:sldId id="293" r:id="rId16"/>
    <p:sldId id="294" r:id="rId17"/>
    <p:sldId id="295" r:id="rId18"/>
  </p:sldIdLst>
  <p:sldSz cx="9144000" cy="6858000" type="screen4x3"/>
  <p:notesSz cx="6791325" cy="9923463"/>
  <p:defaultTextStyle>
    <a:defPPr>
      <a:defRPr lang="en-US"/>
    </a:defPPr>
    <a:lvl1pPr algn="l" rtl="0" fontAlgn="base">
      <a:spcBef>
        <a:spcPct val="0"/>
      </a:spcBef>
      <a:spcAft>
        <a:spcPct val="0"/>
      </a:spcAft>
      <a:defRPr sz="2400" b="1" kern="1200">
        <a:solidFill>
          <a:srgbClr val="CC3300"/>
        </a:solidFill>
        <a:latin typeface="Times New Roman" pitchFamily="18" charset="0"/>
        <a:ea typeface="+mn-ea"/>
        <a:cs typeface="+mn-cs"/>
      </a:defRPr>
    </a:lvl1pPr>
    <a:lvl2pPr marL="457200" algn="l" rtl="0" fontAlgn="base">
      <a:spcBef>
        <a:spcPct val="0"/>
      </a:spcBef>
      <a:spcAft>
        <a:spcPct val="0"/>
      </a:spcAft>
      <a:defRPr sz="2400" b="1" kern="1200">
        <a:solidFill>
          <a:srgbClr val="CC3300"/>
        </a:solidFill>
        <a:latin typeface="Times New Roman" pitchFamily="18" charset="0"/>
        <a:ea typeface="+mn-ea"/>
        <a:cs typeface="+mn-cs"/>
      </a:defRPr>
    </a:lvl2pPr>
    <a:lvl3pPr marL="914400" algn="l" rtl="0" fontAlgn="base">
      <a:spcBef>
        <a:spcPct val="0"/>
      </a:spcBef>
      <a:spcAft>
        <a:spcPct val="0"/>
      </a:spcAft>
      <a:defRPr sz="2400" b="1" kern="1200">
        <a:solidFill>
          <a:srgbClr val="CC3300"/>
        </a:solidFill>
        <a:latin typeface="Times New Roman" pitchFamily="18" charset="0"/>
        <a:ea typeface="+mn-ea"/>
        <a:cs typeface="+mn-cs"/>
      </a:defRPr>
    </a:lvl3pPr>
    <a:lvl4pPr marL="1371600" algn="l" rtl="0" fontAlgn="base">
      <a:spcBef>
        <a:spcPct val="0"/>
      </a:spcBef>
      <a:spcAft>
        <a:spcPct val="0"/>
      </a:spcAft>
      <a:defRPr sz="2400" b="1" kern="1200">
        <a:solidFill>
          <a:srgbClr val="CC3300"/>
        </a:solidFill>
        <a:latin typeface="Times New Roman" pitchFamily="18" charset="0"/>
        <a:ea typeface="+mn-ea"/>
        <a:cs typeface="+mn-cs"/>
      </a:defRPr>
    </a:lvl4pPr>
    <a:lvl5pPr marL="1828800" algn="l" rtl="0" fontAlgn="base">
      <a:spcBef>
        <a:spcPct val="0"/>
      </a:spcBef>
      <a:spcAft>
        <a:spcPct val="0"/>
      </a:spcAft>
      <a:defRPr sz="2400" b="1" kern="1200">
        <a:solidFill>
          <a:srgbClr val="CC3300"/>
        </a:solidFill>
        <a:latin typeface="Times New Roman" pitchFamily="18" charset="0"/>
        <a:ea typeface="+mn-ea"/>
        <a:cs typeface="+mn-cs"/>
      </a:defRPr>
    </a:lvl5pPr>
    <a:lvl6pPr marL="2286000" algn="l" defTabSz="914400" rtl="0" eaLnBrk="1" latinLnBrk="0" hangingPunct="1">
      <a:defRPr sz="2400" b="1" kern="1200">
        <a:solidFill>
          <a:srgbClr val="CC3300"/>
        </a:solidFill>
        <a:latin typeface="Times New Roman" pitchFamily="18" charset="0"/>
        <a:ea typeface="+mn-ea"/>
        <a:cs typeface="+mn-cs"/>
      </a:defRPr>
    </a:lvl6pPr>
    <a:lvl7pPr marL="2743200" algn="l" defTabSz="914400" rtl="0" eaLnBrk="1" latinLnBrk="0" hangingPunct="1">
      <a:defRPr sz="2400" b="1" kern="1200">
        <a:solidFill>
          <a:srgbClr val="CC3300"/>
        </a:solidFill>
        <a:latin typeface="Times New Roman" pitchFamily="18" charset="0"/>
        <a:ea typeface="+mn-ea"/>
        <a:cs typeface="+mn-cs"/>
      </a:defRPr>
    </a:lvl7pPr>
    <a:lvl8pPr marL="3200400" algn="l" defTabSz="914400" rtl="0" eaLnBrk="1" latinLnBrk="0" hangingPunct="1">
      <a:defRPr sz="2400" b="1" kern="1200">
        <a:solidFill>
          <a:srgbClr val="CC3300"/>
        </a:solidFill>
        <a:latin typeface="Times New Roman" pitchFamily="18" charset="0"/>
        <a:ea typeface="+mn-ea"/>
        <a:cs typeface="+mn-cs"/>
      </a:defRPr>
    </a:lvl8pPr>
    <a:lvl9pPr marL="3657600" algn="l" defTabSz="914400" rtl="0" eaLnBrk="1" latinLnBrk="0" hangingPunct="1">
      <a:defRPr sz="2400" b="1" kern="1200">
        <a:solidFill>
          <a:srgbClr val="CC3300"/>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403B"/>
    <a:srgbClr val="006600"/>
    <a:srgbClr val="008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p:restoredTop sz="94708"/>
  </p:normalViewPr>
  <p:slideViewPr>
    <p:cSldViewPr>
      <p:cViewPr>
        <p:scale>
          <a:sx n="70" d="100"/>
          <a:sy n="70" d="100"/>
        </p:scale>
        <p:origin x="1352" y="576"/>
      </p:cViewPr>
      <p:guideLst>
        <p:guide orient="horz" pos="2160"/>
        <p:guide pos="2736"/>
      </p:guideLst>
    </p:cSldViewPr>
  </p:slideViewPr>
  <p:notesTextViewPr>
    <p:cViewPr>
      <p:scale>
        <a:sx n="100" d="100"/>
        <a:sy n="100" d="100"/>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image" Target="../media/image3.wmf"/><Relationship Id="rId2"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32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0">
                <a:solidFill>
                  <a:schemeClr val="tx1"/>
                </a:solidFill>
              </a:defRPr>
            </a:lvl1pPr>
          </a:lstStyle>
          <a:p>
            <a:pPr>
              <a:defRPr/>
            </a:pPr>
            <a:endParaRPr lang="en-US"/>
          </a:p>
        </p:txBody>
      </p:sp>
      <p:sp>
        <p:nvSpPr>
          <p:cNvPr id="37891" name="Rectangle 3"/>
          <p:cNvSpPr>
            <a:spLocks noGrp="1" noChangeArrowheads="1"/>
          </p:cNvSpPr>
          <p:nvPr>
            <p:ph type="dt" idx="1"/>
          </p:nvPr>
        </p:nvSpPr>
        <p:spPr bwMode="auto">
          <a:xfrm>
            <a:off x="3848100" y="0"/>
            <a:ext cx="29432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solidFill>
                  <a:schemeClr val="tx1"/>
                </a:solidFill>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915988" y="744538"/>
            <a:ext cx="4959350" cy="3721100"/>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904875" y="4713288"/>
            <a:ext cx="4981575" cy="44656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4" name="Rectangle 6"/>
          <p:cNvSpPr>
            <a:spLocks noGrp="1" noChangeArrowheads="1"/>
          </p:cNvSpPr>
          <p:nvPr>
            <p:ph type="ftr" sz="quarter" idx="4"/>
          </p:nvPr>
        </p:nvSpPr>
        <p:spPr bwMode="auto">
          <a:xfrm>
            <a:off x="0" y="9426575"/>
            <a:ext cx="294322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0">
                <a:solidFill>
                  <a:schemeClr val="tx1"/>
                </a:solidFill>
              </a:defRPr>
            </a:lvl1pPr>
          </a:lstStyle>
          <a:p>
            <a:pPr>
              <a:defRPr/>
            </a:pPr>
            <a:endParaRPr lang="en-US"/>
          </a:p>
        </p:txBody>
      </p:sp>
      <p:sp>
        <p:nvSpPr>
          <p:cNvPr id="37895" name="Rectangle 7"/>
          <p:cNvSpPr>
            <a:spLocks noGrp="1" noChangeArrowheads="1"/>
          </p:cNvSpPr>
          <p:nvPr>
            <p:ph type="sldNum" sz="quarter" idx="5"/>
          </p:nvPr>
        </p:nvSpPr>
        <p:spPr bwMode="auto">
          <a:xfrm>
            <a:off x="3848100" y="9426575"/>
            <a:ext cx="294322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solidFill>
                  <a:schemeClr val="tx1"/>
                </a:solidFill>
              </a:defRPr>
            </a:lvl1pPr>
          </a:lstStyle>
          <a:p>
            <a:pPr>
              <a:defRPr/>
            </a:pPr>
            <a:fld id="{0A3D19C4-111A-4595-AD4C-D4ADE87EDCA1}" type="slidenum">
              <a:rPr lang="en-US"/>
              <a:pPr>
                <a:defRPr/>
              </a:pPr>
              <a:t>‹#›</a:t>
            </a:fld>
            <a:endParaRPr lang="en-US"/>
          </a:p>
        </p:txBody>
      </p:sp>
    </p:spTree>
    <p:extLst>
      <p:ext uri="{BB962C8B-B14F-4D97-AF65-F5344CB8AC3E}">
        <p14:creationId xmlns:p14="http://schemas.microsoft.com/office/powerpoint/2010/main" val="33458271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a:noFill/>
        </p:spPr>
        <p:txBody>
          <a:bodyPr/>
          <a:lstStyle/>
          <a:p>
            <a:fld id="{D59416FF-CA1B-4D62-B94F-230FAFF37F16}" type="slidenum">
              <a:rPr lang="en-US" smtClean="0"/>
              <a:pPr/>
              <a:t>1</a:t>
            </a:fld>
            <a:endParaRPr lang="en-US" smtClean="0"/>
          </a:p>
        </p:txBody>
      </p:sp>
    </p:spTree>
    <p:extLst>
      <p:ext uri="{BB962C8B-B14F-4D97-AF65-F5344CB8AC3E}">
        <p14:creationId xmlns:p14="http://schemas.microsoft.com/office/powerpoint/2010/main" val="4431336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A3D19C4-111A-4595-AD4C-D4ADE87EDCA1}" type="slidenum">
              <a:rPr lang="en-US" smtClean="0"/>
              <a:pPr>
                <a:defRPr/>
              </a:pPr>
              <a:t>12</a:t>
            </a:fld>
            <a:endParaRPr lang="en-US"/>
          </a:p>
        </p:txBody>
      </p:sp>
    </p:spTree>
    <p:extLst>
      <p:ext uri="{BB962C8B-B14F-4D97-AF65-F5344CB8AC3E}">
        <p14:creationId xmlns:p14="http://schemas.microsoft.com/office/powerpoint/2010/main" val="487433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a:noFill/>
        </p:spPr>
        <p:txBody>
          <a:bodyPr/>
          <a:lstStyle/>
          <a:p>
            <a:fld id="{4D73A521-8008-4BBB-819E-E0D9989174AA}" type="slidenum">
              <a:rPr lang="en-US" smtClean="0"/>
              <a:pPr/>
              <a:t>13</a:t>
            </a:fld>
            <a:endParaRPr lang="en-US" smtClean="0"/>
          </a:p>
        </p:txBody>
      </p:sp>
    </p:spTree>
    <p:extLst>
      <p:ext uri="{BB962C8B-B14F-4D97-AF65-F5344CB8AC3E}">
        <p14:creationId xmlns:p14="http://schemas.microsoft.com/office/powerpoint/2010/main" val="1792709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a:noFill/>
        </p:spPr>
        <p:txBody>
          <a:bodyPr/>
          <a:lstStyle/>
          <a:p>
            <a:fld id="{E6AD3EB1-EDA8-4D64-9C71-8CDC52FB5C56}" type="slidenum">
              <a:rPr lang="en-US" smtClean="0"/>
              <a:pPr/>
              <a:t>14</a:t>
            </a:fld>
            <a:endParaRPr lang="en-US" smtClean="0"/>
          </a:p>
        </p:txBody>
      </p:sp>
    </p:spTree>
    <p:extLst>
      <p:ext uri="{BB962C8B-B14F-4D97-AF65-F5344CB8AC3E}">
        <p14:creationId xmlns:p14="http://schemas.microsoft.com/office/powerpoint/2010/main" val="1040052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4820" name="Slide Number Placeholder 3"/>
          <p:cNvSpPr>
            <a:spLocks noGrp="1"/>
          </p:cNvSpPr>
          <p:nvPr>
            <p:ph type="sldNum" sz="quarter" idx="5"/>
          </p:nvPr>
        </p:nvSpPr>
        <p:spPr>
          <a:noFill/>
        </p:spPr>
        <p:txBody>
          <a:bodyPr/>
          <a:lstStyle/>
          <a:p>
            <a:fld id="{2F7F33ED-7A56-44A5-A98E-3DD0129902FC}" type="slidenum">
              <a:rPr lang="en-US" smtClean="0"/>
              <a:pPr/>
              <a:t>15</a:t>
            </a:fld>
            <a:endParaRPr lang="en-US" smtClean="0"/>
          </a:p>
        </p:txBody>
      </p:sp>
    </p:spTree>
    <p:extLst>
      <p:ext uri="{BB962C8B-B14F-4D97-AF65-F5344CB8AC3E}">
        <p14:creationId xmlns:p14="http://schemas.microsoft.com/office/powerpoint/2010/main" val="1800477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Slide Image Placeholder 1"/>
          <p:cNvSpPr>
            <a:spLocks noGrp="1" noRot="1" noChangeAspect="1" noTextEdit="1"/>
          </p:cNvSpPr>
          <p:nvPr>
            <p:ph type="sldImg"/>
          </p:nvPr>
        </p:nvSpPr>
        <p:spPr>
          <a:ln/>
        </p:spPr>
      </p:sp>
      <p:sp>
        <p:nvSpPr>
          <p:cNvPr id="394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94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itchFamily="18" charset="0"/>
              </a:defRPr>
            </a:lvl1pPr>
            <a:lvl2pPr marL="742950" indent="-285750" eaLnBrk="0" hangingPunct="0">
              <a:spcBef>
                <a:spcPct val="30000"/>
              </a:spcBef>
              <a:defRPr kumimoji="1" sz="1200">
                <a:solidFill>
                  <a:schemeClr val="tx1"/>
                </a:solidFill>
                <a:latin typeface="Times New Roman" pitchFamily="18" charset="0"/>
              </a:defRPr>
            </a:lvl2pPr>
            <a:lvl3pPr marL="1143000" indent="-228600" eaLnBrk="0" hangingPunct="0">
              <a:spcBef>
                <a:spcPct val="30000"/>
              </a:spcBef>
              <a:defRPr kumimoji="1" sz="1200">
                <a:solidFill>
                  <a:schemeClr val="tx1"/>
                </a:solidFill>
                <a:latin typeface="Times New Roman" pitchFamily="18" charset="0"/>
              </a:defRPr>
            </a:lvl3pPr>
            <a:lvl4pPr marL="1600200" indent="-228600" eaLnBrk="0" hangingPunct="0">
              <a:spcBef>
                <a:spcPct val="30000"/>
              </a:spcBef>
              <a:defRPr kumimoji="1" sz="1200">
                <a:solidFill>
                  <a:schemeClr val="tx1"/>
                </a:solidFill>
                <a:latin typeface="Times New Roman" pitchFamily="18" charset="0"/>
              </a:defRPr>
            </a:lvl4pPr>
            <a:lvl5pPr marL="2057400" indent="-228600"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eaLnBrk="1" hangingPunct="1">
              <a:spcBef>
                <a:spcPct val="50000"/>
              </a:spcBef>
            </a:pPr>
            <a:fld id="{D523F5D7-D412-4153-BEDB-4FA57BA0DA61}" type="slidenum">
              <a:rPr kumimoji="0" lang="en-US" altLang="en-US" smtClean="0">
                <a:solidFill>
                  <a:prstClr val="black"/>
                </a:solidFill>
                <a:latin typeface="Verdana" pitchFamily="34" charset="0"/>
              </a:rPr>
              <a:pPr eaLnBrk="1" hangingPunct="1">
                <a:spcBef>
                  <a:spcPct val="50000"/>
                </a:spcBef>
              </a:pPr>
              <a:t>2</a:t>
            </a:fld>
            <a:endParaRPr kumimoji="0" lang="en-US" altLang="en-US" smtClean="0">
              <a:solidFill>
                <a:prstClr val="black"/>
              </a:solidFill>
              <a:latin typeface="Verdana" pitchFamily="34" charset="0"/>
            </a:endParaRPr>
          </a:p>
        </p:txBody>
      </p:sp>
    </p:spTree>
    <p:extLst>
      <p:ext uri="{BB962C8B-B14F-4D97-AF65-F5344CB8AC3E}">
        <p14:creationId xmlns:p14="http://schemas.microsoft.com/office/powerpoint/2010/main" val="1845818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smtClean="0"/>
          </a:p>
        </p:txBody>
      </p:sp>
      <p:sp>
        <p:nvSpPr>
          <p:cNvPr id="26628" name="Slide Number Placeholder 3"/>
          <p:cNvSpPr>
            <a:spLocks noGrp="1"/>
          </p:cNvSpPr>
          <p:nvPr>
            <p:ph type="sldNum" sz="quarter" idx="5"/>
          </p:nvPr>
        </p:nvSpPr>
        <p:spPr>
          <a:noFill/>
        </p:spPr>
        <p:txBody>
          <a:bodyPr/>
          <a:lstStyle/>
          <a:p>
            <a:fld id="{6084885C-1E2C-4C1B-BF05-D7C1D834F7CC}" type="slidenum">
              <a:rPr lang="en-US" smtClean="0"/>
              <a:pPr/>
              <a:t>5</a:t>
            </a:fld>
            <a:endParaRPr lang="en-US" smtClean="0"/>
          </a:p>
        </p:txBody>
      </p:sp>
    </p:spTree>
    <p:extLst>
      <p:ext uri="{BB962C8B-B14F-4D97-AF65-F5344CB8AC3E}">
        <p14:creationId xmlns:p14="http://schemas.microsoft.com/office/powerpoint/2010/main" val="127588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p>
        </p:txBody>
      </p:sp>
      <p:sp>
        <p:nvSpPr>
          <p:cNvPr id="27652" name="Slide Number Placeholder 3"/>
          <p:cNvSpPr>
            <a:spLocks noGrp="1"/>
          </p:cNvSpPr>
          <p:nvPr>
            <p:ph type="sldNum" sz="quarter" idx="5"/>
          </p:nvPr>
        </p:nvSpPr>
        <p:spPr>
          <a:noFill/>
        </p:spPr>
        <p:txBody>
          <a:bodyPr/>
          <a:lstStyle/>
          <a:p>
            <a:fld id="{A0371A94-CA71-4ED4-8571-CA0A775EA162}" type="slidenum">
              <a:rPr lang="en-US" smtClean="0"/>
              <a:pPr/>
              <a:t>6</a:t>
            </a:fld>
            <a:endParaRPr lang="en-US" smtClean="0"/>
          </a:p>
        </p:txBody>
      </p:sp>
    </p:spTree>
    <p:extLst>
      <p:ext uri="{BB962C8B-B14F-4D97-AF65-F5344CB8AC3E}">
        <p14:creationId xmlns:p14="http://schemas.microsoft.com/office/powerpoint/2010/main" val="1192029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A3D19C4-111A-4595-AD4C-D4ADE87EDCA1}" type="slidenum">
              <a:rPr lang="en-US" smtClean="0"/>
              <a:pPr>
                <a:defRPr/>
              </a:pPr>
              <a:t>7</a:t>
            </a:fld>
            <a:endParaRPr lang="en-US"/>
          </a:p>
        </p:txBody>
      </p:sp>
    </p:spTree>
    <p:extLst>
      <p:ext uri="{BB962C8B-B14F-4D97-AF65-F5344CB8AC3E}">
        <p14:creationId xmlns:p14="http://schemas.microsoft.com/office/powerpoint/2010/main" val="568611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a:noFill/>
        </p:spPr>
        <p:txBody>
          <a:bodyPr/>
          <a:lstStyle/>
          <a:p>
            <a:fld id="{D50D64B2-3BA7-48DB-B39C-C2C2D10D5E9F}" type="slidenum">
              <a:rPr lang="en-US" smtClean="0"/>
              <a:pPr/>
              <a:t>8</a:t>
            </a:fld>
            <a:endParaRPr lang="en-US" smtClean="0"/>
          </a:p>
        </p:txBody>
      </p:sp>
    </p:spTree>
    <p:extLst>
      <p:ext uri="{BB962C8B-B14F-4D97-AF65-F5344CB8AC3E}">
        <p14:creationId xmlns:p14="http://schemas.microsoft.com/office/powerpoint/2010/main" val="352898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a:noFill/>
        </p:spPr>
        <p:txBody>
          <a:bodyPr/>
          <a:lstStyle/>
          <a:p>
            <a:fld id="{FA2F5D3C-1A13-4057-B6F9-7B0175B3BADC}" type="slidenum">
              <a:rPr lang="en-US" smtClean="0"/>
              <a:pPr/>
              <a:t>9</a:t>
            </a:fld>
            <a:endParaRPr lang="en-US" smtClean="0"/>
          </a:p>
        </p:txBody>
      </p:sp>
    </p:spTree>
    <p:extLst>
      <p:ext uri="{BB962C8B-B14F-4D97-AF65-F5344CB8AC3E}">
        <p14:creationId xmlns:p14="http://schemas.microsoft.com/office/powerpoint/2010/main" val="1961664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a:noFill/>
        </p:spPr>
        <p:txBody>
          <a:bodyPr/>
          <a:lstStyle/>
          <a:p>
            <a:fld id="{C1919FDE-D928-4A10-956B-FE869C7070DB}" type="slidenum">
              <a:rPr lang="en-US" smtClean="0"/>
              <a:pPr/>
              <a:t>10</a:t>
            </a:fld>
            <a:endParaRPr lang="en-US" smtClean="0"/>
          </a:p>
        </p:txBody>
      </p:sp>
    </p:spTree>
    <p:extLst>
      <p:ext uri="{BB962C8B-B14F-4D97-AF65-F5344CB8AC3E}">
        <p14:creationId xmlns:p14="http://schemas.microsoft.com/office/powerpoint/2010/main" val="1526050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3A7C7802-F85B-4BA8-9C67-548746943D64}" type="slidenum">
              <a:rPr lang="en-US" smtClean="0"/>
              <a:pPr/>
              <a:t>11</a:t>
            </a:fld>
            <a:endParaRPr lang="en-US" smtClean="0"/>
          </a:p>
        </p:txBody>
      </p:sp>
    </p:spTree>
    <p:extLst>
      <p:ext uri="{BB962C8B-B14F-4D97-AF65-F5344CB8AC3E}">
        <p14:creationId xmlns:p14="http://schemas.microsoft.com/office/powerpoint/2010/main" val="936095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8E5D40-E9F8-4C09-A3B6-79F7D917360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BF2D98-FAB2-4A04-94D9-37E201C59F9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6F8C72-18CF-4342-A712-98565179E4F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E27C4DE2-2065-4D24-892C-AD3699D8763F}" type="datetimeFigureOut">
              <a:rPr lang="en-NZ" smtClean="0">
                <a:solidFill>
                  <a:prstClr val="black">
                    <a:tint val="75000"/>
                  </a:prstClr>
                </a:solidFill>
              </a:rPr>
              <a:pPr/>
              <a:t>18/04/16</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1736C4E5-0588-462C-854B-C8455DA67F2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941171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27C4DE2-2065-4D24-892C-AD3699D8763F}" type="datetimeFigureOut">
              <a:rPr lang="en-NZ" smtClean="0">
                <a:solidFill>
                  <a:prstClr val="black">
                    <a:tint val="75000"/>
                  </a:prstClr>
                </a:solidFill>
              </a:rPr>
              <a:pPr/>
              <a:t>18/04/16</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1736C4E5-0588-462C-854B-C8455DA67F2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34643428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7C4DE2-2065-4D24-892C-AD3699D8763F}" type="datetimeFigureOut">
              <a:rPr lang="en-NZ" smtClean="0">
                <a:solidFill>
                  <a:prstClr val="black">
                    <a:tint val="75000"/>
                  </a:prstClr>
                </a:solidFill>
              </a:rPr>
              <a:pPr/>
              <a:t>18/04/16</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1736C4E5-0588-462C-854B-C8455DA67F2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147209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E27C4DE2-2065-4D24-892C-AD3699D8763F}" type="datetimeFigureOut">
              <a:rPr lang="en-NZ" smtClean="0">
                <a:solidFill>
                  <a:prstClr val="black">
                    <a:tint val="75000"/>
                  </a:prstClr>
                </a:solidFill>
              </a:rPr>
              <a:pPr/>
              <a:t>18/04/16</a:t>
            </a:fld>
            <a:endParaRPr lang="en-NZ">
              <a:solidFill>
                <a:prstClr val="black">
                  <a:tint val="75000"/>
                </a:prstClr>
              </a:solidFill>
            </a:endParaRPr>
          </a:p>
        </p:txBody>
      </p:sp>
      <p:sp>
        <p:nvSpPr>
          <p:cNvPr id="6" name="Footer Placeholder 5"/>
          <p:cNvSpPr>
            <a:spLocks noGrp="1"/>
          </p:cNvSpPr>
          <p:nvPr>
            <p:ph type="ftr" sz="quarter" idx="11"/>
          </p:nvPr>
        </p:nvSpPr>
        <p:spPr/>
        <p:txBody>
          <a:bodyPr/>
          <a:lstStyle/>
          <a:p>
            <a:endParaRPr lang="en-NZ">
              <a:solidFill>
                <a:prstClr val="black">
                  <a:tint val="75000"/>
                </a:prstClr>
              </a:solidFill>
            </a:endParaRPr>
          </a:p>
        </p:txBody>
      </p:sp>
      <p:sp>
        <p:nvSpPr>
          <p:cNvPr id="7" name="Slide Number Placeholder 6"/>
          <p:cNvSpPr>
            <a:spLocks noGrp="1"/>
          </p:cNvSpPr>
          <p:nvPr>
            <p:ph type="sldNum" sz="quarter" idx="12"/>
          </p:nvPr>
        </p:nvSpPr>
        <p:spPr/>
        <p:txBody>
          <a:bodyPr/>
          <a:lstStyle/>
          <a:p>
            <a:fld id="{1736C4E5-0588-462C-854B-C8455DA67F2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2453447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E27C4DE2-2065-4D24-892C-AD3699D8763F}" type="datetimeFigureOut">
              <a:rPr lang="en-NZ" smtClean="0">
                <a:solidFill>
                  <a:prstClr val="black">
                    <a:tint val="75000"/>
                  </a:prstClr>
                </a:solidFill>
              </a:rPr>
              <a:pPr/>
              <a:t>18/04/16</a:t>
            </a:fld>
            <a:endParaRPr lang="en-NZ">
              <a:solidFill>
                <a:prstClr val="black">
                  <a:tint val="75000"/>
                </a:prstClr>
              </a:solidFill>
            </a:endParaRPr>
          </a:p>
        </p:txBody>
      </p:sp>
      <p:sp>
        <p:nvSpPr>
          <p:cNvPr id="8" name="Footer Placeholder 7"/>
          <p:cNvSpPr>
            <a:spLocks noGrp="1"/>
          </p:cNvSpPr>
          <p:nvPr>
            <p:ph type="ftr" sz="quarter" idx="11"/>
          </p:nvPr>
        </p:nvSpPr>
        <p:spPr/>
        <p:txBody>
          <a:bodyPr/>
          <a:lstStyle/>
          <a:p>
            <a:endParaRPr lang="en-NZ">
              <a:solidFill>
                <a:prstClr val="black">
                  <a:tint val="75000"/>
                </a:prstClr>
              </a:solidFill>
            </a:endParaRPr>
          </a:p>
        </p:txBody>
      </p:sp>
      <p:sp>
        <p:nvSpPr>
          <p:cNvPr id="9" name="Slide Number Placeholder 8"/>
          <p:cNvSpPr>
            <a:spLocks noGrp="1"/>
          </p:cNvSpPr>
          <p:nvPr>
            <p:ph type="sldNum" sz="quarter" idx="12"/>
          </p:nvPr>
        </p:nvSpPr>
        <p:spPr/>
        <p:txBody>
          <a:bodyPr/>
          <a:lstStyle/>
          <a:p>
            <a:fld id="{1736C4E5-0588-462C-854B-C8455DA67F2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37893682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E27C4DE2-2065-4D24-892C-AD3699D8763F}" type="datetimeFigureOut">
              <a:rPr lang="en-NZ" smtClean="0">
                <a:solidFill>
                  <a:prstClr val="black">
                    <a:tint val="75000"/>
                  </a:prstClr>
                </a:solidFill>
              </a:rPr>
              <a:pPr/>
              <a:t>18/04/16</a:t>
            </a:fld>
            <a:endParaRPr lang="en-NZ">
              <a:solidFill>
                <a:prstClr val="black">
                  <a:tint val="75000"/>
                </a:prstClr>
              </a:solidFill>
            </a:endParaRPr>
          </a:p>
        </p:txBody>
      </p:sp>
      <p:sp>
        <p:nvSpPr>
          <p:cNvPr id="4" name="Footer Placeholder 3"/>
          <p:cNvSpPr>
            <a:spLocks noGrp="1"/>
          </p:cNvSpPr>
          <p:nvPr>
            <p:ph type="ftr" sz="quarter" idx="11"/>
          </p:nvPr>
        </p:nvSpPr>
        <p:spPr/>
        <p:txBody>
          <a:bodyPr/>
          <a:lstStyle/>
          <a:p>
            <a:endParaRPr lang="en-NZ">
              <a:solidFill>
                <a:prstClr val="black">
                  <a:tint val="75000"/>
                </a:prstClr>
              </a:solidFill>
            </a:endParaRPr>
          </a:p>
        </p:txBody>
      </p:sp>
      <p:sp>
        <p:nvSpPr>
          <p:cNvPr id="5" name="Slide Number Placeholder 4"/>
          <p:cNvSpPr>
            <a:spLocks noGrp="1"/>
          </p:cNvSpPr>
          <p:nvPr>
            <p:ph type="sldNum" sz="quarter" idx="12"/>
          </p:nvPr>
        </p:nvSpPr>
        <p:spPr/>
        <p:txBody>
          <a:bodyPr/>
          <a:lstStyle/>
          <a:p>
            <a:fld id="{1736C4E5-0588-462C-854B-C8455DA67F2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39980762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C4DE2-2065-4D24-892C-AD3699D8763F}" type="datetimeFigureOut">
              <a:rPr lang="en-NZ" smtClean="0">
                <a:solidFill>
                  <a:prstClr val="black">
                    <a:tint val="75000"/>
                  </a:prstClr>
                </a:solidFill>
              </a:rPr>
              <a:pPr/>
              <a:t>18/04/16</a:t>
            </a:fld>
            <a:endParaRPr lang="en-NZ">
              <a:solidFill>
                <a:prstClr val="black">
                  <a:tint val="75000"/>
                </a:prstClr>
              </a:solidFill>
            </a:endParaRPr>
          </a:p>
        </p:txBody>
      </p:sp>
      <p:sp>
        <p:nvSpPr>
          <p:cNvPr id="3" name="Footer Placeholder 2"/>
          <p:cNvSpPr>
            <a:spLocks noGrp="1"/>
          </p:cNvSpPr>
          <p:nvPr>
            <p:ph type="ftr" sz="quarter" idx="11"/>
          </p:nvPr>
        </p:nvSpPr>
        <p:spPr/>
        <p:txBody>
          <a:bodyPr/>
          <a:lstStyle/>
          <a:p>
            <a:endParaRPr lang="en-NZ">
              <a:solidFill>
                <a:prstClr val="black">
                  <a:tint val="75000"/>
                </a:prstClr>
              </a:solidFill>
            </a:endParaRPr>
          </a:p>
        </p:txBody>
      </p:sp>
      <p:sp>
        <p:nvSpPr>
          <p:cNvPr id="4" name="Slide Number Placeholder 3"/>
          <p:cNvSpPr>
            <a:spLocks noGrp="1"/>
          </p:cNvSpPr>
          <p:nvPr>
            <p:ph type="sldNum" sz="quarter" idx="12"/>
          </p:nvPr>
        </p:nvSpPr>
        <p:spPr/>
        <p:txBody>
          <a:bodyPr/>
          <a:lstStyle/>
          <a:p>
            <a:fld id="{1736C4E5-0588-462C-854B-C8455DA67F2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3661656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7C4DE2-2065-4D24-892C-AD3699D8763F}" type="datetimeFigureOut">
              <a:rPr lang="en-NZ" smtClean="0">
                <a:solidFill>
                  <a:prstClr val="black">
                    <a:tint val="75000"/>
                  </a:prstClr>
                </a:solidFill>
              </a:rPr>
              <a:pPr/>
              <a:t>18/04/16</a:t>
            </a:fld>
            <a:endParaRPr lang="en-NZ">
              <a:solidFill>
                <a:prstClr val="black">
                  <a:tint val="75000"/>
                </a:prstClr>
              </a:solidFill>
            </a:endParaRPr>
          </a:p>
        </p:txBody>
      </p:sp>
      <p:sp>
        <p:nvSpPr>
          <p:cNvPr id="6" name="Footer Placeholder 5"/>
          <p:cNvSpPr>
            <a:spLocks noGrp="1"/>
          </p:cNvSpPr>
          <p:nvPr>
            <p:ph type="ftr" sz="quarter" idx="11"/>
          </p:nvPr>
        </p:nvSpPr>
        <p:spPr/>
        <p:txBody>
          <a:bodyPr/>
          <a:lstStyle/>
          <a:p>
            <a:endParaRPr lang="en-NZ">
              <a:solidFill>
                <a:prstClr val="black">
                  <a:tint val="75000"/>
                </a:prstClr>
              </a:solidFill>
            </a:endParaRPr>
          </a:p>
        </p:txBody>
      </p:sp>
      <p:sp>
        <p:nvSpPr>
          <p:cNvPr id="7" name="Slide Number Placeholder 6"/>
          <p:cNvSpPr>
            <a:spLocks noGrp="1"/>
          </p:cNvSpPr>
          <p:nvPr>
            <p:ph type="sldNum" sz="quarter" idx="12"/>
          </p:nvPr>
        </p:nvSpPr>
        <p:spPr/>
        <p:txBody>
          <a:bodyPr/>
          <a:lstStyle/>
          <a:p>
            <a:fld id="{1736C4E5-0588-462C-854B-C8455DA67F2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786909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359CF6-D02A-4FD2-A48D-E04DF49E679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7C4DE2-2065-4D24-892C-AD3699D8763F}" type="datetimeFigureOut">
              <a:rPr lang="en-NZ" smtClean="0">
                <a:solidFill>
                  <a:prstClr val="black">
                    <a:tint val="75000"/>
                  </a:prstClr>
                </a:solidFill>
              </a:rPr>
              <a:pPr/>
              <a:t>18/04/16</a:t>
            </a:fld>
            <a:endParaRPr lang="en-NZ">
              <a:solidFill>
                <a:prstClr val="black">
                  <a:tint val="75000"/>
                </a:prstClr>
              </a:solidFill>
            </a:endParaRPr>
          </a:p>
        </p:txBody>
      </p:sp>
      <p:sp>
        <p:nvSpPr>
          <p:cNvPr id="6" name="Footer Placeholder 5"/>
          <p:cNvSpPr>
            <a:spLocks noGrp="1"/>
          </p:cNvSpPr>
          <p:nvPr>
            <p:ph type="ftr" sz="quarter" idx="11"/>
          </p:nvPr>
        </p:nvSpPr>
        <p:spPr/>
        <p:txBody>
          <a:bodyPr/>
          <a:lstStyle/>
          <a:p>
            <a:endParaRPr lang="en-NZ">
              <a:solidFill>
                <a:prstClr val="black">
                  <a:tint val="75000"/>
                </a:prstClr>
              </a:solidFill>
            </a:endParaRPr>
          </a:p>
        </p:txBody>
      </p:sp>
      <p:sp>
        <p:nvSpPr>
          <p:cNvPr id="7" name="Slide Number Placeholder 6"/>
          <p:cNvSpPr>
            <a:spLocks noGrp="1"/>
          </p:cNvSpPr>
          <p:nvPr>
            <p:ph type="sldNum" sz="quarter" idx="12"/>
          </p:nvPr>
        </p:nvSpPr>
        <p:spPr/>
        <p:txBody>
          <a:bodyPr/>
          <a:lstStyle/>
          <a:p>
            <a:fld id="{1736C4E5-0588-462C-854B-C8455DA67F2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41356655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27C4DE2-2065-4D24-892C-AD3699D8763F}" type="datetimeFigureOut">
              <a:rPr lang="en-NZ" smtClean="0">
                <a:solidFill>
                  <a:prstClr val="black">
                    <a:tint val="75000"/>
                  </a:prstClr>
                </a:solidFill>
              </a:rPr>
              <a:pPr/>
              <a:t>18/04/16</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1736C4E5-0588-462C-854B-C8455DA67F2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24120616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27C4DE2-2065-4D24-892C-AD3699D8763F}" type="datetimeFigureOut">
              <a:rPr lang="en-NZ" smtClean="0">
                <a:solidFill>
                  <a:prstClr val="black">
                    <a:tint val="75000"/>
                  </a:prstClr>
                </a:solidFill>
              </a:rPr>
              <a:pPr/>
              <a:t>18/04/16</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1736C4E5-0588-462C-854B-C8455DA67F2A}"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17526565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A23326E1-ABEB-4CFD-B210-5A09EE74005C}" type="datetimeFigureOut">
              <a:rPr lang="en-NZ" smtClean="0">
                <a:solidFill>
                  <a:prstClr val="black">
                    <a:tint val="75000"/>
                  </a:prstClr>
                </a:solidFill>
              </a:rPr>
              <a:pPr/>
              <a:t>18/04/16</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41872AC2-63B0-4261-89D0-E609BDB1E7B8}"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29887096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23326E1-ABEB-4CFD-B210-5A09EE74005C}" type="datetimeFigureOut">
              <a:rPr lang="en-NZ" smtClean="0">
                <a:solidFill>
                  <a:prstClr val="black">
                    <a:tint val="75000"/>
                  </a:prstClr>
                </a:solidFill>
              </a:rPr>
              <a:pPr/>
              <a:t>18/04/16</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41872AC2-63B0-4261-89D0-E609BDB1E7B8}"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37777459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3326E1-ABEB-4CFD-B210-5A09EE74005C}" type="datetimeFigureOut">
              <a:rPr lang="en-NZ" smtClean="0">
                <a:solidFill>
                  <a:prstClr val="black">
                    <a:tint val="75000"/>
                  </a:prstClr>
                </a:solidFill>
              </a:rPr>
              <a:pPr/>
              <a:t>18/04/16</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41872AC2-63B0-4261-89D0-E609BDB1E7B8}"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32928721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A23326E1-ABEB-4CFD-B210-5A09EE74005C}" type="datetimeFigureOut">
              <a:rPr lang="en-NZ" smtClean="0">
                <a:solidFill>
                  <a:prstClr val="black">
                    <a:tint val="75000"/>
                  </a:prstClr>
                </a:solidFill>
              </a:rPr>
              <a:pPr/>
              <a:t>18/04/16</a:t>
            </a:fld>
            <a:endParaRPr lang="en-NZ">
              <a:solidFill>
                <a:prstClr val="black">
                  <a:tint val="75000"/>
                </a:prstClr>
              </a:solidFill>
            </a:endParaRPr>
          </a:p>
        </p:txBody>
      </p:sp>
      <p:sp>
        <p:nvSpPr>
          <p:cNvPr id="6" name="Footer Placeholder 5"/>
          <p:cNvSpPr>
            <a:spLocks noGrp="1"/>
          </p:cNvSpPr>
          <p:nvPr>
            <p:ph type="ftr" sz="quarter" idx="11"/>
          </p:nvPr>
        </p:nvSpPr>
        <p:spPr/>
        <p:txBody>
          <a:bodyPr/>
          <a:lstStyle/>
          <a:p>
            <a:endParaRPr lang="en-NZ">
              <a:solidFill>
                <a:prstClr val="black">
                  <a:tint val="75000"/>
                </a:prstClr>
              </a:solidFill>
            </a:endParaRPr>
          </a:p>
        </p:txBody>
      </p:sp>
      <p:sp>
        <p:nvSpPr>
          <p:cNvPr id="7" name="Slide Number Placeholder 6"/>
          <p:cNvSpPr>
            <a:spLocks noGrp="1"/>
          </p:cNvSpPr>
          <p:nvPr>
            <p:ph type="sldNum" sz="quarter" idx="12"/>
          </p:nvPr>
        </p:nvSpPr>
        <p:spPr/>
        <p:txBody>
          <a:bodyPr/>
          <a:lstStyle/>
          <a:p>
            <a:fld id="{41872AC2-63B0-4261-89D0-E609BDB1E7B8}"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39715485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A23326E1-ABEB-4CFD-B210-5A09EE74005C}" type="datetimeFigureOut">
              <a:rPr lang="en-NZ" smtClean="0">
                <a:solidFill>
                  <a:prstClr val="black">
                    <a:tint val="75000"/>
                  </a:prstClr>
                </a:solidFill>
              </a:rPr>
              <a:pPr/>
              <a:t>18/04/16</a:t>
            </a:fld>
            <a:endParaRPr lang="en-NZ">
              <a:solidFill>
                <a:prstClr val="black">
                  <a:tint val="75000"/>
                </a:prstClr>
              </a:solidFill>
            </a:endParaRPr>
          </a:p>
        </p:txBody>
      </p:sp>
      <p:sp>
        <p:nvSpPr>
          <p:cNvPr id="8" name="Footer Placeholder 7"/>
          <p:cNvSpPr>
            <a:spLocks noGrp="1"/>
          </p:cNvSpPr>
          <p:nvPr>
            <p:ph type="ftr" sz="quarter" idx="11"/>
          </p:nvPr>
        </p:nvSpPr>
        <p:spPr/>
        <p:txBody>
          <a:bodyPr/>
          <a:lstStyle/>
          <a:p>
            <a:endParaRPr lang="en-NZ">
              <a:solidFill>
                <a:prstClr val="black">
                  <a:tint val="75000"/>
                </a:prstClr>
              </a:solidFill>
            </a:endParaRPr>
          </a:p>
        </p:txBody>
      </p:sp>
      <p:sp>
        <p:nvSpPr>
          <p:cNvPr id="9" name="Slide Number Placeholder 8"/>
          <p:cNvSpPr>
            <a:spLocks noGrp="1"/>
          </p:cNvSpPr>
          <p:nvPr>
            <p:ph type="sldNum" sz="quarter" idx="12"/>
          </p:nvPr>
        </p:nvSpPr>
        <p:spPr/>
        <p:txBody>
          <a:bodyPr/>
          <a:lstStyle/>
          <a:p>
            <a:fld id="{41872AC2-63B0-4261-89D0-E609BDB1E7B8}"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30506831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A23326E1-ABEB-4CFD-B210-5A09EE74005C}" type="datetimeFigureOut">
              <a:rPr lang="en-NZ" smtClean="0">
                <a:solidFill>
                  <a:prstClr val="black">
                    <a:tint val="75000"/>
                  </a:prstClr>
                </a:solidFill>
              </a:rPr>
              <a:pPr/>
              <a:t>18/04/16</a:t>
            </a:fld>
            <a:endParaRPr lang="en-NZ">
              <a:solidFill>
                <a:prstClr val="black">
                  <a:tint val="75000"/>
                </a:prstClr>
              </a:solidFill>
            </a:endParaRPr>
          </a:p>
        </p:txBody>
      </p:sp>
      <p:sp>
        <p:nvSpPr>
          <p:cNvPr id="4" name="Footer Placeholder 3"/>
          <p:cNvSpPr>
            <a:spLocks noGrp="1"/>
          </p:cNvSpPr>
          <p:nvPr>
            <p:ph type="ftr" sz="quarter" idx="11"/>
          </p:nvPr>
        </p:nvSpPr>
        <p:spPr/>
        <p:txBody>
          <a:bodyPr/>
          <a:lstStyle/>
          <a:p>
            <a:endParaRPr lang="en-NZ">
              <a:solidFill>
                <a:prstClr val="black">
                  <a:tint val="75000"/>
                </a:prstClr>
              </a:solidFill>
            </a:endParaRPr>
          </a:p>
        </p:txBody>
      </p:sp>
      <p:sp>
        <p:nvSpPr>
          <p:cNvPr id="5" name="Slide Number Placeholder 4"/>
          <p:cNvSpPr>
            <a:spLocks noGrp="1"/>
          </p:cNvSpPr>
          <p:nvPr>
            <p:ph type="sldNum" sz="quarter" idx="12"/>
          </p:nvPr>
        </p:nvSpPr>
        <p:spPr/>
        <p:txBody>
          <a:bodyPr/>
          <a:lstStyle/>
          <a:p>
            <a:fld id="{41872AC2-63B0-4261-89D0-E609BDB1E7B8}"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10916845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326E1-ABEB-4CFD-B210-5A09EE74005C}" type="datetimeFigureOut">
              <a:rPr lang="en-NZ" smtClean="0">
                <a:solidFill>
                  <a:prstClr val="black">
                    <a:tint val="75000"/>
                  </a:prstClr>
                </a:solidFill>
              </a:rPr>
              <a:pPr/>
              <a:t>18/04/16</a:t>
            </a:fld>
            <a:endParaRPr lang="en-NZ">
              <a:solidFill>
                <a:prstClr val="black">
                  <a:tint val="75000"/>
                </a:prstClr>
              </a:solidFill>
            </a:endParaRPr>
          </a:p>
        </p:txBody>
      </p:sp>
      <p:sp>
        <p:nvSpPr>
          <p:cNvPr id="3" name="Footer Placeholder 2"/>
          <p:cNvSpPr>
            <a:spLocks noGrp="1"/>
          </p:cNvSpPr>
          <p:nvPr>
            <p:ph type="ftr" sz="quarter" idx="11"/>
          </p:nvPr>
        </p:nvSpPr>
        <p:spPr/>
        <p:txBody>
          <a:bodyPr/>
          <a:lstStyle/>
          <a:p>
            <a:endParaRPr lang="en-NZ">
              <a:solidFill>
                <a:prstClr val="black">
                  <a:tint val="75000"/>
                </a:prstClr>
              </a:solidFill>
            </a:endParaRPr>
          </a:p>
        </p:txBody>
      </p:sp>
      <p:sp>
        <p:nvSpPr>
          <p:cNvPr id="4" name="Slide Number Placeholder 3"/>
          <p:cNvSpPr>
            <a:spLocks noGrp="1"/>
          </p:cNvSpPr>
          <p:nvPr>
            <p:ph type="sldNum" sz="quarter" idx="12"/>
          </p:nvPr>
        </p:nvSpPr>
        <p:spPr/>
        <p:txBody>
          <a:bodyPr/>
          <a:lstStyle/>
          <a:p>
            <a:fld id="{41872AC2-63B0-4261-89D0-E609BDB1E7B8}"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2984322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1FD0A5-5706-47C3-8181-7340876D6AF8}"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326E1-ABEB-4CFD-B210-5A09EE74005C}" type="datetimeFigureOut">
              <a:rPr lang="en-NZ" smtClean="0">
                <a:solidFill>
                  <a:prstClr val="black">
                    <a:tint val="75000"/>
                  </a:prstClr>
                </a:solidFill>
              </a:rPr>
              <a:pPr/>
              <a:t>18/04/16</a:t>
            </a:fld>
            <a:endParaRPr lang="en-NZ">
              <a:solidFill>
                <a:prstClr val="black">
                  <a:tint val="75000"/>
                </a:prstClr>
              </a:solidFill>
            </a:endParaRPr>
          </a:p>
        </p:txBody>
      </p:sp>
      <p:sp>
        <p:nvSpPr>
          <p:cNvPr id="6" name="Footer Placeholder 5"/>
          <p:cNvSpPr>
            <a:spLocks noGrp="1"/>
          </p:cNvSpPr>
          <p:nvPr>
            <p:ph type="ftr" sz="quarter" idx="11"/>
          </p:nvPr>
        </p:nvSpPr>
        <p:spPr/>
        <p:txBody>
          <a:bodyPr/>
          <a:lstStyle/>
          <a:p>
            <a:endParaRPr lang="en-NZ">
              <a:solidFill>
                <a:prstClr val="black">
                  <a:tint val="75000"/>
                </a:prstClr>
              </a:solidFill>
            </a:endParaRPr>
          </a:p>
        </p:txBody>
      </p:sp>
      <p:sp>
        <p:nvSpPr>
          <p:cNvPr id="7" name="Slide Number Placeholder 6"/>
          <p:cNvSpPr>
            <a:spLocks noGrp="1"/>
          </p:cNvSpPr>
          <p:nvPr>
            <p:ph type="sldNum" sz="quarter" idx="12"/>
          </p:nvPr>
        </p:nvSpPr>
        <p:spPr/>
        <p:txBody>
          <a:bodyPr/>
          <a:lstStyle/>
          <a:p>
            <a:fld id="{41872AC2-63B0-4261-89D0-E609BDB1E7B8}"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33311481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326E1-ABEB-4CFD-B210-5A09EE74005C}" type="datetimeFigureOut">
              <a:rPr lang="en-NZ" smtClean="0">
                <a:solidFill>
                  <a:prstClr val="black">
                    <a:tint val="75000"/>
                  </a:prstClr>
                </a:solidFill>
              </a:rPr>
              <a:pPr/>
              <a:t>18/04/16</a:t>
            </a:fld>
            <a:endParaRPr lang="en-NZ">
              <a:solidFill>
                <a:prstClr val="black">
                  <a:tint val="75000"/>
                </a:prstClr>
              </a:solidFill>
            </a:endParaRPr>
          </a:p>
        </p:txBody>
      </p:sp>
      <p:sp>
        <p:nvSpPr>
          <p:cNvPr id="6" name="Footer Placeholder 5"/>
          <p:cNvSpPr>
            <a:spLocks noGrp="1"/>
          </p:cNvSpPr>
          <p:nvPr>
            <p:ph type="ftr" sz="quarter" idx="11"/>
          </p:nvPr>
        </p:nvSpPr>
        <p:spPr/>
        <p:txBody>
          <a:bodyPr/>
          <a:lstStyle/>
          <a:p>
            <a:endParaRPr lang="en-NZ">
              <a:solidFill>
                <a:prstClr val="black">
                  <a:tint val="75000"/>
                </a:prstClr>
              </a:solidFill>
            </a:endParaRPr>
          </a:p>
        </p:txBody>
      </p:sp>
      <p:sp>
        <p:nvSpPr>
          <p:cNvPr id="7" name="Slide Number Placeholder 6"/>
          <p:cNvSpPr>
            <a:spLocks noGrp="1"/>
          </p:cNvSpPr>
          <p:nvPr>
            <p:ph type="sldNum" sz="quarter" idx="12"/>
          </p:nvPr>
        </p:nvSpPr>
        <p:spPr/>
        <p:txBody>
          <a:bodyPr/>
          <a:lstStyle/>
          <a:p>
            <a:fld id="{41872AC2-63B0-4261-89D0-E609BDB1E7B8}"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27041555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23326E1-ABEB-4CFD-B210-5A09EE74005C}" type="datetimeFigureOut">
              <a:rPr lang="en-NZ" smtClean="0">
                <a:solidFill>
                  <a:prstClr val="black">
                    <a:tint val="75000"/>
                  </a:prstClr>
                </a:solidFill>
              </a:rPr>
              <a:pPr/>
              <a:t>18/04/16</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41872AC2-63B0-4261-89D0-E609BDB1E7B8}"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29497874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23326E1-ABEB-4CFD-B210-5A09EE74005C}" type="datetimeFigureOut">
              <a:rPr lang="en-NZ" smtClean="0">
                <a:solidFill>
                  <a:prstClr val="black">
                    <a:tint val="75000"/>
                  </a:prstClr>
                </a:solidFill>
              </a:rPr>
              <a:pPr/>
              <a:t>18/04/16</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41872AC2-63B0-4261-89D0-E609BDB1E7B8}"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3805206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B5C98A-67F0-44E5-BCD4-672E0765CF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07AAFF0-E6FA-4438-B270-277C2D36C6C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D6ADFF6-B2ED-47F5-ADE4-4D69E76F49F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4FB2046-2CFD-46C4-A68F-6BC6C4E107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9F1F558-DF29-43ED-9034-4FEA2738210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018986-12D8-49D8-A38D-3EC5F60EF5C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0">
                <a:solidFill>
                  <a:schemeClr val="tx1"/>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0">
                <a:solidFill>
                  <a:schemeClr val="tx1"/>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defRPr>
            </a:lvl1pPr>
          </a:lstStyle>
          <a:p>
            <a:pPr>
              <a:defRPr/>
            </a:pPr>
            <a:fld id="{C7B615C5-9743-4F7D-901C-BEB80BBC352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E27C4DE2-2065-4D24-892C-AD3699D8763F}" type="datetimeFigureOut">
              <a:rPr lang="en-NZ" b="0" smtClean="0">
                <a:solidFill>
                  <a:prstClr val="black">
                    <a:tint val="75000"/>
                  </a:prstClr>
                </a:solidFill>
                <a:latin typeface="Calibri"/>
              </a:rPr>
              <a:pPr fontAlgn="auto">
                <a:spcBef>
                  <a:spcPts val="0"/>
                </a:spcBef>
                <a:spcAft>
                  <a:spcPts val="0"/>
                </a:spcAft>
              </a:pPr>
              <a:t>18/04/16</a:t>
            </a:fld>
            <a:endParaRPr lang="en-NZ" b="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NZ" b="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1736C4E5-0588-462C-854B-C8455DA67F2A}" type="slidenum">
              <a:rPr lang="en-NZ" b="0" smtClean="0">
                <a:solidFill>
                  <a:prstClr val="black">
                    <a:tint val="75000"/>
                  </a:prstClr>
                </a:solidFill>
                <a:latin typeface="Calibri"/>
              </a:rPr>
              <a:pPr fontAlgn="auto">
                <a:spcBef>
                  <a:spcPts val="0"/>
                </a:spcBef>
                <a:spcAft>
                  <a:spcPts val="0"/>
                </a:spcAft>
              </a:pPr>
              <a:t>‹#›</a:t>
            </a:fld>
            <a:endParaRPr lang="en-NZ" b="0">
              <a:solidFill>
                <a:prstClr val="black">
                  <a:tint val="75000"/>
                </a:prstClr>
              </a:solidFill>
              <a:latin typeface="Calibri"/>
            </a:endParaRPr>
          </a:p>
        </p:txBody>
      </p:sp>
    </p:spTree>
    <p:extLst>
      <p:ext uri="{BB962C8B-B14F-4D97-AF65-F5344CB8AC3E}">
        <p14:creationId xmlns:p14="http://schemas.microsoft.com/office/powerpoint/2010/main" val="38238534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23326E1-ABEB-4CFD-B210-5A09EE74005C}" type="datetimeFigureOut">
              <a:rPr lang="en-NZ" b="0" smtClean="0">
                <a:solidFill>
                  <a:prstClr val="black">
                    <a:tint val="75000"/>
                  </a:prstClr>
                </a:solidFill>
                <a:latin typeface="Calibri"/>
              </a:rPr>
              <a:pPr fontAlgn="auto">
                <a:spcBef>
                  <a:spcPts val="0"/>
                </a:spcBef>
                <a:spcAft>
                  <a:spcPts val="0"/>
                </a:spcAft>
              </a:pPr>
              <a:t>18/04/16</a:t>
            </a:fld>
            <a:endParaRPr lang="en-NZ" b="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NZ" b="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1872AC2-63B0-4261-89D0-E609BDB1E7B8}" type="slidenum">
              <a:rPr lang="en-NZ" b="0" smtClean="0">
                <a:solidFill>
                  <a:prstClr val="black">
                    <a:tint val="75000"/>
                  </a:prstClr>
                </a:solidFill>
                <a:latin typeface="Calibri"/>
              </a:rPr>
              <a:pPr fontAlgn="auto">
                <a:spcBef>
                  <a:spcPts val="0"/>
                </a:spcBef>
                <a:spcAft>
                  <a:spcPts val="0"/>
                </a:spcAft>
              </a:pPr>
              <a:t>‹#›</a:t>
            </a:fld>
            <a:endParaRPr lang="en-NZ" b="0">
              <a:solidFill>
                <a:prstClr val="black">
                  <a:tint val="75000"/>
                </a:prstClr>
              </a:solidFill>
              <a:latin typeface="Calibri"/>
            </a:endParaRPr>
          </a:p>
        </p:txBody>
      </p:sp>
    </p:spTree>
    <p:extLst>
      <p:ext uri="{BB962C8B-B14F-4D97-AF65-F5344CB8AC3E}">
        <p14:creationId xmlns:p14="http://schemas.microsoft.com/office/powerpoint/2010/main" val="17798448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6.bin"/><Relationship Id="rId5" Type="http://schemas.openxmlformats.org/officeDocument/2006/relationships/image" Target="../media/image10.emf"/><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5" Type="http://schemas.openxmlformats.org/officeDocument/2006/relationships/image" Target="../media/image16.png"/><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hyperlink" Target="http://en.wikipedia.org/wiki/Revolutions_per_minut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1.bin"/><Relationship Id="rId5" Type="http://schemas.openxmlformats.org/officeDocument/2006/relationships/image" Target="../media/image3.wmf"/><Relationship Id="rId6" Type="http://schemas.openxmlformats.org/officeDocument/2006/relationships/oleObject" Target="../embeddings/oleObject2.bin"/><Relationship Id="rId7" Type="http://schemas.openxmlformats.org/officeDocument/2006/relationships/image" Target="../media/image4.emf"/><Relationship Id="rId8" Type="http://schemas.openxmlformats.org/officeDocument/2006/relationships/oleObject" Target="../embeddings/oleObject3.bin"/><Relationship Id="rId9" Type="http://schemas.openxmlformats.org/officeDocument/2006/relationships/image" Target="../media/image5.emf"/><Relationship Id="rId10" Type="http://schemas.openxmlformats.org/officeDocument/2006/relationships/oleObject" Target="../embeddings/oleObject4.bin"/><Relationship Id="rId11" Type="http://schemas.openxmlformats.org/officeDocument/2006/relationships/image" Target="../media/image6.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5.bin"/><Relationship Id="rId5" Type="http://schemas.openxmlformats.org/officeDocument/2006/relationships/image" Target="../media/image7.w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0"/>
            <a:ext cx="7056784" cy="67991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14313" y="285750"/>
            <a:ext cx="8286750" cy="461963"/>
          </a:xfrm>
          <a:prstGeom prst="rect">
            <a:avLst/>
          </a:prstGeom>
          <a:noFill/>
          <a:ln w="9525">
            <a:noFill/>
            <a:miter lim="800000"/>
            <a:headEnd/>
            <a:tailEnd/>
          </a:ln>
        </p:spPr>
        <p:txBody>
          <a:bodyPr>
            <a:spAutoFit/>
          </a:bodyPr>
          <a:lstStyle/>
          <a:p>
            <a:r>
              <a:rPr lang="en-GB"/>
              <a:t>(b)  Calculate the frequency and period of the bugs' motion</a:t>
            </a:r>
            <a:endParaRPr lang="en-US"/>
          </a:p>
        </p:txBody>
      </p:sp>
      <p:pic>
        <p:nvPicPr>
          <p:cNvPr id="33794" name="Picture 2"/>
          <p:cNvPicPr>
            <a:picLocks noChangeAspect="1" noChangeArrowheads="1"/>
          </p:cNvPicPr>
          <p:nvPr/>
        </p:nvPicPr>
        <p:blipFill>
          <a:blip r:embed="rId3" cstate="print"/>
          <a:srcRect/>
          <a:stretch>
            <a:fillRect/>
          </a:stretch>
        </p:blipFill>
        <p:spPr bwMode="auto">
          <a:xfrm>
            <a:off x="785813" y="714375"/>
            <a:ext cx="6321425" cy="785813"/>
          </a:xfrm>
          <a:prstGeom prst="rect">
            <a:avLst/>
          </a:prstGeom>
          <a:noFill/>
          <a:ln w="9525">
            <a:noFill/>
            <a:miter lim="800000"/>
            <a:headEnd/>
            <a:tailEnd/>
          </a:ln>
        </p:spPr>
      </p:pic>
      <p:pic>
        <p:nvPicPr>
          <p:cNvPr id="33795" name="Picture 3"/>
          <p:cNvPicPr>
            <a:picLocks noChangeAspect="1" noChangeArrowheads="1"/>
          </p:cNvPicPr>
          <p:nvPr/>
        </p:nvPicPr>
        <p:blipFill>
          <a:blip r:embed="rId4" cstate="print"/>
          <a:srcRect/>
          <a:stretch>
            <a:fillRect/>
          </a:stretch>
        </p:blipFill>
        <p:spPr bwMode="auto">
          <a:xfrm>
            <a:off x="714375" y="1428750"/>
            <a:ext cx="4794250" cy="785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3794"/>
                                        </p:tgtEl>
                                        <p:attrNameLst>
                                          <p:attrName>style.visibility</p:attrName>
                                        </p:attrNameLst>
                                      </p:cBhvr>
                                      <p:to>
                                        <p:strVal val="visible"/>
                                      </p:to>
                                    </p:set>
                                    <p:animEffect transition="in" filter="blinds(horizontal)">
                                      <p:cBhvr>
                                        <p:cTn id="12" dur="500"/>
                                        <p:tgtEl>
                                          <p:spTgt spid="3379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3795"/>
                                        </p:tgtEl>
                                        <p:attrNameLst>
                                          <p:attrName>style.visibility</p:attrName>
                                        </p:attrNameLst>
                                      </p:cBhvr>
                                      <p:to>
                                        <p:strVal val="visible"/>
                                      </p:to>
                                    </p:set>
                                    <p:animEffect transition="in" filter="blinds(horizontal)">
                                      <p:cBhvr>
                                        <p:cTn id="17" dur="5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14313" y="285750"/>
            <a:ext cx="8643937" cy="1938338"/>
          </a:xfrm>
          <a:prstGeom prst="rect">
            <a:avLst/>
          </a:prstGeom>
          <a:noFill/>
          <a:ln w="9525">
            <a:noFill/>
            <a:miter lim="800000"/>
            <a:headEnd/>
            <a:tailEnd/>
          </a:ln>
        </p:spPr>
        <p:txBody>
          <a:bodyPr>
            <a:spAutoFit/>
          </a:bodyPr>
          <a:lstStyle/>
          <a:p>
            <a:r>
              <a:rPr lang="en-GB"/>
              <a:t>(c)  Bubba's sister Betty-Sue explains that the bugs have one type of speed that is the same while another type of speed is different.  Explain what she means and which speeds she is talking about.</a:t>
            </a:r>
            <a:endParaRPr lang="en-US"/>
          </a:p>
          <a:p>
            <a:endParaRPr lang="en-US"/>
          </a:p>
        </p:txBody>
      </p:sp>
      <p:sp>
        <p:nvSpPr>
          <p:cNvPr id="3" name="TextBox 2"/>
          <p:cNvSpPr txBox="1">
            <a:spLocks noChangeArrowheads="1"/>
          </p:cNvSpPr>
          <p:nvPr/>
        </p:nvSpPr>
        <p:spPr bwMode="auto">
          <a:xfrm>
            <a:off x="142875" y="1830388"/>
            <a:ext cx="8929688" cy="4094162"/>
          </a:xfrm>
          <a:prstGeom prst="rect">
            <a:avLst/>
          </a:prstGeom>
          <a:noFill/>
          <a:ln w="9525">
            <a:noFill/>
            <a:miter lim="800000"/>
            <a:headEnd/>
            <a:tailEnd/>
          </a:ln>
        </p:spPr>
        <p:txBody>
          <a:bodyPr>
            <a:spAutoFit/>
          </a:bodyPr>
          <a:lstStyle/>
          <a:p>
            <a:pPr>
              <a:buFont typeface="Arial" charset="0"/>
              <a:buChar char="•"/>
            </a:pPr>
            <a:r>
              <a:rPr lang="en-GB">
                <a:solidFill>
                  <a:schemeClr val="tx1"/>
                </a:solidFill>
              </a:rPr>
              <a:t>The linear speed (tangent to the circular path) is different for each bug.</a:t>
            </a:r>
          </a:p>
          <a:p>
            <a:pPr>
              <a:buFont typeface="Arial" charset="0"/>
              <a:buChar char="•"/>
            </a:pPr>
            <a:endParaRPr lang="en-US">
              <a:solidFill>
                <a:schemeClr val="tx1"/>
              </a:solidFill>
            </a:endParaRPr>
          </a:p>
          <a:p>
            <a:pPr>
              <a:buFont typeface="Arial" charset="0"/>
              <a:buChar char="•"/>
            </a:pPr>
            <a:r>
              <a:rPr lang="en-GB">
                <a:solidFill>
                  <a:schemeClr val="tx1"/>
                </a:solidFill>
              </a:rPr>
              <a:t>The bug with the larger radius (at the edge of the player) will have a larger linear speed since it makes a larger circle in the same time as the bug closer to the centre.   </a:t>
            </a:r>
          </a:p>
          <a:p>
            <a:pPr>
              <a:buFont typeface="Arial" charset="0"/>
              <a:buChar char="•"/>
            </a:pPr>
            <a:endParaRPr lang="en-US">
              <a:solidFill>
                <a:schemeClr val="tx1"/>
              </a:solidFill>
            </a:endParaRPr>
          </a:p>
          <a:p>
            <a:pPr>
              <a:buFont typeface="Arial" charset="0"/>
              <a:buChar char="•"/>
            </a:pPr>
            <a:r>
              <a:rPr lang="en-GB">
                <a:solidFill>
                  <a:schemeClr val="tx1"/>
                </a:solidFill>
              </a:rPr>
              <a:t>But both bugs have the same angular speed since they complete the circle in the same time period, T, and have the same frequency, f, and the equation:  gives the same answer for each bug.</a:t>
            </a:r>
            <a:endParaRPr lang="en-US">
              <a:solidFill>
                <a:schemeClr val="tx1"/>
              </a:solidFill>
            </a:endParaRPr>
          </a:p>
          <a:p>
            <a:endParaRPr lang="en-US" sz="2000">
              <a:solidFill>
                <a:schemeClr val="tx1"/>
              </a:solidFill>
            </a:endParaRPr>
          </a:p>
        </p:txBody>
      </p:sp>
      <p:graphicFrame>
        <p:nvGraphicFramePr>
          <p:cNvPr id="4" name="Object 5"/>
          <p:cNvGraphicFramePr>
            <a:graphicFrameLocks noChangeAspect="1"/>
          </p:cNvGraphicFramePr>
          <p:nvPr/>
        </p:nvGraphicFramePr>
        <p:xfrm>
          <a:off x="5000625" y="3857625"/>
          <a:ext cx="1795463" cy="452438"/>
        </p:xfrm>
        <a:graphic>
          <a:graphicData uri="http://schemas.openxmlformats.org/presentationml/2006/ole">
            <mc:AlternateContent xmlns:mc="http://schemas.openxmlformats.org/markup-compatibility/2006">
              <mc:Choice xmlns:v="urn:schemas-microsoft-com:vml" Requires="v">
                <p:oleObj spid="_x0000_s6163" name="Equation" r:id="rId4" imgW="850680" imgH="215640" progId="Equation.3">
                  <p:embed/>
                </p:oleObj>
              </mc:Choice>
              <mc:Fallback>
                <p:oleObj name="Equation" r:id="rId4" imgW="850680" imgH="21564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0625" y="3857625"/>
                        <a:ext cx="1795463" cy="45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cstate="print"/>
          <a:srcRect/>
          <a:stretch>
            <a:fillRect/>
          </a:stretch>
        </p:blipFill>
        <p:spPr bwMode="auto">
          <a:xfrm>
            <a:off x="857250" y="214313"/>
            <a:ext cx="7215188" cy="6297612"/>
          </a:xfrm>
          <a:prstGeom prst="rect">
            <a:avLst/>
          </a:prstGeom>
          <a:noFill/>
          <a:ln w="9525">
            <a:noFill/>
            <a:miter lim="800000"/>
            <a:headEnd/>
            <a:tailEnd/>
          </a:ln>
        </p:spPr>
      </p:pic>
      <p:sp>
        <p:nvSpPr>
          <p:cNvPr id="15363" name="TextBox 1"/>
          <p:cNvSpPr txBox="1">
            <a:spLocks noChangeArrowheads="1"/>
          </p:cNvSpPr>
          <p:nvPr/>
        </p:nvSpPr>
        <p:spPr bwMode="auto">
          <a:xfrm>
            <a:off x="785813" y="5786438"/>
            <a:ext cx="5861050" cy="461962"/>
          </a:xfrm>
          <a:prstGeom prst="rect">
            <a:avLst/>
          </a:prstGeom>
          <a:noFill/>
          <a:ln w="9525">
            <a:noFill/>
            <a:miter lim="800000"/>
            <a:headEnd/>
            <a:tailEnd/>
          </a:ln>
        </p:spPr>
        <p:txBody>
          <a:bodyPr>
            <a:spAutoFit/>
          </a:bodyPr>
          <a:lstStyle/>
          <a:p>
            <a:pPr>
              <a:buFont typeface="Arial" charset="0"/>
              <a:buChar char="•"/>
            </a:pPr>
            <a:r>
              <a:rPr lang="en-NZ"/>
              <a:t>see ‘Torque’ PhET applet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42875" y="142875"/>
            <a:ext cx="7572375" cy="830263"/>
          </a:xfrm>
          <a:prstGeom prst="rect">
            <a:avLst/>
          </a:prstGeom>
          <a:noFill/>
          <a:ln w="9525">
            <a:noFill/>
            <a:miter lim="800000"/>
            <a:headEnd/>
            <a:tailEnd/>
          </a:ln>
        </p:spPr>
        <p:txBody>
          <a:bodyPr>
            <a:spAutoFit/>
          </a:bodyPr>
          <a:lstStyle/>
          <a:p>
            <a:r>
              <a:rPr lang="en-GB"/>
              <a:t>(d)  What is the angular velocity of each bug.</a:t>
            </a:r>
            <a:endParaRPr lang="en-US"/>
          </a:p>
          <a:p>
            <a:endParaRPr lang="en-US"/>
          </a:p>
        </p:txBody>
      </p:sp>
      <p:sp>
        <p:nvSpPr>
          <p:cNvPr id="3" name="TextBox 2"/>
          <p:cNvSpPr txBox="1">
            <a:spLocks noChangeArrowheads="1"/>
          </p:cNvSpPr>
          <p:nvPr/>
        </p:nvSpPr>
        <p:spPr bwMode="auto">
          <a:xfrm>
            <a:off x="6286500" y="142875"/>
            <a:ext cx="1714500" cy="461963"/>
          </a:xfrm>
          <a:prstGeom prst="rect">
            <a:avLst/>
          </a:prstGeom>
          <a:noFill/>
          <a:ln w="9525">
            <a:noFill/>
            <a:miter lim="800000"/>
            <a:headEnd/>
            <a:tailEnd/>
          </a:ln>
        </p:spPr>
        <p:txBody>
          <a:bodyPr>
            <a:spAutoFit/>
          </a:bodyPr>
          <a:lstStyle/>
          <a:p>
            <a:r>
              <a:rPr lang="en-US">
                <a:solidFill>
                  <a:schemeClr val="tx1"/>
                </a:solidFill>
              </a:rPr>
              <a:t>See (a)</a:t>
            </a:r>
          </a:p>
        </p:txBody>
      </p:sp>
      <p:sp>
        <p:nvSpPr>
          <p:cNvPr id="4" name="TextBox 3"/>
          <p:cNvSpPr txBox="1">
            <a:spLocks noChangeArrowheads="1"/>
          </p:cNvSpPr>
          <p:nvPr/>
        </p:nvSpPr>
        <p:spPr bwMode="auto">
          <a:xfrm>
            <a:off x="214313" y="714375"/>
            <a:ext cx="7072312" cy="830263"/>
          </a:xfrm>
          <a:prstGeom prst="rect">
            <a:avLst/>
          </a:prstGeom>
          <a:noFill/>
          <a:ln w="9525">
            <a:noFill/>
            <a:miter lim="800000"/>
            <a:headEnd/>
            <a:tailEnd/>
          </a:ln>
        </p:spPr>
        <p:txBody>
          <a:bodyPr>
            <a:spAutoFit/>
          </a:bodyPr>
          <a:lstStyle/>
          <a:p>
            <a:r>
              <a:rPr lang="en-GB"/>
              <a:t>(e)  Calculate the linear velocity of each bug.</a:t>
            </a:r>
            <a:endParaRPr lang="en-US"/>
          </a:p>
          <a:p>
            <a:endParaRPr lang="en-US"/>
          </a:p>
        </p:txBody>
      </p:sp>
      <p:pic>
        <p:nvPicPr>
          <p:cNvPr id="34818" name="Picture 2"/>
          <p:cNvPicPr>
            <a:picLocks noChangeAspect="1" noChangeArrowheads="1"/>
          </p:cNvPicPr>
          <p:nvPr/>
        </p:nvPicPr>
        <p:blipFill>
          <a:blip r:embed="rId3" cstate="print"/>
          <a:srcRect/>
          <a:stretch>
            <a:fillRect/>
          </a:stretch>
        </p:blipFill>
        <p:spPr bwMode="auto">
          <a:xfrm>
            <a:off x="785813" y="1214438"/>
            <a:ext cx="7153275" cy="1571625"/>
          </a:xfrm>
          <a:prstGeom prst="rect">
            <a:avLst/>
          </a:prstGeom>
          <a:noFill/>
          <a:ln w="9525">
            <a:noFill/>
            <a:miter lim="800000"/>
            <a:headEnd/>
            <a:tailEnd/>
          </a:ln>
        </p:spPr>
      </p:pic>
      <p:pic>
        <p:nvPicPr>
          <p:cNvPr id="34819" name="Picture 3"/>
          <p:cNvPicPr>
            <a:picLocks noChangeAspect="1" noChangeArrowheads="1"/>
          </p:cNvPicPr>
          <p:nvPr/>
        </p:nvPicPr>
        <p:blipFill>
          <a:blip r:embed="rId4" cstate="print"/>
          <a:srcRect/>
          <a:stretch>
            <a:fillRect/>
          </a:stretch>
        </p:blipFill>
        <p:spPr bwMode="auto">
          <a:xfrm>
            <a:off x="857250" y="2786063"/>
            <a:ext cx="6850063" cy="17859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4818"/>
                                        </p:tgtEl>
                                        <p:attrNameLst>
                                          <p:attrName>style.visibility</p:attrName>
                                        </p:attrNameLst>
                                      </p:cBhvr>
                                      <p:to>
                                        <p:strVal val="visible"/>
                                      </p:to>
                                    </p:set>
                                    <p:animEffect transition="in" filter="blinds(horizontal)">
                                      <p:cBhvr>
                                        <p:cTn id="22" dur="500"/>
                                        <p:tgtEl>
                                          <p:spTgt spid="3481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4819"/>
                                        </p:tgtEl>
                                        <p:attrNameLst>
                                          <p:attrName>style.visibility</p:attrName>
                                        </p:attrNameLst>
                                      </p:cBhvr>
                                      <p:to>
                                        <p:strVal val="visible"/>
                                      </p:to>
                                    </p:set>
                                    <p:animEffect transition="in" filter="blinds(horizontal)">
                                      <p:cBhvr>
                                        <p:cTn id="27" dur="500"/>
                                        <p:tgtEl>
                                          <p:spTgt spid="34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57188" y="285750"/>
            <a:ext cx="8429625" cy="2678113"/>
          </a:xfrm>
          <a:prstGeom prst="rect">
            <a:avLst/>
          </a:prstGeom>
          <a:noFill/>
          <a:ln w="9525">
            <a:noFill/>
            <a:miter lim="800000"/>
            <a:headEnd/>
            <a:tailEnd/>
          </a:ln>
        </p:spPr>
        <p:txBody>
          <a:bodyPr>
            <a:spAutoFit/>
          </a:bodyPr>
          <a:lstStyle/>
          <a:p>
            <a:r>
              <a:rPr lang="en-GB"/>
              <a:t>After a while he changes the speed on the player to 45rpm.  It takes the record player 0.85 seconds to adjust to this new speed.</a:t>
            </a:r>
            <a:endParaRPr lang="en-US"/>
          </a:p>
          <a:p>
            <a:r>
              <a:rPr lang="en-GB"/>
              <a:t> </a:t>
            </a:r>
            <a:endParaRPr lang="en-US"/>
          </a:p>
          <a:p>
            <a:r>
              <a:rPr lang="en-GB"/>
              <a:t>(f)  Calculate the angular acceleration while the record player adjusts to its new speed.</a:t>
            </a:r>
            <a:endParaRPr lang="en-US"/>
          </a:p>
          <a:p>
            <a:endParaRPr lang="en-US"/>
          </a:p>
        </p:txBody>
      </p:sp>
      <p:pic>
        <p:nvPicPr>
          <p:cNvPr id="35842" name="Picture 2"/>
          <p:cNvPicPr>
            <a:picLocks noChangeAspect="1" noChangeArrowheads="1"/>
          </p:cNvPicPr>
          <p:nvPr/>
        </p:nvPicPr>
        <p:blipFill>
          <a:blip r:embed="rId3" cstate="print"/>
          <a:srcRect/>
          <a:stretch>
            <a:fillRect/>
          </a:stretch>
        </p:blipFill>
        <p:spPr bwMode="auto">
          <a:xfrm>
            <a:off x="928688" y="2714625"/>
            <a:ext cx="7589837" cy="857250"/>
          </a:xfrm>
          <a:prstGeom prst="rect">
            <a:avLst/>
          </a:prstGeom>
          <a:noFill/>
          <a:ln w="9525">
            <a:noFill/>
            <a:miter lim="800000"/>
            <a:headEnd/>
            <a:tailEnd/>
          </a:ln>
        </p:spPr>
      </p:pic>
      <p:pic>
        <p:nvPicPr>
          <p:cNvPr id="35843" name="Picture 3"/>
          <p:cNvPicPr>
            <a:picLocks noChangeAspect="1" noChangeArrowheads="1"/>
          </p:cNvPicPr>
          <p:nvPr/>
        </p:nvPicPr>
        <p:blipFill>
          <a:blip r:embed="rId4" cstate="print"/>
          <a:srcRect/>
          <a:stretch>
            <a:fillRect/>
          </a:stretch>
        </p:blipFill>
        <p:spPr bwMode="auto">
          <a:xfrm>
            <a:off x="1000125" y="3929063"/>
            <a:ext cx="6564313" cy="428625"/>
          </a:xfrm>
          <a:prstGeom prst="rect">
            <a:avLst/>
          </a:prstGeom>
          <a:noFill/>
          <a:ln w="9525">
            <a:noFill/>
            <a:miter lim="800000"/>
            <a:headEnd/>
            <a:tailEnd/>
          </a:ln>
        </p:spPr>
      </p:pic>
      <p:pic>
        <p:nvPicPr>
          <p:cNvPr id="35844" name="Picture 4"/>
          <p:cNvPicPr>
            <a:picLocks noChangeAspect="1" noChangeArrowheads="1"/>
          </p:cNvPicPr>
          <p:nvPr/>
        </p:nvPicPr>
        <p:blipFill>
          <a:blip r:embed="rId5" cstate="print"/>
          <a:srcRect/>
          <a:stretch>
            <a:fillRect/>
          </a:stretch>
        </p:blipFill>
        <p:spPr bwMode="auto">
          <a:xfrm>
            <a:off x="500063" y="4786313"/>
            <a:ext cx="8274050" cy="714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5842"/>
                                        </p:tgtEl>
                                        <p:attrNameLst>
                                          <p:attrName>style.visibility</p:attrName>
                                        </p:attrNameLst>
                                      </p:cBhvr>
                                      <p:to>
                                        <p:strVal val="visible"/>
                                      </p:to>
                                    </p:set>
                                    <p:animEffect transition="in" filter="blinds(horizontal)">
                                      <p:cBhvr>
                                        <p:cTn id="12" dur="500"/>
                                        <p:tgtEl>
                                          <p:spTgt spid="3584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5843"/>
                                        </p:tgtEl>
                                        <p:attrNameLst>
                                          <p:attrName>style.visibility</p:attrName>
                                        </p:attrNameLst>
                                      </p:cBhvr>
                                      <p:to>
                                        <p:strVal val="visible"/>
                                      </p:to>
                                    </p:set>
                                    <p:animEffect transition="in" filter="blinds(horizontal)">
                                      <p:cBhvr>
                                        <p:cTn id="17" dur="500"/>
                                        <p:tgtEl>
                                          <p:spTgt spid="3584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5844"/>
                                        </p:tgtEl>
                                        <p:attrNameLst>
                                          <p:attrName>style.visibility</p:attrName>
                                        </p:attrNameLst>
                                      </p:cBhvr>
                                      <p:to>
                                        <p:strVal val="visible"/>
                                      </p:to>
                                    </p:set>
                                    <p:animEffect transition="in" filter="blinds(horizontal)">
                                      <p:cBhvr>
                                        <p:cTn id="22" dur="5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85750" y="285750"/>
            <a:ext cx="8572500" cy="1200150"/>
          </a:xfrm>
          <a:prstGeom prst="rect">
            <a:avLst/>
          </a:prstGeom>
          <a:noFill/>
          <a:ln w="9525">
            <a:noFill/>
            <a:miter lim="800000"/>
            <a:headEnd/>
            <a:tailEnd/>
          </a:ln>
        </p:spPr>
        <p:txBody>
          <a:bodyPr>
            <a:spAutoFit/>
          </a:bodyPr>
          <a:lstStyle/>
          <a:p>
            <a:r>
              <a:rPr lang="en-GB"/>
              <a:t>(g)  Calculate the angular displacement while the record player is adjusting to this new speed.</a:t>
            </a:r>
            <a:endParaRPr lang="en-US"/>
          </a:p>
          <a:p>
            <a:endParaRPr lang="en-US"/>
          </a:p>
        </p:txBody>
      </p:sp>
      <p:pic>
        <p:nvPicPr>
          <p:cNvPr id="36866" name="Picture 2"/>
          <p:cNvPicPr>
            <a:picLocks noChangeAspect="1" noChangeArrowheads="1"/>
          </p:cNvPicPr>
          <p:nvPr/>
        </p:nvPicPr>
        <p:blipFill>
          <a:blip r:embed="rId3" cstate="print"/>
          <a:srcRect/>
          <a:stretch>
            <a:fillRect/>
          </a:stretch>
        </p:blipFill>
        <p:spPr bwMode="auto">
          <a:xfrm>
            <a:off x="285750" y="1143000"/>
            <a:ext cx="8648700" cy="857250"/>
          </a:xfrm>
          <a:prstGeom prst="rect">
            <a:avLst/>
          </a:prstGeom>
          <a:noFill/>
          <a:ln w="9525">
            <a:noFill/>
            <a:miter lim="800000"/>
            <a:headEnd/>
            <a:tailEnd/>
          </a:ln>
        </p:spPr>
      </p:pic>
      <p:sp>
        <p:nvSpPr>
          <p:cNvPr id="18436" name="TextBox 2"/>
          <p:cNvSpPr txBox="1">
            <a:spLocks noChangeArrowheads="1"/>
          </p:cNvSpPr>
          <p:nvPr/>
        </p:nvSpPr>
        <p:spPr bwMode="auto">
          <a:xfrm>
            <a:off x="214313" y="2143125"/>
            <a:ext cx="8786812" cy="1570038"/>
          </a:xfrm>
          <a:prstGeom prst="rect">
            <a:avLst/>
          </a:prstGeom>
          <a:noFill/>
          <a:ln w="9525">
            <a:noFill/>
            <a:miter lim="800000"/>
            <a:headEnd/>
            <a:tailEnd/>
          </a:ln>
        </p:spPr>
        <p:txBody>
          <a:bodyPr>
            <a:spAutoFit/>
          </a:bodyPr>
          <a:lstStyle/>
          <a:p>
            <a:r>
              <a:rPr lang="en-GB"/>
              <a:t>(h)  Draw a graph of angular velocity vs time while the player adjusts to this new speed.  Label all important parts of your graphs.</a:t>
            </a:r>
            <a:endParaRPr lang="en-US"/>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6866"/>
                                        </p:tgtEl>
                                        <p:attrNameLst>
                                          <p:attrName>style.visibility</p:attrName>
                                        </p:attrNameLst>
                                      </p:cBhvr>
                                      <p:to>
                                        <p:strVal val="visible"/>
                                      </p:to>
                                    </p:set>
                                    <p:animEffect transition="in" filter="blinds(horizontal)">
                                      <p:cBhvr>
                                        <p:cTn id="12" dur="500"/>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16" name="Text Box 4"/>
          <p:cNvSpPr txBox="1">
            <a:spLocks noChangeArrowheads="1"/>
          </p:cNvSpPr>
          <p:nvPr/>
        </p:nvSpPr>
        <p:spPr bwMode="auto">
          <a:xfrm>
            <a:off x="4582396" y="1854200"/>
            <a:ext cx="3276600" cy="1404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fontAlgn="auto" hangingPunct="1">
              <a:lnSpc>
                <a:spcPct val="50000"/>
              </a:lnSpc>
              <a:spcBef>
                <a:spcPct val="50000"/>
              </a:spcBef>
              <a:spcAft>
                <a:spcPts val="0"/>
              </a:spcAft>
              <a:buClrTx/>
              <a:buSzTx/>
              <a:buFontTx/>
              <a:buAutoNum type="arabicParenR"/>
            </a:pPr>
            <a:r>
              <a:rPr lang="en-US" altLang="en-US" sz="2400" b="0" dirty="0" smtClean="0">
                <a:solidFill>
                  <a:srgbClr val="003300"/>
                </a:solidFill>
                <a:latin typeface="Verdana" pitchFamily="34" charset="0"/>
                <a:sym typeface="Symbol" pitchFamily="18" charset="2"/>
              </a:rPr>
              <a:t></a:t>
            </a:r>
            <a:r>
              <a:rPr lang="en-US" altLang="en-US" sz="2400" b="0" baseline="-25000" dirty="0">
                <a:latin typeface="Verdana" pitchFamily="34" charset="0"/>
              </a:rPr>
              <a:t>f</a:t>
            </a:r>
            <a:r>
              <a:rPr lang="en-US" altLang="en-US" sz="2400" b="0" dirty="0" smtClean="0">
                <a:solidFill>
                  <a:srgbClr val="003300"/>
                </a:solidFill>
                <a:latin typeface="Verdana" pitchFamily="34" charset="0"/>
              </a:rPr>
              <a:t> </a:t>
            </a:r>
            <a:r>
              <a:rPr lang="en-US" altLang="en-US" sz="2400" b="0" dirty="0">
                <a:solidFill>
                  <a:srgbClr val="003300"/>
                </a:solidFill>
                <a:latin typeface="Verdana" pitchFamily="34" charset="0"/>
              </a:rPr>
              <a:t>= </a:t>
            </a:r>
            <a:r>
              <a:rPr lang="en-US" altLang="en-US" sz="2400" b="0" dirty="0" smtClean="0">
                <a:solidFill>
                  <a:srgbClr val="003300"/>
                </a:solidFill>
                <a:latin typeface="Verdana" pitchFamily="34" charset="0"/>
                <a:sym typeface="Symbol" pitchFamily="18" charset="2"/>
              </a:rPr>
              <a:t></a:t>
            </a:r>
            <a:r>
              <a:rPr lang="en-US" altLang="en-US" sz="2400" b="0" baseline="-25000" dirty="0" err="1" smtClean="0">
                <a:solidFill>
                  <a:srgbClr val="003300"/>
                </a:solidFill>
                <a:latin typeface="Verdana" pitchFamily="34" charset="0"/>
              </a:rPr>
              <a:t>i</a:t>
            </a:r>
            <a:r>
              <a:rPr lang="en-US" altLang="en-US" sz="2400" b="0" dirty="0" smtClean="0">
                <a:solidFill>
                  <a:srgbClr val="003300"/>
                </a:solidFill>
                <a:latin typeface="Verdana" pitchFamily="34" charset="0"/>
              </a:rPr>
              <a:t> </a:t>
            </a:r>
            <a:r>
              <a:rPr lang="en-US" altLang="en-US" sz="2400" b="0" dirty="0">
                <a:solidFill>
                  <a:srgbClr val="003300"/>
                </a:solidFill>
                <a:latin typeface="Verdana" pitchFamily="34" charset="0"/>
              </a:rPr>
              <a:t>+ </a:t>
            </a:r>
            <a:r>
              <a:rPr lang="en-US" altLang="en-US" sz="2400" b="0" dirty="0">
                <a:solidFill>
                  <a:srgbClr val="003300"/>
                </a:solidFill>
                <a:latin typeface="Verdana" pitchFamily="34" charset="0"/>
                <a:sym typeface="Symbol" pitchFamily="18" charset="2"/>
              </a:rPr>
              <a:t></a:t>
            </a:r>
            <a:r>
              <a:rPr lang="en-US" altLang="en-US" sz="2400" b="0" dirty="0">
                <a:solidFill>
                  <a:srgbClr val="003300"/>
                </a:solidFill>
                <a:latin typeface="Verdana" pitchFamily="34" charset="0"/>
              </a:rPr>
              <a:t>t</a:t>
            </a:r>
          </a:p>
          <a:p>
            <a:pPr eaLnBrk="1" fontAlgn="auto" hangingPunct="1">
              <a:lnSpc>
                <a:spcPct val="50000"/>
              </a:lnSpc>
              <a:spcBef>
                <a:spcPct val="50000"/>
              </a:spcBef>
              <a:spcAft>
                <a:spcPts val="0"/>
              </a:spcAft>
              <a:buClrTx/>
              <a:buSzTx/>
              <a:buFontTx/>
              <a:buAutoNum type="arabicParenR"/>
            </a:pPr>
            <a:r>
              <a:rPr lang="en-US" altLang="en-US" sz="2400" b="0" dirty="0">
                <a:solidFill>
                  <a:srgbClr val="003300"/>
                </a:solidFill>
                <a:latin typeface="Verdana" pitchFamily="34" charset="0"/>
                <a:sym typeface="Symbol" pitchFamily="18" charset="2"/>
              </a:rPr>
              <a:t></a:t>
            </a:r>
            <a:r>
              <a:rPr lang="en-US" altLang="en-US" sz="2400" b="0" dirty="0">
                <a:solidFill>
                  <a:srgbClr val="003300"/>
                </a:solidFill>
                <a:latin typeface="Verdana" pitchFamily="34" charset="0"/>
              </a:rPr>
              <a:t> = </a:t>
            </a:r>
            <a:r>
              <a:rPr lang="en-US" altLang="en-US" sz="2400" b="0" dirty="0" smtClean="0">
                <a:solidFill>
                  <a:srgbClr val="003300"/>
                </a:solidFill>
                <a:latin typeface="Verdana" pitchFamily="34" charset="0"/>
                <a:sym typeface="Symbol" pitchFamily="18" charset="2"/>
              </a:rPr>
              <a:t></a:t>
            </a:r>
            <a:r>
              <a:rPr lang="en-US" altLang="en-US" sz="2400" b="0" baseline="-25000" dirty="0" smtClean="0">
                <a:solidFill>
                  <a:srgbClr val="003300"/>
                </a:solidFill>
                <a:latin typeface="Verdana" pitchFamily="34" charset="0"/>
              </a:rPr>
              <a:t>i</a:t>
            </a:r>
            <a:r>
              <a:rPr lang="en-US" altLang="en-US" sz="2400" b="0" dirty="0" smtClean="0">
                <a:solidFill>
                  <a:srgbClr val="003300"/>
                </a:solidFill>
                <a:latin typeface="Verdana" pitchFamily="34" charset="0"/>
              </a:rPr>
              <a:t>t </a:t>
            </a:r>
            <a:r>
              <a:rPr lang="en-US" altLang="en-US" sz="2400" b="0" dirty="0">
                <a:solidFill>
                  <a:srgbClr val="003300"/>
                </a:solidFill>
                <a:latin typeface="Verdana" pitchFamily="34" charset="0"/>
              </a:rPr>
              <a:t>+ ½ </a:t>
            </a:r>
            <a:r>
              <a:rPr lang="en-US" altLang="en-US" sz="2400" b="0" dirty="0">
                <a:solidFill>
                  <a:srgbClr val="003300"/>
                </a:solidFill>
                <a:latin typeface="Verdana" pitchFamily="34" charset="0"/>
                <a:sym typeface="Symbol" pitchFamily="18" charset="2"/>
              </a:rPr>
              <a:t></a:t>
            </a:r>
            <a:r>
              <a:rPr lang="en-US" altLang="en-US" sz="2400" b="0" dirty="0">
                <a:solidFill>
                  <a:srgbClr val="003300"/>
                </a:solidFill>
                <a:latin typeface="Verdana" pitchFamily="34" charset="0"/>
              </a:rPr>
              <a:t>t</a:t>
            </a:r>
            <a:r>
              <a:rPr lang="en-US" altLang="en-US" sz="2400" b="0" baseline="30000" dirty="0">
                <a:solidFill>
                  <a:srgbClr val="003300"/>
                </a:solidFill>
                <a:latin typeface="Verdana" pitchFamily="34" charset="0"/>
              </a:rPr>
              <a:t>2</a:t>
            </a:r>
          </a:p>
          <a:p>
            <a:pPr eaLnBrk="1" fontAlgn="auto" hangingPunct="1">
              <a:lnSpc>
                <a:spcPct val="50000"/>
              </a:lnSpc>
              <a:spcBef>
                <a:spcPct val="50000"/>
              </a:spcBef>
              <a:spcAft>
                <a:spcPts val="0"/>
              </a:spcAft>
              <a:buClrTx/>
              <a:buSzTx/>
              <a:buFontTx/>
              <a:buAutoNum type="arabicParenR"/>
            </a:pPr>
            <a:r>
              <a:rPr lang="en-US" altLang="en-US" sz="2400" b="0" dirty="0" smtClean="0">
                <a:solidFill>
                  <a:srgbClr val="003300"/>
                </a:solidFill>
                <a:latin typeface="Verdana" pitchFamily="34" charset="0"/>
                <a:sym typeface="Symbol" pitchFamily="18" charset="2"/>
              </a:rPr>
              <a:t></a:t>
            </a:r>
            <a:r>
              <a:rPr lang="en-US" altLang="en-US" sz="2400" b="0" baseline="-25000" dirty="0">
                <a:latin typeface="Verdana" pitchFamily="34" charset="0"/>
              </a:rPr>
              <a:t>f</a:t>
            </a:r>
            <a:r>
              <a:rPr lang="en-US" altLang="en-US" sz="2400" b="0" baseline="30000" dirty="0" smtClean="0">
                <a:solidFill>
                  <a:srgbClr val="003300"/>
                </a:solidFill>
                <a:latin typeface="Verdana" pitchFamily="34" charset="0"/>
              </a:rPr>
              <a:t>2</a:t>
            </a:r>
            <a:r>
              <a:rPr lang="en-US" altLang="en-US" sz="2400" b="0" dirty="0" smtClean="0">
                <a:solidFill>
                  <a:srgbClr val="003300"/>
                </a:solidFill>
                <a:latin typeface="Verdana" pitchFamily="34" charset="0"/>
              </a:rPr>
              <a:t> </a:t>
            </a:r>
            <a:r>
              <a:rPr lang="en-US" altLang="en-US" sz="2400" b="0" dirty="0">
                <a:solidFill>
                  <a:srgbClr val="003300"/>
                </a:solidFill>
                <a:latin typeface="Verdana" pitchFamily="34" charset="0"/>
              </a:rPr>
              <a:t>= </a:t>
            </a:r>
            <a:r>
              <a:rPr lang="en-US" altLang="en-US" sz="2400" b="0" dirty="0" smtClean="0">
                <a:solidFill>
                  <a:srgbClr val="003300"/>
                </a:solidFill>
                <a:latin typeface="Verdana" pitchFamily="34" charset="0"/>
                <a:sym typeface="Symbol" pitchFamily="18" charset="2"/>
              </a:rPr>
              <a:t></a:t>
            </a:r>
            <a:r>
              <a:rPr lang="en-US" altLang="en-US" sz="2400" b="0" baseline="-25000" dirty="0" smtClean="0">
                <a:solidFill>
                  <a:srgbClr val="003300"/>
                </a:solidFill>
                <a:latin typeface="Verdana" pitchFamily="34" charset="0"/>
              </a:rPr>
              <a:t>i</a:t>
            </a:r>
            <a:r>
              <a:rPr lang="en-US" altLang="en-US" sz="2400" b="0" baseline="30000" dirty="0" smtClean="0">
                <a:solidFill>
                  <a:srgbClr val="003300"/>
                </a:solidFill>
                <a:latin typeface="Verdana" pitchFamily="34" charset="0"/>
              </a:rPr>
              <a:t>2</a:t>
            </a:r>
            <a:r>
              <a:rPr lang="en-US" altLang="en-US" sz="2400" b="0" dirty="0" smtClean="0">
                <a:solidFill>
                  <a:srgbClr val="003300"/>
                </a:solidFill>
                <a:latin typeface="Verdana" pitchFamily="34" charset="0"/>
              </a:rPr>
              <a:t> </a:t>
            </a:r>
            <a:r>
              <a:rPr lang="en-US" altLang="en-US" sz="2400" b="0" dirty="0">
                <a:solidFill>
                  <a:srgbClr val="003300"/>
                </a:solidFill>
                <a:latin typeface="Verdana" pitchFamily="34" charset="0"/>
              </a:rPr>
              <a:t>+ 2</a:t>
            </a:r>
            <a:r>
              <a:rPr lang="en-US" altLang="en-US" sz="2400" b="0" dirty="0">
                <a:solidFill>
                  <a:srgbClr val="003300"/>
                </a:solidFill>
                <a:latin typeface="Verdana" pitchFamily="34" charset="0"/>
                <a:sym typeface="Symbol" pitchFamily="18" charset="2"/>
              </a:rPr>
              <a:t></a:t>
            </a:r>
            <a:endParaRPr lang="en-US" altLang="en-US" sz="2400" b="0" dirty="0">
              <a:solidFill>
                <a:srgbClr val="003300"/>
              </a:solidFill>
              <a:latin typeface="Verdana" pitchFamily="34" charset="0"/>
            </a:endParaRPr>
          </a:p>
          <a:p>
            <a:pPr eaLnBrk="1" fontAlgn="auto" hangingPunct="1">
              <a:lnSpc>
                <a:spcPct val="50000"/>
              </a:lnSpc>
              <a:spcBef>
                <a:spcPct val="50000"/>
              </a:spcBef>
              <a:spcAft>
                <a:spcPts val="0"/>
              </a:spcAft>
              <a:buClrTx/>
              <a:buSzTx/>
              <a:buFontTx/>
              <a:buAutoNum type="arabicParenR"/>
            </a:pPr>
            <a:r>
              <a:rPr lang="en-US" altLang="en-US" sz="2400" b="0" dirty="0">
                <a:solidFill>
                  <a:srgbClr val="003300"/>
                </a:solidFill>
                <a:latin typeface="Verdana" pitchFamily="34" charset="0"/>
                <a:sym typeface="Symbol" pitchFamily="18" charset="2"/>
              </a:rPr>
              <a:t></a:t>
            </a:r>
            <a:r>
              <a:rPr lang="en-US" altLang="en-US" sz="2400" b="0" dirty="0">
                <a:solidFill>
                  <a:srgbClr val="003300"/>
                </a:solidFill>
                <a:latin typeface="Verdana" pitchFamily="34" charset="0"/>
              </a:rPr>
              <a:t> = ½ (</a:t>
            </a:r>
            <a:r>
              <a:rPr lang="en-US" altLang="en-US" sz="2400" b="0" dirty="0" smtClean="0">
                <a:solidFill>
                  <a:srgbClr val="003300"/>
                </a:solidFill>
                <a:latin typeface="Verdana" pitchFamily="34" charset="0"/>
                <a:sym typeface="Symbol" pitchFamily="18" charset="2"/>
              </a:rPr>
              <a:t></a:t>
            </a:r>
            <a:r>
              <a:rPr lang="en-US" altLang="en-US" sz="2400" b="0" baseline="-25000" dirty="0" err="1" smtClean="0">
                <a:solidFill>
                  <a:srgbClr val="003300"/>
                </a:solidFill>
                <a:latin typeface="Verdana" pitchFamily="34" charset="0"/>
              </a:rPr>
              <a:t>i</a:t>
            </a:r>
            <a:r>
              <a:rPr lang="en-US" altLang="en-US" sz="2400" b="0" baseline="-25000" dirty="0" smtClean="0">
                <a:solidFill>
                  <a:srgbClr val="003300"/>
                </a:solidFill>
                <a:latin typeface="Verdana" pitchFamily="34" charset="0"/>
              </a:rPr>
              <a:t> </a:t>
            </a:r>
            <a:r>
              <a:rPr lang="en-US" altLang="en-US" sz="2400" b="0" dirty="0">
                <a:solidFill>
                  <a:srgbClr val="003300"/>
                </a:solidFill>
                <a:latin typeface="Verdana" pitchFamily="34" charset="0"/>
              </a:rPr>
              <a:t>+ </a:t>
            </a:r>
            <a:r>
              <a:rPr lang="en-US" altLang="en-US" sz="2400" b="0" dirty="0" smtClean="0">
                <a:solidFill>
                  <a:srgbClr val="003300"/>
                </a:solidFill>
                <a:latin typeface="Verdana" pitchFamily="34" charset="0"/>
                <a:sym typeface="Symbol" pitchFamily="18" charset="2"/>
              </a:rPr>
              <a:t></a:t>
            </a:r>
            <a:r>
              <a:rPr lang="en-US" altLang="en-US" sz="2400" b="0" baseline="-25000" dirty="0">
                <a:latin typeface="Verdana" pitchFamily="34" charset="0"/>
              </a:rPr>
              <a:t>f</a:t>
            </a:r>
            <a:r>
              <a:rPr lang="en-US" altLang="en-US" sz="2400" b="0" dirty="0" smtClean="0">
                <a:solidFill>
                  <a:srgbClr val="003300"/>
                </a:solidFill>
                <a:latin typeface="Verdana" pitchFamily="34" charset="0"/>
              </a:rPr>
              <a:t>)t</a:t>
            </a:r>
            <a:endParaRPr lang="en-US" altLang="en-US" sz="2400" b="0" dirty="0">
              <a:solidFill>
                <a:srgbClr val="003300"/>
              </a:solidFill>
              <a:latin typeface="Verdana" pitchFamily="34" charset="0"/>
            </a:endParaRPr>
          </a:p>
        </p:txBody>
      </p:sp>
      <p:sp>
        <p:nvSpPr>
          <p:cNvPr id="183314" name="Text Box 7"/>
          <p:cNvSpPr txBox="1">
            <a:spLocks noChangeArrowheads="1"/>
          </p:cNvSpPr>
          <p:nvPr/>
        </p:nvSpPr>
        <p:spPr bwMode="auto">
          <a:xfrm>
            <a:off x="395536" y="1651000"/>
            <a:ext cx="32766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fontAlgn="auto" hangingPunct="1">
              <a:spcBef>
                <a:spcPct val="50000"/>
              </a:spcBef>
              <a:spcAft>
                <a:spcPts val="0"/>
              </a:spcAft>
              <a:buClrTx/>
              <a:buSzTx/>
              <a:buFontTx/>
              <a:buAutoNum type="arabicParenR"/>
            </a:pPr>
            <a:r>
              <a:rPr lang="en-US" altLang="en-US" sz="2400" b="0" dirty="0" err="1" smtClean="0">
                <a:latin typeface="Verdana" pitchFamily="34" charset="0"/>
              </a:rPr>
              <a:t>v</a:t>
            </a:r>
            <a:r>
              <a:rPr lang="en-US" altLang="en-US" sz="2400" b="0" baseline="-25000" dirty="0" err="1" smtClean="0">
                <a:latin typeface="Verdana" pitchFamily="34" charset="0"/>
              </a:rPr>
              <a:t>f</a:t>
            </a:r>
            <a:r>
              <a:rPr lang="en-US" altLang="en-US" sz="2400" b="0" dirty="0" smtClean="0">
                <a:latin typeface="Verdana" pitchFamily="34" charset="0"/>
              </a:rPr>
              <a:t> </a:t>
            </a:r>
            <a:r>
              <a:rPr lang="en-US" altLang="en-US" sz="2400" b="0" dirty="0">
                <a:latin typeface="Verdana" pitchFamily="34" charset="0"/>
              </a:rPr>
              <a:t>= </a:t>
            </a:r>
            <a:r>
              <a:rPr lang="en-US" altLang="en-US" sz="2400" b="0" dirty="0" smtClean="0">
                <a:latin typeface="Verdana" pitchFamily="34" charset="0"/>
              </a:rPr>
              <a:t>v</a:t>
            </a:r>
            <a:r>
              <a:rPr lang="en-US" altLang="en-US" sz="2400" b="0" baseline="-25000" dirty="0" smtClean="0">
                <a:latin typeface="Verdana" pitchFamily="34" charset="0"/>
              </a:rPr>
              <a:t>i</a:t>
            </a:r>
            <a:r>
              <a:rPr lang="en-US" altLang="en-US" sz="2400" b="0" dirty="0" smtClean="0">
                <a:latin typeface="Verdana" pitchFamily="34" charset="0"/>
              </a:rPr>
              <a:t> </a:t>
            </a:r>
            <a:r>
              <a:rPr lang="en-US" altLang="en-US" sz="2400" b="0" dirty="0">
                <a:latin typeface="Verdana" pitchFamily="34" charset="0"/>
              </a:rPr>
              <a:t>+ at</a:t>
            </a:r>
          </a:p>
          <a:p>
            <a:pPr eaLnBrk="1" fontAlgn="auto" hangingPunct="1">
              <a:lnSpc>
                <a:spcPct val="50000"/>
              </a:lnSpc>
              <a:spcBef>
                <a:spcPct val="50000"/>
              </a:spcBef>
              <a:spcAft>
                <a:spcPts val="0"/>
              </a:spcAft>
              <a:buClrTx/>
              <a:buSzTx/>
              <a:buFontTx/>
              <a:buAutoNum type="arabicParenR"/>
            </a:pPr>
            <a:r>
              <a:rPr lang="en-US" altLang="en-US" sz="2400" b="0" dirty="0">
                <a:latin typeface="Verdana" pitchFamily="34" charset="0"/>
              </a:rPr>
              <a:t>x = </a:t>
            </a:r>
            <a:r>
              <a:rPr lang="en-US" altLang="en-US" sz="2400" b="0" dirty="0" err="1" smtClean="0">
                <a:latin typeface="Verdana" pitchFamily="34" charset="0"/>
              </a:rPr>
              <a:t>v</a:t>
            </a:r>
            <a:r>
              <a:rPr lang="en-US" altLang="en-US" sz="2400" b="0" baseline="-25000" dirty="0" err="1" smtClean="0">
                <a:latin typeface="Verdana" pitchFamily="34" charset="0"/>
              </a:rPr>
              <a:t>i</a:t>
            </a:r>
            <a:r>
              <a:rPr lang="en-US" altLang="en-US" sz="2400" b="0" dirty="0" err="1" smtClean="0">
                <a:latin typeface="Verdana" pitchFamily="34" charset="0"/>
              </a:rPr>
              <a:t>t</a:t>
            </a:r>
            <a:r>
              <a:rPr lang="en-US" altLang="en-US" sz="2400" b="0" dirty="0" smtClean="0">
                <a:latin typeface="Verdana" pitchFamily="34" charset="0"/>
              </a:rPr>
              <a:t> </a:t>
            </a:r>
            <a:r>
              <a:rPr lang="en-US" altLang="en-US" sz="2400" b="0" dirty="0">
                <a:latin typeface="Verdana" pitchFamily="34" charset="0"/>
              </a:rPr>
              <a:t>+ ½ at</a:t>
            </a:r>
            <a:r>
              <a:rPr lang="en-US" altLang="en-US" sz="2400" b="0" baseline="30000" dirty="0">
                <a:latin typeface="Verdana" pitchFamily="34" charset="0"/>
              </a:rPr>
              <a:t>2</a:t>
            </a:r>
          </a:p>
          <a:p>
            <a:pPr eaLnBrk="1" fontAlgn="auto" hangingPunct="1">
              <a:lnSpc>
                <a:spcPct val="50000"/>
              </a:lnSpc>
              <a:spcBef>
                <a:spcPct val="50000"/>
              </a:spcBef>
              <a:spcAft>
                <a:spcPts val="0"/>
              </a:spcAft>
              <a:buClrTx/>
              <a:buSzTx/>
              <a:buFontTx/>
              <a:buAutoNum type="arabicParenR"/>
            </a:pPr>
            <a:r>
              <a:rPr lang="en-US" altLang="en-US" sz="2400" b="0" dirty="0" smtClean="0">
                <a:latin typeface="Verdana" pitchFamily="34" charset="0"/>
              </a:rPr>
              <a:t>v</a:t>
            </a:r>
            <a:r>
              <a:rPr lang="en-US" altLang="en-US" sz="2400" b="0" baseline="-25000" dirty="0">
                <a:latin typeface="Verdana" pitchFamily="34" charset="0"/>
              </a:rPr>
              <a:t>f</a:t>
            </a:r>
            <a:r>
              <a:rPr lang="en-US" altLang="en-US" sz="2400" b="0" baseline="30000" dirty="0" smtClean="0">
                <a:latin typeface="Verdana" pitchFamily="34" charset="0"/>
              </a:rPr>
              <a:t>2</a:t>
            </a:r>
            <a:r>
              <a:rPr lang="en-US" altLang="en-US" sz="2400" b="0" dirty="0" smtClean="0">
                <a:latin typeface="Verdana" pitchFamily="34" charset="0"/>
              </a:rPr>
              <a:t> </a:t>
            </a:r>
            <a:r>
              <a:rPr lang="en-US" altLang="en-US" sz="2400" b="0" dirty="0">
                <a:latin typeface="Verdana" pitchFamily="34" charset="0"/>
              </a:rPr>
              <a:t>= </a:t>
            </a:r>
            <a:r>
              <a:rPr lang="en-US" altLang="en-US" sz="2400" b="0" dirty="0" smtClean="0">
                <a:latin typeface="Verdana" pitchFamily="34" charset="0"/>
              </a:rPr>
              <a:t>v</a:t>
            </a:r>
            <a:r>
              <a:rPr lang="en-US" altLang="en-US" sz="2400" b="0" baseline="-25000" dirty="0" smtClean="0">
                <a:latin typeface="Verdana" pitchFamily="34" charset="0"/>
              </a:rPr>
              <a:t>i</a:t>
            </a:r>
            <a:r>
              <a:rPr lang="en-US" altLang="en-US" sz="2400" b="0" baseline="30000" dirty="0" smtClean="0">
                <a:latin typeface="Verdana" pitchFamily="34" charset="0"/>
              </a:rPr>
              <a:t>2</a:t>
            </a:r>
            <a:r>
              <a:rPr lang="en-US" altLang="en-US" sz="2400" b="0" dirty="0" smtClean="0">
                <a:latin typeface="Verdana" pitchFamily="34" charset="0"/>
              </a:rPr>
              <a:t> </a:t>
            </a:r>
            <a:r>
              <a:rPr lang="en-US" altLang="en-US" sz="2400" b="0" dirty="0">
                <a:latin typeface="Verdana" pitchFamily="34" charset="0"/>
              </a:rPr>
              <a:t>+ 2ax</a:t>
            </a:r>
          </a:p>
          <a:p>
            <a:pPr eaLnBrk="1" fontAlgn="auto" hangingPunct="1">
              <a:lnSpc>
                <a:spcPct val="50000"/>
              </a:lnSpc>
              <a:spcBef>
                <a:spcPct val="50000"/>
              </a:spcBef>
              <a:spcAft>
                <a:spcPts val="0"/>
              </a:spcAft>
              <a:buClrTx/>
              <a:buSzTx/>
              <a:buFontTx/>
              <a:buAutoNum type="arabicParenR"/>
            </a:pPr>
            <a:r>
              <a:rPr lang="en-US" altLang="en-US" sz="2400" b="0" dirty="0">
                <a:latin typeface="Verdana" pitchFamily="34" charset="0"/>
              </a:rPr>
              <a:t>x = ½ (</a:t>
            </a:r>
            <a:r>
              <a:rPr lang="en-US" altLang="en-US" sz="2400" b="0" dirty="0" err="1" smtClean="0">
                <a:latin typeface="Verdana" pitchFamily="34" charset="0"/>
              </a:rPr>
              <a:t>v</a:t>
            </a:r>
            <a:r>
              <a:rPr lang="en-US" altLang="en-US" sz="2400" b="0" baseline="-25000" dirty="0" err="1" smtClean="0">
                <a:latin typeface="Verdana" pitchFamily="34" charset="0"/>
              </a:rPr>
              <a:t>i</a:t>
            </a:r>
            <a:r>
              <a:rPr lang="en-US" altLang="en-US" sz="2400" b="0" dirty="0" err="1" smtClean="0">
                <a:latin typeface="Verdana" pitchFamily="34" charset="0"/>
              </a:rPr>
              <a:t>+v</a:t>
            </a:r>
            <a:r>
              <a:rPr lang="en-US" altLang="en-US" sz="2400" b="0" baseline="-25000" dirty="0" err="1">
                <a:latin typeface="Verdana" pitchFamily="34" charset="0"/>
              </a:rPr>
              <a:t>f</a:t>
            </a:r>
            <a:r>
              <a:rPr lang="en-US" altLang="en-US" sz="2400" b="0" dirty="0" smtClean="0">
                <a:latin typeface="Verdana" pitchFamily="34" charset="0"/>
              </a:rPr>
              <a:t>)t</a:t>
            </a:r>
            <a:endParaRPr lang="en-US" altLang="en-US" sz="2400" b="0" dirty="0">
              <a:latin typeface="Verdana" pitchFamily="34" charset="0"/>
            </a:endParaRPr>
          </a:p>
        </p:txBody>
      </p:sp>
      <p:sp>
        <p:nvSpPr>
          <p:cNvPr id="183300" name="Text Box 8"/>
          <p:cNvSpPr txBox="1">
            <a:spLocks noChangeArrowheads="1"/>
          </p:cNvSpPr>
          <p:nvPr/>
        </p:nvSpPr>
        <p:spPr bwMode="auto">
          <a:xfrm>
            <a:off x="304800" y="228600"/>
            <a:ext cx="41148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fontAlgn="auto" hangingPunct="1">
              <a:spcBef>
                <a:spcPct val="50000"/>
              </a:spcBef>
              <a:spcAft>
                <a:spcPts val="0"/>
              </a:spcAft>
              <a:buClrTx/>
              <a:buSzTx/>
              <a:buFontTx/>
              <a:buNone/>
            </a:pPr>
            <a:r>
              <a:rPr lang="en-US" altLang="en-US" sz="2400" b="0" dirty="0">
                <a:solidFill>
                  <a:prstClr val="black"/>
                </a:solidFill>
                <a:latin typeface="Verdana" pitchFamily="34" charset="0"/>
                <a:sym typeface="Symbol" pitchFamily="18" charset="2"/>
              </a:rPr>
              <a:t>Recall: </a:t>
            </a:r>
          </a:p>
          <a:p>
            <a:pPr eaLnBrk="1" fontAlgn="auto" hangingPunct="1">
              <a:spcBef>
                <a:spcPct val="50000"/>
              </a:spcBef>
              <a:spcAft>
                <a:spcPts val="0"/>
              </a:spcAft>
              <a:buClrTx/>
              <a:buSzTx/>
              <a:buFontTx/>
              <a:buNone/>
            </a:pPr>
            <a:r>
              <a:rPr lang="en-US" altLang="en-US" sz="2400" b="0" dirty="0">
                <a:solidFill>
                  <a:prstClr val="black"/>
                </a:solidFill>
                <a:latin typeface="Verdana" pitchFamily="34" charset="0"/>
                <a:sym typeface="Symbol" pitchFamily="18" charset="2"/>
              </a:rPr>
              <a:t>When acceleration (a)   is constant……			     </a:t>
            </a:r>
          </a:p>
        </p:txBody>
      </p:sp>
      <p:grpSp>
        <p:nvGrpSpPr>
          <p:cNvPr id="4" name="Group 9"/>
          <p:cNvGrpSpPr>
            <a:grpSpLocks/>
          </p:cNvGrpSpPr>
          <p:nvPr/>
        </p:nvGrpSpPr>
        <p:grpSpPr bwMode="auto">
          <a:xfrm>
            <a:off x="0" y="0"/>
            <a:ext cx="9144000" cy="3810000"/>
            <a:chOff x="0" y="0"/>
            <a:chExt cx="5760" cy="2400"/>
          </a:xfrm>
        </p:grpSpPr>
        <p:sp>
          <p:nvSpPr>
            <p:cNvPr id="183310" name="Text Box 10"/>
            <p:cNvSpPr txBox="1">
              <a:spLocks noChangeArrowheads="1"/>
            </p:cNvSpPr>
            <p:nvPr/>
          </p:nvSpPr>
          <p:spPr bwMode="auto">
            <a:xfrm>
              <a:off x="2640" y="96"/>
              <a:ext cx="3120" cy="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fontAlgn="auto" hangingPunct="1">
                <a:spcBef>
                  <a:spcPct val="50000"/>
                </a:spcBef>
                <a:spcAft>
                  <a:spcPts val="0"/>
                </a:spcAft>
                <a:buClrTx/>
                <a:buSzTx/>
                <a:buFontTx/>
                <a:buNone/>
              </a:pPr>
              <a:r>
                <a:rPr lang="en-US" altLang="en-US" sz="2400" b="0" dirty="0">
                  <a:solidFill>
                    <a:prstClr val="black"/>
                  </a:solidFill>
                  <a:latin typeface="Verdana" pitchFamily="34" charset="0"/>
                  <a:sym typeface="Symbol" pitchFamily="18" charset="2"/>
                </a:rPr>
                <a:t>Now: </a:t>
              </a:r>
            </a:p>
            <a:p>
              <a:pPr eaLnBrk="1" fontAlgn="auto" hangingPunct="1">
                <a:spcBef>
                  <a:spcPct val="50000"/>
                </a:spcBef>
                <a:spcAft>
                  <a:spcPts val="0"/>
                </a:spcAft>
                <a:buClrTx/>
                <a:buSzTx/>
                <a:buFontTx/>
                <a:buNone/>
              </a:pPr>
              <a:r>
                <a:rPr lang="en-US" altLang="en-US" sz="2400" b="0" dirty="0">
                  <a:solidFill>
                    <a:prstClr val="black"/>
                  </a:solidFill>
                  <a:latin typeface="Verdana" pitchFamily="34" charset="0"/>
                  <a:sym typeface="Symbol" pitchFamily="18" charset="2"/>
                </a:rPr>
                <a:t>When </a:t>
              </a:r>
              <a:r>
                <a:rPr lang="en-US" altLang="en-US" sz="2400" b="0" i="1" dirty="0">
                  <a:solidFill>
                    <a:prstClr val="black"/>
                  </a:solidFill>
                  <a:latin typeface="Verdana" pitchFamily="34" charset="0"/>
                  <a:sym typeface="Symbol" pitchFamily="18" charset="2"/>
                </a:rPr>
                <a:t>angular</a:t>
              </a:r>
              <a:r>
                <a:rPr lang="en-US" altLang="en-US" sz="2400" b="0" dirty="0">
                  <a:solidFill>
                    <a:prstClr val="black"/>
                  </a:solidFill>
                  <a:latin typeface="Verdana" pitchFamily="34" charset="0"/>
                  <a:sym typeface="Symbol" pitchFamily="18" charset="2"/>
                </a:rPr>
                <a:t> acceleration (</a:t>
              </a:r>
              <a:r>
                <a:rPr lang="en-US" altLang="en-US" sz="2800" dirty="0">
                  <a:solidFill>
                    <a:prstClr val="black"/>
                  </a:solidFill>
                  <a:latin typeface="Verdana" pitchFamily="34" charset="0"/>
                  <a:sym typeface="Symbol" pitchFamily="18" charset="2"/>
                </a:rPr>
                <a:t></a:t>
              </a:r>
              <a:r>
                <a:rPr lang="en-US" altLang="en-US" sz="2400" b="0" dirty="0">
                  <a:solidFill>
                    <a:prstClr val="black"/>
                  </a:solidFill>
                  <a:latin typeface="Verdana" pitchFamily="34" charset="0"/>
                  <a:sym typeface="Symbol" pitchFamily="18" charset="2"/>
                </a:rPr>
                <a:t>) is constant……			     </a:t>
              </a:r>
            </a:p>
          </p:txBody>
        </p:sp>
        <p:sp>
          <p:nvSpPr>
            <p:cNvPr id="183311" name="Line 11"/>
            <p:cNvSpPr>
              <a:spLocks noChangeShapeType="1"/>
            </p:cNvSpPr>
            <p:nvPr/>
          </p:nvSpPr>
          <p:spPr bwMode="auto">
            <a:xfrm>
              <a:off x="2592" y="0"/>
              <a:ext cx="0" cy="2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pPr fontAlgn="auto">
                <a:spcBef>
                  <a:spcPts val="0"/>
                </a:spcBef>
                <a:spcAft>
                  <a:spcPts val="0"/>
                </a:spcAft>
              </a:pPr>
              <a:endParaRPr lang="en-NZ" sz="1800" b="0">
                <a:solidFill>
                  <a:prstClr val="black"/>
                </a:solidFill>
                <a:latin typeface="Calibri"/>
              </a:endParaRPr>
            </a:p>
          </p:txBody>
        </p:sp>
        <p:sp>
          <p:nvSpPr>
            <p:cNvPr id="183312" name="Line 12"/>
            <p:cNvSpPr>
              <a:spLocks noChangeShapeType="1"/>
            </p:cNvSpPr>
            <p:nvPr/>
          </p:nvSpPr>
          <p:spPr bwMode="auto">
            <a:xfrm>
              <a:off x="0" y="2400"/>
              <a:ext cx="576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pPr fontAlgn="auto">
                <a:spcBef>
                  <a:spcPts val="0"/>
                </a:spcBef>
                <a:spcAft>
                  <a:spcPts val="0"/>
                </a:spcAft>
              </a:pPr>
              <a:endParaRPr lang="en-NZ" sz="1800" b="0">
                <a:solidFill>
                  <a:prstClr val="black"/>
                </a:solidFill>
                <a:latin typeface="Calibri"/>
              </a:endParaRPr>
            </a:p>
          </p:txBody>
        </p:sp>
      </p:grpSp>
      <p:grpSp>
        <p:nvGrpSpPr>
          <p:cNvPr id="5" name="Group 13"/>
          <p:cNvGrpSpPr>
            <a:grpSpLocks/>
          </p:cNvGrpSpPr>
          <p:nvPr/>
        </p:nvGrpSpPr>
        <p:grpSpPr bwMode="auto">
          <a:xfrm>
            <a:off x="228600" y="3505200"/>
            <a:ext cx="8686800" cy="2568575"/>
            <a:chOff x="144" y="2208"/>
            <a:chExt cx="5472" cy="1618"/>
          </a:xfrm>
        </p:grpSpPr>
        <p:grpSp>
          <p:nvGrpSpPr>
            <p:cNvPr id="183304" name="Group 14"/>
            <p:cNvGrpSpPr>
              <a:grpSpLocks/>
            </p:cNvGrpSpPr>
            <p:nvPr/>
          </p:nvGrpSpPr>
          <p:grpSpPr bwMode="auto">
            <a:xfrm>
              <a:off x="144" y="2208"/>
              <a:ext cx="5472" cy="1618"/>
              <a:chOff x="144" y="2208"/>
              <a:chExt cx="5472" cy="1618"/>
            </a:xfrm>
          </p:grpSpPr>
          <p:sp>
            <p:nvSpPr>
              <p:cNvPr id="183308" name="AutoShape 15"/>
              <p:cNvSpPr>
                <a:spLocks noChangeArrowheads="1"/>
              </p:cNvSpPr>
              <p:nvPr/>
            </p:nvSpPr>
            <p:spPr bwMode="auto">
              <a:xfrm>
                <a:off x="3072" y="2208"/>
                <a:ext cx="192" cy="384"/>
              </a:xfrm>
              <a:prstGeom prst="upArrow">
                <a:avLst>
                  <a:gd name="adj1" fmla="val 50000"/>
                  <a:gd name="adj2" fmla="val 50000"/>
                </a:avLst>
              </a:prstGeom>
              <a:solidFill>
                <a:schemeClr val="accent1"/>
              </a:solidFill>
              <a:ln w="28575">
                <a:solidFill>
                  <a:schemeClr val="tx1"/>
                </a:solidFill>
                <a:miter lim="800000"/>
                <a:headEnd/>
                <a:tailEnd/>
              </a:ln>
            </p:spPr>
            <p:txBody>
              <a:bodyPr anchor="ct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fontAlgn="auto" hangingPunct="1">
                  <a:spcBef>
                    <a:spcPct val="50000"/>
                  </a:spcBef>
                  <a:spcAft>
                    <a:spcPts val="0"/>
                  </a:spcAft>
                  <a:buClrTx/>
                  <a:buSzTx/>
                  <a:buFontTx/>
                  <a:buNone/>
                </a:pPr>
                <a:endParaRPr lang="en-US" altLang="en-US" sz="2800" b="0">
                  <a:solidFill>
                    <a:prstClr val="black"/>
                  </a:solidFill>
                  <a:latin typeface="Verdana" pitchFamily="34" charset="0"/>
                </a:endParaRPr>
              </a:p>
            </p:txBody>
          </p:sp>
          <p:sp>
            <p:nvSpPr>
              <p:cNvPr id="183309" name="Text Box 16"/>
              <p:cNvSpPr txBox="1">
                <a:spLocks noChangeArrowheads="1"/>
              </p:cNvSpPr>
              <p:nvPr/>
            </p:nvSpPr>
            <p:spPr bwMode="auto">
              <a:xfrm>
                <a:off x="144" y="2592"/>
                <a:ext cx="5472" cy="1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fontAlgn="auto" hangingPunct="1">
                  <a:spcBef>
                    <a:spcPct val="50000"/>
                  </a:spcBef>
                  <a:spcAft>
                    <a:spcPts val="0"/>
                  </a:spcAft>
                  <a:buClrTx/>
                  <a:buSzTx/>
                  <a:buFontTx/>
                  <a:buNone/>
                </a:pPr>
                <a:r>
                  <a:rPr lang="en-US" altLang="en-US" sz="2400" b="0" dirty="0">
                    <a:solidFill>
                      <a:prstClr val="black"/>
                    </a:solidFill>
                    <a:latin typeface="Verdana" pitchFamily="34" charset="0"/>
                    <a:sym typeface="Symbol" pitchFamily="18" charset="2"/>
                  </a:rPr>
                  <a:t>Notice that these </a:t>
                </a:r>
                <a:r>
                  <a:rPr lang="en-US" altLang="en-US" sz="2400" b="0" dirty="0" smtClean="0">
                    <a:solidFill>
                      <a:prstClr val="black"/>
                    </a:solidFill>
                    <a:latin typeface="Verdana" pitchFamily="34" charset="0"/>
                    <a:sym typeface="Symbol" pitchFamily="18" charset="2"/>
                  </a:rPr>
                  <a:t>four equations </a:t>
                </a:r>
                <a:r>
                  <a:rPr lang="en-US" altLang="en-US" sz="2400" b="0" dirty="0">
                    <a:solidFill>
                      <a:prstClr val="black"/>
                    </a:solidFill>
                    <a:latin typeface="Verdana" pitchFamily="34" charset="0"/>
                    <a:sym typeface="Symbol" pitchFamily="18" charset="2"/>
                  </a:rPr>
                  <a:t>are exactly the same as the previous </a:t>
                </a:r>
                <a:r>
                  <a:rPr lang="en-US" altLang="en-US" sz="2400" b="0" dirty="0" smtClean="0">
                    <a:solidFill>
                      <a:prstClr val="black"/>
                    </a:solidFill>
                    <a:latin typeface="Verdana" pitchFamily="34" charset="0"/>
                    <a:sym typeface="Symbol" pitchFamily="18" charset="2"/>
                  </a:rPr>
                  <a:t>four, </a:t>
                </a:r>
                <a:r>
                  <a:rPr lang="en-US" altLang="en-US" sz="2400" b="0" dirty="0">
                    <a:solidFill>
                      <a:prstClr val="black"/>
                    </a:solidFill>
                    <a:latin typeface="Verdana" pitchFamily="34" charset="0"/>
                    <a:sym typeface="Symbol" pitchFamily="18" charset="2"/>
                  </a:rPr>
                  <a:t>with these substitutions:</a:t>
                </a:r>
              </a:p>
              <a:p>
                <a:pPr algn="ctr" eaLnBrk="1" fontAlgn="auto" hangingPunct="1">
                  <a:lnSpc>
                    <a:spcPct val="50000"/>
                  </a:lnSpc>
                  <a:spcBef>
                    <a:spcPct val="50000"/>
                  </a:spcBef>
                  <a:spcAft>
                    <a:spcPts val="0"/>
                  </a:spcAft>
                  <a:buClrTx/>
                  <a:buSzTx/>
                  <a:buFontTx/>
                  <a:buNone/>
                </a:pPr>
                <a:r>
                  <a:rPr lang="en-US" altLang="en-US" sz="2400" b="0" dirty="0">
                    <a:solidFill>
                      <a:prstClr val="black"/>
                    </a:solidFill>
                    <a:latin typeface="Verdana" pitchFamily="34" charset="0"/>
                    <a:sym typeface="Symbol" pitchFamily="18" charset="2"/>
                  </a:rPr>
                  <a:t>x      </a:t>
                </a:r>
                <a:r>
                  <a:rPr lang="en-US" altLang="en-US" sz="2400" dirty="0">
                    <a:solidFill>
                      <a:prstClr val="black"/>
                    </a:solidFill>
                    <a:latin typeface="Verdana" pitchFamily="34" charset="0"/>
                    <a:sym typeface="Symbol" pitchFamily="18" charset="2"/>
                  </a:rPr>
                  <a:t></a:t>
                </a:r>
              </a:p>
              <a:p>
                <a:pPr algn="ctr" eaLnBrk="1" fontAlgn="auto" hangingPunct="1">
                  <a:lnSpc>
                    <a:spcPct val="50000"/>
                  </a:lnSpc>
                  <a:spcBef>
                    <a:spcPct val="50000"/>
                  </a:spcBef>
                  <a:spcAft>
                    <a:spcPts val="0"/>
                  </a:spcAft>
                  <a:buClrTx/>
                  <a:buSzTx/>
                  <a:buFontTx/>
                  <a:buNone/>
                </a:pPr>
                <a:r>
                  <a:rPr lang="en-US" altLang="en-US" sz="2400" b="0" dirty="0">
                    <a:solidFill>
                      <a:prstClr val="black"/>
                    </a:solidFill>
                    <a:latin typeface="Verdana" pitchFamily="34" charset="0"/>
                    <a:sym typeface="Symbol" pitchFamily="18" charset="2"/>
                  </a:rPr>
                  <a:t>v      </a:t>
                </a:r>
                <a:r>
                  <a:rPr lang="en-US" altLang="en-US" sz="2400" dirty="0">
                    <a:solidFill>
                      <a:prstClr val="black"/>
                    </a:solidFill>
                    <a:latin typeface="Verdana" pitchFamily="34" charset="0"/>
                    <a:sym typeface="Symbol" pitchFamily="18" charset="2"/>
                  </a:rPr>
                  <a:t></a:t>
                </a:r>
              </a:p>
              <a:p>
                <a:pPr algn="ctr" eaLnBrk="1" fontAlgn="auto" hangingPunct="1">
                  <a:lnSpc>
                    <a:spcPct val="50000"/>
                  </a:lnSpc>
                  <a:spcBef>
                    <a:spcPct val="50000"/>
                  </a:spcBef>
                  <a:spcAft>
                    <a:spcPts val="0"/>
                  </a:spcAft>
                  <a:buClrTx/>
                  <a:buSzTx/>
                  <a:buFontTx/>
                  <a:buNone/>
                </a:pPr>
                <a:r>
                  <a:rPr lang="en-US" altLang="en-US" sz="2400" b="0" dirty="0">
                    <a:solidFill>
                      <a:prstClr val="black"/>
                    </a:solidFill>
                    <a:latin typeface="Verdana" pitchFamily="34" charset="0"/>
                    <a:sym typeface="Symbol" pitchFamily="18" charset="2"/>
                  </a:rPr>
                  <a:t>a      </a:t>
                </a:r>
                <a:r>
                  <a:rPr lang="en-US" altLang="en-US" sz="2400" dirty="0">
                    <a:solidFill>
                      <a:prstClr val="black"/>
                    </a:solidFill>
                    <a:latin typeface="Verdana" pitchFamily="34" charset="0"/>
                    <a:sym typeface="Symbol" pitchFamily="18" charset="2"/>
                  </a:rPr>
                  <a:t> </a:t>
                </a:r>
              </a:p>
            </p:txBody>
          </p:sp>
        </p:grpSp>
        <p:sp>
          <p:nvSpPr>
            <p:cNvPr id="183305" name="Line 17"/>
            <p:cNvSpPr>
              <a:spLocks noChangeShapeType="1"/>
            </p:cNvSpPr>
            <p:nvPr/>
          </p:nvSpPr>
          <p:spPr bwMode="auto">
            <a:xfrm>
              <a:off x="2736" y="3216"/>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pPr fontAlgn="auto">
                <a:spcBef>
                  <a:spcPts val="0"/>
                </a:spcBef>
                <a:spcAft>
                  <a:spcPts val="0"/>
                </a:spcAft>
              </a:pPr>
              <a:endParaRPr lang="en-NZ" sz="1800" b="0">
                <a:solidFill>
                  <a:prstClr val="black"/>
                </a:solidFill>
                <a:latin typeface="Calibri"/>
              </a:endParaRPr>
            </a:p>
          </p:txBody>
        </p:sp>
        <p:sp>
          <p:nvSpPr>
            <p:cNvPr id="183306" name="Line 18"/>
            <p:cNvSpPr>
              <a:spLocks noChangeShapeType="1"/>
            </p:cNvSpPr>
            <p:nvPr/>
          </p:nvSpPr>
          <p:spPr bwMode="auto">
            <a:xfrm>
              <a:off x="2736" y="3456"/>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pPr fontAlgn="auto">
                <a:spcBef>
                  <a:spcPts val="0"/>
                </a:spcBef>
                <a:spcAft>
                  <a:spcPts val="0"/>
                </a:spcAft>
              </a:pPr>
              <a:endParaRPr lang="en-NZ" sz="1800" b="0">
                <a:solidFill>
                  <a:prstClr val="black"/>
                </a:solidFill>
                <a:latin typeface="Calibri"/>
              </a:endParaRPr>
            </a:p>
          </p:txBody>
        </p:sp>
        <p:sp>
          <p:nvSpPr>
            <p:cNvPr id="183307" name="Line 19"/>
            <p:cNvSpPr>
              <a:spLocks noChangeShapeType="1"/>
            </p:cNvSpPr>
            <p:nvPr/>
          </p:nvSpPr>
          <p:spPr bwMode="auto">
            <a:xfrm>
              <a:off x="2736" y="3696"/>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pPr fontAlgn="auto">
                <a:spcBef>
                  <a:spcPts val="0"/>
                </a:spcBef>
                <a:spcAft>
                  <a:spcPts val="0"/>
                </a:spcAft>
              </a:pPr>
              <a:endParaRPr lang="en-NZ" sz="1800" b="0">
                <a:solidFill>
                  <a:prstClr val="black"/>
                </a:solidFill>
                <a:latin typeface="Calibri"/>
              </a:endParaRPr>
            </a:p>
          </p:txBody>
        </p:sp>
      </p:grpSp>
      <p:sp>
        <p:nvSpPr>
          <p:cNvPr id="193556" name="Text Box 20"/>
          <p:cNvSpPr txBox="1">
            <a:spLocks noChangeArrowheads="1"/>
          </p:cNvSpPr>
          <p:nvPr/>
        </p:nvSpPr>
        <p:spPr bwMode="auto">
          <a:xfrm>
            <a:off x="228600" y="6172200"/>
            <a:ext cx="861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fontAlgn="auto" hangingPunct="1">
              <a:spcBef>
                <a:spcPct val="50000"/>
              </a:spcBef>
              <a:spcAft>
                <a:spcPts val="0"/>
              </a:spcAft>
              <a:buClrTx/>
              <a:buSzTx/>
              <a:buFontTx/>
              <a:buNone/>
            </a:pPr>
            <a:r>
              <a:rPr lang="en-US" altLang="en-US" sz="2400" b="0">
                <a:solidFill>
                  <a:srgbClr val="660033"/>
                </a:solidFill>
                <a:latin typeface="Verdana" pitchFamily="34" charset="0"/>
                <a:sym typeface="Symbol" pitchFamily="18" charset="2"/>
              </a:rPr>
              <a:t>Use them in exactly the same way!</a:t>
            </a:r>
          </a:p>
        </p:txBody>
      </p:sp>
    </p:spTree>
    <p:extLst>
      <p:ext uri="{BB962C8B-B14F-4D97-AF65-F5344CB8AC3E}">
        <p14:creationId xmlns:p14="http://schemas.microsoft.com/office/powerpoint/2010/main" val="35379282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3556"/>
                                        </p:tgtEl>
                                        <p:attrNameLst>
                                          <p:attrName>style.visibility</p:attrName>
                                        </p:attrNameLst>
                                      </p:cBhvr>
                                      <p:to>
                                        <p:strVal val="visible"/>
                                      </p:to>
                                    </p:set>
                                    <p:anim calcmode="lin" valueType="num">
                                      <p:cBhvr additive="base">
                                        <p:cTn id="19" dur="500" fill="hold"/>
                                        <p:tgtEl>
                                          <p:spTgt spid="193556"/>
                                        </p:tgtEl>
                                        <p:attrNameLst>
                                          <p:attrName>ppt_x</p:attrName>
                                        </p:attrNameLst>
                                      </p:cBhvr>
                                      <p:tavLst>
                                        <p:tav tm="0">
                                          <p:val>
                                            <p:strVal val="0-#ppt_w/2"/>
                                          </p:val>
                                        </p:tav>
                                        <p:tav tm="100000">
                                          <p:val>
                                            <p:strVal val="#ppt_x"/>
                                          </p:val>
                                        </p:tav>
                                      </p:tavLst>
                                    </p:anim>
                                    <p:anim calcmode="lin" valueType="num">
                                      <p:cBhvr additive="base">
                                        <p:cTn id="20" dur="500" fill="hold"/>
                                        <p:tgtEl>
                                          <p:spTgt spid="1935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5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NZ" dirty="0" smtClean="0"/>
              <a:t>A Centrifuge can accelerate from rest at a constant angular acceleration of 7.0 rad s</a:t>
            </a:r>
            <a:r>
              <a:rPr lang="en-NZ" baseline="30000" dirty="0" smtClean="0"/>
              <a:t>-2, </a:t>
            </a:r>
            <a:r>
              <a:rPr lang="en-NZ" dirty="0" smtClean="0"/>
              <a:t>taking 3 minutes to reach top speed</a:t>
            </a:r>
          </a:p>
          <a:p>
            <a:pPr lvl="1"/>
            <a:r>
              <a:rPr lang="en-NZ" dirty="0" smtClean="0"/>
              <a:t>A) What is the final angular velocity?</a:t>
            </a:r>
          </a:p>
          <a:p>
            <a:pPr lvl="1"/>
            <a:r>
              <a:rPr lang="en-NZ" dirty="0" smtClean="0"/>
              <a:t>B) How many rotations does it turn through during this time? </a:t>
            </a:r>
            <a:endParaRPr lang="en-NZ" dirty="0"/>
          </a:p>
        </p:txBody>
      </p:sp>
    </p:spTree>
    <p:extLst>
      <p:ext uri="{BB962C8B-B14F-4D97-AF65-F5344CB8AC3E}">
        <p14:creationId xmlns:p14="http://schemas.microsoft.com/office/powerpoint/2010/main" val="2032255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Answers:</a:t>
            </a:r>
            <a:endParaRPr lang="en-NZ"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10000"/>
              </a:bodyPr>
              <a:lstStyle/>
              <a:p>
                <a14:m>
                  <m:oMath xmlns:m="http://schemas.openxmlformats.org/officeDocument/2006/math">
                    <m:sSub>
                      <m:sSubPr>
                        <m:ctrlPr>
                          <a:rPr lang="en-NZ" i="1" smtClean="0">
                            <a:latin typeface="Cambria Math" charset="0"/>
                          </a:rPr>
                        </m:ctrlPr>
                      </m:sSubPr>
                      <m:e>
                        <m:r>
                          <a:rPr lang="en-NZ" i="1" smtClean="0">
                            <a:latin typeface="Cambria Math"/>
                            <a:ea typeface="Cambria Math"/>
                          </a:rPr>
                          <m:t>𝜔</m:t>
                        </m:r>
                      </m:e>
                      <m:sub>
                        <m:r>
                          <a:rPr lang="en-NZ" b="0" i="1" smtClean="0">
                            <a:latin typeface="Cambria Math"/>
                          </a:rPr>
                          <m:t>𝑓</m:t>
                        </m:r>
                      </m:sub>
                    </m:sSub>
                    <m:r>
                      <a:rPr lang="en-NZ" b="0" i="1" smtClean="0">
                        <a:latin typeface="Cambria Math"/>
                      </a:rPr>
                      <m:t>=</m:t>
                    </m:r>
                    <m:sSub>
                      <m:sSubPr>
                        <m:ctrlPr>
                          <a:rPr lang="en-NZ" i="1">
                            <a:latin typeface="Cambria Math" charset="0"/>
                          </a:rPr>
                        </m:ctrlPr>
                      </m:sSubPr>
                      <m:e>
                        <m:r>
                          <a:rPr lang="en-NZ" i="1">
                            <a:latin typeface="Cambria Math"/>
                            <a:ea typeface="Cambria Math"/>
                          </a:rPr>
                          <m:t>𝜔</m:t>
                        </m:r>
                      </m:e>
                      <m:sub>
                        <m:r>
                          <a:rPr lang="en-NZ" i="1">
                            <a:latin typeface="Cambria Math"/>
                          </a:rPr>
                          <m:t>𝑖</m:t>
                        </m:r>
                      </m:sub>
                    </m:sSub>
                    <m:r>
                      <a:rPr lang="en-NZ" b="0" i="0" smtClean="0">
                        <a:latin typeface="Cambria Math"/>
                      </a:rPr>
                      <m:t>+</m:t>
                    </m:r>
                    <m:r>
                      <m:rPr>
                        <m:sty m:val="p"/>
                      </m:rPr>
                      <a:rPr lang="el-GR" b="0" i="1" smtClean="0">
                        <a:latin typeface="Cambria Math"/>
                        <a:ea typeface="Cambria Math"/>
                      </a:rPr>
                      <m:t>α</m:t>
                    </m:r>
                    <m:r>
                      <a:rPr lang="en-NZ" b="0" i="1" smtClean="0">
                        <a:latin typeface="Cambria Math"/>
                        <a:ea typeface="Cambria Math"/>
                      </a:rPr>
                      <m:t>𝑡</m:t>
                    </m:r>
                  </m:oMath>
                </a14:m>
                <a:endParaRPr lang="en-NZ" b="0" dirty="0" smtClean="0">
                  <a:ea typeface="Cambria Math"/>
                </a:endParaRPr>
              </a:p>
              <a:p>
                <a14:m>
                  <m:oMath xmlns:m="http://schemas.openxmlformats.org/officeDocument/2006/math">
                    <m:sSub>
                      <m:sSubPr>
                        <m:ctrlPr>
                          <a:rPr lang="en-NZ" i="1">
                            <a:latin typeface="Cambria Math" charset="0"/>
                          </a:rPr>
                        </m:ctrlPr>
                      </m:sSubPr>
                      <m:e>
                        <m:r>
                          <a:rPr lang="en-NZ" i="1">
                            <a:latin typeface="Cambria Math"/>
                            <a:ea typeface="Cambria Math"/>
                          </a:rPr>
                          <m:t>𝜔</m:t>
                        </m:r>
                      </m:e>
                      <m:sub>
                        <m:r>
                          <a:rPr lang="en-NZ" b="0" i="1" smtClean="0">
                            <a:latin typeface="Cambria Math"/>
                            <a:ea typeface="Cambria Math"/>
                          </a:rPr>
                          <m:t>𝑓</m:t>
                        </m:r>
                      </m:sub>
                    </m:sSub>
                    <m:r>
                      <a:rPr lang="en-NZ" b="0" i="1" smtClean="0">
                        <a:latin typeface="Cambria Math"/>
                      </a:rPr>
                      <m:t>=0+7.0</m:t>
                    </m:r>
                    <m:r>
                      <a:rPr lang="en-NZ" b="0" i="1" smtClean="0">
                        <a:latin typeface="Cambria Math"/>
                        <a:ea typeface="Cambria Math"/>
                      </a:rPr>
                      <m:t>×180</m:t>
                    </m:r>
                  </m:oMath>
                </a14:m>
                <a:endParaRPr lang="en-NZ" b="0" dirty="0" smtClean="0">
                  <a:ea typeface="Cambria Math"/>
                </a:endParaRPr>
              </a:p>
              <a:p>
                <a14:m>
                  <m:oMath xmlns:m="http://schemas.openxmlformats.org/officeDocument/2006/math">
                    <m:sSub>
                      <m:sSubPr>
                        <m:ctrlPr>
                          <a:rPr lang="en-NZ" i="1" smtClean="0">
                            <a:latin typeface="Cambria Math" charset="0"/>
                          </a:rPr>
                        </m:ctrlPr>
                      </m:sSubPr>
                      <m:e>
                        <m:r>
                          <a:rPr lang="en-NZ" i="1">
                            <a:latin typeface="Cambria Math"/>
                            <a:ea typeface="Cambria Math"/>
                          </a:rPr>
                          <m:t>𝜔</m:t>
                        </m:r>
                      </m:e>
                      <m:sub>
                        <m:r>
                          <a:rPr lang="en-NZ" b="0" i="1" smtClean="0">
                            <a:latin typeface="Cambria Math"/>
                            <a:ea typeface="Cambria Math"/>
                          </a:rPr>
                          <m:t>𝑓</m:t>
                        </m:r>
                      </m:sub>
                    </m:sSub>
                    <m:r>
                      <a:rPr lang="en-NZ" b="0" i="1" smtClean="0">
                        <a:latin typeface="Cambria Math"/>
                      </a:rPr>
                      <m:t>=1300 </m:t>
                    </m:r>
                    <m:r>
                      <a:rPr lang="en-NZ" b="0" i="1" smtClean="0">
                        <a:latin typeface="Cambria Math"/>
                      </a:rPr>
                      <m:t>𝑟𝑎𝑑</m:t>
                    </m:r>
                    <m:sSup>
                      <m:sSupPr>
                        <m:ctrlPr>
                          <a:rPr lang="en-NZ" b="0" i="1" smtClean="0">
                            <a:latin typeface="Cambria Math" charset="0"/>
                          </a:rPr>
                        </m:ctrlPr>
                      </m:sSupPr>
                      <m:e>
                        <m:r>
                          <a:rPr lang="en-NZ" b="0" i="1" smtClean="0">
                            <a:latin typeface="Cambria Math"/>
                          </a:rPr>
                          <m:t> </m:t>
                        </m:r>
                        <m:r>
                          <a:rPr lang="en-NZ" b="0" i="1" smtClean="0">
                            <a:latin typeface="Cambria Math"/>
                          </a:rPr>
                          <m:t>𝑠</m:t>
                        </m:r>
                      </m:e>
                      <m:sup>
                        <m:r>
                          <a:rPr lang="en-NZ" b="0" i="1" smtClean="0">
                            <a:latin typeface="Cambria Math"/>
                          </a:rPr>
                          <m:t>−1</m:t>
                        </m:r>
                      </m:sup>
                    </m:sSup>
                  </m:oMath>
                </a14:m>
                <a:endParaRPr lang="en-NZ" dirty="0" smtClean="0"/>
              </a:p>
              <a:p>
                <a:endParaRPr lang="en-NZ" dirty="0"/>
              </a:p>
              <a:p>
                <a14:m>
                  <m:oMath xmlns:m="http://schemas.openxmlformats.org/officeDocument/2006/math">
                    <m:r>
                      <m:rPr>
                        <m:sty m:val="p"/>
                      </m:rPr>
                      <a:rPr lang="el-GR" i="1" smtClean="0">
                        <a:latin typeface="Cambria Math"/>
                        <a:ea typeface="Cambria Math"/>
                      </a:rPr>
                      <m:t>Θ</m:t>
                    </m:r>
                    <m:r>
                      <a:rPr lang="en-NZ" b="0" i="1" smtClean="0">
                        <a:latin typeface="Cambria Math"/>
                        <a:ea typeface="Cambria Math"/>
                      </a:rPr>
                      <m:t>=</m:t>
                    </m:r>
                    <m:sSub>
                      <m:sSubPr>
                        <m:ctrlPr>
                          <a:rPr lang="en-NZ" i="1">
                            <a:latin typeface="Cambria Math" charset="0"/>
                          </a:rPr>
                        </m:ctrlPr>
                      </m:sSubPr>
                      <m:e>
                        <m:r>
                          <a:rPr lang="en-NZ" i="1">
                            <a:latin typeface="Cambria Math"/>
                            <a:ea typeface="Cambria Math"/>
                          </a:rPr>
                          <m:t>𝜔</m:t>
                        </m:r>
                      </m:e>
                      <m:sub>
                        <m:r>
                          <a:rPr lang="en-NZ" i="1">
                            <a:latin typeface="Cambria Math"/>
                          </a:rPr>
                          <m:t>𝑖</m:t>
                        </m:r>
                      </m:sub>
                    </m:sSub>
                    <m:r>
                      <a:rPr lang="en-NZ" b="0" i="1" smtClean="0">
                        <a:latin typeface="Cambria Math"/>
                      </a:rPr>
                      <m:t>+</m:t>
                    </m:r>
                    <m:f>
                      <m:fPr>
                        <m:ctrlPr>
                          <a:rPr lang="en-NZ" b="0" i="1" smtClean="0">
                            <a:latin typeface="Cambria Math" charset="0"/>
                          </a:rPr>
                        </m:ctrlPr>
                      </m:fPr>
                      <m:num>
                        <m:r>
                          <a:rPr lang="en-NZ" b="0" i="1" smtClean="0">
                            <a:latin typeface="Cambria Math"/>
                          </a:rPr>
                          <m:t>1</m:t>
                        </m:r>
                      </m:num>
                      <m:den>
                        <m:r>
                          <a:rPr lang="en-NZ" b="0" i="1" smtClean="0">
                            <a:latin typeface="Cambria Math"/>
                          </a:rPr>
                          <m:t>2</m:t>
                        </m:r>
                      </m:den>
                    </m:f>
                    <m:r>
                      <a:rPr lang="en-NZ" b="0" i="1" smtClean="0">
                        <a:latin typeface="Cambria Math"/>
                        <a:ea typeface="Cambria Math"/>
                      </a:rPr>
                      <m:t>𝛼</m:t>
                    </m:r>
                    <m:sSup>
                      <m:sSupPr>
                        <m:ctrlPr>
                          <a:rPr lang="en-NZ" b="0" i="1" smtClean="0">
                            <a:latin typeface="Cambria Math" charset="0"/>
                            <a:ea typeface="Cambria Math"/>
                          </a:rPr>
                        </m:ctrlPr>
                      </m:sSupPr>
                      <m:e>
                        <m:r>
                          <a:rPr lang="en-NZ" b="0" i="1" smtClean="0">
                            <a:latin typeface="Cambria Math"/>
                            <a:ea typeface="Cambria Math"/>
                          </a:rPr>
                          <m:t>𝑡</m:t>
                        </m:r>
                      </m:e>
                      <m:sup>
                        <m:r>
                          <a:rPr lang="en-NZ" b="0" i="1" smtClean="0">
                            <a:latin typeface="Cambria Math"/>
                            <a:ea typeface="Cambria Math"/>
                          </a:rPr>
                          <m:t>2</m:t>
                        </m:r>
                      </m:sup>
                    </m:sSup>
                  </m:oMath>
                </a14:m>
                <a:endParaRPr lang="en-NZ" dirty="0" smtClean="0"/>
              </a:p>
              <a:p>
                <a14:m>
                  <m:oMath xmlns:m="http://schemas.openxmlformats.org/officeDocument/2006/math">
                    <m:r>
                      <m:rPr>
                        <m:sty m:val="p"/>
                      </m:rPr>
                      <a:rPr lang="el-GR" i="1">
                        <a:latin typeface="Cambria Math"/>
                        <a:ea typeface="Cambria Math"/>
                      </a:rPr>
                      <m:t>Θ</m:t>
                    </m:r>
                    <m:r>
                      <a:rPr lang="en-NZ" i="1">
                        <a:latin typeface="Cambria Math"/>
                        <a:ea typeface="Cambria Math"/>
                      </a:rPr>
                      <m:t>=</m:t>
                    </m:r>
                    <m:r>
                      <a:rPr lang="en-NZ" i="1" smtClean="0">
                        <a:latin typeface="Cambria Math"/>
                      </a:rPr>
                      <m:t>0</m:t>
                    </m:r>
                    <m:r>
                      <a:rPr lang="en-NZ" i="1">
                        <a:latin typeface="Cambria Math"/>
                      </a:rPr>
                      <m:t>+</m:t>
                    </m:r>
                    <m:f>
                      <m:fPr>
                        <m:ctrlPr>
                          <a:rPr lang="en-NZ" i="1">
                            <a:latin typeface="Cambria Math" charset="0"/>
                          </a:rPr>
                        </m:ctrlPr>
                      </m:fPr>
                      <m:num>
                        <m:r>
                          <a:rPr lang="en-NZ" i="1">
                            <a:latin typeface="Cambria Math"/>
                          </a:rPr>
                          <m:t>1</m:t>
                        </m:r>
                      </m:num>
                      <m:den>
                        <m:r>
                          <a:rPr lang="en-NZ" i="1">
                            <a:latin typeface="Cambria Math"/>
                          </a:rPr>
                          <m:t>2</m:t>
                        </m:r>
                      </m:den>
                    </m:f>
                    <m:r>
                      <a:rPr lang="en-NZ" b="0" i="1" smtClean="0">
                        <a:latin typeface="Cambria Math"/>
                      </a:rPr>
                      <m:t>7.0 </m:t>
                    </m:r>
                    <m:r>
                      <a:rPr lang="en-NZ" b="0" i="1" smtClean="0">
                        <a:latin typeface="Cambria Math"/>
                        <a:ea typeface="Cambria Math"/>
                      </a:rPr>
                      <m:t>×</m:t>
                    </m:r>
                    <m:sSup>
                      <m:sSupPr>
                        <m:ctrlPr>
                          <a:rPr lang="en-NZ" b="0" i="1" smtClean="0">
                            <a:latin typeface="Cambria Math" charset="0"/>
                            <a:ea typeface="Cambria Math"/>
                          </a:rPr>
                        </m:ctrlPr>
                      </m:sSupPr>
                      <m:e>
                        <m:r>
                          <a:rPr lang="en-NZ" b="0" i="1" smtClean="0">
                            <a:latin typeface="Cambria Math"/>
                            <a:ea typeface="Cambria Math"/>
                          </a:rPr>
                          <m:t>180</m:t>
                        </m:r>
                      </m:e>
                      <m:sup>
                        <m:r>
                          <a:rPr lang="en-NZ" b="0" i="1" smtClean="0">
                            <a:latin typeface="Cambria Math"/>
                            <a:ea typeface="Cambria Math"/>
                          </a:rPr>
                          <m:t>2</m:t>
                        </m:r>
                      </m:sup>
                    </m:sSup>
                  </m:oMath>
                </a14:m>
                <a:endParaRPr lang="en-NZ" dirty="0" smtClean="0"/>
              </a:p>
              <a:p>
                <a14:m>
                  <m:oMath xmlns:m="http://schemas.openxmlformats.org/officeDocument/2006/math">
                    <m:r>
                      <m:rPr>
                        <m:sty m:val="p"/>
                      </m:rPr>
                      <a:rPr lang="el-GR" i="1">
                        <a:latin typeface="Cambria Math"/>
                        <a:ea typeface="Cambria Math"/>
                      </a:rPr>
                      <m:t>Θ</m:t>
                    </m:r>
                    <m:r>
                      <a:rPr lang="en-NZ" i="1">
                        <a:latin typeface="Cambria Math"/>
                        <a:ea typeface="Cambria Math"/>
                      </a:rPr>
                      <m:t>=</m:t>
                    </m:r>
                    <m:r>
                      <a:rPr lang="en-NZ" b="0" i="1" smtClean="0">
                        <a:latin typeface="Cambria Math"/>
                        <a:ea typeface="Cambria Math"/>
                      </a:rPr>
                      <m:t>110 00</m:t>
                    </m:r>
                    <m:r>
                      <a:rPr lang="en-NZ" i="1">
                        <a:latin typeface="Cambria Math"/>
                      </a:rPr>
                      <m:t>0</m:t>
                    </m:r>
                  </m:oMath>
                </a14:m>
                <a:r>
                  <a:rPr lang="en-NZ" dirty="0" smtClean="0"/>
                  <a:t> rad</a:t>
                </a:r>
              </a:p>
              <a:p>
                <a:r>
                  <a:rPr lang="en-NZ" dirty="0" smtClean="0"/>
                  <a:t># of turns = 110000/2</a:t>
                </a:r>
                <a:r>
                  <a:rPr lang="en-NZ" dirty="0" smtClean="0">
                    <a:sym typeface="Symbol"/>
                  </a:rPr>
                  <a:t> = 18000 rev</a:t>
                </a:r>
                <a:r>
                  <a:rPr lang="en-NZ" dirty="0" smtClean="0"/>
                  <a:t> </a:t>
                </a:r>
                <a:endParaRPr lang="en-NZ" dirty="0"/>
              </a:p>
              <a:p>
                <a:endParaRPr lang="en-NZ"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85"/>
                </a:stretch>
              </a:blipFill>
            </p:spPr>
            <p:txBody>
              <a:bodyPr/>
              <a:lstStyle/>
              <a:p>
                <a:r>
                  <a:rPr lang="en-NZ">
                    <a:noFill/>
                  </a:rPr>
                  <a:t> </a:t>
                </a:r>
              </a:p>
            </p:txBody>
          </p:sp>
        </mc:Fallback>
      </mc:AlternateContent>
    </p:spTree>
    <p:extLst>
      <p:ext uri="{BB962C8B-B14F-4D97-AF65-F5344CB8AC3E}">
        <p14:creationId xmlns:p14="http://schemas.microsoft.com/office/powerpoint/2010/main" val="4192569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57188" y="214313"/>
            <a:ext cx="7858125" cy="1384300"/>
          </a:xfrm>
          <a:prstGeom prst="rect">
            <a:avLst/>
          </a:prstGeom>
          <a:noFill/>
          <a:ln w="9525">
            <a:noFill/>
            <a:miter lim="800000"/>
            <a:headEnd/>
            <a:tailEnd/>
          </a:ln>
        </p:spPr>
        <p:txBody>
          <a:bodyPr>
            <a:spAutoFit/>
          </a:bodyPr>
          <a:lstStyle/>
          <a:p>
            <a:r>
              <a:rPr lang="en-US" sz="2800" dirty="0"/>
              <a:t>What is the angular acceleration of a compact disc that begins at rest and accelerates to </a:t>
            </a:r>
            <a:r>
              <a:rPr lang="en-US" sz="2800" dirty="0" smtClean="0"/>
              <a:t>36 rads</a:t>
            </a:r>
            <a:r>
              <a:rPr lang="en-US" sz="2800" baseline="30000" dirty="0" smtClean="0"/>
              <a:t>-1</a:t>
            </a:r>
            <a:r>
              <a:rPr lang="en-US" sz="2800" dirty="0" smtClean="0"/>
              <a:t> </a:t>
            </a:r>
            <a:r>
              <a:rPr lang="en-US" sz="2800" dirty="0"/>
              <a:t>in 1.5 s?</a:t>
            </a:r>
          </a:p>
        </p:txBody>
      </p:sp>
      <p:sp>
        <p:nvSpPr>
          <p:cNvPr id="3" name="Rectangle 2"/>
          <p:cNvSpPr>
            <a:spLocks noChangeArrowheads="1"/>
          </p:cNvSpPr>
          <p:nvPr/>
        </p:nvSpPr>
        <p:spPr bwMode="auto">
          <a:xfrm>
            <a:off x="714375" y="1714500"/>
            <a:ext cx="2159566" cy="2246769"/>
          </a:xfrm>
          <a:prstGeom prst="rect">
            <a:avLst/>
          </a:prstGeom>
          <a:noFill/>
          <a:ln w="9525">
            <a:noFill/>
            <a:miter lim="800000"/>
            <a:headEnd/>
            <a:tailEnd/>
          </a:ln>
        </p:spPr>
        <p:txBody>
          <a:bodyPr wrap="none">
            <a:spAutoFit/>
          </a:bodyPr>
          <a:lstStyle/>
          <a:p>
            <a:r>
              <a:rPr lang="pl-PL" sz="2800" dirty="0">
                <a:solidFill>
                  <a:schemeClr val="tx1"/>
                </a:solidFill>
              </a:rPr>
              <a:t>ω</a:t>
            </a:r>
            <a:r>
              <a:rPr lang="pl-PL" sz="2800" baseline="-25000" dirty="0">
                <a:solidFill>
                  <a:schemeClr val="tx1"/>
                </a:solidFill>
              </a:rPr>
              <a:t>0</a:t>
            </a:r>
            <a:r>
              <a:rPr lang="pl-PL" sz="2800" dirty="0">
                <a:solidFill>
                  <a:schemeClr val="tx1"/>
                </a:solidFill>
              </a:rPr>
              <a:t> = 0 </a:t>
            </a:r>
            <a:endParaRPr lang="en-US" sz="2800" dirty="0">
              <a:solidFill>
                <a:schemeClr val="tx1"/>
              </a:solidFill>
            </a:endParaRPr>
          </a:p>
          <a:p>
            <a:r>
              <a:rPr lang="pl-PL" sz="2800" dirty="0">
                <a:solidFill>
                  <a:schemeClr val="tx1"/>
                </a:solidFill>
              </a:rPr>
              <a:t>ω = </a:t>
            </a:r>
            <a:r>
              <a:rPr lang="en-NZ" sz="2800" dirty="0" smtClean="0">
                <a:solidFill>
                  <a:schemeClr val="tx1"/>
                </a:solidFill>
              </a:rPr>
              <a:t>36</a:t>
            </a:r>
            <a:r>
              <a:rPr lang="en-US" sz="2800" dirty="0" smtClean="0">
                <a:solidFill>
                  <a:schemeClr val="tx1"/>
                </a:solidFill>
              </a:rPr>
              <a:t> rads</a:t>
            </a:r>
            <a:r>
              <a:rPr lang="en-US" sz="2800" baseline="30000" dirty="0" smtClean="0">
                <a:solidFill>
                  <a:schemeClr val="tx1"/>
                </a:solidFill>
              </a:rPr>
              <a:t>-1</a:t>
            </a:r>
            <a:endParaRPr lang="en-US" sz="2800" dirty="0">
              <a:solidFill>
                <a:schemeClr val="tx1"/>
              </a:solidFill>
            </a:endParaRPr>
          </a:p>
          <a:p>
            <a:r>
              <a:rPr lang="pl-PL" sz="2800" dirty="0">
                <a:solidFill>
                  <a:schemeClr val="tx1"/>
                </a:solidFill>
              </a:rPr>
              <a:t> α = ? </a:t>
            </a:r>
            <a:endParaRPr lang="en-US" sz="2800" dirty="0">
              <a:solidFill>
                <a:schemeClr val="tx1"/>
              </a:solidFill>
            </a:endParaRPr>
          </a:p>
          <a:p>
            <a:r>
              <a:rPr lang="pl-PL" sz="2800" dirty="0">
                <a:solidFill>
                  <a:schemeClr val="tx1"/>
                </a:solidFill>
              </a:rPr>
              <a:t>t = 1.5s</a:t>
            </a:r>
            <a:endParaRPr lang="en-US" sz="2800" dirty="0">
              <a:solidFill>
                <a:schemeClr val="tx1"/>
              </a:solidFill>
            </a:endParaRPr>
          </a:p>
          <a:p>
            <a:r>
              <a:rPr lang="el-GR" sz="2800" dirty="0">
                <a:solidFill>
                  <a:schemeClr val="tx1"/>
                </a:solidFill>
              </a:rPr>
              <a:t>θ =</a:t>
            </a:r>
            <a:r>
              <a:rPr lang="en-US" sz="2800" dirty="0">
                <a:solidFill>
                  <a:schemeClr val="tx1"/>
                </a:solidFill>
              </a:rPr>
              <a:t>  ignore</a:t>
            </a:r>
          </a:p>
        </p:txBody>
      </p:sp>
      <p:sp>
        <p:nvSpPr>
          <p:cNvPr id="7" name="TextBox 6"/>
          <p:cNvSpPr txBox="1"/>
          <p:nvPr/>
        </p:nvSpPr>
        <p:spPr>
          <a:xfrm>
            <a:off x="251520" y="4293096"/>
            <a:ext cx="8676456" cy="1938992"/>
          </a:xfrm>
          <a:prstGeom prst="rect">
            <a:avLst/>
          </a:prstGeom>
          <a:noFill/>
        </p:spPr>
        <p:txBody>
          <a:bodyPr wrap="square" rtlCol="0">
            <a:spAutoFit/>
          </a:bodyPr>
          <a:lstStyle/>
          <a:p>
            <a:r>
              <a:rPr lang="en-NZ" dirty="0" smtClean="0">
                <a:solidFill>
                  <a:schemeClr val="tx1"/>
                </a:solidFill>
              </a:rPr>
              <a:t>Audio CD players read their discs at a constant 150 </a:t>
            </a:r>
            <a:r>
              <a:rPr lang="en-NZ" dirty="0" err="1" smtClean="0">
                <a:solidFill>
                  <a:schemeClr val="tx1"/>
                </a:solidFill>
              </a:rPr>
              <a:t>kB</a:t>
            </a:r>
            <a:r>
              <a:rPr lang="en-NZ" dirty="0" smtClean="0">
                <a:solidFill>
                  <a:schemeClr val="tx1"/>
                </a:solidFill>
              </a:rPr>
              <a:t>/s and thus must vary the disc's rotational speed from around 500 rpm (actually 8 Hz), when reading at the innermost edge, to 200 rpm (actually 3.5 Hz) at the outer edge.</a:t>
            </a:r>
          </a:p>
          <a:p>
            <a:r>
              <a:rPr lang="en-NZ" dirty="0" smtClean="0">
                <a:solidFill>
                  <a:schemeClr val="tx1"/>
                </a:solidFill>
                <a:hlinkClick r:id="rId3"/>
              </a:rPr>
              <a:t>http://en.wikipedia.org/wiki/Revolutions_per_minute</a:t>
            </a:r>
            <a:r>
              <a:rPr lang="en-NZ" dirty="0" smtClean="0">
                <a:solidFill>
                  <a:schemeClr val="tx1"/>
                </a:solidFill>
              </a:rPr>
              <a:t> </a:t>
            </a:r>
            <a:endParaRPr lang="en-NZ"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85750" y="357188"/>
            <a:ext cx="8429625" cy="1816100"/>
          </a:xfrm>
          <a:prstGeom prst="rect">
            <a:avLst/>
          </a:prstGeom>
          <a:noFill/>
          <a:ln w="9525">
            <a:noFill/>
            <a:miter lim="800000"/>
            <a:headEnd/>
            <a:tailEnd/>
          </a:ln>
        </p:spPr>
        <p:txBody>
          <a:bodyPr>
            <a:spAutoFit/>
          </a:bodyPr>
          <a:lstStyle/>
          <a:p>
            <a:r>
              <a:rPr lang="en-US" sz="2800"/>
              <a:t>A tire on car has an angular acceleration of –5 rad/s</a:t>
            </a:r>
            <a:r>
              <a:rPr lang="en-US" sz="2800" baseline="30000"/>
              <a:t>2 </a:t>
            </a:r>
            <a:r>
              <a:rPr lang="en-US" sz="2800"/>
              <a:t>applied to it. If the wheel was originally turning at 80 rad/s and turned through 500 rad during the deceleration, what was the final speed of the wheel?</a:t>
            </a:r>
          </a:p>
        </p:txBody>
      </p:sp>
      <p:sp>
        <p:nvSpPr>
          <p:cNvPr id="3" name="Rectangle 2"/>
          <p:cNvSpPr>
            <a:spLocks noChangeArrowheads="1"/>
          </p:cNvSpPr>
          <p:nvPr/>
        </p:nvSpPr>
        <p:spPr bwMode="auto">
          <a:xfrm>
            <a:off x="4572000" y="2428875"/>
            <a:ext cx="4572000" cy="2246313"/>
          </a:xfrm>
          <a:prstGeom prst="rect">
            <a:avLst/>
          </a:prstGeom>
          <a:noFill/>
          <a:ln w="9525">
            <a:noFill/>
            <a:miter lim="800000"/>
            <a:headEnd/>
            <a:tailEnd/>
          </a:ln>
        </p:spPr>
        <p:txBody>
          <a:bodyPr>
            <a:spAutoFit/>
          </a:bodyPr>
          <a:lstStyle/>
          <a:p>
            <a:r>
              <a:rPr lang="el-GR" sz="2800">
                <a:solidFill>
                  <a:schemeClr val="tx1"/>
                </a:solidFill>
              </a:rPr>
              <a:t>ω</a:t>
            </a:r>
            <a:r>
              <a:rPr lang="el-GR" sz="2800" baseline="30000">
                <a:solidFill>
                  <a:schemeClr val="tx1"/>
                </a:solidFill>
              </a:rPr>
              <a:t>2</a:t>
            </a:r>
            <a:r>
              <a:rPr lang="el-GR" sz="2800">
                <a:solidFill>
                  <a:schemeClr val="tx1"/>
                </a:solidFill>
              </a:rPr>
              <a:t> = ω</a:t>
            </a:r>
            <a:r>
              <a:rPr lang="el-GR" sz="2800" baseline="-25000">
                <a:solidFill>
                  <a:schemeClr val="tx1"/>
                </a:solidFill>
              </a:rPr>
              <a:t>0</a:t>
            </a:r>
            <a:r>
              <a:rPr lang="el-GR" sz="2800" baseline="30000">
                <a:solidFill>
                  <a:schemeClr val="tx1"/>
                </a:solidFill>
              </a:rPr>
              <a:t>2</a:t>
            </a:r>
            <a:r>
              <a:rPr lang="el-GR" sz="2800">
                <a:solidFill>
                  <a:schemeClr val="tx1"/>
                </a:solidFill>
              </a:rPr>
              <a:t>+ 2αθ</a:t>
            </a:r>
          </a:p>
          <a:p>
            <a:endParaRPr lang="en-US" sz="2800">
              <a:solidFill>
                <a:schemeClr val="tx1"/>
              </a:solidFill>
            </a:endParaRPr>
          </a:p>
          <a:p>
            <a:endParaRPr lang="en-US" sz="2800">
              <a:solidFill>
                <a:schemeClr val="tx1"/>
              </a:solidFill>
            </a:endParaRPr>
          </a:p>
          <a:p>
            <a:endParaRPr lang="en-US" sz="2800">
              <a:solidFill>
                <a:schemeClr val="tx1"/>
              </a:solidFill>
            </a:endParaRPr>
          </a:p>
          <a:p>
            <a:r>
              <a:rPr lang="el-GR" sz="2800">
                <a:solidFill>
                  <a:schemeClr val="tx1"/>
                </a:solidFill>
              </a:rPr>
              <a:t>ω= 37 </a:t>
            </a:r>
            <a:r>
              <a:rPr lang="en-US" sz="2800">
                <a:solidFill>
                  <a:schemeClr val="tx1"/>
                </a:solidFill>
              </a:rPr>
              <a:t>rad/s</a:t>
            </a:r>
          </a:p>
        </p:txBody>
      </p:sp>
      <p:sp>
        <p:nvSpPr>
          <p:cNvPr id="4" name="Rectangle 3"/>
          <p:cNvSpPr>
            <a:spLocks noChangeArrowheads="1"/>
          </p:cNvSpPr>
          <p:nvPr/>
        </p:nvSpPr>
        <p:spPr bwMode="auto">
          <a:xfrm>
            <a:off x="928688" y="2357438"/>
            <a:ext cx="2714625" cy="2246312"/>
          </a:xfrm>
          <a:prstGeom prst="rect">
            <a:avLst/>
          </a:prstGeom>
          <a:noFill/>
          <a:ln w="9525">
            <a:noFill/>
            <a:miter lim="800000"/>
            <a:headEnd/>
            <a:tailEnd/>
          </a:ln>
        </p:spPr>
        <p:txBody>
          <a:bodyPr>
            <a:spAutoFit/>
          </a:bodyPr>
          <a:lstStyle/>
          <a:p>
            <a:r>
              <a:rPr lang="nn-NO" sz="2800">
                <a:solidFill>
                  <a:schemeClr val="tx1"/>
                </a:solidFill>
              </a:rPr>
              <a:t>θ = 500 rad </a:t>
            </a:r>
          </a:p>
          <a:p>
            <a:r>
              <a:rPr lang="nn-NO" sz="2800">
                <a:solidFill>
                  <a:schemeClr val="tx1"/>
                </a:solidFill>
              </a:rPr>
              <a:t>ω</a:t>
            </a:r>
            <a:r>
              <a:rPr lang="nn-NO" sz="2800" baseline="-25000">
                <a:solidFill>
                  <a:schemeClr val="tx1"/>
                </a:solidFill>
              </a:rPr>
              <a:t>0</a:t>
            </a:r>
            <a:r>
              <a:rPr lang="nn-NO" sz="2800">
                <a:solidFill>
                  <a:schemeClr val="tx1"/>
                </a:solidFill>
              </a:rPr>
              <a:t> = 80 rad/s </a:t>
            </a:r>
          </a:p>
          <a:p>
            <a:r>
              <a:rPr lang="nn-NO" sz="2800">
                <a:solidFill>
                  <a:schemeClr val="tx1"/>
                </a:solidFill>
              </a:rPr>
              <a:t>ω = ?</a:t>
            </a:r>
          </a:p>
          <a:p>
            <a:r>
              <a:rPr lang="pl-PL" sz="2800">
                <a:solidFill>
                  <a:schemeClr val="tx1"/>
                </a:solidFill>
              </a:rPr>
              <a:t>α = –5 rad/s</a:t>
            </a:r>
            <a:r>
              <a:rPr lang="pl-PL" sz="2800" baseline="30000">
                <a:solidFill>
                  <a:schemeClr val="tx1"/>
                </a:solidFill>
              </a:rPr>
              <a:t>2</a:t>
            </a:r>
            <a:r>
              <a:rPr lang="pl-PL" sz="2800">
                <a:solidFill>
                  <a:schemeClr val="tx1"/>
                </a:solidFill>
              </a:rPr>
              <a:t> </a:t>
            </a:r>
            <a:endParaRPr lang="en-US" sz="2800">
              <a:solidFill>
                <a:schemeClr val="tx1"/>
              </a:solidFill>
            </a:endParaRPr>
          </a:p>
          <a:p>
            <a:r>
              <a:rPr lang="pl-PL" sz="2800">
                <a:solidFill>
                  <a:schemeClr val="tx1"/>
                </a:solidFill>
              </a:rPr>
              <a:t>t =</a:t>
            </a:r>
            <a:r>
              <a:rPr lang="en-US" sz="2800">
                <a:solidFill>
                  <a:schemeClr val="tx1"/>
                </a:solidFill>
              </a:rPr>
              <a:t> ignore</a:t>
            </a:r>
            <a:endParaRPr lang="pl-PL" sz="28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cstate="print"/>
          <a:srcRect/>
          <a:stretch>
            <a:fillRect/>
          </a:stretch>
        </p:blipFill>
        <p:spPr bwMode="auto">
          <a:xfrm>
            <a:off x="0" y="357188"/>
            <a:ext cx="8920163" cy="6145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nvGraphicFramePr>
        <p:xfrm>
          <a:off x="2286000" y="1395413"/>
          <a:ext cx="3214688" cy="1314450"/>
        </p:xfrm>
        <a:graphic>
          <a:graphicData uri="http://schemas.openxmlformats.org/presentationml/2006/ole">
            <mc:AlternateContent xmlns:mc="http://schemas.openxmlformats.org/markup-compatibility/2006">
              <mc:Choice xmlns:v="urn:schemas-microsoft-com:vml" Requires="v">
                <p:oleObj spid="_x0000_s4163" name="Equation" r:id="rId4" imgW="888840" imgH="393480" progId="Equation.3">
                  <p:embed/>
                </p:oleObj>
              </mc:Choice>
              <mc:Fallback>
                <p:oleObj name="Equation" r:id="rId4" imgW="888840" imgH="3934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1395413"/>
                        <a:ext cx="3214688" cy="1314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7" name="TextBox 2"/>
          <p:cNvSpPr txBox="1">
            <a:spLocks noChangeArrowheads="1"/>
          </p:cNvSpPr>
          <p:nvPr/>
        </p:nvSpPr>
        <p:spPr bwMode="auto">
          <a:xfrm>
            <a:off x="2143125" y="681038"/>
            <a:ext cx="3786188" cy="461962"/>
          </a:xfrm>
          <a:prstGeom prst="rect">
            <a:avLst/>
          </a:prstGeom>
          <a:noFill/>
          <a:ln w="9525">
            <a:noFill/>
            <a:miter lim="800000"/>
            <a:headEnd/>
            <a:tailEnd/>
          </a:ln>
        </p:spPr>
        <p:txBody>
          <a:bodyPr>
            <a:spAutoFit/>
          </a:bodyPr>
          <a:lstStyle/>
          <a:p>
            <a:r>
              <a:rPr lang="en-US"/>
              <a:t>Note for one revolution:</a:t>
            </a:r>
          </a:p>
        </p:txBody>
      </p:sp>
      <p:cxnSp>
        <p:nvCxnSpPr>
          <p:cNvPr id="6148" name="Straight Arrow Connector 3"/>
          <p:cNvCxnSpPr>
            <a:cxnSpLocks noChangeShapeType="1"/>
          </p:cNvCxnSpPr>
          <p:nvPr/>
        </p:nvCxnSpPr>
        <p:spPr bwMode="auto">
          <a:xfrm rot="10800000" flipV="1">
            <a:off x="4000500" y="1395413"/>
            <a:ext cx="857250" cy="214312"/>
          </a:xfrm>
          <a:prstGeom prst="straightConnector1">
            <a:avLst/>
          </a:prstGeom>
          <a:noFill/>
          <a:ln w="9525" algn="ctr">
            <a:solidFill>
              <a:schemeClr val="tx1"/>
            </a:solidFill>
            <a:round/>
            <a:headEnd/>
            <a:tailEnd type="arrow" w="med" len="med"/>
          </a:ln>
        </p:spPr>
      </p:cxnSp>
      <p:sp>
        <p:nvSpPr>
          <p:cNvPr id="6149" name="TextBox 4"/>
          <p:cNvSpPr txBox="1">
            <a:spLocks noChangeArrowheads="1"/>
          </p:cNvSpPr>
          <p:nvPr/>
        </p:nvSpPr>
        <p:spPr bwMode="auto">
          <a:xfrm>
            <a:off x="5000625" y="1181100"/>
            <a:ext cx="1000125" cy="461963"/>
          </a:xfrm>
          <a:prstGeom prst="rect">
            <a:avLst/>
          </a:prstGeom>
          <a:noFill/>
          <a:ln w="9525">
            <a:noFill/>
            <a:miter lim="800000"/>
            <a:headEnd/>
            <a:tailEnd/>
          </a:ln>
        </p:spPr>
        <p:txBody>
          <a:bodyPr>
            <a:spAutoFit/>
          </a:bodyPr>
          <a:lstStyle/>
          <a:p>
            <a:r>
              <a:rPr lang="en-US"/>
              <a:t>1 rev</a:t>
            </a:r>
          </a:p>
        </p:txBody>
      </p:sp>
      <p:cxnSp>
        <p:nvCxnSpPr>
          <p:cNvPr id="6150" name="Straight Arrow Connector 5"/>
          <p:cNvCxnSpPr>
            <a:cxnSpLocks noChangeShapeType="1"/>
          </p:cNvCxnSpPr>
          <p:nvPr/>
        </p:nvCxnSpPr>
        <p:spPr bwMode="auto">
          <a:xfrm flipV="1">
            <a:off x="2928938" y="2395538"/>
            <a:ext cx="500062" cy="357187"/>
          </a:xfrm>
          <a:prstGeom prst="straightConnector1">
            <a:avLst/>
          </a:prstGeom>
          <a:noFill/>
          <a:ln w="9525" algn="ctr">
            <a:solidFill>
              <a:schemeClr val="tx1"/>
            </a:solidFill>
            <a:round/>
            <a:headEnd/>
            <a:tailEnd type="arrow" w="med" len="med"/>
          </a:ln>
        </p:spPr>
      </p:cxnSp>
      <p:sp>
        <p:nvSpPr>
          <p:cNvPr id="6151" name="TextBox 6"/>
          <p:cNvSpPr txBox="1">
            <a:spLocks noChangeArrowheads="1"/>
          </p:cNvSpPr>
          <p:nvPr/>
        </p:nvSpPr>
        <p:spPr bwMode="auto">
          <a:xfrm>
            <a:off x="2500313" y="2681288"/>
            <a:ext cx="1357312" cy="461962"/>
          </a:xfrm>
          <a:prstGeom prst="rect">
            <a:avLst/>
          </a:prstGeom>
          <a:noFill/>
          <a:ln w="9525">
            <a:noFill/>
            <a:miter lim="800000"/>
            <a:headEnd/>
            <a:tailEnd/>
          </a:ln>
        </p:spPr>
        <p:txBody>
          <a:bodyPr>
            <a:spAutoFit/>
          </a:bodyPr>
          <a:lstStyle/>
          <a:p>
            <a:r>
              <a:rPr lang="en-US"/>
              <a:t>period</a:t>
            </a:r>
          </a:p>
        </p:txBody>
      </p:sp>
      <p:sp>
        <p:nvSpPr>
          <p:cNvPr id="6152" name="TextBox 7"/>
          <p:cNvSpPr txBox="1">
            <a:spLocks noChangeArrowheads="1"/>
          </p:cNvSpPr>
          <p:nvPr/>
        </p:nvSpPr>
        <p:spPr bwMode="auto">
          <a:xfrm>
            <a:off x="4857750" y="2681288"/>
            <a:ext cx="1571625" cy="461962"/>
          </a:xfrm>
          <a:prstGeom prst="rect">
            <a:avLst/>
          </a:prstGeom>
          <a:noFill/>
          <a:ln w="9525">
            <a:noFill/>
            <a:miter lim="800000"/>
            <a:headEnd/>
            <a:tailEnd/>
          </a:ln>
        </p:spPr>
        <p:txBody>
          <a:bodyPr>
            <a:spAutoFit/>
          </a:bodyPr>
          <a:lstStyle/>
          <a:p>
            <a:r>
              <a:rPr lang="en-US"/>
              <a:t>Frequency</a:t>
            </a:r>
          </a:p>
        </p:txBody>
      </p:sp>
      <p:cxnSp>
        <p:nvCxnSpPr>
          <p:cNvPr id="6153" name="Straight Arrow Connector 8"/>
          <p:cNvCxnSpPr>
            <a:cxnSpLocks noChangeShapeType="1"/>
          </p:cNvCxnSpPr>
          <p:nvPr/>
        </p:nvCxnSpPr>
        <p:spPr bwMode="auto">
          <a:xfrm rot="16200000" flipV="1">
            <a:off x="5143500" y="2324100"/>
            <a:ext cx="571500" cy="285750"/>
          </a:xfrm>
          <a:prstGeom prst="straightConnector1">
            <a:avLst/>
          </a:prstGeom>
          <a:noFill/>
          <a:ln w="9525" algn="ctr">
            <a:solidFill>
              <a:schemeClr val="tx1"/>
            </a:solidFill>
            <a:round/>
            <a:headEnd/>
            <a:tailEnd type="arrow" w="med" len="med"/>
          </a:ln>
        </p:spPr>
      </p:cxnSp>
      <p:sp>
        <p:nvSpPr>
          <p:cNvPr id="6154" name="TextBox 9"/>
          <p:cNvSpPr txBox="1">
            <a:spLocks noChangeArrowheads="1"/>
          </p:cNvSpPr>
          <p:nvPr/>
        </p:nvSpPr>
        <p:spPr bwMode="auto">
          <a:xfrm>
            <a:off x="1500188" y="3181350"/>
            <a:ext cx="6000750" cy="461963"/>
          </a:xfrm>
          <a:prstGeom prst="rect">
            <a:avLst/>
          </a:prstGeom>
          <a:noFill/>
          <a:ln w="9525">
            <a:noFill/>
            <a:miter lim="800000"/>
            <a:headEnd/>
            <a:tailEnd/>
          </a:ln>
        </p:spPr>
        <p:txBody>
          <a:bodyPr>
            <a:spAutoFit/>
          </a:bodyPr>
          <a:lstStyle/>
          <a:p>
            <a:r>
              <a:rPr lang="en-US"/>
              <a:t>So </a:t>
            </a:r>
            <a:r>
              <a:rPr lang="el-GR"/>
              <a:t>ω</a:t>
            </a:r>
            <a:r>
              <a:rPr lang="en-US"/>
              <a:t> can also be called angular frequency  </a:t>
            </a:r>
          </a:p>
        </p:txBody>
      </p:sp>
      <p:graphicFrame>
        <p:nvGraphicFramePr>
          <p:cNvPr id="13" name="Object 10"/>
          <p:cNvGraphicFramePr>
            <a:graphicFrameLocks noChangeAspect="1"/>
          </p:cNvGraphicFramePr>
          <p:nvPr/>
        </p:nvGraphicFramePr>
        <p:xfrm>
          <a:off x="5429250" y="5072063"/>
          <a:ext cx="1262063" cy="674687"/>
        </p:xfrm>
        <a:graphic>
          <a:graphicData uri="http://schemas.openxmlformats.org/presentationml/2006/ole">
            <mc:AlternateContent xmlns:mc="http://schemas.openxmlformats.org/markup-compatibility/2006">
              <mc:Choice xmlns:v="urn:schemas-microsoft-com:vml" Requires="v">
                <p:oleObj spid="_x0000_s4164" name="Equation" r:id="rId6" imgW="749160" imgH="406080" progId="Equation.3">
                  <p:embed/>
                </p:oleObj>
              </mc:Choice>
              <mc:Fallback>
                <p:oleObj name="Equation" r:id="rId6" imgW="749160" imgH="406080"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29250" y="5072063"/>
                        <a:ext cx="1262063" cy="674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25"/>
          <p:cNvGraphicFramePr>
            <a:graphicFrameLocks noChangeAspect="1"/>
          </p:cNvGraphicFramePr>
          <p:nvPr/>
        </p:nvGraphicFramePr>
        <p:xfrm>
          <a:off x="1501775" y="4786313"/>
          <a:ext cx="1712913" cy="1390650"/>
        </p:xfrm>
        <a:graphic>
          <a:graphicData uri="http://schemas.openxmlformats.org/presentationml/2006/ole">
            <mc:AlternateContent xmlns:mc="http://schemas.openxmlformats.org/markup-compatibility/2006">
              <mc:Choice xmlns:v="urn:schemas-microsoft-com:vml" Requires="v">
                <p:oleObj spid="_x0000_s4165" name="Equation" r:id="rId8" imgW="1015920" imgH="825480" progId="Equation.3">
                  <p:embed/>
                </p:oleObj>
              </mc:Choice>
              <mc:Fallback>
                <p:oleObj name="Equation" r:id="rId8" imgW="1015920" imgH="825480" progId="Equation.3">
                  <p:embed/>
                  <p:pic>
                    <p:nvPicPr>
                      <p:cNvPr id="0" name="Object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01775" y="4786313"/>
                        <a:ext cx="1712913" cy="1390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43"/>
          <p:cNvSpPr>
            <a:spLocks noChangeArrowheads="1"/>
          </p:cNvSpPr>
          <p:nvPr/>
        </p:nvSpPr>
        <p:spPr bwMode="auto">
          <a:xfrm>
            <a:off x="5214938" y="4857750"/>
            <a:ext cx="1708150" cy="1155700"/>
          </a:xfrm>
          <a:prstGeom prst="rect">
            <a:avLst/>
          </a:prstGeom>
          <a:noFill/>
          <a:ln w="76200">
            <a:solidFill>
              <a:srgbClr val="CC3300"/>
            </a:solidFill>
            <a:miter lim="800000"/>
            <a:headEnd/>
            <a:tailEnd/>
          </a:ln>
        </p:spPr>
        <p:txBody>
          <a:bodyPr wrap="none" anchor="ctr"/>
          <a:lstStyle/>
          <a:p>
            <a:pPr eaLnBrk="0" hangingPunct="0"/>
            <a:endParaRPr lang="en-NZ"/>
          </a:p>
        </p:txBody>
      </p:sp>
      <p:graphicFrame>
        <p:nvGraphicFramePr>
          <p:cNvPr id="16" name="Object 26"/>
          <p:cNvGraphicFramePr>
            <a:graphicFrameLocks noChangeAspect="1"/>
          </p:cNvGraphicFramePr>
          <p:nvPr/>
        </p:nvGraphicFramePr>
        <p:xfrm>
          <a:off x="3330575" y="4786313"/>
          <a:ext cx="1670050" cy="1390650"/>
        </p:xfrm>
        <a:graphic>
          <a:graphicData uri="http://schemas.openxmlformats.org/presentationml/2006/ole">
            <mc:AlternateContent xmlns:mc="http://schemas.openxmlformats.org/markup-compatibility/2006">
              <mc:Choice xmlns:v="urn:schemas-microsoft-com:vml" Requires="v">
                <p:oleObj spid="_x0000_s4166" name="Equation" r:id="rId10" imgW="990360" imgH="825480" progId="Equation.3">
                  <p:embed/>
                </p:oleObj>
              </mc:Choice>
              <mc:Fallback>
                <p:oleObj name="Equation" r:id="rId10" imgW="990360" imgH="825480" progId="Equation.3">
                  <p:embed/>
                  <p:pic>
                    <p:nvPicPr>
                      <p:cNvPr id="0" name="Object 2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30575" y="4786313"/>
                        <a:ext cx="1670050" cy="1390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Rectangle 16"/>
          <p:cNvSpPr>
            <a:spLocks noChangeArrowheads="1"/>
          </p:cNvSpPr>
          <p:nvPr/>
        </p:nvSpPr>
        <p:spPr bwMode="auto">
          <a:xfrm>
            <a:off x="785813" y="4000500"/>
            <a:ext cx="4002087" cy="461963"/>
          </a:xfrm>
          <a:prstGeom prst="rect">
            <a:avLst/>
          </a:prstGeom>
          <a:noFill/>
          <a:ln w="9525">
            <a:noFill/>
            <a:miter lim="800000"/>
            <a:headEnd/>
            <a:tailEnd/>
          </a:ln>
        </p:spPr>
        <p:txBody>
          <a:bodyPr wrap="none">
            <a:spAutoFit/>
          </a:bodyPr>
          <a:lstStyle/>
          <a:p>
            <a:r>
              <a:rPr lang="en-US">
                <a:solidFill>
                  <a:schemeClr val="accent2"/>
                </a:solidFill>
              </a:rPr>
              <a:t>Angular to UCM Connection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blinds(horizontal)">
                                      <p:cBhvr>
                                        <p:cTn id="7" dur="5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148"/>
                                        </p:tgtEl>
                                        <p:attrNameLst>
                                          <p:attrName>style.visibility</p:attrName>
                                        </p:attrNameLst>
                                      </p:cBhvr>
                                      <p:to>
                                        <p:strVal val="visible"/>
                                      </p:to>
                                    </p:set>
                                    <p:animEffect transition="in" filter="blinds(horizontal)">
                                      <p:cBhvr>
                                        <p:cTn id="17" dur="500"/>
                                        <p:tgtEl>
                                          <p:spTgt spid="614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49"/>
                                        </p:tgtEl>
                                        <p:attrNameLst>
                                          <p:attrName>style.visibility</p:attrName>
                                        </p:attrNameLst>
                                      </p:cBhvr>
                                      <p:to>
                                        <p:strVal val="visible"/>
                                      </p:to>
                                    </p:set>
                                    <p:animEffect transition="in" filter="blinds(horizontal)">
                                      <p:cBhvr>
                                        <p:cTn id="22" dur="500"/>
                                        <p:tgtEl>
                                          <p:spTgt spid="614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150"/>
                                        </p:tgtEl>
                                        <p:attrNameLst>
                                          <p:attrName>style.visibility</p:attrName>
                                        </p:attrNameLst>
                                      </p:cBhvr>
                                      <p:to>
                                        <p:strVal val="visible"/>
                                      </p:to>
                                    </p:set>
                                    <p:animEffect transition="in" filter="blinds(horizontal)">
                                      <p:cBhvr>
                                        <p:cTn id="27" dur="500"/>
                                        <p:tgtEl>
                                          <p:spTgt spid="615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151"/>
                                        </p:tgtEl>
                                        <p:attrNameLst>
                                          <p:attrName>style.visibility</p:attrName>
                                        </p:attrNameLst>
                                      </p:cBhvr>
                                      <p:to>
                                        <p:strVal val="visible"/>
                                      </p:to>
                                    </p:set>
                                    <p:animEffect transition="in" filter="blinds(horizontal)">
                                      <p:cBhvr>
                                        <p:cTn id="32" dur="500"/>
                                        <p:tgtEl>
                                          <p:spTgt spid="615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152"/>
                                        </p:tgtEl>
                                        <p:attrNameLst>
                                          <p:attrName>style.visibility</p:attrName>
                                        </p:attrNameLst>
                                      </p:cBhvr>
                                      <p:to>
                                        <p:strVal val="visible"/>
                                      </p:to>
                                    </p:set>
                                    <p:animEffect transition="in" filter="blinds(horizontal)">
                                      <p:cBhvr>
                                        <p:cTn id="37" dur="500"/>
                                        <p:tgtEl>
                                          <p:spTgt spid="615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153"/>
                                        </p:tgtEl>
                                        <p:attrNameLst>
                                          <p:attrName>style.visibility</p:attrName>
                                        </p:attrNameLst>
                                      </p:cBhvr>
                                      <p:to>
                                        <p:strVal val="visible"/>
                                      </p:to>
                                    </p:set>
                                    <p:animEffect transition="in" filter="blinds(horizontal)">
                                      <p:cBhvr>
                                        <p:cTn id="42" dur="500"/>
                                        <p:tgtEl>
                                          <p:spTgt spid="615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154"/>
                                        </p:tgtEl>
                                        <p:attrNameLst>
                                          <p:attrName>style.visibility</p:attrName>
                                        </p:attrNameLst>
                                      </p:cBhvr>
                                      <p:to>
                                        <p:strVal val="visible"/>
                                      </p:to>
                                    </p:set>
                                    <p:animEffect transition="in" filter="blinds(horizontal)">
                                      <p:cBhvr>
                                        <p:cTn id="47" dur="500"/>
                                        <p:tgtEl>
                                          <p:spTgt spid="615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linds(horizontal)">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left)">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linds(horizontal)">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left)">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wipe(left)">
                                      <p:cBhvr>
                                        <p:cTn id="7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P spid="6149" grpId="0"/>
      <p:bldP spid="6151" grpId="0"/>
      <p:bldP spid="6152" grpId="0"/>
      <p:bldP spid="6154" grpId="0"/>
      <p:bldP spid="15" grpId="0" animBg="1"/>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1"/>
          <p:cNvSpPr txBox="1">
            <a:spLocks noChangeArrowheads="1"/>
          </p:cNvSpPr>
          <p:nvPr/>
        </p:nvSpPr>
        <p:spPr bwMode="auto">
          <a:xfrm>
            <a:off x="357188" y="500063"/>
            <a:ext cx="8286750" cy="2308225"/>
          </a:xfrm>
          <a:prstGeom prst="rect">
            <a:avLst/>
          </a:prstGeom>
          <a:noFill/>
          <a:ln w="9525">
            <a:noFill/>
            <a:miter lim="800000"/>
            <a:headEnd/>
            <a:tailEnd/>
          </a:ln>
        </p:spPr>
        <p:txBody>
          <a:bodyPr>
            <a:spAutoFit/>
          </a:bodyPr>
          <a:lstStyle/>
          <a:p>
            <a:r>
              <a:rPr lang="en-GB">
                <a:solidFill>
                  <a:schemeClr val="tx1"/>
                </a:solidFill>
              </a:rPr>
              <a:t>Bubba has been given an old record player for Christmas.  He also has a bug collection.  One day while he's bored he puts 2 of his best bugs onto the record player.  He places a yellow bug half-way from the centre and a pink bug at the edge of the 29cm diameter record player.  Then he sets the speed to 33rpm and plays the player at a constant speed.</a:t>
            </a:r>
            <a:endParaRPr lang="en-US">
              <a:solidFill>
                <a:schemeClr val="tx1"/>
              </a:solidFill>
            </a:endParaRPr>
          </a:p>
        </p:txBody>
      </p:sp>
      <p:sp>
        <p:nvSpPr>
          <p:cNvPr id="5124" name="TextBox 4"/>
          <p:cNvSpPr txBox="1">
            <a:spLocks noChangeArrowheads="1"/>
          </p:cNvSpPr>
          <p:nvPr/>
        </p:nvSpPr>
        <p:spPr bwMode="auto">
          <a:xfrm>
            <a:off x="357188" y="2928938"/>
            <a:ext cx="8001000" cy="461962"/>
          </a:xfrm>
          <a:prstGeom prst="rect">
            <a:avLst/>
          </a:prstGeom>
          <a:noFill/>
          <a:ln w="9525">
            <a:noFill/>
            <a:miter lim="800000"/>
            <a:headEnd/>
            <a:tailEnd/>
          </a:ln>
        </p:spPr>
        <p:txBody>
          <a:bodyPr>
            <a:spAutoFit/>
          </a:bodyPr>
          <a:lstStyle/>
          <a:p>
            <a:r>
              <a:rPr lang="en-GB"/>
              <a:t>(a)  convert 33 rpm to suitable ‘Physics’ units</a:t>
            </a:r>
            <a:endParaRPr lang="en-US"/>
          </a:p>
        </p:txBody>
      </p:sp>
      <p:sp>
        <p:nvSpPr>
          <p:cNvPr id="11" name="TextBox 10"/>
          <p:cNvSpPr txBox="1">
            <a:spLocks noChangeArrowheads="1"/>
          </p:cNvSpPr>
          <p:nvPr/>
        </p:nvSpPr>
        <p:spPr bwMode="auto">
          <a:xfrm>
            <a:off x="428625" y="3643313"/>
            <a:ext cx="8215313" cy="1938337"/>
          </a:xfrm>
          <a:prstGeom prst="rect">
            <a:avLst/>
          </a:prstGeom>
          <a:noFill/>
          <a:ln w="9525">
            <a:noFill/>
            <a:miter lim="800000"/>
            <a:headEnd/>
            <a:tailEnd/>
          </a:ln>
        </p:spPr>
        <p:txBody>
          <a:bodyPr>
            <a:spAutoFit/>
          </a:bodyPr>
          <a:lstStyle/>
          <a:p>
            <a:r>
              <a:rPr lang="en-GB"/>
              <a:t>33 rpm means 33 revolutions per minute.</a:t>
            </a:r>
            <a:endParaRPr lang="en-US"/>
          </a:p>
          <a:p>
            <a:r>
              <a:rPr lang="en-GB"/>
              <a:t> </a:t>
            </a:r>
            <a:endParaRPr lang="en-US"/>
          </a:p>
          <a:p>
            <a:r>
              <a:rPr lang="en-GB"/>
              <a:t>Convert to radians per second by: </a:t>
            </a:r>
            <a:endParaRPr lang="en-US"/>
          </a:p>
          <a:p>
            <a:r>
              <a:rPr lang="en-GB"/>
              <a:t> 		   = 3.4557… ≈ 3.5 rad s</a:t>
            </a:r>
            <a:r>
              <a:rPr lang="en-GB" baseline="30000"/>
              <a:t>-1</a:t>
            </a:r>
            <a:r>
              <a:rPr lang="en-GB"/>
              <a:t> (2 SF)</a:t>
            </a:r>
            <a:endParaRPr lang="en-US"/>
          </a:p>
          <a:p>
            <a:endParaRPr lang="en-US"/>
          </a:p>
        </p:txBody>
      </p:sp>
      <p:sp>
        <p:nvSpPr>
          <p:cNvPr id="5126"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AU"/>
          </a:p>
        </p:txBody>
      </p:sp>
      <p:graphicFrame>
        <p:nvGraphicFramePr>
          <p:cNvPr id="21511" name="Object 7"/>
          <p:cNvGraphicFramePr>
            <a:graphicFrameLocks noChangeAspect="1"/>
          </p:cNvGraphicFramePr>
          <p:nvPr/>
        </p:nvGraphicFramePr>
        <p:xfrm>
          <a:off x="1214438" y="4857750"/>
          <a:ext cx="941387" cy="723900"/>
        </p:xfrm>
        <a:graphic>
          <a:graphicData uri="http://schemas.openxmlformats.org/presentationml/2006/ole">
            <mc:AlternateContent xmlns:mc="http://schemas.openxmlformats.org/markup-compatibility/2006">
              <mc:Choice xmlns:v="urn:schemas-microsoft-com:vml" Requires="v">
                <p:oleObj spid="_x0000_s5139" name="Equation" r:id="rId4" imgW="507960" imgH="393480" progId="Equation.3">
                  <p:embed/>
                </p:oleObj>
              </mc:Choice>
              <mc:Fallback>
                <p:oleObj name="Equation" r:id="rId4" imgW="507960" imgH="39348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4438" y="4857750"/>
                        <a:ext cx="941387"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7" name="Rectangle 13"/>
          <p:cNvSpPr>
            <a:spLocks noChangeArrowheads="1"/>
          </p:cNvSpPr>
          <p:nvPr/>
        </p:nvSpPr>
        <p:spPr bwMode="auto">
          <a:xfrm>
            <a:off x="214313" y="0"/>
            <a:ext cx="3546475" cy="461963"/>
          </a:xfrm>
          <a:prstGeom prst="rect">
            <a:avLst/>
          </a:prstGeom>
          <a:noFill/>
          <a:ln w="9525">
            <a:noFill/>
            <a:miter lim="800000"/>
            <a:headEnd/>
            <a:tailEnd/>
          </a:ln>
        </p:spPr>
        <p:txBody>
          <a:bodyPr wrap="none">
            <a:spAutoFit/>
          </a:bodyPr>
          <a:lstStyle/>
          <a:p>
            <a:r>
              <a:rPr lang="en-US"/>
              <a:t>Angular motion 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blinds(horizontal)">
                                      <p:cBhvr>
                                        <p:cTn id="10" dur="500"/>
                                        <p:tgtEl>
                                          <p:spTgt spid="11">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blinds(horizontal)">
                                      <p:cBhvr>
                                        <p:cTn id="13" dur="500"/>
                                        <p:tgtEl>
                                          <p:spTgt spid="1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1511"/>
                                        </p:tgtEl>
                                        <p:attrNameLst>
                                          <p:attrName>style.visibility</p:attrName>
                                        </p:attrNameLst>
                                      </p:cBhvr>
                                      <p:to>
                                        <p:strVal val="visible"/>
                                      </p:to>
                                    </p:set>
                                    <p:animEffect transition="in" filter="blinds(horizontal)">
                                      <p:cBhvr>
                                        <p:cTn id="18" dur="500"/>
                                        <p:tgtEl>
                                          <p:spTgt spid="21511"/>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animEffect transition="in" filter="blinds(horizontal)">
                                      <p:cBhvr>
                                        <p:cTn id="23"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CC3300"/>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CC3300"/>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2591</TotalTime>
  <Words>511</Words>
  <Application>Microsoft Macintosh PowerPoint</Application>
  <PresentationFormat>On-screen Show (4:3)</PresentationFormat>
  <Paragraphs>90</Paragraphs>
  <Slides>15</Slides>
  <Notes>13</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15</vt:i4>
      </vt:variant>
    </vt:vector>
  </HeadingPairs>
  <TitlesOfParts>
    <vt:vector size="25" baseType="lpstr">
      <vt:lpstr>Calibri</vt:lpstr>
      <vt:lpstr>Cambria Math</vt:lpstr>
      <vt:lpstr>Symbol</vt:lpstr>
      <vt:lpstr>Times New Roman</vt:lpstr>
      <vt:lpstr>Verdana</vt:lpstr>
      <vt:lpstr>Arial</vt:lpstr>
      <vt:lpstr>Office Theme</vt:lpstr>
      <vt:lpstr>4_Office Theme</vt:lpstr>
      <vt:lpstr>5_Office Theme</vt:lpstr>
      <vt:lpstr>Equation</vt:lpstr>
      <vt:lpstr>PowerPoint Presentation</vt:lpstr>
      <vt:lpstr>PowerPoint Presentation</vt:lpstr>
      <vt:lpstr>PowerPoint Presentation</vt:lpstr>
      <vt:lpstr>Answers: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Ted Vittitoe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Ted Vittitoe</dc:creator>
  <cp:lastModifiedBy>Stephen Anderson</cp:lastModifiedBy>
  <cp:revision>98</cp:revision>
  <dcterms:created xsi:type="dcterms:W3CDTF">2002-02-23T17:41:03Z</dcterms:created>
  <dcterms:modified xsi:type="dcterms:W3CDTF">2016-04-18T08:45:41Z</dcterms:modified>
</cp:coreProperties>
</file>