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20"/>
  </p:notesMasterIdLst>
  <p:sldIdLst>
    <p:sldId id="390" r:id="rId4"/>
    <p:sldId id="385" r:id="rId5"/>
    <p:sldId id="387" r:id="rId6"/>
    <p:sldId id="386" r:id="rId7"/>
    <p:sldId id="388" r:id="rId8"/>
    <p:sldId id="389" r:id="rId9"/>
    <p:sldId id="384" r:id="rId10"/>
    <p:sldId id="345" r:id="rId11"/>
    <p:sldId id="346" r:id="rId12"/>
    <p:sldId id="391" r:id="rId13"/>
    <p:sldId id="394" r:id="rId14"/>
    <p:sldId id="395" r:id="rId15"/>
    <p:sldId id="392" r:id="rId16"/>
    <p:sldId id="347" r:id="rId17"/>
    <p:sldId id="393" r:id="rId18"/>
    <p:sldId id="348" r:id="rId19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CC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5" autoAdjust="0"/>
    <p:restoredTop sz="92193" autoAdjust="0"/>
  </p:normalViewPr>
  <p:slideViewPr>
    <p:cSldViewPr>
      <p:cViewPr>
        <p:scale>
          <a:sx n="66" d="100"/>
          <a:sy n="66" d="100"/>
        </p:scale>
        <p:origin x="-1656" y="-568"/>
      </p:cViewPr>
      <p:guideLst>
        <p:guide orient="horz" pos="139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75" d="100"/>
          <a:sy n="75" d="100"/>
        </p:scale>
        <p:origin x="-648" y="1944"/>
      </p:cViewPr>
      <p:guideLst>
        <p:guide orient="horz" pos="3120"/>
        <p:guide pos="213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w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e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05350"/>
            <a:ext cx="4965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8E68B24-A92E-4D58-9788-9722EAA74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4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EEECE1"/>
              </a:buClr>
            </a:pPr>
            <a:fld id="{3AD908B4-75D2-464B-9C2A-04A7DE4AD4B0}" type="slidenum">
              <a:rPr kumimoji="0" lang="en-US" altLang="en-US">
                <a:solidFill>
                  <a:prstClr val="black"/>
                </a:solidFill>
                <a:latin typeface="Verdana" pitchFamily="34" charset="0"/>
              </a:rPr>
              <a:pPr algn="r" eaLnBrk="1" hangingPunct="1">
                <a:spcBef>
                  <a:spcPct val="50000"/>
                </a:spcBef>
                <a:buClr>
                  <a:srgbClr val="EEECE1"/>
                </a:buClr>
              </a:pPr>
              <a:t>11</a:t>
            </a:fld>
            <a:endParaRPr kumimoji="0" lang="en-US" alt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B087-CFF2-4526-A595-BFFBCADFA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F694-6E17-4A72-9AC9-654A8A742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76B7-2036-4DD3-974E-F64C4E46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F663-C710-46A3-871E-94763AA3D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AD3D-1FEC-4558-ABDA-2BB266ED0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2B48-A30E-420E-B37F-7A4D5AD90D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9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1DAB-F6C3-4EF3-8397-EEAD73DD3A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0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2F59-C0DF-47D1-85A3-2013EF3BF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3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E8B9C-614C-44FE-82A3-037420632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0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F613-8393-47D9-B9F4-17EB0C082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1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5211-3BDD-4E6C-BE3E-0AD8485DF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B244-6215-4355-A76B-BF140D33E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4BC2-25A6-4508-8494-F29724E11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54EA-82C5-4E93-9DCC-E2A655A58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6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7297-7D0D-4159-8D23-65D4E40B7C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03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9564-B5CE-4EEE-986C-A864704727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52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B087-CFF2-4526-A595-BFFBCADFA5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88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B244-6215-4355-A76B-BF140D33EA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05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7436-F10D-4077-8B91-3F51732F7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04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13E0-0AE8-4889-86FC-538A7252FB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19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78BC-929B-4E37-BB8F-1DDB3CE654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35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92BF-839B-442B-9F55-39F0831A93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7436-F10D-4077-8B91-3F51732F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F394-1548-4B4F-B724-E1BDEEAD3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52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F581-3AA0-4F67-8309-6AE98E714E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08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901D-19ED-44A3-BB8F-0713E2D80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4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F694-6E17-4A72-9AC9-654A8A742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46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76B7-2036-4DD3-974E-F64C4E46C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96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F663-C710-46A3-871E-94763AA3D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13E0-0AE8-4889-86FC-538A7252F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78BC-929B-4E37-BB8F-1DDB3CE65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92BF-839B-442B-9F55-39F0831A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F394-1548-4B4F-B724-E1BDEEAD3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F581-3AA0-4F67-8309-6AE98E714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901D-19ED-44A3-BB8F-0713E2D8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6EDDF4-A30F-4867-8825-59E20538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charset="0"/>
              </a:defRPr>
            </a:lvl1pPr>
          </a:lstStyle>
          <a:p>
            <a:pPr algn="ctr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74C7A7A-E239-431A-A3E5-37FCF012FC3C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6EDDF4-A30F-4867-8825-59E20538E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5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8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9.wmf"/><Relationship Id="rId15" Type="http://schemas.openxmlformats.org/officeDocument/2006/relationships/image" Target="../media/image3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emf"/><Relationship Id="rId7" Type="http://schemas.openxmlformats.org/officeDocument/2006/relationships/image" Target="../media/image13.jpeg"/><Relationship Id="rId8" Type="http://schemas.openxmlformats.org/officeDocument/2006/relationships/oleObject" Target="../embeddings/oleObject5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285" y="135513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NZ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Reference Circles…</a:t>
            </a:r>
            <a:endParaRPr lang="en-NZ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310" y="319857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dirty="0" smtClean="0"/>
              <a:t>The big idea…</a:t>
            </a:r>
            <a:endParaRPr lang="en-NZ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08310" y="4350720"/>
            <a:ext cx="6836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How to relate rotational / circular motion to SHM…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52627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347450" y="1700775"/>
            <a:ext cx="852771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diving board vibrates up &amp; down 20 times  in 5.5 s. </a:t>
            </a:r>
            <a:endParaRPr lang="en-US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US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8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2400" b="0" dirty="0" smtClean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en-US" altLang="en-US" sz="2400" b="0" dirty="0" smtClean="0">
                <a:solidFill>
                  <a:srgbClr val="000000"/>
                </a:solidFill>
                <a:latin typeface="Verdana" pitchFamily="34" charset="0"/>
              </a:rPr>
              <a:t>since </a:t>
            </a:r>
            <a:endParaRPr lang="en-US" altLang="en-US" sz="2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343400" y="45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solidFill>
                  <a:srgbClr val="000000"/>
                </a:solidFill>
                <a:latin typeface="Verdana" pitchFamily="34" charset="0"/>
              </a:rPr>
              <a:t>and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1600200" y="1447800"/>
            <a:ext cx="5562600" cy="528638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</a:t>
            </a:r>
            <a:r>
              <a:rPr lang="en-US" altLang="en-US" sz="2800" b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 = 2f = angular frequency</a:t>
            </a:r>
            <a:endParaRPr lang="en-US" altLang="en-US" sz="2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Verdana" pitchFamily="34" charset="0"/>
              </a:rPr>
              <a:t> (But wasn’t </a:t>
            </a:r>
            <a:r>
              <a:rPr lang="en-US" altLang="en-US" sz="280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</a:t>
            </a:r>
            <a:r>
              <a:rPr lang="en-US" altLang="en-US" sz="2800" b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altLang="en-US" sz="2400" b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called angular </a:t>
            </a:r>
            <a:r>
              <a:rPr lang="en-US" altLang="en-US" sz="2400" b="0" i="1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velocity</a:t>
            </a:r>
            <a:r>
              <a:rPr lang="en-US" altLang="en-US" sz="2400" b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 ??)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8600" y="3048000"/>
            <a:ext cx="8686800" cy="1447800"/>
            <a:chOff x="144" y="2016"/>
            <a:chExt cx="5472" cy="912"/>
          </a:xfrm>
        </p:grpSpPr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144" y="2016"/>
              <a:ext cx="5472" cy="912"/>
            </a:xfrm>
            <a:prstGeom prst="rect">
              <a:avLst/>
            </a:prstGeom>
            <a:noFill/>
            <a:ln w="952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25" name="Oval 11"/>
            <p:cNvSpPr>
              <a:spLocks noChangeArrowheads="1"/>
            </p:cNvSpPr>
            <p:nvPr/>
          </p:nvSpPr>
          <p:spPr bwMode="auto">
            <a:xfrm>
              <a:off x="336" y="2160"/>
              <a:ext cx="720" cy="67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26" name="Oval 12"/>
            <p:cNvSpPr>
              <a:spLocks noChangeArrowheads="1"/>
            </p:cNvSpPr>
            <p:nvPr/>
          </p:nvSpPr>
          <p:spPr bwMode="auto">
            <a:xfrm>
              <a:off x="480" y="2112"/>
              <a:ext cx="144" cy="144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27" name="Arc 13"/>
            <p:cNvSpPr>
              <a:spLocks/>
            </p:cNvSpPr>
            <p:nvPr/>
          </p:nvSpPr>
          <p:spPr bwMode="auto">
            <a:xfrm flipH="1" flipV="1">
              <a:off x="432" y="2448"/>
              <a:ext cx="423" cy="288"/>
            </a:xfrm>
            <a:custGeom>
              <a:avLst/>
              <a:gdLst>
                <a:gd name="T0" fmla="*/ 0 w 33388"/>
                <a:gd name="T1" fmla="*/ 0 h 21600"/>
                <a:gd name="T2" fmla="*/ 0 w 33388"/>
                <a:gd name="T3" fmla="*/ 0 h 21600"/>
                <a:gd name="T4" fmla="*/ 0 w 33388"/>
                <a:gd name="T5" fmla="*/ 0 h 21600"/>
                <a:gd name="T6" fmla="*/ 0 60000 65536"/>
                <a:gd name="T7" fmla="*/ 0 60000 65536"/>
                <a:gd name="T8" fmla="*/ 0 60000 65536"/>
                <a:gd name="T9" fmla="*/ 0 w 33388"/>
                <a:gd name="T10" fmla="*/ 0 h 21600"/>
                <a:gd name="T11" fmla="*/ 33388 w 333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88" h="21600" fill="none" extrusionOk="0">
                  <a:moveTo>
                    <a:pt x="0" y="3500"/>
                  </a:moveTo>
                  <a:cubicBezTo>
                    <a:pt x="3507" y="1215"/>
                    <a:pt x="7602" y="-1"/>
                    <a:pt x="11788" y="0"/>
                  </a:cubicBezTo>
                  <a:cubicBezTo>
                    <a:pt x="23717" y="0"/>
                    <a:pt x="33388" y="9670"/>
                    <a:pt x="33388" y="21600"/>
                  </a:cubicBezTo>
                </a:path>
                <a:path w="33388" h="21600" stroke="0" extrusionOk="0">
                  <a:moveTo>
                    <a:pt x="0" y="3500"/>
                  </a:moveTo>
                  <a:cubicBezTo>
                    <a:pt x="3507" y="1215"/>
                    <a:pt x="7602" y="-1"/>
                    <a:pt x="11788" y="0"/>
                  </a:cubicBezTo>
                  <a:cubicBezTo>
                    <a:pt x="23717" y="0"/>
                    <a:pt x="33388" y="9670"/>
                    <a:pt x="33388" y="21600"/>
                  </a:cubicBezTo>
                  <a:lnTo>
                    <a:pt x="11788" y="21600"/>
                  </a:lnTo>
                  <a:lnTo>
                    <a:pt x="0" y="35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NZ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28" name="Text Box 16"/>
            <p:cNvSpPr txBox="1">
              <a:spLocks noChangeArrowheads="1"/>
            </p:cNvSpPr>
            <p:nvPr/>
          </p:nvSpPr>
          <p:spPr bwMode="auto">
            <a:xfrm>
              <a:off x="1248" y="2192"/>
              <a:ext cx="4320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660066"/>
                  </a:solidFill>
                  <a:latin typeface="Verdana" pitchFamily="34" charset="0"/>
                </a:rPr>
                <a:t>In the context of circular motion, we call </a:t>
              </a:r>
              <a:r>
                <a:rPr lang="en-US" altLang="en-US" sz="2800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</a:t>
              </a:r>
              <a:r>
                <a:rPr lang="en-US" altLang="en-US" sz="2800" b="0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angular velocity</a:t>
              </a:r>
              <a:r>
                <a:rPr lang="en-US" altLang="en-US" sz="2400" b="0">
                  <a:solidFill>
                    <a:srgbClr val="660066"/>
                  </a:solidFill>
                  <a:latin typeface="Verdana" pitchFamily="34" charset="0"/>
                  <a:sym typeface="Symbol" pitchFamily="18" charset="2"/>
                </a:rPr>
                <a:t> (or angular speed).</a:t>
              </a:r>
              <a:r>
                <a:rPr lang="en-US" altLang="en-US" sz="2400" b="0">
                  <a:solidFill>
                    <a:srgbClr val="660066"/>
                  </a:solidFill>
                  <a:latin typeface="Verdana" pitchFamily="34" charset="0"/>
                </a:rPr>
                <a:t> 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8600" y="4648200"/>
            <a:ext cx="8686800" cy="1447800"/>
            <a:chOff x="144" y="3024"/>
            <a:chExt cx="5472" cy="912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288" y="3504"/>
              <a:ext cx="864" cy="9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432" y="3360"/>
              <a:ext cx="144" cy="1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>
              <a:off x="816" y="3312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NZ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 flipH="1">
              <a:off x="288" y="3312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NZ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1296" y="3223"/>
              <a:ext cx="4320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000099"/>
                  </a:solidFill>
                  <a:latin typeface="Verdana" pitchFamily="34" charset="0"/>
                </a:rPr>
                <a:t>In the context of simple harmonic motion, we call </a:t>
              </a:r>
              <a:r>
                <a:rPr lang="en-US" altLang="en-US" sz="2800">
                  <a:solidFill>
                    <a:srgbClr val="000099"/>
                  </a:solidFill>
                  <a:latin typeface="Verdana" pitchFamily="34" charset="0"/>
                  <a:sym typeface="Symbol" pitchFamily="18" charset="2"/>
                </a:rPr>
                <a:t></a:t>
              </a:r>
              <a:r>
                <a:rPr lang="en-US" altLang="en-US" sz="2800" b="0">
                  <a:solidFill>
                    <a:srgbClr val="000099"/>
                  </a:solidFill>
                  <a:latin typeface="Verdana" pitchFamily="34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99"/>
                  </a:solidFill>
                  <a:latin typeface="Verdana" pitchFamily="34" charset="0"/>
                  <a:sym typeface="Symbol" pitchFamily="18" charset="2"/>
                </a:rPr>
                <a:t>angular frequency</a:t>
              </a:r>
              <a:r>
                <a:rPr lang="en-US" altLang="en-US" sz="2400" b="0">
                  <a:solidFill>
                    <a:srgbClr val="000099"/>
                  </a:solidFill>
                  <a:latin typeface="Verdana" pitchFamily="34" charset="0"/>
                  <a:sym typeface="Symbol" pitchFamily="18" charset="2"/>
                </a:rPr>
                <a:t>.</a:t>
              </a:r>
              <a:endParaRPr lang="en-US" altLang="en-US" sz="2400" b="0">
                <a:solidFill>
                  <a:srgbClr val="000099"/>
                </a:solidFill>
                <a:latin typeface="Verdana" pitchFamily="34" charset="0"/>
              </a:endParaRPr>
            </a:p>
          </p:txBody>
        </p:sp>
        <p:sp>
          <p:nvSpPr>
            <p:cNvPr id="21523" name="Rectangle 21"/>
            <p:cNvSpPr>
              <a:spLocks noChangeArrowheads="1"/>
            </p:cNvSpPr>
            <p:nvPr/>
          </p:nvSpPr>
          <p:spPr bwMode="auto">
            <a:xfrm>
              <a:off x="144" y="3024"/>
              <a:ext cx="5472" cy="912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066800" y="5638800"/>
            <a:ext cx="7543800" cy="990600"/>
            <a:chOff x="672" y="3552"/>
            <a:chExt cx="4752" cy="624"/>
          </a:xfrm>
        </p:grpSpPr>
        <p:sp>
          <p:nvSpPr>
            <p:cNvPr id="21516" name="AutoShape 22"/>
            <p:cNvSpPr>
              <a:spLocks noChangeArrowheads="1"/>
            </p:cNvSpPr>
            <p:nvPr/>
          </p:nvSpPr>
          <p:spPr bwMode="auto">
            <a:xfrm>
              <a:off x="672" y="3552"/>
              <a:ext cx="192" cy="57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SzPct val="65000"/>
                <a:buFont typeface="Wingdings" pitchFamily="2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517" name="Text Box 23"/>
            <p:cNvSpPr txBox="1">
              <a:spLocks noChangeArrowheads="1"/>
            </p:cNvSpPr>
            <p:nvPr/>
          </p:nvSpPr>
          <p:spPr bwMode="auto">
            <a:xfrm>
              <a:off x="864" y="3888"/>
              <a:ext cx="45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solidFill>
                    <a:srgbClr val="990000"/>
                  </a:solidFill>
                  <a:latin typeface="Verdana" pitchFamily="34" charset="0"/>
                </a:rPr>
                <a:t>Any SHM !  Not just the reference circle………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23325"/>
              </p:ext>
            </p:extLst>
          </p:nvPr>
        </p:nvGraphicFramePr>
        <p:xfrm>
          <a:off x="2421320" y="202980"/>
          <a:ext cx="1245097" cy="96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508000" imgH="393700" progId="Equation.3">
                  <p:embed/>
                </p:oleObj>
              </mc:Choice>
              <mc:Fallback>
                <p:oleObj name="Equation" r:id="rId4" imgW="508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1320" y="202980"/>
                        <a:ext cx="1245097" cy="96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855507"/>
              </p:ext>
            </p:extLst>
          </p:nvPr>
        </p:nvGraphicFramePr>
        <p:xfrm>
          <a:off x="5694363" y="241300"/>
          <a:ext cx="9953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6" imgW="406400" imgH="393700" progId="Equation.3">
                  <p:embed/>
                </p:oleObj>
              </mc:Choice>
              <mc:Fallback>
                <p:oleObj name="Equation" r:id="rId6" imgW="406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94363" y="241300"/>
                        <a:ext cx="995362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24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 autoUpdateAnimBg="0"/>
      <p:bldP spid="24269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347450" y="1700775"/>
            <a:ext cx="852771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diving board vibrates up &amp; down 20 times  in 5.5 s. </a:t>
            </a:r>
            <a:endParaRPr lang="en-US" sz="4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US" sz="4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4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5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" y="1431940"/>
            <a:ext cx="7177954" cy="27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1070" y="345886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Solving problems…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640" y="4407003"/>
            <a:ext cx="26661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  <a:p>
            <a:pPr algn="ctr"/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Circle?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8001" y="460705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4455" y="4601718"/>
            <a:ext cx="399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Trig graph?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7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38836" y="510220"/>
            <a:ext cx="8653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mass is attached to a vertical spring and undergoes SHM with a period of 20 s and amplitude of 25 cm. Find the displacement of the mass at;</a:t>
            </a:r>
          </a:p>
          <a:p>
            <a:pPr marL="457200" indent="-457200" eaLnBrk="0" hangingPunct="0">
              <a:buFontTx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 = 7.5 s		[Let y = 0 cm at t = 0 </a:t>
            </a:r>
            <a:r>
              <a:rPr lang="en-US" sz="2000" dirty="0" smtClean="0">
                <a:solidFill>
                  <a:schemeClr val="tx1"/>
                </a:solidFill>
              </a:rPr>
              <a:t>s and moving upwards]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eaLnBrk="0" hangingPunct="0"/>
            <a:r>
              <a:rPr lang="en-US" sz="2000" dirty="0">
                <a:solidFill>
                  <a:schemeClr val="tx1"/>
                </a:solidFill>
              </a:rPr>
              <a:t>b)   t = 10.0 s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4103" name="WordArt 3"/>
          <p:cNvSpPr>
            <a:spLocks noChangeArrowheads="1" noChangeShapeType="1" noTextEdit="1"/>
          </p:cNvSpPr>
          <p:nvPr/>
        </p:nvSpPr>
        <p:spPr bwMode="auto">
          <a:xfrm>
            <a:off x="395288" y="2097088"/>
            <a:ext cx="1362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Solution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59000" y="1916113"/>
          <a:ext cx="28082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3" imgW="1549080" imgH="393480" progId="Equation.3">
                  <p:embed/>
                </p:oleObj>
              </mc:Choice>
              <mc:Fallback>
                <p:oleObj name="Equation" r:id="rId3" imgW="15490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916113"/>
                        <a:ext cx="28082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1313" y="3027363"/>
          <a:ext cx="2890837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5" imgW="1511280" imgH="1574640" progId="Equation.3">
                  <p:embed/>
                </p:oleObj>
              </mc:Choice>
              <mc:Fallback>
                <p:oleObj name="Equation" r:id="rId5" imgW="1511280" imgH="1574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3027363"/>
                        <a:ext cx="2890837" cy="301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607175" y="5922963"/>
          <a:ext cx="24844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7" imgW="1041120" imgH="355320" progId="Equation.3">
                  <p:embed/>
                </p:oleObj>
              </mc:Choice>
              <mc:Fallback>
                <p:oleObj name="Equation" r:id="rId7" imgW="1041120" imgH="355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5922963"/>
                        <a:ext cx="2484438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2565400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a) When t = 7.5 s</a:t>
            </a:r>
            <a:endParaRPr lang="en-AU" sz="2000">
              <a:solidFill>
                <a:schemeClr val="tx1"/>
              </a:solidFill>
            </a:endParaRP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6607175" y="2430463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b) When t = 10.0 s</a:t>
            </a:r>
            <a:endParaRPr lang="en-AU" sz="2000">
              <a:solidFill>
                <a:schemeClr val="tx1"/>
              </a:solidFill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193675" y="6156325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What </a:t>
            </a:r>
            <a:r>
              <a:rPr lang="en-US" sz="2000" dirty="0">
                <a:solidFill>
                  <a:schemeClr val="tx1"/>
                </a:solidFill>
              </a:rPr>
              <a:t>about letting y = -25 cm at t = 0 s find a) &amp; b) ?</a:t>
            </a:r>
            <a:endParaRPr lang="en-AU" sz="2000" dirty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13088" y="2349500"/>
            <a:ext cx="3384551" cy="3462338"/>
            <a:chOff x="3072" y="1185"/>
            <a:chExt cx="2132" cy="2181"/>
          </a:xfrm>
        </p:grpSpPr>
        <p:sp>
          <p:nvSpPr>
            <p:cNvPr id="8211" name="Oval 11"/>
            <p:cNvSpPr>
              <a:spLocks noChangeArrowheads="1"/>
            </p:cNvSpPr>
            <p:nvPr/>
          </p:nvSpPr>
          <p:spPr bwMode="auto">
            <a:xfrm>
              <a:off x="3304" y="1525"/>
              <a:ext cx="1524" cy="15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NZ"/>
            </a:p>
          </p:txBody>
        </p:sp>
        <p:sp>
          <p:nvSpPr>
            <p:cNvPr id="8212" name="Oval 12"/>
            <p:cNvSpPr>
              <a:spLocks noChangeArrowheads="1"/>
            </p:cNvSpPr>
            <p:nvPr/>
          </p:nvSpPr>
          <p:spPr bwMode="auto">
            <a:xfrm>
              <a:off x="3415" y="1777"/>
              <a:ext cx="84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NZ"/>
            </a:p>
          </p:txBody>
        </p:sp>
        <p:sp>
          <p:nvSpPr>
            <p:cNvPr id="8213" name="Rectangle 13"/>
            <p:cNvSpPr>
              <a:spLocks noChangeArrowheads="1"/>
            </p:cNvSpPr>
            <p:nvPr/>
          </p:nvSpPr>
          <p:spPr bwMode="auto">
            <a:xfrm>
              <a:off x="4026" y="1738"/>
              <a:ext cx="95" cy="12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NZ"/>
            </a:p>
          </p:txBody>
        </p:sp>
        <p:sp>
          <p:nvSpPr>
            <p:cNvPr id="8214" name="Text Box 14"/>
            <p:cNvSpPr txBox="1">
              <a:spLocks noChangeArrowheads="1"/>
            </p:cNvSpPr>
            <p:nvPr/>
          </p:nvSpPr>
          <p:spPr bwMode="auto">
            <a:xfrm>
              <a:off x="3072" y="1551"/>
              <a:ext cx="4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chemeClr val="tx1"/>
                  </a:solidFill>
                </a:rPr>
                <a:t>t=7.5s</a:t>
              </a:r>
            </a:p>
          </p:txBody>
        </p:sp>
        <p:sp>
          <p:nvSpPr>
            <p:cNvPr id="8215" name="Line 15"/>
            <p:cNvSpPr>
              <a:spLocks noChangeShapeType="1"/>
            </p:cNvSpPr>
            <p:nvPr/>
          </p:nvSpPr>
          <p:spPr bwMode="auto">
            <a:xfrm>
              <a:off x="4076" y="1366"/>
              <a:ext cx="0" cy="18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lg" len="lg"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8216" name="Text Box 16"/>
            <p:cNvSpPr txBox="1">
              <a:spLocks noChangeArrowheads="1"/>
            </p:cNvSpPr>
            <p:nvPr/>
          </p:nvSpPr>
          <p:spPr bwMode="auto">
            <a:xfrm>
              <a:off x="4221" y="1676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y =?</a:t>
              </a:r>
            </a:p>
          </p:txBody>
        </p:sp>
        <p:sp>
          <p:nvSpPr>
            <p:cNvPr id="8217" name="Text Box 17"/>
            <p:cNvSpPr txBox="1">
              <a:spLocks noChangeArrowheads="1"/>
            </p:cNvSpPr>
            <p:nvPr/>
          </p:nvSpPr>
          <p:spPr bwMode="auto">
            <a:xfrm>
              <a:off x="3681" y="2360"/>
              <a:ext cx="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y</a:t>
              </a:r>
              <a:r>
                <a:rPr lang="en-US" sz="1800" baseline="-2500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8218" name="Line 18"/>
            <p:cNvSpPr>
              <a:spLocks noChangeShapeType="1"/>
            </p:cNvSpPr>
            <p:nvPr/>
          </p:nvSpPr>
          <p:spPr bwMode="auto">
            <a:xfrm>
              <a:off x="4070" y="2318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NZ"/>
            </a:p>
          </p:txBody>
        </p:sp>
        <p:sp>
          <p:nvSpPr>
            <p:cNvPr id="8219" name="Line 19"/>
            <p:cNvSpPr>
              <a:spLocks noChangeShapeType="1"/>
            </p:cNvSpPr>
            <p:nvPr/>
          </p:nvSpPr>
          <p:spPr bwMode="auto">
            <a:xfrm>
              <a:off x="3482" y="1800"/>
              <a:ext cx="7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NZ"/>
            </a:p>
          </p:txBody>
        </p:sp>
        <p:sp>
          <p:nvSpPr>
            <p:cNvPr id="8220" name="Line 20"/>
            <p:cNvSpPr>
              <a:spLocks noChangeShapeType="1"/>
            </p:cNvSpPr>
            <p:nvPr/>
          </p:nvSpPr>
          <p:spPr bwMode="auto">
            <a:xfrm flipV="1">
              <a:off x="4221" y="1800"/>
              <a:ext cx="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NZ"/>
            </a:p>
          </p:txBody>
        </p:sp>
        <p:sp>
          <p:nvSpPr>
            <p:cNvPr id="8221" name="Line 21"/>
            <p:cNvSpPr>
              <a:spLocks noChangeShapeType="1"/>
            </p:cNvSpPr>
            <p:nvPr/>
          </p:nvSpPr>
          <p:spPr bwMode="auto">
            <a:xfrm flipH="1" flipV="1">
              <a:off x="3461" y="1842"/>
              <a:ext cx="62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NZ"/>
            </a:p>
          </p:txBody>
        </p:sp>
        <p:sp>
          <p:nvSpPr>
            <p:cNvPr id="8222" name="Line 22"/>
            <p:cNvSpPr>
              <a:spLocks noChangeShapeType="1"/>
            </p:cNvSpPr>
            <p:nvPr/>
          </p:nvSpPr>
          <p:spPr bwMode="auto">
            <a:xfrm flipV="1">
              <a:off x="3841" y="2339"/>
              <a:ext cx="20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NZ"/>
            </a:p>
          </p:txBody>
        </p:sp>
        <p:sp>
          <p:nvSpPr>
            <p:cNvPr id="8223" name="Text Box 23"/>
            <p:cNvSpPr txBox="1">
              <a:spLocks noChangeArrowheads="1"/>
            </p:cNvSpPr>
            <p:nvPr/>
          </p:nvSpPr>
          <p:spPr bwMode="auto">
            <a:xfrm>
              <a:off x="4830" y="2205"/>
              <a:ext cx="3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tx1"/>
                  </a:solidFill>
                </a:rPr>
                <a:t>t=0s</a:t>
              </a:r>
            </a:p>
          </p:txBody>
        </p:sp>
        <p:sp>
          <p:nvSpPr>
            <p:cNvPr id="8224" name="Oval 24"/>
            <p:cNvSpPr>
              <a:spLocks noChangeArrowheads="1"/>
            </p:cNvSpPr>
            <p:nvPr/>
          </p:nvSpPr>
          <p:spPr bwMode="auto">
            <a:xfrm>
              <a:off x="4781" y="2276"/>
              <a:ext cx="85" cy="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NZ"/>
            </a:p>
          </p:txBody>
        </p:sp>
        <p:sp>
          <p:nvSpPr>
            <p:cNvPr id="8225" name="Freeform 25"/>
            <p:cNvSpPr>
              <a:spLocks/>
            </p:cNvSpPr>
            <p:nvPr/>
          </p:nvSpPr>
          <p:spPr bwMode="auto">
            <a:xfrm rot="510959">
              <a:off x="3129" y="1844"/>
              <a:ext cx="180" cy="828"/>
            </a:xfrm>
            <a:custGeom>
              <a:avLst/>
              <a:gdLst>
                <a:gd name="T0" fmla="*/ 590 w 169"/>
                <a:gd name="T1" fmla="*/ 0 h 771"/>
                <a:gd name="T2" fmla="*/ 63 w 169"/>
                <a:gd name="T3" fmla="*/ 3001 h 771"/>
                <a:gd name="T4" fmla="*/ 983 w 169"/>
                <a:gd name="T5" fmla="*/ 5680 h 771"/>
                <a:gd name="T6" fmla="*/ 0 60000 65536"/>
                <a:gd name="T7" fmla="*/ 0 60000 65536"/>
                <a:gd name="T8" fmla="*/ 0 60000 65536"/>
                <a:gd name="T9" fmla="*/ 0 w 169"/>
                <a:gd name="T10" fmla="*/ 0 h 771"/>
                <a:gd name="T11" fmla="*/ 169 w 169"/>
                <a:gd name="T12" fmla="*/ 771 h 7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771">
                  <a:moveTo>
                    <a:pt x="101" y="0"/>
                  </a:moveTo>
                  <a:cubicBezTo>
                    <a:pt x="50" y="140"/>
                    <a:pt x="0" y="280"/>
                    <a:pt x="11" y="408"/>
                  </a:cubicBezTo>
                  <a:cubicBezTo>
                    <a:pt x="22" y="536"/>
                    <a:pt x="143" y="711"/>
                    <a:pt x="169" y="77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eaLnBrk="0" hangingPunct="0"/>
              <a:endParaRPr lang="en-NZ"/>
            </a:p>
          </p:txBody>
        </p:sp>
        <p:sp>
          <p:nvSpPr>
            <p:cNvPr id="8226" name="Text Box 26"/>
            <p:cNvSpPr txBox="1">
              <a:spLocks noChangeArrowheads="1"/>
            </p:cNvSpPr>
            <p:nvPr/>
          </p:nvSpPr>
          <p:spPr bwMode="auto">
            <a:xfrm>
              <a:off x="4263" y="1185"/>
              <a:ext cx="5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tx1"/>
                  </a:solidFill>
                </a:rPr>
                <a:t>+25cm</a:t>
              </a:r>
            </a:p>
          </p:txBody>
        </p:sp>
        <p:sp>
          <p:nvSpPr>
            <p:cNvPr id="8227" name="Text Box 27"/>
            <p:cNvSpPr txBox="1">
              <a:spLocks noChangeArrowheads="1"/>
            </p:cNvSpPr>
            <p:nvPr/>
          </p:nvSpPr>
          <p:spPr bwMode="auto">
            <a:xfrm>
              <a:off x="4195" y="3135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tx1"/>
                  </a:solidFill>
                </a:rPr>
                <a:t>-25cm</a:t>
              </a:r>
            </a:p>
          </p:txBody>
        </p:sp>
        <p:sp>
          <p:nvSpPr>
            <p:cNvPr id="8228" name="Line 28"/>
            <p:cNvSpPr>
              <a:spLocks noChangeShapeType="1"/>
            </p:cNvSpPr>
            <p:nvPr/>
          </p:nvSpPr>
          <p:spPr bwMode="auto">
            <a:xfrm flipH="1">
              <a:off x="4150" y="1344"/>
              <a:ext cx="18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NZ"/>
            </a:p>
          </p:txBody>
        </p:sp>
        <p:sp>
          <p:nvSpPr>
            <p:cNvPr id="8229" name="Line 29"/>
            <p:cNvSpPr>
              <a:spLocks noChangeShapeType="1"/>
            </p:cNvSpPr>
            <p:nvPr/>
          </p:nvSpPr>
          <p:spPr bwMode="auto">
            <a:xfrm flipH="1" flipV="1">
              <a:off x="4105" y="3158"/>
              <a:ext cx="113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NZ"/>
            </a:p>
          </p:txBody>
        </p:sp>
      </p:grpSp>
      <p:sp>
        <p:nvSpPr>
          <p:cNvPr id="4108" name="Line 30"/>
          <p:cNvSpPr>
            <a:spLocks noChangeShapeType="1"/>
          </p:cNvSpPr>
          <p:nvPr/>
        </p:nvSpPr>
        <p:spPr bwMode="auto">
          <a:xfrm>
            <a:off x="215900" y="5949950"/>
            <a:ext cx="860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NZ"/>
          </a:p>
        </p:txBody>
      </p:sp>
      <p:graphicFrame>
        <p:nvGraphicFramePr>
          <p:cNvPr id="4101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45275" y="2968625"/>
          <a:ext cx="2163763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9" imgW="1143000" imgH="1333440" progId="Equation.3">
                  <p:embed/>
                </p:oleObj>
              </mc:Choice>
              <mc:Fallback>
                <p:oleObj name="Equation" r:id="rId9" imgW="1143000" imgH="13334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2968625"/>
                        <a:ext cx="2163763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Line 32"/>
          <p:cNvSpPr>
            <a:spLocks noChangeShapeType="1"/>
          </p:cNvSpPr>
          <p:nvPr/>
        </p:nvSpPr>
        <p:spPr bwMode="auto">
          <a:xfrm flipV="1">
            <a:off x="6569075" y="2392363"/>
            <a:ext cx="0" cy="353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NZ"/>
          </a:p>
        </p:txBody>
      </p:sp>
      <p:sp>
        <p:nvSpPr>
          <p:cNvPr id="4110" name="Line 33"/>
          <p:cNvSpPr>
            <a:spLocks noChangeShapeType="1"/>
          </p:cNvSpPr>
          <p:nvPr/>
        </p:nvSpPr>
        <p:spPr bwMode="auto">
          <a:xfrm flipH="1" flipV="1">
            <a:off x="2306104" y="5003604"/>
            <a:ext cx="729195" cy="306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4111" name="Text Box 34"/>
          <p:cNvSpPr txBox="1">
            <a:spLocks noChangeArrowheads="1"/>
          </p:cNvSpPr>
          <p:nvPr/>
        </p:nvSpPr>
        <p:spPr bwMode="auto">
          <a:xfrm>
            <a:off x="2536825" y="5272088"/>
            <a:ext cx="180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</a:rPr>
              <a:t>(Radians not °)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animBg="1"/>
      <p:bldP spid="4104" grpId="0"/>
      <p:bldP spid="4105" grpId="0"/>
      <p:bldP spid="4106" grpId="0"/>
      <p:bldP spid="4108" grpId="0" animBg="1"/>
      <p:bldP spid="4109" grpId="0" animBg="1"/>
      <p:bldP spid="4110" grpId="0" animBg="1"/>
      <p:bldP spid="4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485900"/>
            <a:ext cx="4562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95" y="894270"/>
            <a:ext cx="4362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69170" y="51572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/>
              <a:t>http://ngsir.netfirms.com/englishhtm/SpringSHM.htm</a:t>
            </a:r>
          </a:p>
        </p:txBody>
      </p:sp>
    </p:spTree>
    <p:extLst>
      <p:ext uri="{BB962C8B-B14F-4D97-AF65-F5344CB8AC3E}">
        <p14:creationId xmlns:p14="http://schemas.microsoft.com/office/powerpoint/2010/main" val="255923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2"/>
          <p:cNvSpPr txBox="1">
            <a:spLocks noChangeArrowheads="1"/>
          </p:cNvSpPr>
          <p:nvPr/>
        </p:nvSpPr>
        <p:spPr bwMode="auto">
          <a:xfrm>
            <a:off x="323850" y="296863"/>
            <a:ext cx="6091238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object performs SHM according to the equation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y = 0.2 </a:t>
            </a:r>
            <a:r>
              <a:rPr lang="en-US" sz="2000" dirty="0" err="1">
                <a:solidFill>
                  <a:schemeClr val="tx1"/>
                </a:solidFill>
              </a:rPr>
              <a:t>cos</a:t>
            </a:r>
            <a:r>
              <a:rPr lang="en-US" sz="2000" dirty="0">
                <a:solidFill>
                  <a:schemeClr val="tx1"/>
                </a:solidFill>
              </a:rPr>
              <a:t> (5t)    t is in seconds, </a:t>
            </a:r>
            <a:r>
              <a:rPr lang="en-US" sz="2000" dirty="0" smtClean="0">
                <a:solidFill>
                  <a:schemeClr val="tx1"/>
                </a:solidFill>
              </a:rPr>
              <a:t> y </a:t>
            </a:r>
            <a:r>
              <a:rPr lang="en-US" sz="2000" dirty="0">
                <a:solidFill>
                  <a:schemeClr val="tx1"/>
                </a:solidFill>
              </a:rPr>
              <a:t>is in meters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Find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The Amplitude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The angular frequency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The period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The frequency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y at t = 0 s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 dirty="0">
                <a:solidFill>
                  <a:schemeClr val="tx1"/>
                </a:solidFill>
              </a:rPr>
              <a:t>y at t = 10 s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 dirty="0" err="1">
                <a:solidFill>
                  <a:schemeClr val="tx1"/>
                </a:solidFill>
              </a:rPr>
              <a:t>V</a:t>
            </a:r>
            <a:r>
              <a:rPr lang="en-US" sz="2000" baseline="-25000" dirty="0" err="1">
                <a:solidFill>
                  <a:schemeClr val="tx1"/>
                </a:solidFill>
              </a:rPr>
              <a:t>max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000" dirty="0" err="1">
                <a:solidFill>
                  <a:schemeClr val="tx1"/>
                </a:solidFill>
              </a:rPr>
              <a:t>a</a:t>
            </a:r>
            <a:r>
              <a:rPr lang="en-US" sz="2000" baseline="-25000" dirty="0" err="1">
                <a:solidFill>
                  <a:schemeClr val="tx1"/>
                </a:solidFill>
              </a:rPr>
              <a:t>max</a:t>
            </a:r>
            <a:endParaRPr lang="en-US" sz="2000" baseline="-25000" dirty="0">
              <a:solidFill>
                <a:schemeClr val="tx1"/>
              </a:solidFill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AutoNum type="alphaLcParenR"/>
            </a:pP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648091" y="1171575"/>
            <a:ext cx="313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AU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538288" y="4927600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solidFill>
                  <a:schemeClr val="tx1"/>
                </a:solidFill>
              </a:rPr>
              <a:t>a</a:t>
            </a:r>
            <a:r>
              <a:rPr lang="en-US" sz="2000" baseline="-25000" dirty="0" err="1">
                <a:solidFill>
                  <a:schemeClr val="tx1"/>
                </a:solidFill>
              </a:rPr>
              <a:t>max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=5 m/s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  <a:endParaRPr lang="en-AU" sz="2000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257800" y="2171700"/>
          <a:ext cx="30734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3" imgW="1168200" imgH="393480" progId="Equation.3">
                  <p:embed/>
                </p:oleObj>
              </mc:Choice>
              <mc:Fallback>
                <p:oleObj name="Equation" r:id="rId3" imgW="1168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71700"/>
                        <a:ext cx="30734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1"/>
          <p:cNvGraphicFramePr>
            <a:graphicFrameLocks noChangeAspect="1"/>
          </p:cNvGraphicFramePr>
          <p:nvPr/>
        </p:nvGraphicFramePr>
        <p:xfrm>
          <a:off x="6492875" y="4351338"/>
          <a:ext cx="18510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4351338"/>
                        <a:ext cx="18510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6415088" y="5272088"/>
          <a:ext cx="192246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7" imgW="799920" imgH="241200" progId="Equation.3">
                  <p:embed/>
                </p:oleObj>
              </mc:Choice>
              <mc:Fallback>
                <p:oleObj name="Equation" r:id="rId7" imgW="79992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5272088"/>
                        <a:ext cx="1922462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3"/>
          <p:cNvGraphicFramePr>
            <a:graphicFrameLocks noChangeAspect="1"/>
          </p:cNvGraphicFramePr>
          <p:nvPr/>
        </p:nvGraphicFramePr>
        <p:xfrm>
          <a:off x="5800725" y="3236913"/>
          <a:ext cx="31337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9" imgW="1015920" imgH="203040" progId="Equation.3">
                  <p:embed/>
                </p:oleObj>
              </mc:Choice>
              <mc:Fallback>
                <p:oleObj name="Equation" r:id="rId9" imgW="101592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3236913"/>
                        <a:ext cx="3133725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65156"/>
              </p:ext>
            </p:extLst>
          </p:nvPr>
        </p:nvGraphicFramePr>
        <p:xfrm>
          <a:off x="4802431" y="4000501"/>
          <a:ext cx="921720" cy="178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11" imgW="431640" imgH="838080" progId="Equation.3">
                  <p:embed/>
                </p:oleObj>
              </mc:Choice>
              <mc:Fallback>
                <p:oleObj name="Equation" r:id="rId11" imgW="431640" imgH="8380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431" y="4000501"/>
                        <a:ext cx="921720" cy="17892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2651750" y="1662370"/>
            <a:ext cx="142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A= 0.2 m</a:t>
            </a: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3381444" y="2123230"/>
            <a:ext cx="1651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tx1"/>
                </a:solidFill>
                <a:cs typeface="Times New Roman" pitchFamily="18" charset="0"/>
              </a:rPr>
              <a:t>ω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= </a:t>
            </a:r>
            <a:r>
              <a:rPr lang="en-US" sz="2000" dirty="0">
                <a:solidFill>
                  <a:schemeClr val="tx1"/>
                </a:solidFill>
              </a:rPr>
              <a:t>5 </a:t>
            </a:r>
            <a:r>
              <a:rPr lang="en-US" sz="2000" dirty="0" smtClean="0">
                <a:solidFill>
                  <a:schemeClr val="tx1"/>
                </a:solidFill>
              </a:rPr>
              <a:t>rads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2266950" y="2584450"/>
            <a:ext cx="1536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T= </a:t>
            </a:r>
            <a:r>
              <a:rPr lang="en-US" sz="2000" dirty="0" smtClean="0">
                <a:solidFill>
                  <a:schemeClr val="tx1"/>
                </a:solidFill>
              </a:rPr>
              <a:t>1.256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2690813" y="3044825"/>
            <a:ext cx="138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f= 0.80 Hz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2228850" y="350520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y= 0.2m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2266950" y="3967163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y= 0.19m</a:t>
            </a: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1692275" y="4465638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V</a:t>
            </a:r>
            <a:r>
              <a:rPr lang="en-US" sz="2000" baseline="-25000">
                <a:solidFill>
                  <a:schemeClr val="tx1"/>
                </a:solidFill>
              </a:rPr>
              <a:t>max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=1 m/s</a:t>
            </a:r>
          </a:p>
        </p:txBody>
      </p:sp>
      <p:graphicFrame>
        <p:nvGraphicFramePr>
          <p:cNvPr id="9223" name="Object 23"/>
          <p:cNvGraphicFramePr>
            <a:graphicFrameLocks noChangeAspect="1"/>
          </p:cNvGraphicFramePr>
          <p:nvPr/>
        </p:nvGraphicFramePr>
        <p:xfrm>
          <a:off x="4456113" y="3198813"/>
          <a:ext cx="10747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13" imgW="533160" imgH="393480" progId="Equation.3">
                  <p:embed/>
                </p:oleObj>
              </mc:Choice>
              <mc:Fallback>
                <p:oleObj name="Equation" r:id="rId13" imgW="53316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3198813"/>
                        <a:ext cx="107473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9400" y="228600"/>
            <a:ext cx="1752600" cy="204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9233" grpId="0"/>
      <p:bldP spid="128017" grpId="0"/>
      <p:bldP spid="128018" grpId="0"/>
      <p:bldP spid="128019" grpId="0"/>
      <p:bldP spid="128020" grpId="0"/>
      <p:bldP spid="128021" grpId="0"/>
      <p:bldP spid="128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485900"/>
          <a:ext cx="8991600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r:id="rId3" imgW="8516539" imgH="3266667" progId="">
                  <p:embed/>
                </p:oleObj>
              </mc:Choice>
              <mc:Fallback>
                <p:oleObj r:id="rId3" imgW="8516539" imgH="32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5900"/>
                        <a:ext cx="8991600" cy="344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77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356600"/>
            <a:ext cx="69437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774700" y="5765800"/>
            <a:ext cx="664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NZ"/>
              <a:t>See shm spring applet</a:t>
            </a:r>
          </a:p>
        </p:txBody>
      </p:sp>
    </p:spTree>
    <p:extLst>
      <p:ext uri="{BB962C8B-B14F-4D97-AF65-F5344CB8AC3E}">
        <p14:creationId xmlns:p14="http://schemas.microsoft.com/office/powerpoint/2010/main" val="208458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6388" name="Picture 4" descr="10.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5425"/>
            <a:ext cx="86106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62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640" y="1645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NZ" dirty="0"/>
              <a:t>Practical Activity : Developing the Reference Circle Approach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047750"/>
            <a:ext cx="87344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58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356600"/>
            <a:ext cx="84010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4623800"/>
            <a:ext cx="88011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41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73063" y="800100"/>
            <a:ext cx="36718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SHM is closely connected to an object undergoing UCM, eg moving pedals on a bicycle, ideal spring mass on a frictionless surface.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Use a reference circle (RC) to study the SHM … </a:t>
            </a:r>
            <a:endParaRPr lang="en-AU" sz="2000">
              <a:solidFill>
                <a:schemeClr val="tx1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36550" y="3063875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Point P moves around the RC so that the </a:t>
            </a:r>
          </a:p>
          <a:p>
            <a:pPr eaLnBrk="0" hangingPunct="0"/>
            <a:r>
              <a:rPr lang="en-US" sz="2000">
                <a:solidFill>
                  <a:schemeClr val="tx1"/>
                </a:solidFill>
              </a:rPr>
              <a:t>object M is always vertically in line with P.</a:t>
            </a:r>
            <a:endParaRPr lang="en-AU" sz="2000">
              <a:solidFill>
                <a:schemeClr val="tx1"/>
              </a:solidFill>
            </a:endParaRP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5103813" y="1382713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4341813" y="20002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grpSp>
        <p:nvGrpSpPr>
          <p:cNvPr id="4103" name="Group 6"/>
          <p:cNvGrpSpPr>
            <a:grpSpLocks/>
          </p:cNvGrpSpPr>
          <p:nvPr/>
        </p:nvGrpSpPr>
        <p:grpSpPr bwMode="auto">
          <a:xfrm>
            <a:off x="4341813" y="2533650"/>
            <a:ext cx="2052637" cy="304800"/>
            <a:chOff x="960" y="1776"/>
            <a:chExt cx="1293" cy="192"/>
          </a:xfrm>
        </p:grpSpPr>
        <p:sp>
          <p:nvSpPr>
            <p:cNvPr id="4142" name="Line 7"/>
            <p:cNvSpPr>
              <a:spLocks noChangeShapeType="1"/>
            </p:cNvSpPr>
            <p:nvPr/>
          </p:nvSpPr>
          <p:spPr bwMode="auto">
            <a:xfrm>
              <a:off x="960" y="1776"/>
              <a:ext cx="118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3" name="Line 8"/>
            <p:cNvSpPr>
              <a:spLocks noChangeShapeType="1"/>
            </p:cNvSpPr>
            <p:nvPr/>
          </p:nvSpPr>
          <p:spPr bwMode="auto">
            <a:xfrm flipH="1">
              <a:off x="1078" y="1776"/>
              <a:ext cx="117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4" name="Line 9"/>
            <p:cNvSpPr>
              <a:spLocks noChangeShapeType="1"/>
            </p:cNvSpPr>
            <p:nvPr/>
          </p:nvSpPr>
          <p:spPr bwMode="auto">
            <a:xfrm>
              <a:off x="1195" y="1776"/>
              <a:ext cx="118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5" name="Line 10"/>
            <p:cNvSpPr>
              <a:spLocks noChangeShapeType="1"/>
            </p:cNvSpPr>
            <p:nvPr/>
          </p:nvSpPr>
          <p:spPr bwMode="auto">
            <a:xfrm flipH="1">
              <a:off x="1313" y="1776"/>
              <a:ext cx="117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6" name="Line 11"/>
            <p:cNvSpPr>
              <a:spLocks noChangeShapeType="1"/>
            </p:cNvSpPr>
            <p:nvPr/>
          </p:nvSpPr>
          <p:spPr bwMode="auto">
            <a:xfrm>
              <a:off x="1430" y="1776"/>
              <a:ext cx="118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7" name="Line 12"/>
            <p:cNvSpPr>
              <a:spLocks noChangeShapeType="1"/>
            </p:cNvSpPr>
            <p:nvPr/>
          </p:nvSpPr>
          <p:spPr bwMode="auto">
            <a:xfrm flipH="1">
              <a:off x="1548" y="1776"/>
              <a:ext cx="117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8" name="Line 13"/>
            <p:cNvSpPr>
              <a:spLocks noChangeShapeType="1"/>
            </p:cNvSpPr>
            <p:nvPr/>
          </p:nvSpPr>
          <p:spPr bwMode="auto">
            <a:xfrm>
              <a:off x="1665" y="1776"/>
              <a:ext cx="118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49" name="Line 14"/>
            <p:cNvSpPr>
              <a:spLocks noChangeShapeType="1"/>
            </p:cNvSpPr>
            <p:nvPr/>
          </p:nvSpPr>
          <p:spPr bwMode="auto">
            <a:xfrm flipH="1">
              <a:off x="1783" y="1776"/>
              <a:ext cx="117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50" name="Line 15"/>
            <p:cNvSpPr>
              <a:spLocks noChangeShapeType="1"/>
            </p:cNvSpPr>
            <p:nvPr/>
          </p:nvSpPr>
          <p:spPr bwMode="auto">
            <a:xfrm>
              <a:off x="1900" y="1776"/>
              <a:ext cx="118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51" name="Line 16"/>
            <p:cNvSpPr>
              <a:spLocks noChangeShapeType="1"/>
            </p:cNvSpPr>
            <p:nvPr/>
          </p:nvSpPr>
          <p:spPr bwMode="auto">
            <a:xfrm flipH="1">
              <a:off x="2018" y="1776"/>
              <a:ext cx="118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52" name="Line 17"/>
            <p:cNvSpPr>
              <a:spLocks noChangeShapeType="1"/>
            </p:cNvSpPr>
            <p:nvPr/>
          </p:nvSpPr>
          <p:spPr bwMode="auto">
            <a:xfrm>
              <a:off x="2136" y="1776"/>
              <a:ext cx="58" cy="9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53" name="Line 18"/>
            <p:cNvSpPr>
              <a:spLocks noChangeShapeType="1"/>
            </p:cNvSpPr>
            <p:nvPr/>
          </p:nvSpPr>
          <p:spPr bwMode="auto">
            <a:xfrm>
              <a:off x="2194" y="1872"/>
              <a:ext cx="5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6394450" y="2457450"/>
            <a:ext cx="157163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grpSp>
        <p:nvGrpSpPr>
          <p:cNvPr id="4105" name="Group 20"/>
          <p:cNvGrpSpPr>
            <a:grpSpLocks/>
          </p:cNvGrpSpPr>
          <p:nvPr/>
        </p:nvGrpSpPr>
        <p:grpSpPr bwMode="auto">
          <a:xfrm>
            <a:off x="5027613" y="2457450"/>
            <a:ext cx="2900362" cy="381000"/>
            <a:chOff x="1392" y="1728"/>
            <a:chExt cx="1827" cy="240"/>
          </a:xfrm>
        </p:grpSpPr>
        <p:sp>
          <p:nvSpPr>
            <p:cNvPr id="4140" name="Rectangle 21"/>
            <p:cNvSpPr>
              <a:spLocks noChangeArrowheads="1"/>
            </p:cNvSpPr>
            <p:nvPr/>
          </p:nvSpPr>
          <p:spPr bwMode="auto">
            <a:xfrm>
              <a:off x="1392" y="1728"/>
              <a:ext cx="99" cy="24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NZ"/>
            </a:p>
          </p:txBody>
        </p:sp>
        <p:sp>
          <p:nvSpPr>
            <p:cNvPr id="4141" name="Rectangle 22"/>
            <p:cNvSpPr>
              <a:spLocks noChangeArrowheads="1"/>
            </p:cNvSpPr>
            <p:nvPr/>
          </p:nvSpPr>
          <p:spPr bwMode="auto">
            <a:xfrm>
              <a:off x="3120" y="1728"/>
              <a:ext cx="99" cy="24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NZ"/>
            </a:p>
          </p:txBody>
        </p:sp>
      </p:grpSp>
      <p:sp>
        <p:nvSpPr>
          <p:cNvPr id="4106" name="Line 23"/>
          <p:cNvSpPr>
            <a:spLocks noChangeShapeType="1"/>
          </p:cNvSpPr>
          <p:nvPr/>
        </p:nvSpPr>
        <p:spPr bwMode="auto">
          <a:xfrm>
            <a:off x="6475413" y="2914650"/>
            <a:ext cx="0" cy="352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07" name="Line 24"/>
          <p:cNvSpPr>
            <a:spLocks noChangeShapeType="1"/>
          </p:cNvSpPr>
          <p:nvPr/>
        </p:nvSpPr>
        <p:spPr bwMode="auto">
          <a:xfrm>
            <a:off x="7847013" y="2914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08" name="Line 25"/>
          <p:cNvSpPr>
            <a:spLocks noChangeShapeType="1"/>
          </p:cNvSpPr>
          <p:nvPr/>
        </p:nvSpPr>
        <p:spPr bwMode="auto">
          <a:xfrm>
            <a:off x="5103813" y="2914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09" name="Line 26"/>
          <p:cNvSpPr>
            <a:spLocks noChangeShapeType="1"/>
          </p:cNvSpPr>
          <p:nvPr/>
        </p:nvSpPr>
        <p:spPr bwMode="auto">
          <a:xfrm>
            <a:off x="5103813" y="306705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10" name="Line 27"/>
          <p:cNvSpPr>
            <a:spLocks noChangeShapeType="1"/>
          </p:cNvSpPr>
          <p:nvPr/>
        </p:nvSpPr>
        <p:spPr bwMode="auto">
          <a:xfrm>
            <a:off x="6475413" y="306705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11" name="Text Box 28"/>
          <p:cNvSpPr txBox="1">
            <a:spLocks noChangeArrowheads="1"/>
          </p:cNvSpPr>
          <p:nvPr/>
        </p:nvSpPr>
        <p:spPr bwMode="auto">
          <a:xfrm>
            <a:off x="4608513" y="2978150"/>
            <a:ext cx="50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7848600" y="2978150"/>
            <a:ext cx="51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+A</a:t>
            </a:r>
          </a:p>
        </p:txBody>
      </p:sp>
      <p:sp>
        <p:nvSpPr>
          <p:cNvPr id="4113" name="Line 30"/>
          <p:cNvSpPr>
            <a:spLocks noChangeShapeType="1"/>
          </p:cNvSpPr>
          <p:nvPr/>
        </p:nvSpPr>
        <p:spPr bwMode="auto">
          <a:xfrm>
            <a:off x="4341813" y="2838450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14" name="Oval 31"/>
          <p:cNvSpPr>
            <a:spLocks noChangeArrowheads="1"/>
          </p:cNvSpPr>
          <p:nvPr/>
        </p:nvSpPr>
        <p:spPr bwMode="auto">
          <a:xfrm>
            <a:off x="7466013" y="18224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4115" name="Rectangle 32"/>
          <p:cNvSpPr>
            <a:spLocks noChangeArrowheads="1"/>
          </p:cNvSpPr>
          <p:nvPr/>
        </p:nvSpPr>
        <p:spPr bwMode="auto">
          <a:xfrm>
            <a:off x="7466013" y="2457450"/>
            <a:ext cx="157162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4116" name="Line 33"/>
          <p:cNvSpPr>
            <a:spLocks noChangeShapeType="1"/>
          </p:cNvSpPr>
          <p:nvPr/>
        </p:nvSpPr>
        <p:spPr bwMode="auto">
          <a:xfrm>
            <a:off x="7542213" y="184785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17" name="Line 34"/>
          <p:cNvSpPr>
            <a:spLocks noChangeShapeType="1"/>
          </p:cNvSpPr>
          <p:nvPr/>
        </p:nvSpPr>
        <p:spPr bwMode="auto">
          <a:xfrm flipH="1">
            <a:off x="6704013" y="2686050"/>
            <a:ext cx="5334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18" name="Oval 35"/>
          <p:cNvSpPr>
            <a:spLocks noChangeArrowheads="1"/>
          </p:cNvSpPr>
          <p:nvPr/>
        </p:nvSpPr>
        <p:spPr bwMode="auto">
          <a:xfrm>
            <a:off x="7161213" y="15160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4119" name="Rectangle 36"/>
          <p:cNvSpPr>
            <a:spLocks noChangeArrowheads="1"/>
          </p:cNvSpPr>
          <p:nvPr/>
        </p:nvSpPr>
        <p:spPr bwMode="auto">
          <a:xfrm>
            <a:off x="7161213" y="2457450"/>
            <a:ext cx="157162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4120" name="Line 37"/>
          <p:cNvSpPr>
            <a:spLocks noChangeShapeType="1"/>
          </p:cNvSpPr>
          <p:nvPr/>
        </p:nvSpPr>
        <p:spPr bwMode="auto">
          <a:xfrm>
            <a:off x="7237413" y="1543050"/>
            <a:ext cx="0" cy="9144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21" name="Oval 38"/>
          <p:cNvSpPr>
            <a:spLocks noChangeArrowheads="1"/>
          </p:cNvSpPr>
          <p:nvPr/>
        </p:nvSpPr>
        <p:spPr bwMode="auto">
          <a:xfrm>
            <a:off x="6397625" y="13176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4122" name="Line 39"/>
          <p:cNvSpPr>
            <a:spLocks noChangeShapeType="1"/>
          </p:cNvSpPr>
          <p:nvPr/>
        </p:nvSpPr>
        <p:spPr bwMode="auto">
          <a:xfrm rot="-2420592" flipH="1" flipV="1">
            <a:off x="5865813" y="2457450"/>
            <a:ext cx="533400" cy="457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23" name="Rectangle 40"/>
          <p:cNvSpPr>
            <a:spLocks noChangeArrowheads="1"/>
          </p:cNvSpPr>
          <p:nvPr/>
        </p:nvSpPr>
        <p:spPr bwMode="auto">
          <a:xfrm>
            <a:off x="6399213" y="2457450"/>
            <a:ext cx="157162" cy="381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4124" name="Text Box 41"/>
          <p:cNvSpPr txBox="1">
            <a:spLocks noChangeArrowheads="1"/>
          </p:cNvSpPr>
          <p:nvPr/>
        </p:nvSpPr>
        <p:spPr bwMode="auto">
          <a:xfrm>
            <a:off x="7612063" y="151130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125" name="Line 42"/>
          <p:cNvSpPr>
            <a:spLocks noChangeShapeType="1"/>
          </p:cNvSpPr>
          <p:nvPr/>
        </p:nvSpPr>
        <p:spPr bwMode="auto">
          <a:xfrm>
            <a:off x="6475413" y="885825"/>
            <a:ext cx="0" cy="18716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4126" name="Freeform 43"/>
          <p:cNvSpPr>
            <a:spLocks/>
          </p:cNvSpPr>
          <p:nvPr/>
        </p:nvSpPr>
        <p:spPr bwMode="auto">
          <a:xfrm>
            <a:off x="5003800" y="1250950"/>
            <a:ext cx="647700" cy="863600"/>
          </a:xfrm>
          <a:custGeom>
            <a:avLst/>
            <a:gdLst>
              <a:gd name="T0" fmla="*/ 2147483647 w 408"/>
              <a:gd name="T1" fmla="*/ 0 h 544"/>
              <a:gd name="T2" fmla="*/ 2147483647 w 408"/>
              <a:gd name="T3" fmla="*/ 2147483647 h 544"/>
              <a:gd name="T4" fmla="*/ 0 w 408"/>
              <a:gd name="T5" fmla="*/ 2147483647 h 544"/>
              <a:gd name="T6" fmla="*/ 0 60000 65536"/>
              <a:gd name="T7" fmla="*/ 0 60000 65536"/>
              <a:gd name="T8" fmla="*/ 0 60000 65536"/>
              <a:gd name="T9" fmla="*/ 0 w 408"/>
              <a:gd name="T10" fmla="*/ 0 h 544"/>
              <a:gd name="T11" fmla="*/ 408 w 408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544">
                <a:moveTo>
                  <a:pt x="408" y="0"/>
                </a:moveTo>
                <a:cubicBezTo>
                  <a:pt x="306" y="68"/>
                  <a:pt x="204" y="136"/>
                  <a:pt x="136" y="227"/>
                </a:cubicBezTo>
                <a:cubicBezTo>
                  <a:pt x="68" y="318"/>
                  <a:pt x="23" y="491"/>
                  <a:pt x="0" y="5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en-NZ"/>
          </a:p>
        </p:txBody>
      </p:sp>
      <p:sp>
        <p:nvSpPr>
          <p:cNvPr id="4127" name="Text Box 44"/>
          <p:cNvSpPr txBox="1">
            <a:spLocks noChangeArrowheads="1"/>
          </p:cNvSpPr>
          <p:nvPr/>
        </p:nvSpPr>
        <p:spPr bwMode="auto">
          <a:xfrm>
            <a:off x="4787900" y="13223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>
                <a:solidFill>
                  <a:schemeClr val="tx1"/>
                </a:solidFill>
                <a:latin typeface="Arial" charset="0"/>
                <a:cs typeface="Arial" charset="0"/>
              </a:rPr>
              <a:t>ω</a:t>
            </a:r>
          </a:p>
        </p:txBody>
      </p:sp>
      <p:sp>
        <p:nvSpPr>
          <p:cNvPr id="4128" name="Text Box 45"/>
          <p:cNvSpPr txBox="1">
            <a:spLocks noChangeArrowheads="1"/>
          </p:cNvSpPr>
          <p:nvPr/>
        </p:nvSpPr>
        <p:spPr bwMode="auto">
          <a:xfrm>
            <a:off x="300038" y="3830638"/>
            <a:ext cx="7096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Radius = Amplitude A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Center = equilibrium position x</a:t>
            </a:r>
            <a:r>
              <a:rPr lang="en-US" sz="2000" baseline="-25000" dirty="0">
                <a:solidFill>
                  <a:schemeClr val="tx1"/>
                </a:solidFill>
              </a:rPr>
              <a:t>o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Period of object M  (T</a:t>
            </a:r>
            <a:r>
              <a:rPr lang="en-US" sz="2000" baseline="-25000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) = Period of point P (T</a:t>
            </a:r>
            <a:r>
              <a:rPr lang="en-US" sz="2000" baseline="-25000" dirty="0">
                <a:solidFill>
                  <a:schemeClr val="tx1"/>
                </a:solidFill>
              </a:rPr>
              <a:t>P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/>
              <a:t> 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Point P moving at a constant speed (</a:t>
            </a:r>
            <a:r>
              <a:rPr lang="en-US" sz="2000" dirty="0" err="1">
                <a:solidFill>
                  <a:schemeClr val="tx1"/>
                </a:solidFill>
              </a:rPr>
              <a:t>ie</a:t>
            </a:r>
            <a:r>
              <a:rPr lang="en-US" sz="2000" dirty="0">
                <a:solidFill>
                  <a:schemeClr val="tx1"/>
                </a:solidFill>
              </a:rPr>
              <a:t> UCM!)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Mass M velocity &amp; acceleration is continually changing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Objects in a RC rotate in an anticlockwise direction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can model object Displacement, velocity &amp; acceleration with ‘</a:t>
            </a:r>
            <a:r>
              <a:rPr lang="en-US" sz="2000" dirty="0" err="1">
                <a:solidFill>
                  <a:schemeClr val="tx1"/>
                </a:solidFill>
              </a:rPr>
              <a:t>Phasors</a:t>
            </a:r>
            <a:r>
              <a:rPr lang="en-US" sz="2000" dirty="0">
                <a:solidFill>
                  <a:schemeClr val="tx1"/>
                </a:solidFill>
              </a:rPr>
              <a:t>’ 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r>
              <a:rPr lang="en-US" sz="2000" dirty="0"/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29" name="Line 46"/>
          <p:cNvSpPr>
            <a:spLocks noChangeShapeType="1"/>
          </p:cNvSpPr>
          <p:nvPr/>
        </p:nvSpPr>
        <p:spPr bwMode="auto">
          <a:xfrm>
            <a:off x="3586163" y="2260600"/>
            <a:ext cx="109537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4130" name="Text Box 47"/>
          <p:cNvSpPr txBox="1">
            <a:spLocks noChangeArrowheads="1"/>
          </p:cNvSpPr>
          <p:nvPr/>
        </p:nvSpPr>
        <p:spPr bwMode="auto">
          <a:xfrm>
            <a:off x="6732588" y="319563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4131" name="Line 48"/>
          <p:cNvSpPr>
            <a:spLocks noChangeShapeType="1"/>
          </p:cNvSpPr>
          <p:nvPr/>
        </p:nvSpPr>
        <p:spPr bwMode="auto">
          <a:xfrm flipV="1">
            <a:off x="7019925" y="290671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4132" name="Text Box 49"/>
          <p:cNvSpPr txBox="1">
            <a:spLocks noChangeArrowheads="1"/>
          </p:cNvSpPr>
          <p:nvPr/>
        </p:nvSpPr>
        <p:spPr bwMode="auto">
          <a:xfrm>
            <a:off x="8450263" y="2513013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33" name="Text Box 50"/>
          <p:cNvSpPr txBox="1">
            <a:spLocks noChangeArrowheads="1"/>
          </p:cNvSpPr>
          <p:nvPr/>
        </p:nvSpPr>
        <p:spPr bwMode="auto">
          <a:xfrm>
            <a:off x="6453188" y="658813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34" name="Text Box 51"/>
          <p:cNvSpPr txBox="1">
            <a:spLocks noChangeArrowheads="1"/>
          </p:cNvSpPr>
          <p:nvPr/>
        </p:nvSpPr>
        <p:spPr bwMode="auto">
          <a:xfrm>
            <a:off x="5916613" y="3127375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x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135" name="Line 52"/>
          <p:cNvSpPr>
            <a:spLocks noChangeShapeType="1"/>
          </p:cNvSpPr>
          <p:nvPr/>
        </p:nvSpPr>
        <p:spPr bwMode="auto">
          <a:xfrm flipV="1">
            <a:off x="6108700" y="2897188"/>
            <a:ext cx="26828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4136" name="Text Box 53"/>
          <p:cNvSpPr txBox="1">
            <a:spLocks noChangeArrowheads="1"/>
          </p:cNvSpPr>
          <p:nvPr/>
        </p:nvSpPr>
        <p:spPr bwMode="auto">
          <a:xfrm>
            <a:off x="6621463" y="4229100"/>
            <a:ext cx="287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angular velocity </a:t>
            </a:r>
          </a:p>
          <a:p>
            <a:pPr eaLnBrk="0" hangingPunct="0"/>
            <a:r>
              <a:rPr lang="el-GR" sz="2000">
                <a:solidFill>
                  <a:schemeClr val="tx1"/>
                </a:solidFill>
              </a:rPr>
              <a:t>ω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>
                <a:solidFill>
                  <a:schemeClr val="tx1"/>
                </a:solidFill>
              </a:rPr>
              <a:t>/t   unit ~ rads</a:t>
            </a:r>
            <a:r>
              <a:rPr lang="en-US" sz="2000" baseline="30000">
                <a:solidFill>
                  <a:schemeClr val="tx1"/>
                </a:solidFill>
              </a:rPr>
              <a:t>-1</a:t>
            </a:r>
            <a:endParaRPr lang="en-US" baseline="30000"/>
          </a:p>
        </p:txBody>
      </p:sp>
      <p:graphicFrame>
        <p:nvGraphicFramePr>
          <p:cNvPr id="4098" name="Object 54"/>
          <p:cNvGraphicFramePr>
            <a:graphicFrameLocks noChangeAspect="1"/>
          </p:cNvGraphicFramePr>
          <p:nvPr/>
        </p:nvGraphicFramePr>
        <p:xfrm>
          <a:off x="6646863" y="4813300"/>
          <a:ext cx="24971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3" imgW="1168200" imgH="393480" progId="Equation.3">
                  <p:embed/>
                </p:oleObj>
              </mc:Choice>
              <mc:Fallback>
                <p:oleObj name="Equation" r:id="rId3" imgW="1168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4813300"/>
                        <a:ext cx="2497137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" name="Rectangle 55"/>
          <p:cNvSpPr>
            <a:spLocks noChangeArrowheads="1"/>
          </p:cNvSpPr>
          <p:nvPr/>
        </p:nvSpPr>
        <p:spPr bwMode="auto">
          <a:xfrm>
            <a:off x="6616700" y="4302125"/>
            <a:ext cx="2490788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4138" name="WordArt 57"/>
          <p:cNvSpPr>
            <a:spLocks noChangeArrowheads="1" noChangeShapeType="1" noTextEdit="1"/>
          </p:cNvSpPr>
          <p:nvPr/>
        </p:nvSpPr>
        <p:spPr bwMode="auto">
          <a:xfrm>
            <a:off x="336550" y="179388"/>
            <a:ext cx="8467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SHM, UCM &amp; the Reference Circle</a:t>
            </a:r>
          </a:p>
        </p:txBody>
      </p:sp>
      <p:cxnSp>
        <p:nvCxnSpPr>
          <p:cNvPr id="4139" name="Straight Arrow Connector 58"/>
          <p:cNvCxnSpPr>
            <a:cxnSpLocks noChangeShapeType="1"/>
            <a:stCxn id="4123" idx="2"/>
            <a:endCxn id="4114" idx="3"/>
          </p:cNvCxnSpPr>
          <p:nvPr/>
        </p:nvCxnSpPr>
        <p:spPr bwMode="auto">
          <a:xfrm rot="5400000" flipH="1" flipV="1">
            <a:off x="6539706" y="1889919"/>
            <a:ext cx="885825" cy="1011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1429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WordArt 2"/>
          <p:cNvSpPr>
            <a:spLocks noChangeArrowheads="1" noChangeShapeType="1" noTextEdit="1"/>
          </p:cNvSpPr>
          <p:nvPr/>
        </p:nvSpPr>
        <p:spPr bwMode="auto">
          <a:xfrm>
            <a:off x="287338" y="115888"/>
            <a:ext cx="6397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Displacement</a:t>
            </a:r>
          </a:p>
        </p:txBody>
      </p:sp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309563" y="741363"/>
            <a:ext cx="5378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</a:rPr>
              <a:t>When the motion of an object is undergoing SHM motion, its displacement (y) can be graphed as a sinusoidal function (sin</a:t>
            </a:r>
            <a:r>
              <a:rPr lang="el-GR" sz="2000" b="0">
                <a:solidFill>
                  <a:schemeClr val="tx1"/>
                </a:solidFill>
                <a:cs typeface="Times New Roman" pitchFamily="18" charset="0"/>
              </a:rPr>
              <a:t>θ</a:t>
            </a:r>
            <a:r>
              <a:rPr lang="en-US" sz="2000" b="0">
                <a:solidFill>
                  <a:schemeClr val="tx1"/>
                </a:solidFill>
              </a:rPr>
              <a:t> or cos</a:t>
            </a:r>
            <a:r>
              <a:rPr lang="el-GR" b="0">
                <a:solidFill>
                  <a:schemeClr val="tx1"/>
                </a:solidFill>
              </a:rPr>
              <a:t>θ</a:t>
            </a:r>
            <a:r>
              <a:rPr lang="en-US" sz="2000" b="0">
                <a:solidFill>
                  <a:schemeClr val="tx1"/>
                </a:solidFill>
              </a:rPr>
              <a:t> graph)</a:t>
            </a:r>
          </a:p>
          <a:p>
            <a:pPr lvl="1" eaLnBrk="0" hangingPunct="0">
              <a:buFontTx/>
              <a:buChar char="•"/>
            </a:pPr>
            <a:r>
              <a:rPr lang="en-US" sz="2000" b="0">
                <a:solidFill>
                  <a:schemeClr val="tx1"/>
                </a:solidFill>
              </a:rPr>
              <a:t>A is the amplitude of the oscillation</a:t>
            </a:r>
          </a:p>
          <a:p>
            <a:pPr lvl="1" eaLnBrk="0" hangingPunct="0">
              <a:buFontTx/>
              <a:buChar char="•"/>
            </a:pPr>
            <a:r>
              <a:rPr lang="en-US" sz="2000" b="0">
                <a:solidFill>
                  <a:schemeClr val="tx1"/>
                </a:solidFill>
              </a:rPr>
              <a:t>ω is the angular velocity (</a:t>
            </a:r>
            <a:r>
              <a:rPr lang="el-GR" sz="2000" b="0">
                <a:solidFill>
                  <a:schemeClr val="tx1"/>
                </a:solidFill>
                <a:cs typeface="Times New Roman" pitchFamily="18" charset="0"/>
              </a:rPr>
              <a:t>ω</a:t>
            </a:r>
            <a:r>
              <a:rPr lang="en-US" sz="2000" b="0">
                <a:solidFill>
                  <a:schemeClr val="tx1"/>
                </a:solidFill>
                <a:cs typeface="Times New Roman" pitchFamily="18" charset="0"/>
              </a:rPr>
              <a:t> = </a:t>
            </a:r>
            <a:r>
              <a:rPr lang="el-GR" sz="2000" b="0">
                <a:solidFill>
                  <a:schemeClr val="tx1"/>
                </a:solidFill>
                <a:cs typeface="Times New Roman" pitchFamily="18" charset="0"/>
              </a:rPr>
              <a:t>θ</a:t>
            </a:r>
            <a:r>
              <a:rPr lang="en-US" sz="2000" b="0">
                <a:solidFill>
                  <a:schemeClr val="tx1"/>
                </a:solidFill>
                <a:cs typeface="Times New Roman" pitchFamily="18" charset="0"/>
              </a:rPr>
              <a:t>/t)</a:t>
            </a:r>
            <a:endParaRPr lang="el-GR" sz="2000" b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762625" y="893763"/>
          <a:ext cx="31337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3" imgW="1015920" imgH="203040" progId="Equation.3">
                  <p:embed/>
                </p:oleObj>
              </mc:Choice>
              <mc:Fallback>
                <p:oleObj name="Equation" r:id="rId3" imgW="1015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893763"/>
                        <a:ext cx="3133725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507038" y="1547813"/>
          <a:ext cx="36433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5" imgW="1180800" imgH="203040" progId="Equation.3">
                  <p:embed/>
                </p:oleObj>
              </mc:Choice>
              <mc:Fallback>
                <p:oleObj name="Equation" r:id="rId5" imgW="11808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1547813"/>
                        <a:ext cx="3643312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2" name="Group 7"/>
          <p:cNvGrpSpPr>
            <a:grpSpLocks/>
          </p:cNvGrpSpPr>
          <p:nvPr/>
        </p:nvGrpSpPr>
        <p:grpSpPr bwMode="auto">
          <a:xfrm>
            <a:off x="3951288" y="2370138"/>
            <a:ext cx="5702300" cy="4418012"/>
            <a:chOff x="855" y="1087"/>
            <a:chExt cx="5675" cy="2273"/>
          </a:xfrm>
        </p:grpSpPr>
        <p:sp>
          <p:nvSpPr>
            <p:cNvPr id="6182" name="Line 8"/>
            <p:cNvSpPr>
              <a:spLocks noChangeShapeType="1"/>
            </p:cNvSpPr>
            <p:nvPr/>
          </p:nvSpPr>
          <p:spPr bwMode="auto">
            <a:xfrm>
              <a:off x="864" y="2208"/>
              <a:ext cx="4176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6183" name="Line 9"/>
            <p:cNvSpPr>
              <a:spLocks noChangeShapeType="1"/>
            </p:cNvSpPr>
            <p:nvPr/>
          </p:nvSpPr>
          <p:spPr bwMode="auto">
            <a:xfrm>
              <a:off x="864" y="1104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6184" name="Text Box 10"/>
            <p:cNvSpPr txBox="1">
              <a:spLocks noChangeArrowheads="1"/>
            </p:cNvSpPr>
            <p:nvPr/>
          </p:nvSpPr>
          <p:spPr bwMode="auto">
            <a:xfrm>
              <a:off x="855" y="1087"/>
              <a:ext cx="283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chemeClr val="tx1"/>
                  </a:solidFill>
                  <a:latin typeface="Verdana" pitchFamily="34" charset="0"/>
                </a:rPr>
                <a:t>y</a:t>
              </a:r>
            </a:p>
          </p:txBody>
        </p:sp>
        <p:sp>
          <p:nvSpPr>
            <p:cNvPr id="6185" name="Text Box 11"/>
            <p:cNvSpPr txBox="1">
              <a:spLocks noChangeArrowheads="1"/>
            </p:cNvSpPr>
            <p:nvPr/>
          </p:nvSpPr>
          <p:spPr bwMode="auto">
            <a:xfrm>
              <a:off x="5513" y="1989"/>
              <a:ext cx="10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chemeClr val="tx1"/>
                  </a:solidFill>
                  <a:latin typeface="Verdana" pitchFamily="34" charset="0"/>
                </a:rPr>
                <a:t>t</a:t>
              </a:r>
            </a:p>
          </p:txBody>
        </p:sp>
      </p:grpSp>
      <p:pic>
        <p:nvPicPr>
          <p:cNvPr id="6153" name="Picture 12" descr="827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0813" y="2776538"/>
            <a:ext cx="47005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13"/>
          <p:cNvGrpSpPr>
            <a:grpSpLocks/>
          </p:cNvGrpSpPr>
          <p:nvPr/>
        </p:nvGrpSpPr>
        <p:grpSpPr bwMode="auto">
          <a:xfrm>
            <a:off x="3330575" y="2832100"/>
            <a:ext cx="1016000" cy="503238"/>
            <a:chOff x="237" y="1325"/>
            <a:chExt cx="1011" cy="259"/>
          </a:xfrm>
        </p:grpSpPr>
        <p:sp>
          <p:nvSpPr>
            <p:cNvPr id="6180" name="Text Box 14"/>
            <p:cNvSpPr txBox="1">
              <a:spLocks noChangeArrowheads="1"/>
            </p:cNvSpPr>
            <p:nvPr/>
          </p:nvSpPr>
          <p:spPr bwMode="auto">
            <a:xfrm>
              <a:off x="237" y="1325"/>
              <a:ext cx="67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  <a:latin typeface="Verdana" pitchFamily="34" charset="0"/>
                </a:rPr>
                <a:t>+A</a:t>
              </a:r>
            </a:p>
          </p:txBody>
        </p:sp>
        <p:sp>
          <p:nvSpPr>
            <p:cNvPr id="6181" name="Line 15"/>
            <p:cNvSpPr>
              <a:spLocks noChangeShapeType="1"/>
            </p:cNvSpPr>
            <p:nvPr/>
          </p:nvSpPr>
          <p:spPr bwMode="auto">
            <a:xfrm flipH="1">
              <a:off x="480" y="1584"/>
              <a:ext cx="768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grpSp>
        <p:nvGrpSpPr>
          <p:cNvPr id="6155" name="Group 16"/>
          <p:cNvGrpSpPr>
            <a:grpSpLocks/>
          </p:cNvGrpSpPr>
          <p:nvPr/>
        </p:nvGrpSpPr>
        <p:grpSpPr bwMode="auto">
          <a:xfrm>
            <a:off x="3422650" y="5654675"/>
            <a:ext cx="1598613" cy="571500"/>
            <a:chOff x="329" y="2777"/>
            <a:chExt cx="1591" cy="294"/>
          </a:xfrm>
        </p:grpSpPr>
        <p:sp>
          <p:nvSpPr>
            <p:cNvPr id="6178" name="Text Box 17"/>
            <p:cNvSpPr txBox="1">
              <a:spLocks noChangeArrowheads="1"/>
            </p:cNvSpPr>
            <p:nvPr/>
          </p:nvSpPr>
          <p:spPr bwMode="auto">
            <a:xfrm>
              <a:off x="329" y="2777"/>
              <a:ext cx="52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  <a:latin typeface="Verdana" pitchFamily="34" charset="0"/>
                </a:rPr>
                <a:t>-A</a:t>
              </a:r>
            </a:p>
          </p:txBody>
        </p:sp>
        <p:sp>
          <p:nvSpPr>
            <p:cNvPr id="6179" name="Line 18"/>
            <p:cNvSpPr>
              <a:spLocks noChangeShapeType="1"/>
            </p:cNvSpPr>
            <p:nvPr/>
          </p:nvSpPr>
          <p:spPr bwMode="auto">
            <a:xfrm flipH="1">
              <a:off x="480" y="2784"/>
              <a:ext cx="1440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grpSp>
        <p:nvGrpSpPr>
          <p:cNvPr id="6156" name="Group 19"/>
          <p:cNvGrpSpPr>
            <a:grpSpLocks/>
          </p:cNvGrpSpPr>
          <p:nvPr/>
        </p:nvGrpSpPr>
        <p:grpSpPr bwMode="auto">
          <a:xfrm>
            <a:off x="3484563" y="4149725"/>
            <a:ext cx="573087" cy="571500"/>
            <a:chOff x="391" y="2003"/>
            <a:chExt cx="569" cy="294"/>
          </a:xfrm>
        </p:grpSpPr>
        <p:sp>
          <p:nvSpPr>
            <p:cNvPr id="6176" name="Text Box 20"/>
            <p:cNvSpPr txBox="1">
              <a:spLocks noChangeArrowheads="1"/>
            </p:cNvSpPr>
            <p:nvPr/>
          </p:nvSpPr>
          <p:spPr bwMode="auto">
            <a:xfrm>
              <a:off x="391" y="2003"/>
              <a:ext cx="52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  <a:latin typeface="Verdana" pitchFamily="34" charset="0"/>
                </a:rPr>
                <a:t>0</a:t>
              </a:r>
            </a:p>
          </p:txBody>
        </p:sp>
        <p:sp>
          <p:nvSpPr>
            <p:cNvPr id="6177" name="Line 21"/>
            <p:cNvSpPr>
              <a:spLocks noChangeShapeType="1"/>
            </p:cNvSpPr>
            <p:nvPr/>
          </p:nvSpPr>
          <p:spPr bwMode="auto">
            <a:xfrm flipH="1">
              <a:off x="528" y="2208"/>
              <a:ext cx="432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sp>
        <p:nvSpPr>
          <p:cNvPr id="6157" name="AutoShape 22"/>
          <p:cNvSpPr>
            <a:spLocks noChangeArrowheads="1"/>
          </p:cNvSpPr>
          <p:nvPr/>
        </p:nvSpPr>
        <p:spPr bwMode="auto">
          <a:xfrm>
            <a:off x="4716463" y="1449388"/>
            <a:ext cx="1036637" cy="422275"/>
          </a:xfrm>
          <a:prstGeom prst="notchedRightArrow">
            <a:avLst>
              <a:gd name="adj1" fmla="val 50000"/>
              <a:gd name="adj2" fmla="val 613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NZ"/>
          </a:p>
        </p:txBody>
      </p:sp>
      <p:sp>
        <p:nvSpPr>
          <p:cNvPr id="6158" name="Line 23"/>
          <p:cNvSpPr>
            <a:spLocks noChangeShapeType="1"/>
          </p:cNvSpPr>
          <p:nvPr/>
        </p:nvSpPr>
        <p:spPr bwMode="auto">
          <a:xfrm flipH="1">
            <a:off x="6288088" y="2078038"/>
            <a:ext cx="93980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799263" y="241300"/>
          <a:ext cx="10366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8" imgW="431640" imgH="177480" progId="Equation.3">
                  <p:embed/>
                </p:oleObj>
              </mc:Choice>
              <mc:Fallback>
                <p:oleObj name="Equation" r:id="rId8" imgW="4316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241300"/>
                        <a:ext cx="1036637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Line 25"/>
          <p:cNvSpPr>
            <a:spLocks noChangeShapeType="1"/>
          </p:cNvSpPr>
          <p:nvPr/>
        </p:nvSpPr>
        <p:spPr bwMode="auto">
          <a:xfrm>
            <a:off x="7643813" y="663575"/>
            <a:ext cx="6921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NZ"/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0" y="5802313"/>
            <a:ext cx="55673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Maths… the graph period (T)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 is determined from</a:t>
            </a:r>
            <a:endParaRPr lang="el-GR" sz="200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306638" y="6107113"/>
          <a:ext cx="15001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10" imgW="812520" imgH="419040" progId="Equation.3">
                  <p:embed/>
                </p:oleObj>
              </mc:Choice>
              <mc:Fallback>
                <p:oleObj name="Equation" r:id="rId10" imgW="81252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6107113"/>
                        <a:ext cx="1500187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1" name="Group 40"/>
          <p:cNvGrpSpPr>
            <a:grpSpLocks/>
          </p:cNvGrpSpPr>
          <p:nvPr/>
        </p:nvGrpSpPr>
        <p:grpSpPr bwMode="auto">
          <a:xfrm>
            <a:off x="0" y="2698750"/>
            <a:ext cx="3903663" cy="3176588"/>
            <a:chOff x="0" y="2479675"/>
            <a:chExt cx="3903663" cy="3395663"/>
          </a:xfrm>
        </p:grpSpPr>
        <p:sp>
          <p:nvSpPr>
            <p:cNvPr id="6162" name="Oval 4"/>
            <p:cNvSpPr>
              <a:spLocks noChangeArrowheads="1"/>
            </p:cNvSpPr>
            <p:nvPr/>
          </p:nvSpPr>
          <p:spPr bwMode="auto">
            <a:xfrm>
              <a:off x="709613" y="3130550"/>
              <a:ext cx="2555875" cy="25765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NZ"/>
            </a:p>
          </p:txBody>
        </p:sp>
        <p:sp>
          <p:nvSpPr>
            <p:cNvPr id="6163" name="Line 30"/>
            <p:cNvSpPr>
              <a:spLocks noChangeShapeType="1"/>
            </p:cNvSpPr>
            <p:nvPr/>
          </p:nvSpPr>
          <p:spPr bwMode="auto">
            <a:xfrm>
              <a:off x="0" y="4497388"/>
              <a:ext cx="39036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6164" name="Freeform 43"/>
            <p:cNvSpPr>
              <a:spLocks/>
            </p:cNvSpPr>
            <p:nvPr/>
          </p:nvSpPr>
          <p:spPr bwMode="auto">
            <a:xfrm>
              <a:off x="615950" y="3006725"/>
              <a:ext cx="603250" cy="811213"/>
            </a:xfrm>
            <a:custGeom>
              <a:avLst/>
              <a:gdLst>
                <a:gd name="T0" fmla="*/ 2147483647 w 408"/>
                <a:gd name="T1" fmla="*/ 0 h 544"/>
                <a:gd name="T2" fmla="*/ 2147483647 w 408"/>
                <a:gd name="T3" fmla="*/ 2147483647 h 544"/>
                <a:gd name="T4" fmla="*/ 0 w 408"/>
                <a:gd name="T5" fmla="*/ 2147483647 h 544"/>
                <a:gd name="T6" fmla="*/ 0 60000 65536"/>
                <a:gd name="T7" fmla="*/ 0 60000 65536"/>
                <a:gd name="T8" fmla="*/ 0 60000 65536"/>
                <a:gd name="T9" fmla="*/ 0 w 408"/>
                <a:gd name="T10" fmla="*/ 0 h 544"/>
                <a:gd name="T11" fmla="*/ 408 w 40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544">
                  <a:moveTo>
                    <a:pt x="408" y="0"/>
                  </a:moveTo>
                  <a:cubicBezTo>
                    <a:pt x="306" y="68"/>
                    <a:pt x="204" y="136"/>
                    <a:pt x="136" y="227"/>
                  </a:cubicBezTo>
                  <a:cubicBezTo>
                    <a:pt x="68" y="318"/>
                    <a:pt x="23" y="491"/>
                    <a:pt x="0" y="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eaLnBrk="0" hangingPunct="0"/>
              <a:endParaRPr lang="en-NZ"/>
            </a:p>
          </p:txBody>
        </p:sp>
        <p:sp>
          <p:nvSpPr>
            <p:cNvPr id="6165" name="Text Box 44"/>
            <p:cNvSpPr txBox="1">
              <a:spLocks noChangeArrowheads="1"/>
            </p:cNvSpPr>
            <p:nvPr/>
          </p:nvSpPr>
          <p:spPr bwMode="auto">
            <a:xfrm>
              <a:off x="415925" y="3074988"/>
              <a:ext cx="401638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>
                  <a:solidFill>
                    <a:schemeClr val="tx1"/>
                  </a:solidFill>
                  <a:latin typeface="Arial" charset="0"/>
                  <a:cs typeface="Arial" charset="0"/>
                </a:rPr>
                <a:t>ω</a:t>
              </a:r>
            </a:p>
          </p:txBody>
        </p:sp>
        <p:cxnSp>
          <p:nvCxnSpPr>
            <p:cNvPr id="6166" name="Straight Arrow Connector 58"/>
            <p:cNvCxnSpPr>
              <a:cxnSpLocks noChangeShapeType="1"/>
            </p:cNvCxnSpPr>
            <p:nvPr/>
          </p:nvCxnSpPr>
          <p:spPr bwMode="auto">
            <a:xfrm rot="5400000" flipH="1" flipV="1">
              <a:off x="1789907" y="3571081"/>
              <a:ext cx="1125538" cy="7270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167" name="Line 30"/>
            <p:cNvSpPr>
              <a:spLocks noChangeShapeType="1"/>
            </p:cNvSpPr>
            <p:nvPr/>
          </p:nvSpPr>
          <p:spPr bwMode="auto">
            <a:xfrm rot="16200000" flipV="1">
              <a:off x="311150" y="4170363"/>
              <a:ext cx="3395663" cy="142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6168" name="Text Box 41"/>
            <p:cNvSpPr txBox="1">
              <a:spLocks noChangeArrowheads="1"/>
            </p:cNvSpPr>
            <p:nvPr/>
          </p:nvSpPr>
          <p:spPr bwMode="auto">
            <a:xfrm>
              <a:off x="1695450" y="3644900"/>
              <a:ext cx="315913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6169" name="Text Box 41"/>
            <p:cNvSpPr txBox="1">
              <a:spLocks noChangeArrowheads="1"/>
            </p:cNvSpPr>
            <p:nvPr/>
          </p:nvSpPr>
          <p:spPr bwMode="auto">
            <a:xfrm>
              <a:off x="2308225" y="3679825"/>
              <a:ext cx="379413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170" name="Text Box 41"/>
            <p:cNvSpPr txBox="1">
              <a:spLocks noChangeArrowheads="1"/>
            </p:cNvSpPr>
            <p:nvPr/>
          </p:nvSpPr>
          <p:spPr bwMode="auto">
            <a:xfrm>
              <a:off x="1628775" y="4433888"/>
              <a:ext cx="393700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6171" name="Text Box 41"/>
            <p:cNvSpPr txBox="1">
              <a:spLocks noChangeArrowheads="1"/>
            </p:cNvSpPr>
            <p:nvPr/>
          </p:nvSpPr>
          <p:spPr bwMode="auto">
            <a:xfrm>
              <a:off x="2103438" y="4125913"/>
              <a:ext cx="32226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>
                  <a:solidFill>
                    <a:schemeClr val="tx1"/>
                  </a:solidFill>
                </a:rPr>
                <a:t>θ</a:t>
              </a: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172" name="Straight Connector 52"/>
            <p:cNvCxnSpPr>
              <a:cxnSpLocks noChangeShapeType="1"/>
            </p:cNvCxnSpPr>
            <p:nvPr/>
          </p:nvCxnSpPr>
          <p:spPr bwMode="auto">
            <a:xfrm>
              <a:off x="2001838" y="3371850"/>
              <a:ext cx="13271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6173" name="Straight Arrow Connector 53"/>
            <p:cNvCxnSpPr>
              <a:cxnSpLocks noChangeShapeType="1"/>
            </p:cNvCxnSpPr>
            <p:nvPr/>
          </p:nvCxnSpPr>
          <p:spPr bwMode="auto">
            <a:xfrm rot="5400000" flipH="1" flipV="1">
              <a:off x="1436688" y="3937000"/>
              <a:ext cx="1131888" cy="158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6174" name="Text Box 41"/>
            <p:cNvSpPr txBox="1">
              <a:spLocks noChangeArrowheads="1"/>
            </p:cNvSpPr>
            <p:nvPr/>
          </p:nvSpPr>
          <p:spPr bwMode="auto">
            <a:xfrm>
              <a:off x="2274888" y="3314700"/>
              <a:ext cx="320675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>
                  <a:solidFill>
                    <a:schemeClr val="tx1"/>
                  </a:solidFill>
                </a:rPr>
                <a:t>θ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75" name="Oval 55"/>
            <p:cNvSpPr>
              <a:spLocks noChangeArrowheads="1"/>
            </p:cNvSpPr>
            <p:nvPr/>
          </p:nvSpPr>
          <p:spPr bwMode="auto">
            <a:xfrm>
              <a:off x="2673350" y="3282950"/>
              <a:ext cx="146050" cy="10953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n-NZ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038225" y="203200"/>
          <a:ext cx="697230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3" imgW="8714286" imgH="8009524" progId="">
                  <p:embed/>
                </p:oleObj>
              </mc:Choice>
              <mc:Fallback>
                <p:oleObj r:id="rId3" imgW="8714286" imgH="80095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203200"/>
                        <a:ext cx="6972300" cy="640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mboo">
  <a:themeElements>
    <a:clrScheme name="">
      <a:dk1>
        <a:srgbClr val="000000"/>
      </a:dk1>
      <a:lt1>
        <a:srgbClr val="FFFFFF"/>
      </a:lt1>
      <a:dk2>
        <a:srgbClr val="0080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547</Words>
  <Application>Microsoft Macintosh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Default Design</vt:lpstr>
      <vt:lpstr>Bamboo</vt:lpstr>
      <vt:lpstr>1_Default Design</vt:lpstr>
      <vt:lpstr>Equation</vt:lpstr>
      <vt:lpstr>Microsoft Equation</vt:lpstr>
      <vt:lpstr>Reference Circles…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137</cp:revision>
  <cp:lastPrinted>2002-03-16T02:38:44Z</cp:lastPrinted>
  <dcterms:created xsi:type="dcterms:W3CDTF">2002-03-15T17:34:58Z</dcterms:created>
  <dcterms:modified xsi:type="dcterms:W3CDTF">2015-06-04T23:26:12Z</dcterms:modified>
</cp:coreProperties>
</file>