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98" r:id="rId4"/>
    <p:sldId id="296" r:id="rId5"/>
    <p:sldId id="261" r:id="rId6"/>
    <p:sldId id="267" r:id="rId7"/>
    <p:sldId id="288" r:id="rId8"/>
    <p:sldId id="289" r:id="rId9"/>
    <p:sldId id="276" r:id="rId10"/>
    <p:sldId id="295" r:id="rId11"/>
    <p:sldId id="281" r:id="rId12"/>
    <p:sldId id="283" r:id="rId13"/>
    <p:sldId id="275" r:id="rId14"/>
    <p:sldId id="280" r:id="rId15"/>
    <p:sldId id="300" r:id="rId16"/>
    <p:sldId id="301" r:id="rId17"/>
    <p:sldId id="302" r:id="rId18"/>
    <p:sldId id="303" r:id="rId19"/>
    <p:sldId id="286" r:id="rId20"/>
  </p:sldIdLst>
  <p:sldSz cx="9144000" cy="6858000" type="screen4x3"/>
  <p:notesSz cx="6896100" cy="10033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3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8310" cy="501650"/>
          </a:xfrm>
          <a:prstGeom prst="rect">
            <a:avLst/>
          </a:prstGeom>
        </p:spPr>
        <p:txBody>
          <a:bodyPr vert="horz" lIns="96734" tIns="48367" rIns="96734" bIns="48367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6194" y="0"/>
            <a:ext cx="2988310" cy="501650"/>
          </a:xfrm>
          <a:prstGeom prst="rect">
            <a:avLst/>
          </a:prstGeom>
        </p:spPr>
        <p:txBody>
          <a:bodyPr vert="horz" lIns="96734" tIns="48367" rIns="96734" bIns="48367" rtlCol="0"/>
          <a:lstStyle>
            <a:lvl1pPr algn="r">
              <a:defRPr sz="1300"/>
            </a:lvl1pPr>
          </a:lstStyle>
          <a:p>
            <a:pPr>
              <a:defRPr/>
            </a:pPr>
            <a:fld id="{5EE285F2-9DEE-4D02-AFCB-6D1DFFF1437A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6500" cy="376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734" tIns="48367" rIns="96734" bIns="4836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610" y="4765675"/>
            <a:ext cx="5516880" cy="4514850"/>
          </a:xfrm>
          <a:prstGeom prst="rect">
            <a:avLst/>
          </a:prstGeom>
        </p:spPr>
        <p:txBody>
          <a:bodyPr vert="horz" lIns="96734" tIns="48367" rIns="96734" bIns="4836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29609"/>
            <a:ext cx="2988310" cy="501650"/>
          </a:xfrm>
          <a:prstGeom prst="rect">
            <a:avLst/>
          </a:prstGeom>
        </p:spPr>
        <p:txBody>
          <a:bodyPr vert="horz" lIns="96734" tIns="48367" rIns="96734" bIns="4836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6194" y="9529609"/>
            <a:ext cx="2988310" cy="501650"/>
          </a:xfrm>
          <a:prstGeom prst="rect">
            <a:avLst/>
          </a:prstGeom>
        </p:spPr>
        <p:txBody>
          <a:bodyPr vert="horz" lIns="96734" tIns="48367" rIns="96734" bIns="48367" rtlCol="0" anchor="b"/>
          <a:lstStyle>
            <a:lvl1pPr algn="r">
              <a:defRPr sz="1300"/>
            </a:lvl1pPr>
          </a:lstStyle>
          <a:p>
            <a:pPr>
              <a:defRPr/>
            </a:pPr>
            <a:fld id="{92AD5B0B-B964-4761-8610-036E90C1E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89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AD96C8-0C29-47F4-9F9E-E0A27019143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BDA602-4A5D-433C-BACB-36644D15485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8C1F49-6DBA-4077-831B-53AE2FA8122D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243A77-D3C9-4F54-ABAF-B6D122761EE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999415-5992-4BE3-A6B7-6FE49530C18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7018EA-8E90-4331-A064-6EBB6B10E6FE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9FF429-022B-4FA9-A192-FA4452498849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0446E-F863-44CC-89AB-F564C615C954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03C11-FA2E-4F62-A8FD-09F5E4005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3E7F9-34FB-407C-8433-11FB263F8262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4D9C0-629A-46A9-97F5-F849CC155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826D3-0318-423B-9C47-3F4A2DB3D432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B820A-E492-43CC-B686-2D7C50B47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2D48E-03C7-4076-827E-03511EA06BB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175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25BAB-A27D-45ED-BAB9-5EA8DE7AD405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4160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52B82-0FED-4631-8CF5-1337DCDEE21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3478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BE827-E5B8-43E2-AC85-56D7BA00161A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6597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2F217-A079-46BD-ADF0-0E5E7B55B03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8278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8FFC7-C422-43B9-9A53-8D1CE456208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260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8D1C3-F9E0-4D58-B1C3-879AE96BF34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8733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F1BBE-70BF-40EB-BAA8-3523EC6769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716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994B-3C23-4B64-B7E6-B4E2C6A03AC0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E414-1DC2-452B-958A-ED062A936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2D6A0-7842-432C-8213-E7E5EE90C38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9481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62E40-407C-4530-B0BE-2CA22F940C0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7712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6D7C5-2AA3-432E-99BD-9E3AE7A0A57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2014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728E9-975A-4304-8A50-952DA9FE9F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1713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711D6-CFA6-434E-B384-681DCBCF5BC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984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37748-B83B-4AF7-9A8B-8DBB95F44D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4012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59079-91A0-4B5E-B254-4D7EB4CF7F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2533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BE9B1-3226-41BB-982C-DA01C9FF94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9741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7054F-3B9E-4240-B908-CAD6613610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6555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133A9-8475-4C40-A3F2-F427F1B59F3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714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95521-8822-4FEB-878B-1DB3126F2297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7CAAC-253D-4150-A026-A9437E460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D8859-EC3C-4CBF-932A-58A1D8D5C8B6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090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BE8FD-C09D-49EB-8AD2-1F3CD6AFB98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1293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7AD47-8C57-422F-AB3B-A3BFB8EFD996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126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7C626-CECC-4344-A417-32156F73B2A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685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9DC8F-5D52-4B74-9790-92C151A1E355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363E9-51E7-48F7-B3EC-C459F8E9B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8C5A1-2CCA-473E-BFB1-BA068916E22A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9F4F-0014-4B03-9E9A-9D9128D51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5907-BFD8-45E3-8131-59F8FE4F7FC5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C15C9-B0CE-457F-8443-045E32753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9093-F0CD-4676-9DD0-797B193763E0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2EF10-BC50-4233-87B2-9F28E18F0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51E93-57ED-4663-95D2-60C1C2144746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27F19-B146-44F9-BA86-C7ECCDF4E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9E34E-E46D-48DC-A37A-A6BFF0D693D7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097C6-00D2-4159-9F86-EE7B3345F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C7791E-E1C4-493E-8F8D-C38B4659C60B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8DAF7A-A772-422F-9E98-000924941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97748189-5CAE-40EE-826F-30F320056933}" type="slidenum">
              <a:rPr lang="en-US" altLang="en-US" smtClean="0">
                <a:solidFill>
                  <a:prstClr val="black"/>
                </a:solidFill>
                <a:latin typeface="Verdana" charset="0"/>
                <a:ea typeface="ＭＳ Ｐゴシック" charset="-128"/>
              </a:rPr>
              <a:pPr/>
              <a:t>‹#›</a:t>
            </a:fld>
            <a:endParaRPr lang="en-US" altLang="en-US" smtClean="0">
              <a:solidFill>
                <a:prstClr val="black"/>
              </a:solidFill>
              <a:latin typeface="Verdan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0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 altLang="en-US" smtClean="0">
              <a:solidFill>
                <a:prstClr val="black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 altLang="en-US" smtClean="0">
              <a:solidFill>
                <a:prstClr val="black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6C3569D9-5222-4735-9719-7385DB14B7B0}" type="slidenum">
              <a:rPr lang="en-US" altLang="en-US" smtClean="0">
                <a:solidFill>
                  <a:prstClr val="black"/>
                </a:solidFill>
                <a:latin typeface="Verdana" charset="0"/>
                <a:ea typeface="ＭＳ Ｐゴシック" charset="-128"/>
              </a:rPr>
              <a:pPr/>
              <a:t>‹#›</a:t>
            </a:fld>
            <a:endParaRPr lang="en-US" altLang="en-US" smtClean="0">
              <a:solidFill>
                <a:prstClr val="black"/>
              </a:solidFill>
              <a:latin typeface="Verdan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536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gsir.netfirms.com/englishhtm/RC_dc.ht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wmf"/><Relationship Id="rId5" Type="http://schemas.openxmlformats.org/officeDocument/2006/relationships/image" Target="../media/image8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7.png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917" y="1692499"/>
            <a:ext cx="8738861" cy="303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45"/>
          <p:cNvSpPr txBox="1">
            <a:spLocks noChangeArrowheads="1"/>
          </p:cNvSpPr>
          <p:nvPr/>
        </p:nvSpPr>
        <p:spPr bwMode="auto">
          <a:xfrm>
            <a:off x="503548" y="5373216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/>
              <a:t>Unless stated </a:t>
            </a:r>
            <a:r>
              <a:rPr lang="en-US" sz="2800" dirty="0" smtClean="0"/>
              <a:t>otherwise all </a:t>
            </a:r>
            <a:r>
              <a:rPr lang="en-US" sz="2800" dirty="0"/>
              <a:t>AC voltage &amp; current values are </a:t>
            </a:r>
            <a:r>
              <a:rPr lang="en-US" sz="2800" b="1" dirty="0">
                <a:solidFill>
                  <a:srgbClr val="FF0000"/>
                </a:solidFill>
              </a:rPr>
              <a:t>rms</a:t>
            </a:r>
            <a:r>
              <a:rPr lang="en-US" sz="2800" dirty="0"/>
              <a:t> values</a:t>
            </a:r>
          </a:p>
        </p:txBody>
      </p:sp>
      <p:sp>
        <p:nvSpPr>
          <p:cNvPr id="4" name="Oval 3"/>
          <p:cNvSpPr/>
          <p:nvPr/>
        </p:nvSpPr>
        <p:spPr>
          <a:xfrm>
            <a:off x="7543800" y="2744924"/>
            <a:ext cx="16002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2" name="Rectangle 1"/>
          <p:cNvSpPr/>
          <p:nvPr/>
        </p:nvSpPr>
        <p:spPr>
          <a:xfrm>
            <a:off x="1604999" y="404664"/>
            <a:ext cx="6314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“RC”  - AC circuits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835696" y="3887924"/>
            <a:ext cx="16002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0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3" y="361950"/>
            <a:ext cx="8358187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1066800" y="5546725"/>
            <a:ext cx="4454538" cy="52322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See 4 RC circuits applet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288" y="800100"/>
            <a:ext cx="6426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00038" y="4670425"/>
            <a:ext cx="83248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For components in series	V</a:t>
            </a:r>
            <a:r>
              <a:rPr lang="en-US" sz="2000" baseline="-25000" dirty="0"/>
              <a:t>S</a:t>
            </a:r>
            <a:r>
              <a:rPr lang="en-US" sz="2000" dirty="0"/>
              <a:t> = V</a:t>
            </a:r>
            <a:r>
              <a:rPr lang="en-US" sz="2000" baseline="-25000" dirty="0"/>
              <a:t>C</a:t>
            </a:r>
            <a:r>
              <a:rPr lang="en-US" sz="2000" dirty="0"/>
              <a:t> + V</a:t>
            </a:r>
            <a:r>
              <a:rPr lang="en-US" sz="2000" baseline="-25000" dirty="0"/>
              <a:t>R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To get V</a:t>
            </a:r>
            <a:r>
              <a:rPr lang="en-US" sz="2000" baseline="-25000" dirty="0"/>
              <a:t>S </a:t>
            </a:r>
            <a:r>
              <a:rPr lang="en-US" sz="2000" dirty="0"/>
              <a:t>add V</a:t>
            </a:r>
            <a:r>
              <a:rPr lang="en-US" sz="2000" baseline="-25000" dirty="0"/>
              <a:t>C</a:t>
            </a:r>
            <a:r>
              <a:rPr lang="en-US" sz="2000" dirty="0"/>
              <a:t> &amp; V</a:t>
            </a:r>
            <a:r>
              <a:rPr lang="en-US" sz="2000" baseline="-25000" dirty="0"/>
              <a:t>R</a:t>
            </a:r>
            <a:r>
              <a:rPr lang="en-US" sz="2000" dirty="0"/>
              <a:t> </a:t>
            </a:r>
            <a:r>
              <a:rPr lang="en-US" sz="2000" dirty="0" err="1"/>
              <a:t>phasors</a:t>
            </a:r>
            <a:r>
              <a:rPr lang="en-US" sz="2000" dirty="0"/>
              <a:t> as </a:t>
            </a:r>
            <a:r>
              <a:rPr lang="en-US" sz="2000" dirty="0" smtClean="0"/>
              <a:t>vectors 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Current is in phase with the resistor </a:t>
            </a:r>
            <a:r>
              <a:rPr lang="en-US" sz="2000" dirty="0" smtClean="0"/>
              <a:t>voltage</a:t>
            </a:r>
            <a:endParaRPr lang="en-US" sz="2000" dirty="0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27013" y="36195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Voltage relationship between V</a:t>
            </a:r>
            <a:r>
              <a:rPr lang="en-US" sz="2400" baseline="-25000"/>
              <a:t>S</a:t>
            </a:r>
            <a:r>
              <a:rPr lang="en-US" sz="2400"/>
              <a:t>, V</a:t>
            </a:r>
            <a:r>
              <a:rPr lang="en-US" sz="2400" baseline="-25000"/>
              <a:t>C</a:t>
            </a:r>
            <a:r>
              <a:rPr lang="en-US" sz="2400"/>
              <a:t> &amp; V</a:t>
            </a:r>
            <a:r>
              <a:rPr lang="en-US" sz="2400" baseline="-25000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380104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Impedance</a:t>
            </a:r>
          </a:p>
        </p:txBody>
      </p:sp>
      <p:sp>
        <p:nvSpPr>
          <p:cNvPr id="3077" name="TextBox 2"/>
          <p:cNvSpPr txBox="1">
            <a:spLocks noChangeArrowheads="1"/>
          </p:cNvSpPr>
          <p:nvPr/>
        </p:nvSpPr>
        <p:spPr bwMode="auto">
          <a:xfrm>
            <a:off x="300038" y="1055688"/>
            <a:ext cx="4702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Resistance &amp; reactance both impede the flow of current in a circuit. There combined effect is called </a:t>
            </a:r>
            <a:r>
              <a:rPr lang="en-US" b="1" dirty="0">
                <a:solidFill>
                  <a:srgbClr val="FF0000"/>
                </a:solidFill>
              </a:rPr>
              <a:t>impedance</a:t>
            </a:r>
            <a:r>
              <a:rPr lang="en-US" dirty="0"/>
              <a:t>, symbol </a:t>
            </a:r>
            <a:r>
              <a:rPr lang="en-US" b="1" dirty="0"/>
              <a:t>Z</a:t>
            </a:r>
            <a:r>
              <a:rPr lang="en-US" dirty="0"/>
              <a:t>, unit </a:t>
            </a:r>
            <a:r>
              <a:rPr lang="el-GR" dirty="0"/>
              <a:t>Ω</a:t>
            </a:r>
            <a:r>
              <a:rPr lang="en-US" dirty="0"/>
              <a:t>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560072"/>
              </p:ext>
            </p:extLst>
          </p:nvPr>
        </p:nvGraphicFramePr>
        <p:xfrm>
          <a:off x="5220072" y="446088"/>
          <a:ext cx="33194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4" imgW="1866600" imgH="685800" progId="Equation.3">
                  <p:embed/>
                </p:oleObj>
              </mc:Choice>
              <mc:Fallback>
                <p:oleObj name="Equation" r:id="rId4" imgW="186660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46088"/>
                        <a:ext cx="331946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22098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Combining the voltages gives: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30250" y="2633663"/>
          <a:ext cx="311785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6" imgW="1358640" imgH="1549080" progId="Equation.3">
                  <p:embed/>
                </p:oleObj>
              </mc:Choice>
              <mc:Fallback>
                <p:oleObj name="Equation" r:id="rId6" imgW="1358640" imgH="15490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2633663"/>
                        <a:ext cx="3117850" cy="355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4100" y="2005013"/>
            <a:ext cx="3462338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170363"/>
            <a:ext cx="3468688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0800000">
            <a:off x="3732213" y="3830638"/>
            <a:ext cx="1295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01" y="3448050"/>
            <a:ext cx="2882900" cy="1822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4006850"/>
            <a:ext cx="3089854" cy="1035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4" name="Rectangle 53"/>
          <p:cNvSpPr/>
          <p:nvPr/>
        </p:nvSpPr>
        <p:spPr>
          <a:xfrm>
            <a:off x="63500" y="2954635"/>
            <a:ext cx="585817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CA" sz="4400" b="1" spc="50" dirty="0">
                <a:ln w="13500">
                  <a:solidFill>
                    <a:srgbClr val="F8C00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8C000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50800" y="3619500"/>
            <a:ext cx="4406900" cy="25019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en-US" sz="1900" b="1">
              <a:solidFill>
                <a:srgbClr val="FFFDFC"/>
              </a:solidFill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5" name="TextBox 34"/>
          <p:cNvSpPr txBox="1">
            <a:spLocks noChangeArrowheads="1"/>
          </p:cNvSpPr>
          <p:nvPr/>
        </p:nvSpPr>
        <p:spPr bwMode="auto">
          <a:xfrm>
            <a:off x="50800" y="609600"/>
            <a:ext cx="5092700" cy="923925"/>
          </a:xfrm>
          <a:prstGeom prst="rect">
            <a:avLst/>
          </a:prstGeom>
          <a:solidFill>
            <a:srgbClr val="FCEED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This RC circuit comprises of a 2,400 µF capacitor and a 2.0 Ω resistor and a 50 Hz power supply.</a:t>
            </a:r>
          </a:p>
        </p:txBody>
      </p:sp>
      <p:sp>
        <p:nvSpPr>
          <p:cNvPr id="15366" name="TextBox 35"/>
          <p:cNvSpPr txBox="1">
            <a:spLocks noChangeArrowheads="1"/>
          </p:cNvSpPr>
          <p:nvPr/>
        </p:nvSpPr>
        <p:spPr bwMode="auto">
          <a:xfrm>
            <a:off x="63500" y="1701800"/>
            <a:ext cx="5753100" cy="120015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1800"/>
              </a:spcAft>
              <a:buFont typeface="Arial" charset="0"/>
              <a:buAutoNum type="arabicPeriod"/>
            </a:pPr>
            <a:r>
              <a:rPr lang="en-US" altLang="en-US" smtClean="0">
                <a:solidFill>
                  <a:srgbClr val="000000"/>
                </a:solidFill>
              </a:rPr>
              <a:t>Calculate the reactance of the capacitor.</a:t>
            </a:r>
          </a:p>
          <a:p>
            <a:pPr eaLnBrk="1" hangingPunct="1">
              <a:spcAft>
                <a:spcPts val="1800"/>
              </a:spcAft>
              <a:buFont typeface="Arial" charset="0"/>
              <a:buAutoNum type="arabicPeriod"/>
            </a:pPr>
            <a:r>
              <a:rPr lang="en-US" altLang="en-US" smtClean="0">
                <a:solidFill>
                  <a:srgbClr val="000000"/>
                </a:solidFill>
              </a:rPr>
              <a:t>Draw a phasor diagram and determine the impedance of the circuit.</a:t>
            </a:r>
          </a:p>
        </p:txBody>
      </p:sp>
      <p:cxnSp>
        <p:nvCxnSpPr>
          <p:cNvPr id="15369" name="Straight Arrow Connector 62"/>
          <p:cNvCxnSpPr>
            <a:cxnSpLocks noChangeShapeType="1"/>
          </p:cNvCxnSpPr>
          <p:nvPr/>
        </p:nvCxnSpPr>
        <p:spPr bwMode="auto">
          <a:xfrm rot="16200000" flipH="1">
            <a:off x="-514350" y="4946650"/>
            <a:ext cx="1901825" cy="15875"/>
          </a:xfrm>
          <a:prstGeom prst="straightConnector1">
            <a:avLst/>
          </a:prstGeom>
          <a:noFill/>
          <a:ln w="28575">
            <a:solidFill>
              <a:srgbClr val="00009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0" name="Rectangle 63"/>
          <p:cNvSpPr>
            <a:spLocks noChangeArrowheads="1"/>
          </p:cNvSpPr>
          <p:nvPr/>
        </p:nvSpPr>
        <p:spPr bwMode="auto">
          <a:xfrm>
            <a:off x="433388" y="3992563"/>
            <a:ext cx="3660775" cy="1905000"/>
          </a:xfrm>
          <a:prstGeom prst="rect">
            <a:avLst/>
          </a:prstGeom>
          <a:noFill/>
          <a:ln w="9525">
            <a:solidFill>
              <a:srgbClr val="FF66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endParaRPr lang="en-US" altLang="en-US" smtClean="0">
              <a:solidFill>
                <a:prstClr val="black"/>
              </a:solidFill>
            </a:endParaRPr>
          </a:p>
        </p:txBody>
      </p:sp>
      <p:cxnSp>
        <p:nvCxnSpPr>
          <p:cNvPr id="15371" name="Straight Arrow Connector 64"/>
          <p:cNvCxnSpPr>
            <a:cxnSpLocks noChangeShapeType="1"/>
          </p:cNvCxnSpPr>
          <p:nvPr/>
        </p:nvCxnSpPr>
        <p:spPr bwMode="auto">
          <a:xfrm>
            <a:off x="414338" y="4000500"/>
            <a:ext cx="3687762" cy="3175"/>
          </a:xfrm>
          <a:prstGeom prst="straightConnector1">
            <a:avLst/>
          </a:prstGeom>
          <a:noFill/>
          <a:ln w="28575">
            <a:solidFill>
              <a:srgbClr val="8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Straight Arrow Connector 68"/>
          <p:cNvCxnSpPr>
            <a:cxnSpLocks noChangeShapeType="1"/>
          </p:cNvCxnSpPr>
          <p:nvPr/>
        </p:nvCxnSpPr>
        <p:spPr bwMode="auto">
          <a:xfrm>
            <a:off x="423863" y="3998913"/>
            <a:ext cx="3683000" cy="1893887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6" name="TextBox 39"/>
          <p:cNvSpPr txBox="1">
            <a:spLocks noChangeArrowheads="1"/>
          </p:cNvSpPr>
          <p:nvPr/>
        </p:nvSpPr>
        <p:spPr bwMode="auto">
          <a:xfrm>
            <a:off x="76200" y="63500"/>
            <a:ext cx="1416050" cy="40005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smtClean="0">
                <a:solidFill>
                  <a:srgbClr val="000000"/>
                </a:solidFill>
              </a:rPr>
              <a:t>RC circuit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600200" y="3644900"/>
            <a:ext cx="14081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R = 2.0 Ω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57200" y="5143500"/>
            <a:ext cx="1574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X</a:t>
            </a:r>
            <a:r>
              <a:rPr lang="en-US" altLang="en-US" baseline="-25000" smtClean="0">
                <a:solidFill>
                  <a:prstClr val="black"/>
                </a:solidFill>
              </a:rPr>
              <a:t>C</a:t>
            </a:r>
            <a:r>
              <a:rPr lang="en-US" altLang="en-US" smtClean="0">
                <a:solidFill>
                  <a:prstClr val="black"/>
                </a:solidFill>
              </a:rPr>
              <a:t> = 1.3 Ω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095500" y="4584700"/>
            <a:ext cx="14065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Z = 2.4 Ω</a:t>
            </a:r>
          </a:p>
        </p:txBody>
      </p:sp>
      <p:grpSp>
        <p:nvGrpSpPr>
          <p:cNvPr id="15388" name="Group 46"/>
          <p:cNvGrpSpPr>
            <a:grpSpLocks/>
          </p:cNvGrpSpPr>
          <p:nvPr/>
        </p:nvGrpSpPr>
        <p:grpSpPr bwMode="auto">
          <a:xfrm>
            <a:off x="5181600" y="76200"/>
            <a:ext cx="3835400" cy="1943100"/>
            <a:chOff x="5118100" y="76200"/>
            <a:chExt cx="3835400" cy="1943100"/>
          </a:xfrm>
        </p:grpSpPr>
        <p:sp>
          <p:nvSpPr>
            <p:cNvPr id="49" name="Oval 48"/>
            <p:cNvSpPr/>
            <p:nvPr/>
          </p:nvSpPr>
          <p:spPr bwMode="auto">
            <a:xfrm>
              <a:off x="5118100" y="114300"/>
              <a:ext cx="3657600" cy="1905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alpha val="75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 sz="1900">
                <a:solidFill>
                  <a:prstClr val="black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404" name="Rectangle 36"/>
            <p:cNvSpPr>
              <a:spLocks noChangeArrowheads="1"/>
            </p:cNvSpPr>
            <p:nvPr/>
          </p:nvSpPr>
          <p:spPr bwMode="auto">
            <a:xfrm>
              <a:off x="5422900" y="858838"/>
              <a:ext cx="2654300" cy="660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7187979" y="596943"/>
              <a:ext cx="152381" cy="469963"/>
              <a:chOff x="5829300" y="1854200"/>
              <a:chExt cx="152400" cy="469900"/>
            </a:xfrm>
            <a:solidFill>
              <a:schemeClr val="accent1"/>
            </a:solidFill>
          </p:grpSpPr>
          <p:sp>
            <p:nvSpPr>
              <p:cNvPr id="15402" name="Rectangle 47"/>
              <p:cNvSpPr>
                <a:spLocks noChangeArrowheads="1"/>
              </p:cNvSpPr>
              <p:nvPr/>
            </p:nvSpPr>
            <p:spPr bwMode="auto">
              <a:xfrm>
                <a:off x="5829300" y="1854200"/>
                <a:ext cx="152400" cy="457200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5403" name="Line 330"/>
              <p:cNvSpPr>
                <a:spLocks noChangeShapeType="1"/>
              </p:cNvSpPr>
              <p:nvPr/>
            </p:nvSpPr>
            <p:spPr bwMode="auto">
              <a:xfrm flipH="1">
                <a:off x="5842000" y="1866900"/>
                <a:ext cx="0" cy="4572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2" name="Line 332"/>
              <p:cNvSpPr>
                <a:spLocks noChangeShapeType="1"/>
              </p:cNvSpPr>
              <p:nvPr/>
            </p:nvSpPr>
            <p:spPr bwMode="auto">
              <a:xfrm>
                <a:off x="5956300" y="1866900"/>
                <a:ext cx="0" cy="4572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</p:grpSp>
        <p:sp>
          <p:nvSpPr>
            <p:cNvPr id="15406" name="Rectangle 39"/>
            <p:cNvSpPr>
              <a:spLocks noChangeArrowheads="1"/>
            </p:cNvSpPr>
            <p:nvPr/>
          </p:nvSpPr>
          <p:spPr bwMode="auto">
            <a:xfrm>
              <a:off x="6527800" y="1328738"/>
              <a:ext cx="444500" cy="368300"/>
            </a:xfrm>
            <a:prstGeom prst="rect">
              <a:avLst/>
            </a:prstGeom>
            <a:solidFill>
              <a:srgbClr val="F8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407" name="Oval 42"/>
            <p:cNvSpPr>
              <a:spLocks noChangeArrowheads="1"/>
            </p:cNvSpPr>
            <p:nvPr/>
          </p:nvSpPr>
          <p:spPr bwMode="auto">
            <a:xfrm rot="-5400000">
              <a:off x="6518275" y="1481138"/>
              <a:ext cx="63500" cy="63500"/>
            </a:xfrm>
            <a:prstGeom prst="ellipse">
              <a:avLst/>
            </a:prstGeom>
            <a:solidFill>
              <a:srgbClr val="F0E6C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408" name="Oval 43"/>
            <p:cNvSpPr>
              <a:spLocks noChangeArrowheads="1"/>
            </p:cNvSpPr>
            <p:nvPr/>
          </p:nvSpPr>
          <p:spPr bwMode="auto">
            <a:xfrm rot="-5400000">
              <a:off x="6899275" y="1476375"/>
              <a:ext cx="63500" cy="63500"/>
            </a:xfrm>
            <a:prstGeom prst="ellipse">
              <a:avLst/>
            </a:prstGeom>
            <a:solidFill>
              <a:srgbClr val="F0E6C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398" name="Rectangle 383"/>
            <p:cNvSpPr>
              <a:spLocks noChangeArrowheads="1"/>
            </p:cNvSpPr>
            <p:nvPr/>
          </p:nvSpPr>
          <p:spPr bwMode="auto">
            <a:xfrm>
              <a:off x="5867344" y="744601"/>
              <a:ext cx="660317" cy="233393"/>
            </a:xfrm>
            <a:prstGeom prst="rect">
              <a:avLst/>
            </a:prstGeom>
            <a:solidFill>
              <a:srgbClr val="A6A6A6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sz="1900">
                <a:solidFill>
                  <a:srgbClr val="660066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412" name="TextBox 36"/>
            <p:cNvSpPr txBox="1">
              <a:spLocks noChangeArrowheads="1"/>
            </p:cNvSpPr>
            <p:nvPr/>
          </p:nvSpPr>
          <p:spPr bwMode="auto">
            <a:xfrm>
              <a:off x="5651500" y="457200"/>
              <a:ext cx="10239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400" smtClean="0">
                  <a:solidFill>
                    <a:prstClr val="black"/>
                  </a:solidFill>
                </a:rPr>
                <a:t>R =2.0 Ω</a:t>
              </a:r>
            </a:p>
          </p:txBody>
        </p:sp>
        <p:sp>
          <p:nvSpPr>
            <p:cNvPr id="15413" name="TextBox 37"/>
            <p:cNvSpPr txBox="1">
              <a:spLocks noChangeArrowheads="1"/>
            </p:cNvSpPr>
            <p:nvPr/>
          </p:nvSpPr>
          <p:spPr bwMode="auto">
            <a:xfrm>
              <a:off x="6464300" y="279400"/>
              <a:ext cx="13906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400" smtClean="0">
                  <a:solidFill>
                    <a:prstClr val="black"/>
                  </a:solidFill>
                </a:rPr>
                <a:t>C = 2,400 µF </a:t>
              </a:r>
            </a:p>
          </p:txBody>
        </p:sp>
        <p:sp>
          <p:nvSpPr>
            <p:cNvPr id="15414" name="TextBox 38"/>
            <p:cNvSpPr txBox="1">
              <a:spLocks noChangeArrowheads="1"/>
            </p:cNvSpPr>
            <p:nvPr/>
          </p:nvSpPr>
          <p:spPr bwMode="auto">
            <a:xfrm>
              <a:off x="6438900" y="1701800"/>
              <a:ext cx="7048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400" smtClean="0">
                  <a:solidFill>
                    <a:prstClr val="black"/>
                  </a:solidFill>
                </a:rPr>
                <a:t>50 Hz</a:t>
              </a:r>
            </a:p>
          </p:txBody>
        </p:sp>
        <p:pic>
          <p:nvPicPr>
            <p:cNvPr id="15415" name="Picture 5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1384300"/>
              <a:ext cx="214313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6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8675" y="76200"/>
              <a:ext cx="504825" cy="96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Rectangle 52"/>
          <p:cNvSpPr/>
          <p:nvPr/>
        </p:nvSpPr>
        <p:spPr>
          <a:xfrm>
            <a:off x="4103258" y="2840335"/>
            <a:ext cx="585817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CA" sz="4400" b="1" spc="50" dirty="0">
                <a:ln w="13500">
                  <a:solidFill>
                    <a:srgbClr val="F8C000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8C000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4576" y="2755900"/>
            <a:ext cx="3704844" cy="363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1Right">
              <a:rot lat="1080000" lon="20040000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7755" y="2089150"/>
            <a:ext cx="2426245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2Left">
              <a:rot lat="1080000" lon="1560000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6697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4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5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5746749" y="2125028"/>
            <a:ext cx="3082926" cy="424561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6">
                <a:alpha val="75000"/>
              </a:schemeClr>
            </a:glow>
          </a:effec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5364" name="TextBox 21"/>
          <p:cNvSpPr txBox="1">
            <a:spLocks noChangeArrowheads="1"/>
          </p:cNvSpPr>
          <p:nvPr/>
        </p:nvSpPr>
        <p:spPr bwMode="auto">
          <a:xfrm>
            <a:off x="63500" y="76200"/>
            <a:ext cx="1350963" cy="3841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RC circuit</a:t>
            </a:r>
          </a:p>
        </p:txBody>
      </p:sp>
      <p:sp>
        <p:nvSpPr>
          <p:cNvPr id="15365" name="TextBox 34"/>
          <p:cNvSpPr txBox="1">
            <a:spLocks noChangeArrowheads="1"/>
          </p:cNvSpPr>
          <p:nvPr/>
        </p:nvSpPr>
        <p:spPr bwMode="auto">
          <a:xfrm>
            <a:off x="63500" y="546100"/>
            <a:ext cx="5118100" cy="14773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This RC circuit comprises of a 2,400 µF capacitor, a 2.0 Ω resistor and a 50 Hz power supply. </a:t>
            </a:r>
          </a:p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The current in the circuit 4.2 A</a:t>
            </a:r>
          </a:p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The reactance X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C </a:t>
            </a:r>
            <a:r>
              <a:rPr lang="en-US" altLang="en-US" sz="1800" smtClean="0">
                <a:solidFill>
                  <a:srgbClr val="000000"/>
                </a:solidFill>
              </a:rPr>
              <a:t>of the capacitor is 1.3 Ω.</a:t>
            </a:r>
          </a:p>
        </p:txBody>
      </p:sp>
      <p:sp>
        <p:nvSpPr>
          <p:cNvPr id="15369" name="TextBox 35"/>
          <p:cNvSpPr txBox="1">
            <a:spLocks noChangeArrowheads="1"/>
          </p:cNvSpPr>
          <p:nvPr/>
        </p:nvSpPr>
        <p:spPr bwMode="auto">
          <a:xfrm>
            <a:off x="63500" y="2293938"/>
            <a:ext cx="5359400" cy="369331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3600"/>
              </a:spcAft>
              <a:buFont typeface="Arial" charset="0"/>
              <a:buAutoNum type="arabicPeriod"/>
            </a:pPr>
            <a:r>
              <a:rPr lang="en-US" altLang="en-US" sz="1800" smtClean="0">
                <a:solidFill>
                  <a:srgbClr val="000000"/>
                </a:solidFill>
              </a:rPr>
              <a:t>Calculate the potential drop across the capacitor (V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C</a:t>
            </a:r>
            <a:r>
              <a:rPr lang="en-US" altLang="en-US" sz="1800" smtClean="0">
                <a:solidFill>
                  <a:srgbClr val="000000"/>
                </a:solidFill>
              </a:rPr>
              <a:t>) and the potential drop across the resistor (V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R</a:t>
            </a:r>
            <a:r>
              <a:rPr lang="en-US" altLang="en-US" sz="1800" smtClean="0">
                <a:solidFill>
                  <a:srgbClr val="000000"/>
                </a:solidFill>
              </a:rPr>
              <a:t>)</a:t>
            </a:r>
          </a:p>
          <a:p>
            <a:pPr eaLnBrk="1" hangingPunct="1">
              <a:spcAft>
                <a:spcPts val="3600"/>
              </a:spcAft>
              <a:buFont typeface="Arial" charset="0"/>
              <a:buAutoNum type="arabicPeriod"/>
            </a:pPr>
            <a:r>
              <a:rPr lang="en-US" altLang="en-US" sz="1800" smtClean="0">
                <a:solidFill>
                  <a:srgbClr val="000000"/>
                </a:solidFill>
              </a:rPr>
              <a:t>Determine the supply voltage (V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S</a:t>
            </a:r>
            <a:r>
              <a:rPr lang="en-US" altLang="en-US" sz="1800" smtClean="0">
                <a:solidFill>
                  <a:srgbClr val="000000"/>
                </a:solidFill>
              </a:rPr>
              <a:t>)</a:t>
            </a:r>
          </a:p>
          <a:p>
            <a:pPr eaLnBrk="1" hangingPunct="1">
              <a:spcAft>
                <a:spcPts val="3600"/>
              </a:spcAft>
              <a:buFont typeface="Arial" charset="0"/>
              <a:buAutoNum type="arabicPeriod"/>
            </a:pPr>
            <a:r>
              <a:rPr lang="en-US" altLang="en-US" sz="1800" smtClean="0">
                <a:solidFill>
                  <a:srgbClr val="000000"/>
                </a:solidFill>
              </a:rPr>
              <a:t>Determine the phase difference between the current and the supply voltage (V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S</a:t>
            </a:r>
            <a:r>
              <a:rPr lang="en-US" altLang="en-US" sz="1800" smtClean="0">
                <a:solidFill>
                  <a:srgbClr val="000000"/>
                </a:solidFill>
              </a:rPr>
              <a:t>)</a:t>
            </a:r>
          </a:p>
          <a:p>
            <a:pPr eaLnBrk="1" hangingPunct="1">
              <a:spcAft>
                <a:spcPts val="3600"/>
              </a:spcAft>
              <a:buFont typeface="Arial" charset="0"/>
              <a:buAutoNum type="arabicPeriod"/>
            </a:pPr>
            <a:r>
              <a:rPr lang="en-US" altLang="en-US" sz="1800" smtClean="0">
                <a:solidFill>
                  <a:srgbClr val="000000"/>
                </a:solidFill>
              </a:rPr>
              <a:t>Label the waves on the graph with V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R</a:t>
            </a:r>
            <a:r>
              <a:rPr lang="en-US" altLang="en-US" sz="1800" smtClean="0">
                <a:solidFill>
                  <a:srgbClr val="000000"/>
                </a:solidFill>
              </a:rPr>
              <a:t>, V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C</a:t>
            </a:r>
            <a:r>
              <a:rPr lang="en-US" altLang="en-US" sz="1800" smtClean="0">
                <a:solidFill>
                  <a:srgbClr val="000000"/>
                </a:solidFill>
              </a:rPr>
              <a:t> and V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S</a:t>
            </a:r>
            <a:r>
              <a:rPr lang="en-US" altLang="en-US" sz="1800" smtClean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5376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76200"/>
            <a:ext cx="5048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7" name="Group 53"/>
          <p:cNvGrpSpPr>
            <a:grpSpLocks/>
          </p:cNvGrpSpPr>
          <p:nvPr/>
        </p:nvGrpSpPr>
        <p:grpSpPr bwMode="auto">
          <a:xfrm>
            <a:off x="5772150" y="2205038"/>
            <a:ext cx="2787650" cy="4064000"/>
            <a:chOff x="5505449" y="2205038"/>
            <a:chExt cx="2787651" cy="4064000"/>
          </a:xfrm>
        </p:grpSpPr>
        <p:pic>
          <p:nvPicPr>
            <p:cNvPr id="15382" name="Picture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9600" y="2205038"/>
              <a:ext cx="2603500" cy="40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3" name="Rectangle 52"/>
            <p:cNvSpPr>
              <a:spLocks noChangeArrowheads="1"/>
            </p:cNvSpPr>
            <p:nvPr/>
          </p:nvSpPr>
          <p:spPr bwMode="auto">
            <a:xfrm>
              <a:off x="5505449" y="5073124"/>
              <a:ext cx="285750" cy="552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5378" name="Rectangle 50"/>
          <p:cNvSpPr>
            <a:spLocks noChangeArrowheads="1"/>
          </p:cNvSpPr>
          <p:nvPr/>
        </p:nvSpPr>
        <p:spPr bwMode="auto">
          <a:xfrm>
            <a:off x="5772150" y="5048250"/>
            <a:ext cx="184150" cy="577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endParaRPr lang="en-US" altLang="en-US" smtClean="0">
              <a:solidFill>
                <a:prstClr val="black"/>
              </a:solidFill>
            </a:endParaRPr>
          </a:p>
        </p:txBody>
      </p:sp>
      <p:grpSp>
        <p:nvGrpSpPr>
          <p:cNvPr id="15379" name="Group 55"/>
          <p:cNvGrpSpPr>
            <a:grpSpLocks/>
          </p:cNvGrpSpPr>
          <p:nvPr/>
        </p:nvGrpSpPr>
        <p:grpSpPr bwMode="auto">
          <a:xfrm>
            <a:off x="5029200" y="114300"/>
            <a:ext cx="3657600" cy="1905000"/>
            <a:chOff x="5029200" y="114300"/>
            <a:chExt cx="3657600" cy="1905000"/>
          </a:xfrm>
        </p:grpSpPr>
        <p:grpSp>
          <p:nvGrpSpPr>
            <p:cNvPr id="4" name="Group 26"/>
            <p:cNvGrpSpPr/>
            <p:nvPr/>
          </p:nvGrpSpPr>
          <p:grpSpPr>
            <a:xfrm>
              <a:off x="5029200" y="114300"/>
              <a:ext cx="3657600" cy="1905000"/>
              <a:chOff x="5029200" y="114300"/>
              <a:chExt cx="3657600" cy="19050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8" name="Oval 27"/>
              <p:cNvSpPr/>
              <p:nvPr/>
            </p:nvSpPr>
            <p:spPr bwMode="auto">
              <a:xfrm>
                <a:off x="5029200" y="114300"/>
                <a:ext cx="3657600" cy="190500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63500">
                  <a:schemeClr val="accent4">
                    <a:alpha val="75000"/>
                  </a:schemeClr>
                </a:glo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07" charset="0"/>
                  <a:ea typeface="ＭＳ Ｐゴシック" pitchFamily="-107" charset="-128"/>
                  <a:cs typeface="ＭＳ Ｐゴシック" pitchFamily="-107" charset="-128"/>
                </a:endParaRPr>
              </a:p>
            </p:txBody>
          </p:sp>
          <p:sp>
            <p:nvSpPr>
              <p:cNvPr id="29" name="Rectangle 36"/>
              <p:cNvSpPr>
                <a:spLocks noChangeArrowheads="1"/>
              </p:cNvSpPr>
              <p:nvPr/>
            </p:nvSpPr>
            <p:spPr bwMode="auto">
              <a:xfrm>
                <a:off x="5422900" y="858838"/>
                <a:ext cx="2654300" cy="6604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grpSp>
            <p:nvGrpSpPr>
              <p:cNvPr id="5" name="Group 48"/>
              <p:cNvGrpSpPr>
                <a:grpSpLocks/>
              </p:cNvGrpSpPr>
              <p:nvPr/>
            </p:nvGrpSpPr>
            <p:grpSpPr bwMode="auto">
              <a:xfrm>
                <a:off x="7187979" y="596943"/>
                <a:ext cx="152381" cy="469963"/>
                <a:chOff x="5829300" y="1854200"/>
                <a:chExt cx="152400" cy="469900"/>
              </a:xfrm>
              <a:grpFill/>
            </p:grpSpPr>
            <p:sp>
              <p:nvSpPr>
                <p:cNvPr id="40" name="Rectangle 47"/>
                <p:cNvSpPr>
                  <a:spLocks noChangeArrowheads="1"/>
                </p:cNvSpPr>
                <p:nvPr/>
              </p:nvSpPr>
              <p:spPr bwMode="auto">
                <a:xfrm>
                  <a:off x="5829300" y="1854200"/>
                  <a:ext cx="152400" cy="457200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900">
                    <a:solidFill>
                      <a:prstClr val="black"/>
                    </a:solidFill>
                    <a:latin typeface="Verdana" pitchFamily="-111" charset="0"/>
                    <a:ea typeface="ＭＳ Ｐゴシック" pitchFamily="-111" charset="-128"/>
                    <a:cs typeface="ＭＳ Ｐゴシック" pitchFamily="-111" charset="-128"/>
                  </a:endParaRPr>
                </a:p>
              </p:txBody>
            </p:sp>
            <p:sp>
              <p:nvSpPr>
                <p:cNvPr id="41" name="Line 330"/>
                <p:cNvSpPr>
                  <a:spLocks noChangeShapeType="1"/>
                </p:cNvSpPr>
                <p:nvPr/>
              </p:nvSpPr>
              <p:spPr bwMode="auto">
                <a:xfrm flipH="1">
                  <a:off x="5842000" y="1866900"/>
                  <a:ext cx="0" cy="45720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900">
                    <a:solidFill>
                      <a:prstClr val="black"/>
                    </a:solidFill>
                    <a:latin typeface="Verdana" pitchFamily="-111" charset="0"/>
                    <a:ea typeface="ＭＳ Ｐゴシック" pitchFamily="-111" charset="-128"/>
                    <a:cs typeface="ＭＳ Ｐゴシック" pitchFamily="-111" charset="-128"/>
                  </a:endParaRPr>
                </a:p>
              </p:txBody>
            </p:sp>
            <p:sp>
              <p:nvSpPr>
                <p:cNvPr id="42" name="Line 332"/>
                <p:cNvSpPr>
                  <a:spLocks noChangeShapeType="1"/>
                </p:cNvSpPr>
                <p:nvPr/>
              </p:nvSpPr>
              <p:spPr bwMode="auto">
                <a:xfrm>
                  <a:off x="5956300" y="1866900"/>
                  <a:ext cx="0" cy="45720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900">
                    <a:solidFill>
                      <a:prstClr val="black"/>
                    </a:solidFill>
                    <a:latin typeface="Verdana" pitchFamily="-111" charset="0"/>
                    <a:ea typeface="ＭＳ Ｐゴシック" pitchFamily="-111" charset="-128"/>
                    <a:cs typeface="ＭＳ Ｐゴシック" pitchFamily="-111" charset="-128"/>
                  </a:endParaRPr>
                </a:p>
              </p:txBody>
            </p:sp>
          </p:grpSp>
          <p:sp>
            <p:nvSpPr>
              <p:cNvPr id="32" name="Oval 42"/>
              <p:cNvSpPr>
                <a:spLocks noChangeArrowheads="1"/>
              </p:cNvSpPr>
              <p:nvPr/>
            </p:nvSpPr>
            <p:spPr bwMode="auto">
              <a:xfrm rot="16200000">
                <a:off x="6518275" y="1481138"/>
                <a:ext cx="63500" cy="635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3" name="Oval 43"/>
              <p:cNvSpPr>
                <a:spLocks noChangeArrowheads="1"/>
              </p:cNvSpPr>
              <p:nvPr/>
            </p:nvSpPr>
            <p:spPr bwMode="auto">
              <a:xfrm rot="16200000">
                <a:off x="6899275" y="1476375"/>
                <a:ext cx="63500" cy="635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4" name="Rectangle 383"/>
              <p:cNvSpPr>
                <a:spLocks noChangeArrowheads="1"/>
              </p:cNvSpPr>
              <p:nvPr/>
            </p:nvSpPr>
            <p:spPr bwMode="auto">
              <a:xfrm>
                <a:off x="5867344" y="744601"/>
                <a:ext cx="660317" cy="233393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srgbClr val="660066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35" name="TextBox 36"/>
              <p:cNvSpPr txBox="1">
                <a:spLocks noChangeArrowheads="1"/>
              </p:cNvSpPr>
              <p:nvPr/>
            </p:nvSpPr>
            <p:spPr bwMode="auto">
              <a:xfrm>
                <a:off x="5651500" y="457200"/>
                <a:ext cx="1023938" cy="3079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>
                    <a:solidFill>
                      <a:prstClr val="black"/>
                    </a:solidFill>
                    <a:latin typeface="Verdana" pitchFamily="-65" charset="0"/>
                    <a:ea typeface="ＭＳ Ｐゴシック" pitchFamily="-65" charset="-128"/>
                    <a:cs typeface="ＭＳ Ｐゴシック" pitchFamily="-65" charset="-128"/>
                  </a:rPr>
                  <a:t>R =2.0 Ω</a:t>
                </a:r>
              </a:p>
            </p:txBody>
          </p:sp>
          <p:sp>
            <p:nvSpPr>
              <p:cNvPr id="36" name="TextBox 37"/>
              <p:cNvSpPr txBox="1">
                <a:spLocks noChangeArrowheads="1"/>
              </p:cNvSpPr>
              <p:nvPr/>
            </p:nvSpPr>
            <p:spPr bwMode="auto">
              <a:xfrm>
                <a:off x="6578600" y="279400"/>
                <a:ext cx="1390650" cy="3079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Verdana" pitchFamily="-65" charset="0"/>
                    <a:ea typeface="ＭＳ Ｐゴシック" pitchFamily="-65" charset="-128"/>
                    <a:cs typeface="ＭＳ Ｐゴシック" pitchFamily="-65" charset="-128"/>
                  </a:rPr>
                  <a:t>C = 2,400 µF </a:t>
                </a:r>
              </a:p>
            </p:txBody>
          </p:sp>
          <p:sp>
            <p:nvSpPr>
              <p:cNvPr id="37" name="TextBox 38"/>
              <p:cNvSpPr txBox="1">
                <a:spLocks noChangeArrowheads="1"/>
              </p:cNvSpPr>
              <p:nvPr/>
            </p:nvSpPr>
            <p:spPr bwMode="auto">
              <a:xfrm>
                <a:off x="6438900" y="1701800"/>
                <a:ext cx="704850" cy="3079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>
                    <a:solidFill>
                      <a:prstClr val="black"/>
                    </a:solidFill>
                    <a:latin typeface="Verdana" pitchFamily="-65" charset="0"/>
                    <a:ea typeface="ＭＳ Ｐゴシック" pitchFamily="-65" charset="-128"/>
                    <a:cs typeface="ＭＳ Ｐゴシック" pitchFamily="-65" charset="-128"/>
                  </a:rPr>
                  <a:t>50 Hz</a:t>
                </a:r>
              </a:p>
            </p:txBody>
          </p:sp>
        </p:grpSp>
        <p:pic>
          <p:nvPicPr>
            <p:cNvPr id="15381" name="Picture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776" y="1363663"/>
              <a:ext cx="317500" cy="264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2743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 bwMode="auto">
          <a:xfrm>
            <a:off x="8526184" y="3139549"/>
            <a:ext cx="366988" cy="40057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2000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112" charset="-128"/>
                <a:cs typeface="ＭＳ Ｐゴシック" pitchFamily="-112" charset="-128"/>
              </a:rPr>
              <a:t>2</a:t>
            </a:r>
          </a:p>
        </p:txBody>
      </p:sp>
      <p:sp>
        <p:nvSpPr>
          <p:cNvPr id="70" name="Rounded Rectangle 69"/>
          <p:cNvSpPr/>
          <p:nvPr/>
        </p:nvSpPr>
        <p:spPr bwMode="auto">
          <a:xfrm>
            <a:off x="263525" y="3514725"/>
            <a:ext cx="3076575" cy="152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5364" name="TextBox 21"/>
          <p:cNvSpPr txBox="1">
            <a:spLocks noChangeArrowheads="1"/>
          </p:cNvSpPr>
          <p:nvPr/>
        </p:nvSpPr>
        <p:spPr bwMode="auto">
          <a:xfrm>
            <a:off x="63500" y="50800"/>
            <a:ext cx="1350963" cy="3841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RC circuit</a:t>
            </a:r>
          </a:p>
        </p:txBody>
      </p:sp>
      <p:sp>
        <p:nvSpPr>
          <p:cNvPr id="15365" name="TextBox 34"/>
          <p:cNvSpPr txBox="1">
            <a:spLocks noChangeArrowheads="1"/>
          </p:cNvSpPr>
          <p:nvPr/>
        </p:nvSpPr>
        <p:spPr bwMode="auto">
          <a:xfrm>
            <a:off x="63500" y="469900"/>
            <a:ext cx="5118100" cy="14773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This RC circuit comprises of a 2,400 µF capacitor, a 2.0 Ω resistor and a 50 Hz power supply. </a:t>
            </a:r>
          </a:p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The current in the circuit 4.2 A</a:t>
            </a:r>
          </a:p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The reactance X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C </a:t>
            </a:r>
            <a:r>
              <a:rPr lang="en-US" altLang="en-US" sz="1800" smtClean="0">
                <a:solidFill>
                  <a:srgbClr val="000000"/>
                </a:solidFill>
              </a:rPr>
              <a:t>of the capacitor is 1.3 Ω.</a:t>
            </a:r>
          </a:p>
        </p:txBody>
      </p:sp>
      <p:sp>
        <p:nvSpPr>
          <p:cNvPr id="15369" name="TextBox 35"/>
          <p:cNvSpPr txBox="1">
            <a:spLocks noChangeArrowheads="1"/>
          </p:cNvSpPr>
          <p:nvPr/>
        </p:nvSpPr>
        <p:spPr bwMode="auto">
          <a:xfrm>
            <a:off x="63500" y="2014538"/>
            <a:ext cx="4951519" cy="9233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4200"/>
              </a:spcAft>
              <a:buFont typeface="Arial" charset="0"/>
              <a:buAutoNum type="arabicPeriod"/>
            </a:pPr>
            <a:r>
              <a:rPr lang="en-US" altLang="en-US" sz="1800" smtClean="0">
                <a:solidFill>
                  <a:srgbClr val="000000"/>
                </a:solidFill>
              </a:rPr>
              <a:t>Calculate the potential drop across the capacitor (V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C</a:t>
            </a:r>
            <a:r>
              <a:rPr lang="en-US" altLang="en-US" sz="1800" smtClean="0">
                <a:solidFill>
                  <a:srgbClr val="000000"/>
                </a:solidFill>
              </a:rPr>
              <a:t>) and the potential drop across the resistor (V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R</a:t>
            </a:r>
            <a:r>
              <a:rPr lang="en-US" altLang="en-US" sz="1800" smtClean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16402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76200"/>
            <a:ext cx="5048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6"/>
          <p:cNvGrpSpPr/>
          <p:nvPr/>
        </p:nvGrpSpPr>
        <p:grpSpPr>
          <a:xfrm>
            <a:off x="5029200" y="114300"/>
            <a:ext cx="3657600" cy="1905000"/>
            <a:chOff x="5029200" y="114300"/>
            <a:chExt cx="3657600" cy="1905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" name="Oval 27"/>
            <p:cNvSpPr/>
            <p:nvPr/>
          </p:nvSpPr>
          <p:spPr bwMode="auto">
            <a:xfrm>
              <a:off x="5029200" y="114300"/>
              <a:ext cx="3657600" cy="19050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alpha val="75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 sz="1900">
                <a:solidFill>
                  <a:prstClr val="black"/>
                </a:solidFill>
                <a:latin typeface="Verdana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5422900" y="858838"/>
              <a:ext cx="2654300" cy="6604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900">
                <a:solidFill>
                  <a:prstClr val="black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7187979" y="596943"/>
              <a:ext cx="152381" cy="469963"/>
              <a:chOff x="5829300" y="1854200"/>
              <a:chExt cx="152400" cy="469900"/>
            </a:xfrm>
            <a:grpFill/>
          </p:grpSpPr>
          <p:sp>
            <p:nvSpPr>
              <p:cNvPr id="40" name="Rectangle 47"/>
              <p:cNvSpPr>
                <a:spLocks noChangeArrowheads="1"/>
              </p:cNvSpPr>
              <p:nvPr/>
            </p:nvSpPr>
            <p:spPr bwMode="auto">
              <a:xfrm>
                <a:off x="5829300" y="1854200"/>
                <a:ext cx="152400" cy="457200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41" name="Line 330"/>
              <p:cNvSpPr>
                <a:spLocks noChangeShapeType="1"/>
              </p:cNvSpPr>
              <p:nvPr/>
            </p:nvSpPr>
            <p:spPr bwMode="auto">
              <a:xfrm flipH="1">
                <a:off x="5842000" y="1866900"/>
                <a:ext cx="0" cy="4572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42" name="Line 332"/>
              <p:cNvSpPr>
                <a:spLocks noChangeShapeType="1"/>
              </p:cNvSpPr>
              <p:nvPr/>
            </p:nvSpPr>
            <p:spPr bwMode="auto">
              <a:xfrm>
                <a:off x="5956300" y="1866900"/>
                <a:ext cx="0" cy="4572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</p:grpSp>
        <p:sp>
          <p:nvSpPr>
            <p:cNvPr id="32" name="Oval 42"/>
            <p:cNvSpPr>
              <a:spLocks noChangeArrowheads="1"/>
            </p:cNvSpPr>
            <p:nvPr/>
          </p:nvSpPr>
          <p:spPr bwMode="auto">
            <a:xfrm rot="16200000">
              <a:off x="6518275" y="1481138"/>
              <a:ext cx="63500" cy="635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900">
                <a:solidFill>
                  <a:prstClr val="black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33" name="Oval 43"/>
            <p:cNvSpPr>
              <a:spLocks noChangeArrowheads="1"/>
            </p:cNvSpPr>
            <p:nvPr/>
          </p:nvSpPr>
          <p:spPr bwMode="auto">
            <a:xfrm rot="16200000">
              <a:off x="6899275" y="1476375"/>
              <a:ext cx="63500" cy="635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900">
                <a:solidFill>
                  <a:prstClr val="black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34" name="Rectangle 383"/>
            <p:cNvSpPr>
              <a:spLocks noChangeArrowheads="1"/>
            </p:cNvSpPr>
            <p:nvPr/>
          </p:nvSpPr>
          <p:spPr bwMode="auto">
            <a:xfrm>
              <a:off x="5867344" y="744601"/>
              <a:ext cx="660317" cy="233393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sz="1900">
                <a:solidFill>
                  <a:srgbClr val="660066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35" name="TextBox 36"/>
            <p:cNvSpPr txBox="1">
              <a:spLocks noChangeArrowheads="1"/>
            </p:cNvSpPr>
            <p:nvPr/>
          </p:nvSpPr>
          <p:spPr bwMode="auto">
            <a:xfrm>
              <a:off x="5651500" y="457200"/>
              <a:ext cx="1023938" cy="307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  <a:latin typeface="Verdana" pitchFamily="-65" charset="0"/>
                  <a:ea typeface="ＭＳ Ｐゴシック" pitchFamily="-65" charset="-128"/>
                  <a:cs typeface="ＭＳ Ｐゴシック" pitchFamily="-65" charset="-128"/>
                </a:rPr>
                <a:t>R =2.0 Ω</a:t>
              </a:r>
            </a:p>
          </p:txBody>
        </p:sp>
        <p:sp>
          <p:nvSpPr>
            <p:cNvPr id="36" name="TextBox 37"/>
            <p:cNvSpPr txBox="1">
              <a:spLocks noChangeArrowheads="1"/>
            </p:cNvSpPr>
            <p:nvPr/>
          </p:nvSpPr>
          <p:spPr bwMode="auto">
            <a:xfrm>
              <a:off x="6553200" y="279400"/>
              <a:ext cx="1390650" cy="307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Verdana" pitchFamily="-65" charset="0"/>
                  <a:ea typeface="ＭＳ Ｐゴシック" pitchFamily="-65" charset="-128"/>
                  <a:cs typeface="ＭＳ Ｐゴシック" pitchFamily="-65" charset="-128"/>
                </a:rPr>
                <a:t>C = 2,400 µF </a:t>
              </a:r>
            </a:p>
          </p:txBody>
        </p:sp>
        <p:sp>
          <p:nvSpPr>
            <p:cNvPr id="37" name="TextBox 38"/>
            <p:cNvSpPr txBox="1">
              <a:spLocks noChangeArrowheads="1"/>
            </p:cNvSpPr>
            <p:nvPr/>
          </p:nvSpPr>
          <p:spPr bwMode="auto">
            <a:xfrm>
              <a:off x="6438900" y="1701800"/>
              <a:ext cx="704850" cy="307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prstClr val="black"/>
                  </a:solidFill>
                  <a:latin typeface="Verdana" pitchFamily="-65" charset="0"/>
                  <a:ea typeface="ＭＳ Ｐゴシック" pitchFamily="-65" charset="-128"/>
                  <a:cs typeface="ＭＳ Ｐゴシック" pitchFamily="-65" charset="-128"/>
                </a:rPr>
                <a:t>50 Hz</a:t>
              </a:r>
            </a:p>
          </p:txBody>
        </p:sp>
      </p:grpSp>
      <p:pic>
        <p:nvPicPr>
          <p:cNvPr id="16404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363663"/>
            <a:ext cx="3175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58"/>
          <p:cNvSpPr txBox="1">
            <a:spLocks noChangeArrowheads="1"/>
          </p:cNvSpPr>
          <p:nvPr/>
        </p:nvSpPr>
        <p:spPr bwMode="auto">
          <a:xfrm>
            <a:off x="6332538" y="3140075"/>
            <a:ext cx="1471612" cy="339725"/>
          </a:xfrm>
          <a:prstGeom prst="rect">
            <a:avLst/>
          </a:prstGeom>
          <a:gradFill rotWithShape="1">
            <a:gsLst>
              <a:gs pos="0">
                <a:srgbClr val="FFF5DA"/>
              </a:gs>
              <a:gs pos="64999">
                <a:srgbClr val="FFE8A7"/>
              </a:gs>
              <a:gs pos="100000">
                <a:srgbClr val="FFE082"/>
              </a:gs>
            </a:gsLst>
            <a:lin ang="5400000" scaled="1"/>
          </a:gradFill>
          <a:ln w="9525">
            <a:solidFill>
              <a:srgbClr val="F8B333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404040"/>
                </a:solidFill>
              </a:rPr>
              <a:t>Both correct</a:t>
            </a:r>
          </a:p>
        </p:txBody>
      </p:sp>
      <p:sp>
        <p:nvSpPr>
          <p:cNvPr id="43" name="TextBox 35"/>
          <p:cNvSpPr txBox="1">
            <a:spLocks noChangeArrowheads="1"/>
          </p:cNvSpPr>
          <p:nvPr/>
        </p:nvSpPr>
        <p:spPr bwMode="auto">
          <a:xfrm>
            <a:off x="63500" y="3044270"/>
            <a:ext cx="4845051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3600"/>
              </a:spcAft>
            </a:pPr>
            <a:r>
              <a:rPr lang="en-US" altLang="en-US" sz="1800" smtClean="0">
                <a:solidFill>
                  <a:srgbClr val="000000"/>
                </a:solidFill>
              </a:rPr>
              <a:t>2.	Determine the supply voltage (V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S</a:t>
            </a:r>
            <a:r>
              <a:rPr lang="en-US" altLang="en-US" sz="1800" smtClean="0">
                <a:solidFill>
                  <a:srgbClr val="000000"/>
                </a:solidFill>
              </a:rPr>
              <a:t>) </a:t>
            </a:r>
          </a:p>
        </p:txBody>
      </p:sp>
      <p:cxnSp>
        <p:nvCxnSpPr>
          <p:cNvPr id="44" name="Straight Arrow Connector 62"/>
          <p:cNvCxnSpPr>
            <a:cxnSpLocks noChangeAspect="1" noChangeShapeType="1"/>
          </p:cNvCxnSpPr>
          <p:nvPr/>
        </p:nvCxnSpPr>
        <p:spPr bwMode="auto">
          <a:xfrm rot="16200000" flipH="1">
            <a:off x="14288" y="4314825"/>
            <a:ext cx="1233487" cy="11113"/>
          </a:xfrm>
          <a:prstGeom prst="straightConnector1">
            <a:avLst/>
          </a:prstGeom>
          <a:noFill/>
          <a:ln w="28575">
            <a:solidFill>
              <a:srgbClr val="00009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64"/>
          <p:cNvCxnSpPr>
            <a:cxnSpLocks noChangeAspect="1" noChangeShapeType="1"/>
          </p:cNvCxnSpPr>
          <p:nvPr/>
        </p:nvCxnSpPr>
        <p:spPr bwMode="auto">
          <a:xfrm>
            <a:off x="612775" y="3700463"/>
            <a:ext cx="2392363" cy="3175"/>
          </a:xfrm>
          <a:prstGeom prst="straightConnector1">
            <a:avLst/>
          </a:prstGeom>
          <a:noFill/>
          <a:ln w="28575">
            <a:solidFill>
              <a:srgbClr val="8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68"/>
          <p:cNvCxnSpPr>
            <a:cxnSpLocks noChangeShapeType="1"/>
          </p:cNvCxnSpPr>
          <p:nvPr/>
        </p:nvCxnSpPr>
        <p:spPr bwMode="auto">
          <a:xfrm>
            <a:off x="625475" y="3703638"/>
            <a:ext cx="2379663" cy="121285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TextBox 29"/>
          <p:cNvSpPr txBox="1">
            <a:spLocks noChangeArrowheads="1"/>
          </p:cNvSpPr>
          <p:nvPr/>
        </p:nvSpPr>
        <p:spPr bwMode="auto">
          <a:xfrm>
            <a:off x="592138" y="4381500"/>
            <a:ext cx="1209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prstClr val="black"/>
                </a:solidFill>
              </a:rPr>
              <a:t>V</a:t>
            </a:r>
            <a:r>
              <a:rPr lang="en-US" altLang="en-US" sz="1400" baseline="-25000" smtClean="0">
                <a:solidFill>
                  <a:prstClr val="black"/>
                </a:solidFill>
              </a:rPr>
              <a:t>C</a:t>
            </a:r>
            <a:r>
              <a:rPr lang="en-US" altLang="en-US" sz="1400" smtClean="0">
                <a:solidFill>
                  <a:prstClr val="black"/>
                </a:solidFill>
              </a:rPr>
              <a:t> = 5.5 V</a:t>
            </a:r>
          </a:p>
        </p:txBody>
      </p:sp>
      <p:sp>
        <p:nvSpPr>
          <p:cNvPr id="49" name="TextBox 30"/>
          <p:cNvSpPr txBox="1">
            <a:spLocks noChangeArrowheads="1"/>
          </p:cNvSpPr>
          <p:nvPr/>
        </p:nvSpPr>
        <p:spPr bwMode="auto">
          <a:xfrm>
            <a:off x="1722438" y="3644900"/>
            <a:ext cx="1171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prstClr val="black"/>
                </a:solidFill>
              </a:rPr>
              <a:t>V</a:t>
            </a:r>
            <a:r>
              <a:rPr lang="en-US" altLang="en-US" sz="1400" baseline="-25000" smtClean="0">
                <a:solidFill>
                  <a:prstClr val="black"/>
                </a:solidFill>
              </a:rPr>
              <a:t>R</a:t>
            </a:r>
            <a:r>
              <a:rPr lang="en-US" altLang="en-US" sz="1400" smtClean="0">
                <a:solidFill>
                  <a:prstClr val="black"/>
                </a:solidFill>
              </a:rPr>
              <a:t> = 8.4 V</a:t>
            </a:r>
          </a:p>
        </p:txBody>
      </p: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112838" y="3632200"/>
            <a:ext cx="376237" cy="407988"/>
            <a:chOff x="5956246" y="2857500"/>
            <a:chExt cx="376292" cy="407988"/>
          </a:xfrm>
        </p:grpSpPr>
        <p:sp>
          <p:nvSpPr>
            <p:cNvPr id="16429" name="TextBox 33"/>
            <p:cNvSpPr txBox="1">
              <a:spLocks noChangeArrowheads="1"/>
            </p:cNvSpPr>
            <p:nvPr/>
          </p:nvSpPr>
          <p:spPr bwMode="auto">
            <a:xfrm>
              <a:off x="5956246" y="2857500"/>
              <a:ext cx="311577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mtClean="0">
                  <a:solidFill>
                    <a:prstClr val="black"/>
                  </a:solidFill>
                  <a:latin typeface="Symbol" pitchFamily="-65" charset="2"/>
                </a:rPr>
                <a:t>θ</a:t>
              </a:r>
            </a:p>
          </p:txBody>
        </p:sp>
        <p:sp>
          <p:nvSpPr>
            <p:cNvPr id="56" name="Block Arc 55"/>
            <p:cNvSpPr/>
            <p:nvPr/>
          </p:nvSpPr>
          <p:spPr bwMode="auto">
            <a:xfrm rot="7037353">
              <a:off x="5967386" y="2900336"/>
              <a:ext cx="354013" cy="376292"/>
            </a:xfrm>
            <a:prstGeom prst="blockArc">
              <a:avLst>
                <a:gd name="adj1" fmla="val 10657658"/>
                <a:gd name="adj2" fmla="val 19742175"/>
                <a:gd name="adj3" fmla="val 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</p:grpSp>
      <p:sp>
        <p:nvSpPr>
          <p:cNvPr id="57" name="TextBox 30"/>
          <p:cNvSpPr txBox="1">
            <a:spLocks noChangeArrowheads="1"/>
          </p:cNvSpPr>
          <p:nvPr/>
        </p:nvSpPr>
        <p:spPr bwMode="auto">
          <a:xfrm>
            <a:off x="2003425" y="4227513"/>
            <a:ext cx="1135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prstClr val="black"/>
                </a:solidFill>
              </a:rPr>
              <a:t>V</a:t>
            </a:r>
            <a:r>
              <a:rPr lang="en-US" altLang="en-US" sz="1400" baseline="-25000" smtClean="0">
                <a:solidFill>
                  <a:prstClr val="black"/>
                </a:solidFill>
              </a:rPr>
              <a:t>S</a:t>
            </a:r>
            <a:r>
              <a:rPr lang="en-US" altLang="en-US" sz="1400" smtClean="0">
                <a:solidFill>
                  <a:prstClr val="black"/>
                </a:solidFill>
              </a:rPr>
              <a:t> = 10 V</a:t>
            </a:r>
          </a:p>
        </p:txBody>
      </p:sp>
      <p:sp>
        <p:nvSpPr>
          <p:cNvPr id="58" name="Rectangle 63"/>
          <p:cNvSpPr>
            <a:spLocks noChangeAspect="1" noChangeArrowheads="1"/>
          </p:cNvSpPr>
          <p:nvPr/>
        </p:nvSpPr>
        <p:spPr bwMode="auto">
          <a:xfrm>
            <a:off x="628650" y="3687763"/>
            <a:ext cx="2371725" cy="1228725"/>
          </a:xfrm>
          <a:prstGeom prst="rect">
            <a:avLst/>
          </a:prstGeom>
          <a:noFill/>
          <a:ln w="9525">
            <a:solidFill>
              <a:srgbClr val="FF66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6" name="TextBox 61"/>
          <p:cNvSpPr txBox="1">
            <a:spLocks noChangeArrowheads="1"/>
          </p:cNvSpPr>
          <p:nvPr/>
        </p:nvSpPr>
        <p:spPr bwMode="auto">
          <a:xfrm>
            <a:off x="3322638" y="6243638"/>
            <a:ext cx="3352800" cy="338137"/>
          </a:xfrm>
          <a:prstGeom prst="rect">
            <a:avLst/>
          </a:prstGeom>
          <a:gradFill rotWithShape="1">
            <a:gsLst>
              <a:gs pos="0">
                <a:srgbClr val="FFE8DA"/>
              </a:gs>
              <a:gs pos="64999">
                <a:srgbClr val="FFCAA8"/>
              </a:gs>
              <a:gs pos="100000">
                <a:srgbClr val="FFB582"/>
              </a:gs>
            </a:gsLst>
            <a:lin ang="5400000" scaled="1"/>
          </a:gradFill>
          <a:ln w="9525">
            <a:solidFill>
              <a:srgbClr val="F98937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</a:rPr>
              <a:t>V</a:t>
            </a:r>
            <a:r>
              <a:rPr lang="en-US" altLang="en-US" sz="1600" baseline="-25000" smtClean="0">
                <a:solidFill>
                  <a:srgbClr val="000000"/>
                </a:solidFill>
              </a:rPr>
              <a:t>S </a:t>
            </a:r>
            <a:r>
              <a:rPr lang="en-US" altLang="en-US" sz="1600" smtClean="0">
                <a:solidFill>
                  <a:srgbClr val="000000"/>
                </a:solidFill>
              </a:rPr>
              <a:t>lagging current by 31º ± 2º</a:t>
            </a:r>
          </a:p>
        </p:txBody>
      </p:sp>
      <p:sp>
        <p:nvSpPr>
          <p:cNvPr id="69" name="TextBox 64"/>
          <p:cNvSpPr txBox="1">
            <a:spLocks noChangeArrowheads="1"/>
          </p:cNvSpPr>
          <p:nvPr/>
        </p:nvSpPr>
        <p:spPr bwMode="auto">
          <a:xfrm>
            <a:off x="339725" y="6154738"/>
            <a:ext cx="1616075" cy="338137"/>
          </a:xfrm>
          <a:prstGeom prst="rect">
            <a:avLst/>
          </a:prstGeom>
          <a:gradFill rotWithShape="1">
            <a:gsLst>
              <a:gs pos="0">
                <a:srgbClr val="FFE8DA"/>
              </a:gs>
              <a:gs pos="64999">
                <a:srgbClr val="FFCAA8"/>
              </a:gs>
              <a:gs pos="100000">
                <a:srgbClr val="FFB582"/>
              </a:gs>
            </a:gsLst>
            <a:lin ang="5400000" scaled="1"/>
          </a:gradFill>
          <a:ln w="9525">
            <a:solidFill>
              <a:srgbClr val="F98937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</a:rPr>
              <a:t>31º ± 2º only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322" y="3209330"/>
            <a:ext cx="2419257" cy="2317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3" name="TextBox 35"/>
          <p:cNvSpPr txBox="1">
            <a:spLocks noChangeArrowheads="1"/>
          </p:cNvSpPr>
          <p:nvPr/>
        </p:nvSpPr>
        <p:spPr bwMode="auto">
          <a:xfrm>
            <a:off x="63392" y="5272733"/>
            <a:ext cx="53594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3600"/>
              </a:spcAft>
            </a:pPr>
            <a:r>
              <a:rPr lang="en-US" altLang="en-US" sz="1800" smtClean="0">
                <a:solidFill>
                  <a:srgbClr val="000000"/>
                </a:solidFill>
              </a:rPr>
              <a:t>3.	Determine the phase difference between the current and the supply voltage (V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S</a:t>
            </a:r>
            <a:r>
              <a:rPr lang="en-US" altLang="en-US" sz="1800" smtClean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671" y="3467964"/>
            <a:ext cx="2299022" cy="2734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2408" y="2019300"/>
            <a:ext cx="2291683" cy="1207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8320" y="1544169"/>
            <a:ext cx="1964555" cy="1165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5308" y="5334992"/>
            <a:ext cx="4737100" cy="3841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Lucida Calligraphy" pitchFamily="-65" charset="0"/>
              </a:rPr>
              <a:t>By measurement or by calculation</a:t>
            </a:r>
          </a:p>
        </p:txBody>
      </p:sp>
    </p:spTree>
    <p:extLst>
      <p:ext uri="{BB962C8B-B14F-4D97-AF65-F5344CB8AC3E}">
        <p14:creationId xmlns:p14="http://schemas.microsoft.com/office/powerpoint/2010/main" val="3079955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6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7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9" grpId="0" animBg="1"/>
      <p:bldP spid="47" grpId="0"/>
      <p:bldP spid="49" grpId="0"/>
      <p:bldP spid="57" grpId="0"/>
      <p:bldP spid="58" grpId="0" animBg="1"/>
      <p:bldP spid="66" grpId="0" animBg="1"/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4235450" y="2411413"/>
            <a:ext cx="2787650" cy="4064000"/>
            <a:chOff x="5505449" y="2205038"/>
            <a:chExt cx="2787651" cy="4064000"/>
          </a:xfrm>
        </p:grpSpPr>
        <p:pic>
          <p:nvPicPr>
            <p:cNvPr id="17458" name="Picture 1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9600" y="2205038"/>
              <a:ext cx="2603500" cy="40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9" name="Rectangle 135"/>
            <p:cNvSpPr>
              <a:spLocks noChangeArrowheads="1"/>
            </p:cNvSpPr>
            <p:nvPr/>
          </p:nvSpPr>
          <p:spPr bwMode="auto">
            <a:xfrm>
              <a:off x="5505449" y="5073124"/>
              <a:ext cx="285750" cy="552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-165100" y="8004175"/>
            <a:ext cx="903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prstClr val="black"/>
                </a:solidFill>
              </a:rPr>
              <a:t>Formative practice enables students to gain frequent feedback and feedforward on the progress of their education</a:t>
            </a:r>
          </a:p>
        </p:txBody>
      </p:sp>
      <p:sp>
        <p:nvSpPr>
          <p:cNvPr id="17412" name="Rectangle 43"/>
          <p:cNvSpPr>
            <a:spLocks noChangeArrowheads="1"/>
          </p:cNvSpPr>
          <p:nvPr/>
        </p:nvSpPr>
        <p:spPr bwMode="auto">
          <a:xfrm>
            <a:off x="2362200" y="2743200"/>
            <a:ext cx="1917700" cy="3187700"/>
          </a:xfrm>
          <a:prstGeom prst="rect">
            <a:avLst/>
          </a:prstGeom>
          <a:solidFill>
            <a:srgbClr val="F4E7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endParaRPr lang="en-US" altLang="en-US" smtClean="0">
              <a:solidFill>
                <a:prstClr val="black"/>
              </a:solidFill>
            </a:endParaRPr>
          </a:p>
        </p:txBody>
      </p:sp>
      <p:grpSp>
        <p:nvGrpSpPr>
          <p:cNvPr id="4" name="Group 128"/>
          <p:cNvGrpSpPr>
            <a:grpSpLocks/>
          </p:cNvGrpSpPr>
          <p:nvPr/>
        </p:nvGrpSpPr>
        <p:grpSpPr bwMode="auto">
          <a:xfrm>
            <a:off x="2546350" y="4359275"/>
            <a:ext cx="1543050" cy="982663"/>
            <a:chOff x="2546350" y="4359275"/>
            <a:chExt cx="1543050" cy="982663"/>
          </a:xfrm>
        </p:grpSpPr>
        <p:sp>
          <p:nvSpPr>
            <p:cNvPr id="17453" name="Rectangle 63"/>
            <p:cNvSpPr>
              <a:spLocks noChangeArrowheads="1"/>
            </p:cNvSpPr>
            <p:nvPr/>
          </p:nvSpPr>
          <p:spPr bwMode="auto">
            <a:xfrm>
              <a:off x="2552700" y="4373563"/>
              <a:ext cx="1531938" cy="968375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grpSp>
          <p:nvGrpSpPr>
            <p:cNvPr id="17454" name="Group 127"/>
            <p:cNvGrpSpPr>
              <a:grpSpLocks/>
            </p:cNvGrpSpPr>
            <p:nvPr/>
          </p:nvGrpSpPr>
          <p:grpSpPr bwMode="auto">
            <a:xfrm>
              <a:off x="2546350" y="4359275"/>
              <a:ext cx="1543050" cy="974725"/>
              <a:chOff x="2546350" y="4359275"/>
              <a:chExt cx="1543050" cy="974725"/>
            </a:xfrm>
          </p:grpSpPr>
          <p:cxnSp>
            <p:nvCxnSpPr>
              <p:cNvPr id="17455" name="Straight Arrow Connector 62"/>
              <p:cNvCxnSpPr>
                <a:cxnSpLocks noChangeShapeType="1"/>
                <a:endCxn id="17450" idx="4"/>
              </p:cNvCxnSpPr>
              <p:nvPr/>
            </p:nvCxnSpPr>
            <p:spPr bwMode="auto">
              <a:xfrm rot="16200000" flipH="1">
                <a:off x="2077245" y="4833143"/>
                <a:ext cx="969962" cy="3175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56" name="Straight Arrow Connector 64"/>
              <p:cNvCxnSpPr>
                <a:cxnSpLocks noChangeShapeType="1"/>
                <a:endCxn id="17451" idx="6"/>
              </p:cNvCxnSpPr>
              <p:nvPr/>
            </p:nvCxnSpPr>
            <p:spPr bwMode="auto">
              <a:xfrm>
                <a:off x="2546351" y="4359275"/>
                <a:ext cx="1487485" cy="4762"/>
              </a:xfrm>
              <a:prstGeom prst="straightConnector1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57" name="Straight Arrow Connector 68"/>
              <p:cNvCxnSpPr>
                <a:cxnSpLocks noChangeShapeType="1"/>
              </p:cNvCxnSpPr>
              <p:nvPr/>
            </p:nvCxnSpPr>
            <p:spPr bwMode="auto">
              <a:xfrm>
                <a:off x="2546351" y="4384675"/>
                <a:ext cx="1543049" cy="944563"/>
              </a:xfrm>
              <a:prstGeom prst="straightConnector1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754063" y="2560638"/>
            <a:ext cx="3598862" cy="3598862"/>
            <a:chOff x="754590" y="2586036"/>
            <a:chExt cx="3598863" cy="3598863"/>
          </a:xfrm>
        </p:grpSpPr>
        <p:sp>
          <p:nvSpPr>
            <p:cNvPr id="17450" name="Oval 32"/>
            <p:cNvSpPr>
              <a:spLocks noChangeAspect="1" noChangeArrowheads="1"/>
            </p:cNvSpPr>
            <p:nvPr/>
          </p:nvSpPr>
          <p:spPr bwMode="auto">
            <a:xfrm>
              <a:off x="1638829" y="3479798"/>
              <a:ext cx="1879601" cy="187960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7451" name="Oval 32"/>
            <p:cNvSpPr>
              <a:spLocks noChangeAspect="1" noChangeArrowheads="1"/>
            </p:cNvSpPr>
            <p:nvPr/>
          </p:nvSpPr>
          <p:spPr bwMode="auto">
            <a:xfrm>
              <a:off x="1056214" y="2900360"/>
              <a:ext cx="2978150" cy="29781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7452" name="Oval 32"/>
            <p:cNvSpPr>
              <a:spLocks noChangeArrowheads="1"/>
            </p:cNvSpPr>
            <p:nvPr/>
          </p:nvSpPr>
          <p:spPr bwMode="auto">
            <a:xfrm>
              <a:off x="754590" y="2586036"/>
              <a:ext cx="3598863" cy="35988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107"/>
          <p:cNvGrpSpPr>
            <a:grpSpLocks/>
          </p:cNvGrpSpPr>
          <p:nvPr/>
        </p:nvGrpSpPr>
        <p:grpSpPr bwMode="auto">
          <a:xfrm>
            <a:off x="3459163" y="2560638"/>
            <a:ext cx="3538537" cy="3598862"/>
            <a:chOff x="3459163" y="2560638"/>
            <a:chExt cx="3538537" cy="3598861"/>
          </a:xfrm>
        </p:grpSpPr>
        <p:sp>
          <p:nvSpPr>
            <p:cNvPr id="17447" name="Oval 32"/>
            <p:cNvSpPr>
              <a:spLocks noChangeArrowheads="1"/>
            </p:cNvSpPr>
            <p:nvPr/>
          </p:nvSpPr>
          <p:spPr bwMode="auto">
            <a:xfrm>
              <a:off x="4642889" y="3479800"/>
              <a:ext cx="1846812" cy="185491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7448" name="Oval 32"/>
            <p:cNvSpPr>
              <a:spLocks noChangeAspect="1" noChangeArrowheads="1"/>
            </p:cNvSpPr>
            <p:nvPr/>
          </p:nvSpPr>
          <p:spPr bwMode="auto">
            <a:xfrm>
              <a:off x="3561189" y="2908300"/>
              <a:ext cx="2941211" cy="29228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7449" name="Oval 32"/>
            <p:cNvSpPr>
              <a:spLocks noChangeArrowheads="1"/>
            </p:cNvSpPr>
            <p:nvPr/>
          </p:nvSpPr>
          <p:spPr bwMode="auto">
            <a:xfrm>
              <a:off x="3459163" y="2560638"/>
              <a:ext cx="3538537" cy="35988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7442" name="TextBox 86"/>
          <p:cNvSpPr txBox="1">
            <a:spLocks noChangeArrowheads="1"/>
          </p:cNvSpPr>
          <p:nvPr/>
        </p:nvSpPr>
        <p:spPr bwMode="auto">
          <a:xfrm>
            <a:off x="2997200" y="3911600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1" smtClean="0">
                <a:solidFill>
                  <a:srgbClr val="FF0000"/>
                </a:solidFill>
              </a:rPr>
              <a:t>V</a:t>
            </a:r>
            <a:r>
              <a:rPr lang="en-US" altLang="en-US" sz="2400" b="1" baseline="-25000" smtClean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7439" name="TextBox 84"/>
          <p:cNvSpPr txBox="1">
            <a:spLocks noChangeArrowheads="1"/>
          </p:cNvSpPr>
          <p:nvPr/>
        </p:nvSpPr>
        <p:spPr bwMode="auto">
          <a:xfrm>
            <a:off x="2032000" y="4584700"/>
            <a:ext cx="64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1" smtClean="0">
                <a:solidFill>
                  <a:srgbClr val="404040"/>
                </a:solidFill>
              </a:rPr>
              <a:t>V</a:t>
            </a:r>
            <a:r>
              <a:rPr lang="en-US" altLang="en-US" sz="2400" b="1" baseline="-25000" smtClean="0">
                <a:solidFill>
                  <a:srgbClr val="404040"/>
                </a:solidFill>
              </a:rPr>
              <a:t>C</a:t>
            </a:r>
          </a:p>
        </p:txBody>
      </p:sp>
      <p:sp>
        <p:nvSpPr>
          <p:cNvPr id="17437" name="TextBox 85"/>
          <p:cNvSpPr txBox="1">
            <a:spLocks noChangeArrowheads="1"/>
          </p:cNvSpPr>
          <p:nvPr/>
        </p:nvSpPr>
        <p:spPr bwMode="auto">
          <a:xfrm>
            <a:off x="3213100" y="4902200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1" smtClean="0">
                <a:solidFill>
                  <a:srgbClr val="008000"/>
                </a:solidFill>
              </a:rPr>
              <a:t>V</a:t>
            </a:r>
            <a:r>
              <a:rPr lang="en-US" altLang="en-US" sz="2400" b="1" baseline="-25000" smtClean="0">
                <a:solidFill>
                  <a:srgbClr val="008000"/>
                </a:solidFill>
              </a:rPr>
              <a:t>S</a:t>
            </a:r>
          </a:p>
        </p:txBody>
      </p: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844800" y="4368800"/>
            <a:ext cx="511175" cy="369888"/>
            <a:chOff x="2844800" y="4368800"/>
            <a:chExt cx="510865" cy="369909"/>
          </a:xfrm>
        </p:grpSpPr>
        <p:sp>
          <p:nvSpPr>
            <p:cNvPr id="17445" name="TextBox 92"/>
            <p:cNvSpPr txBox="1">
              <a:spLocks noChangeArrowheads="1"/>
            </p:cNvSpPr>
            <p:nvPr/>
          </p:nvSpPr>
          <p:spPr bwMode="auto">
            <a:xfrm>
              <a:off x="2844800" y="4368800"/>
              <a:ext cx="5108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400" smtClean="0">
                  <a:solidFill>
                    <a:prstClr val="black"/>
                  </a:solidFill>
                </a:rPr>
                <a:t>31º</a:t>
              </a:r>
            </a:p>
          </p:txBody>
        </p:sp>
        <p:sp>
          <p:nvSpPr>
            <p:cNvPr id="95" name="Block Arc 94"/>
            <p:cNvSpPr/>
            <p:nvPr/>
          </p:nvSpPr>
          <p:spPr bwMode="auto">
            <a:xfrm rot="7037353">
              <a:off x="2944634" y="4373688"/>
              <a:ext cx="354033" cy="376010"/>
            </a:xfrm>
            <a:prstGeom prst="blockArc">
              <a:avLst>
                <a:gd name="adj1" fmla="val 10657658"/>
                <a:gd name="adj2" fmla="val 19742175"/>
                <a:gd name="adj3" fmla="val 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</p:grp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88900" y="1473200"/>
            <a:ext cx="3124200" cy="384175"/>
          </a:xfrm>
          <a:prstGeom prst="rect">
            <a:avLst/>
          </a:prstGeom>
          <a:gradFill rotWithShape="1">
            <a:gsLst>
              <a:gs pos="0">
                <a:srgbClr val="FFAE73"/>
              </a:gs>
              <a:gs pos="100000">
                <a:srgbClr val="FF8921"/>
              </a:gs>
            </a:gsLst>
            <a:lin ang="5400000"/>
          </a:gradFill>
          <a:ln w="9525">
            <a:solidFill>
              <a:srgbClr val="F98937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mtClean="0">
                <a:solidFill>
                  <a:srgbClr val="000000"/>
                </a:solidFill>
                <a:latin typeface="Lucida Calligraphy" pitchFamily="-65" charset="0"/>
              </a:rPr>
              <a:t>Further  Explanation  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2373313" y="2066925"/>
            <a:ext cx="5708650" cy="384175"/>
          </a:xfrm>
          <a:prstGeom prst="rect">
            <a:avLst/>
          </a:prstGeom>
          <a:gradFill rotWithShape="1">
            <a:gsLst>
              <a:gs pos="0">
                <a:srgbClr val="FFE8DA"/>
              </a:gs>
              <a:gs pos="64999">
                <a:srgbClr val="FFCAA8"/>
              </a:gs>
              <a:gs pos="100000">
                <a:srgbClr val="FFB582"/>
              </a:gs>
            </a:gsLst>
            <a:lin ang="5400000" scaled="1"/>
          </a:gradFill>
          <a:ln w="9525">
            <a:solidFill>
              <a:srgbClr val="F98937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mtClean="0">
                <a:solidFill>
                  <a:srgbClr val="000000"/>
                </a:solidFill>
                <a:latin typeface="Lucida Calligraphy" pitchFamily="-65" charset="0"/>
              </a:rPr>
              <a:t>Reference circles not required for answer</a:t>
            </a:r>
          </a:p>
        </p:txBody>
      </p:sp>
      <p:sp>
        <p:nvSpPr>
          <p:cNvPr id="17441" name="TextBox 83"/>
          <p:cNvSpPr txBox="1">
            <a:spLocks noChangeArrowheads="1"/>
          </p:cNvSpPr>
          <p:nvPr/>
        </p:nvSpPr>
        <p:spPr bwMode="auto">
          <a:xfrm>
            <a:off x="6629400" y="3848100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1" smtClean="0">
                <a:solidFill>
                  <a:srgbClr val="FF0000"/>
                </a:solidFill>
              </a:rPr>
              <a:t>V</a:t>
            </a:r>
            <a:r>
              <a:rPr lang="en-US" altLang="en-US" sz="2400" b="1" baseline="-25000" smtClean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7440" name="TextBox 87"/>
          <p:cNvSpPr txBox="1">
            <a:spLocks noChangeArrowheads="1"/>
          </p:cNvSpPr>
          <p:nvPr/>
        </p:nvSpPr>
        <p:spPr bwMode="auto">
          <a:xfrm>
            <a:off x="5746750" y="3576638"/>
            <a:ext cx="64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1" smtClean="0">
                <a:solidFill>
                  <a:srgbClr val="404040"/>
                </a:solidFill>
              </a:rPr>
              <a:t>V</a:t>
            </a:r>
            <a:r>
              <a:rPr lang="en-US" altLang="en-US" sz="2400" b="1" baseline="-25000" smtClean="0">
                <a:solidFill>
                  <a:srgbClr val="404040"/>
                </a:solidFill>
              </a:rPr>
              <a:t>C</a:t>
            </a:r>
          </a:p>
        </p:txBody>
      </p:sp>
      <p:sp>
        <p:nvSpPr>
          <p:cNvPr id="17438" name="TextBox 88"/>
          <p:cNvSpPr txBox="1">
            <a:spLocks noChangeArrowheads="1"/>
          </p:cNvSpPr>
          <p:nvPr/>
        </p:nvSpPr>
        <p:spPr bwMode="auto">
          <a:xfrm>
            <a:off x="5427663" y="2963863"/>
            <a:ext cx="64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1" smtClean="0">
                <a:solidFill>
                  <a:srgbClr val="008000"/>
                </a:solidFill>
              </a:rPr>
              <a:t>V</a:t>
            </a:r>
            <a:r>
              <a:rPr lang="en-US" altLang="en-US" sz="2400" b="1" baseline="-25000" smtClean="0">
                <a:solidFill>
                  <a:srgbClr val="008000"/>
                </a:solidFill>
              </a:rPr>
              <a:t>S</a:t>
            </a:r>
          </a:p>
        </p:txBody>
      </p:sp>
      <p:pic>
        <p:nvPicPr>
          <p:cNvPr id="17429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76200"/>
            <a:ext cx="5048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TextBox 35"/>
          <p:cNvSpPr txBox="1">
            <a:spLocks noChangeArrowheads="1"/>
          </p:cNvSpPr>
          <p:nvPr/>
        </p:nvSpPr>
        <p:spPr bwMode="auto">
          <a:xfrm>
            <a:off x="63500" y="511175"/>
            <a:ext cx="4171949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3600"/>
              </a:spcAft>
            </a:pPr>
            <a:r>
              <a:rPr lang="en-US" altLang="en-US" sz="1800" smtClean="0">
                <a:solidFill>
                  <a:srgbClr val="000000"/>
                </a:solidFill>
              </a:rPr>
              <a:t>4.	Label the waves on the graph with V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R</a:t>
            </a:r>
            <a:r>
              <a:rPr lang="en-US" altLang="en-US" sz="1800" smtClean="0">
                <a:solidFill>
                  <a:srgbClr val="000000"/>
                </a:solidFill>
              </a:rPr>
              <a:t>, V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C</a:t>
            </a:r>
            <a:r>
              <a:rPr lang="en-US" altLang="en-US" sz="1800" smtClean="0">
                <a:solidFill>
                  <a:srgbClr val="000000"/>
                </a:solidFill>
              </a:rPr>
              <a:t> and V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S</a:t>
            </a:r>
            <a:r>
              <a:rPr lang="en-US" altLang="en-US" sz="180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90" name="TextBox 21"/>
          <p:cNvSpPr txBox="1">
            <a:spLocks noChangeArrowheads="1"/>
          </p:cNvSpPr>
          <p:nvPr/>
        </p:nvSpPr>
        <p:spPr bwMode="auto">
          <a:xfrm>
            <a:off x="63500" y="76200"/>
            <a:ext cx="1350963" cy="3841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RC circuit</a:t>
            </a:r>
          </a:p>
        </p:txBody>
      </p:sp>
      <p:grpSp>
        <p:nvGrpSpPr>
          <p:cNvPr id="17436" name="Group 112"/>
          <p:cNvGrpSpPr>
            <a:grpSpLocks/>
          </p:cNvGrpSpPr>
          <p:nvPr/>
        </p:nvGrpSpPr>
        <p:grpSpPr bwMode="auto">
          <a:xfrm>
            <a:off x="5029200" y="114300"/>
            <a:ext cx="3657600" cy="1905000"/>
            <a:chOff x="5029200" y="114300"/>
            <a:chExt cx="3657600" cy="1905000"/>
          </a:xfrm>
        </p:grpSpPr>
        <p:grpSp>
          <p:nvGrpSpPr>
            <p:cNvPr id="11" name="Group 26"/>
            <p:cNvGrpSpPr/>
            <p:nvPr/>
          </p:nvGrpSpPr>
          <p:grpSpPr>
            <a:xfrm>
              <a:off x="5029200" y="114300"/>
              <a:ext cx="3657600" cy="1905000"/>
              <a:chOff x="5029200" y="114300"/>
              <a:chExt cx="3657600" cy="19050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16" name="Oval 115"/>
              <p:cNvSpPr/>
              <p:nvPr/>
            </p:nvSpPr>
            <p:spPr bwMode="auto">
              <a:xfrm>
                <a:off x="5029200" y="114300"/>
                <a:ext cx="3657600" cy="190500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63500">
                  <a:schemeClr val="accent4">
                    <a:alpha val="75000"/>
                  </a:schemeClr>
                </a:glo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07" charset="0"/>
                  <a:ea typeface="ＭＳ Ｐゴシック" pitchFamily="-107" charset="-128"/>
                  <a:cs typeface="ＭＳ Ｐゴシック" pitchFamily="-107" charset="-128"/>
                </a:endParaRPr>
              </a:p>
            </p:txBody>
          </p:sp>
          <p:sp>
            <p:nvSpPr>
              <p:cNvPr id="117" name="Rectangle 36"/>
              <p:cNvSpPr>
                <a:spLocks noChangeArrowheads="1"/>
              </p:cNvSpPr>
              <p:nvPr/>
            </p:nvSpPr>
            <p:spPr bwMode="auto">
              <a:xfrm>
                <a:off x="5422900" y="858838"/>
                <a:ext cx="2654300" cy="6604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grpSp>
            <p:nvGrpSpPr>
              <p:cNvPr id="12" name="Group 48"/>
              <p:cNvGrpSpPr>
                <a:grpSpLocks/>
              </p:cNvGrpSpPr>
              <p:nvPr/>
            </p:nvGrpSpPr>
            <p:grpSpPr bwMode="auto">
              <a:xfrm>
                <a:off x="7187979" y="596943"/>
                <a:ext cx="152381" cy="469963"/>
                <a:chOff x="5829300" y="1854200"/>
                <a:chExt cx="152400" cy="469900"/>
              </a:xfrm>
              <a:grpFill/>
            </p:grpSpPr>
            <p:sp>
              <p:nvSpPr>
                <p:cNvPr id="125" name="Rectangle 47"/>
                <p:cNvSpPr>
                  <a:spLocks noChangeArrowheads="1"/>
                </p:cNvSpPr>
                <p:nvPr/>
              </p:nvSpPr>
              <p:spPr bwMode="auto">
                <a:xfrm>
                  <a:off x="5829300" y="1854200"/>
                  <a:ext cx="152400" cy="457200"/>
                </a:xfrm>
                <a:prstGeom prst="rect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900">
                    <a:solidFill>
                      <a:prstClr val="black"/>
                    </a:solidFill>
                    <a:latin typeface="Verdana" pitchFamily="-111" charset="0"/>
                    <a:ea typeface="ＭＳ Ｐゴシック" pitchFamily="-111" charset="-128"/>
                    <a:cs typeface="ＭＳ Ｐゴシック" pitchFamily="-111" charset="-128"/>
                  </a:endParaRPr>
                </a:p>
              </p:txBody>
            </p:sp>
            <p:sp>
              <p:nvSpPr>
                <p:cNvPr id="126" name="Line 330"/>
                <p:cNvSpPr>
                  <a:spLocks noChangeShapeType="1"/>
                </p:cNvSpPr>
                <p:nvPr/>
              </p:nvSpPr>
              <p:spPr bwMode="auto">
                <a:xfrm flipH="1">
                  <a:off x="5842000" y="1866900"/>
                  <a:ext cx="0" cy="45720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900">
                    <a:solidFill>
                      <a:prstClr val="black"/>
                    </a:solidFill>
                    <a:latin typeface="Verdana" pitchFamily="-111" charset="0"/>
                    <a:ea typeface="ＭＳ Ｐゴシック" pitchFamily="-111" charset="-128"/>
                    <a:cs typeface="ＭＳ Ｐゴシック" pitchFamily="-111" charset="-128"/>
                  </a:endParaRPr>
                </a:p>
              </p:txBody>
            </p:sp>
            <p:sp>
              <p:nvSpPr>
                <p:cNvPr id="127" name="Line 332"/>
                <p:cNvSpPr>
                  <a:spLocks noChangeShapeType="1"/>
                </p:cNvSpPr>
                <p:nvPr/>
              </p:nvSpPr>
              <p:spPr bwMode="auto">
                <a:xfrm>
                  <a:off x="5956300" y="1866900"/>
                  <a:ext cx="0" cy="45720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900">
                    <a:solidFill>
                      <a:prstClr val="black"/>
                    </a:solidFill>
                    <a:latin typeface="Verdana" pitchFamily="-111" charset="0"/>
                    <a:ea typeface="ＭＳ Ｐゴシック" pitchFamily="-111" charset="-128"/>
                    <a:cs typeface="ＭＳ Ｐゴシック" pitchFamily="-111" charset="-128"/>
                  </a:endParaRPr>
                </a:p>
              </p:txBody>
            </p:sp>
          </p:grpSp>
          <p:sp>
            <p:nvSpPr>
              <p:cNvPr id="119" name="Oval 42"/>
              <p:cNvSpPr>
                <a:spLocks noChangeArrowheads="1"/>
              </p:cNvSpPr>
              <p:nvPr/>
            </p:nvSpPr>
            <p:spPr bwMode="auto">
              <a:xfrm rot="16200000">
                <a:off x="6518275" y="1481138"/>
                <a:ext cx="63500" cy="635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20" name="Oval 43"/>
              <p:cNvSpPr>
                <a:spLocks noChangeArrowheads="1"/>
              </p:cNvSpPr>
              <p:nvPr/>
            </p:nvSpPr>
            <p:spPr bwMode="auto">
              <a:xfrm rot="16200000">
                <a:off x="6899275" y="1476375"/>
                <a:ext cx="63500" cy="635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21" name="Rectangle 383"/>
              <p:cNvSpPr>
                <a:spLocks noChangeArrowheads="1"/>
              </p:cNvSpPr>
              <p:nvPr/>
            </p:nvSpPr>
            <p:spPr bwMode="auto">
              <a:xfrm>
                <a:off x="5867344" y="744601"/>
                <a:ext cx="660317" cy="233393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srgbClr val="660066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22" name="TextBox 36"/>
              <p:cNvSpPr txBox="1">
                <a:spLocks noChangeArrowheads="1"/>
              </p:cNvSpPr>
              <p:nvPr/>
            </p:nvSpPr>
            <p:spPr bwMode="auto">
              <a:xfrm>
                <a:off x="5651500" y="457200"/>
                <a:ext cx="1023938" cy="3079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>
                    <a:solidFill>
                      <a:prstClr val="black"/>
                    </a:solidFill>
                    <a:latin typeface="Verdana" pitchFamily="-65" charset="0"/>
                    <a:ea typeface="ＭＳ Ｐゴシック" pitchFamily="-65" charset="-128"/>
                    <a:cs typeface="ＭＳ Ｐゴシック" pitchFamily="-65" charset="-128"/>
                  </a:rPr>
                  <a:t>R =2.0 Ω</a:t>
                </a:r>
              </a:p>
            </p:txBody>
          </p:sp>
          <p:sp>
            <p:nvSpPr>
              <p:cNvPr id="123" name="TextBox 37"/>
              <p:cNvSpPr txBox="1">
                <a:spLocks noChangeArrowheads="1"/>
              </p:cNvSpPr>
              <p:nvPr/>
            </p:nvSpPr>
            <p:spPr bwMode="auto">
              <a:xfrm>
                <a:off x="6578600" y="279400"/>
                <a:ext cx="1390650" cy="3079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Verdana" pitchFamily="-65" charset="0"/>
                    <a:ea typeface="ＭＳ Ｐゴシック" pitchFamily="-65" charset="-128"/>
                    <a:cs typeface="ＭＳ Ｐゴシック" pitchFamily="-65" charset="-128"/>
                  </a:rPr>
                  <a:t>C = 2,400 µF </a:t>
                </a:r>
              </a:p>
            </p:txBody>
          </p:sp>
          <p:sp>
            <p:nvSpPr>
              <p:cNvPr id="124" name="TextBox 38"/>
              <p:cNvSpPr txBox="1">
                <a:spLocks noChangeArrowheads="1"/>
              </p:cNvSpPr>
              <p:nvPr/>
            </p:nvSpPr>
            <p:spPr bwMode="auto">
              <a:xfrm>
                <a:off x="6438900" y="1701800"/>
                <a:ext cx="704850" cy="3079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>
                    <a:solidFill>
                      <a:prstClr val="black"/>
                    </a:solidFill>
                    <a:latin typeface="Verdana" pitchFamily="-65" charset="0"/>
                    <a:ea typeface="ＭＳ Ｐゴシック" pitchFamily="-65" charset="-128"/>
                    <a:cs typeface="ＭＳ Ｐゴシック" pitchFamily="-65" charset="-128"/>
                  </a:rPr>
                  <a:t>50 Hz</a:t>
                </a:r>
              </a:p>
            </p:txBody>
          </p:sp>
        </p:grpSp>
        <p:pic>
          <p:nvPicPr>
            <p:cNvPr id="17444" name="Picture 1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776" y="1363663"/>
              <a:ext cx="317500" cy="264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39"/>
          <p:cNvGrpSpPr>
            <a:grpSpLocks/>
          </p:cNvGrpSpPr>
          <p:nvPr/>
        </p:nvGrpSpPr>
        <p:grpSpPr bwMode="auto">
          <a:xfrm>
            <a:off x="558800" y="2547938"/>
            <a:ext cx="7426325" cy="3638550"/>
            <a:chOff x="558800" y="2547938"/>
            <a:chExt cx="7426325" cy="3638550"/>
          </a:xfrm>
        </p:grpSpPr>
        <p:cxnSp>
          <p:nvCxnSpPr>
            <p:cNvPr id="2" name="Straight Connector 137"/>
            <p:cNvCxnSpPr>
              <a:cxnSpLocks noChangeShapeType="1"/>
            </p:cNvCxnSpPr>
            <p:nvPr/>
          </p:nvCxnSpPr>
          <p:spPr bwMode="auto">
            <a:xfrm rot="10800000">
              <a:off x="558800" y="2547938"/>
              <a:ext cx="741045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Straight Connector 138"/>
            <p:cNvCxnSpPr>
              <a:cxnSpLocks noChangeShapeType="1"/>
            </p:cNvCxnSpPr>
            <p:nvPr/>
          </p:nvCxnSpPr>
          <p:spPr bwMode="auto">
            <a:xfrm rot="10800000">
              <a:off x="574675" y="6184900"/>
              <a:ext cx="741045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904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59" presetID="2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2" grpId="0"/>
      <p:bldP spid="17439" grpId="0"/>
      <p:bldP spid="17437" grpId="0"/>
      <p:bldP spid="98" grpId="0" animBg="1"/>
      <p:bldP spid="99" grpId="0" animBg="1"/>
      <p:bldP spid="17441" grpId="0"/>
      <p:bldP spid="17440" grpId="0"/>
      <p:bldP spid="174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4" name="Group 5"/>
          <p:cNvGrpSpPr>
            <a:grpSpLocks/>
          </p:cNvGrpSpPr>
          <p:nvPr/>
        </p:nvGrpSpPr>
        <p:grpSpPr bwMode="auto">
          <a:xfrm>
            <a:off x="7239000" y="906016"/>
            <a:ext cx="381000" cy="609600"/>
            <a:chOff x="2880" y="2256"/>
            <a:chExt cx="460" cy="384"/>
          </a:xfrm>
        </p:grpSpPr>
        <p:sp>
          <p:nvSpPr>
            <p:cNvPr id="4137" name="Line 6"/>
            <p:cNvSpPr>
              <a:spLocks noChangeShapeType="1"/>
            </p:cNvSpPr>
            <p:nvPr/>
          </p:nvSpPr>
          <p:spPr bwMode="auto">
            <a:xfrm flipV="1">
              <a:off x="2880" y="2256"/>
              <a:ext cx="5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138" name="Line 7"/>
            <p:cNvSpPr>
              <a:spLocks noChangeShapeType="1"/>
            </p:cNvSpPr>
            <p:nvPr/>
          </p:nvSpPr>
          <p:spPr bwMode="auto">
            <a:xfrm flipH="1" flipV="1">
              <a:off x="2938" y="2256"/>
              <a:ext cx="115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139" name="Line 8"/>
            <p:cNvSpPr>
              <a:spLocks noChangeShapeType="1"/>
            </p:cNvSpPr>
            <p:nvPr/>
          </p:nvSpPr>
          <p:spPr bwMode="auto">
            <a:xfrm flipV="1">
              <a:off x="3053" y="2256"/>
              <a:ext cx="115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140" name="Line 9"/>
            <p:cNvSpPr>
              <a:spLocks noChangeShapeType="1"/>
            </p:cNvSpPr>
            <p:nvPr/>
          </p:nvSpPr>
          <p:spPr bwMode="auto">
            <a:xfrm flipH="1" flipV="1">
              <a:off x="3168" y="2256"/>
              <a:ext cx="115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141" name="Line 10"/>
            <p:cNvSpPr>
              <a:spLocks noChangeShapeType="1"/>
            </p:cNvSpPr>
            <p:nvPr/>
          </p:nvSpPr>
          <p:spPr bwMode="auto">
            <a:xfrm flipV="1">
              <a:off x="3282" y="2442"/>
              <a:ext cx="5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4105" name="Group 12"/>
          <p:cNvGrpSpPr>
            <a:grpSpLocks/>
          </p:cNvGrpSpPr>
          <p:nvPr/>
        </p:nvGrpSpPr>
        <p:grpSpPr bwMode="auto">
          <a:xfrm>
            <a:off x="7391400" y="2125216"/>
            <a:ext cx="152400" cy="762000"/>
            <a:chOff x="2016" y="2592"/>
            <a:chExt cx="96" cy="480"/>
          </a:xfrm>
        </p:grpSpPr>
        <p:sp>
          <p:nvSpPr>
            <p:cNvPr id="4135" name="Line 13"/>
            <p:cNvSpPr>
              <a:spLocks noChangeShapeType="1"/>
            </p:cNvSpPr>
            <p:nvPr/>
          </p:nvSpPr>
          <p:spPr bwMode="auto">
            <a:xfrm>
              <a:off x="2016" y="2592"/>
              <a:ext cx="0" cy="4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136" name="Line 14"/>
            <p:cNvSpPr>
              <a:spLocks noChangeShapeType="1"/>
            </p:cNvSpPr>
            <p:nvPr/>
          </p:nvSpPr>
          <p:spPr bwMode="auto">
            <a:xfrm>
              <a:off x="2112" y="2592"/>
              <a:ext cx="0" cy="4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4106" name="Text Box 15"/>
          <p:cNvSpPr txBox="1">
            <a:spLocks noChangeArrowheads="1"/>
          </p:cNvSpPr>
          <p:nvPr/>
        </p:nvSpPr>
        <p:spPr bwMode="auto">
          <a:xfrm>
            <a:off x="6934200" y="1972816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</a:t>
            </a:r>
          </a:p>
        </p:txBody>
      </p:sp>
      <p:sp>
        <p:nvSpPr>
          <p:cNvPr id="4107" name="Line 17"/>
          <p:cNvSpPr>
            <a:spLocks noChangeShapeType="1"/>
          </p:cNvSpPr>
          <p:nvPr/>
        </p:nvSpPr>
        <p:spPr bwMode="auto">
          <a:xfrm>
            <a:off x="5943600" y="2506216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4108" name="Line 18"/>
          <p:cNvSpPr>
            <a:spLocks noChangeShapeType="1"/>
          </p:cNvSpPr>
          <p:nvPr/>
        </p:nvSpPr>
        <p:spPr bwMode="auto">
          <a:xfrm flipV="1">
            <a:off x="5943600" y="1210816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4109" name="Line 19"/>
          <p:cNvSpPr>
            <a:spLocks noChangeShapeType="1"/>
          </p:cNvSpPr>
          <p:nvPr/>
        </p:nvSpPr>
        <p:spPr bwMode="auto">
          <a:xfrm>
            <a:off x="5943600" y="1210816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grpSp>
        <p:nvGrpSpPr>
          <p:cNvPr id="4110" name="Group 2"/>
          <p:cNvGrpSpPr>
            <a:grpSpLocks/>
          </p:cNvGrpSpPr>
          <p:nvPr/>
        </p:nvGrpSpPr>
        <p:grpSpPr bwMode="auto">
          <a:xfrm>
            <a:off x="5638800" y="1515616"/>
            <a:ext cx="609600" cy="609600"/>
            <a:chOff x="4368" y="2640"/>
            <a:chExt cx="384" cy="384"/>
          </a:xfrm>
        </p:grpSpPr>
        <p:sp>
          <p:nvSpPr>
            <p:cNvPr id="4133" name="Oval 3"/>
            <p:cNvSpPr>
              <a:spLocks noChangeArrowheads="1"/>
            </p:cNvSpPr>
            <p:nvPr/>
          </p:nvSpPr>
          <p:spPr bwMode="auto">
            <a:xfrm>
              <a:off x="4368" y="2640"/>
              <a:ext cx="384" cy="3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Freeform 4"/>
            <p:cNvSpPr>
              <a:spLocks/>
            </p:cNvSpPr>
            <p:nvPr/>
          </p:nvSpPr>
          <p:spPr bwMode="auto">
            <a:xfrm>
              <a:off x="4423" y="2714"/>
              <a:ext cx="288" cy="240"/>
            </a:xfrm>
            <a:custGeom>
              <a:avLst/>
              <a:gdLst>
                <a:gd name="T0" fmla="*/ 0 w 1152"/>
                <a:gd name="T1" fmla="*/ 0 h 784"/>
                <a:gd name="T2" fmla="*/ 0 w 1152"/>
                <a:gd name="T3" fmla="*/ 0 h 784"/>
                <a:gd name="T4" fmla="*/ 0 w 1152"/>
                <a:gd name="T5" fmla="*/ 0 h 784"/>
                <a:gd name="T6" fmla="*/ 0 w 1152"/>
                <a:gd name="T7" fmla="*/ 0 h 7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784"/>
                <a:gd name="T14" fmla="*/ 1152 w 1152"/>
                <a:gd name="T15" fmla="*/ 784 h 7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784">
                  <a:moveTo>
                    <a:pt x="0" y="392"/>
                  </a:moveTo>
                  <a:cubicBezTo>
                    <a:pt x="72" y="196"/>
                    <a:pt x="144" y="0"/>
                    <a:pt x="288" y="56"/>
                  </a:cubicBezTo>
                  <a:cubicBezTo>
                    <a:pt x="432" y="112"/>
                    <a:pt x="720" y="672"/>
                    <a:pt x="864" y="728"/>
                  </a:cubicBezTo>
                  <a:cubicBezTo>
                    <a:pt x="1008" y="784"/>
                    <a:pt x="1104" y="448"/>
                    <a:pt x="1152" y="39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1" name="Line 20"/>
          <p:cNvSpPr>
            <a:spLocks noChangeShapeType="1"/>
          </p:cNvSpPr>
          <p:nvPr/>
        </p:nvSpPr>
        <p:spPr bwMode="auto">
          <a:xfrm>
            <a:off x="7620000" y="1210816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4112" name="Line 21"/>
          <p:cNvSpPr>
            <a:spLocks noChangeShapeType="1"/>
          </p:cNvSpPr>
          <p:nvPr/>
        </p:nvSpPr>
        <p:spPr bwMode="auto">
          <a:xfrm>
            <a:off x="7543800" y="2506216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4113" name="Line 22"/>
          <p:cNvSpPr>
            <a:spLocks noChangeShapeType="1"/>
          </p:cNvSpPr>
          <p:nvPr/>
        </p:nvSpPr>
        <p:spPr bwMode="auto">
          <a:xfrm>
            <a:off x="8458200" y="1210816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4114" name="Text Box 23"/>
          <p:cNvSpPr txBox="1">
            <a:spLocks noChangeArrowheads="1"/>
          </p:cNvSpPr>
          <p:nvPr/>
        </p:nvSpPr>
        <p:spPr bwMode="auto">
          <a:xfrm>
            <a:off x="6934200" y="1210816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</a:t>
            </a:r>
          </a:p>
        </p:txBody>
      </p:sp>
      <p:sp>
        <p:nvSpPr>
          <p:cNvPr id="4115" name="Text Box 24"/>
          <p:cNvSpPr txBox="1">
            <a:spLocks noChangeArrowheads="1"/>
          </p:cNvSpPr>
          <p:nvPr/>
        </p:nvSpPr>
        <p:spPr bwMode="auto">
          <a:xfrm>
            <a:off x="4572000" y="1210816"/>
            <a:ext cx="938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120 V</a:t>
            </a:r>
          </a:p>
          <a:p>
            <a:r>
              <a:rPr lang="en-US" b="1"/>
              <a:t>60 Hz</a:t>
            </a:r>
          </a:p>
        </p:txBody>
      </p:sp>
      <p:sp>
        <p:nvSpPr>
          <p:cNvPr id="4116" name="Text Box 25"/>
          <p:cNvSpPr txBox="1">
            <a:spLocks noChangeArrowheads="1"/>
          </p:cNvSpPr>
          <p:nvPr/>
        </p:nvSpPr>
        <p:spPr bwMode="auto">
          <a:xfrm>
            <a:off x="6705600" y="448816"/>
            <a:ext cx="134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 = 25 </a:t>
            </a:r>
            <a:r>
              <a:rPr lang="en-US" b="1">
                <a:latin typeface="Symbol" pitchFamily="18" charset="2"/>
              </a:rPr>
              <a:t>W</a:t>
            </a:r>
            <a:endParaRPr lang="en-US" b="1"/>
          </a:p>
        </p:txBody>
      </p:sp>
      <p:sp>
        <p:nvSpPr>
          <p:cNvPr id="4117" name="Text Box 26"/>
          <p:cNvSpPr txBox="1">
            <a:spLocks noChangeArrowheads="1"/>
          </p:cNvSpPr>
          <p:nvPr/>
        </p:nvSpPr>
        <p:spPr bwMode="auto">
          <a:xfrm>
            <a:off x="6781800" y="2963416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 = 30 </a:t>
            </a:r>
            <a:r>
              <a:rPr lang="en-US" b="1">
                <a:latin typeface="Symbol" pitchFamily="18" charset="2"/>
              </a:rPr>
              <a:t>m</a:t>
            </a:r>
            <a:r>
              <a:rPr lang="en-US" b="1"/>
              <a:t>F</a:t>
            </a:r>
          </a:p>
        </p:txBody>
      </p:sp>
      <p:sp>
        <p:nvSpPr>
          <p:cNvPr id="4118" name="Text Box 27"/>
          <p:cNvSpPr txBox="1">
            <a:spLocks noChangeArrowheads="1"/>
          </p:cNvSpPr>
          <p:nvPr/>
        </p:nvSpPr>
        <p:spPr bwMode="auto">
          <a:xfrm>
            <a:off x="228600" y="982216"/>
            <a:ext cx="419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What is the phase angle (between </a:t>
            </a:r>
            <a:r>
              <a:rPr lang="en-US" sz="2400" b="1">
                <a:solidFill>
                  <a:srgbClr val="FF0000"/>
                </a:solidFill>
              </a:rPr>
              <a:t>V</a:t>
            </a:r>
            <a:r>
              <a:rPr lang="en-US" sz="2400" b="1" baseline="-25000">
                <a:solidFill>
                  <a:srgbClr val="FF0000"/>
                </a:solidFill>
              </a:rPr>
              <a:t>s</a:t>
            </a:r>
            <a:r>
              <a:rPr lang="en-US" sz="2400"/>
              <a:t> and </a:t>
            </a:r>
            <a:r>
              <a:rPr lang="en-US" sz="2400" b="1">
                <a:solidFill>
                  <a:srgbClr val="FF0000"/>
                </a:solidFill>
              </a:rPr>
              <a:t>I</a:t>
            </a:r>
            <a:r>
              <a:rPr lang="en-US" sz="2400"/>
              <a:t>)</a:t>
            </a:r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/>
              <a:t>of the circuit shown in the diagram?</a:t>
            </a:r>
          </a:p>
        </p:txBody>
      </p:sp>
      <p:sp>
        <p:nvSpPr>
          <p:cNvPr id="4119" name="Text Box 28"/>
          <p:cNvSpPr txBox="1">
            <a:spLocks noChangeArrowheads="1"/>
          </p:cNvSpPr>
          <p:nvPr/>
        </p:nvSpPr>
        <p:spPr bwMode="auto">
          <a:xfrm>
            <a:off x="304800" y="677416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CC"/>
                </a:solidFill>
              </a:rPr>
              <a:t>Problem</a:t>
            </a: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553200" y="3352800"/>
            <a:ext cx="2209800" cy="1981200"/>
            <a:chOff x="4128" y="2112"/>
            <a:chExt cx="1392" cy="1248"/>
          </a:xfrm>
        </p:grpSpPr>
        <p:sp>
          <p:nvSpPr>
            <p:cNvPr id="4123" name="Line 30"/>
            <p:cNvSpPr>
              <a:spLocks noChangeShapeType="1"/>
            </p:cNvSpPr>
            <p:nvPr/>
          </p:nvSpPr>
          <p:spPr bwMode="auto">
            <a:xfrm>
              <a:off x="4128" y="2400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4124" name="Group 39"/>
            <p:cNvGrpSpPr>
              <a:grpSpLocks/>
            </p:cNvGrpSpPr>
            <p:nvPr/>
          </p:nvGrpSpPr>
          <p:grpSpPr bwMode="auto">
            <a:xfrm>
              <a:off x="4176" y="2112"/>
              <a:ext cx="1204" cy="1248"/>
              <a:chOff x="2640" y="2592"/>
              <a:chExt cx="1204" cy="1248"/>
            </a:xfrm>
          </p:grpSpPr>
          <p:sp>
            <p:nvSpPr>
              <p:cNvPr id="4125" name="Line 29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4126" name="Line 31"/>
              <p:cNvSpPr>
                <a:spLocks noChangeShapeType="1"/>
              </p:cNvSpPr>
              <p:nvPr/>
            </p:nvSpPr>
            <p:spPr bwMode="auto">
              <a:xfrm>
                <a:off x="3024" y="2880"/>
                <a:ext cx="576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4127" name="Line 32"/>
              <p:cNvSpPr>
                <a:spLocks noChangeShapeType="1"/>
              </p:cNvSpPr>
              <p:nvPr/>
            </p:nvSpPr>
            <p:spPr bwMode="auto">
              <a:xfrm>
                <a:off x="3024" y="2880"/>
                <a:ext cx="0" cy="72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4128" name="Line 34"/>
              <p:cNvSpPr>
                <a:spLocks noChangeShapeType="1"/>
              </p:cNvSpPr>
              <p:nvPr/>
            </p:nvSpPr>
            <p:spPr bwMode="auto">
              <a:xfrm>
                <a:off x="3024" y="2880"/>
                <a:ext cx="576" cy="720"/>
              </a:xfrm>
              <a:prstGeom prst="line">
                <a:avLst/>
              </a:prstGeom>
              <a:noFill/>
              <a:ln w="76200">
                <a:solidFill>
                  <a:srgbClr val="CC33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4129" name="Text Box 35"/>
              <p:cNvSpPr txBox="1">
                <a:spLocks noChangeArrowheads="1"/>
              </p:cNvSpPr>
              <p:nvPr/>
            </p:nvSpPr>
            <p:spPr bwMode="auto">
              <a:xfrm>
                <a:off x="3168" y="2592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R</a:t>
                </a:r>
              </a:p>
            </p:txBody>
          </p:sp>
          <p:sp>
            <p:nvSpPr>
              <p:cNvPr id="4130" name="Text Box 36"/>
              <p:cNvSpPr txBox="1">
                <a:spLocks noChangeArrowheads="1"/>
              </p:cNvSpPr>
              <p:nvPr/>
            </p:nvSpPr>
            <p:spPr bwMode="auto">
              <a:xfrm>
                <a:off x="2640" y="3168"/>
                <a:ext cx="3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X</a:t>
                </a:r>
                <a:r>
                  <a:rPr lang="en-US" sz="3200" b="1" baseline="-25000"/>
                  <a:t>C</a:t>
                </a:r>
                <a:endParaRPr lang="en-US" b="1"/>
              </a:p>
            </p:txBody>
          </p:sp>
          <p:sp>
            <p:nvSpPr>
              <p:cNvPr id="4131" name="Text Box 37"/>
              <p:cNvSpPr txBox="1">
                <a:spLocks noChangeArrowheads="1"/>
              </p:cNvSpPr>
              <p:nvPr/>
            </p:nvSpPr>
            <p:spPr bwMode="auto">
              <a:xfrm>
                <a:off x="3600" y="3312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Z</a:t>
                </a:r>
              </a:p>
            </p:txBody>
          </p:sp>
          <p:sp>
            <p:nvSpPr>
              <p:cNvPr id="4132" name="Text Box 38"/>
              <p:cNvSpPr txBox="1">
                <a:spLocks noChangeArrowheads="1"/>
              </p:cNvSpPr>
              <p:nvPr/>
            </p:nvSpPr>
            <p:spPr bwMode="auto">
              <a:xfrm>
                <a:off x="3216" y="2880"/>
                <a:ext cx="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Symbol" pitchFamily="18" charset="2"/>
                  </a:rPr>
                  <a:t>f</a:t>
                </a:r>
              </a:p>
            </p:txBody>
          </p:sp>
        </p:grpSp>
      </p:grpSp>
      <p:graphicFrame>
        <p:nvGraphicFramePr>
          <p:cNvPr id="34816" name="Object 2"/>
          <p:cNvGraphicFramePr>
            <a:graphicFrameLocks noChangeAspect="1"/>
          </p:cNvGraphicFramePr>
          <p:nvPr/>
        </p:nvGraphicFramePr>
        <p:xfrm>
          <a:off x="381000" y="2971800"/>
          <a:ext cx="1651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Equation" r:id="rId3" imgW="1650960" imgH="736560" progId="Equation.3">
                  <p:embed/>
                </p:oleObj>
              </mc:Choice>
              <mc:Fallback>
                <p:oleObj name="Equation" r:id="rId3" imgW="1650960" imgH="736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71800"/>
                        <a:ext cx="16510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79844"/>
              </p:ext>
            </p:extLst>
          </p:nvPr>
        </p:nvGraphicFramePr>
        <p:xfrm>
          <a:off x="3200400" y="2658616"/>
          <a:ext cx="16002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Equation" r:id="rId5" imgW="1600200" imgH="723600" progId="Equation.3">
                  <p:embed/>
                </p:oleObj>
              </mc:Choice>
              <mc:Fallback>
                <p:oleObj name="Equation" r:id="rId5" imgW="1600200" imgH="723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658616"/>
                        <a:ext cx="1600200" cy="7223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C33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228600" y="3657600"/>
          <a:ext cx="2476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Equation" r:id="rId7" imgW="2476440" imgH="787320" progId="Equation.3">
                  <p:embed/>
                </p:oleObj>
              </mc:Choice>
              <mc:Fallback>
                <p:oleObj name="Equation" r:id="rId7" imgW="2476440" imgH="787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57600"/>
                        <a:ext cx="24765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5"/>
          <p:cNvGraphicFramePr>
            <a:graphicFrameLocks noChangeAspect="1"/>
          </p:cNvGraphicFramePr>
          <p:nvPr/>
        </p:nvGraphicFramePr>
        <p:xfrm>
          <a:off x="228600" y="4648200"/>
          <a:ext cx="2921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Equation" r:id="rId9" imgW="2920680" imgH="787320" progId="Equation.3">
                  <p:embed/>
                </p:oleObj>
              </mc:Choice>
              <mc:Fallback>
                <p:oleObj name="Equation" r:id="rId9" imgW="2920680" imgH="787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648200"/>
                        <a:ext cx="29210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6"/>
          <p:cNvGraphicFramePr>
            <a:graphicFrameLocks noChangeAspect="1"/>
          </p:cNvGraphicFramePr>
          <p:nvPr/>
        </p:nvGraphicFramePr>
        <p:xfrm>
          <a:off x="355600" y="5562600"/>
          <a:ext cx="54737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Equation" r:id="rId11" imgW="5473440" imgH="863280" progId="Equation.3">
                  <p:embed/>
                </p:oleObj>
              </mc:Choice>
              <mc:Fallback>
                <p:oleObj name="Equation" r:id="rId11" imgW="5473440" imgH="8632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5562600"/>
                        <a:ext cx="5473700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7"/>
          <p:cNvGraphicFramePr>
            <a:graphicFrameLocks noChangeAspect="1"/>
          </p:cNvGraphicFramePr>
          <p:nvPr/>
        </p:nvGraphicFramePr>
        <p:xfrm>
          <a:off x="6388100" y="5791200"/>
          <a:ext cx="11176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Equation" r:id="rId13" imgW="1117440" imgH="355320" progId="Equation.3">
                  <p:embed/>
                </p:oleObj>
              </mc:Choice>
              <mc:Fallback>
                <p:oleObj name="Equation" r:id="rId13" imgW="1117440" imgH="3553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100" y="5791200"/>
                        <a:ext cx="1117600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08" name="AutoShape 52"/>
          <p:cNvSpPr>
            <a:spLocks noChangeArrowheads="1"/>
          </p:cNvSpPr>
          <p:nvPr/>
        </p:nvSpPr>
        <p:spPr bwMode="auto">
          <a:xfrm>
            <a:off x="2895600" y="2430016"/>
            <a:ext cx="2209800" cy="1143000"/>
          </a:xfrm>
          <a:prstGeom prst="wedgeRoundRectCallout">
            <a:avLst>
              <a:gd name="adj1" fmla="val -87369"/>
              <a:gd name="adj2" fmla="val 19536"/>
              <a:gd name="adj3" fmla="val 16667"/>
            </a:avLst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3548" y="5769260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 smtClean="0">
                <a:hlinkClick r:id="rId2"/>
              </a:rPr>
              <a:t>ngsir.netfirms.com/</a:t>
            </a:r>
            <a:r>
              <a:rPr lang="en-NZ" dirty="0" err="1" smtClean="0">
                <a:hlinkClick r:id="rId2"/>
              </a:rPr>
              <a:t>englishhtm</a:t>
            </a:r>
            <a:r>
              <a:rPr lang="en-NZ" dirty="0" smtClean="0">
                <a:hlinkClick r:id="rId2"/>
              </a:rPr>
              <a:t>/RC_dc.htm</a:t>
            </a:r>
            <a:endParaRPr lang="en-NZ" dirty="0" smtClean="0"/>
          </a:p>
          <a:p>
            <a:endParaRPr lang="en-N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" y="476672"/>
            <a:ext cx="8989230" cy="51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2675"/>
            <a:ext cx="8712968" cy="584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8600"/>
            <a:ext cx="2667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28600"/>
            <a:ext cx="29718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914400" y="2590800"/>
          <a:ext cx="83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6" imgW="558720" imgH="457200" progId="Equation.3">
                  <p:embed/>
                </p:oleObj>
              </mc:Choice>
              <mc:Fallback>
                <p:oleObj name="Equation" r:id="rId6" imgW="55872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90800"/>
                        <a:ext cx="838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05025" y="2743200"/>
            <a:ext cx="6264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X</a:t>
            </a:r>
            <a:r>
              <a:rPr lang="en-US" sz="2000" baseline="-25000"/>
              <a:t>C </a:t>
            </a:r>
            <a:r>
              <a:rPr lang="en-US" sz="2000"/>
              <a:t> is the </a:t>
            </a:r>
            <a:r>
              <a:rPr lang="en-US" sz="2000" b="1">
                <a:solidFill>
                  <a:srgbClr val="FF0000"/>
                </a:solidFill>
              </a:rPr>
              <a:t>‘Reactance’ </a:t>
            </a:r>
            <a:r>
              <a:rPr lang="en-US" sz="2000"/>
              <a:t>of the capacitor, unit ohm (</a:t>
            </a:r>
            <a:r>
              <a:rPr lang="el-GR" sz="2000"/>
              <a:t>Ω</a:t>
            </a:r>
            <a:r>
              <a:rPr lang="en-US" sz="2000"/>
              <a:t>)</a:t>
            </a:r>
            <a:endParaRPr lang="en-US" sz="2000" baseline="-250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3352800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Reactance </a:t>
            </a:r>
            <a:r>
              <a:rPr lang="en-US" sz="2000"/>
              <a:t>is the property of a capacitor to </a:t>
            </a:r>
            <a:r>
              <a:rPr lang="en-US" sz="2000" b="1">
                <a:solidFill>
                  <a:srgbClr val="FF0000"/>
                </a:solidFill>
              </a:rPr>
              <a:t>limit</a:t>
            </a:r>
            <a:r>
              <a:rPr lang="en-US" sz="2000"/>
              <a:t> AC current in a circuit.</a:t>
            </a:r>
          </a:p>
          <a:p>
            <a:r>
              <a:rPr lang="en-US" sz="2000"/>
              <a:t>Similar to </a:t>
            </a:r>
            <a:r>
              <a:rPr lang="en-US" sz="2000">
                <a:solidFill>
                  <a:srgbClr val="FF0000"/>
                </a:solidFill>
              </a:rPr>
              <a:t>resistance</a:t>
            </a:r>
            <a:r>
              <a:rPr lang="en-US" sz="2000"/>
              <a:t> but is affected by the </a:t>
            </a:r>
            <a:r>
              <a:rPr lang="en-US" sz="2000" i="1">
                <a:solidFill>
                  <a:srgbClr val="FF0000"/>
                </a:solidFill>
              </a:rPr>
              <a:t>frequency</a:t>
            </a:r>
            <a:r>
              <a:rPr lang="en-US" sz="2000"/>
              <a:t> of the AC supply</a:t>
            </a:r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3657600" y="4038600"/>
          <a:ext cx="78105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8" imgW="520560" imgH="838080" progId="Equation.3">
                  <p:embed/>
                </p:oleObj>
              </mc:Choice>
              <mc:Fallback>
                <p:oleObj name="Equation" r:id="rId8" imgW="520560" imgH="838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038600"/>
                        <a:ext cx="78105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4191000"/>
            <a:ext cx="281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larger C means more q stored so more I flow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819400" y="4495800"/>
            <a:ext cx="8382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81600" y="4191000"/>
            <a:ext cx="3200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Greater f means q is moving on &amp; off the plates at a greater rate ie higher I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4419600" y="4800600"/>
            <a:ext cx="685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609600" y="4953000"/>
          <a:ext cx="3352800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10" imgW="1968480" imgH="863280" progId="Equation.3">
                  <p:embed/>
                </p:oleObj>
              </mc:Choice>
              <mc:Fallback>
                <p:oleObj name="Equation" r:id="rId10" imgW="1968480" imgH="8632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53000"/>
                        <a:ext cx="3352800" cy="1471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22" y="690525"/>
            <a:ext cx="74866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45"/>
          <p:cNvSpPr txBox="1">
            <a:spLocks noChangeArrowheads="1"/>
          </p:cNvSpPr>
          <p:nvPr/>
        </p:nvSpPr>
        <p:spPr bwMode="auto">
          <a:xfrm>
            <a:off x="592083" y="4232286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Unless stated </a:t>
            </a:r>
            <a:r>
              <a:rPr lang="en-US" sz="2800" dirty="0" smtClean="0"/>
              <a:t>otherwise all </a:t>
            </a:r>
            <a:r>
              <a:rPr lang="en-US" sz="2800" dirty="0"/>
              <a:t>AC voltage &amp; current values are </a:t>
            </a:r>
            <a:r>
              <a:rPr lang="en-US" sz="2800" b="1" dirty="0" err="1">
                <a:solidFill>
                  <a:srgbClr val="FF0000"/>
                </a:solidFill>
              </a:rPr>
              <a:t>rms</a:t>
            </a:r>
            <a:r>
              <a:rPr lang="en-US" sz="2800" dirty="0"/>
              <a:t> values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648" y="5364189"/>
            <a:ext cx="7607811" cy="62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91779" y="368660"/>
            <a:ext cx="4061433" cy="2909888"/>
            <a:chOff x="2855095" y="2917818"/>
            <a:chExt cx="2922629" cy="2009009"/>
          </a:xfrm>
        </p:grpSpPr>
        <p:sp>
          <p:nvSpPr>
            <p:cNvPr id="13316" name="Freeform 7"/>
            <p:cNvSpPr>
              <a:spLocks/>
            </p:cNvSpPr>
            <p:nvPr/>
          </p:nvSpPr>
          <p:spPr bwMode="auto">
            <a:xfrm>
              <a:off x="4060818" y="3308380"/>
              <a:ext cx="511181" cy="342900"/>
            </a:xfrm>
            <a:custGeom>
              <a:avLst/>
              <a:gdLst>
                <a:gd name="T0" fmla="*/ 0 w 317"/>
                <a:gd name="T1" fmla="*/ 2147483647 h 211"/>
                <a:gd name="T2" fmla="*/ 2147483647 w 317"/>
                <a:gd name="T3" fmla="*/ 2147483647 h 211"/>
                <a:gd name="T4" fmla="*/ 2147483647 w 317"/>
                <a:gd name="T5" fmla="*/ 2147483647 h 211"/>
                <a:gd name="T6" fmla="*/ 2147483647 w 317"/>
                <a:gd name="T7" fmla="*/ 2147483647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7"/>
                <a:gd name="T13" fmla="*/ 0 h 211"/>
                <a:gd name="T14" fmla="*/ 317 w 317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7" h="211">
                  <a:moveTo>
                    <a:pt x="0" y="106"/>
                  </a:moveTo>
                  <a:cubicBezTo>
                    <a:pt x="26" y="53"/>
                    <a:pt x="53" y="0"/>
                    <a:pt x="91" y="15"/>
                  </a:cubicBezTo>
                  <a:cubicBezTo>
                    <a:pt x="129" y="30"/>
                    <a:pt x="189" y="181"/>
                    <a:pt x="227" y="196"/>
                  </a:cubicBezTo>
                  <a:cubicBezTo>
                    <a:pt x="265" y="211"/>
                    <a:pt x="291" y="158"/>
                    <a:pt x="317" y="1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3317" name="Text Box 11"/>
            <p:cNvSpPr txBox="1">
              <a:spLocks noChangeArrowheads="1"/>
            </p:cNvSpPr>
            <p:nvPr/>
          </p:nvSpPr>
          <p:spPr bwMode="auto">
            <a:xfrm>
              <a:off x="3622662" y="3611565"/>
              <a:ext cx="1611312" cy="954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AC supply</a:t>
              </a:r>
              <a:endParaRPr lang="el-GR" sz="2800">
                <a:cs typeface="Arial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986682" y="3462221"/>
              <a:ext cx="76681" cy="761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/>
            </a:p>
          </p:txBody>
        </p:sp>
        <p:sp>
          <p:nvSpPr>
            <p:cNvPr id="6" name="Oval 5"/>
            <p:cNvSpPr/>
            <p:nvPr/>
          </p:nvSpPr>
          <p:spPr>
            <a:xfrm>
              <a:off x="4569455" y="3462221"/>
              <a:ext cx="74490" cy="761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/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855095" y="3500669"/>
              <a:ext cx="1133491" cy="1316576"/>
              <a:chOff x="2855095" y="3500669"/>
              <a:chExt cx="1133491" cy="1316576"/>
            </a:xfrm>
          </p:grpSpPr>
          <p:cxnSp>
            <p:nvCxnSpPr>
              <p:cNvPr id="34" name="Straight Connector 17"/>
              <p:cNvCxnSpPr>
                <a:stCxn id="5" idx="2"/>
              </p:cNvCxnSpPr>
              <p:nvPr/>
            </p:nvCxnSpPr>
            <p:spPr>
              <a:xfrm rot="10800000" flipV="1">
                <a:off x="2856190" y="3500817"/>
                <a:ext cx="1132683" cy="2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2198499" y="4159444"/>
                <a:ext cx="1314286" cy="109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 flipH="1">
              <a:off x="4644233" y="3502257"/>
              <a:ext cx="1133491" cy="1316577"/>
              <a:chOff x="2855095" y="3500669"/>
              <a:chExt cx="1133491" cy="1316577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rot="10800000" flipV="1">
                <a:off x="2856191" y="3500245"/>
                <a:ext cx="1132683" cy="2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2197992" y="4159379"/>
                <a:ext cx="1315301" cy="109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 flipV="1">
              <a:off x="2856190" y="4817134"/>
              <a:ext cx="211638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366664" y="4744005"/>
              <a:ext cx="547719" cy="18282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082120" y="4817134"/>
              <a:ext cx="694508" cy="20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862336" y="4816586"/>
              <a:ext cx="219386" cy="1095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973523" y="4816038"/>
              <a:ext cx="219386" cy="219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3694895" y="2917818"/>
              <a:ext cx="1170003" cy="584438"/>
              <a:chOff x="3694895" y="2917818"/>
              <a:chExt cx="1170003" cy="584438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3695296" y="3064075"/>
                <a:ext cx="1168833" cy="10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Oval 15"/>
              <p:cNvSpPr/>
              <p:nvPr/>
            </p:nvSpPr>
            <p:spPr>
              <a:xfrm>
                <a:off x="4097322" y="2917818"/>
                <a:ext cx="364781" cy="32806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3476965" y="3282406"/>
                <a:ext cx="437757" cy="109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4645798" y="3282406"/>
                <a:ext cx="437757" cy="109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3075761" y="4232805"/>
              <a:ext cx="1170003" cy="584438"/>
              <a:chOff x="3695688" y="2918337"/>
              <a:chExt cx="1170003" cy="584438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3695205" y="3064909"/>
                <a:ext cx="1169928" cy="101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4097231" y="2918652"/>
                <a:ext cx="365876" cy="3280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3476875" y="3283240"/>
                <a:ext cx="437756" cy="109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4646802" y="3283240"/>
                <a:ext cx="437756" cy="109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47"/>
            <p:cNvGrpSpPr>
              <a:grpSpLocks/>
            </p:cNvGrpSpPr>
            <p:nvPr/>
          </p:nvGrpSpPr>
          <p:grpSpPr bwMode="auto">
            <a:xfrm>
              <a:off x="4461668" y="4232805"/>
              <a:ext cx="1171591" cy="584438"/>
              <a:chOff x="3694101" y="2918337"/>
              <a:chExt cx="1171591" cy="58443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3695632" y="3064909"/>
                <a:ext cx="1168832" cy="101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4097657" y="2918652"/>
                <a:ext cx="364781" cy="3280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3476205" y="3283240"/>
                <a:ext cx="437756" cy="109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4646133" y="3283240"/>
                <a:ext cx="437756" cy="109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330" name="TextBox 16"/>
            <p:cNvSpPr txBox="1">
              <a:spLocks noChangeArrowheads="1"/>
            </p:cNvSpPr>
            <p:nvPr/>
          </p:nvSpPr>
          <p:spPr bwMode="auto">
            <a:xfrm>
              <a:off x="4133051" y="2955934"/>
              <a:ext cx="365130" cy="502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V</a:t>
              </a:r>
              <a:r>
                <a:rPr lang="en-US" sz="1600" baseline="-25000"/>
                <a:t>S</a:t>
              </a:r>
            </a:p>
          </p:txBody>
        </p:sp>
        <p:sp>
          <p:nvSpPr>
            <p:cNvPr id="13331" name="TextBox 17"/>
            <p:cNvSpPr txBox="1">
              <a:spLocks noChangeArrowheads="1"/>
            </p:cNvSpPr>
            <p:nvPr/>
          </p:nvSpPr>
          <p:spPr bwMode="auto">
            <a:xfrm>
              <a:off x="4899824" y="4269333"/>
              <a:ext cx="365130" cy="502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V</a:t>
              </a:r>
              <a:r>
                <a:rPr lang="en-US" sz="1600" baseline="-25000"/>
                <a:t>C</a:t>
              </a:r>
            </a:p>
          </p:txBody>
        </p:sp>
        <p:sp>
          <p:nvSpPr>
            <p:cNvPr id="13332" name="TextBox 18"/>
            <p:cNvSpPr txBox="1">
              <a:spLocks noChangeArrowheads="1"/>
            </p:cNvSpPr>
            <p:nvPr/>
          </p:nvSpPr>
          <p:spPr bwMode="auto">
            <a:xfrm>
              <a:off x="3512329" y="4269333"/>
              <a:ext cx="365130" cy="502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V</a:t>
              </a:r>
              <a:r>
                <a:rPr lang="en-US" sz="1600" baseline="-25000"/>
                <a:t>R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19057" y="3794130"/>
            <a:ext cx="8142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For the above circuit the following voltages were measured:</a:t>
            </a:r>
          </a:p>
          <a:p>
            <a:r>
              <a:rPr lang="en-NZ" sz="2400" dirty="0" smtClean="0"/>
              <a:t>V</a:t>
            </a:r>
            <a:r>
              <a:rPr lang="en-NZ" sz="2400" baseline="-25000" dirty="0" smtClean="0"/>
              <a:t>R </a:t>
            </a:r>
            <a:r>
              <a:rPr lang="en-NZ" sz="2400" dirty="0" smtClean="0"/>
              <a:t>= 6.0 V</a:t>
            </a:r>
          </a:p>
          <a:p>
            <a:r>
              <a:rPr lang="en-NZ" sz="2400" dirty="0" smtClean="0"/>
              <a:t>V</a:t>
            </a:r>
            <a:r>
              <a:rPr lang="en-NZ" sz="2400" baseline="-25000" dirty="0" smtClean="0"/>
              <a:t>C </a:t>
            </a:r>
            <a:r>
              <a:rPr lang="en-NZ" sz="2400" dirty="0" smtClean="0"/>
              <a:t>= 8.0 V</a:t>
            </a:r>
          </a:p>
          <a:p>
            <a:r>
              <a:rPr lang="en-NZ" sz="2400" dirty="0" smtClean="0"/>
              <a:t>V</a:t>
            </a:r>
            <a:r>
              <a:rPr lang="en-NZ" sz="2400" baseline="-25000" dirty="0" smtClean="0"/>
              <a:t>S</a:t>
            </a:r>
            <a:r>
              <a:rPr lang="en-NZ" sz="2400" dirty="0" smtClean="0"/>
              <a:t> = 10.0 V</a:t>
            </a:r>
            <a:endParaRPr lang="en-NZ" sz="2400" dirty="0"/>
          </a:p>
        </p:txBody>
      </p:sp>
      <p:sp>
        <p:nvSpPr>
          <p:cNvPr id="38" name="Rectangle 37"/>
          <p:cNvSpPr/>
          <p:nvPr/>
        </p:nvSpPr>
        <p:spPr>
          <a:xfrm>
            <a:off x="2965428" y="4597416"/>
            <a:ext cx="4175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  <a:r>
              <a:rPr lang="en-US" sz="5400" b="1" cap="none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=14.0 V 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4187" y="5802345"/>
            <a:ext cx="7083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Voltages across R &amp; C are </a:t>
            </a:r>
            <a:r>
              <a:rPr lang="en-NZ" sz="2800" dirty="0" smtClean="0">
                <a:solidFill>
                  <a:srgbClr val="FF0000"/>
                </a:solidFill>
              </a:rPr>
              <a:t>out of phase…</a:t>
            </a:r>
            <a:endParaRPr lang="en-NZ" sz="2800" dirty="0">
              <a:solidFill>
                <a:srgbClr val="FF0000"/>
              </a:solidFill>
            </a:endParaRPr>
          </a:p>
        </p:txBody>
      </p:sp>
      <p:sp>
        <p:nvSpPr>
          <p:cNvPr id="40" name="TextBox 45"/>
          <p:cNvSpPr txBox="1">
            <a:spLocks noChangeArrowheads="1"/>
          </p:cNvSpPr>
          <p:nvPr/>
        </p:nvSpPr>
        <p:spPr bwMode="auto">
          <a:xfrm>
            <a:off x="431856" y="3330337"/>
            <a:ext cx="822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Unless stated all AC voltage &amp; current values are </a:t>
            </a:r>
            <a:r>
              <a:rPr lang="en-US" sz="2000" b="1" dirty="0" err="1">
                <a:solidFill>
                  <a:srgbClr val="FF0000"/>
                </a:solidFill>
              </a:rPr>
              <a:t>rms</a:t>
            </a:r>
            <a:r>
              <a:rPr lang="en-US" sz="2000" dirty="0"/>
              <a:t>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690563"/>
            <a:ext cx="6469062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28600" y="15240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The phase relationship between V</a:t>
            </a:r>
            <a:r>
              <a:rPr lang="en-US" sz="2400" baseline="-25000"/>
              <a:t>C</a:t>
            </a:r>
            <a:r>
              <a:rPr lang="en-US" sz="2400"/>
              <a:t> &amp; V</a:t>
            </a:r>
            <a:r>
              <a:rPr lang="en-US" sz="2400" baseline="-25000"/>
              <a:t>R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484813" y="836613"/>
            <a:ext cx="314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Out by ¼ of a cycle or 90</a:t>
            </a:r>
            <a:r>
              <a:rPr lang="en-US" baseline="30000"/>
              <a:t>o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550" y="3903663"/>
            <a:ext cx="43449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7588" y="3830638"/>
            <a:ext cx="38703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409575" y="5984875"/>
            <a:ext cx="8734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Phasors are rotating anticlockwise, V</a:t>
            </a:r>
            <a:r>
              <a:rPr lang="en-US" baseline="-25000"/>
              <a:t>R</a:t>
            </a:r>
            <a:r>
              <a:rPr lang="en-US"/>
              <a:t> is always 90</a:t>
            </a:r>
            <a:r>
              <a:rPr lang="en-US" baseline="30000"/>
              <a:t>o</a:t>
            </a: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ahead</a:t>
            </a:r>
            <a:r>
              <a:rPr lang="en-US"/>
              <a:t> of V</a:t>
            </a:r>
            <a:r>
              <a:rPr lang="en-US" baseline="-25000"/>
              <a:t>C</a:t>
            </a:r>
            <a:r>
              <a:rPr lang="en-US"/>
              <a:t> at any time</a:t>
            </a:r>
            <a:endParaRPr lang="en-US" baseline="-25000"/>
          </a:p>
          <a:p>
            <a:r>
              <a:rPr lang="en-US"/>
              <a:t>“ the resistor voltage is </a:t>
            </a:r>
            <a:r>
              <a:rPr lang="en-US" b="1">
                <a:solidFill>
                  <a:srgbClr val="FF0000"/>
                </a:solidFill>
              </a:rPr>
              <a:t>leading</a:t>
            </a:r>
            <a:r>
              <a:rPr lang="en-US"/>
              <a:t> the capacitor voltage by 90</a:t>
            </a:r>
            <a:r>
              <a:rPr lang="en-US" baseline="30000"/>
              <a:t>o</a:t>
            </a:r>
            <a:r>
              <a:rPr lang="en-US"/>
              <a:t>”</a:t>
            </a:r>
          </a:p>
        </p:txBody>
      </p:sp>
      <p:grpSp>
        <p:nvGrpSpPr>
          <p:cNvPr id="10248" name="Group 7"/>
          <p:cNvGrpSpPr>
            <a:grpSpLocks/>
          </p:cNvGrpSpPr>
          <p:nvPr/>
        </p:nvGrpSpPr>
        <p:grpSpPr bwMode="auto">
          <a:xfrm>
            <a:off x="555625" y="727075"/>
            <a:ext cx="2922588" cy="2008188"/>
            <a:chOff x="2855095" y="2917818"/>
            <a:chExt cx="2922629" cy="2009009"/>
          </a:xfrm>
        </p:grpSpPr>
        <p:sp>
          <p:nvSpPr>
            <p:cNvPr id="10249" name="Freeform 7"/>
            <p:cNvSpPr>
              <a:spLocks/>
            </p:cNvSpPr>
            <p:nvPr/>
          </p:nvSpPr>
          <p:spPr bwMode="auto">
            <a:xfrm>
              <a:off x="4060818" y="3308380"/>
              <a:ext cx="511181" cy="342900"/>
            </a:xfrm>
            <a:custGeom>
              <a:avLst/>
              <a:gdLst>
                <a:gd name="T0" fmla="*/ 0 w 317"/>
                <a:gd name="T1" fmla="*/ 2147483647 h 211"/>
                <a:gd name="T2" fmla="*/ 2147483647 w 317"/>
                <a:gd name="T3" fmla="*/ 2147483647 h 211"/>
                <a:gd name="T4" fmla="*/ 2147483647 w 317"/>
                <a:gd name="T5" fmla="*/ 2147483647 h 211"/>
                <a:gd name="T6" fmla="*/ 2147483647 w 317"/>
                <a:gd name="T7" fmla="*/ 2147483647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7"/>
                <a:gd name="T13" fmla="*/ 0 h 211"/>
                <a:gd name="T14" fmla="*/ 317 w 317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7" h="211">
                  <a:moveTo>
                    <a:pt x="0" y="106"/>
                  </a:moveTo>
                  <a:cubicBezTo>
                    <a:pt x="26" y="53"/>
                    <a:pt x="53" y="0"/>
                    <a:pt x="91" y="15"/>
                  </a:cubicBezTo>
                  <a:cubicBezTo>
                    <a:pt x="129" y="30"/>
                    <a:pt x="189" y="181"/>
                    <a:pt x="227" y="196"/>
                  </a:cubicBezTo>
                  <a:cubicBezTo>
                    <a:pt x="265" y="211"/>
                    <a:pt x="291" y="158"/>
                    <a:pt x="317" y="1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250" name="Text Box 11"/>
            <p:cNvSpPr txBox="1">
              <a:spLocks noChangeArrowheads="1"/>
            </p:cNvSpPr>
            <p:nvPr/>
          </p:nvSpPr>
          <p:spPr bwMode="auto">
            <a:xfrm>
              <a:off x="3622662" y="3611565"/>
              <a:ext cx="16113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AC supply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986999" y="3462554"/>
              <a:ext cx="76201" cy="762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69619" y="3462554"/>
              <a:ext cx="74614" cy="762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253" name="Group 20"/>
            <p:cNvGrpSpPr>
              <a:grpSpLocks/>
            </p:cNvGrpSpPr>
            <p:nvPr/>
          </p:nvGrpSpPr>
          <p:grpSpPr bwMode="auto">
            <a:xfrm>
              <a:off x="2855095" y="3500438"/>
              <a:ext cx="1132698" cy="1316056"/>
              <a:chOff x="2855095" y="3500438"/>
              <a:chExt cx="1132698" cy="1316056"/>
            </a:xfrm>
          </p:grpSpPr>
          <p:cxnSp>
            <p:nvCxnSpPr>
              <p:cNvPr id="40" name="Straight Connector 17"/>
              <p:cNvCxnSpPr>
                <a:stCxn id="11" idx="2"/>
              </p:cNvCxnSpPr>
              <p:nvPr/>
            </p:nvCxnSpPr>
            <p:spPr>
              <a:xfrm rot="10800000" flipV="1">
                <a:off x="2856683" y="3500669"/>
                <a:ext cx="113190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2198395" y="4158957"/>
                <a:ext cx="1314988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254" name="Group 21"/>
            <p:cNvGrpSpPr>
              <a:grpSpLocks/>
            </p:cNvGrpSpPr>
            <p:nvPr/>
          </p:nvGrpSpPr>
          <p:grpSpPr bwMode="auto">
            <a:xfrm flipH="1">
              <a:off x="4645026" y="3502026"/>
              <a:ext cx="1132698" cy="1316056"/>
              <a:chOff x="2855095" y="3500438"/>
              <a:chExt cx="1132698" cy="1316056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10800000" flipV="1">
                <a:off x="2856683" y="3500669"/>
                <a:ext cx="1131903" cy="15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2198395" y="4158958"/>
                <a:ext cx="1314988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 flipV="1">
              <a:off x="2856683" y="4817244"/>
              <a:ext cx="211616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366277" y="4744189"/>
              <a:ext cx="547696" cy="1826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082389" y="4817244"/>
              <a:ext cx="693747" cy="1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862474" y="4816451"/>
              <a:ext cx="219165" cy="158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973600" y="4816451"/>
              <a:ext cx="219165" cy="158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260" name="Group 41"/>
            <p:cNvGrpSpPr>
              <a:grpSpLocks/>
            </p:cNvGrpSpPr>
            <p:nvPr/>
          </p:nvGrpSpPr>
          <p:grpSpPr bwMode="auto">
            <a:xfrm>
              <a:off x="3694894" y="2917818"/>
              <a:ext cx="1170798" cy="585002"/>
              <a:chOff x="3694894" y="2917818"/>
              <a:chExt cx="1170798" cy="585002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3694895" y="3063928"/>
                <a:ext cx="1168416" cy="15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Oval 15"/>
              <p:cNvSpPr/>
              <p:nvPr/>
            </p:nvSpPr>
            <p:spPr>
              <a:xfrm>
                <a:off x="4096537" y="2917818"/>
                <a:ext cx="365130" cy="32874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476524" y="3282298"/>
                <a:ext cx="438329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4644940" y="3282298"/>
                <a:ext cx="438329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261" name="Group 42"/>
            <p:cNvGrpSpPr>
              <a:grpSpLocks/>
            </p:cNvGrpSpPr>
            <p:nvPr/>
          </p:nvGrpSpPr>
          <p:grpSpPr bwMode="auto">
            <a:xfrm>
              <a:off x="3074967" y="4232286"/>
              <a:ext cx="1170798" cy="585002"/>
              <a:chOff x="3694894" y="2917818"/>
              <a:chExt cx="1170798" cy="58500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3695688" y="3064447"/>
                <a:ext cx="1168416" cy="15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4097330" y="2918337"/>
                <a:ext cx="365130" cy="32874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3477317" y="3282817"/>
                <a:ext cx="438329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4645733" y="3282817"/>
                <a:ext cx="438329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262" name="Group 47"/>
            <p:cNvGrpSpPr>
              <a:grpSpLocks/>
            </p:cNvGrpSpPr>
            <p:nvPr/>
          </p:nvGrpSpPr>
          <p:grpSpPr bwMode="auto">
            <a:xfrm>
              <a:off x="4462461" y="4232286"/>
              <a:ext cx="1170798" cy="585002"/>
              <a:chOff x="3694894" y="2917818"/>
              <a:chExt cx="1170798" cy="585002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3695689" y="3064447"/>
                <a:ext cx="1168416" cy="15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>
                <a:off x="4097331" y="2918337"/>
                <a:ext cx="365130" cy="32874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3475730" y="3282817"/>
                <a:ext cx="438329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4645734" y="3282817"/>
                <a:ext cx="438329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4133051" y="2955934"/>
              <a:ext cx="365130" cy="2541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dirty="0"/>
                <a:t>V</a:t>
              </a:r>
              <a:r>
                <a:rPr lang="en-US" sz="1050" baseline="-25000" dirty="0"/>
                <a:t>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99824" y="4269333"/>
              <a:ext cx="365130" cy="2541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dirty="0"/>
                <a:t>V</a:t>
              </a:r>
              <a:r>
                <a:rPr lang="en-US" sz="1050" baseline="-25000" dirty="0"/>
                <a:t>C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12329" y="4269333"/>
              <a:ext cx="365130" cy="2541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dirty="0"/>
                <a:t>V</a:t>
              </a:r>
              <a:r>
                <a:rPr lang="en-US" sz="1050" baseline="-25000" dirty="0"/>
                <a:t>R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10730" y="2900570"/>
            <a:ext cx="3993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Why? – 160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82407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990600" y="4724400"/>
            <a:ext cx="5105400" cy="3698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 smtClean="0"/>
              <a:t>R </a:t>
            </a:r>
            <a:r>
              <a:rPr lang="en-US" dirty="0"/>
              <a:t>&amp; I </a:t>
            </a:r>
            <a:r>
              <a:rPr lang="en-US" dirty="0" err="1" smtClean="0"/>
              <a:t>Phasors</a:t>
            </a:r>
            <a:r>
              <a:rPr lang="en-US" dirty="0" smtClean="0"/>
              <a:t> Applet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763588"/>
            <a:ext cx="78184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31882" y="4999059"/>
            <a:ext cx="5242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 smtClean="0"/>
              <a:t>See 3 C &amp; I </a:t>
            </a:r>
            <a:r>
              <a:rPr lang="en-NZ" sz="3200" dirty="0" err="1" smtClean="0"/>
              <a:t>Phasors</a:t>
            </a:r>
            <a:r>
              <a:rPr lang="en-NZ" sz="3200" dirty="0" smtClean="0"/>
              <a:t> applet</a:t>
            </a:r>
            <a:endParaRPr lang="en-N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633</Words>
  <Application>Microsoft Office PowerPoint</Application>
  <PresentationFormat>On-screen Show (4:3)</PresentationFormat>
  <Paragraphs>115</Paragraphs>
  <Slides>17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Office Theme</vt:lpstr>
      <vt:lpstr>Blank Presentation</vt:lpstr>
      <vt:lpstr>1_Blank Presentation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Christine</dc:creator>
  <cp:lastModifiedBy>Stephen Anderson</cp:lastModifiedBy>
  <cp:revision>88</cp:revision>
  <dcterms:created xsi:type="dcterms:W3CDTF">2008-06-28T07:41:20Z</dcterms:created>
  <dcterms:modified xsi:type="dcterms:W3CDTF">2014-10-14T01:37:52Z</dcterms:modified>
</cp:coreProperties>
</file>