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784" r:id="rId2"/>
    <p:sldMasterId id="2147483796" r:id="rId3"/>
  </p:sldMasterIdLst>
  <p:notesMasterIdLst>
    <p:notesMasterId r:id="rId14"/>
  </p:notesMasterIdLst>
  <p:sldIdLst>
    <p:sldId id="314" r:id="rId4"/>
    <p:sldId id="317" r:id="rId5"/>
    <p:sldId id="303" r:id="rId6"/>
    <p:sldId id="304" r:id="rId7"/>
    <p:sldId id="301" r:id="rId8"/>
    <p:sldId id="320" r:id="rId9"/>
    <p:sldId id="318" r:id="rId10"/>
    <p:sldId id="319" r:id="rId11"/>
    <p:sldId id="310" r:id="rId12"/>
    <p:sldId id="311" r:id="rId1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2" autoAdjust="0"/>
    <p:restoredTop sz="90929"/>
  </p:normalViewPr>
  <p:slideViewPr>
    <p:cSldViewPr snapToGrid="0">
      <p:cViewPr>
        <p:scale>
          <a:sx n="90" d="100"/>
          <a:sy n="90" d="100"/>
        </p:scale>
        <p:origin x="-808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4251B3C-04A6-4C53-8554-284A3ECE802A}" type="datetimeFigureOut">
              <a:rPr lang="en-US"/>
              <a:pPr>
                <a:defRPr/>
              </a:pPr>
              <a:t>22/04/15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6B18908-91B3-425B-B0DA-0F08DCE02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5B80918-48A2-4499-B200-394FE45EEB84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3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98040EB-59BA-415E-A02F-72CB86DC5943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4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0580546-306A-492F-9D48-C0F4D8D1D732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F8E5C-613E-4352-B3F1-04C448DA57B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DFEF552-049A-476B-B736-90038D5ADED3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7467ADD-B2D2-4D70-87C6-7522DF8DD940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BE99F-051E-410A-8299-0AF703039C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16EDA-CBA0-44AA-8DE2-4B774D0ED4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9CC1-6BAC-4576-AF95-879472B989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66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92DF7-2E8E-41C7-8886-49B5059269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86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A17E8-8630-4425-B00A-8F9FBD1D42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81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DC9DF-128A-4433-B7DC-A37711FD0E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2441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2C095-D18D-4D32-B46C-F1C8706EDF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0229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EB7B0-88E1-4B00-81DC-B4FB567E1F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20637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BDEF-4B21-40C6-86DF-5BE91358ED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92409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42AB8-892F-43BB-9FE0-FA3F7C195B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9265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4BE2-858A-4B61-8D3C-51D84EFEBE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029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8A528-370B-45F0-8F4A-8C4AC44B2E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31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B511E-DD18-46BB-AB7E-6E995C27A1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4687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BF459-B2E0-473A-8E23-9DA2545561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19571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6F978-F4D4-453D-A872-A17D092DA0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78950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C225A-CB2C-4690-8195-C514175B9B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6119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B1CD8-4F43-4395-8B75-BDED5B45FD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729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DC9DF-128A-4433-B7DC-A37711FD0E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74240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2C095-D18D-4D32-B46C-F1C8706EDF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42068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EB7B0-88E1-4B00-81DC-B4FB567E1F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68461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BDEF-4B21-40C6-86DF-5BE91358ED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780209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42AB8-892F-43BB-9FE0-FA3F7C195B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978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750EC-99E1-4ACD-905F-A71F522295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730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4BE2-858A-4B61-8D3C-51D84EFEBE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92655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B511E-DD18-46BB-AB7E-6E995C27A1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6430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BF459-B2E0-473A-8E23-9DA2545561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35007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6F978-F4D4-453D-A872-A17D092DA0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3052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C225A-CB2C-4690-8195-C514175B9B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16977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B1CD8-4F43-4395-8B75-BDED5B45FD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140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C1489-80E9-4D29-A4AE-DB9BEAC8C3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5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E8F8B-CEF7-402A-A957-C0EC2DA12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8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283AE-E9F5-46A7-980F-913FAB15DC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6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8E94-DFAD-4698-8266-A1D77CAD83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54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D1715-ECF5-4B54-B254-22C0C34128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847E5-EAA4-4D19-8E03-DD476ED3CE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7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>
              <a:defRPr/>
            </a:pPr>
            <a:fld id="{188A580F-8244-464D-BCB1-E67270756D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0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ED645B-9C54-43A2-A726-7C2E94204D41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2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xmlns:p14="http://schemas.microsoft.com/office/powerpoint/2010/main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ED645B-9C54-43A2-A726-7C2E94204D41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7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 xmlns:p14="http://schemas.microsoft.com/office/powerpoint/2010/main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im'n of a Cannonball Launched from a Clif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48" y="1073889"/>
            <a:ext cx="8541487" cy="512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9731" y="69396"/>
            <a:ext cx="54531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Horizontal Projectiles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31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rh%20013%20charlotte%20in%20hotel%20p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"/>
            <a:ext cx="39624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33400" y="3733800"/>
            <a:ext cx="7924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If someone foolishly tries to run horizontally off the roof of a 12 m tall hotel and land in the pool, how fast must they run if the pool is 3 m from the base of the hotel?</a:t>
            </a:r>
          </a:p>
        </p:txBody>
      </p:sp>
    </p:spTree>
    <p:extLst>
      <p:ext uri="{BB962C8B-B14F-4D97-AF65-F5344CB8AC3E}">
        <p14:creationId xmlns:p14="http://schemas.microsoft.com/office/powerpoint/2010/main" val="134117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Anim'n of a Package Dropped from a Moving Pla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79" y="857176"/>
            <a:ext cx="8350503" cy="51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97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afg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314325"/>
            <a:ext cx="4186237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8300" y="409575"/>
            <a:ext cx="3684588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Which ball hits the ground first?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Red ball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  <a:defRPr/>
            </a:pP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Yellow ball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  <a:defRPr/>
            </a:pPr>
            <a:endParaRPr lang="en-US" sz="2800" u="sng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Both hit at the same time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489450" y="682625"/>
            <a:ext cx="4164013" cy="569118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2800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610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382000" cy="83185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smtClean="0">
                <a:solidFill>
                  <a:srgbClr val="000000"/>
                </a:solidFill>
                <a:latin typeface="Verdana" pitchFamily="34" charset="0"/>
              </a:rPr>
              <a:t>Horizontal (x) motion and vertical (y) motion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smtClean="0">
                <a:solidFill>
                  <a:srgbClr val="000000"/>
                </a:solidFill>
                <a:latin typeface="Verdana" pitchFamily="34" charset="0"/>
              </a:rPr>
              <a:t>are </a:t>
            </a:r>
            <a:r>
              <a:rPr lang="en-US" altLang="en-US" sz="2400" b="1" u="sng" smtClean="0">
                <a:solidFill>
                  <a:srgbClr val="000000"/>
                </a:solidFill>
                <a:latin typeface="Verdana" pitchFamily="34" charset="0"/>
              </a:rPr>
              <a:t>independent</a:t>
            </a:r>
            <a:r>
              <a:rPr lang="en-US" altLang="en-US" sz="2400" b="1" smtClean="0">
                <a:solidFill>
                  <a:srgbClr val="000000"/>
                </a:solidFill>
                <a:latin typeface="Verdana" pitchFamily="34" charset="0"/>
              </a:rPr>
              <a:t>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2514600"/>
            <a:ext cx="2895600" cy="990600"/>
            <a:chOff x="96" y="1584"/>
            <a:chExt cx="1824" cy="624"/>
          </a:xfrm>
        </p:grpSpPr>
        <p:sp>
          <p:nvSpPr>
            <p:cNvPr id="66597" name="Line 4"/>
            <p:cNvSpPr>
              <a:spLocks noChangeShapeType="1"/>
            </p:cNvSpPr>
            <p:nvPr/>
          </p:nvSpPr>
          <p:spPr bwMode="auto">
            <a:xfrm>
              <a:off x="96" y="1776"/>
              <a:ext cx="15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8" name="Line 5"/>
            <p:cNvSpPr>
              <a:spLocks noChangeShapeType="1"/>
            </p:cNvSpPr>
            <p:nvPr/>
          </p:nvSpPr>
          <p:spPr bwMode="auto">
            <a:xfrm>
              <a:off x="480" y="1776"/>
              <a:ext cx="0" cy="4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9" name="Line 6"/>
            <p:cNvSpPr>
              <a:spLocks noChangeShapeType="1"/>
            </p:cNvSpPr>
            <p:nvPr/>
          </p:nvSpPr>
          <p:spPr bwMode="auto">
            <a:xfrm>
              <a:off x="1104" y="1776"/>
              <a:ext cx="0" cy="4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600" name="Oval 7"/>
            <p:cNvSpPr>
              <a:spLocks noChangeArrowheads="1"/>
            </p:cNvSpPr>
            <p:nvPr/>
          </p:nvSpPr>
          <p:spPr bwMode="auto">
            <a:xfrm>
              <a:off x="1440" y="1584"/>
              <a:ext cx="240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601" name="Line 8"/>
            <p:cNvSpPr>
              <a:spLocks noChangeShapeType="1"/>
            </p:cNvSpPr>
            <p:nvPr/>
          </p:nvSpPr>
          <p:spPr bwMode="auto">
            <a:xfrm>
              <a:off x="1680" y="16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05200" y="2819400"/>
            <a:ext cx="3276600" cy="2971800"/>
            <a:chOff x="2208" y="1776"/>
            <a:chExt cx="2064" cy="1872"/>
          </a:xfrm>
        </p:grpSpPr>
        <p:sp>
          <p:nvSpPr>
            <p:cNvPr id="66588" name="Oval 10"/>
            <p:cNvSpPr>
              <a:spLocks noChangeArrowheads="1"/>
            </p:cNvSpPr>
            <p:nvPr/>
          </p:nvSpPr>
          <p:spPr bwMode="auto">
            <a:xfrm>
              <a:off x="2208" y="1920"/>
              <a:ext cx="240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89" name="Oval 11"/>
            <p:cNvSpPr>
              <a:spLocks noChangeArrowheads="1"/>
            </p:cNvSpPr>
            <p:nvPr/>
          </p:nvSpPr>
          <p:spPr bwMode="auto">
            <a:xfrm>
              <a:off x="2880" y="2496"/>
              <a:ext cx="240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0" name="Oval 12"/>
            <p:cNvSpPr>
              <a:spLocks noChangeArrowheads="1"/>
            </p:cNvSpPr>
            <p:nvPr/>
          </p:nvSpPr>
          <p:spPr bwMode="auto">
            <a:xfrm>
              <a:off x="3648" y="3456"/>
              <a:ext cx="240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1" name="Line 13"/>
            <p:cNvSpPr>
              <a:spLocks noChangeShapeType="1"/>
            </p:cNvSpPr>
            <p:nvPr/>
          </p:nvSpPr>
          <p:spPr bwMode="auto">
            <a:xfrm>
              <a:off x="2352" y="1776"/>
              <a:ext cx="0" cy="144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2" name="Line 14"/>
            <p:cNvSpPr>
              <a:spLocks noChangeShapeType="1"/>
            </p:cNvSpPr>
            <p:nvPr/>
          </p:nvSpPr>
          <p:spPr bwMode="auto">
            <a:xfrm>
              <a:off x="2976" y="1776"/>
              <a:ext cx="0" cy="81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3" name="Line 15"/>
            <p:cNvSpPr>
              <a:spLocks noChangeShapeType="1"/>
            </p:cNvSpPr>
            <p:nvPr/>
          </p:nvSpPr>
          <p:spPr bwMode="auto">
            <a:xfrm>
              <a:off x="3744" y="1776"/>
              <a:ext cx="0" cy="1728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4" name="Line 16"/>
            <p:cNvSpPr>
              <a:spLocks noChangeShapeType="1"/>
            </p:cNvSpPr>
            <p:nvPr/>
          </p:nvSpPr>
          <p:spPr bwMode="auto">
            <a:xfrm flipH="1">
              <a:off x="2448" y="2016"/>
              <a:ext cx="1824" cy="0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5" name="Line 17"/>
            <p:cNvSpPr>
              <a:spLocks noChangeShapeType="1"/>
            </p:cNvSpPr>
            <p:nvPr/>
          </p:nvSpPr>
          <p:spPr bwMode="auto">
            <a:xfrm flipH="1">
              <a:off x="3120" y="2592"/>
              <a:ext cx="1152" cy="0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96" name="Line 18"/>
            <p:cNvSpPr>
              <a:spLocks noChangeShapeType="1"/>
            </p:cNvSpPr>
            <p:nvPr/>
          </p:nvSpPr>
          <p:spPr bwMode="auto">
            <a:xfrm flipH="1">
              <a:off x="3888" y="3552"/>
              <a:ext cx="384" cy="0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6587" name="Line 21"/>
          <p:cNvSpPr>
            <a:spLocks noChangeShapeType="1"/>
          </p:cNvSpPr>
          <p:nvPr/>
        </p:nvSpPr>
        <p:spPr bwMode="auto">
          <a:xfrm>
            <a:off x="0" y="1056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NZ" sz="28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781800" y="2438400"/>
            <a:ext cx="2209800" cy="3429000"/>
            <a:chOff x="4272" y="1536"/>
            <a:chExt cx="1392" cy="2160"/>
          </a:xfrm>
        </p:grpSpPr>
        <p:sp>
          <p:nvSpPr>
            <p:cNvPr id="66581" name="Oval 23"/>
            <p:cNvSpPr>
              <a:spLocks noChangeArrowheads="1"/>
            </p:cNvSpPr>
            <p:nvPr/>
          </p:nvSpPr>
          <p:spPr bwMode="auto">
            <a:xfrm>
              <a:off x="4272" y="1920"/>
              <a:ext cx="240" cy="192"/>
            </a:xfrm>
            <a:prstGeom prst="ellips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82" name="Oval 24"/>
            <p:cNvSpPr>
              <a:spLocks noChangeArrowheads="1"/>
            </p:cNvSpPr>
            <p:nvPr/>
          </p:nvSpPr>
          <p:spPr bwMode="auto">
            <a:xfrm>
              <a:off x="4272" y="3456"/>
              <a:ext cx="240" cy="192"/>
            </a:xfrm>
            <a:prstGeom prst="ellips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83" name="Oval 25"/>
            <p:cNvSpPr>
              <a:spLocks noChangeArrowheads="1"/>
            </p:cNvSpPr>
            <p:nvPr/>
          </p:nvSpPr>
          <p:spPr bwMode="auto">
            <a:xfrm>
              <a:off x="4272" y="2496"/>
              <a:ext cx="240" cy="192"/>
            </a:xfrm>
            <a:prstGeom prst="ellips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84" name="AutoShape 26"/>
            <p:cNvSpPr>
              <a:spLocks/>
            </p:cNvSpPr>
            <p:nvPr/>
          </p:nvSpPr>
          <p:spPr bwMode="auto">
            <a:xfrm rot="10800000">
              <a:off x="4560" y="1536"/>
              <a:ext cx="192" cy="2160"/>
            </a:xfrm>
            <a:prstGeom prst="leftBrace">
              <a:avLst>
                <a:gd name="adj1" fmla="val 93750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85" name="Text Box 27"/>
            <p:cNvSpPr txBox="1">
              <a:spLocks noChangeArrowheads="1"/>
            </p:cNvSpPr>
            <p:nvPr/>
          </p:nvSpPr>
          <p:spPr bwMode="auto">
            <a:xfrm>
              <a:off x="4608" y="2256"/>
              <a:ext cx="105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smtClean="0">
                  <a:solidFill>
                    <a:srgbClr val="0033CC"/>
                  </a:solidFill>
                  <a:latin typeface="Verdana" pitchFamily="34" charset="0"/>
                </a:rPr>
                <a:t>y-motion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smtClean="0">
                  <a:solidFill>
                    <a:srgbClr val="0033CC"/>
                  </a:solidFill>
                  <a:latin typeface="Verdana" pitchFamily="34" charset="0"/>
                </a:rPr>
                <a:t>=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smtClean="0">
                  <a:solidFill>
                    <a:srgbClr val="0033CC"/>
                  </a:solidFill>
                  <a:latin typeface="Verdana" pitchFamily="34" charset="0"/>
                </a:rPr>
                <a:t>free-fall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819400" y="1828800"/>
            <a:ext cx="4800600" cy="990600"/>
            <a:chOff x="1776" y="1152"/>
            <a:chExt cx="3024" cy="624"/>
          </a:xfrm>
        </p:grpSpPr>
        <p:grpSp>
          <p:nvGrpSpPr>
            <p:cNvPr id="66574" name="Group 29"/>
            <p:cNvGrpSpPr>
              <a:grpSpLocks/>
            </p:cNvGrpSpPr>
            <p:nvPr/>
          </p:nvGrpSpPr>
          <p:grpSpPr bwMode="auto">
            <a:xfrm>
              <a:off x="1776" y="1152"/>
              <a:ext cx="3024" cy="624"/>
              <a:chOff x="1776" y="1152"/>
              <a:chExt cx="3024" cy="624"/>
            </a:xfrm>
          </p:grpSpPr>
          <p:sp>
            <p:nvSpPr>
              <p:cNvPr id="66576" name="Oval 30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240" cy="192"/>
              </a:xfrm>
              <a:prstGeom prst="ellips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66577" name="Oval 31"/>
              <p:cNvSpPr>
                <a:spLocks noChangeArrowheads="1"/>
              </p:cNvSpPr>
              <p:nvPr/>
            </p:nvSpPr>
            <p:spPr bwMode="auto">
              <a:xfrm>
                <a:off x="2880" y="1584"/>
                <a:ext cx="240" cy="192"/>
              </a:xfrm>
              <a:prstGeom prst="ellips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66578" name="Oval 32"/>
              <p:cNvSpPr>
                <a:spLocks noChangeArrowheads="1"/>
              </p:cNvSpPr>
              <p:nvPr/>
            </p:nvSpPr>
            <p:spPr bwMode="auto">
              <a:xfrm>
                <a:off x="3600" y="1584"/>
                <a:ext cx="240" cy="192"/>
              </a:xfrm>
              <a:prstGeom prst="ellips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66579" name="AutoShape 33"/>
              <p:cNvSpPr>
                <a:spLocks/>
              </p:cNvSpPr>
              <p:nvPr/>
            </p:nvSpPr>
            <p:spPr bwMode="auto">
              <a:xfrm rot="5400000">
                <a:off x="3216" y="336"/>
                <a:ext cx="192" cy="230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66580" name="Text Box 34"/>
              <p:cNvSpPr txBox="1">
                <a:spLocks noChangeArrowheads="1"/>
              </p:cNvSpPr>
              <p:nvPr/>
            </p:nvSpPr>
            <p:spPr bwMode="auto">
              <a:xfrm>
                <a:off x="1776" y="1152"/>
                <a:ext cx="30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400" smtClean="0">
                    <a:solidFill>
                      <a:srgbClr val="0033CC"/>
                    </a:solidFill>
                    <a:latin typeface="Verdana" pitchFamily="34" charset="0"/>
                  </a:rPr>
                  <a:t>x-motion = constant velocity</a:t>
                </a:r>
              </a:p>
            </p:txBody>
          </p:sp>
        </p:grpSp>
        <p:sp>
          <p:nvSpPr>
            <p:cNvPr id="66575" name="Oval 35"/>
            <p:cNvSpPr>
              <a:spLocks noChangeArrowheads="1"/>
            </p:cNvSpPr>
            <p:nvPr/>
          </p:nvSpPr>
          <p:spPr bwMode="auto">
            <a:xfrm>
              <a:off x="4272" y="1584"/>
              <a:ext cx="240" cy="192"/>
            </a:xfrm>
            <a:prstGeom prst="ellips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381000" y="3505200"/>
            <a:ext cx="3886200" cy="83185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This is an example of: </a:t>
            </a:r>
            <a:r>
              <a:rPr lang="en-US" altLang="en-US" sz="2400" b="1" u="sng" smtClean="0">
                <a:solidFill>
                  <a:srgbClr val="000000"/>
                </a:solidFill>
                <a:latin typeface="Verdana" pitchFamily="34" charset="0"/>
              </a:rPr>
              <a:t>Projectile Motion</a:t>
            </a:r>
            <a:endParaRPr lang="en-US" altLang="en-US" sz="240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533400" y="4464902"/>
            <a:ext cx="4800600" cy="83099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Any </a:t>
            </a:r>
            <a:r>
              <a:rPr lang="en-US" altLang="en-US" sz="2400" u="sng" dirty="0" smtClean="0">
                <a:solidFill>
                  <a:srgbClr val="000000"/>
                </a:solidFill>
                <a:latin typeface="Verdana" pitchFamily="34" charset="0"/>
              </a:rPr>
              <a:t>2-dimensional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problem =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Two </a:t>
            </a:r>
            <a:r>
              <a:rPr lang="en-US" altLang="en-US" sz="2400" u="sng" dirty="0" smtClean="0">
                <a:solidFill>
                  <a:srgbClr val="000000"/>
                </a:solidFill>
                <a:latin typeface="Verdana" pitchFamily="34" charset="0"/>
              </a:rPr>
              <a:t>1-dimensional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problems</a:t>
            </a: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857693" y="5295900"/>
            <a:ext cx="4495800" cy="685800"/>
            <a:chOff x="528" y="3360"/>
            <a:chExt cx="2832" cy="432"/>
          </a:xfrm>
        </p:grpSpPr>
        <p:sp>
          <p:nvSpPr>
            <p:cNvPr id="66572" name="AutoShape 39"/>
            <p:cNvSpPr>
              <a:spLocks/>
            </p:cNvSpPr>
            <p:nvPr/>
          </p:nvSpPr>
          <p:spPr bwMode="auto">
            <a:xfrm rot="16200000">
              <a:off x="1800" y="2184"/>
              <a:ext cx="144" cy="2496"/>
            </a:xfrm>
            <a:prstGeom prst="leftBrace">
              <a:avLst>
                <a:gd name="adj1" fmla="val 14444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6573" name="Text Box 40"/>
            <p:cNvSpPr txBox="1">
              <a:spLocks noChangeArrowheads="1"/>
            </p:cNvSpPr>
            <p:nvPr/>
          </p:nvSpPr>
          <p:spPr bwMode="auto">
            <a:xfrm>
              <a:off x="528" y="3504"/>
              <a:ext cx="28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 smtClean="0">
                  <a:solidFill>
                    <a:srgbClr val="000000"/>
                  </a:solidFill>
                  <a:latin typeface="Verdana" pitchFamily="34" charset="0"/>
                </a:rPr>
                <a:t>Solve them separately!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78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4" grpId="0" animBg="1" autoUpdateAnimBg="0"/>
      <p:bldP spid="9424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fig_03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4" y="228600"/>
            <a:ext cx="8458200" cy="635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7594" y="3939544"/>
            <a:ext cx="23262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/>
              </a:rPr>
              <a:t>Key Concepts: </a:t>
            </a:r>
          </a:p>
        </p:txBody>
      </p:sp>
      <p:sp>
        <p:nvSpPr>
          <p:cNvPr id="4" name="Rectangle 3"/>
          <p:cNvSpPr/>
          <p:nvPr/>
        </p:nvSpPr>
        <p:spPr>
          <a:xfrm>
            <a:off x="560308" y="4490483"/>
            <a:ext cx="1146468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</a:t>
            </a:r>
            <a:r>
              <a:rPr lang="en-US" sz="32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x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= 0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0960" y="5228987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y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= -g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29236" y="5228987"/>
            <a:ext cx="1851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</a:t>
            </a:r>
            <a:r>
              <a:rPr lang="en-US" sz="3200" b="1" baseline="-25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x</a:t>
            </a:r>
            <a:r>
              <a:rPr lang="en-US" sz="32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= x/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t</a:t>
            </a:r>
            <a:r>
              <a:rPr lang="en-US" sz="3200" b="1" baseline="-25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air</a:t>
            </a:r>
            <a:endParaRPr lang="en-US" sz="3200" b="1" baseline="-25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960" y="5999885"/>
            <a:ext cx="4987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Use kinematic equations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40884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409575" y="508000"/>
            <a:ext cx="83613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Can you predict the impact point of a projectile launched from the edge of the table with horizontal velocity? </a:t>
            </a:r>
            <a:endParaRPr lang="en-NZ" sz="2800"/>
          </a:p>
          <a:p>
            <a:endParaRPr lang="en-NZ" sz="280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25" y="1819275"/>
            <a:ext cx="71437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342095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66713" y="3260725"/>
            <a:ext cx="8070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A rifle is aimed horizontally at a target 30 m away. The bullet hits the target 1.9 cm below the aiming point.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4191000"/>
            <a:ext cx="86201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What is the bullets time of flight</a:t>
            </a:r>
          </a:p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What is the bullets speed as it emerges from the rifle? 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5900" y="228600"/>
            <a:ext cx="4432300" cy="519113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</a:rPr>
              <a:t>Horizontal Example Problem</a:t>
            </a:r>
          </a:p>
        </p:txBody>
      </p:sp>
      <p:pic>
        <p:nvPicPr>
          <p:cNvPr id="6149" name="Picture 5" descr="SE04_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7" t="43777" r="31075" b="32317"/>
          <a:stretch>
            <a:fillRect/>
          </a:stretch>
        </p:blipFill>
        <p:spPr bwMode="auto">
          <a:xfrm>
            <a:off x="2582863" y="1463675"/>
            <a:ext cx="5297487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7"/>
          <a:stretch>
            <a:fillRect/>
          </a:stretch>
        </p:blipFill>
        <p:spPr bwMode="auto">
          <a:xfrm>
            <a:off x="147638" y="769938"/>
            <a:ext cx="236696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2509838" y="1465263"/>
            <a:ext cx="217487" cy="1476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8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152" name="Picture 8" descr="j033649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390525"/>
            <a:ext cx="1517650" cy="23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670175" y="1552575"/>
            <a:ext cx="5210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sz="18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8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8438" y="1171575"/>
            <a:ext cx="51974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 ball is tossed from an upper-story window of a building. The ball is given an initial velocity of 8.00 m/s at an angle of 20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° below the horizontal. It strikes the ground 3.00 s later. 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8775" y="3429000"/>
            <a:ext cx="87852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How far horizontally from the base of the building does the ball strike the ground? </a:t>
            </a:r>
          </a:p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Find the height from which the ball was thrown. </a:t>
            </a:r>
          </a:p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How long does it take the ball to reach a point 10 m below the level of launching?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5900" y="228600"/>
            <a:ext cx="2908300" cy="457200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</a:rPr>
              <a:t>Example Problem 2.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5391150" y="1154113"/>
            <a:ext cx="3683000" cy="2343150"/>
            <a:chOff x="3288" y="205"/>
            <a:chExt cx="2320" cy="1476"/>
          </a:xfrm>
        </p:grpSpPr>
        <p:pic>
          <p:nvPicPr>
            <p:cNvPr id="7174" name="Picture 6" descr="SE04_13"/>
            <p:cNvPicPr>
              <a:picLocks noChangeAspect="1" noChangeArrowheads="1"/>
            </p:cNvPicPr>
            <p:nvPr/>
          </p:nvPicPr>
          <p:blipFill>
            <a:blip r:embed="rId2">
              <a:lum bright="-36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31" t="30350" r="27368" b="35733"/>
            <a:stretch>
              <a:fillRect/>
            </a:stretch>
          </p:blipFill>
          <p:spPr bwMode="auto">
            <a:xfrm>
              <a:off x="3527" y="206"/>
              <a:ext cx="2081" cy="1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5" name="Rectangle 7" descr="Wide upward diagonal"/>
            <p:cNvSpPr>
              <a:spLocks noChangeArrowheads="1"/>
            </p:cNvSpPr>
            <p:nvPr/>
          </p:nvSpPr>
          <p:spPr bwMode="auto">
            <a:xfrm>
              <a:off x="3312" y="205"/>
              <a:ext cx="567" cy="132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 sz="18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76" name="Rectangle 8" descr="Wide upward diagonal"/>
            <p:cNvSpPr>
              <a:spLocks noChangeArrowheads="1"/>
            </p:cNvSpPr>
            <p:nvPr/>
          </p:nvSpPr>
          <p:spPr bwMode="auto">
            <a:xfrm>
              <a:off x="3288" y="1520"/>
              <a:ext cx="2313" cy="161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 sz="18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6310313" y="255588"/>
            <a:ext cx="0" cy="900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326188" y="1152525"/>
            <a:ext cx="2398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243888" y="1089025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915025" y="122238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7194550" y="1169988"/>
            <a:ext cx="106363" cy="298450"/>
          </a:xfrm>
          <a:custGeom>
            <a:avLst/>
            <a:gdLst>
              <a:gd name="T0" fmla="*/ 29 w 29"/>
              <a:gd name="T1" fmla="*/ 0 h 226"/>
              <a:gd name="T2" fmla="*/ 19 w 29"/>
              <a:gd name="T3" fmla="*/ 122 h 226"/>
              <a:gd name="T4" fmla="*/ 0 w 29"/>
              <a:gd name="T5" fmla="*/ 22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" h="226">
                <a:moveTo>
                  <a:pt x="29" y="0"/>
                </a:moveTo>
                <a:cubicBezTo>
                  <a:pt x="26" y="42"/>
                  <a:pt x="24" y="84"/>
                  <a:pt x="19" y="122"/>
                </a:cubicBezTo>
                <a:cubicBezTo>
                  <a:pt x="14" y="160"/>
                  <a:pt x="7" y="193"/>
                  <a:pt x="0" y="2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270750" y="1139825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51360683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AG00419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165735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305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Ex:  If you throw a dart horizontally at 30 m/s toward a target 2.0 m away, how far below your aiming point will it hit?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4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1540</TotalTime>
  <Words>327</Words>
  <Application>Microsoft Macintosh PowerPoint</Application>
  <PresentationFormat>On-screen Show (4:3)</PresentationFormat>
  <Paragraphs>44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Bamboo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 La Salle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De La Salle College De La Sal</dc:creator>
  <cp:lastModifiedBy>Stephen Anderson</cp:lastModifiedBy>
  <cp:revision>54</cp:revision>
  <cp:lastPrinted>1601-01-01T00:00:00Z</cp:lastPrinted>
  <dcterms:created xsi:type="dcterms:W3CDTF">2001-03-22T01:39:06Z</dcterms:created>
  <dcterms:modified xsi:type="dcterms:W3CDTF">2015-04-22T00:32:29Z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source type">
    <vt:lpwstr>Notes</vt:lpwstr>
  </property>
  <property fmtid="{D5CDD505-2E9C-101B-9397-08002B2CF9AE}" pid="3" name="date">
    <vt:lpwstr>2004-03-29T00:00:00Z</vt:lpwstr>
  </property>
  <property fmtid="{D5CDD505-2E9C-101B-9397-08002B2CF9AE}" pid="4" name="Description0">
    <vt:lpwstr>Visualising vertical and horizontal components</vt:lpwstr>
  </property>
  <property fmtid="{D5CDD505-2E9C-101B-9397-08002B2CF9AE}" pid="5" name="School">
    <vt:lpwstr>Keri Keri</vt:lpwstr>
  </property>
  <property fmtid="{D5CDD505-2E9C-101B-9397-08002B2CF9AE}" pid="6" name="Author0">
    <vt:lpwstr>Andy Dyson</vt:lpwstr>
  </property>
  <property fmtid="{D5CDD505-2E9C-101B-9397-08002B2CF9AE}" pid="7" name="Items">
    <vt:lpwstr/>
  </property>
  <property fmtid="{D5CDD505-2E9C-101B-9397-08002B2CF9AE}" pid="8" name="Level">
    <vt:lpwstr>level 2</vt:lpwstr>
  </property>
</Properties>
</file>