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notesSlides/notesSlide2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charts/chart13.xml" ContentType="application/vnd.openxmlformats-officedocument.drawingml.chart+xml"/>
  <Override PartName="/ppt/theme/themeOverride13.xml" ContentType="application/vnd.openxmlformats-officedocument.themeOverride+xml"/>
  <Override PartName="/ppt/embeddings/Microsoft_Equation1.bin" ContentType="application/vnd.openxmlformats-officedocument.oleObject"/>
  <Override PartName="/ppt/notesSlides/notesSlide3.xml" ContentType="application/vnd.openxmlformats-officedocument.presentationml.notesSlide+xml"/>
  <Override PartName="/ppt/embeddings/Microsoft_Equation2.bin" ContentType="application/vnd.openxmlformats-officedocument.oleObject"/>
  <Override PartName="/ppt/charts/chart14.xml" ContentType="application/vnd.openxmlformats-officedocument.drawingml.chart+xml"/>
  <Override PartName="/ppt/theme/themeOverride14.xml" ContentType="application/vnd.openxmlformats-officedocument.themeOverride+xml"/>
  <Override PartName="/ppt/embeddings/Microsoft_Equation3.bin" ContentType="application/vnd.openxmlformats-officedocument.oleObject"/>
  <Override PartName="/ppt/charts/chart15.xml" ContentType="application/vnd.openxmlformats-officedocument.drawingml.chart+xml"/>
  <Override PartName="/ppt/theme/themeOverride15.xml" ContentType="application/vnd.openxmlformats-officedocument.themeOverride+xml"/>
  <Override PartName="/ppt/embeddings/Microsoft_Equation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65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66" r:id="rId15"/>
    <p:sldId id="276" r:id="rId16"/>
    <p:sldId id="275" r:id="rId17"/>
    <p:sldId id="298" r:id="rId18"/>
    <p:sldId id="267" r:id="rId19"/>
    <p:sldId id="278" r:id="rId20"/>
    <p:sldId id="277" r:id="rId21"/>
    <p:sldId id="297" r:id="rId22"/>
    <p:sldId id="299" r:id="rId2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152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0.xml"/><Relationship Id="rId2" Type="http://schemas.openxmlformats.org/officeDocument/2006/relationships/package" Target="../embeddings/Microsoft_Excel_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1.xml"/><Relationship Id="rId2" Type="http://schemas.openxmlformats.org/officeDocument/2006/relationships/package" Target="../embeddings/Microsoft_Excel_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2.xml"/><Relationship Id="rId2" Type="http://schemas.openxmlformats.org/officeDocument/2006/relationships/oleObject" Target="file:///C:\Documents%20and%20Settings\USER\My%20Documents\Stephen%20work%20files\Physics\Year%2012\2.1%20Measurement%20&amp;%20graphs%2090252\Notes\Chapter%202%20ppts\5%20Non%20linear%20Relationships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3.xml"/><Relationship Id="rId2" Type="http://schemas.openxmlformats.org/officeDocument/2006/relationships/oleObject" Target="file:///C:\Documents%20and%20Settings\USER\My%20Documents\Stephen%20work%20files\Physics\Year%2012\2.1%20Measurement%20&amp;%20graphs%2090252\Notes\Chapter%202%20ppts\5%20Non%20linear%20Relationships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4.xml"/><Relationship Id="rId2" Type="http://schemas.openxmlformats.org/officeDocument/2006/relationships/oleObject" Target="file:///C:\Documents%20and%20Settings\USER\My%20Documents\Stephen%20work%20files\Physics\Year%2012\2.1%20Measurement%20&amp;%20graphs%2090252\Notes\Chapter%202%20ppts\5%20Non%20linear%20Relationships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5.xml"/><Relationship Id="rId2" Type="http://schemas.openxmlformats.org/officeDocument/2006/relationships/oleObject" Target="file:///C:\Documents%20and%20Settings\USER\My%20Documents\Stephen%20work%20files\Physics\Year%2012\2.1%20Measurement%20&amp;%20graphs%2090252\Notes\Chapter%202%20ppts\5%20Non%20linear%20Relationship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3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4.xml"/><Relationship Id="rId2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5.xml"/><Relationship Id="rId2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6.xml"/><Relationship Id="rId2" Type="http://schemas.openxmlformats.org/officeDocument/2006/relationships/package" Target="../embeddings/Microsoft_Excel_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7.xml"/><Relationship Id="rId2" Type="http://schemas.openxmlformats.org/officeDocument/2006/relationships/package" Target="../embeddings/Microsoft_Excel_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8.xml"/><Relationship Id="rId2" Type="http://schemas.openxmlformats.org/officeDocument/2006/relationships/package" Target="../embeddings/Microsoft_Excel_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9.xml"/><Relationship Id="rId2" Type="http://schemas.openxmlformats.org/officeDocument/2006/relationships/package" Target="../embeddings/Microsoft_Excel_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7263784"/>
        <c:axId val="-2137102632"/>
      </c:scatterChart>
      <c:valAx>
        <c:axId val="-2137263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7102632"/>
        <c:crosses val="autoZero"/>
        <c:crossBetween val="midCat"/>
      </c:valAx>
      <c:valAx>
        <c:axId val="-21371026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72637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9.0</c:v>
                </c:pt>
                <c:pt idx="4">
                  <c:v>16.0</c:v>
                </c:pt>
                <c:pt idx="5">
                  <c:v>25.0</c:v>
                </c:pt>
                <c:pt idx="6">
                  <c:v>36.0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4158152"/>
        <c:axId val="-2134170360"/>
      </c:scatterChart>
      <c:valAx>
        <c:axId val="-21341581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 [A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4170360"/>
        <c:crosses val="autoZero"/>
        <c:crossBetween val="midCat"/>
      </c:valAx>
      <c:valAx>
        <c:axId val="-21341703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41581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9.0</c:v>
                </c:pt>
                <c:pt idx="4">
                  <c:v>16.0</c:v>
                </c:pt>
                <c:pt idx="5">
                  <c:v>25.0</c:v>
                </c:pt>
                <c:pt idx="6">
                  <c:v>36.0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4246664"/>
        <c:axId val="-2134253752"/>
      </c:scatterChart>
      <c:valAx>
        <c:axId val="-21342466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 [A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4253752"/>
        <c:crosses val="autoZero"/>
        <c:crossBetween val="midCat"/>
      </c:valAx>
      <c:valAx>
        <c:axId val="-213425375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42466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70975431243076"/>
          <c:y val="0.0909479943241965"/>
          <c:w val="0.798202933691673"/>
          <c:h val="0.709365627793638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0"/>
            <c:dispEq val="0"/>
          </c:trendline>
          <c:xVal>
            <c:numRef>
              <c:f>'Y prop x^2 (2)'!$B$3:$B$8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xVal>
          <c:yVal>
            <c:numRef>
              <c:f>'Y prop x^2 (2)'!$C$3:$C$8</c:f>
              <c:numCache>
                <c:formatCode>General</c:formatCode>
                <c:ptCount val="6"/>
                <c:pt idx="0">
                  <c:v>3.0</c:v>
                </c:pt>
                <c:pt idx="1">
                  <c:v>12.0</c:v>
                </c:pt>
                <c:pt idx="2">
                  <c:v>27.0</c:v>
                </c:pt>
                <c:pt idx="3">
                  <c:v>48.0</c:v>
                </c:pt>
                <c:pt idx="4">
                  <c:v>75.0</c:v>
                </c:pt>
                <c:pt idx="5">
                  <c:v>108.0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2910872"/>
        <c:axId val="-2132984024"/>
      </c:scatterChart>
      <c:valAx>
        <c:axId val="-213291087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3600"/>
                </a:pPr>
                <a:r>
                  <a:rPr lang="en-US" sz="3600"/>
                  <a:t>A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32984024"/>
        <c:crosses val="autoZero"/>
        <c:crossBetween val="midCat"/>
      </c:valAx>
      <c:valAx>
        <c:axId val="-21329840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4000"/>
                </a:pPr>
                <a:r>
                  <a:rPr lang="en-US" sz="4000"/>
                  <a:t>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2910872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24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7101139132333"/>
          <c:y val="0.064926896114756"/>
          <c:w val="0.807398186070067"/>
          <c:h val="0.716735140961393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dispRSqr val="0"/>
            <c:dispEq val="0"/>
          </c:trendline>
          <c:xVal>
            <c:numRef>
              <c:f>'Y prop x^2 (2)'!$C$12:$C$17</c:f>
              <c:numCache>
                <c:formatCode>General</c:formatCode>
                <c:ptCount val="6"/>
                <c:pt idx="0">
                  <c:v>1.0</c:v>
                </c:pt>
                <c:pt idx="1">
                  <c:v>4.0</c:v>
                </c:pt>
                <c:pt idx="2">
                  <c:v>9.0</c:v>
                </c:pt>
                <c:pt idx="3">
                  <c:v>16.0</c:v>
                </c:pt>
                <c:pt idx="4">
                  <c:v>25.0</c:v>
                </c:pt>
                <c:pt idx="5">
                  <c:v>36.0</c:v>
                </c:pt>
              </c:numCache>
            </c:numRef>
          </c:xVal>
          <c:yVal>
            <c:numRef>
              <c:f>'Y prop x^2 (2)'!$D$12:$D$17</c:f>
              <c:numCache>
                <c:formatCode>General</c:formatCode>
                <c:ptCount val="6"/>
                <c:pt idx="0">
                  <c:v>3.0</c:v>
                </c:pt>
                <c:pt idx="1">
                  <c:v>12.0</c:v>
                </c:pt>
                <c:pt idx="2">
                  <c:v>27.0</c:v>
                </c:pt>
                <c:pt idx="3">
                  <c:v>48.0</c:v>
                </c:pt>
                <c:pt idx="4">
                  <c:v>75.0</c:v>
                </c:pt>
                <c:pt idx="5">
                  <c:v>108.0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38075496"/>
        <c:axId val="2037710280"/>
      </c:scatterChart>
      <c:valAx>
        <c:axId val="20380754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3200"/>
                </a:pPr>
                <a:r>
                  <a:rPr lang="en-NZ" sz="3200" dirty="0"/>
                  <a:t>A</a:t>
                </a:r>
                <a:r>
                  <a:rPr lang="en-NZ" sz="3200" baseline="30000" dirty="0"/>
                  <a:t>2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2037710280"/>
        <c:crosses val="autoZero"/>
        <c:crossBetween val="midCat"/>
      </c:valAx>
      <c:valAx>
        <c:axId val="2037710280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 sz="3200"/>
                </a:pPr>
                <a:r>
                  <a:rPr lang="en-NZ" sz="3200"/>
                  <a:t>B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03807549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07378346071144"/>
          <c:y val="0.0362435786219848"/>
          <c:w val="0.861126547663218"/>
          <c:h val="0.80394271050381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power"/>
            <c:dispRSqr val="0"/>
            <c:dispEq val="0"/>
          </c:trendline>
          <c:xVal>
            <c:numRef>
              <c:f>'Y prop x^-1 (2)'!$B$3:$B$8</c:f>
              <c:numCache>
                <c:formatCode>General</c:formatCode>
                <c:ptCount val="6"/>
                <c:pt idx="0">
                  <c:v>1.0</c:v>
                </c:pt>
                <c:pt idx="1">
                  <c:v>2.0</c:v>
                </c:pt>
                <c:pt idx="2">
                  <c:v>3.0</c:v>
                </c:pt>
                <c:pt idx="3">
                  <c:v>4.0</c:v>
                </c:pt>
                <c:pt idx="4">
                  <c:v>5.0</c:v>
                </c:pt>
                <c:pt idx="5">
                  <c:v>6.0</c:v>
                </c:pt>
              </c:numCache>
            </c:numRef>
          </c:xVal>
          <c:yVal>
            <c:numRef>
              <c:f>'Y prop x^-1 (2)'!$C$3:$C$8</c:f>
              <c:numCache>
                <c:formatCode>General</c:formatCode>
                <c:ptCount val="6"/>
                <c:pt idx="0">
                  <c:v>3.0</c:v>
                </c:pt>
                <c:pt idx="1">
                  <c:v>1.5</c:v>
                </c:pt>
                <c:pt idx="2">
                  <c:v>1.0</c:v>
                </c:pt>
                <c:pt idx="3">
                  <c:v>0.750000000000003</c:v>
                </c:pt>
                <c:pt idx="4">
                  <c:v>0.600000000000001</c:v>
                </c:pt>
                <c:pt idx="5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13845608"/>
        <c:axId val="-2140291080"/>
      </c:scatterChart>
      <c:valAx>
        <c:axId val="-2113845608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 dirty="0" smtClean="0"/>
                  <a:t>V(m</a:t>
                </a:r>
                <a:r>
                  <a:rPr lang="en-US" sz="3200" baseline="30000" dirty="0" smtClean="0"/>
                  <a:t>3</a:t>
                </a:r>
                <a:r>
                  <a:rPr lang="en-US" sz="3200" dirty="0" smtClean="0"/>
                  <a:t>)</a:t>
                </a:r>
                <a:endParaRPr lang="en-US" sz="3200" dirty="0"/>
              </a:p>
            </c:rich>
          </c:tx>
          <c:layout>
            <c:manualLayout>
              <c:xMode val="edge"/>
              <c:yMode val="edge"/>
              <c:x val="0.519748883713388"/>
              <c:y val="0.94431906835130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40291080"/>
        <c:crosses val="autoZero"/>
        <c:crossBetween val="midCat"/>
      </c:valAx>
      <c:valAx>
        <c:axId val="-2140291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800"/>
                </a:pPr>
                <a:r>
                  <a:rPr lang="en-US" sz="2800" dirty="0" smtClean="0"/>
                  <a:t>P(Pa)</a:t>
                </a:r>
                <a:endParaRPr lang="en-US" sz="2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138456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13496240718448"/>
          <c:y val="0.121609173395563"/>
          <c:w val="0.807785888077859"/>
          <c:h val="0.7207955646628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trendline>
            <c:trendlineType val="linear"/>
            <c:backward val="0.1"/>
            <c:dispRSqr val="0"/>
            <c:dispEq val="0"/>
          </c:trendline>
          <c:xVal>
            <c:numRef>
              <c:f>'Y prop x^-1 (2)'!$B$12:$B$17</c:f>
              <c:numCache>
                <c:formatCode>General</c:formatCode>
                <c:ptCount val="6"/>
                <c:pt idx="0">
                  <c:v>1.0</c:v>
                </c:pt>
                <c:pt idx="1">
                  <c:v>0.5</c:v>
                </c:pt>
                <c:pt idx="2">
                  <c:v>0.330000000000002</c:v>
                </c:pt>
                <c:pt idx="3">
                  <c:v>0.25</c:v>
                </c:pt>
                <c:pt idx="4">
                  <c:v>0.2</c:v>
                </c:pt>
                <c:pt idx="5">
                  <c:v>0.17</c:v>
                </c:pt>
              </c:numCache>
            </c:numRef>
          </c:xVal>
          <c:yVal>
            <c:numRef>
              <c:f>'Y prop x^-1 (2)'!$C$12:$C$17</c:f>
              <c:numCache>
                <c:formatCode>General</c:formatCode>
                <c:ptCount val="6"/>
                <c:pt idx="0">
                  <c:v>3.0</c:v>
                </c:pt>
                <c:pt idx="1">
                  <c:v>1.5</c:v>
                </c:pt>
                <c:pt idx="2">
                  <c:v>1.0</c:v>
                </c:pt>
                <c:pt idx="3">
                  <c:v>0.750000000000003</c:v>
                </c:pt>
                <c:pt idx="4">
                  <c:v>0.600000000000001</c:v>
                </c:pt>
                <c:pt idx="5">
                  <c:v>0.5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250856"/>
        <c:axId val="-2133309464"/>
      </c:scatterChart>
      <c:valAx>
        <c:axId val="-213325085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1/V</a:t>
                </a:r>
                <a:r>
                  <a:rPr lang="en-US" baseline="0" dirty="0" smtClean="0"/>
                  <a:t>  m</a:t>
                </a:r>
                <a:r>
                  <a:rPr lang="en-US" baseline="30000" dirty="0" smtClean="0"/>
                  <a:t>-3</a:t>
                </a:r>
                <a:endParaRPr lang="en-US" baseline="300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-2133309464"/>
        <c:crosses val="autoZero"/>
        <c:crossBetween val="midCat"/>
      </c:valAx>
      <c:valAx>
        <c:axId val="-21333094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3200"/>
                </a:pPr>
                <a:r>
                  <a:rPr lang="en-US" sz="3200" dirty="0" smtClean="0"/>
                  <a:t>P(pa)</a:t>
                </a:r>
                <a:endParaRPr lang="en-US" sz="32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-2133250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20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7744008"/>
        <c:axId val="2118832744"/>
      </c:scatterChart>
      <c:valAx>
        <c:axId val="-2137744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 [A]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8832744"/>
        <c:crosses val="autoZero"/>
        <c:crossBetween val="midCat"/>
      </c:valAx>
      <c:valAx>
        <c:axId val="211883274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77440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8394856"/>
        <c:axId val="2118474616"/>
      </c:scatterChart>
      <c:valAx>
        <c:axId val="21183948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 [A]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8474616"/>
        <c:crosses val="autoZero"/>
        <c:crossBetween val="midCat"/>
      </c:valAx>
      <c:valAx>
        <c:axId val="21184746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839485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7744760"/>
        <c:axId val="-2137214120"/>
      </c:scatterChart>
      <c:valAx>
        <c:axId val="21177447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 [A]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7214120"/>
        <c:crosses val="autoZero"/>
        <c:crossBetween val="midCat"/>
      </c:valAx>
      <c:valAx>
        <c:axId val="-2137214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1177447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8855759321761"/>
          <c:y val="0.110149039138023"/>
          <c:w val="0.815084742324784"/>
          <c:h val="0.70954264377004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2.0</c:v>
                </c:pt>
                <c:pt idx="3">
                  <c:v>3.0</c:v>
                </c:pt>
                <c:pt idx="4">
                  <c:v>4.0</c:v>
                </c:pt>
                <c:pt idx="5">
                  <c:v>5.0</c:v>
                </c:pt>
                <c:pt idx="6">
                  <c:v>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7408008"/>
        <c:axId val="-2137135688"/>
      </c:scatterChart>
      <c:valAx>
        <c:axId val="-21374080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 [A]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7135688"/>
        <c:crosses val="autoZero"/>
        <c:crossBetween val="midCat"/>
      </c:valAx>
      <c:valAx>
        <c:axId val="-2137135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74080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9.0</c:v>
                </c:pt>
                <c:pt idx="4">
                  <c:v>16.0</c:v>
                </c:pt>
                <c:pt idx="5">
                  <c:v>25.0</c:v>
                </c:pt>
                <c:pt idx="6">
                  <c:v>36.0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83332968"/>
        <c:axId val="-2144312120"/>
      </c:scatterChart>
      <c:valAx>
        <c:axId val="208333296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 [A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44312120"/>
        <c:crosses val="autoZero"/>
        <c:crossBetween val="midCat"/>
      </c:valAx>
      <c:valAx>
        <c:axId val="-21443121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833329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9.0</c:v>
                </c:pt>
                <c:pt idx="4">
                  <c:v>16.0</c:v>
                </c:pt>
                <c:pt idx="5">
                  <c:v>25.0</c:v>
                </c:pt>
                <c:pt idx="6">
                  <c:v>36.0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40350472"/>
        <c:axId val="-2116419992"/>
      </c:scatterChart>
      <c:valAx>
        <c:axId val="-21403504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 [A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16419992"/>
        <c:crosses val="autoZero"/>
        <c:crossBetween val="midCat"/>
      </c:valAx>
      <c:valAx>
        <c:axId val="-211641999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4035047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9.0</c:v>
                </c:pt>
                <c:pt idx="4">
                  <c:v>16.0</c:v>
                </c:pt>
                <c:pt idx="5">
                  <c:v>25.0</c:v>
                </c:pt>
                <c:pt idx="6">
                  <c:v>36.0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4195912"/>
        <c:axId val="-2134013688"/>
      </c:scatterChart>
      <c:valAx>
        <c:axId val="-2134195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 [A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4013688"/>
        <c:crosses val="autoZero"/>
        <c:crossBetween val="midCat"/>
      </c:valAx>
      <c:valAx>
        <c:axId val="-21340136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419591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Power </a:t>
            </a:r>
            <a:r>
              <a:rPr lang="en-US" dirty="0" err="1" smtClean="0"/>
              <a:t>vs</a:t>
            </a:r>
            <a:r>
              <a:rPr lang="en-US" dirty="0" smtClean="0"/>
              <a:t> Current for an </a:t>
            </a:r>
            <a:r>
              <a:rPr lang="en-US" dirty="0" err="1" smtClean="0"/>
              <a:t>ohmic</a:t>
            </a:r>
            <a:r>
              <a:rPr lang="en-US" dirty="0" smtClean="0"/>
              <a:t> resistor: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xVal>
            <c:numRef>
              <c:f>Sheet1!$A$2:$A$8</c:f>
              <c:numCache>
                <c:formatCode>General</c:formatCode>
                <c:ptCount val="7"/>
                <c:pt idx="0">
                  <c:v>0.0</c:v>
                </c:pt>
                <c:pt idx="1">
                  <c:v>1.0</c:v>
                </c:pt>
                <c:pt idx="2">
                  <c:v>4.0</c:v>
                </c:pt>
                <c:pt idx="3">
                  <c:v>9.0</c:v>
                </c:pt>
                <c:pt idx="4">
                  <c:v>16.0</c:v>
                </c:pt>
                <c:pt idx="5">
                  <c:v>25.0</c:v>
                </c:pt>
                <c:pt idx="6">
                  <c:v>36.0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0.0</c:v>
                </c:pt>
                <c:pt idx="1">
                  <c:v>100.0</c:v>
                </c:pt>
                <c:pt idx="2">
                  <c:v>400.0</c:v>
                </c:pt>
                <c:pt idx="3">
                  <c:v>900.0</c:v>
                </c:pt>
                <c:pt idx="4">
                  <c:v>1600.0</c:v>
                </c:pt>
                <c:pt idx="5">
                  <c:v>2500.0</c:v>
                </c:pt>
                <c:pt idx="6">
                  <c:v>3600.0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33923208"/>
        <c:axId val="-2133934248"/>
      </c:scatterChart>
      <c:valAx>
        <c:axId val="-213392320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Current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 [A</a:t>
                </a:r>
                <a:r>
                  <a:rPr lang="en-NZ" baseline="30000" dirty="0" smtClean="0"/>
                  <a:t>2</a:t>
                </a:r>
                <a:r>
                  <a:rPr lang="en-NZ" dirty="0" smtClean="0"/>
                  <a:t>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3934248"/>
        <c:crosses val="autoZero"/>
        <c:crossBetween val="midCat"/>
      </c:valAx>
      <c:valAx>
        <c:axId val="-213393424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NZ" dirty="0" smtClean="0"/>
                  <a:t>Power [W]</a:t>
                </a:r>
                <a:endParaRPr lang="en-NZ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-213392320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C95FD7B-B6DF-43CC-B43B-1F810DAA1D8E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NZ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NZ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5A5646F-8E81-4BCE-BBEE-4987A222082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772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25D7C7-3653-4DD6-B668-388038DCB5D4}" type="slidenum">
              <a:rPr lang="en-NZ" smtClean="0"/>
              <a:pPr eaLnBrk="1" hangingPunct="1"/>
              <a:t>1</a:t>
            </a:fld>
            <a:endParaRPr lang="en-N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220E9E-BB96-4247-9164-EA8A5A459498}" type="slidenum">
              <a:rPr lang="en-NZ" smtClean="0"/>
              <a:pPr eaLnBrk="1" hangingPunct="1"/>
              <a:t>14</a:t>
            </a:fld>
            <a:endParaRPr lang="en-N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B743BC-F900-4101-ACA3-93A7BA02863C}" type="slidenum">
              <a:rPr lang="en-NZ" smtClean="0"/>
              <a:pPr eaLnBrk="1" hangingPunct="1"/>
              <a:t>18</a:t>
            </a:fld>
            <a:endParaRPr lang="en-N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5E098-CEFB-4CFD-B2B1-AAB19BCF3FAD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6DE2C-4411-41BB-B7D9-9AC071BC9DD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2652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664D6-325A-4F60-96AB-8DE2493C20E2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8AE6F-7F73-411C-B970-78C563740B6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9253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BDC47-4300-438E-8A99-A05E85AC1772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DE81-0688-4680-B087-1BBFEF7E7E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54680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8BC50-9AC2-4488-BC59-434C8EC52C9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32877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593116-D4FF-49AB-9BC9-80411DA48CE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797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D2865-0878-4393-830A-0DEFC9C46395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CED7B-0BDA-4A94-B6D0-280057B7CA4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1306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442CC-D3CA-4520-886F-3E3FF0FE53A4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CAE73-A9FC-463B-A0D0-4BEB30E7FC3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5067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15AAB-727D-4E31-92CC-E3D289ADB9A3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47D04-CED5-4AD8-843D-13B8A252CB2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83127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0C793-AF1F-48E6-9326-9EB6B509D7A0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EC5F8-A03B-471D-9801-9FE37B246E6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66306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D9EA0-3D7F-4418-91DE-AA0C0F051A42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5E97A-AED3-4720-9A51-4B6E0C6B539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24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08CF8-4C85-41CD-B0ED-6E8A25657600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612D9-7CF1-4A45-99CB-28B989163BB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3081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7E8B-ABF1-4000-BD66-462E9A397570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0D478-BEE0-4B96-9738-8DA4322717C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98763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EB35-5C1A-45F8-91A8-DD3E60A4D775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526E4-BB7B-4F5E-B7A0-EC55445CF8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653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NZ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9C438E4-969E-4392-9E36-A95CC1B0E063}" type="datetimeFigureOut">
              <a:rPr lang="en-US"/>
              <a:pPr>
                <a:defRPr/>
              </a:pPr>
              <a:t>21/02/15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A5264A-0262-441A-82DF-A9604C20AC7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  <p:sldLayoutId id="2147483945" r:id="rId12"/>
    <p:sldLayoutId id="214748394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oleObject" Target="../embeddings/oleObject1.bin"/><Relationship Id="rId7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4" Type="http://schemas.openxmlformats.org/officeDocument/2006/relationships/chart" Target="../charts/chart8.xml"/><Relationship Id="rId5" Type="http://schemas.openxmlformats.org/officeDocument/2006/relationships/image" Target="../media/image48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chart" Target="../charts/chart9.xml"/><Relationship Id="rId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image" Target="../media/image54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5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chart" Target="../charts/char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oleObject" Target="../embeddings/Microsoft_Equation1.bin"/><Relationship Id="rId5" Type="http://schemas.openxmlformats.org/officeDocument/2006/relationships/image" Target="../media/image9.emf"/><Relationship Id="rId6" Type="http://schemas.openxmlformats.org/officeDocument/2006/relationships/image" Target="../media/image8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quation2.bin"/><Relationship Id="rId5" Type="http://schemas.openxmlformats.org/officeDocument/2006/relationships/image" Target="../media/image9.emf"/><Relationship Id="rId6" Type="http://schemas.openxmlformats.org/officeDocument/2006/relationships/image" Target="../media/image8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4" Type="http://schemas.openxmlformats.org/officeDocument/2006/relationships/oleObject" Target="../embeddings/Microsoft_Equation3.bin"/><Relationship Id="rId5" Type="http://schemas.openxmlformats.org/officeDocument/2006/relationships/image" Target="../media/image9.emf"/><Relationship Id="rId6" Type="http://schemas.openxmlformats.org/officeDocument/2006/relationships/image" Target="../media/image8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4" Type="http://schemas.openxmlformats.org/officeDocument/2006/relationships/oleObject" Target="../embeddings/Microsoft_Equation4.bin"/><Relationship Id="rId5" Type="http://schemas.openxmlformats.org/officeDocument/2006/relationships/image" Target="../media/image9.emf"/><Relationship Id="rId6" Type="http://schemas.openxmlformats.org/officeDocument/2006/relationships/image" Target="../media/image8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6.xml"/><Relationship Id="rId3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3643313" y="857250"/>
            <a:ext cx="44608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y is proportional to x</a:t>
            </a:r>
            <a:r>
              <a:rPr lang="en-US" sz="2400" baseline="30000" dirty="0"/>
              <a:t>2</a:t>
            </a:r>
            <a:r>
              <a:rPr lang="en-US" sz="2400" dirty="0"/>
              <a:t>   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dirty="0"/>
              <a:t>y = x</a:t>
            </a:r>
            <a:r>
              <a:rPr lang="en-US" sz="2400" baseline="30000" dirty="0"/>
              <a:t>2</a:t>
            </a:r>
            <a:r>
              <a:rPr lang="en-US" sz="2400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 dirty="0"/>
              <a:t>a ‘squared’ relationship</a:t>
            </a:r>
            <a:endParaRPr lang="en-NZ" sz="2400" b="1" dirty="0"/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3786188" y="2643188"/>
            <a:ext cx="45370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/>
              <a:t>y is inversely proportional to x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/>
              <a:t>y = 1/x</a:t>
            </a:r>
            <a:r>
              <a:rPr lang="en-US" sz="2400" baseline="30000"/>
              <a:t> </a:t>
            </a:r>
            <a:r>
              <a:rPr lang="en-US" sz="2400"/>
              <a:t> or y = x</a:t>
            </a:r>
            <a:r>
              <a:rPr lang="en-US" sz="2400" baseline="30000"/>
              <a:t>-1</a:t>
            </a:r>
            <a:endParaRPr lang="en-US" sz="2400"/>
          </a:p>
          <a:p>
            <a:pPr eaLnBrk="1" hangingPunct="1">
              <a:spcBef>
                <a:spcPct val="50000"/>
              </a:spcBef>
            </a:pPr>
            <a:r>
              <a:rPr lang="en-US" sz="2400" b="1"/>
              <a:t>an inverse relationship</a:t>
            </a:r>
            <a:endParaRPr lang="en-NZ" sz="2400" b="1"/>
          </a:p>
        </p:txBody>
      </p:sp>
      <p:pic>
        <p:nvPicPr>
          <p:cNvPr id="102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00063"/>
            <a:ext cx="2714625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2571750"/>
            <a:ext cx="27241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4643438"/>
            <a:ext cx="2724150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28813" y="4643438"/>
            <a:ext cx="1643062" cy="1357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  <p:sp>
        <p:nvSpPr>
          <p:cNvPr id="11" name="Arc 10"/>
          <p:cNvSpPr/>
          <p:nvPr/>
        </p:nvSpPr>
        <p:spPr>
          <a:xfrm flipH="1">
            <a:off x="1857375" y="5357813"/>
            <a:ext cx="2928938" cy="1214437"/>
          </a:xfrm>
          <a:prstGeom prst="arc">
            <a:avLst>
              <a:gd name="adj1" fmla="val 16587527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  <p:graphicFrame>
        <p:nvGraphicFramePr>
          <p:cNvPr id="102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2539011"/>
              </p:ext>
            </p:extLst>
          </p:nvPr>
        </p:nvGraphicFramePr>
        <p:xfrm>
          <a:off x="3802394" y="5072063"/>
          <a:ext cx="1000125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482400" imgH="241200" progId="Equation.3">
                  <p:embed/>
                </p:oleObj>
              </mc:Choice>
              <mc:Fallback>
                <p:oleObj name="Equation" r:id="rId6" imgW="48240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2394" y="5072063"/>
                        <a:ext cx="1000125" cy="50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3786188" y="4572794"/>
            <a:ext cx="45370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y is proportional to x</a:t>
            </a:r>
            <a:r>
              <a:rPr lang="en-US" sz="2400" baseline="30000" dirty="0"/>
              <a:t>1/2</a:t>
            </a:r>
          </a:p>
          <a:p>
            <a:pPr eaLnBrk="1" hangingPunct="1">
              <a:spcBef>
                <a:spcPct val="50000"/>
              </a:spcBef>
            </a:pPr>
            <a:endParaRPr lang="en-US" sz="2400" b="1" dirty="0"/>
          </a:p>
          <a:p>
            <a:pPr eaLnBrk="1" hangingPunct="1">
              <a:spcBef>
                <a:spcPct val="50000"/>
              </a:spcBef>
            </a:pPr>
            <a:r>
              <a:rPr lang="en-US" sz="2400" b="1" dirty="0"/>
              <a:t>a square root relationship</a:t>
            </a:r>
            <a:endParaRPr lang="en-NZ" sz="2400" b="1" dirty="0"/>
          </a:p>
        </p:txBody>
      </p:sp>
      <p:sp>
        <p:nvSpPr>
          <p:cNvPr id="15" name="Rectangle 14"/>
          <p:cNvSpPr/>
          <p:nvPr/>
        </p:nvSpPr>
        <p:spPr>
          <a:xfrm>
            <a:off x="2357438" y="571500"/>
            <a:ext cx="500062" cy="285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  <p:sp>
        <p:nvSpPr>
          <p:cNvPr id="16" name="Rectangle 15"/>
          <p:cNvSpPr/>
          <p:nvPr/>
        </p:nvSpPr>
        <p:spPr>
          <a:xfrm>
            <a:off x="2714625" y="3214688"/>
            <a:ext cx="642938" cy="357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NZ"/>
          </a:p>
        </p:txBody>
      </p:sp>
      <p:sp>
        <p:nvSpPr>
          <p:cNvPr id="17" name="Rectangle 2"/>
          <p:cNvSpPr txBox="1">
            <a:spLocks noChangeArrowheads="1"/>
          </p:cNvSpPr>
          <p:nvPr/>
        </p:nvSpPr>
        <p:spPr bwMode="auto">
          <a:xfrm>
            <a:off x="-571500" y="-68279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spc="30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j-lt"/>
                <a:ea typeface="+mj-ea"/>
                <a:cs typeface="+mj-cs"/>
              </a:rPr>
              <a:t>Non linear Graph shapes</a:t>
            </a:r>
            <a:endParaRPr lang="en-NZ" sz="4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1031" grpId="0"/>
      <p:bldP spid="11" grpId="0" animBg="1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the gradient?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940152" y="2420888"/>
                <a:ext cx="2340260" cy="6108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N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𝑅𝑖𝑠𝑒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𝑅𝑢𝑛</m:t>
                          </m:r>
                        </m:den>
                      </m:f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2420888"/>
                <a:ext cx="2340260" cy="61087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940152" y="3250175"/>
                <a:ext cx="3024336" cy="1522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N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(2500 −500)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(25−5)</m:t>
                          </m:r>
                        </m:den>
                      </m:f>
                    </m:oMath>
                  </m:oMathPara>
                </a14:m>
                <a:endParaRPr lang="en-NZ" dirty="0" smtClean="0"/>
              </a:p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NZ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NZ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NZ" b="0" i="1" smtClean="0">
                              <a:latin typeface="Cambria Math"/>
                            </a:rPr>
                            <m:t>2000</m:t>
                          </m:r>
                        </m:num>
                        <m:den>
                          <m:r>
                            <a:rPr lang="en-NZ" b="0" i="1" smtClean="0">
                              <a:latin typeface="Cambria Math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lang="en-NZ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3250175"/>
                <a:ext cx="3024336" cy="152285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/>
          <p:cNvGrpSpPr/>
          <p:nvPr/>
        </p:nvGrpSpPr>
        <p:grpSpPr>
          <a:xfrm>
            <a:off x="35496" y="1340768"/>
            <a:ext cx="7296472" cy="5344368"/>
            <a:chOff x="35496" y="1340768"/>
            <a:chExt cx="7296472" cy="5344368"/>
          </a:xfrm>
        </p:grpSpPr>
        <p:graphicFrame>
          <p:nvGraphicFramePr>
            <p:cNvPr id="13" name="Chart 12"/>
            <p:cNvGraphicFramePr/>
            <p:nvPr>
              <p:extLst>
                <p:ext uri="{D42A27DB-BD31-4B8C-83A1-F6EECF244321}">
                  <p14:modId xmlns:p14="http://schemas.microsoft.com/office/powerpoint/2010/main" val="1481467827"/>
                </p:ext>
              </p:extLst>
            </p:nvPr>
          </p:nvGraphicFramePr>
          <p:xfrm>
            <a:off x="35496" y="1340768"/>
            <a:ext cx="7296472" cy="5344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pSp>
          <p:nvGrpSpPr>
            <p:cNvPr id="18" name="Group 17"/>
            <p:cNvGrpSpPr/>
            <p:nvPr/>
          </p:nvGrpSpPr>
          <p:grpSpPr>
            <a:xfrm>
              <a:off x="1966649" y="3379467"/>
              <a:ext cx="2893383" cy="2291073"/>
              <a:chOff x="1966649" y="3379467"/>
              <a:chExt cx="2893383" cy="2291073"/>
            </a:xfrm>
          </p:grpSpPr>
          <p:sp>
            <p:nvSpPr>
              <p:cNvPr id="2" name="TextBox 1"/>
              <p:cNvSpPr txBox="1"/>
              <p:nvPr/>
            </p:nvSpPr>
            <p:spPr>
              <a:xfrm>
                <a:off x="3203848" y="530120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Run: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6" name="Straight Connector 5"/>
              <p:cNvCxnSpPr/>
              <p:nvPr/>
            </p:nvCxnSpPr>
            <p:spPr>
              <a:xfrm>
                <a:off x="1966649" y="5301208"/>
                <a:ext cx="2893383" cy="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/>
              <p:cNvCxnSpPr/>
              <p:nvPr/>
            </p:nvCxnSpPr>
            <p:spPr>
              <a:xfrm flipV="1">
                <a:off x="4860032" y="3379467"/>
                <a:ext cx="0" cy="1921741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TextBox 10"/>
              <p:cNvSpPr txBox="1"/>
              <p:nvPr/>
            </p:nvSpPr>
            <p:spPr>
              <a:xfrm>
                <a:off x="4162893" y="3971005"/>
                <a:ext cx="64807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Rise: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940152" y="4539781"/>
                <a:ext cx="30243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NZ" b="0" i="1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en-NZ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0152" y="4539781"/>
                <a:ext cx="3024336" cy="646331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8563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What are the units of the gradient?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976156" y="2961818"/>
                <a:ext cx="255628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NZ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156" y="2961818"/>
                <a:ext cx="2556284" cy="64633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868144" y="3717032"/>
                <a:ext cx="26642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NZ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3717032"/>
                <a:ext cx="2664296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300192" y="4509120"/>
                <a:ext cx="2340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NZ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509120"/>
                <a:ext cx="234026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oup 13"/>
          <p:cNvGrpSpPr/>
          <p:nvPr/>
        </p:nvGrpSpPr>
        <p:grpSpPr>
          <a:xfrm>
            <a:off x="395536" y="1503298"/>
            <a:ext cx="7296472" cy="5344368"/>
            <a:chOff x="35496" y="1340768"/>
            <a:chExt cx="7296472" cy="5344368"/>
          </a:xfrm>
        </p:grpSpPr>
        <p:graphicFrame>
          <p:nvGraphicFramePr>
            <p:cNvPr id="24" name="Chart 23"/>
            <p:cNvGraphicFramePr/>
            <p:nvPr>
              <p:extLst>
                <p:ext uri="{D42A27DB-BD31-4B8C-83A1-F6EECF244321}">
                  <p14:modId xmlns:p14="http://schemas.microsoft.com/office/powerpoint/2010/main" val="4106089231"/>
                </p:ext>
              </p:extLst>
            </p:nvPr>
          </p:nvGraphicFramePr>
          <p:xfrm>
            <a:off x="35496" y="1340768"/>
            <a:ext cx="7296472" cy="5344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grpSp>
          <p:nvGrpSpPr>
            <p:cNvPr id="25" name="Group 24"/>
            <p:cNvGrpSpPr/>
            <p:nvPr/>
          </p:nvGrpSpPr>
          <p:grpSpPr>
            <a:xfrm>
              <a:off x="1966649" y="3379467"/>
              <a:ext cx="3037398" cy="2291073"/>
              <a:chOff x="1966649" y="3379467"/>
              <a:chExt cx="3037398" cy="229107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203848" y="530120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Run: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966649" y="5301208"/>
                <a:ext cx="2893383" cy="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860032" y="3379467"/>
                <a:ext cx="0" cy="1921741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162892" y="3971005"/>
                <a:ext cx="8411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Rise: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/>
              <p:cNvSpPr txBox="1"/>
              <p:nvPr/>
            </p:nvSpPr>
            <p:spPr>
              <a:xfrm>
                <a:off x="6372200" y="4005064"/>
                <a:ext cx="302433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𝐺𝑟𝑎𝑑𝑖𝑒𝑛𝑡</m:t>
                      </m:r>
                      <m:r>
                        <a:rPr lang="en-NZ" b="0" i="1" smtClean="0">
                          <a:latin typeface="Cambria Math"/>
                        </a:rPr>
                        <m:t>=100</m:t>
                      </m:r>
                    </m:oMath>
                  </m:oMathPara>
                </a14:m>
                <a:endParaRPr lang="en-NZ" dirty="0"/>
              </a:p>
              <a:p>
                <a:endParaRPr lang="en-NZ" dirty="0"/>
              </a:p>
            </p:txBody>
          </p:sp>
        </mc:Choice>
        <mc:Fallback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2200" y="4005064"/>
                <a:ext cx="3024336" cy="646331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3031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What is the equation of the following?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44208" y="2635127"/>
                <a:ext cx="2340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𝑦</m:t>
                      </m:r>
                      <m:r>
                        <a:rPr lang="en-NZ" b="0" i="1" smtClean="0">
                          <a:latin typeface="Cambria Math"/>
                        </a:rPr>
                        <m:t>=100</m:t>
                      </m:r>
                      <m:r>
                        <a:rPr lang="en-NZ" b="0" i="1" smtClean="0">
                          <a:latin typeface="Cambria Math"/>
                        </a:rPr>
                        <m:t>𝑥</m:t>
                      </m:r>
                      <m:r>
                        <a:rPr lang="en-NZ" b="0" i="1" smtClean="0">
                          <a:latin typeface="Cambria Math"/>
                        </a:rPr>
                        <m:t>+0</m:t>
                      </m:r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635127"/>
                <a:ext cx="234026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57"/>
          <p:cNvSpPr txBox="1">
            <a:spLocks noChangeArrowheads="1"/>
          </p:cNvSpPr>
          <p:nvPr/>
        </p:nvSpPr>
        <p:spPr bwMode="auto">
          <a:xfrm>
            <a:off x="5940152" y="1556792"/>
            <a:ext cx="310743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All straight line graphs are of the form y = </a:t>
            </a:r>
            <a:r>
              <a:rPr lang="en-GB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dirty="0">
                <a:latin typeface="Comic Sans MS" pitchFamily="66" charset="0"/>
              </a:rPr>
              <a:t>x + </a:t>
            </a:r>
            <a:r>
              <a:rPr lang="en-GB" b="1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539552" y="2450461"/>
            <a:ext cx="4608512" cy="1410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35496" y="1340768"/>
            <a:ext cx="7296472" cy="5344368"/>
            <a:chOff x="35496" y="1340768"/>
            <a:chExt cx="7296472" cy="5344368"/>
          </a:xfrm>
        </p:grpSpPr>
        <p:graphicFrame>
          <p:nvGraphicFramePr>
            <p:cNvPr id="24" name="Chart 23"/>
            <p:cNvGraphicFramePr/>
            <p:nvPr>
              <p:extLst>
                <p:ext uri="{D42A27DB-BD31-4B8C-83A1-F6EECF244321}">
                  <p14:modId xmlns:p14="http://schemas.microsoft.com/office/powerpoint/2010/main" val="1532955653"/>
                </p:ext>
              </p:extLst>
            </p:nvPr>
          </p:nvGraphicFramePr>
          <p:xfrm>
            <a:off x="35496" y="1340768"/>
            <a:ext cx="7296472" cy="5344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25" name="Group 24"/>
            <p:cNvGrpSpPr/>
            <p:nvPr/>
          </p:nvGrpSpPr>
          <p:grpSpPr>
            <a:xfrm>
              <a:off x="1966649" y="3379467"/>
              <a:ext cx="2965390" cy="2291073"/>
              <a:chOff x="1966649" y="3379467"/>
              <a:chExt cx="2965390" cy="2291073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3203848" y="530120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Run: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1966649" y="5301208"/>
                <a:ext cx="2893383" cy="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V="1">
                <a:off x="4860032" y="3379467"/>
                <a:ext cx="0" cy="1921741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Box 28"/>
              <p:cNvSpPr txBox="1"/>
              <p:nvPr/>
            </p:nvSpPr>
            <p:spPr>
              <a:xfrm>
                <a:off x="4162892" y="3971005"/>
                <a:ext cx="769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Rise: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148064" y="2284779"/>
                <a:ext cx="2196244" cy="369332"/>
              </a:xfrm>
              <a:prstGeom prst="rect">
                <a:avLst/>
              </a:prstGeom>
              <a:solidFill>
                <a:srgbClr val="CCE8E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𝑅𝑒𝑝𝑙𝑎𝑐𝑒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𝑦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𝑤𝑖𝑡h</m:t>
                      </m:r>
                      <m:r>
                        <a:rPr lang="en-NZ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2284779"/>
                <a:ext cx="2196244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2368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35496" y="1340768"/>
            <a:ext cx="7296472" cy="5344368"/>
            <a:chOff x="35496" y="1340768"/>
            <a:chExt cx="7296472" cy="5344368"/>
          </a:xfrm>
        </p:grpSpPr>
        <p:graphicFrame>
          <p:nvGraphicFramePr>
            <p:cNvPr id="28" name="Chart 27"/>
            <p:cNvGraphicFramePr/>
            <p:nvPr>
              <p:extLst>
                <p:ext uri="{D42A27DB-BD31-4B8C-83A1-F6EECF244321}">
                  <p14:modId xmlns:p14="http://schemas.microsoft.com/office/powerpoint/2010/main" val="843897086"/>
                </p:ext>
              </p:extLst>
            </p:nvPr>
          </p:nvGraphicFramePr>
          <p:xfrm>
            <a:off x="35496" y="1340768"/>
            <a:ext cx="7296472" cy="534436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29" name="Group 28"/>
            <p:cNvGrpSpPr/>
            <p:nvPr/>
          </p:nvGrpSpPr>
          <p:grpSpPr>
            <a:xfrm>
              <a:off x="1966649" y="3379467"/>
              <a:ext cx="2965390" cy="2291073"/>
              <a:chOff x="1966649" y="3379467"/>
              <a:chExt cx="2965390" cy="2291073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3203848" y="530120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Run: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  <p:cxnSp>
            <p:nvCxnSpPr>
              <p:cNvPr id="31" name="Straight Connector 30"/>
              <p:cNvCxnSpPr/>
              <p:nvPr/>
            </p:nvCxnSpPr>
            <p:spPr>
              <a:xfrm>
                <a:off x="1966649" y="5301208"/>
                <a:ext cx="2893383" cy="0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>
              <a:xfrm flipV="1">
                <a:off x="4860032" y="3379467"/>
                <a:ext cx="0" cy="1921741"/>
              </a:xfrm>
              <a:prstGeom prst="line">
                <a:avLst/>
              </a:prstGeom>
              <a:ln w="34925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" name="TextBox 32"/>
              <p:cNvSpPr txBox="1"/>
              <p:nvPr/>
            </p:nvSpPr>
            <p:spPr>
              <a:xfrm>
                <a:off x="4162892" y="3971005"/>
                <a:ext cx="76914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NZ" dirty="0" smtClean="0">
                    <a:solidFill>
                      <a:srgbClr val="FF0000"/>
                    </a:solidFill>
                  </a:rPr>
                  <a:t>Rise:</a:t>
                </a:r>
                <a:endParaRPr lang="en-NZ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Back to the distance time graph: What is the equation of the following?</a:t>
            </a:r>
            <a:endParaRPr lang="en-N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444208" y="2635127"/>
                <a:ext cx="234026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𝑃</m:t>
                      </m:r>
                      <m:r>
                        <a:rPr lang="en-NZ" b="0" i="1" smtClean="0">
                          <a:latin typeface="Cambria Math"/>
                        </a:rPr>
                        <m:t>=100</m:t>
                      </m:r>
                      <m:r>
                        <a:rPr lang="en-NZ" b="0" i="1" smtClean="0">
                          <a:latin typeface="Cambria Math"/>
                        </a:rPr>
                        <m:t>𝑥</m:t>
                      </m:r>
                      <m:r>
                        <a:rPr lang="en-NZ" b="0" i="1" smtClean="0">
                          <a:latin typeface="Cambria Math"/>
                        </a:rPr>
                        <m:t>+0</m:t>
                      </m:r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4208" y="2635127"/>
                <a:ext cx="234026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 Box 457"/>
          <p:cNvSpPr txBox="1">
            <a:spLocks noChangeArrowheads="1"/>
          </p:cNvSpPr>
          <p:nvPr/>
        </p:nvSpPr>
        <p:spPr bwMode="auto">
          <a:xfrm>
            <a:off x="5940152" y="1556792"/>
            <a:ext cx="3107432" cy="646331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omic Sans MS" pitchFamily="66" charset="0"/>
              </a:rPr>
              <a:t>All straight line graphs are of the form y = </a:t>
            </a:r>
            <a:r>
              <a:rPr lang="en-GB" b="1" dirty="0">
                <a:solidFill>
                  <a:schemeClr val="accent2"/>
                </a:solidFill>
                <a:latin typeface="Comic Sans MS" pitchFamily="66" charset="0"/>
              </a:rPr>
              <a:t>m</a:t>
            </a:r>
            <a:r>
              <a:rPr lang="en-GB" dirty="0">
                <a:latin typeface="Comic Sans MS" pitchFamily="66" charset="0"/>
              </a:rPr>
              <a:t>x + </a:t>
            </a:r>
            <a:r>
              <a:rPr lang="en-GB" b="1" dirty="0">
                <a:solidFill>
                  <a:schemeClr val="accent2"/>
                </a:solidFill>
                <a:latin typeface="Comic Sans MS" pitchFamily="66" charset="0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14038" y="2265795"/>
                <a:ext cx="2196244" cy="369332"/>
              </a:xfrm>
              <a:prstGeom prst="rect">
                <a:avLst/>
              </a:prstGeom>
              <a:solidFill>
                <a:srgbClr val="CCE8E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𝑅𝑒𝑝𝑙𝑎𝑐𝑒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𝑦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𝑤𝑖𝑡h</m:t>
                      </m:r>
                      <m:r>
                        <a:rPr lang="en-NZ" b="0" i="1" smtClean="0">
                          <a:latin typeface="Cambria Math"/>
                        </a:rPr>
                        <m:t>:</m:t>
                      </m:r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4038" y="2265795"/>
                <a:ext cx="2196244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H="1">
            <a:off x="539552" y="2450461"/>
            <a:ext cx="4608512" cy="1410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8331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571500"/>
            <a:ext cx="8229600" cy="1139825"/>
          </a:xfrm>
        </p:spPr>
        <p:txBody>
          <a:bodyPr/>
          <a:lstStyle/>
          <a:p>
            <a:pPr eaLnBrk="1" hangingPunct="1"/>
            <a:r>
              <a:rPr lang="en-US" smtClean="0"/>
              <a:t>y is proportional to x</a:t>
            </a:r>
            <a:r>
              <a:rPr lang="en-US" baseline="30000" smtClean="0"/>
              <a:t>2</a:t>
            </a:r>
            <a:endParaRPr lang="en-NZ" baseline="300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71688" y="2071688"/>
            <a:ext cx="5214937" cy="5000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Sketch A </a:t>
            </a:r>
            <a:r>
              <a:rPr lang="en-US" sz="2800" dirty="0" err="1" smtClean="0"/>
              <a:t>vs</a:t>
            </a:r>
            <a:r>
              <a:rPr lang="en-US" sz="2800" dirty="0" smtClean="0"/>
              <a:t> B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Replace A with A</a:t>
            </a:r>
            <a:r>
              <a:rPr lang="en-US" sz="2800" baseline="30000" dirty="0" smtClean="0"/>
              <a:t>2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Now plot B versus A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, you should now have a straight line through the origin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Find the gradient of this line: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State the relationship:</a:t>
            </a:r>
            <a:endParaRPr lang="en-US" sz="2800" baseline="30000" dirty="0" smtClean="0"/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357188" y="2071688"/>
          <a:ext cx="1643062" cy="3348035"/>
        </p:xfrm>
        <a:graphic>
          <a:graphicData uri="http://schemas.openxmlformats.org/drawingml/2006/table">
            <a:tbl>
              <a:tblPr/>
              <a:tblGrid>
                <a:gridCol w="821531"/>
                <a:gridCol w="821531"/>
              </a:tblGrid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NZ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75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108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4"/>
          <p:cNvGraphicFramePr>
            <a:graphicFrameLocks/>
          </p:cNvGraphicFramePr>
          <p:nvPr/>
        </p:nvGraphicFramePr>
        <p:xfrm>
          <a:off x="7143750" y="2000250"/>
          <a:ext cx="1643064" cy="3348035"/>
        </p:xfrm>
        <a:graphic>
          <a:graphicData uri="http://schemas.openxmlformats.org/drawingml/2006/table">
            <a:tbl>
              <a:tblPr/>
              <a:tblGrid>
                <a:gridCol w="821532"/>
                <a:gridCol w="821532"/>
              </a:tblGrid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A</a:t>
                      </a:r>
                      <a:r>
                        <a:rPr kumimoji="0" lang="en-US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NZ" sz="24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12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9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27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16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48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25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75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9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36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108</a:t>
                      </a:r>
                      <a:endParaRPr kumimoji="0" lang="en-N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L="91439" marR="9143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571472" y="571480"/>
          <a:ext cx="7500990" cy="5505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714348" y="642918"/>
          <a:ext cx="735811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700808"/>
            <a:ext cx="4032448" cy="4543346"/>
          </a:xfrm>
          <a:prstGeom prst="rect">
            <a:avLst/>
          </a:prstGeom>
        </p:spPr>
      </p:pic>
      <p:graphicFrame>
        <p:nvGraphicFramePr>
          <p:cNvPr id="3" name="Object 59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4536491"/>
              </p:ext>
            </p:extLst>
          </p:nvPr>
        </p:nvGraphicFramePr>
        <p:xfrm>
          <a:off x="5436096" y="2204864"/>
          <a:ext cx="2238721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8" name="Equation" r:id="rId4" imgW="673100" imgH="1016000" progId="Equation.3">
                  <p:embed/>
                </p:oleObj>
              </mc:Choice>
              <mc:Fallback>
                <p:oleObj name="Equation" r:id="rId4" imgW="6731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2204864"/>
                        <a:ext cx="2238721" cy="3384376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51520" y="620688"/>
            <a:ext cx="8229600" cy="1139825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mtClean="0"/>
              <a:t>y is inversely proportional to x</a:t>
            </a:r>
            <a:endParaRPr lang="en-NZ" dirty="0" smtClean="0"/>
          </a:p>
        </p:txBody>
      </p:sp>
    </p:spTree>
    <p:extLst>
      <p:ext uri="{BB962C8B-B14F-4D97-AF65-F5344CB8AC3E}">
        <p14:creationId xmlns:p14="http://schemas.microsoft.com/office/powerpoint/2010/main" val="1296084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339752" y="1916832"/>
            <a:ext cx="4608512" cy="4500563"/>
          </a:xfrm>
        </p:spPr>
        <p:txBody>
          <a:bodyPr/>
          <a:lstStyle/>
          <a:p>
            <a:pPr eaLnBrk="1" hangingPunct="1"/>
            <a:r>
              <a:rPr lang="en-US" sz="2200" dirty="0" smtClean="0"/>
              <a:t>Sketch </a:t>
            </a:r>
            <a:r>
              <a:rPr lang="en-US" sz="2200" dirty="0" smtClean="0"/>
              <a:t>V </a:t>
            </a:r>
            <a:r>
              <a:rPr lang="en-US" sz="2200" dirty="0" err="1" smtClean="0"/>
              <a:t>vs</a:t>
            </a:r>
            <a:r>
              <a:rPr lang="en-US" sz="2200" dirty="0" smtClean="0"/>
              <a:t> </a:t>
            </a:r>
            <a:r>
              <a:rPr lang="en-US" sz="2200" dirty="0" smtClean="0"/>
              <a:t>P</a:t>
            </a:r>
            <a:endParaRPr lang="en-US" sz="2200" dirty="0" smtClean="0"/>
          </a:p>
          <a:p>
            <a:pPr eaLnBrk="1" hangingPunct="1"/>
            <a:r>
              <a:rPr lang="en-US" sz="2200" dirty="0" smtClean="0"/>
              <a:t>Replace </a:t>
            </a:r>
            <a:r>
              <a:rPr lang="en-US" sz="2200" dirty="0" smtClean="0"/>
              <a:t>V </a:t>
            </a:r>
            <a:r>
              <a:rPr lang="en-US" sz="2200" dirty="0" smtClean="0"/>
              <a:t>with 1</a:t>
            </a:r>
            <a:r>
              <a:rPr lang="en-US" sz="2200" dirty="0" smtClean="0"/>
              <a:t>/V</a:t>
            </a:r>
            <a:endParaRPr lang="en-US" sz="2200" baseline="30000" dirty="0" smtClean="0"/>
          </a:p>
          <a:p>
            <a:pPr eaLnBrk="1" hangingPunct="1"/>
            <a:r>
              <a:rPr lang="en-US" sz="2200" dirty="0" smtClean="0"/>
              <a:t>Now plot </a:t>
            </a:r>
            <a:r>
              <a:rPr lang="en-US" sz="2200" dirty="0"/>
              <a:t>1/</a:t>
            </a:r>
            <a:r>
              <a:rPr lang="en-US" sz="2200" dirty="0" smtClean="0"/>
              <a:t>V</a:t>
            </a:r>
            <a:r>
              <a:rPr lang="en-US" sz="2200" baseline="30000" dirty="0" smtClean="0"/>
              <a:t> </a:t>
            </a:r>
            <a:r>
              <a:rPr lang="en-US" sz="2200" dirty="0" smtClean="0"/>
              <a:t>versus A</a:t>
            </a:r>
            <a:endParaRPr lang="en-US" sz="2200" baseline="30000" dirty="0" smtClean="0"/>
          </a:p>
          <a:p>
            <a:pPr eaLnBrk="1" hangingPunct="1"/>
            <a:r>
              <a:rPr lang="en-US" sz="2200" dirty="0" smtClean="0"/>
              <a:t>If your guess was right you should now have a straight line through the origin</a:t>
            </a:r>
          </a:p>
          <a:p>
            <a:pPr eaLnBrk="1" hangingPunct="1"/>
            <a:r>
              <a:rPr lang="en-US" sz="2200" dirty="0" smtClean="0"/>
              <a:t>Find the gradient of this line </a:t>
            </a:r>
            <a:endParaRPr lang="en-US" sz="2200" dirty="0" smtClean="0"/>
          </a:p>
          <a:p>
            <a:pPr eaLnBrk="1" hangingPunct="1"/>
            <a:r>
              <a:rPr lang="en-US" sz="2200" dirty="0" smtClean="0"/>
              <a:t>Apply  y= mx + c analysis to determine the relationship equation</a:t>
            </a:r>
            <a:endParaRPr lang="en-US" sz="2200" dirty="0" smtClean="0"/>
          </a:p>
        </p:txBody>
      </p:sp>
      <p:graphicFrame>
        <p:nvGraphicFramePr>
          <p:cNvPr id="5" name="Group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7070286"/>
              </p:ext>
            </p:extLst>
          </p:nvPr>
        </p:nvGraphicFramePr>
        <p:xfrm>
          <a:off x="395536" y="1844824"/>
          <a:ext cx="2016224" cy="3500439"/>
        </p:xfrm>
        <a:graphic>
          <a:graphicData uri="http://schemas.openxmlformats.org/drawingml/2006/table">
            <a:tbl>
              <a:tblPr/>
              <a:tblGrid>
                <a:gridCol w="1027205"/>
                <a:gridCol w="989019"/>
              </a:tblGrid>
              <a:tr h="4108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V(m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P(Pa)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3.0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1.5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1.0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0.75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0.6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9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0.5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</a:t>
                      </a:r>
                      <a:endParaRPr kumimoji="0" lang="en-NZ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59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0602915"/>
              </p:ext>
            </p:extLst>
          </p:nvPr>
        </p:nvGraphicFramePr>
        <p:xfrm>
          <a:off x="6804248" y="1844824"/>
          <a:ext cx="2238721" cy="33843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5" name="Equation" r:id="rId4" imgW="673100" imgH="1016000" progId="Equation.3">
                  <p:embed/>
                </p:oleObj>
              </mc:Choice>
              <mc:Fallback>
                <p:oleObj name="Equation" r:id="rId4" imgW="6731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1844824"/>
                        <a:ext cx="2238721" cy="3384376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Sample Problem: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5979162"/>
              </p:ext>
            </p:extLst>
          </p:nvPr>
        </p:nvGraphicFramePr>
        <p:xfrm>
          <a:off x="928662" y="928670"/>
          <a:ext cx="7572428" cy="5138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Object 59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0570736"/>
              </p:ext>
            </p:extLst>
          </p:nvPr>
        </p:nvGraphicFramePr>
        <p:xfrm>
          <a:off x="7020272" y="332656"/>
          <a:ext cx="189230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1" name="Equation" r:id="rId4" imgW="673100" imgH="1016000" progId="Equation.3">
                  <p:embed/>
                </p:oleObj>
              </mc:Choice>
              <mc:Fallback>
                <p:oleObj name="Equation" r:id="rId4" imgW="6731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332656"/>
                        <a:ext cx="1892300" cy="2860675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Example:</a:t>
            </a:r>
            <a:endParaRPr lang="en-NZ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sz="5400" dirty="0" smtClean="0">
                <a:solidFill>
                  <a:srgbClr val="FF0000"/>
                </a:solidFill>
              </a:rPr>
              <a:t>Power  / Current graph:</a:t>
            </a:r>
            <a:endParaRPr lang="en-NZ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91679" y="980728"/>
            <a:ext cx="24142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 = I</a:t>
            </a:r>
            <a:r>
              <a:rPr lang="en-US" sz="5400" b="1" cap="none" spc="50" baseline="30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2</a:t>
            </a:r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830315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379293"/>
              </p:ext>
            </p:extLst>
          </p:nvPr>
        </p:nvGraphicFramePr>
        <p:xfrm>
          <a:off x="571472" y="857232"/>
          <a:ext cx="8215338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251" name="Object 59" descr="Newsprin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5969655"/>
              </p:ext>
            </p:extLst>
          </p:nvPr>
        </p:nvGraphicFramePr>
        <p:xfrm>
          <a:off x="2089150" y="357188"/>
          <a:ext cx="1892300" cy="286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4" imgW="673100" imgH="1016000" progId="Equation.3">
                  <p:embed/>
                </p:oleObj>
              </mc:Choice>
              <mc:Fallback>
                <p:oleObj name="Equation" r:id="rId4" imgW="673100" imgH="1016000" progId="Equation.3">
                  <p:embed/>
                  <p:pic>
                    <p:nvPicPr>
                      <p:cNvPr id="0" name="Object 59" descr="Newsprint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357188"/>
                        <a:ext cx="1892300" cy="2860675"/>
                      </a:xfrm>
                      <a:prstGeom prst="rect">
                        <a:avLst/>
                      </a:prstGeom>
                      <a:blipFill dpi="0" rotWithShape="0">
                        <a:blip r:embed="rId6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571500" y="5786438"/>
            <a:ext cx="7385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FF0000"/>
                </a:solidFill>
              </a:rPr>
              <a:t>You could use </a:t>
            </a:r>
            <a:r>
              <a:rPr lang="en-US" sz="2400" b="1" u="sng" dirty="0">
                <a:solidFill>
                  <a:srgbClr val="FF0000"/>
                </a:solidFill>
              </a:rPr>
              <a:t>your graphing calculator</a:t>
            </a:r>
          </a:p>
        </p:txBody>
      </p:sp>
      <p:pic>
        <p:nvPicPr>
          <p:cNvPr id="92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0313" y="214313"/>
            <a:ext cx="4143375" cy="537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6683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88640"/>
            <a:ext cx="7500212" cy="6484464"/>
          </a:xfrm>
          <a:prstGeom prst="rect">
            <a:avLst/>
          </a:prstGeom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5576" y="4293096"/>
            <a:ext cx="73850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lvl="1">
              <a:lnSpc>
                <a:spcPct val="80000"/>
              </a:lnSpc>
            </a:pPr>
            <a:r>
              <a:rPr lang="en-US" sz="2400" b="1" u="sng" dirty="0" smtClean="0">
                <a:solidFill>
                  <a:srgbClr val="FF0000"/>
                </a:solidFill>
              </a:rPr>
              <a:t>Or USE a Spreadsheet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438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are the units?</a:t>
            </a:r>
            <a:endParaRPr lang="en-NZ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89861677"/>
              </p:ext>
            </p:extLst>
          </p:nvPr>
        </p:nvGraphicFramePr>
        <p:xfrm>
          <a:off x="35496" y="1340768"/>
          <a:ext cx="729647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4481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are the units?</a:t>
            </a:r>
            <a:endParaRPr lang="en-NZ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474078355"/>
              </p:ext>
            </p:extLst>
          </p:nvPr>
        </p:nvGraphicFramePr>
        <p:xfrm>
          <a:off x="35496" y="1340768"/>
          <a:ext cx="729647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1352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Ask yourself what is the relationship? i.e. is y </a:t>
            </a:r>
            <a:r>
              <a:rPr lang="el-GR" dirty="0" smtClean="0"/>
              <a:t>α</a:t>
            </a:r>
            <a:r>
              <a:rPr lang="en-NZ" dirty="0" smtClean="0"/>
              <a:t> x? or do I need to linearize? 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4932040" y="3933056"/>
            <a:ext cx="4032448" cy="1200329"/>
          </a:xfrm>
          <a:prstGeom prst="rect">
            <a:avLst/>
          </a:prstGeom>
          <a:solidFill>
            <a:srgbClr val="CCE8EA"/>
          </a:solidFill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y is </a:t>
            </a:r>
            <a:r>
              <a:rPr lang="en-NZ" sz="3600" b="1" dirty="0" smtClean="0"/>
              <a:t>NOT</a:t>
            </a:r>
            <a:r>
              <a:rPr lang="en-NZ" sz="3600" dirty="0" smtClean="0"/>
              <a:t> proportional to x</a:t>
            </a:r>
            <a:endParaRPr lang="en-NZ" sz="36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618714942"/>
              </p:ext>
            </p:extLst>
          </p:nvPr>
        </p:nvGraphicFramePr>
        <p:xfrm>
          <a:off x="35496" y="1340768"/>
          <a:ext cx="729647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6013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How are x and y related?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4788024" y="4222829"/>
            <a:ext cx="4176464" cy="646331"/>
          </a:xfrm>
          <a:prstGeom prst="rect">
            <a:avLst/>
          </a:prstGeom>
          <a:solidFill>
            <a:srgbClr val="CCE8EA"/>
          </a:solidFill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y is proportional to x</a:t>
            </a:r>
            <a:r>
              <a:rPr lang="en-NZ" sz="3600" baseline="30000" dirty="0" smtClean="0"/>
              <a:t>2</a:t>
            </a:r>
            <a:endParaRPr lang="en-NZ" sz="3600" baseline="30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82340952"/>
              </p:ext>
            </p:extLst>
          </p:nvPr>
        </p:nvGraphicFramePr>
        <p:xfrm>
          <a:off x="35496" y="1340768"/>
          <a:ext cx="729647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08896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How do I turn this into a straight line? </a:t>
            </a:r>
            <a:endParaRPr lang="en-NZ" dirty="0"/>
          </a:p>
        </p:txBody>
      </p:sp>
      <p:sp>
        <p:nvSpPr>
          <p:cNvPr id="2" name="TextBox 1"/>
          <p:cNvSpPr txBox="1"/>
          <p:nvPr/>
        </p:nvSpPr>
        <p:spPr>
          <a:xfrm>
            <a:off x="2339752" y="2204864"/>
            <a:ext cx="5580112" cy="646331"/>
          </a:xfrm>
          <a:prstGeom prst="rect">
            <a:avLst/>
          </a:prstGeom>
          <a:solidFill>
            <a:srgbClr val="CCE8EA"/>
          </a:solidFill>
        </p:spPr>
        <p:txBody>
          <a:bodyPr wrap="square" rtlCol="0">
            <a:spAutoFit/>
          </a:bodyPr>
          <a:lstStyle/>
          <a:p>
            <a:r>
              <a:rPr lang="en-NZ" sz="3600" dirty="0" smtClean="0"/>
              <a:t>Plot Power </a:t>
            </a:r>
            <a:r>
              <a:rPr lang="en-NZ" sz="3600" dirty="0" err="1" smtClean="0"/>
              <a:t>vs</a:t>
            </a:r>
            <a:r>
              <a:rPr lang="en-NZ" sz="3600" dirty="0" smtClean="0"/>
              <a:t> current</a:t>
            </a:r>
            <a:r>
              <a:rPr lang="en-NZ" sz="3600" baseline="30000" dirty="0" smtClean="0"/>
              <a:t>2</a:t>
            </a:r>
            <a:endParaRPr lang="en-NZ" sz="3600" baseline="30000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29205621"/>
              </p:ext>
            </p:extLst>
          </p:nvPr>
        </p:nvGraphicFramePr>
        <p:xfrm>
          <a:off x="179512" y="1196752"/>
          <a:ext cx="8352928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408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How do I turn this into a straight line? </a:t>
            </a:r>
            <a:endParaRPr lang="en-NZ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229458022"/>
              </p:ext>
            </p:extLst>
          </p:nvPr>
        </p:nvGraphicFramePr>
        <p:xfrm>
          <a:off x="35496" y="1340768"/>
          <a:ext cx="729647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572000" y="4869160"/>
                <a:ext cx="4379627" cy="369332"/>
              </a:xfrm>
              <a:prstGeom prst="rect">
                <a:avLst/>
              </a:prstGeom>
              <a:solidFill>
                <a:srgbClr val="CCE8EA"/>
              </a:solidFill>
            </p:spPr>
            <p:txBody>
              <a:bodyPr wrap="square" rtlCol="0">
                <a:spAutoFit/>
              </a:bodyPr>
              <a:lstStyle/>
              <a:p>
                <a14:m>
                  <m:oMathPara xmlns=""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NZ" b="0" i="1" smtClean="0">
                          <a:latin typeface="Cambria Math"/>
                        </a:rPr>
                        <m:t>𝑁𝑜𝑡𝑖𝑐𝑒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h𝑜𝑤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𝑡h𝑒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𝑢𝑛𝑖𝑡𝑠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h𝑎𝑣𝑒</m:t>
                      </m:r>
                      <m:r>
                        <a:rPr lang="en-NZ" b="0" i="1" smtClean="0">
                          <a:latin typeface="Cambria Math"/>
                        </a:rPr>
                        <m:t> </m:t>
                      </m:r>
                      <m:r>
                        <a:rPr lang="en-NZ" b="0" i="1" smtClean="0">
                          <a:latin typeface="Cambria Math"/>
                        </a:rPr>
                        <m:t>𝑐h𝑎𝑛𝑔𝑒𝑑</m:t>
                      </m:r>
                      <m:r>
                        <a:rPr lang="en-NZ" b="0" i="1" smtClean="0">
                          <a:latin typeface="Cambria Math"/>
                        </a:rPr>
                        <m:t>!:</m:t>
                      </m:r>
                    </m:oMath>
                  </m:oMathPara>
                </a14:m>
                <a:endParaRPr lang="en-NZ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869160"/>
                <a:ext cx="4379627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 flipH="1">
            <a:off x="4644008" y="5215048"/>
            <a:ext cx="864096" cy="10222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1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Is this now a straight line?</a:t>
            </a:r>
            <a:endParaRPr lang="en-NZ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35246622"/>
              </p:ext>
            </p:extLst>
          </p:nvPr>
        </p:nvGraphicFramePr>
        <p:xfrm>
          <a:off x="35496" y="1340768"/>
          <a:ext cx="7296472" cy="5344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716016" y="3599145"/>
            <a:ext cx="4355976" cy="2062103"/>
          </a:xfrm>
          <a:prstGeom prst="rect">
            <a:avLst/>
          </a:prstGeom>
          <a:solidFill>
            <a:srgbClr val="CCE8EA"/>
          </a:solidFill>
        </p:spPr>
        <p:txBody>
          <a:bodyPr wrap="square" rtlCol="0">
            <a:spAutoFit/>
          </a:bodyPr>
          <a:lstStyle/>
          <a:p>
            <a:r>
              <a:rPr lang="en-NZ" sz="3200" dirty="0" smtClean="0"/>
              <a:t>Yes it is. </a:t>
            </a:r>
            <a:r>
              <a:rPr lang="en-NZ" sz="3200" b="1" dirty="0" smtClean="0"/>
              <a:t>BUT: </a:t>
            </a:r>
            <a:r>
              <a:rPr lang="en-NZ" sz="3200" dirty="0" smtClean="0"/>
              <a:t>If it was not a straight line, then you most likely chose the wrong relationship</a:t>
            </a:r>
            <a:endParaRPr lang="en-NZ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4053410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881</TotalTime>
  <Words>651</Words>
  <Application>Microsoft Macintosh PowerPoint</Application>
  <PresentationFormat>On-screen Show (4:3)</PresentationFormat>
  <Paragraphs>150</Paragraphs>
  <Slides>22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Office Theme</vt:lpstr>
      <vt:lpstr>Equation</vt:lpstr>
      <vt:lpstr>Microsoft Equation</vt:lpstr>
      <vt:lpstr>PowerPoint Presentation</vt:lpstr>
      <vt:lpstr>Example:</vt:lpstr>
      <vt:lpstr>What are the units?</vt:lpstr>
      <vt:lpstr>What are the units?</vt:lpstr>
      <vt:lpstr>Ask yourself what is the relationship? i.e. is y α x? or do I need to linearize? </vt:lpstr>
      <vt:lpstr>How are x and y related?</vt:lpstr>
      <vt:lpstr>How do I turn this into a straight line? </vt:lpstr>
      <vt:lpstr>How do I turn this into a straight line? </vt:lpstr>
      <vt:lpstr>Is this now a straight line?</vt:lpstr>
      <vt:lpstr>What is the gradient?</vt:lpstr>
      <vt:lpstr>What are the units of the gradient?</vt:lpstr>
      <vt:lpstr>What is the equation of the following?</vt:lpstr>
      <vt:lpstr>Back to the distance time graph: What is the equation of the following?</vt:lpstr>
      <vt:lpstr>y is proportional to x2</vt:lpstr>
      <vt:lpstr>PowerPoint Presentation</vt:lpstr>
      <vt:lpstr>PowerPoint Presentation</vt:lpstr>
      <vt:lpstr>PowerPoint Presentation</vt:lpstr>
      <vt:lpstr>Sample Problem:</vt:lpstr>
      <vt:lpstr>PowerPoint Presentation</vt:lpstr>
      <vt:lpstr>PowerPoint Presentation</vt:lpstr>
      <vt:lpstr>PowerPoint Presentation</vt:lpstr>
      <vt:lpstr>PowerPoint Presentation</vt:lpstr>
    </vt:vector>
  </TitlesOfParts>
  <Company>Ministry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DRAW the GRAPH</dc:title>
  <dc:creator>an</dc:creator>
  <cp:lastModifiedBy>Stephen Anderson</cp:lastModifiedBy>
  <cp:revision>65</cp:revision>
  <dcterms:created xsi:type="dcterms:W3CDTF">2007-12-13T21:11:45Z</dcterms:created>
  <dcterms:modified xsi:type="dcterms:W3CDTF">2015-02-21T05:47:06Z</dcterms:modified>
</cp:coreProperties>
</file>