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6" r:id="rId8"/>
  </p:sldMasterIdLst>
  <p:notesMasterIdLst>
    <p:notesMasterId r:id="rId49"/>
  </p:notesMasterIdLst>
  <p:sldIdLst>
    <p:sldId id="377" r:id="rId9"/>
    <p:sldId id="423" r:id="rId10"/>
    <p:sldId id="379" r:id="rId11"/>
    <p:sldId id="416" r:id="rId12"/>
    <p:sldId id="365" r:id="rId13"/>
    <p:sldId id="378" r:id="rId14"/>
    <p:sldId id="401" r:id="rId15"/>
    <p:sldId id="402" r:id="rId16"/>
    <p:sldId id="380" r:id="rId17"/>
    <p:sldId id="382" r:id="rId18"/>
    <p:sldId id="383" r:id="rId19"/>
    <p:sldId id="384" r:id="rId20"/>
    <p:sldId id="418" r:id="rId21"/>
    <p:sldId id="386" r:id="rId22"/>
    <p:sldId id="387" r:id="rId23"/>
    <p:sldId id="393" r:id="rId24"/>
    <p:sldId id="417" r:id="rId25"/>
    <p:sldId id="394" r:id="rId26"/>
    <p:sldId id="397" r:id="rId27"/>
    <p:sldId id="405" r:id="rId28"/>
    <p:sldId id="408" r:id="rId29"/>
    <p:sldId id="409" r:id="rId30"/>
    <p:sldId id="395" r:id="rId31"/>
    <p:sldId id="413" r:id="rId32"/>
    <p:sldId id="414" r:id="rId33"/>
    <p:sldId id="420" r:id="rId34"/>
    <p:sldId id="403" r:id="rId35"/>
    <p:sldId id="398" r:id="rId36"/>
    <p:sldId id="415" r:id="rId37"/>
    <p:sldId id="396" r:id="rId38"/>
    <p:sldId id="361" r:id="rId39"/>
    <p:sldId id="399" r:id="rId40"/>
    <p:sldId id="410" r:id="rId41"/>
    <p:sldId id="411" r:id="rId42"/>
    <p:sldId id="421" r:id="rId43"/>
    <p:sldId id="422" r:id="rId44"/>
    <p:sldId id="360" r:id="rId45"/>
    <p:sldId id="362" r:id="rId46"/>
    <p:sldId id="412" r:id="rId47"/>
    <p:sldId id="400" r:id="rId4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8007" autoAdjust="0"/>
  </p:normalViewPr>
  <p:slideViewPr>
    <p:cSldViewPr>
      <p:cViewPr>
        <p:scale>
          <a:sx n="60" d="100"/>
          <a:sy n="60" d="100"/>
        </p:scale>
        <p:origin x="-546" y="-318"/>
      </p:cViewPr>
      <p:guideLst>
        <p:guide orient="horz" pos="4272"/>
        <p:guide pos="5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F77F9AB-0BDA-4B8C-9DD5-A530C2025646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3FFC22-043D-4802-9E74-2BA9225D85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9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 smtClean="0">
              <a:ea typeface="ＭＳ Ｐゴシック" pitchFamily="-108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fld id="{D11AFB55-F420-4D2B-A8C5-5C1F0797AA71}" type="slidenum">
              <a:rPr lang="en-US" altLang="en-US" sz="1200">
                <a:solidFill>
                  <a:prstClr val="black"/>
                </a:solidFill>
                <a:latin typeface="Verdana" pitchFamily="-108" charset="0"/>
              </a:rPr>
              <a:pPr eaLnBrk="1" hangingPunct="1"/>
              <a:t>15</a:t>
            </a:fld>
            <a:endParaRPr lang="en-US" altLang="en-US" sz="1200" dirty="0">
              <a:solidFill>
                <a:prstClr val="black"/>
              </a:solidFill>
              <a:latin typeface="Verdana" pitchFamily="-10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F1640A-CCDD-4BD5-AC2E-DA1E02BC95D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C463A-2368-45F8-98F4-ED8A1FD69E54}" type="slidenum">
              <a:rPr lang="en-NZ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N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405ACB-D920-45BD-8A26-812D8920E898}" type="slidenum">
              <a:rPr lang="en-NZ" altLang="en-US" sz="1200">
                <a:solidFill>
                  <a:prstClr val="black"/>
                </a:solidFill>
              </a:rPr>
              <a:pPr/>
              <a:t>34</a:t>
            </a:fld>
            <a:endParaRPr lang="en-NZ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87313-C412-4F57-A4F9-4CCD9D3F7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F8E25-E25E-4270-890F-29B46C2C98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34E39-0AC1-4659-8683-287780A084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94A051-4A6E-4C77-9D7B-6A153A58C13C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A962-4465-499B-AA2D-9BB4B8D76F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1578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E7CD6D-8FFC-4796-9B08-29000BFE83C6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E4A43-3B6A-45B2-B896-241AC90BB5E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063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C37E13-A7F1-4EDD-BDF4-D020AB8BB071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F44C1-1317-4865-A0C8-BA7FB4F582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835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4EABA9-14C8-4FC2-9D35-375C647CDA89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C391D-4093-4172-8D55-52CCC3E406C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6503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A8B9A9-154D-4A3C-A4E3-A505F9513330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CD4C6-69A1-487C-B3AE-2DB9B8AFB97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6797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FCCDF3-2CF7-4099-A431-99C1632100E2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6F32A-CFC4-4FE5-B404-9359F1303FE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3116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9C2C4-DC34-44CB-8702-F438C66CB060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85655-CCDC-4058-A55A-5D3E7504BA1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9101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BF815-116A-4233-B5F9-45CDBA593200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6A659-4627-475D-A453-CDD90C19B52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550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49B5D-0B4E-4F32-BEAC-976887B1E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19E7CB-4EE5-4F9D-915D-55C18F8D24FE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E0BA2-CECE-40E1-BD06-070A4CF7C5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5980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F5AE52-201D-4A85-B07D-BA12964D53DE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D17D6-E8DD-4539-9AA0-EAE9196DE25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885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060CAA-4F85-44DE-A72A-976AB252B487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1F0D4-74F3-4553-9CF4-0D6FB01FA05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9718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87313-C412-4F57-A4F9-4CCD9D3F7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07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49B5D-0B4E-4F32-BEAC-976887B1E5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90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680C6-BDBF-403F-AC04-8C6F5047CE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9397-1301-466B-8E0C-5AC84FE4E5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01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48A5-604C-420B-9F02-690917B5C0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51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3C538-2125-4A9C-A5F6-F6D227D9B3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23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0109D-13F8-498D-BDBE-413B95EFA8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9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680C6-BDBF-403F-AC04-8C6F5047CE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620E3-C704-46FC-BD5A-A8E9D0990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0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AFF3-5797-4431-8A02-26464613FD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07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F8E25-E25E-4270-890F-29B46C2C9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89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34E39-0AC1-4659-8683-287780A084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77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69D5A-24CE-4E21-9743-B8DDF0FC5B40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0313A-D720-4EC1-8E38-BCCF1AEDE4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287151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F34D07-E54D-4559-9A9D-52388BA112BC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37612-8964-4DD6-BE90-CCCDA5AC7FC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92718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1B5EDC-2A0E-4E04-BE8C-E314602914E5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76682-6C91-4AC2-9184-D8721A80E94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460101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57DB19-27CC-4FFD-A285-CFE60844BDF5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D403B-55E6-490A-8910-70EFD203BA3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038250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F2B2D-0177-4771-96C5-D1CA0A730128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901D1-6B20-4466-B87A-287FDCD5A79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244498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D0ED8-79BC-4217-B978-45139767F53B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F1025-D6E0-417E-B8D2-C7B9D9434CB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58449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9397-1301-466B-8E0C-5AC84FE4E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6078F-BD89-4BB3-997A-5E1BF1787106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1AE82-E99B-4803-893E-28B96C47635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673768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F6CC7-46B0-4616-A11F-45398D875F7E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BB31D-63FB-47F6-8532-B2DD7A6149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594466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195680-DF32-4DC5-BC4F-DC7601C16568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6EC73-9140-4FC6-9E75-C24094F51BC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539955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08C49A-E1E8-4A16-93E5-67653BFA8D88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AE84C-2200-467B-8F95-814ECBB136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45226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BE90D-5351-45A6-A39B-7532F939B5BB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80FBB-6F28-48A1-8B5C-9938CD9C2D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93753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85530E-9D48-468B-8F31-041342804B21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381A-FDA6-4F29-AE16-AC7F0DBD80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1698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8A95A-DE5E-471D-ABAD-E581432928D4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E842F-B00F-41B6-BC90-A271380F2B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97549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E7BFDE-4955-4CF0-B98C-DC77E39483AD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8737F-9EE9-49CC-88DC-50FC6294395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02108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BF6AC3-B994-454C-AC01-1A9B9C1C5A59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02E3C-922E-41B7-9312-278D34B771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00115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5DE33-24B5-4229-975A-615072A60C8B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FF2BA-ED5B-4E6E-BF9D-460714DA00A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012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48A5-604C-420B-9F02-690917B5C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FC284-8754-4275-AD5F-ABE571D76845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58271-244B-4FA8-AB9A-DB519C26EDB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35258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C3B7B4-09AC-4498-B914-39650A93D3CD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C1C7C-23CC-4B80-9745-3616EC1BBAD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68114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677CD6-A6A0-4A98-89DA-C7C8CCE61395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E4DEA-3E8C-4F7A-8058-E5018E19710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48018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5885F-5645-4D3F-BE80-D49834E43E0B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BA058-499A-49BC-8568-01F8A585938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95884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99E3D-DF13-4B64-82E4-0565DF8C8363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2D2F6-D3B8-4C4A-B313-50D6E42A223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24689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EF0E1D-1D06-4FAF-80C3-50317EDD81D9}" type="datetime1">
              <a:rPr lang="en-US" altLang="en-US"/>
              <a:pPr/>
              <a:t>2/9/2015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B65F8-3EB8-46CD-977E-F6226AA15F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58150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NZ" b="0">
              <a:solidFill>
                <a:srgbClr val="333333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6AA6D290-3A13-4A95-84B9-E9D008FD9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548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B38B4-95F9-46BD-A1B9-A88F143A6888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12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717CC-114E-40F0-A734-36CDE4F42B78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481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1A619-1D1A-4EC7-8AE2-2B06D105243D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1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3C538-2125-4A9C-A5F6-F6D227D9B3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1C67E-2113-4AAB-B18D-68CB0EA886F9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79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93655-A420-4D9E-9460-3A7CF44B8F36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50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B4ABB-4A4C-43B2-B47C-41F19FFE5123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44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8AF00-2758-4571-988F-A2BFD3FE1FF4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320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BF2F5-791D-4CEE-A2B8-D60A4D49EC94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804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9F06-E049-4D1D-87F6-B67420D4F37F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31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0CC2B-0FF7-4186-91FD-D963F7044337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703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NZ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NZ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NZ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NZ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NZ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NZ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NZ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NZ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NZ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NZ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NZ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NZ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949B8-EC03-40A5-97B0-3A166F2669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996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08C96-1123-4517-B21C-0ADA76AAF7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963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1DD58-0630-4CD8-947F-AEBF3FD7352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5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0109D-13F8-498D-BDBE-413B95EFA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ABEA5-9B72-4D10-9BAB-881F329089B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971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80958-CE11-4BEE-881E-294A9F2FD31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337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A02CB-D91D-4AFE-9198-3D5CD6F8263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658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B8DBC-BAA9-4930-818D-C96FE5DE4C4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148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A74D6-A22E-4885-AD06-226CFAF5757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128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227AF-CF89-4229-B8F4-21DBF189B2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30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A78F-E923-4DDD-BD23-1F26B6E3DBE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358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558AE-818E-4993-A2C1-5710902C9A7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171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4830B-DE4E-4497-8419-D9F9FD8E0DF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61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11F77-53E6-4A6A-A266-E139CB2E9D1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3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620E3-C704-46FC-BD5A-A8E9D09900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14D93-3C61-49FD-BAB5-4E81B64B047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98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0CB6F-F655-4DA3-909D-4442E932D2E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912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87313-C412-4F57-A4F9-4CCD9D3F7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42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49B5D-0B4E-4F32-BEAC-976887B1E5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179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680C6-BDBF-403F-AC04-8C6F5047CE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020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9397-1301-466B-8E0C-5AC84FE4E5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394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48A5-604C-420B-9F02-690917B5C0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740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3C538-2125-4A9C-A5F6-F6D227D9B3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665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0109D-13F8-498D-BDBE-413B95EFA8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81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620E3-C704-46FC-BD5A-A8E9D0990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6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AFF3-5797-4431-8A02-26464613F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AFF3-5797-4431-8A02-26464613FD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387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F8E25-E25E-4270-890F-29B46C2C9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577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34E39-0AC1-4659-8683-287780A084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0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5712FBB-99A9-4374-8AF4-0821A61BAF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-108" charset="0"/>
              </a:defRPr>
            </a:lvl1pPr>
          </a:lstStyle>
          <a:p>
            <a:pPr defTabSz="457200" eaLnBrk="1" hangingPunct="1"/>
            <a:fld id="{7623F921-A080-4A38-B64F-90C455782B2C}" type="datetime1">
              <a:rPr lang="en-US" altLang="en-US" b="0" smtClean="0">
                <a:ea typeface="ＭＳ Ｐゴシック" pitchFamily="-108" charset="-128"/>
              </a:rPr>
              <a:pPr defTabSz="457200" eaLnBrk="1" hangingPunct="1"/>
              <a:t>2/9/2015</a:t>
            </a:fld>
            <a:endParaRPr lang="en-US" altLang="en-US" b="0" dirty="0" smtClean="0">
              <a:ea typeface="ＭＳ Ｐゴシック" pitchFamily="-108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Verdana" pitchFamily="18" charset="0"/>
                <a:ea typeface="ＭＳ Ｐゴシック" pitchFamily="18" charset="-128"/>
                <a:cs typeface="ＭＳ Ｐゴシック" pitchFamily="18" charset="-128"/>
              </a:defRPr>
            </a:lvl1pPr>
          </a:lstStyle>
          <a:p>
            <a:pPr defTabSz="457200" eaLnBrk="1" hangingPunct="1">
              <a:defRPr/>
            </a:pP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-108" charset="0"/>
              </a:defRPr>
            </a:lvl1pPr>
          </a:lstStyle>
          <a:p>
            <a:pPr defTabSz="457200" eaLnBrk="1" hangingPunct="1"/>
            <a:fld id="{E54402AB-DF05-4153-8BDF-2AC459ECD610}" type="slidenum">
              <a:rPr lang="en-US" altLang="en-US" b="0" smtClean="0">
                <a:ea typeface="ＭＳ Ｐゴシック" pitchFamily="-108" charset="-128"/>
              </a:rPr>
              <a:pPr defTabSz="457200" eaLnBrk="1" hangingPunct="1"/>
              <a:t>‹#›</a:t>
            </a:fld>
            <a:endParaRPr lang="en-US" altLang="en-US" b="0" dirty="0" smtClean="0"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532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5712FBB-99A9-4374-8AF4-0821A61BAF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4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-108" charset="0"/>
              </a:defRPr>
            </a:lvl1pPr>
          </a:lstStyle>
          <a:p>
            <a:pPr defTabSz="457200" eaLnBrk="1" hangingPunct="1"/>
            <a:fld id="{0DCFD36A-7337-4463-B032-32B0D6451AC4}" type="datetime1">
              <a:rPr lang="en-US" altLang="en-US" b="0" smtClean="0">
                <a:ea typeface="ＭＳ Ｐゴシック" pitchFamily="-108" charset="-128"/>
              </a:rPr>
              <a:pPr defTabSz="457200" eaLnBrk="1" hangingPunct="1"/>
              <a:t>2/9/2015</a:t>
            </a:fld>
            <a:endParaRPr lang="en-US" altLang="en-US" b="0" dirty="0" smtClean="0">
              <a:ea typeface="ＭＳ Ｐゴシック" pitchFamily="-108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Verdana" pitchFamily="-108" charset="0"/>
              </a:defRPr>
            </a:lvl1pPr>
          </a:lstStyle>
          <a:p>
            <a:pPr defTabSz="457200" eaLnBrk="1" hangingPunct="1"/>
            <a:endParaRPr lang="en-US" altLang="en-US" b="0" dirty="0" smtClean="0">
              <a:ea typeface="ＭＳ Ｐゴシック" pitchFamily="-108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-108" charset="0"/>
              </a:defRPr>
            </a:lvl1pPr>
          </a:lstStyle>
          <a:p>
            <a:pPr defTabSz="457200" eaLnBrk="1" hangingPunct="1"/>
            <a:fld id="{164F89BB-E157-4026-AD7B-6DDF083D022B}" type="slidenum">
              <a:rPr lang="en-US" altLang="en-US" b="0" smtClean="0">
                <a:ea typeface="ＭＳ Ｐゴシック" pitchFamily="-108" charset="-128"/>
              </a:rPr>
              <a:pPr defTabSz="457200" eaLnBrk="1" hangingPunct="1"/>
              <a:t>‹#›</a:t>
            </a:fld>
            <a:endParaRPr lang="en-US" altLang="en-US" b="0" dirty="0" smtClean="0"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297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-108" charset="0"/>
              </a:defRPr>
            </a:lvl1pPr>
          </a:lstStyle>
          <a:p>
            <a:pPr defTabSz="457200" eaLnBrk="1" hangingPunct="1"/>
            <a:fld id="{57810DC1-6C51-4518-A30F-26757812A77D}" type="datetime1">
              <a:rPr lang="en-US" altLang="en-US" b="0" smtClean="0">
                <a:ea typeface="ＭＳ Ｐゴシック" pitchFamily="-108" charset="-128"/>
              </a:rPr>
              <a:pPr defTabSz="457200" eaLnBrk="1" hangingPunct="1"/>
              <a:t>2/9/2015</a:t>
            </a:fld>
            <a:endParaRPr lang="en-US" altLang="en-US" b="0" dirty="0" smtClean="0">
              <a:ea typeface="ＭＳ Ｐゴシック" pitchFamily="-108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Verdana" pitchFamily="-108" charset="0"/>
              </a:defRPr>
            </a:lvl1pPr>
          </a:lstStyle>
          <a:p>
            <a:pPr defTabSz="457200" eaLnBrk="1" hangingPunct="1"/>
            <a:endParaRPr lang="en-US" altLang="en-US" b="0" dirty="0" smtClean="0">
              <a:ea typeface="ＭＳ Ｐゴシック" pitchFamily="-108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-108" charset="0"/>
              </a:defRPr>
            </a:lvl1pPr>
          </a:lstStyle>
          <a:p>
            <a:pPr defTabSz="457200" eaLnBrk="1" hangingPunct="1"/>
            <a:fld id="{30E2D686-4493-44A1-AD21-B094F67117A8}" type="slidenum">
              <a:rPr lang="en-US" altLang="en-US" b="0" smtClean="0">
                <a:ea typeface="ＭＳ Ｐゴシック" pitchFamily="-108" charset="-128"/>
              </a:rPr>
              <a:pPr defTabSz="457200" eaLnBrk="1" hangingPunct="1"/>
              <a:t>‹#›</a:t>
            </a:fld>
            <a:endParaRPr lang="en-US" altLang="en-US" b="0" dirty="0" smtClean="0"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43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2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2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2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578963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578963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CF8CCE3-0B4C-46C9-9FAB-C034D9D81A7A}" type="slidenum">
              <a:rPr lang="en-US" b="0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GB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GB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A7356F4A-3558-4757-BC45-B83EE4D4DD85}" type="slidenum">
              <a:rPr lang="en-GB" b="0">
                <a:solidFill>
                  <a:srgbClr val="000000"/>
                </a:solidFill>
                <a:latin typeface="Comic Sans MS" pitchFamily="66" charset="0"/>
              </a:rPr>
              <a:pPr eaLnBrk="1" hangingPunct="1">
                <a:defRPr/>
              </a:pPr>
              <a:t>‹#›</a:t>
            </a:fld>
            <a:endParaRPr lang="en-GB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2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2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2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2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720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720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2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2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2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82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NZ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NZ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NZ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720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2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2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2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2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2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2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2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717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82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2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18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718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82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NZ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718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82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2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6" y="324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2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6" y="174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2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2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5" y="889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2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8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2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82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5" y="134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82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NZ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86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5712FBB-99A9-4374-8AF4-0821A61BAF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2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288" y="40466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600" dirty="0"/>
              <a:t>To a </a:t>
            </a:r>
            <a:r>
              <a:rPr lang="en-NZ" sz="3600" i="1" dirty="0">
                <a:solidFill>
                  <a:srgbClr val="FF0000"/>
                </a:solidFill>
              </a:rPr>
              <a:t>physicist</a:t>
            </a:r>
            <a:r>
              <a:rPr lang="en-NZ" sz="3600" dirty="0"/>
              <a:t>, </a:t>
            </a:r>
            <a:r>
              <a:rPr lang="en-NZ" sz="3600" i="1" dirty="0"/>
              <a:t>mathematics</a:t>
            </a:r>
            <a:r>
              <a:rPr lang="en-NZ" sz="3600" dirty="0"/>
              <a:t> is a toolbox. Before attacking a particular problem, you should have the </a:t>
            </a:r>
            <a:r>
              <a:rPr lang="en-NZ" sz="3600" i="1" dirty="0"/>
              <a:t>necessary</a:t>
            </a:r>
            <a:r>
              <a:rPr lang="en-NZ" sz="3600" dirty="0"/>
              <a:t> tools for the job!</a:t>
            </a:r>
          </a:p>
        </p:txBody>
      </p:sp>
      <p:sp>
        <p:nvSpPr>
          <p:cNvPr id="5" name="AutoShape 2" descr="https://encrypted-tbn2.gstatic.com/images?q=tbn:ANd9GcRTNcWccUDMpc8ihL6Y8W0HrsN6HVCWWat88IqURoLQefX8IT9J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pic>
        <p:nvPicPr>
          <p:cNvPr id="2052" name="Picture 4" descr="https://encrypted-tbn2.gstatic.com/images?q=tbn:ANd9GcRTNcWccUDMpc8ihL6Y8W0HrsN6HVCWWat88IqURoLQefX8IT9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16" y="2132856"/>
            <a:ext cx="5647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8123" y="5877272"/>
            <a:ext cx="914501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NZ" sz="3600" dirty="0" smtClean="0"/>
              <a:t>Are your Maths tools sharp and good to go?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225680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" y="533400"/>
            <a:ext cx="7532688" cy="1169988"/>
          </a:xfrm>
          <a:prstGeom prst="rect">
            <a:avLst/>
          </a:prstGeom>
          <a:gradFill rotWithShape="1">
            <a:gsLst>
              <a:gs pos="0">
                <a:srgbClr val="FFE4D9"/>
              </a:gs>
              <a:gs pos="64999">
                <a:srgbClr val="FFC0A4"/>
              </a:gs>
              <a:gs pos="100000">
                <a:srgbClr val="FFA77C"/>
              </a:gs>
            </a:gsLst>
            <a:lin ang="5400000" scaled="1"/>
          </a:gradFill>
          <a:ln w="9525">
            <a:solidFill>
              <a:srgbClr val="F9741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defTabSz="4572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AU" altLang="en-US" sz="2000" b="0" dirty="0" smtClean="0">
                <a:solidFill>
                  <a:srgbClr val="000000"/>
                </a:solidFill>
                <a:latin typeface="Verdana" pitchFamily="-108" charset="0"/>
              </a:rPr>
              <a:t>Substitute the values into the equation</a:t>
            </a:r>
          </a:p>
          <a:p>
            <a:pPr defTabSz="4572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AU" altLang="en-US" sz="2000" b="0" dirty="0" smtClean="0">
                <a:solidFill>
                  <a:srgbClr val="000000"/>
                </a:solidFill>
                <a:latin typeface="Verdana" pitchFamily="-108" charset="0"/>
              </a:rPr>
              <a:t>Calculate the answer to the correct significant figures</a:t>
            </a:r>
            <a:endParaRPr lang="en-US" altLang="en-US" sz="2000" b="0" dirty="0" smtClean="0">
              <a:solidFill>
                <a:srgbClr val="000000"/>
              </a:solidFill>
              <a:latin typeface="Verdana" pitchFamily="-108" charset="0"/>
            </a:endParaRPr>
          </a:p>
          <a:p>
            <a:pPr defTabSz="4572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AU" altLang="en-US" sz="2000" b="0" dirty="0" smtClean="0">
                <a:solidFill>
                  <a:srgbClr val="000000"/>
                </a:solidFill>
                <a:latin typeface="Verdana" pitchFamily="-108" charset="0"/>
              </a:rPr>
              <a:t>Give the correct unit to your answer.</a:t>
            </a:r>
            <a:r>
              <a:rPr lang="en-US" altLang="en-US" sz="2000" b="0" dirty="0" smtClean="0">
                <a:solidFill>
                  <a:srgbClr val="000000"/>
                </a:solidFill>
                <a:latin typeface="Verdana" pitchFamily="-10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974" y="87868"/>
            <a:ext cx="158442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457200" eaLnBrk="1" hangingPunct="1">
              <a:defRPr/>
            </a:pPr>
            <a:r>
              <a:rPr lang="en-US" sz="1800" b="0" dirty="0">
                <a:solidFill>
                  <a:srgbClr val="000000"/>
                </a:solidFill>
                <a:ea typeface="ＭＳ Ｐゴシック" pitchFamily="18" charset="-128"/>
                <a:cs typeface="ＭＳ Ｐゴシック" pitchFamily="18" charset="-128"/>
              </a:rPr>
              <a:t>Substitution</a:t>
            </a: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277741" y="2060848"/>
            <a:ext cx="8588517" cy="2062103"/>
          </a:xfrm>
          <a:prstGeom prst="rect">
            <a:avLst/>
          </a:prstGeom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marL="0" indent="0" defTabSz="457200" eaLnBrk="1" hangingPunct="1"/>
            <a:r>
              <a:rPr lang="en-AU" altLang="en-US" sz="4400" b="0" dirty="0" smtClean="0">
                <a:solidFill>
                  <a:srgbClr val="000000"/>
                </a:solidFill>
                <a:latin typeface="Verdana" pitchFamily="-108" charset="0"/>
              </a:rPr>
              <a:t>  d = v</a:t>
            </a:r>
            <a:r>
              <a:rPr lang="en-AU" altLang="en-US" sz="4400" b="0" baseline="-25000" dirty="0" smtClean="0">
                <a:solidFill>
                  <a:srgbClr val="000000"/>
                </a:solidFill>
                <a:latin typeface="Verdana" pitchFamily="-108" charset="0"/>
              </a:rPr>
              <a:t>i</a:t>
            </a:r>
            <a:r>
              <a:rPr lang="en-AU" altLang="en-US" sz="4400" b="0" dirty="0" smtClean="0">
                <a:solidFill>
                  <a:srgbClr val="000000"/>
                </a:solidFill>
                <a:latin typeface="Verdana" pitchFamily="-108" charset="0"/>
              </a:rPr>
              <a:t>t + ½ at</a:t>
            </a:r>
            <a:r>
              <a:rPr lang="en-AU" altLang="en-US" sz="4400" b="0" baseline="30000" dirty="0" smtClean="0">
                <a:solidFill>
                  <a:srgbClr val="000000"/>
                </a:solidFill>
                <a:latin typeface="Verdana" pitchFamily="-108" charset="0"/>
              </a:rPr>
              <a:t>2</a:t>
            </a:r>
            <a:r>
              <a:rPr lang="en-AU" altLang="en-US" sz="2800" b="0" dirty="0" smtClean="0">
                <a:solidFill>
                  <a:srgbClr val="000000"/>
                </a:solidFill>
                <a:latin typeface="Verdana" pitchFamily="-108" charset="0"/>
              </a:rPr>
              <a:t>	</a:t>
            </a:r>
          </a:p>
          <a:p>
            <a:pPr marL="0" indent="0" defTabSz="457200" eaLnBrk="1" hangingPunct="1"/>
            <a:r>
              <a:rPr lang="en-AU" altLang="en-US" sz="2800" b="0" dirty="0">
                <a:solidFill>
                  <a:srgbClr val="000000"/>
                </a:solidFill>
                <a:latin typeface="Verdana" pitchFamily="-108" charset="0"/>
              </a:rPr>
              <a:t> </a:t>
            </a:r>
            <a:r>
              <a:rPr lang="en-AU" altLang="en-US" sz="2800" b="0" dirty="0" smtClean="0">
                <a:solidFill>
                  <a:srgbClr val="000000"/>
                </a:solidFill>
                <a:latin typeface="Verdana" pitchFamily="-108" charset="0"/>
              </a:rPr>
              <a:t> </a:t>
            </a:r>
          </a:p>
          <a:p>
            <a:pPr marL="0" indent="0" defTabSz="457200" eaLnBrk="1" hangingPunct="1"/>
            <a:r>
              <a:rPr lang="en-AU" altLang="en-US" sz="2800" b="0" dirty="0" smtClean="0">
                <a:solidFill>
                  <a:srgbClr val="000000"/>
                </a:solidFill>
                <a:latin typeface="Verdana" pitchFamily="-108" charset="0"/>
              </a:rPr>
              <a:t>calculate d </a:t>
            </a:r>
          </a:p>
          <a:p>
            <a:pPr marL="0" indent="0" defTabSz="457200" eaLnBrk="1" hangingPunct="1"/>
            <a:r>
              <a:rPr lang="en-AU" altLang="en-US" sz="2800" b="0" dirty="0" smtClean="0">
                <a:solidFill>
                  <a:srgbClr val="000000"/>
                </a:solidFill>
                <a:latin typeface="Verdana" pitchFamily="-108" charset="0"/>
              </a:rPr>
              <a:t>  when v</a:t>
            </a:r>
            <a:r>
              <a:rPr lang="en-AU" altLang="en-US" sz="2800" b="0" baseline="-25000" dirty="0" smtClean="0">
                <a:solidFill>
                  <a:srgbClr val="000000"/>
                </a:solidFill>
                <a:latin typeface="Verdana" pitchFamily="-108" charset="0"/>
              </a:rPr>
              <a:t>i</a:t>
            </a:r>
            <a:r>
              <a:rPr lang="en-AU" altLang="en-US" sz="2800" b="0" dirty="0" smtClean="0">
                <a:solidFill>
                  <a:srgbClr val="000000"/>
                </a:solidFill>
                <a:latin typeface="Verdana" pitchFamily="-108" charset="0"/>
              </a:rPr>
              <a:t> = 4 m s</a:t>
            </a:r>
            <a:r>
              <a:rPr lang="en-AU" altLang="en-US" sz="2800" b="0" baseline="30000" dirty="0" smtClean="0">
                <a:solidFill>
                  <a:srgbClr val="000000"/>
                </a:solidFill>
                <a:latin typeface="Verdana" pitchFamily="-108" charset="0"/>
              </a:rPr>
              <a:t>-1</a:t>
            </a:r>
            <a:r>
              <a:rPr lang="en-AU" altLang="en-US" sz="2800" b="0" dirty="0" smtClean="0">
                <a:solidFill>
                  <a:srgbClr val="000000"/>
                </a:solidFill>
                <a:latin typeface="Verdana" pitchFamily="-108" charset="0"/>
              </a:rPr>
              <a:t>, t = 2 s, a = 9.8 m s</a:t>
            </a:r>
            <a:r>
              <a:rPr lang="en-AU" altLang="en-US" sz="2800" b="0" baseline="30000" dirty="0" smtClean="0">
                <a:solidFill>
                  <a:srgbClr val="000000"/>
                </a:solidFill>
                <a:latin typeface="Verdana" pitchFamily="-108" charset="0"/>
              </a:rPr>
              <a:t>-2</a:t>
            </a:r>
            <a:r>
              <a:rPr lang="en-US" altLang="en-US" sz="2800" b="0" dirty="0" smtClean="0">
                <a:solidFill>
                  <a:srgbClr val="000000"/>
                </a:solidFill>
                <a:latin typeface="Verdana" pitchFamily="-10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96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" y="533400"/>
            <a:ext cx="6840538" cy="1077913"/>
          </a:xfrm>
          <a:prstGeom prst="rect">
            <a:avLst/>
          </a:prstGeom>
          <a:gradFill rotWithShape="1">
            <a:gsLst>
              <a:gs pos="0">
                <a:srgbClr val="FFE4D9"/>
              </a:gs>
              <a:gs pos="64999">
                <a:srgbClr val="FFC0A4"/>
              </a:gs>
              <a:gs pos="100000">
                <a:srgbClr val="FFA77C"/>
              </a:gs>
            </a:gsLst>
            <a:lin ang="5400000" scaled="1"/>
          </a:gradFill>
          <a:ln w="9525">
            <a:solidFill>
              <a:srgbClr val="F9741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defTabSz="4572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AU" altLang="en-US" sz="1800" b="0" dirty="0" smtClean="0">
                <a:solidFill>
                  <a:srgbClr val="000000"/>
                </a:solidFill>
                <a:latin typeface="Verdana" pitchFamily="-108" charset="0"/>
              </a:rPr>
              <a:t>Substitute the values into the equation</a:t>
            </a:r>
          </a:p>
          <a:p>
            <a:pPr defTabSz="4572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AU" altLang="en-US" sz="1800" b="0" dirty="0" smtClean="0">
                <a:solidFill>
                  <a:srgbClr val="000000"/>
                </a:solidFill>
                <a:latin typeface="Verdana" pitchFamily="-108" charset="0"/>
              </a:rPr>
              <a:t>Calculate the answer to the correct significant figures</a:t>
            </a:r>
            <a:endParaRPr lang="en-US" altLang="en-US" sz="1800" b="0" dirty="0" smtClean="0">
              <a:solidFill>
                <a:srgbClr val="000000"/>
              </a:solidFill>
              <a:latin typeface="Verdana" pitchFamily="-108" charset="0"/>
            </a:endParaRPr>
          </a:p>
          <a:p>
            <a:pPr defTabSz="4572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AU" altLang="en-US" sz="1800" b="0" dirty="0" smtClean="0">
                <a:solidFill>
                  <a:srgbClr val="000000"/>
                </a:solidFill>
                <a:latin typeface="Verdana" pitchFamily="-108" charset="0"/>
              </a:rPr>
              <a:t>Give the correct unit to your answer.</a:t>
            </a:r>
            <a:r>
              <a:rPr lang="en-US" altLang="en-US" sz="1800" b="0" dirty="0" smtClean="0">
                <a:solidFill>
                  <a:srgbClr val="000000"/>
                </a:solidFill>
                <a:latin typeface="Verdana" pitchFamily="-10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974" y="87868"/>
            <a:ext cx="158442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457200" eaLnBrk="1" hangingPunct="1">
              <a:defRPr/>
            </a:pPr>
            <a:r>
              <a:rPr lang="en-US" sz="1800" b="0" dirty="0">
                <a:solidFill>
                  <a:srgbClr val="000000"/>
                </a:solidFill>
                <a:ea typeface="ＭＳ Ｐゴシック" pitchFamily="18" charset="-128"/>
                <a:cs typeface="ＭＳ Ｐゴシック" pitchFamily="18" charset="-128"/>
              </a:rPr>
              <a:t>Substitution</a:t>
            </a:r>
          </a:p>
        </p:txBody>
      </p: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rot="10800000">
            <a:off x="0" y="2590800"/>
            <a:ext cx="91440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134938" y="1822947"/>
            <a:ext cx="8856662" cy="1538883"/>
          </a:xfrm>
          <a:prstGeom prst="rect">
            <a:avLst/>
          </a:prstGeom>
          <a:gradFill rotWithShape="1">
            <a:gsLst>
              <a:gs pos="0">
                <a:srgbClr val="FFF6D8"/>
              </a:gs>
              <a:gs pos="64999">
                <a:srgbClr val="FFE9A2"/>
              </a:gs>
              <a:gs pos="100000">
                <a:srgbClr val="FFE37A"/>
              </a:gs>
            </a:gsLst>
            <a:lin ang="5400000" scaled="1"/>
          </a:gradFill>
          <a:ln w="9525">
            <a:solidFill>
              <a:srgbClr val="FFB717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marL="0" indent="0" defTabSz="457200" eaLnBrk="1" hangingPunct="1">
              <a:spcAft>
                <a:spcPts val="600"/>
              </a:spcAft>
            </a:pPr>
            <a:r>
              <a:rPr lang="en-US" altLang="en-US" b="0" dirty="0" smtClean="0">
                <a:solidFill>
                  <a:srgbClr val="000000"/>
                </a:solidFill>
                <a:latin typeface="Verdana" pitchFamily="-108" charset="0"/>
              </a:rPr>
              <a:t>	</a:t>
            </a:r>
            <a:r>
              <a:rPr lang="en-US" altLang="en-US" sz="3600" b="0" dirty="0" err="1" smtClean="0">
                <a:solidFill>
                  <a:srgbClr val="000000"/>
                </a:solidFill>
                <a:latin typeface="Verdana" pitchFamily="-108" charset="0"/>
              </a:rPr>
              <a:t>v</a:t>
            </a:r>
            <a:r>
              <a:rPr lang="en-US" altLang="en-US" sz="3600" b="0" baseline="-25000" dirty="0" err="1" smtClean="0">
                <a:solidFill>
                  <a:srgbClr val="000000"/>
                </a:solidFill>
                <a:latin typeface="Verdana" pitchFamily="-108" charset="0"/>
              </a:rPr>
              <a:t>f</a:t>
            </a:r>
            <a:r>
              <a:rPr lang="en-AU" altLang="en-US" sz="3600" b="0" baseline="30000" dirty="0" smtClean="0">
                <a:solidFill>
                  <a:srgbClr val="000000"/>
                </a:solidFill>
                <a:latin typeface="Verdana" pitchFamily="-108" charset="0"/>
              </a:rPr>
              <a:t>2</a:t>
            </a:r>
            <a:r>
              <a:rPr lang="en-AU" altLang="en-US" sz="3600" b="0" dirty="0" smtClean="0">
                <a:solidFill>
                  <a:srgbClr val="000000"/>
                </a:solidFill>
                <a:latin typeface="Verdana" pitchFamily="-108" charset="0"/>
              </a:rPr>
              <a:t> = v</a:t>
            </a:r>
            <a:r>
              <a:rPr lang="en-AU" altLang="en-US" sz="3600" b="0" baseline="-25000" dirty="0" smtClean="0">
                <a:solidFill>
                  <a:srgbClr val="000000"/>
                </a:solidFill>
                <a:latin typeface="Verdana" pitchFamily="-108" charset="0"/>
              </a:rPr>
              <a:t>i</a:t>
            </a:r>
            <a:r>
              <a:rPr lang="en-AU" altLang="en-US" sz="3600" b="0" baseline="30000" dirty="0" smtClean="0">
                <a:solidFill>
                  <a:srgbClr val="000000"/>
                </a:solidFill>
                <a:latin typeface="Verdana" pitchFamily="-108" charset="0"/>
              </a:rPr>
              <a:t>2</a:t>
            </a:r>
            <a:r>
              <a:rPr lang="en-AU" altLang="en-US" sz="3600" b="0" dirty="0" smtClean="0">
                <a:solidFill>
                  <a:srgbClr val="000000"/>
                </a:solidFill>
                <a:latin typeface="Verdana" pitchFamily="-108" charset="0"/>
              </a:rPr>
              <a:t> + 2ad	</a:t>
            </a:r>
          </a:p>
          <a:p>
            <a:pPr defTabSz="457200" eaLnBrk="1" hangingPunct="1">
              <a:spcAft>
                <a:spcPts val="600"/>
              </a:spcAft>
            </a:pPr>
            <a:r>
              <a:rPr lang="en-AU" altLang="en-US" b="0" dirty="0" smtClean="0">
                <a:solidFill>
                  <a:srgbClr val="000000"/>
                </a:solidFill>
                <a:latin typeface="Verdana" pitchFamily="-108" charset="0"/>
              </a:rPr>
              <a:t>				calculate v</a:t>
            </a:r>
            <a:r>
              <a:rPr lang="en-AU" altLang="en-US" b="0" baseline="-25000" dirty="0" smtClean="0">
                <a:solidFill>
                  <a:srgbClr val="000000"/>
                </a:solidFill>
                <a:latin typeface="Verdana" pitchFamily="-108" charset="0"/>
              </a:rPr>
              <a:t>f</a:t>
            </a:r>
            <a:r>
              <a:rPr lang="en-AU" altLang="en-US" b="0" dirty="0" smtClean="0">
                <a:solidFill>
                  <a:srgbClr val="000000"/>
                </a:solidFill>
                <a:latin typeface="Verdana" pitchFamily="-108" charset="0"/>
              </a:rPr>
              <a:t>	</a:t>
            </a:r>
          </a:p>
          <a:p>
            <a:pPr defTabSz="457200" eaLnBrk="1" hangingPunct="1">
              <a:spcAft>
                <a:spcPts val="600"/>
              </a:spcAft>
            </a:pPr>
            <a:r>
              <a:rPr lang="en-AU" altLang="en-US" b="0" dirty="0">
                <a:solidFill>
                  <a:srgbClr val="000000"/>
                </a:solidFill>
                <a:latin typeface="Verdana" pitchFamily="-108" charset="0"/>
              </a:rPr>
              <a:t> </a:t>
            </a:r>
            <a:r>
              <a:rPr lang="en-AU" altLang="en-US" b="0" dirty="0" smtClean="0">
                <a:solidFill>
                  <a:srgbClr val="000000"/>
                </a:solidFill>
                <a:latin typeface="Verdana" pitchFamily="-108" charset="0"/>
              </a:rPr>
              <a:t>         when: v</a:t>
            </a:r>
            <a:r>
              <a:rPr lang="en-AU" altLang="en-US" b="0" baseline="-25000" dirty="0" smtClean="0">
                <a:solidFill>
                  <a:srgbClr val="000000"/>
                </a:solidFill>
                <a:latin typeface="Verdana" pitchFamily="-108" charset="0"/>
              </a:rPr>
              <a:t>i</a:t>
            </a:r>
            <a:r>
              <a:rPr lang="en-AU" altLang="en-US" b="0" dirty="0" smtClean="0">
                <a:solidFill>
                  <a:srgbClr val="000000"/>
                </a:solidFill>
                <a:latin typeface="Verdana" pitchFamily="-108" charset="0"/>
              </a:rPr>
              <a:t> = 3.0 m s</a:t>
            </a:r>
            <a:r>
              <a:rPr lang="en-AU" altLang="en-US" b="0" baseline="30000" dirty="0" smtClean="0">
                <a:solidFill>
                  <a:srgbClr val="000000"/>
                </a:solidFill>
                <a:latin typeface="Verdana" pitchFamily="-108" charset="0"/>
              </a:rPr>
              <a:t>-1</a:t>
            </a:r>
            <a:r>
              <a:rPr lang="en-AU" altLang="en-US" b="0" dirty="0" smtClean="0">
                <a:solidFill>
                  <a:srgbClr val="000000"/>
                </a:solidFill>
                <a:latin typeface="Verdana" pitchFamily="-108" charset="0"/>
              </a:rPr>
              <a:t>, a = 9.8 m s</a:t>
            </a:r>
            <a:r>
              <a:rPr lang="en-AU" altLang="en-US" b="0" baseline="30000" dirty="0" smtClean="0">
                <a:solidFill>
                  <a:srgbClr val="000000"/>
                </a:solidFill>
                <a:latin typeface="Verdana" pitchFamily="-108" charset="0"/>
              </a:rPr>
              <a:t>-2</a:t>
            </a:r>
            <a:r>
              <a:rPr lang="en-AU" altLang="en-US" b="0" dirty="0" smtClean="0">
                <a:solidFill>
                  <a:srgbClr val="000000"/>
                </a:solidFill>
                <a:latin typeface="Verdana" pitchFamily="-108" charset="0"/>
              </a:rPr>
              <a:t>, d = 15 m</a:t>
            </a:r>
            <a:endParaRPr lang="en-US" altLang="en-US" b="0" dirty="0" smtClean="0">
              <a:solidFill>
                <a:srgbClr val="000000"/>
              </a:solidFill>
              <a:latin typeface="Verdana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8"/>
          <p:cNvGrpSpPr>
            <a:grpSpLocks/>
          </p:cNvGrpSpPr>
          <p:nvPr/>
        </p:nvGrpSpPr>
        <p:grpSpPr bwMode="auto">
          <a:xfrm>
            <a:off x="309823" y="647728"/>
            <a:ext cx="8599488" cy="6210272"/>
            <a:chOff x="163512" y="-2320567"/>
            <a:chExt cx="8599488" cy="6209374"/>
          </a:xfrm>
        </p:grpSpPr>
        <p:sp>
          <p:nvSpPr>
            <p:cNvPr id="17" name="Rounded Rectangle 16"/>
            <p:cNvSpPr>
              <a:spLocks noChangeArrowheads="1"/>
            </p:cNvSpPr>
            <p:nvPr/>
          </p:nvSpPr>
          <p:spPr bwMode="auto">
            <a:xfrm>
              <a:off x="163512" y="1179870"/>
              <a:ext cx="8599487" cy="2477729"/>
            </a:xfrm>
            <a:prstGeom prst="roundRect">
              <a:avLst>
                <a:gd name="adj" fmla="val 7815"/>
              </a:avLst>
            </a:prstGeom>
            <a:solidFill>
              <a:srgbClr val="F595E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 eaLnBrk="1" hangingPunct="1">
                <a:defRPr/>
              </a:pPr>
              <a:endParaRPr lang="en-GB" sz="1800" b="0" dirty="0">
                <a:solidFill>
                  <a:srgbClr val="FFFFFF"/>
                </a:solidFill>
                <a:latin typeface="Verdana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8393" y="-2320567"/>
              <a:ext cx="3862402" cy="7077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457200" eaLnBrk="1" hangingPunct="1">
                <a:defRPr/>
              </a:pPr>
              <a:r>
                <a:rPr lang="en-US" sz="4000" b="0" dirty="0">
                  <a:solidFill>
                    <a:srgbClr val="000000"/>
                  </a:solidFill>
                  <a:ea typeface="ＭＳ Ｐゴシック" pitchFamily="18" charset="-128"/>
                  <a:cs typeface="ＭＳ Ｐゴシック" pitchFamily="18" charset="-128"/>
                </a:rPr>
                <a:t>Calculate F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139" y="-959295"/>
              <a:ext cx="8504861" cy="4848102"/>
            </a:xfrm>
            <a:prstGeom prst="roundRect">
              <a:avLst>
                <a:gd name="adj" fmla="val 627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641" y="430562"/>
            <a:ext cx="2967727" cy="20201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/>
          <p:cNvSpPr txBox="1"/>
          <p:nvPr/>
        </p:nvSpPr>
        <p:spPr>
          <a:xfrm>
            <a:off x="1403648" y="1579636"/>
            <a:ext cx="87946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457200" eaLnBrk="1" hangingPunct="1">
              <a:defRPr/>
            </a:pPr>
            <a:r>
              <a:rPr lang="en-US" sz="2000" b="0" dirty="0">
                <a:solidFill>
                  <a:srgbClr val="000000"/>
                </a:solidFill>
                <a:ea typeface="ＭＳ Ｐゴシック" pitchFamily="18" charset="-128"/>
                <a:cs typeface="ＭＳ Ｐゴシック" pitchFamily="18" charset="-128"/>
              </a:rPr>
              <a:t>given</a:t>
            </a:r>
          </a:p>
        </p:txBody>
      </p:sp>
    </p:spTree>
    <p:extLst>
      <p:ext uri="{BB962C8B-B14F-4D97-AF65-F5344CB8AC3E}">
        <p14:creationId xmlns:p14="http://schemas.microsoft.com/office/powerpoint/2010/main" val="397652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26558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17" y="4941168"/>
            <a:ext cx="4535623" cy="171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3665" y="4005064"/>
            <a:ext cx="66162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on Moodle for practice!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11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2397" y="2285992"/>
            <a:ext cx="24289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Maths</a:t>
            </a:r>
          </a:p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Toolbox</a:t>
            </a:r>
            <a:endParaRPr lang="en-US" sz="5400" dirty="0">
              <a:ln w="11430"/>
              <a:gradFill>
                <a:gsLst>
                  <a:gs pos="0">
                    <a:srgbClr val="2D2DB9">
                      <a:tint val="90000"/>
                      <a:satMod val="120000"/>
                    </a:srgbClr>
                  </a:gs>
                  <a:gs pos="25000">
                    <a:srgbClr val="2D2DB9">
                      <a:tint val="93000"/>
                      <a:satMod val="120000"/>
                    </a:srgbClr>
                  </a:gs>
                  <a:gs pos="50000">
                    <a:srgbClr val="2D2DB9">
                      <a:shade val="89000"/>
                      <a:satMod val="110000"/>
                    </a:srgbClr>
                  </a:gs>
                  <a:gs pos="75000">
                    <a:srgbClr val="2D2DB9">
                      <a:tint val="93000"/>
                      <a:satMod val="120000"/>
                    </a:srgbClr>
                  </a:gs>
                  <a:gs pos="100000">
                    <a:srgbClr val="2D2DB9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3001" y="0"/>
            <a:ext cx="35081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i="1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Physics WoF</a:t>
            </a:r>
            <a:endParaRPr lang="en-US" sz="2800" i="1" dirty="0">
              <a:ln w="11430"/>
              <a:gradFill>
                <a:gsLst>
                  <a:gs pos="0">
                    <a:srgbClr val="2D2DB9">
                      <a:tint val="90000"/>
                      <a:satMod val="120000"/>
                    </a:srgbClr>
                  </a:gs>
                  <a:gs pos="25000">
                    <a:srgbClr val="2D2DB9">
                      <a:tint val="93000"/>
                      <a:satMod val="120000"/>
                    </a:srgbClr>
                  </a:gs>
                  <a:gs pos="50000">
                    <a:srgbClr val="2D2DB9">
                      <a:shade val="89000"/>
                      <a:satMod val="110000"/>
                    </a:srgbClr>
                  </a:gs>
                  <a:gs pos="75000">
                    <a:srgbClr val="2D2DB9">
                      <a:tint val="93000"/>
                      <a:satMod val="120000"/>
                    </a:srgbClr>
                  </a:gs>
                  <a:gs pos="100000">
                    <a:srgbClr val="2D2DB9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692696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600" dirty="0" smtClean="0">
                <a:solidFill>
                  <a:srgbClr val="000000"/>
                </a:solidFill>
              </a:rPr>
              <a:t>Calculator</a:t>
            </a:r>
            <a:endParaRPr lang="en-NZ" sz="3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780" y="1993604"/>
            <a:ext cx="224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>
                <a:solidFill>
                  <a:srgbClr val="000000"/>
                </a:solidFill>
              </a:rPr>
              <a:t>EXP button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453180" y="1323268"/>
            <a:ext cx="1758780" cy="11064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endCxn id="3" idx="0"/>
          </p:cNvCxnSpPr>
          <p:nvPr/>
        </p:nvCxnSpPr>
        <p:spPr bwMode="auto">
          <a:xfrm>
            <a:off x="1691680" y="1339027"/>
            <a:ext cx="30068" cy="654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467544" y="3455541"/>
            <a:ext cx="3140019" cy="1648978"/>
            <a:chOff x="467544" y="3455541"/>
            <a:chExt cx="3140019" cy="1648978"/>
          </a:xfrm>
        </p:grpSpPr>
        <p:sp>
          <p:nvSpPr>
            <p:cNvPr id="9" name="Rectangle 8"/>
            <p:cNvSpPr/>
            <p:nvPr/>
          </p:nvSpPr>
          <p:spPr>
            <a:xfrm>
              <a:off x="467544" y="4027301"/>
              <a:ext cx="2484976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sz="3200" dirty="0">
                  <a:solidFill>
                    <a:srgbClr val="000000"/>
                  </a:solidFill>
                </a:rPr>
                <a:t>formulae </a:t>
              </a:r>
              <a:endParaRPr lang="en-NZ" sz="3200" dirty="0" smtClean="0">
                <a:solidFill>
                  <a:srgbClr val="000000"/>
                </a:solidFill>
              </a:endParaRPr>
            </a:p>
            <a:p>
              <a:r>
                <a:rPr lang="en-NZ" sz="3200" dirty="0" smtClean="0">
                  <a:solidFill>
                    <a:srgbClr val="000000"/>
                  </a:solidFill>
                </a:rPr>
                <a:t>Substitutions</a:t>
              </a:r>
              <a:endParaRPr lang="en-NZ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2453180" y="3455541"/>
              <a:ext cx="1154383" cy="693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748579" y="4184958"/>
            <a:ext cx="4038285" cy="1723345"/>
            <a:chOff x="14418" y="3455541"/>
            <a:chExt cx="4189589" cy="1104047"/>
          </a:xfrm>
        </p:grpSpPr>
        <p:sp>
          <p:nvSpPr>
            <p:cNvPr id="14" name="Rectangle 13"/>
            <p:cNvSpPr/>
            <p:nvPr/>
          </p:nvSpPr>
          <p:spPr>
            <a:xfrm>
              <a:off x="14418" y="4184957"/>
              <a:ext cx="4189589" cy="3746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sz="3200" dirty="0" smtClean="0">
                  <a:solidFill>
                    <a:srgbClr val="000000"/>
                  </a:solidFill>
                </a:rPr>
                <a:t>Rearrange Equations </a:t>
              </a:r>
              <a:endParaRPr lang="en-NZ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2453180" y="3455541"/>
              <a:ext cx="1154383" cy="693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Rectangle 15"/>
          <p:cNvSpPr/>
          <p:nvPr/>
        </p:nvSpPr>
        <p:spPr>
          <a:xfrm>
            <a:off x="486393" y="2925746"/>
            <a:ext cx="2201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 smtClean="0"/>
              <a:t>Estimation </a:t>
            </a:r>
            <a:endParaRPr lang="en-NZ" sz="3200" dirty="0"/>
          </a:p>
        </p:txBody>
      </p:sp>
      <p:cxnSp>
        <p:nvCxnSpPr>
          <p:cNvPr id="17" name="Straight Arrow Connector 16"/>
          <p:cNvCxnSpPr>
            <a:endCxn id="16" idx="3"/>
          </p:cNvCxnSpPr>
          <p:nvPr/>
        </p:nvCxnSpPr>
        <p:spPr bwMode="auto">
          <a:xfrm flipH="1">
            <a:off x="2687637" y="3163155"/>
            <a:ext cx="1092275" cy="549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6529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609600" y="609600"/>
            <a:ext cx="853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defTabSz="457200" eaLnBrk="1" hangingPunct="1"/>
            <a:endParaRPr lang="en-GB" altLang="en-US" sz="1800" b="0" dirty="0" smtClean="0">
              <a:solidFill>
                <a:prstClr val="black"/>
              </a:solidFill>
              <a:latin typeface="Verdana" pitchFamily="-10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09600"/>
            <a:ext cx="9144000" cy="461963"/>
          </a:xfrm>
          <a:prstGeom prst="rect">
            <a:avLst/>
          </a:prstGeom>
          <a:gradFill rotWithShape="1">
            <a:gsLst>
              <a:gs pos="0">
                <a:srgbClr val="FAE7E7"/>
              </a:gs>
              <a:gs pos="64999">
                <a:srgbClr val="F1C3C0"/>
              </a:gs>
              <a:gs pos="100000">
                <a:srgbClr val="EDA8A5"/>
              </a:gs>
            </a:gsLst>
            <a:lin ang="5400000" scaled="1"/>
          </a:gradFill>
          <a:ln w="9525">
            <a:solidFill>
              <a:srgbClr val="9A291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defTabSz="457200" eaLnBrk="1" hangingPunct="1"/>
            <a:r>
              <a:rPr lang="en-AU" altLang="en-US" b="0" dirty="0" smtClean="0">
                <a:solidFill>
                  <a:srgbClr val="000000"/>
                </a:solidFill>
                <a:latin typeface="Verdana" pitchFamily="-108" charset="0"/>
              </a:rPr>
              <a:t>Make the letter in brackets the subject of the equation.</a:t>
            </a:r>
            <a:r>
              <a:rPr lang="en-US" altLang="en-US" b="0" dirty="0" smtClean="0">
                <a:solidFill>
                  <a:srgbClr val="000000"/>
                </a:solidFill>
                <a:latin typeface="Verdana" pitchFamily="-108" charset="0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" y="57150"/>
            <a:ext cx="1600200" cy="400050"/>
          </a:xfrm>
          <a:prstGeom prst="rect">
            <a:avLst/>
          </a:prstGeom>
          <a:gradFill rotWithShape="1">
            <a:gsLst>
              <a:gs pos="0">
                <a:srgbClr val="EBD4B3"/>
              </a:gs>
              <a:gs pos="100000">
                <a:srgbClr val="AA9062"/>
              </a:gs>
            </a:gsLst>
            <a:lin ang="5400000"/>
          </a:gradFill>
          <a:ln w="9525">
            <a:solidFill>
              <a:srgbClr val="A08B6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defTabSz="457200" eaLnBrk="1" hangingPunct="1"/>
            <a:r>
              <a:rPr lang="en-US" altLang="en-US" sz="2000" b="0" dirty="0" smtClean="0">
                <a:solidFill>
                  <a:srgbClr val="0D0D0D"/>
                </a:solidFill>
                <a:latin typeface="Verdana" pitchFamily="-108" charset="0"/>
              </a:rPr>
              <a:t>Equations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004352"/>
            <a:ext cx="4800600" cy="939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346752"/>
            <a:ext cx="3949700" cy="749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488818"/>
            <a:ext cx="4152900" cy="1244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366985"/>
            <a:ext cx="5245100" cy="8509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227554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09600"/>
            <a:ext cx="9144000" cy="461963"/>
          </a:xfrm>
          <a:prstGeom prst="rect">
            <a:avLst/>
          </a:prstGeom>
          <a:gradFill rotWithShape="1">
            <a:gsLst>
              <a:gs pos="0">
                <a:srgbClr val="EEECF0"/>
              </a:gs>
              <a:gs pos="64999">
                <a:srgbClr val="D2CDD5"/>
              </a:gs>
              <a:gs pos="100000">
                <a:srgbClr val="BFB8C4"/>
              </a:gs>
            </a:gsLst>
            <a:lin ang="5400000" scaled="1"/>
          </a:gradFill>
          <a:ln w="9525">
            <a:solidFill>
              <a:srgbClr val="320D4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defTabSz="457200" eaLnBrk="1" hangingPunct="1"/>
            <a:r>
              <a:rPr lang="en-AU" altLang="en-US" b="0" dirty="0" smtClean="0">
                <a:solidFill>
                  <a:srgbClr val="000000"/>
                </a:solidFill>
                <a:latin typeface="Verdana" pitchFamily="-108" charset="0"/>
              </a:rPr>
              <a:t>Make the letter in brackets the subject of the equation.</a:t>
            </a:r>
            <a:r>
              <a:rPr lang="en-US" altLang="en-US" b="0" dirty="0" smtClean="0">
                <a:solidFill>
                  <a:srgbClr val="000000"/>
                </a:solidFill>
                <a:latin typeface="Verdana" pitchFamily="-108" charset="0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" y="57150"/>
            <a:ext cx="1600200" cy="400050"/>
          </a:xfrm>
          <a:prstGeom prst="rect">
            <a:avLst/>
          </a:prstGeom>
          <a:gradFill rotWithShape="1">
            <a:gsLst>
              <a:gs pos="0">
                <a:srgbClr val="B5B5E5"/>
              </a:gs>
              <a:gs pos="100000">
                <a:srgbClr val="5E5EA1"/>
              </a:gs>
            </a:gsLst>
            <a:lin ang="5400000"/>
          </a:gradFill>
          <a:ln w="9525">
            <a:solidFill>
              <a:srgbClr val="62629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defTabSz="457200" eaLnBrk="1" hangingPunct="1"/>
            <a:r>
              <a:rPr lang="en-US" altLang="en-US" sz="2000" b="0" dirty="0" smtClean="0">
                <a:solidFill>
                  <a:srgbClr val="0D0D0D"/>
                </a:solidFill>
                <a:latin typeface="Verdana" pitchFamily="-108" charset="0"/>
              </a:rPr>
              <a:t>Equations</a:t>
            </a:r>
          </a:p>
        </p:txBody>
      </p:sp>
      <p:grpSp>
        <p:nvGrpSpPr>
          <p:cNvPr id="14344" name="Group 24"/>
          <p:cNvGrpSpPr>
            <a:grpSpLocks/>
          </p:cNvGrpSpPr>
          <p:nvPr/>
        </p:nvGrpSpPr>
        <p:grpSpPr bwMode="auto">
          <a:xfrm>
            <a:off x="0" y="1219200"/>
            <a:ext cx="7315200" cy="1276350"/>
            <a:chOff x="0" y="1219200"/>
            <a:chExt cx="7315200" cy="1276350"/>
          </a:xfrm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>
              <a:off x="0" y="1219200"/>
              <a:ext cx="7315200" cy="12763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AD9"/>
                </a:gs>
                <a:gs pos="64999">
                  <a:srgbClr val="FFCEA5"/>
                </a:gs>
                <a:gs pos="100000">
                  <a:srgbClr val="FFBC7E"/>
                </a:gs>
              </a:gsLst>
              <a:lin ang="5400000" scaled="1"/>
            </a:gradFill>
            <a:ln w="9525">
              <a:solidFill>
                <a:srgbClr val="F78D18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algn="ctr" defTabSz="457200" eaLnBrk="1" hangingPunct="1"/>
              <a:endParaRPr lang="en-US" altLang="en-US" sz="1800" b="0" dirty="0" smtClean="0">
                <a:solidFill>
                  <a:srgbClr val="000000"/>
                </a:solidFill>
                <a:latin typeface="Verdana" pitchFamily="-10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500" y="1600200"/>
              <a:ext cx="6930102" cy="52322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marL="628650" indent="-628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defTabSz="457200" eaLnBrk="1" hangingPunct="1">
                <a:buFont typeface="Verdana" pitchFamily="-108" charset="0"/>
                <a:buAutoNum type="arabicPeriod"/>
              </a:pPr>
              <a:r>
                <a:rPr lang="en-US" altLang="en-US" sz="2800" b="0" dirty="0" smtClean="0">
                  <a:solidFill>
                    <a:srgbClr val="000000"/>
                  </a:solidFill>
                  <a:latin typeface="Verdana" pitchFamily="-108" charset="0"/>
                </a:rPr>
                <a:t>d  = v</a:t>
              </a:r>
              <a:r>
                <a:rPr lang="en-US" altLang="en-US" sz="2800" b="0" baseline="-25000" dirty="0" smtClean="0">
                  <a:solidFill>
                    <a:srgbClr val="000000"/>
                  </a:solidFill>
                  <a:latin typeface="Verdana" pitchFamily="-108" charset="0"/>
                </a:rPr>
                <a:t>i</a:t>
              </a:r>
              <a:r>
                <a:rPr lang="en-US" altLang="en-US" sz="2800" b="0" dirty="0" smtClean="0">
                  <a:solidFill>
                    <a:srgbClr val="000000"/>
                  </a:solidFill>
                  <a:latin typeface="Verdana" pitchFamily="-108" charset="0"/>
                </a:rPr>
                <a:t>t + ½ at</a:t>
              </a:r>
              <a:r>
                <a:rPr lang="en-US" altLang="en-US" sz="2800" b="0" baseline="30000" dirty="0" smtClean="0">
                  <a:solidFill>
                    <a:srgbClr val="000000"/>
                  </a:solidFill>
                  <a:latin typeface="Verdana" pitchFamily="-108" charset="0"/>
                </a:rPr>
                <a:t>2    </a:t>
              </a:r>
              <a:r>
                <a:rPr lang="en-US" altLang="en-US" sz="2800" b="0" dirty="0" smtClean="0">
                  <a:solidFill>
                    <a:srgbClr val="000000"/>
                  </a:solidFill>
                  <a:latin typeface="Verdana" pitchFamily="-108" charset="0"/>
                </a:rPr>
                <a:t>(a)  when v</a:t>
              </a:r>
              <a:r>
                <a:rPr lang="en-US" altLang="en-US" sz="2800" b="0" baseline="-25000" dirty="0" smtClean="0">
                  <a:solidFill>
                    <a:srgbClr val="000000"/>
                  </a:solidFill>
                  <a:latin typeface="Verdana" pitchFamily="-108" charset="0"/>
                </a:rPr>
                <a:t>i</a:t>
              </a:r>
              <a:r>
                <a:rPr lang="en-US" altLang="en-US" sz="2800" b="0" dirty="0" smtClean="0">
                  <a:solidFill>
                    <a:srgbClr val="000000"/>
                  </a:solidFill>
                  <a:latin typeface="Verdana" pitchFamily="-108" charset="0"/>
                </a:rPr>
                <a:t> = 0</a:t>
              </a:r>
              <a:endParaRPr lang="en-US" altLang="en-US" sz="2800" b="0" baseline="30000" dirty="0" smtClean="0">
                <a:solidFill>
                  <a:srgbClr val="000000"/>
                </a:solidFill>
                <a:latin typeface="Verdana" pitchFamily="-108" charset="0"/>
              </a:endParaRPr>
            </a:p>
          </p:txBody>
        </p:sp>
      </p:grpSp>
      <p:grpSp>
        <p:nvGrpSpPr>
          <p:cNvPr id="14345" name="Group 25"/>
          <p:cNvGrpSpPr>
            <a:grpSpLocks/>
          </p:cNvGrpSpPr>
          <p:nvPr/>
        </p:nvGrpSpPr>
        <p:grpSpPr bwMode="auto">
          <a:xfrm>
            <a:off x="76200" y="2590800"/>
            <a:ext cx="4724400" cy="1771650"/>
            <a:chOff x="76200" y="2590800"/>
            <a:chExt cx="4724400" cy="1771650"/>
          </a:xfrm>
        </p:grpSpPr>
        <p:sp>
          <p:nvSpPr>
            <p:cNvPr id="16" name="Rounded Rectangle 15"/>
            <p:cNvSpPr>
              <a:spLocks noChangeArrowheads="1"/>
            </p:cNvSpPr>
            <p:nvPr/>
          </p:nvSpPr>
          <p:spPr bwMode="auto">
            <a:xfrm>
              <a:off x="76200" y="2590800"/>
              <a:ext cx="4724400" cy="17716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CFCE5"/>
                </a:gs>
                <a:gs pos="64999">
                  <a:srgbClr val="F5F4BD"/>
                </a:gs>
                <a:gs pos="100000">
                  <a:srgbClr val="F3F1A0"/>
                </a:gs>
              </a:gsLst>
              <a:lin ang="5400000" scaled="1"/>
            </a:gradFill>
            <a:ln w="9525">
              <a:solidFill>
                <a:srgbClr val="A3A1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algn="ctr" defTabSz="457200" eaLnBrk="1" hangingPunct="1">
                <a:buFont typeface="Verdana" pitchFamily="-108" charset="0"/>
                <a:buAutoNum type="arabicPeriod"/>
              </a:pPr>
              <a:endParaRPr lang="en-US" altLang="en-US" sz="1800" b="0" dirty="0" smtClean="0">
                <a:solidFill>
                  <a:srgbClr val="000000"/>
                </a:solidFill>
                <a:latin typeface="Verdana" pitchFamily="-108" charset="0"/>
              </a:endParaRPr>
            </a:p>
          </p:txBody>
        </p:sp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190500" y="2895600"/>
            <a:ext cx="4502727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6" name="Equation" r:id="rId3" imgW="1651000" imgH="419100" progId="Equation.3">
                    <p:embed/>
                  </p:oleObj>
                </mc:Choice>
                <mc:Fallback>
                  <p:oleObj name="Equation" r:id="rId3" imgW="16510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" y="2895600"/>
                          <a:ext cx="4502727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6" name="Group 26"/>
          <p:cNvGrpSpPr>
            <a:grpSpLocks/>
          </p:cNvGrpSpPr>
          <p:nvPr/>
        </p:nvGrpSpPr>
        <p:grpSpPr bwMode="auto">
          <a:xfrm>
            <a:off x="76200" y="4419600"/>
            <a:ext cx="4724400" cy="1841500"/>
            <a:chOff x="76200" y="4419600"/>
            <a:chExt cx="4724400" cy="1841500"/>
          </a:xfrm>
        </p:grpSpPr>
        <p:sp>
          <p:nvSpPr>
            <p:cNvPr id="20" name="Rounded Rectangle 19"/>
            <p:cNvSpPr>
              <a:spLocks noChangeArrowheads="1"/>
            </p:cNvSpPr>
            <p:nvPr/>
          </p:nvSpPr>
          <p:spPr bwMode="auto">
            <a:xfrm>
              <a:off x="76200" y="4419600"/>
              <a:ext cx="4724400" cy="1841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7F7EC"/>
                </a:gs>
                <a:gs pos="64999">
                  <a:srgbClr val="EAEACE"/>
                </a:gs>
                <a:gs pos="100000">
                  <a:srgbClr val="E2E2B8"/>
                </a:gs>
              </a:gsLst>
              <a:lin ang="5400000" scaled="1"/>
            </a:gradFill>
            <a:ln w="9525">
              <a:solidFill>
                <a:srgbClr val="97976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algn="ctr" defTabSz="457200" eaLnBrk="1" hangingPunct="1"/>
              <a:endParaRPr lang="en-US" altLang="en-US" sz="1800" b="0" dirty="0" smtClean="0">
                <a:solidFill>
                  <a:srgbClr val="000000"/>
                </a:solidFill>
                <a:latin typeface="Verdana" pitchFamily="-108" charset="0"/>
              </a:endParaRPr>
            </a:p>
          </p:txBody>
        </p:sp>
        <p:graphicFrame>
          <p:nvGraphicFramePr>
            <p:cNvPr id="14338" name="Object 2"/>
            <p:cNvGraphicFramePr>
              <a:graphicFrameLocks noChangeAspect="1"/>
            </p:cNvGraphicFramePr>
            <p:nvPr/>
          </p:nvGraphicFramePr>
          <p:xfrm>
            <a:off x="209550" y="4800600"/>
            <a:ext cx="4397375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7" name="Equation" r:id="rId5" imgW="1612900" imgH="419100" progId="Equation.3">
                    <p:embed/>
                  </p:oleObj>
                </mc:Choice>
                <mc:Fallback>
                  <p:oleObj name="Equation" r:id="rId5" imgW="16129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550" y="4800600"/>
                          <a:ext cx="4397375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485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2003"/>
            <a:ext cx="5832648" cy="549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8937" y="5557518"/>
            <a:ext cx="8084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on VLC for practice!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68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2397" y="2285992"/>
            <a:ext cx="24289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Maths</a:t>
            </a:r>
          </a:p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Toolbox</a:t>
            </a:r>
            <a:endParaRPr lang="en-US" sz="5400" dirty="0">
              <a:ln w="11430"/>
              <a:gradFill>
                <a:gsLst>
                  <a:gs pos="0">
                    <a:srgbClr val="2D2DB9">
                      <a:tint val="90000"/>
                      <a:satMod val="120000"/>
                    </a:srgbClr>
                  </a:gs>
                  <a:gs pos="25000">
                    <a:srgbClr val="2D2DB9">
                      <a:tint val="93000"/>
                      <a:satMod val="120000"/>
                    </a:srgbClr>
                  </a:gs>
                  <a:gs pos="50000">
                    <a:srgbClr val="2D2DB9">
                      <a:shade val="89000"/>
                      <a:satMod val="110000"/>
                    </a:srgbClr>
                  </a:gs>
                  <a:gs pos="75000">
                    <a:srgbClr val="2D2DB9">
                      <a:tint val="93000"/>
                      <a:satMod val="120000"/>
                    </a:srgbClr>
                  </a:gs>
                  <a:gs pos="100000">
                    <a:srgbClr val="2D2DB9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3001" y="0"/>
            <a:ext cx="35081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i="1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Physics WoF</a:t>
            </a:r>
            <a:endParaRPr lang="en-US" sz="2800" i="1" dirty="0">
              <a:ln w="11430"/>
              <a:gradFill>
                <a:gsLst>
                  <a:gs pos="0">
                    <a:srgbClr val="2D2DB9">
                      <a:tint val="90000"/>
                      <a:satMod val="120000"/>
                    </a:srgbClr>
                  </a:gs>
                  <a:gs pos="25000">
                    <a:srgbClr val="2D2DB9">
                      <a:tint val="93000"/>
                      <a:satMod val="120000"/>
                    </a:srgbClr>
                  </a:gs>
                  <a:gs pos="50000">
                    <a:srgbClr val="2D2DB9">
                      <a:shade val="89000"/>
                      <a:satMod val="110000"/>
                    </a:srgbClr>
                  </a:gs>
                  <a:gs pos="75000">
                    <a:srgbClr val="2D2DB9">
                      <a:tint val="93000"/>
                      <a:satMod val="120000"/>
                    </a:srgbClr>
                  </a:gs>
                  <a:gs pos="100000">
                    <a:srgbClr val="2D2DB9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692696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600" dirty="0" smtClean="0">
                <a:solidFill>
                  <a:srgbClr val="000000"/>
                </a:solidFill>
              </a:rPr>
              <a:t>Calculator</a:t>
            </a:r>
            <a:endParaRPr lang="en-NZ" sz="3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780" y="1993604"/>
            <a:ext cx="224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>
                <a:solidFill>
                  <a:srgbClr val="000000"/>
                </a:solidFill>
              </a:rPr>
              <a:t>EXP button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453180" y="1323268"/>
            <a:ext cx="1758780" cy="11064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endCxn id="3" idx="0"/>
          </p:cNvCxnSpPr>
          <p:nvPr/>
        </p:nvCxnSpPr>
        <p:spPr bwMode="auto">
          <a:xfrm>
            <a:off x="1691680" y="1339027"/>
            <a:ext cx="30068" cy="654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467544" y="3701764"/>
            <a:ext cx="3104853" cy="1177530"/>
            <a:chOff x="467544" y="3455541"/>
            <a:chExt cx="3140019" cy="1449013"/>
          </a:xfrm>
        </p:grpSpPr>
        <p:sp>
          <p:nvSpPr>
            <p:cNvPr id="9" name="Rectangle 8"/>
            <p:cNvSpPr/>
            <p:nvPr/>
          </p:nvSpPr>
          <p:spPr>
            <a:xfrm>
              <a:off x="467544" y="4184957"/>
              <a:ext cx="186823" cy="7195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NZ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2453180" y="3455541"/>
              <a:ext cx="1154383" cy="693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748579" y="4184958"/>
            <a:ext cx="4038285" cy="1723345"/>
            <a:chOff x="14418" y="3455541"/>
            <a:chExt cx="4189589" cy="1104047"/>
          </a:xfrm>
        </p:grpSpPr>
        <p:sp>
          <p:nvSpPr>
            <p:cNvPr id="14" name="Rectangle 13"/>
            <p:cNvSpPr/>
            <p:nvPr/>
          </p:nvSpPr>
          <p:spPr>
            <a:xfrm>
              <a:off x="14418" y="4184957"/>
              <a:ext cx="4189589" cy="3746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sz="3200" dirty="0" smtClean="0">
                  <a:solidFill>
                    <a:srgbClr val="000000"/>
                  </a:solidFill>
                </a:rPr>
                <a:t>Rearrange Equations </a:t>
              </a:r>
              <a:endParaRPr lang="en-NZ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2453180" y="3455541"/>
              <a:ext cx="1154383" cy="693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" name="Rectangle 6"/>
          <p:cNvSpPr/>
          <p:nvPr/>
        </p:nvSpPr>
        <p:spPr>
          <a:xfrm>
            <a:off x="5779266" y="5055892"/>
            <a:ext cx="19623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Solving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Equations</a:t>
            </a:r>
            <a:endParaRPr lang="en-NZ" sz="32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572332" y="4040318"/>
            <a:ext cx="655852" cy="1113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86393" y="2925746"/>
            <a:ext cx="2201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 smtClean="0"/>
              <a:t>Estimation </a:t>
            </a:r>
            <a:endParaRPr lang="en-NZ" sz="3200" dirty="0"/>
          </a:p>
        </p:txBody>
      </p:sp>
      <p:cxnSp>
        <p:nvCxnSpPr>
          <p:cNvPr id="18" name="Straight Arrow Connector 17"/>
          <p:cNvCxnSpPr>
            <a:endCxn id="17" idx="3"/>
          </p:cNvCxnSpPr>
          <p:nvPr/>
        </p:nvCxnSpPr>
        <p:spPr bwMode="auto">
          <a:xfrm flipH="1">
            <a:off x="2687637" y="3163155"/>
            <a:ext cx="1092275" cy="549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467544" y="4027301"/>
            <a:ext cx="24849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>
                <a:solidFill>
                  <a:srgbClr val="000000"/>
                </a:solidFill>
              </a:rPr>
              <a:t>formulae </a:t>
            </a:r>
            <a:endParaRPr lang="en-NZ" sz="3200" dirty="0" smtClean="0">
              <a:solidFill>
                <a:srgbClr val="000000"/>
              </a:solidFill>
            </a:endParaRPr>
          </a:p>
          <a:p>
            <a:r>
              <a:rPr lang="en-NZ" sz="3200" dirty="0" smtClean="0">
                <a:solidFill>
                  <a:srgbClr val="000000"/>
                </a:solidFill>
              </a:rPr>
              <a:t>Substitutions</a:t>
            </a:r>
            <a:endParaRPr lang="en-NZ" sz="32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0887383">
            <a:off x="7039179" y="6052169"/>
            <a:ext cx="21275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cap="none" spc="0" dirty="0" smtClean="0">
                <a:ln/>
                <a:solidFill>
                  <a:srgbClr val="FF0000"/>
                </a:solidFill>
                <a:effectLst/>
              </a:rPr>
              <a:t>Algebra</a:t>
            </a:r>
            <a:endParaRPr lang="en-US" sz="4400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11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3" y="5680"/>
            <a:ext cx="8236836" cy="63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3559" y="4626478"/>
            <a:ext cx="8866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on Moodle for practice!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8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2397" y="2285992"/>
            <a:ext cx="24289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Maths</a:t>
            </a:r>
          </a:p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Toolbox</a:t>
            </a:r>
            <a:endParaRPr lang="en-US" sz="5400" dirty="0">
              <a:ln w="11430"/>
              <a:gradFill>
                <a:gsLst>
                  <a:gs pos="0">
                    <a:srgbClr val="2D2DB9">
                      <a:tint val="90000"/>
                      <a:satMod val="120000"/>
                    </a:srgbClr>
                  </a:gs>
                  <a:gs pos="25000">
                    <a:srgbClr val="2D2DB9">
                      <a:tint val="93000"/>
                      <a:satMod val="120000"/>
                    </a:srgbClr>
                  </a:gs>
                  <a:gs pos="50000">
                    <a:srgbClr val="2D2DB9">
                      <a:shade val="89000"/>
                      <a:satMod val="110000"/>
                    </a:srgbClr>
                  </a:gs>
                  <a:gs pos="75000">
                    <a:srgbClr val="2D2DB9">
                      <a:tint val="93000"/>
                      <a:satMod val="120000"/>
                    </a:srgbClr>
                  </a:gs>
                  <a:gs pos="100000">
                    <a:srgbClr val="2D2DB9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0"/>
            <a:ext cx="35081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i="1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Physics WoF</a:t>
            </a:r>
            <a:endParaRPr lang="en-US" sz="2800" i="1" dirty="0">
              <a:ln w="11430"/>
              <a:gradFill>
                <a:gsLst>
                  <a:gs pos="0">
                    <a:srgbClr val="2D2DB9">
                      <a:tint val="90000"/>
                      <a:satMod val="120000"/>
                    </a:srgbClr>
                  </a:gs>
                  <a:gs pos="25000">
                    <a:srgbClr val="2D2DB9">
                      <a:tint val="93000"/>
                      <a:satMod val="120000"/>
                    </a:srgbClr>
                  </a:gs>
                  <a:gs pos="50000">
                    <a:srgbClr val="2D2DB9">
                      <a:shade val="89000"/>
                      <a:satMod val="110000"/>
                    </a:srgbClr>
                  </a:gs>
                  <a:gs pos="75000">
                    <a:srgbClr val="2D2DB9">
                      <a:tint val="93000"/>
                      <a:satMod val="120000"/>
                    </a:srgbClr>
                  </a:gs>
                  <a:gs pos="100000">
                    <a:srgbClr val="2D2DB9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692695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600" dirty="0" smtClean="0">
                <a:solidFill>
                  <a:srgbClr val="000000"/>
                </a:solidFill>
              </a:rPr>
              <a:t>Calculator</a:t>
            </a:r>
            <a:endParaRPr lang="en-NZ" sz="3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780" y="1993603"/>
            <a:ext cx="224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>
                <a:solidFill>
                  <a:srgbClr val="000000"/>
                </a:solidFill>
              </a:rPr>
              <a:t>EXP button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453180" y="1323268"/>
            <a:ext cx="1119217" cy="6703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endCxn id="3" idx="0"/>
          </p:cNvCxnSpPr>
          <p:nvPr/>
        </p:nvCxnSpPr>
        <p:spPr bwMode="auto">
          <a:xfrm>
            <a:off x="1691680" y="1339026"/>
            <a:ext cx="30068" cy="654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430943" y="3701766"/>
            <a:ext cx="1141455" cy="56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748579" y="4184958"/>
            <a:ext cx="4038285" cy="1723345"/>
            <a:chOff x="14418" y="3455541"/>
            <a:chExt cx="4189589" cy="1104047"/>
          </a:xfrm>
        </p:grpSpPr>
        <p:sp>
          <p:nvSpPr>
            <p:cNvPr id="14" name="Rectangle 13"/>
            <p:cNvSpPr/>
            <p:nvPr/>
          </p:nvSpPr>
          <p:spPr>
            <a:xfrm>
              <a:off x="14418" y="4184957"/>
              <a:ext cx="4189589" cy="3746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sz="3200" dirty="0" smtClean="0">
                  <a:solidFill>
                    <a:srgbClr val="000000"/>
                  </a:solidFill>
                </a:rPr>
                <a:t>Rearrange Equations </a:t>
              </a:r>
              <a:endParaRPr lang="en-NZ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2453180" y="3455541"/>
              <a:ext cx="1154383" cy="693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4" name="Rectangle 23"/>
          <p:cNvSpPr/>
          <p:nvPr/>
        </p:nvSpPr>
        <p:spPr>
          <a:xfrm>
            <a:off x="3572397" y="271257"/>
            <a:ext cx="27190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solidFill>
                  <a:srgbClr val="00B050"/>
                </a:solidFill>
              </a:rPr>
              <a:t>Right Angled</a:t>
            </a:r>
          </a:p>
          <a:p>
            <a:pPr algn="ctr"/>
            <a:r>
              <a:rPr lang="en-NZ" sz="3200" dirty="0" smtClean="0">
                <a:solidFill>
                  <a:srgbClr val="00B050"/>
                </a:solidFill>
              </a:rPr>
              <a:t>Trigonometry </a:t>
            </a:r>
            <a:endParaRPr lang="en-NZ" sz="3200" dirty="0">
              <a:solidFill>
                <a:srgbClr val="00B05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873295" y="1554470"/>
            <a:ext cx="0" cy="731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6393" y="2925746"/>
            <a:ext cx="2201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 smtClean="0"/>
              <a:t>Estimation </a:t>
            </a:r>
            <a:endParaRPr lang="en-NZ" sz="32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2687637" y="2925746"/>
            <a:ext cx="1092274" cy="2648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6304070" y="1005793"/>
            <a:ext cx="2167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solidFill>
                  <a:srgbClr val="00B050"/>
                </a:solidFill>
              </a:rPr>
              <a:t>Pythagoras</a:t>
            </a:r>
            <a:endParaRPr lang="en-NZ" sz="3200" dirty="0">
              <a:solidFill>
                <a:srgbClr val="00B05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364088" y="1666314"/>
            <a:ext cx="1016810" cy="655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45154" y="3119940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Exponents</a:t>
            </a:r>
            <a:endParaRPr lang="en-NZ" sz="320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957307" y="2738275"/>
            <a:ext cx="1087847" cy="479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67544" y="4027301"/>
            <a:ext cx="24849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>
                <a:solidFill>
                  <a:srgbClr val="000000"/>
                </a:solidFill>
              </a:rPr>
              <a:t>formulae </a:t>
            </a:r>
            <a:endParaRPr lang="en-NZ" sz="3200" dirty="0" smtClean="0">
              <a:solidFill>
                <a:srgbClr val="000000"/>
              </a:solidFill>
            </a:endParaRPr>
          </a:p>
          <a:p>
            <a:r>
              <a:rPr lang="en-NZ" sz="3200" dirty="0" smtClean="0">
                <a:solidFill>
                  <a:srgbClr val="000000"/>
                </a:solidFill>
              </a:rPr>
              <a:t>Substitutions</a:t>
            </a:r>
            <a:endParaRPr lang="en-NZ" sz="32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72332" y="5154251"/>
            <a:ext cx="19623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Solving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Equations</a:t>
            </a:r>
            <a:endParaRPr lang="en-NZ" sz="32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572332" y="4040318"/>
            <a:ext cx="655852" cy="1113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380584" y="3861048"/>
            <a:ext cx="27927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Fractions 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manipulations </a:t>
            </a:r>
            <a:endParaRPr lang="en-NZ" sz="3200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001332" y="3068960"/>
            <a:ext cx="759133" cy="914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 rot="17995226">
            <a:off x="7148685" y="5450177"/>
            <a:ext cx="21275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cap="none" spc="0" dirty="0" smtClean="0">
                <a:ln/>
                <a:solidFill>
                  <a:srgbClr val="FF0000"/>
                </a:solidFill>
                <a:effectLst/>
              </a:rPr>
              <a:t>Algebra</a:t>
            </a:r>
            <a:endParaRPr lang="en-US" sz="4400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40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48697"/>
            <a:ext cx="7776864" cy="638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0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8282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764704"/>
            <a:ext cx="762546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31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2397" y="2285992"/>
            <a:ext cx="24289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Maths</a:t>
            </a:r>
          </a:p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Toolbox</a:t>
            </a:r>
            <a:endParaRPr lang="en-US" sz="5400" dirty="0">
              <a:ln w="11430"/>
              <a:gradFill>
                <a:gsLst>
                  <a:gs pos="0">
                    <a:srgbClr val="2D2DB9">
                      <a:tint val="90000"/>
                      <a:satMod val="120000"/>
                    </a:srgbClr>
                  </a:gs>
                  <a:gs pos="25000">
                    <a:srgbClr val="2D2DB9">
                      <a:tint val="93000"/>
                      <a:satMod val="120000"/>
                    </a:srgbClr>
                  </a:gs>
                  <a:gs pos="50000">
                    <a:srgbClr val="2D2DB9">
                      <a:shade val="89000"/>
                      <a:satMod val="110000"/>
                    </a:srgbClr>
                  </a:gs>
                  <a:gs pos="75000">
                    <a:srgbClr val="2D2DB9">
                      <a:tint val="93000"/>
                      <a:satMod val="120000"/>
                    </a:srgbClr>
                  </a:gs>
                  <a:gs pos="100000">
                    <a:srgbClr val="2D2DB9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3001" y="0"/>
            <a:ext cx="35081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i="1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Physics WoF</a:t>
            </a:r>
            <a:endParaRPr lang="en-US" sz="2800" i="1" dirty="0">
              <a:ln w="11430"/>
              <a:gradFill>
                <a:gsLst>
                  <a:gs pos="0">
                    <a:srgbClr val="2D2DB9">
                      <a:tint val="90000"/>
                      <a:satMod val="120000"/>
                    </a:srgbClr>
                  </a:gs>
                  <a:gs pos="25000">
                    <a:srgbClr val="2D2DB9">
                      <a:tint val="93000"/>
                      <a:satMod val="120000"/>
                    </a:srgbClr>
                  </a:gs>
                  <a:gs pos="50000">
                    <a:srgbClr val="2D2DB9">
                      <a:shade val="89000"/>
                      <a:satMod val="110000"/>
                    </a:srgbClr>
                  </a:gs>
                  <a:gs pos="75000">
                    <a:srgbClr val="2D2DB9">
                      <a:tint val="93000"/>
                      <a:satMod val="120000"/>
                    </a:srgbClr>
                  </a:gs>
                  <a:gs pos="100000">
                    <a:srgbClr val="2D2DB9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692696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600" dirty="0" smtClean="0">
                <a:solidFill>
                  <a:srgbClr val="000000"/>
                </a:solidFill>
              </a:rPr>
              <a:t>Calculator</a:t>
            </a:r>
            <a:endParaRPr lang="en-NZ" sz="3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780" y="1993604"/>
            <a:ext cx="224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>
                <a:solidFill>
                  <a:srgbClr val="000000"/>
                </a:solidFill>
              </a:rPr>
              <a:t>EXP button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453180" y="1323268"/>
            <a:ext cx="1758780" cy="11064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endCxn id="3" idx="0"/>
          </p:cNvCxnSpPr>
          <p:nvPr/>
        </p:nvCxnSpPr>
        <p:spPr bwMode="auto">
          <a:xfrm>
            <a:off x="1691680" y="1339027"/>
            <a:ext cx="30068" cy="654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430943" y="3701766"/>
            <a:ext cx="1141455" cy="56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748579" y="4184958"/>
            <a:ext cx="4038285" cy="1723345"/>
            <a:chOff x="14418" y="3455541"/>
            <a:chExt cx="4189589" cy="1104047"/>
          </a:xfrm>
        </p:grpSpPr>
        <p:sp>
          <p:nvSpPr>
            <p:cNvPr id="14" name="Rectangle 13"/>
            <p:cNvSpPr/>
            <p:nvPr/>
          </p:nvSpPr>
          <p:spPr>
            <a:xfrm>
              <a:off x="14418" y="4184957"/>
              <a:ext cx="4189589" cy="3746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sz="3200" dirty="0" smtClean="0">
                  <a:solidFill>
                    <a:srgbClr val="000000"/>
                  </a:solidFill>
                </a:rPr>
                <a:t>Rearrange Equations </a:t>
              </a:r>
              <a:endParaRPr lang="en-NZ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2453180" y="3455541"/>
              <a:ext cx="1154383" cy="693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" name="Rectangle 6"/>
          <p:cNvSpPr/>
          <p:nvPr/>
        </p:nvSpPr>
        <p:spPr>
          <a:xfrm>
            <a:off x="5572332" y="5154251"/>
            <a:ext cx="19623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Solving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Equations</a:t>
            </a:r>
            <a:endParaRPr lang="en-NZ" sz="32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572332" y="4040318"/>
            <a:ext cx="655852" cy="1113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380584" y="3861048"/>
            <a:ext cx="27927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Fractions 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manipulations </a:t>
            </a:r>
            <a:endParaRPr lang="en-NZ" sz="32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001332" y="3068960"/>
            <a:ext cx="759133" cy="914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6393" y="2925746"/>
            <a:ext cx="2201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 smtClean="0"/>
              <a:t>Estimation </a:t>
            </a:r>
            <a:endParaRPr lang="en-NZ" sz="3200" dirty="0"/>
          </a:p>
        </p:txBody>
      </p:sp>
      <p:cxnSp>
        <p:nvCxnSpPr>
          <p:cNvPr id="19" name="Straight Arrow Connector 18"/>
          <p:cNvCxnSpPr>
            <a:endCxn id="18" idx="3"/>
          </p:cNvCxnSpPr>
          <p:nvPr/>
        </p:nvCxnSpPr>
        <p:spPr bwMode="auto">
          <a:xfrm flipH="1">
            <a:off x="2687637" y="3163155"/>
            <a:ext cx="1092275" cy="549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467544" y="4027301"/>
            <a:ext cx="24849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>
                <a:solidFill>
                  <a:srgbClr val="000000"/>
                </a:solidFill>
              </a:rPr>
              <a:t>formulae </a:t>
            </a:r>
            <a:endParaRPr lang="en-NZ" sz="3200" dirty="0" smtClean="0">
              <a:solidFill>
                <a:srgbClr val="000000"/>
              </a:solidFill>
            </a:endParaRPr>
          </a:p>
          <a:p>
            <a:r>
              <a:rPr lang="en-NZ" sz="3200" dirty="0" smtClean="0">
                <a:solidFill>
                  <a:srgbClr val="000000"/>
                </a:solidFill>
              </a:rPr>
              <a:t>Substitutions</a:t>
            </a:r>
            <a:endParaRPr lang="en-NZ" sz="32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7995226">
            <a:off x="7148685" y="5450177"/>
            <a:ext cx="21275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cap="none" spc="0" dirty="0" smtClean="0">
                <a:ln/>
                <a:solidFill>
                  <a:srgbClr val="FF0000"/>
                </a:solidFill>
                <a:effectLst/>
              </a:rPr>
              <a:t>Algebra</a:t>
            </a:r>
            <a:endParaRPr lang="en-US" sz="4400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38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67544" y="1515662"/>
            <a:ext cx="82153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NZ" b="0" dirty="0">
                <a:solidFill>
                  <a:srgbClr val="000000"/>
                </a:solidFill>
                <a:latin typeface="Comic Sans MS" pitchFamily="66" charset="0"/>
              </a:rPr>
              <a:t>Victoria eats  ¼ of a pie and Laura eats  2/3 of a pie.</a:t>
            </a:r>
          </a:p>
          <a:p>
            <a:pPr eaLnBrk="1" hangingPunct="1"/>
            <a:r>
              <a:rPr lang="en-NZ" b="0" dirty="0">
                <a:solidFill>
                  <a:srgbClr val="000000"/>
                </a:solidFill>
                <a:latin typeface="Comic Sans MS" pitchFamily="66" charset="0"/>
              </a:rPr>
              <a:t>a) What fraction do they eat altogether?</a:t>
            </a:r>
          </a:p>
          <a:p>
            <a:pPr eaLnBrk="1" hangingPunct="1"/>
            <a:r>
              <a:rPr lang="en-NZ" b="0" dirty="0">
                <a:solidFill>
                  <a:srgbClr val="000000"/>
                </a:solidFill>
                <a:latin typeface="Comic Sans MS" pitchFamily="66" charset="0"/>
              </a:rPr>
              <a:t>b) What fraction of pie is left over?</a:t>
            </a:r>
          </a:p>
          <a:p>
            <a:pPr eaLnBrk="1" hangingPunct="1"/>
            <a:endParaRPr lang="en-NZ" b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 rot="10800000">
            <a:off x="585925" y="478229"/>
            <a:ext cx="7113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NZ" sz="3600" b="0" dirty="0">
                <a:solidFill>
                  <a:srgbClr val="FF0000"/>
                </a:solidFill>
                <a:latin typeface="Comic Sans MS" pitchFamily="66" charset="0"/>
              </a:rPr>
              <a:t>upside down picnic table</a:t>
            </a:r>
            <a:r>
              <a:rPr lang="en-NZ" sz="3600" b="0" dirty="0">
                <a:solidFill>
                  <a:srgbClr val="000000"/>
                </a:solidFill>
                <a:latin typeface="Comic Sans MS" pitchFamily="66" charset="0"/>
              </a:rPr>
              <a:t> method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925" y="3280963"/>
            <a:ext cx="3847713" cy="274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020221" y="3289209"/>
            <a:ext cx="3623286" cy="258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53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0" y="4343400"/>
            <a:ext cx="7617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5.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6800" y="2133600"/>
            <a:ext cx="7617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4.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062030"/>
            <a:ext cx="7617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1.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76" y="4429132"/>
            <a:ext cx="7617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3.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2667000"/>
            <a:ext cx="7617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2.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4612" y="461865"/>
            <a:ext cx="5056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ln w="1905"/>
                <a:gradFill>
                  <a:gsLst>
                    <a:gs pos="0">
                      <a:srgbClr val="000000">
                        <a:shade val="20000"/>
                        <a:satMod val="200000"/>
                      </a:srgbClr>
                    </a:gs>
                    <a:gs pos="78000">
                      <a:srgbClr val="00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Simplify where </a:t>
            </a:r>
          </a:p>
          <a:p>
            <a:pPr algn="ctr" eaLnBrk="1" hangingPunct="1">
              <a:defRPr/>
            </a:pPr>
            <a:r>
              <a:rPr lang="en-US" sz="3600" dirty="0">
                <a:ln w="1905"/>
                <a:gradFill>
                  <a:gsLst>
                    <a:gs pos="0">
                      <a:srgbClr val="000000">
                        <a:shade val="20000"/>
                        <a:satMod val="200000"/>
                      </a:srgbClr>
                    </a:gs>
                    <a:gs pos="78000">
                      <a:srgbClr val="00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possible</a:t>
            </a:r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1096963" y="985830"/>
          <a:ext cx="16811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2" name="Equation" r:id="rId4" imgW="482400" imgH="393480" progId="Equation.3">
                  <p:embed/>
                </p:oleObj>
              </mc:Choice>
              <mc:Fallback>
                <p:oleObj name="Equation" r:id="rId4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985830"/>
                        <a:ext cx="1681162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227138" y="2590800"/>
          <a:ext cx="17256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" name="Equation" r:id="rId6" imgW="495000" imgH="393480" progId="Equation.3">
                  <p:embed/>
                </p:oleObj>
              </mc:Choice>
              <mc:Fallback>
                <p:oleObj name="Equation" r:id="rId6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2590800"/>
                        <a:ext cx="1725612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487252"/>
              </p:ext>
            </p:extLst>
          </p:nvPr>
        </p:nvGraphicFramePr>
        <p:xfrm>
          <a:off x="1763688" y="4012909"/>
          <a:ext cx="2262188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Equation" r:id="rId8" imgW="507960" imgH="393480" progId="Equation.3">
                  <p:embed/>
                </p:oleObj>
              </mc:Choice>
              <mc:Fallback>
                <p:oleObj name="Equation" r:id="rId8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012909"/>
                        <a:ext cx="2262188" cy="175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4"/>
          <p:cNvGraphicFramePr>
            <a:graphicFrameLocks noChangeAspect="1"/>
          </p:cNvGraphicFramePr>
          <p:nvPr/>
        </p:nvGraphicFramePr>
        <p:xfrm>
          <a:off x="5613400" y="1828800"/>
          <a:ext cx="2206625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" name="Equation" r:id="rId10" imgW="495000" imgH="393480" progId="Equation.3">
                  <p:embed/>
                </p:oleObj>
              </mc:Choice>
              <mc:Fallback>
                <p:oleObj name="Equation" r:id="rId10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828800"/>
                        <a:ext cx="2206625" cy="175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325040"/>
              </p:ext>
            </p:extLst>
          </p:nvPr>
        </p:nvGraphicFramePr>
        <p:xfrm>
          <a:off x="5652991" y="4012909"/>
          <a:ext cx="2262187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Equation" r:id="rId12" imgW="507960" imgH="393480" progId="Equation.3">
                  <p:embed/>
                </p:oleObj>
              </mc:Choice>
              <mc:Fallback>
                <p:oleObj name="Equation" r:id="rId12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991" y="4012909"/>
                        <a:ext cx="2262187" cy="175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76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147848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84" y="3140968"/>
            <a:ext cx="769633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4618" y="6105490"/>
            <a:ext cx="60362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on VLC for practice!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0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2397" y="2285992"/>
            <a:ext cx="24289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Maths</a:t>
            </a:r>
          </a:p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Toolbox</a:t>
            </a:r>
            <a:endParaRPr lang="en-US" sz="5400" dirty="0">
              <a:ln w="11430"/>
              <a:gradFill>
                <a:gsLst>
                  <a:gs pos="0">
                    <a:srgbClr val="2D2DB9">
                      <a:tint val="90000"/>
                      <a:satMod val="120000"/>
                    </a:srgbClr>
                  </a:gs>
                  <a:gs pos="25000">
                    <a:srgbClr val="2D2DB9">
                      <a:tint val="93000"/>
                      <a:satMod val="120000"/>
                    </a:srgbClr>
                  </a:gs>
                  <a:gs pos="50000">
                    <a:srgbClr val="2D2DB9">
                      <a:shade val="89000"/>
                      <a:satMod val="110000"/>
                    </a:srgbClr>
                  </a:gs>
                  <a:gs pos="75000">
                    <a:srgbClr val="2D2DB9">
                      <a:tint val="93000"/>
                      <a:satMod val="120000"/>
                    </a:srgbClr>
                  </a:gs>
                  <a:gs pos="100000">
                    <a:srgbClr val="2D2DB9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3001" y="0"/>
            <a:ext cx="35081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i="1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Physics WoF</a:t>
            </a:r>
            <a:endParaRPr lang="en-US" sz="2800" i="1" dirty="0">
              <a:ln w="11430"/>
              <a:gradFill>
                <a:gsLst>
                  <a:gs pos="0">
                    <a:srgbClr val="2D2DB9">
                      <a:tint val="90000"/>
                      <a:satMod val="120000"/>
                    </a:srgbClr>
                  </a:gs>
                  <a:gs pos="25000">
                    <a:srgbClr val="2D2DB9">
                      <a:tint val="93000"/>
                      <a:satMod val="120000"/>
                    </a:srgbClr>
                  </a:gs>
                  <a:gs pos="50000">
                    <a:srgbClr val="2D2DB9">
                      <a:shade val="89000"/>
                      <a:satMod val="110000"/>
                    </a:srgbClr>
                  </a:gs>
                  <a:gs pos="75000">
                    <a:srgbClr val="2D2DB9">
                      <a:tint val="93000"/>
                      <a:satMod val="120000"/>
                    </a:srgbClr>
                  </a:gs>
                  <a:gs pos="100000">
                    <a:srgbClr val="2D2DB9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692696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600" dirty="0" smtClean="0">
                <a:solidFill>
                  <a:srgbClr val="000000"/>
                </a:solidFill>
              </a:rPr>
              <a:t>Calculator</a:t>
            </a:r>
            <a:endParaRPr lang="en-NZ" sz="3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780" y="1993604"/>
            <a:ext cx="224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>
                <a:solidFill>
                  <a:srgbClr val="000000"/>
                </a:solidFill>
              </a:rPr>
              <a:t>EXP button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453180" y="1323268"/>
            <a:ext cx="1758780" cy="11064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endCxn id="3" idx="0"/>
          </p:cNvCxnSpPr>
          <p:nvPr/>
        </p:nvCxnSpPr>
        <p:spPr bwMode="auto">
          <a:xfrm>
            <a:off x="1691680" y="1339027"/>
            <a:ext cx="30068" cy="654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430943" y="3701766"/>
            <a:ext cx="1141455" cy="56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748579" y="4184958"/>
            <a:ext cx="4038285" cy="1723345"/>
            <a:chOff x="14418" y="3455541"/>
            <a:chExt cx="4189589" cy="1104047"/>
          </a:xfrm>
        </p:grpSpPr>
        <p:sp>
          <p:nvSpPr>
            <p:cNvPr id="14" name="Rectangle 13"/>
            <p:cNvSpPr/>
            <p:nvPr/>
          </p:nvSpPr>
          <p:spPr>
            <a:xfrm>
              <a:off x="14418" y="4184957"/>
              <a:ext cx="4189589" cy="3746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sz="3200" dirty="0" smtClean="0">
                  <a:solidFill>
                    <a:srgbClr val="000000"/>
                  </a:solidFill>
                </a:rPr>
                <a:t>Rearrange Equations </a:t>
              </a:r>
              <a:endParaRPr lang="en-NZ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2453180" y="3455541"/>
              <a:ext cx="1154383" cy="693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4" name="Rectangle 23"/>
          <p:cNvSpPr/>
          <p:nvPr/>
        </p:nvSpPr>
        <p:spPr>
          <a:xfrm>
            <a:off x="7036132" y="3068960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Exponents</a:t>
            </a:r>
            <a:endParaRPr lang="en-NZ" sz="32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00258" y="2768690"/>
            <a:ext cx="1135874" cy="449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86393" y="2925746"/>
            <a:ext cx="2201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 smtClean="0"/>
              <a:t>Estimation </a:t>
            </a:r>
            <a:endParaRPr lang="en-NZ" sz="3200" dirty="0"/>
          </a:p>
        </p:txBody>
      </p:sp>
      <p:cxnSp>
        <p:nvCxnSpPr>
          <p:cNvPr id="23" name="Straight Arrow Connector 22"/>
          <p:cNvCxnSpPr>
            <a:endCxn id="22" idx="3"/>
          </p:cNvCxnSpPr>
          <p:nvPr/>
        </p:nvCxnSpPr>
        <p:spPr bwMode="auto">
          <a:xfrm flipH="1">
            <a:off x="2687637" y="3163155"/>
            <a:ext cx="1092275" cy="549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467544" y="4027301"/>
            <a:ext cx="24849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>
                <a:solidFill>
                  <a:srgbClr val="000000"/>
                </a:solidFill>
              </a:rPr>
              <a:t>formulae </a:t>
            </a:r>
            <a:endParaRPr lang="en-NZ" sz="3200" dirty="0" smtClean="0">
              <a:solidFill>
                <a:srgbClr val="000000"/>
              </a:solidFill>
            </a:endParaRPr>
          </a:p>
          <a:p>
            <a:r>
              <a:rPr lang="en-NZ" sz="3200" dirty="0" smtClean="0">
                <a:solidFill>
                  <a:srgbClr val="000000"/>
                </a:solidFill>
              </a:rPr>
              <a:t>Substitutions</a:t>
            </a:r>
            <a:endParaRPr lang="en-NZ" sz="32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72332" y="5154251"/>
            <a:ext cx="19623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Solving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Equations</a:t>
            </a:r>
            <a:endParaRPr lang="en-NZ" sz="32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572332" y="4040318"/>
            <a:ext cx="655852" cy="1113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380584" y="3861048"/>
            <a:ext cx="27927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Fractions 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manipulations </a:t>
            </a:r>
            <a:endParaRPr lang="en-NZ" sz="320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001332" y="3068960"/>
            <a:ext cx="759133" cy="914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17995226">
            <a:off x="7148685" y="5450177"/>
            <a:ext cx="21275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cap="none" spc="0" dirty="0" smtClean="0">
                <a:ln/>
                <a:solidFill>
                  <a:srgbClr val="FF0000"/>
                </a:solidFill>
                <a:effectLst/>
              </a:rPr>
              <a:t>Algebra</a:t>
            </a:r>
            <a:endParaRPr lang="en-US" sz="4400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113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21" y="1196752"/>
            <a:ext cx="7450597" cy="551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793" y="407191"/>
            <a:ext cx="844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>
                <a:solidFill>
                  <a:srgbClr val="FF0000"/>
                </a:solidFill>
              </a:rPr>
              <a:t>Y11 Algebra Review: Exponents / Indices</a:t>
            </a:r>
            <a:endParaRPr lang="en-N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why didn't the skeleton go to the school di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0000">
            <a:off x="-429354" y="143334"/>
            <a:ext cx="10369923" cy="655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53001" y="0"/>
            <a:ext cx="35081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Physics WoF</a:t>
            </a:r>
            <a:endParaRPr lang="en-US" sz="28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692696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600" dirty="0" smtClean="0"/>
              <a:t>Calculator</a:t>
            </a:r>
            <a:endParaRPr lang="en-NZ" sz="3600" dirty="0"/>
          </a:p>
        </p:txBody>
      </p:sp>
      <p:sp>
        <p:nvSpPr>
          <p:cNvPr id="3" name="Rectangle 2"/>
          <p:cNvSpPr/>
          <p:nvPr/>
        </p:nvSpPr>
        <p:spPr>
          <a:xfrm>
            <a:off x="598780" y="1993604"/>
            <a:ext cx="224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/>
              <a:t>EXP button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013384" y="1339027"/>
            <a:ext cx="1198576" cy="9641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endCxn id="3" idx="0"/>
          </p:cNvCxnSpPr>
          <p:nvPr/>
        </p:nvCxnSpPr>
        <p:spPr bwMode="auto">
          <a:xfrm>
            <a:off x="1691680" y="1339027"/>
            <a:ext cx="30068" cy="654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3572397" y="2285992"/>
            <a:ext cx="24289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Maths</a:t>
            </a:r>
          </a:p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Toolbox</a:t>
            </a:r>
            <a:endParaRPr lang="en-US" sz="5400" dirty="0">
              <a:ln w="11430"/>
              <a:gradFill>
                <a:gsLst>
                  <a:gs pos="0">
                    <a:srgbClr val="2D2DB9">
                      <a:tint val="90000"/>
                      <a:satMod val="120000"/>
                    </a:srgbClr>
                  </a:gs>
                  <a:gs pos="25000">
                    <a:srgbClr val="2D2DB9">
                      <a:tint val="93000"/>
                      <a:satMod val="120000"/>
                    </a:srgbClr>
                  </a:gs>
                  <a:gs pos="50000">
                    <a:srgbClr val="2D2DB9">
                      <a:shade val="89000"/>
                      <a:satMod val="110000"/>
                    </a:srgbClr>
                  </a:gs>
                  <a:gs pos="75000">
                    <a:srgbClr val="2D2DB9">
                      <a:tint val="93000"/>
                      <a:satMod val="120000"/>
                    </a:srgbClr>
                  </a:gs>
                  <a:gs pos="100000">
                    <a:srgbClr val="2D2DB9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2397" y="2285992"/>
            <a:ext cx="24289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Maths</a:t>
            </a:r>
          </a:p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Toolbox</a:t>
            </a:r>
            <a:endParaRPr lang="en-US" sz="5400" dirty="0">
              <a:ln w="11430"/>
              <a:gradFill>
                <a:gsLst>
                  <a:gs pos="0">
                    <a:srgbClr val="2D2DB9">
                      <a:tint val="90000"/>
                      <a:satMod val="120000"/>
                    </a:srgbClr>
                  </a:gs>
                  <a:gs pos="25000">
                    <a:srgbClr val="2D2DB9">
                      <a:tint val="93000"/>
                      <a:satMod val="120000"/>
                    </a:srgbClr>
                  </a:gs>
                  <a:gs pos="50000">
                    <a:srgbClr val="2D2DB9">
                      <a:shade val="89000"/>
                      <a:satMod val="110000"/>
                    </a:srgbClr>
                  </a:gs>
                  <a:gs pos="75000">
                    <a:srgbClr val="2D2DB9">
                      <a:tint val="93000"/>
                      <a:satMod val="120000"/>
                    </a:srgbClr>
                  </a:gs>
                  <a:gs pos="100000">
                    <a:srgbClr val="2D2DB9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3001" y="0"/>
            <a:ext cx="35081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i="1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Physics WoF</a:t>
            </a:r>
            <a:endParaRPr lang="en-US" sz="2800" i="1" dirty="0">
              <a:ln w="11430"/>
              <a:gradFill>
                <a:gsLst>
                  <a:gs pos="0">
                    <a:srgbClr val="2D2DB9">
                      <a:tint val="90000"/>
                      <a:satMod val="120000"/>
                    </a:srgbClr>
                  </a:gs>
                  <a:gs pos="25000">
                    <a:srgbClr val="2D2DB9">
                      <a:tint val="93000"/>
                      <a:satMod val="120000"/>
                    </a:srgbClr>
                  </a:gs>
                  <a:gs pos="50000">
                    <a:srgbClr val="2D2DB9">
                      <a:shade val="89000"/>
                      <a:satMod val="110000"/>
                    </a:srgbClr>
                  </a:gs>
                  <a:gs pos="75000">
                    <a:srgbClr val="2D2DB9">
                      <a:tint val="93000"/>
                      <a:satMod val="120000"/>
                    </a:srgbClr>
                  </a:gs>
                  <a:gs pos="100000">
                    <a:srgbClr val="2D2DB9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692696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600" dirty="0" smtClean="0">
                <a:solidFill>
                  <a:srgbClr val="000000"/>
                </a:solidFill>
              </a:rPr>
              <a:t>Calculator</a:t>
            </a:r>
            <a:endParaRPr lang="en-NZ" sz="3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780" y="1993604"/>
            <a:ext cx="224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>
                <a:solidFill>
                  <a:srgbClr val="000000"/>
                </a:solidFill>
              </a:rPr>
              <a:t>EXP button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453180" y="1323268"/>
            <a:ext cx="1758780" cy="11064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endCxn id="3" idx="0"/>
          </p:cNvCxnSpPr>
          <p:nvPr/>
        </p:nvCxnSpPr>
        <p:spPr bwMode="auto">
          <a:xfrm>
            <a:off x="1691680" y="1339027"/>
            <a:ext cx="30068" cy="654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430943" y="3701766"/>
            <a:ext cx="1141455" cy="56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748579" y="4184958"/>
            <a:ext cx="4038285" cy="1723345"/>
            <a:chOff x="14418" y="3455541"/>
            <a:chExt cx="4189589" cy="1104047"/>
          </a:xfrm>
        </p:grpSpPr>
        <p:sp>
          <p:nvSpPr>
            <p:cNvPr id="14" name="Rectangle 13"/>
            <p:cNvSpPr/>
            <p:nvPr/>
          </p:nvSpPr>
          <p:spPr>
            <a:xfrm>
              <a:off x="14418" y="4184957"/>
              <a:ext cx="4189589" cy="3746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sz="3200" dirty="0" smtClean="0">
                  <a:solidFill>
                    <a:srgbClr val="000000"/>
                  </a:solidFill>
                </a:rPr>
                <a:t>Rearrange Equations </a:t>
              </a:r>
              <a:endParaRPr lang="en-NZ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2453180" y="3455541"/>
              <a:ext cx="1154383" cy="693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4" name="Rectangle 23"/>
          <p:cNvSpPr/>
          <p:nvPr/>
        </p:nvSpPr>
        <p:spPr>
          <a:xfrm>
            <a:off x="6450938" y="1514073"/>
            <a:ext cx="2167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/>
              <a:t>Pythagoras</a:t>
            </a:r>
            <a:endParaRPr lang="en-NZ" sz="32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058850" y="1876495"/>
            <a:ext cx="1321734" cy="444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86393" y="2925746"/>
            <a:ext cx="2201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 smtClean="0"/>
              <a:t>Estimation </a:t>
            </a:r>
            <a:endParaRPr lang="en-NZ" sz="3200" dirty="0"/>
          </a:p>
        </p:txBody>
      </p:sp>
      <p:cxnSp>
        <p:nvCxnSpPr>
          <p:cNvPr id="23" name="Straight Arrow Connector 22"/>
          <p:cNvCxnSpPr>
            <a:endCxn id="22" idx="3"/>
          </p:cNvCxnSpPr>
          <p:nvPr/>
        </p:nvCxnSpPr>
        <p:spPr bwMode="auto">
          <a:xfrm flipH="1">
            <a:off x="2687637" y="3163155"/>
            <a:ext cx="1092275" cy="549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6896012" y="3064027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Exponents</a:t>
            </a:r>
            <a:endParaRPr lang="en-NZ" sz="32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869049" y="2809938"/>
            <a:ext cx="891416" cy="380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67544" y="4027301"/>
            <a:ext cx="24849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>
                <a:solidFill>
                  <a:srgbClr val="000000"/>
                </a:solidFill>
              </a:rPr>
              <a:t>formulae </a:t>
            </a:r>
            <a:endParaRPr lang="en-NZ" sz="3200" dirty="0" smtClean="0">
              <a:solidFill>
                <a:srgbClr val="000000"/>
              </a:solidFill>
            </a:endParaRPr>
          </a:p>
          <a:p>
            <a:r>
              <a:rPr lang="en-NZ" sz="3200" dirty="0" smtClean="0">
                <a:solidFill>
                  <a:srgbClr val="000000"/>
                </a:solidFill>
              </a:rPr>
              <a:t>Substitutions</a:t>
            </a:r>
            <a:endParaRPr lang="en-NZ" sz="32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72332" y="5154251"/>
            <a:ext cx="19623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Solving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Equations</a:t>
            </a:r>
            <a:endParaRPr lang="en-NZ" sz="320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572332" y="4040318"/>
            <a:ext cx="655852" cy="1113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380584" y="3861048"/>
            <a:ext cx="27927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Fractions 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manipulations </a:t>
            </a:r>
            <a:endParaRPr lang="en-NZ" sz="32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001332" y="3068960"/>
            <a:ext cx="759133" cy="914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7995226">
            <a:off x="7148685" y="5450177"/>
            <a:ext cx="21275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cap="none" spc="0" dirty="0" smtClean="0">
                <a:ln/>
                <a:solidFill>
                  <a:srgbClr val="FF0000"/>
                </a:solidFill>
                <a:effectLst/>
              </a:rPr>
              <a:t>Algebra</a:t>
            </a:r>
            <a:endParaRPr lang="en-US" sz="4400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38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785794"/>
            <a:ext cx="51149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5786" y="1643050"/>
            <a:ext cx="3829050" cy="4525963"/>
          </a:xfrm>
        </p:spPr>
        <p:txBody>
          <a:bodyPr/>
          <a:lstStyle/>
          <a:p>
            <a:endParaRPr lang="en-NZ" sz="4000" dirty="0" smtClean="0"/>
          </a:p>
          <a:p>
            <a:pPr>
              <a:buFontTx/>
              <a:buNone/>
            </a:pPr>
            <a:r>
              <a:rPr lang="en-NZ" sz="4000" dirty="0" smtClean="0">
                <a:solidFill>
                  <a:srgbClr val="00B050"/>
                </a:solidFill>
              </a:rPr>
              <a:t>525</a:t>
            </a:r>
            <a:r>
              <a:rPr lang="en-NZ" sz="4000" baseline="30000" dirty="0" smtClean="0">
                <a:solidFill>
                  <a:srgbClr val="00B050"/>
                </a:solidFill>
              </a:rPr>
              <a:t>2 </a:t>
            </a:r>
            <a:r>
              <a:rPr lang="en-NZ" sz="4000" dirty="0" smtClean="0">
                <a:solidFill>
                  <a:srgbClr val="00B050"/>
                </a:solidFill>
              </a:rPr>
              <a:t>=</a:t>
            </a:r>
            <a:r>
              <a:rPr lang="en-NZ" sz="4000" baseline="30000" dirty="0" smtClean="0">
                <a:solidFill>
                  <a:srgbClr val="00B050"/>
                </a:solidFill>
              </a:rPr>
              <a:t> </a:t>
            </a:r>
            <a:r>
              <a:rPr lang="en-NZ" sz="4000" dirty="0" smtClean="0">
                <a:solidFill>
                  <a:srgbClr val="00B050"/>
                </a:solidFill>
              </a:rPr>
              <a:t>450</a:t>
            </a:r>
            <a:r>
              <a:rPr lang="en-NZ" sz="4000" baseline="30000" dirty="0" smtClean="0">
                <a:solidFill>
                  <a:srgbClr val="00B050"/>
                </a:solidFill>
              </a:rPr>
              <a:t>2 </a:t>
            </a:r>
            <a:r>
              <a:rPr lang="en-NZ" sz="4000" dirty="0" smtClean="0">
                <a:solidFill>
                  <a:srgbClr val="00B050"/>
                </a:solidFill>
              </a:rPr>
              <a:t>+</a:t>
            </a:r>
            <a:r>
              <a:rPr lang="en-NZ" sz="4000" baseline="30000" dirty="0" smtClean="0">
                <a:solidFill>
                  <a:srgbClr val="00B050"/>
                </a:solidFill>
              </a:rPr>
              <a:t> </a:t>
            </a:r>
            <a:r>
              <a:rPr lang="en-NZ" sz="4000" dirty="0" smtClean="0">
                <a:solidFill>
                  <a:srgbClr val="00B050"/>
                </a:solidFill>
              </a:rPr>
              <a:t>b</a:t>
            </a:r>
            <a:r>
              <a:rPr lang="en-NZ" sz="4000" baseline="30000" dirty="0" smtClean="0">
                <a:solidFill>
                  <a:srgbClr val="00B050"/>
                </a:solidFill>
              </a:rPr>
              <a:t>2</a:t>
            </a:r>
          </a:p>
          <a:p>
            <a:pPr>
              <a:buFontTx/>
              <a:buNone/>
            </a:pPr>
            <a:r>
              <a:rPr lang="en-NZ" sz="4000" dirty="0" smtClean="0">
                <a:solidFill>
                  <a:srgbClr val="00B050"/>
                </a:solidFill>
              </a:rPr>
              <a:t>73125 = b</a:t>
            </a:r>
            <a:r>
              <a:rPr lang="en-NZ" sz="4000" baseline="30000" dirty="0" smtClean="0">
                <a:solidFill>
                  <a:srgbClr val="00B050"/>
                </a:solidFill>
              </a:rPr>
              <a:t>2</a:t>
            </a:r>
          </a:p>
          <a:p>
            <a:pPr>
              <a:buFontTx/>
              <a:buNone/>
            </a:pPr>
            <a:r>
              <a:rPr lang="en-NZ" sz="4000" dirty="0" smtClean="0">
                <a:solidFill>
                  <a:srgbClr val="00B050"/>
                </a:solidFill>
              </a:rPr>
              <a:t>b = 270.42</a:t>
            </a:r>
          </a:p>
          <a:p>
            <a:pPr>
              <a:buFontTx/>
              <a:buNone/>
            </a:pPr>
            <a:r>
              <a:rPr lang="en-NZ" sz="4000" dirty="0" smtClean="0">
                <a:solidFill>
                  <a:srgbClr val="00B050"/>
                </a:solidFill>
              </a:rPr>
              <a:t>b= 270 km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221683"/>
              </p:ext>
            </p:extLst>
          </p:nvPr>
        </p:nvGraphicFramePr>
        <p:xfrm>
          <a:off x="806450" y="1428750"/>
          <a:ext cx="239871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4" imgW="749160" imgH="203040" progId="Equation.3">
                  <p:embed/>
                </p:oleObj>
              </mc:Choice>
              <mc:Fallback>
                <p:oleObj name="Equation" r:id="rId4" imgW="7491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428750"/>
                        <a:ext cx="2398713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2397" y="2285992"/>
            <a:ext cx="24289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Maths</a:t>
            </a:r>
          </a:p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Toolbox</a:t>
            </a:r>
            <a:endParaRPr lang="en-US" sz="5400" dirty="0">
              <a:ln w="11430"/>
              <a:gradFill>
                <a:gsLst>
                  <a:gs pos="0">
                    <a:srgbClr val="2D2DB9">
                      <a:tint val="90000"/>
                      <a:satMod val="120000"/>
                    </a:srgbClr>
                  </a:gs>
                  <a:gs pos="25000">
                    <a:srgbClr val="2D2DB9">
                      <a:tint val="93000"/>
                      <a:satMod val="120000"/>
                    </a:srgbClr>
                  </a:gs>
                  <a:gs pos="50000">
                    <a:srgbClr val="2D2DB9">
                      <a:shade val="89000"/>
                      <a:satMod val="110000"/>
                    </a:srgbClr>
                  </a:gs>
                  <a:gs pos="75000">
                    <a:srgbClr val="2D2DB9">
                      <a:tint val="93000"/>
                      <a:satMod val="120000"/>
                    </a:srgbClr>
                  </a:gs>
                  <a:gs pos="100000">
                    <a:srgbClr val="2D2DB9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0"/>
            <a:ext cx="35081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i="1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Physics WoF</a:t>
            </a:r>
            <a:endParaRPr lang="en-US" sz="2800" i="1" dirty="0">
              <a:ln w="11430"/>
              <a:gradFill>
                <a:gsLst>
                  <a:gs pos="0">
                    <a:srgbClr val="2D2DB9">
                      <a:tint val="90000"/>
                      <a:satMod val="120000"/>
                    </a:srgbClr>
                  </a:gs>
                  <a:gs pos="25000">
                    <a:srgbClr val="2D2DB9">
                      <a:tint val="93000"/>
                      <a:satMod val="120000"/>
                    </a:srgbClr>
                  </a:gs>
                  <a:gs pos="50000">
                    <a:srgbClr val="2D2DB9">
                      <a:shade val="89000"/>
                      <a:satMod val="110000"/>
                    </a:srgbClr>
                  </a:gs>
                  <a:gs pos="75000">
                    <a:srgbClr val="2D2DB9">
                      <a:tint val="93000"/>
                      <a:satMod val="120000"/>
                    </a:srgbClr>
                  </a:gs>
                  <a:gs pos="100000">
                    <a:srgbClr val="2D2DB9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692695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600" dirty="0" smtClean="0">
                <a:solidFill>
                  <a:srgbClr val="000000"/>
                </a:solidFill>
              </a:rPr>
              <a:t>Calculator</a:t>
            </a:r>
            <a:endParaRPr lang="en-NZ" sz="3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780" y="1993603"/>
            <a:ext cx="224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>
                <a:solidFill>
                  <a:srgbClr val="000000"/>
                </a:solidFill>
              </a:rPr>
              <a:t>EXP button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453180" y="1323268"/>
            <a:ext cx="1119217" cy="6703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endCxn id="3" idx="0"/>
          </p:cNvCxnSpPr>
          <p:nvPr/>
        </p:nvCxnSpPr>
        <p:spPr bwMode="auto">
          <a:xfrm>
            <a:off x="1691680" y="1339026"/>
            <a:ext cx="30068" cy="654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430943" y="3701766"/>
            <a:ext cx="1141455" cy="56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748579" y="4184958"/>
            <a:ext cx="4038285" cy="1723345"/>
            <a:chOff x="14418" y="3455541"/>
            <a:chExt cx="4189589" cy="1104047"/>
          </a:xfrm>
        </p:grpSpPr>
        <p:sp>
          <p:nvSpPr>
            <p:cNvPr id="14" name="Rectangle 13"/>
            <p:cNvSpPr/>
            <p:nvPr/>
          </p:nvSpPr>
          <p:spPr>
            <a:xfrm>
              <a:off x="14418" y="4184957"/>
              <a:ext cx="4189589" cy="3746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sz="3200" dirty="0" smtClean="0">
                  <a:solidFill>
                    <a:srgbClr val="000000"/>
                  </a:solidFill>
                </a:rPr>
                <a:t>Rearrange Equations </a:t>
              </a:r>
              <a:endParaRPr lang="en-NZ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2453180" y="3455541"/>
              <a:ext cx="1154383" cy="693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4" name="Rectangle 23"/>
          <p:cNvSpPr/>
          <p:nvPr/>
        </p:nvSpPr>
        <p:spPr>
          <a:xfrm>
            <a:off x="3572397" y="271257"/>
            <a:ext cx="27190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/>
              <a:t>Right Angled</a:t>
            </a:r>
          </a:p>
          <a:p>
            <a:pPr algn="ctr"/>
            <a:r>
              <a:rPr lang="en-NZ" sz="3200" dirty="0" smtClean="0"/>
              <a:t>Trigonometry </a:t>
            </a:r>
            <a:endParaRPr lang="en-NZ" sz="32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873295" y="1554470"/>
            <a:ext cx="0" cy="731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6393" y="2925746"/>
            <a:ext cx="2201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 smtClean="0"/>
              <a:t>Estimation </a:t>
            </a:r>
            <a:endParaRPr lang="en-NZ" sz="32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2687637" y="2925746"/>
            <a:ext cx="1092274" cy="2648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6304070" y="1005793"/>
            <a:ext cx="2167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/>
              <a:t>Pythagoras</a:t>
            </a:r>
            <a:endParaRPr lang="en-NZ" sz="32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364088" y="1666314"/>
            <a:ext cx="1016810" cy="655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45154" y="3119940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Exponents</a:t>
            </a:r>
            <a:endParaRPr lang="en-NZ" sz="320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957307" y="2738275"/>
            <a:ext cx="1087847" cy="479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67544" y="4027301"/>
            <a:ext cx="24849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>
                <a:solidFill>
                  <a:srgbClr val="000000"/>
                </a:solidFill>
              </a:rPr>
              <a:t>formulae </a:t>
            </a:r>
            <a:endParaRPr lang="en-NZ" sz="3200" dirty="0" smtClean="0">
              <a:solidFill>
                <a:srgbClr val="000000"/>
              </a:solidFill>
            </a:endParaRPr>
          </a:p>
          <a:p>
            <a:r>
              <a:rPr lang="en-NZ" sz="3200" dirty="0" smtClean="0">
                <a:solidFill>
                  <a:srgbClr val="000000"/>
                </a:solidFill>
              </a:rPr>
              <a:t>Substitutions</a:t>
            </a:r>
            <a:endParaRPr lang="en-NZ" sz="32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72332" y="5154251"/>
            <a:ext cx="19623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Solving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Equations</a:t>
            </a:r>
            <a:endParaRPr lang="en-NZ" sz="32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572332" y="4040318"/>
            <a:ext cx="655852" cy="1113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380584" y="3861048"/>
            <a:ext cx="27927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Fractions 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manipulations </a:t>
            </a:r>
            <a:endParaRPr lang="en-NZ" sz="3200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001332" y="3068960"/>
            <a:ext cx="759133" cy="914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 rot="17995226">
            <a:off x="7148685" y="5450177"/>
            <a:ext cx="21275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cap="none" spc="0" dirty="0" smtClean="0">
                <a:ln/>
                <a:solidFill>
                  <a:srgbClr val="FF0000"/>
                </a:solidFill>
                <a:effectLst/>
              </a:rPr>
              <a:t>Algebra</a:t>
            </a:r>
            <a:endParaRPr lang="en-US" sz="4400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018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77838" y="900113"/>
            <a:ext cx="7772400" cy="701675"/>
          </a:xfrm>
        </p:spPr>
        <p:txBody>
          <a:bodyPr/>
          <a:lstStyle/>
          <a:p>
            <a:pPr algn="ctr">
              <a:defRPr/>
            </a:pPr>
            <a:r>
              <a:rPr lang="en-GB" sz="36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 identify the sides of the triangle</a:t>
            </a:r>
            <a:endParaRPr lang="en-GB" dirty="0" smtClean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50863" y="1855788"/>
            <a:ext cx="5646737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mtClean="0">
                <a:solidFill>
                  <a:srgbClr val="333333"/>
                </a:solidFill>
                <a:latin typeface="Comic Sans MS" pitchFamily="66" charset="0"/>
              </a:rPr>
              <a:t>The longest side is called the…</a:t>
            </a:r>
          </a:p>
          <a:p>
            <a:pPr>
              <a:spcBef>
                <a:spcPct val="50000"/>
              </a:spcBef>
            </a:pPr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Hypotenuse.</a:t>
            </a:r>
          </a:p>
          <a:p>
            <a:pPr>
              <a:spcBef>
                <a:spcPct val="50000"/>
              </a:spcBef>
            </a:pPr>
            <a:r>
              <a:rPr lang="en-GB" altLang="en-US" smtClean="0">
                <a:solidFill>
                  <a:srgbClr val="333333"/>
                </a:solidFill>
                <a:latin typeface="Comic Sans MS" pitchFamily="66" charset="0"/>
              </a:rPr>
              <a:t>The side opposite is called the…</a:t>
            </a:r>
            <a:endParaRPr lang="en-GB" altLang="en-US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Opposite.</a:t>
            </a:r>
          </a:p>
          <a:p>
            <a:pPr>
              <a:spcBef>
                <a:spcPct val="50000"/>
              </a:spcBef>
            </a:pPr>
            <a:r>
              <a:rPr lang="en-GB" altLang="en-US" smtClean="0">
                <a:solidFill>
                  <a:srgbClr val="333333"/>
                </a:solidFill>
                <a:latin typeface="Comic Sans MS" pitchFamily="66" charset="0"/>
              </a:rPr>
              <a:t>The remaining side is the…</a:t>
            </a:r>
            <a:endParaRPr lang="en-GB" altLang="en-US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Adjacent</a:t>
            </a:r>
            <a:endParaRPr lang="en-GB" altLang="en-US" smtClean="0">
              <a:solidFill>
                <a:srgbClr val="333333"/>
              </a:solidFill>
              <a:latin typeface="Comic Sans MS" pitchFamily="66" charset="0"/>
            </a:endParaRPr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 flipH="1">
            <a:off x="3263900" y="3844925"/>
            <a:ext cx="4146550" cy="1993900"/>
          </a:xfrm>
          <a:prstGeom prst="rtTriangl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NZ" altLang="en-US" b="0" smtClean="0">
              <a:solidFill>
                <a:srgbClr val="333333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497763" y="4532313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mtClean="0">
                <a:solidFill>
                  <a:srgbClr val="333333"/>
                </a:solidFill>
              </a:rPr>
              <a:t>OPP</a:t>
            </a:r>
            <a:endParaRPr lang="en-GB" altLang="en-US" b="0" smtClean="0">
              <a:solidFill>
                <a:srgbClr val="333333"/>
              </a:solidFill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145088" y="5865813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mtClean="0">
                <a:solidFill>
                  <a:srgbClr val="333333"/>
                </a:solidFill>
              </a:rPr>
              <a:t>ADJ</a:t>
            </a:r>
            <a:endParaRPr lang="en-GB" altLang="en-US" b="0" smtClean="0">
              <a:solidFill>
                <a:srgbClr val="333333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864100" y="4297363"/>
            <a:ext cx="969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mtClean="0">
                <a:solidFill>
                  <a:srgbClr val="333333"/>
                </a:solidFill>
              </a:rPr>
              <a:t>HYP</a:t>
            </a:r>
            <a:endParaRPr lang="en-GB" altLang="en-US" b="0" smtClean="0">
              <a:solidFill>
                <a:srgbClr val="333333"/>
              </a:solidFill>
            </a:endParaRPr>
          </a:p>
        </p:txBody>
      </p:sp>
      <p:sp>
        <p:nvSpPr>
          <p:cNvPr id="6152" name="Freeform 10"/>
          <p:cNvSpPr>
            <a:spLocks/>
          </p:cNvSpPr>
          <p:nvPr/>
        </p:nvSpPr>
        <p:spPr bwMode="auto">
          <a:xfrm>
            <a:off x="4210050" y="5391150"/>
            <a:ext cx="117475" cy="438150"/>
          </a:xfrm>
          <a:custGeom>
            <a:avLst/>
            <a:gdLst>
              <a:gd name="T0" fmla="*/ 114300 w 74"/>
              <a:gd name="T1" fmla="*/ 438150 h 276"/>
              <a:gd name="T2" fmla="*/ 114300 w 74"/>
              <a:gd name="T3" fmla="*/ 381000 h 276"/>
              <a:gd name="T4" fmla="*/ 114300 w 74"/>
              <a:gd name="T5" fmla="*/ 314325 h 276"/>
              <a:gd name="T6" fmla="*/ 95250 w 74"/>
              <a:gd name="T7" fmla="*/ 200025 h 276"/>
              <a:gd name="T8" fmla="*/ 66675 w 74"/>
              <a:gd name="T9" fmla="*/ 114300 h 276"/>
              <a:gd name="T10" fmla="*/ 0 w 74"/>
              <a:gd name="T11" fmla="*/ 0 h 2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"/>
              <a:gd name="T19" fmla="*/ 0 h 276"/>
              <a:gd name="T20" fmla="*/ 74 w 74"/>
              <a:gd name="T21" fmla="*/ 276 h 2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" h="276">
                <a:moveTo>
                  <a:pt x="72" y="276"/>
                </a:moveTo>
                <a:cubicBezTo>
                  <a:pt x="72" y="264"/>
                  <a:pt x="72" y="253"/>
                  <a:pt x="72" y="240"/>
                </a:cubicBezTo>
                <a:cubicBezTo>
                  <a:pt x="72" y="227"/>
                  <a:pt x="74" y="217"/>
                  <a:pt x="72" y="198"/>
                </a:cubicBezTo>
                <a:cubicBezTo>
                  <a:pt x="70" y="179"/>
                  <a:pt x="65" y="147"/>
                  <a:pt x="60" y="126"/>
                </a:cubicBezTo>
                <a:cubicBezTo>
                  <a:pt x="55" y="105"/>
                  <a:pt x="52" y="93"/>
                  <a:pt x="42" y="72"/>
                </a:cubicBezTo>
                <a:cubicBezTo>
                  <a:pt x="32" y="51"/>
                  <a:pt x="7" y="12"/>
                  <a:pt x="0" y="0"/>
                </a:cubicBezTo>
              </a:path>
            </a:pathLst>
          </a:custGeom>
          <a:noFill/>
          <a:ln w="28575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NZ" b="0" smtClean="0">
              <a:solidFill>
                <a:srgbClr val="333333"/>
              </a:solidFill>
            </a:endParaRP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4437063" y="5091113"/>
            <a:ext cx="8112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4400" i="1" smtClean="0">
                <a:solidFill>
                  <a:srgbClr val="6600FF"/>
                </a:solidFill>
              </a:rPr>
              <a:t>θ</a:t>
            </a:r>
            <a:endParaRPr lang="en-GB" altLang="en-US" sz="4400" i="1" smtClean="0">
              <a:solidFill>
                <a:srgbClr val="333333"/>
              </a:solidFill>
            </a:endParaRP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7196138" y="5626100"/>
            <a:ext cx="212725" cy="211138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NZ" altLang="en-US" b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  <p:bldP spid="8199" grpId="0" autoUpdateAnimBg="0"/>
      <p:bldP spid="8200" grpId="0" autoUpdateAnimBg="0"/>
      <p:bldP spid="820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539750" y="752475"/>
            <a:ext cx="7856538" cy="582613"/>
          </a:xfrm>
        </p:spPr>
        <p:txBody>
          <a:bodyPr/>
          <a:lstStyle/>
          <a:p>
            <a:pPr eaLnBrk="1" hangingPunct="1"/>
            <a:r>
              <a:rPr lang="en-NZ" altLang="en-US" sz="5400" b="1" smtClean="0"/>
              <a:t/>
            </a:r>
            <a:br>
              <a:rPr lang="en-NZ" altLang="en-US" sz="5400" b="1" smtClean="0"/>
            </a:br>
            <a:r>
              <a:rPr lang="en-NZ" altLang="en-US" sz="5400" b="1" smtClean="0"/>
              <a:t>Right angled Trig </a:t>
            </a:r>
            <a:r>
              <a:rPr lang="en-NZ" altLang="en-US" sz="5400" b="1" smtClean="0">
                <a:solidFill>
                  <a:srgbClr val="FF0000"/>
                </a:solidFill>
              </a:rPr>
              <a:t>Ratios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550068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NZ" altLang="en-US" sz="2400" smtClean="0">
              <a:solidFill>
                <a:srgbClr val="9900CC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NZ" altLang="en-US" sz="2400" smtClean="0">
              <a:solidFill>
                <a:srgbClr val="9900CC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NZ" altLang="en-US" sz="2400" smtClean="0">
              <a:solidFill>
                <a:srgbClr val="9900CC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NZ" altLang="en-US" sz="2400" smtClean="0">
              <a:solidFill>
                <a:srgbClr val="9900CC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NZ" altLang="en-US" sz="2400" smtClean="0">
              <a:solidFill>
                <a:srgbClr val="9900CC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NZ" altLang="en-US" sz="2400" smtClean="0">
              <a:solidFill>
                <a:srgbClr val="9900CC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NZ" altLang="en-US" sz="2400" smtClean="0">
              <a:solidFill>
                <a:srgbClr val="9900CC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NZ" altLang="en-US" sz="2400" smtClean="0">
              <a:solidFill>
                <a:srgbClr val="9900CC"/>
              </a:solidFill>
            </a:endParaRPr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457200" y="1238250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NZ" altLang="en-US" sz="1200" b="0" smtClean="0">
                <a:solidFill>
                  <a:srgbClr val="333333"/>
                </a:solidFill>
                <a:cs typeface="Times New Roman" pitchFamily="18" charset="0"/>
              </a:rPr>
              <a:t>  </a:t>
            </a:r>
            <a:endParaRPr lang="en-NZ" altLang="en-US" b="0" smtClean="0">
              <a:solidFill>
                <a:srgbClr val="333333"/>
              </a:solidFill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5862638" y="3417888"/>
            <a:ext cx="250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b="0" smtClean="0">
              <a:solidFill>
                <a:srgbClr val="333333"/>
              </a:solidFill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738188" y="1387475"/>
          <a:ext cx="3214687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4" imgW="1130040" imgH="1206360" progId="Equation.3">
                  <p:embed/>
                </p:oleObj>
              </mc:Choice>
              <mc:Fallback>
                <p:oleObj name="Equation" r:id="rId4" imgW="113004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1387475"/>
                        <a:ext cx="3214687" cy="328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84300" y="4900613"/>
            <a:ext cx="70723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NZ" altLang="en-US" sz="8000" b="0" smtClean="0">
                <a:solidFill>
                  <a:srgbClr val="333333"/>
                </a:solidFill>
              </a:rPr>
              <a:t>S</a:t>
            </a:r>
            <a:r>
              <a:rPr lang="en-NZ" altLang="en-US" sz="8000" b="0" baseline="30000" smtClean="0">
                <a:solidFill>
                  <a:srgbClr val="333333"/>
                </a:solidFill>
              </a:rPr>
              <a:t>O</a:t>
            </a:r>
            <a:r>
              <a:rPr lang="en-NZ" altLang="en-US" sz="8000" b="0" baseline="-25000" smtClean="0">
                <a:solidFill>
                  <a:srgbClr val="333333"/>
                </a:solidFill>
              </a:rPr>
              <a:t>H</a:t>
            </a:r>
            <a:r>
              <a:rPr lang="en-NZ" altLang="en-US" sz="8000" b="0" smtClean="0">
                <a:solidFill>
                  <a:srgbClr val="333333"/>
                </a:solidFill>
              </a:rPr>
              <a:t>C</a:t>
            </a:r>
            <a:r>
              <a:rPr lang="en-NZ" altLang="en-US" sz="8000" b="0" baseline="30000" smtClean="0">
                <a:solidFill>
                  <a:srgbClr val="333333"/>
                </a:solidFill>
              </a:rPr>
              <a:t>A</a:t>
            </a:r>
            <a:r>
              <a:rPr lang="en-NZ" altLang="en-US" sz="8000" b="0" baseline="-25000" smtClean="0">
                <a:solidFill>
                  <a:srgbClr val="333333"/>
                </a:solidFill>
              </a:rPr>
              <a:t>H</a:t>
            </a:r>
            <a:r>
              <a:rPr lang="en-NZ" altLang="en-US" sz="8000" b="0" smtClean="0">
                <a:solidFill>
                  <a:srgbClr val="333333"/>
                </a:solidFill>
              </a:rPr>
              <a:t>T</a:t>
            </a:r>
            <a:r>
              <a:rPr lang="en-NZ" altLang="en-US" sz="8000" b="0" baseline="30000" smtClean="0">
                <a:solidFill>
                  <a:srgbClr val="333333"/>
                </a:solidFill>
              </a:rPr>
              <a:t>O</a:t>
            </a:r>
            <a:r>
              <a:rPr lang="en-NZ" altLang="en-US" sz="8000" b="0" baseline="-25000" smtClean="0">
                <a:solidFill>
                  <a:srgbClr val="333333"/>
                </a:solidFill>
              </a:rPr>
              <a:t>A</a:t>
            </a:r>
            <a:endParaRPr lang="en-NZ" altLang="en-US" sz="8000" b="0" smtClean="0">
              <a:solidFill>
                <a:srgbClr val="333333"/>
              </a:solidFill>
            </a:endParaRPr>
          </a:p>
          <a:p>
            <a:endParaRPr lang="en-NZ" altLang="en-US" sz="8000" b="0" smtClean="0">
              <a:solidFill>
                <a:srgbClr val="333333"/>
              </a:solidFill>
            </a:endParaRPr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 flipH="1">
            <a:off x="4040188" y="2098675"/>
            <a:ext cx="4146550" cy="1993900"/>
          </a:xfrm>
          <a:prstGeom prst="rtTriangl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NZ" altLang="en-US" b="0" smtClean="0">
              <a:solidFill>
                <a:srgbClr val="333333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274050" y="2786063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mtClean="0">
                <a:solidFill>
                  <a:srgbClr val="333333"/>
                </a:solidFill>
              </a:rPr>
              <a:t>OPP</a:t>
            </a:r>
            <a:endParaRPr lang="en-GB" altLang="en-US" b="0" smtClean="0">
              <a:solidFill>
                <a:srgbClr val="333333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921375" y="4119563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mtClean="0">
                <a:solidFill>
                  <a:srgbClr val="333333"/>
                </a:solidFill>
              </a:rPr>
              <a:t>ADJ</a:t>
            </a:r>
            <a:endParaRPr lang="en-GB" altLang="en-US" b="0" smtClean="0">
              <a:solidFill>
                <a:srgbClr val="333333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640388" y="2551113"/>
            <a:ext cx="969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mtClean="0">
                <a:solidFill>
                  <a:srgbClr val="333333"/>
                </a:solidFill>
              </a:rPr>
              <a:t>HYP</a:t>
            </a:r>
            <a:endParaRPr lang="en-GB" altLang="en-US" b="0" smtClean="0">
              <a:solidFill>
                <a:srgbClr val="333333"/>
              </a:solidFill>
            </a:endParaRPr>
          </a:p>
        </p:txBody>
      </p:sp>
      <p:sp>
        <p:nvSpPr>
          <p:cNvPr id="2060" name="Freeform 10"/>
          <p:cNvSpPr>
            <a:spLocks/>
          </p:cNvSpPr>
          <p:nvPr/>
        </p:nvSpPr>
        <p:spPr bwMode="auto">
          <a:xfrm>
            <a:off x="4986338" y="3644900"/>
            <a:ext cx="117475" cy="438150"/>
          </a:xfrm>
          <a:custGeom>
            <a:avLst/>
            <a:gdLst>
              <a:gd name="T0" fmla="*/ 114300 w 74"/>
              <a:gd name="T1" fmla="*/ 438150 h 276"/>
              <a:gd name="T2" fmla="*/ 114300 w 74"/>
              <a:gd name="T3" fmla="*/ 381000 h 276"/>
              <a:gd name="T4" fmla="*/ 114300 w 74"/>
              <a:gd name="T5" fmla="*/ 314325 h 276"/>
              <a:gd name="T6" fmla="*/ 95250 w 74"/>
              <a:gd name="T7" fmla="*/ 200025 h 276"/>
              <a:gd name="T8" fmla="*/ 66675 w 74"/>
              <a:gd name="T9" fmla="*/ 114300 h 276"/>
              <a:gd name="T10" fmla="*/ 0 w 74"/>
              <a:gd name="T11" fmla="*/ 0 h 2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"/>
              <a:gd name="T19" fmla="*/ 0 h 276"/>
              <a:gd name="T20" fmla="*/ 74 w 74"/>
              <a:gd name="T21" fmla="*/ 276 h 2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" h="276">
                <a:moveTo>
                  <a:pt x="72" y="276"/>
                </a:moveTo>
                <a:cubicBezTo>
                  <a:pt x="72" y="264"/>
                  <a:pt x="72" y="253"/>
                  <a:pt x="72" y="240"/>
                </a:cubicBezTo>
                <a:cubicBezTo>
                  <a:pt x="72" y="227"/>
                  <a:pt x="74" y="217"/>
                  <a:pt x="72" y="198"/>
                </a:cubicBezTo>
                <a:cubicBezTo>
                  <a:pt x="70" y="179"/>
                  <a:pt x="65" y="147"/>
                  <a:pt x="60" y="126"/>
                </a:cubicBezTo>
                <a:cubicBezTo>
                  <a:pt x="55" y="105"/>
                  <a:pt x="52" y="93"/>
                  <a:pt x="42" y="72"/>
                </a:cubicBezTo>
                <a:cubicBezTo>
                  <a:pt x="32" y="51"/>
                  <a:pt x="7" y="12"/>
                  <a:pt x="0" y="0"/>
                </a:cubicBezTo>
              </a:path>
            </a:pathLst>
          </a:custGeom>
          <a:noFill/>
          <a:ln w="28575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NZ" b="0" smtClean="0">
              <a:solidFill>
                <a:srgbClr val="333333"/>
              </a:solidFill>
            </a:endParaRPr>
          </a:p>
        </p:txBody>
      </p:sp>
      <p:sp>
        <p:nvSpPr>
          <p:cNvPr id="2061" name="Text Box 11"/>
          <p:cNvSpPr txBox="1">
            <a:spLocks noChangeArrowheads="1"/>
          </p:cNvSpPr>
          <p:nvPr/>
        </p:nvSpPr>
        <p:spPr bwMode="auto">
          <a:xfrm>
            <a:off x="5213350" y="3344863"/>
            <a:ext cx="8112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4400" i="1" smtClean="0">
                <a:solidFill>
                  <a:srgbClr val="6600FF"/>
                </a:solidFill>
              </a:rPr>
              <a:t>θ</a:t>
            </a:r>
            <a:endParaRPr lang="en-GB" altLang="en-US" sz="4400" i="1" smtClean="0">
              <a:solidFill>
                <a:srgbClr val="333333"/>
              </a:solidFill>
            </a:endParaRPr>
          </a:p>
        </p:txBody>
      </p:sp>
      <p:sp>
        <p:nvSpPr>
          <p:cNvPr id="2062" name="Rectangle 12"/>
          <p:cNvSpPr>
            <a:spLocks noChangeArrowheads="1"/>
          </p:cNvSpPr>
          <p:nvPr/>
        </p:nvSpPr>
        <p:spPr bwMode="auto">
          <a:xfrm>
            <a:off x="7972425" y="3879850"/>
            <a:ext cx="212725" cy="211138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NZ" altLang="en-US" b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4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 autoUpdateAnimBg="0"/>
      <p:bldP spid="13" grpId="0" autoUpdateAnimBg="0"/>
      <p:bldP spid="1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 explanation of the pnuemonic device sow cah toa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" y="1687169"/>
            <a:ext cx="9076075" cy="31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2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33" y="14338"/>
            <a:ext cx="5734107" cy="668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4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90575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85786" y="428604"/>
            <a:ext cx="7072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0" dirty="0"/>
              <a:t>S</a:t>
            </a:r>
            <a:r>
              <a:rPr lang="en-NZ" sz="8000" baseline="30000" dirty="0"/>
              <a:t>O</a:t>
            </a:r>
            <a:r>
              <a:rPr lang="en-NZ" sz="8000" baseline="-25000" dirty="0"/>
              <a:t>H</a:t>
            </a:r>
            <a:r>
              <a:rPr lang="en-NZ" sz="8000" dirty="0"/>
              <a:t>C</a:t>
            </a:r>
            <a:r>
              <a:rPr lang="en-NZ" sz="8000" baseline="30000" dirty="0"/>
              <a:t>A</a:t>
            </a:r>
            <a:r>
              <a:rPr lang="en-NZ" sz="8000" baseline="-25000" dirty="0"/>
              <a:t>H</a:t>
            </a:r>
            <a:r>
              <a:rPr lang="en-NZ" sz="8000" dirty="0"/>
              <a:t>T</a:t>
            </a:r>
            <a:r>
              <a:rPr lang="en-NZ" sz="8000" baseline="30000" dirty="0"/>
              <a:t>O</a:t>
            </a:r>
            <a:r>
              <a:rPr lang="en-NZ" sz="8000" baseline="-25000" dirty="0"/>
              <a:t>A</a:t>
            </a:r>
            <a:endParaRPr lang="en-NZ" sz="8000" dirty="0"/>
          </a:p>
          <a:p>
            <a:endParaRPr lang="en-NZ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9144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5786" y="428604"/>
            <a:ext cx="7072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0" dirty="0"/>
              <a:t>S</a:t>
            </a:r>
            <a:r>
              <a:rPr lang="en-NZ" sz="8000" baseline="30000" dirty="0"/>
              <a:t>O</a:t>
            </a:r>
            <a:r>
              <a:rPr lang="en-NZ" sz="8000" baseline="-25000" dirty="0"/>
              <a:t>H</a:t>
            </a:r>
            <a:r>
              <a:rPr lang="en-NZ" sz="8000" dirty="0"/>
              <a:t>C</a:t>
            </a:r>
            <a:r>
              <a:rPr lang="en-NZ" sz="8000" baseline="30000" dirty="0"/>
              <a:t>A</a:t>
            </a:r>
            <a:r>
              <a:rPr lang="en-NZ" sz="8000" baseline="-25000" dirty="0"/>
              <a:t>H</a:t>
            </a:r>
            <a:r>
              <a:rPr lang="en-NZ" sz="8000" dirty="0"/>
              <a:t>T</a:t>
            </a:r>
            <a:r>
              <a:rPr lang="en-NZ" sz="8000" baseline="30000" dirty="0"/>
              <a:t>O</a:t>
            </a:r>
            <a:r>
              <a:rPr lang="en-NZ" sz="8000" baseline="-25000" dirty="0"/>
              <a:t>A</a:t>
            </a:r>
            <a:endParaRPr lang="en-NZ" sz="8000" dirty="0"/>
          </a:p>
          <a:p>
            <a:endParaRPr lang="en-NZ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93750" y="1427163"/>
            <a:ext cx="50641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itchFamily="66" charset="0"/>
              </a:rPr>
              <a:t>Joe buys a ladder which extends to </a:t>
            </a:r>
            <a:r>
              <a:rPr lang="en-GB" altLang="en-US" b="1" dirty="0" smtClean="0">
                <a:latin typeface="Comic Sans MS" pitchFamily="66" charset="0"/>
              </a:rPr>
              <a:t>5.0 </a:t>
            </a:r>
            <a:r>
              <a:rPr lang="en-GB" altLang="en-US" b="1" dirty="0">
                <a:latin typeface="Comic Sans MS" pitchFamily="66" charset="0"/>
              </a:rPr>
              <a:t>metres.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itchFamily="66" charset="0"/>
              </a:rPr>
              <a:t>However he would not feel safe if the angle of the ladder </a:t>
            </a:r>
            <a:r>
              <a:rPr lang="en-GB" altLang="en-US" b="1" dirty="0" smtClean="0">
                <a:latin typeface="Comic Sans MS" pitchFamily="66" charset="0"/>
              </a:rPr>
              <a:t>is less than </a:t>
            </a:r>
            <a:r>
              <a:rPr lang="en-GB" altLang="en-US" b="1" dirty="0">
                <a:latin typeface="Comic Sans MS" pitchFamily="66" charset="0"/>
              </a:rPr>
              <a:t>70</a:t>
            </a:r>
            <a:r>
              <a:rPr lang="en-GB" altLang="en-US" b="1" dirty="0">
                <a:latin typeface="Comic Sans MS" pitchFamily="66" charset="0"/>
                <a:sym typeface="Symbol" pitchFamily="18" charset="2"/>
              </a:rPr>
              <a:t></a:t>
            </a:r>
          </a:p>
        </p:txBody>
      </p:sp>
      <p:sp>
        <p:nvSpPr>
          <p:cNvPr id="9219" name="AutoShape 4"/>
          <p:cNvSpPr>
            <a:spLocks noChangeArrowheads="1"/>
          </p:cNvSpPr>
          <p:nvPr/>
        </p:nvSpPr>
        <p:spPr bwMode="auto">
          <a:xfrm flipH="1">
            <a:off x="5259388" y="1181100"/>
            <a:ext cx="2541587" cy="4957763"/>
          </a:xfrm>
          <a:prstGeom prst="rtTriangl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NZ" alt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996113" y="3854450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/>
              <a:t>OPP</a:t>
            </a:r>
            <a:endParaRPr lang="en-GB" alt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975350" y="3221038"/>
            <a:ext cx="811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dirty="0"/>
          </a:p>
        </p:txBody>
      </p:sp>
      <p:sp>
        <p:nvSpPr>
          <p:cNvPr id="9222" name="Freeform 8"/>
          <p:cNvSpPr>
            <a:spLocks/>
          </p:cNvSpPr>
          <p:nvPr/>
        </p:nvSpPr>
        <p:spPr bwMode="auto">
          <a:xfrm>
            <a:off x="5549900" y="5607050"/>
            <a:ext cx="254000" cy="520700"/>
          </a:xfrm>
          <a:custGeom>
            <a:avLst/>
            <a:gdLst>
              <a:gd name="T0" fmla="*/ 254000 w 160"/>
              <a:gd name="T1" fmla="*/ 520700 h 328"/>
              <a:gd name="T2" fmla="*/ 247650 w 160"/>
              <a:gd name="T3" fmla="*/ 425450 h 328"/>
              <a:gd name="T4" fmla="*/ 222250 w 160"/>
              <a:gd name="T5" fmla="*/ 292100 h 328"/>
              <a:gd name="T6" fmla="*/ 171450 w 160"/>
              <a:gd name="T7" fmla="*/ 190500 h 328"/>
              <a:gd name="T8" fmla="*/ 101600 w 160"/>
              <a:gd name="T9" fmla="*/ 95250 h 328"/>
              <a:gd name="T10" fmla="*/ 0 w 160"/>
              <a:gd name="T11" fmla="*/ 0 h 3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0"/>
              <a:gd name="T19" fmla="*/ 0 h 328"/>
              <a:gd name="T20" fmla="*/ 160 w 160"/>
              <a:gd name="T21" fmla="*/ 328 h 3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0" h="328">
                <a:moveTo>
                  <a:pt x="160" y="328"/>
                </a:moveTo>
                <a:cubicBezTo>
                  <a:pt x="159" y="318"/>
                  <a:pt x="159" y="292"/>
                  <a:pt x="156" y="268"/>
                </a:cubicBezTo>
                <a:cubicBezTo>
                  <a:pt x="153" y="244"/>
                  <a:pt x="148" y="209"/>
                  <a:pt x="140" y="184"/>
                </a:cubicBezTo>
                <a:cubicBezTo>
                  <a:pt x="132" y="159"/>
                  <a:pt x="121" y="141"/>
                  <a:pt x="108" y="120"/>
                </a:cubicBezTo>
                <a:cubicBezTo>
                  <a:pt x="95" y="99"/>
                  <a:pt x="82" y="80"/>
                  <a:pt x="64" y="60"/>
                </a:cubicBezTo>
                <a:cubicBezTo>
                  <a:pt x="46" y="40"/>
                  <a:pt x="13" y="12"/>
                  <a:pt x="0" y="0"/>
                </a:cubicBezTo>
              </a:path>
            </a:pathLst>
          </a:custGeom>
          <a:noFill/>
          <a:ln w="28575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781675" y="5513388"/>
            <a:ext cx="811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>
                <a:latin typeface="Comic Sans MS" pitchFamily="66" charset="0"/>
              </a:rPr>
              <a:t>70</a:t>
            </a:r>
            <a:r>
              <a:rPr lang="en-GB" altLang="en-US" sz="2000" b="1">
                <a:latin typeface="Comic Sans MS" pitchFamily="66" charset="0"/>
                <a:sym typeface="Symbol" pitchFamily="18" charset="2"/>
              </a:rPr>
              <a:t></a:t>
            </a:r>
            <a:endParaRPr lang="en-GB" altLang="en-US" b="1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7583488" y="5926138"/>
            <a:ext cx="212725" cy="211137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NZ" alt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754063" y="3600450"/>
            <a:ext cx="4946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itchFamily="66" charset="0"/>
                <a:sym typeface="Symbol" pitchFamily="18" charset="2"/>
              </a:rPr>
              <a:t>How far up the wall would the ladder extend at this </a:t>
            </a:r>
            <a:r>
              <a:rPr lang="en-GB" altLang="en-US" b="1" dirty="0" smtClean="0">
                <a:latin typeface="Comic Sans MS" pitchFamily="66" charset="0"/>
                <a:sym typeface="Symbol" pitchFamily="18" charset="2"/>
              </a:rPr>
              <a:t>angle of 70°?</a:t>
            </a:r>
            <a:endParaRPr lang="en-GB" altLang="en-US" b="1" dirty="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941168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Why would he not feel safe if the ladder angle is less than 70°?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94605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ivestarelectronics.com.pk/wp-content/uploads/calculator_fx_85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2" y="-1539552"/>
            <a:ext cx="3871876" cy="77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upload.wikimedia.org/wikipedia/commons/8/81/Casio_fx-991MS_scientific_calculator_1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30" y="-1107504"/>
            <a:ext cx="3888432" cy="75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7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416824" cy="574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5831743"/>
            <a:ext cx="8084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on VLC for practice!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7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537" y="548680"/>
            <a:ext cx="7416824" cy="386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dirty="0"/>
              <a:t>Calculation example:</a:t>
            </a:r>
          </a:p>
          <a:p>
            <a:pPr lvl="1" eaLnBrk="1" hangingPunct="1"/>
            <a:r>
              <a:rPr lang="en-US" sz="3200" dirty="0"/>
              <a:t>(2 </a:t>
            </a:r>
            <a:r>
              <a:rPr lang="en-US" sz="3200" dirty="0">
                <a:cs typeface="Arial" charset="0"/>
              </a:rPr>
              <a:t>×</a:t>
            </a:r>
            <a:r>
              <a:rPr lang="en-US" sz="3200" dirty="0"/>
              <a:t> 10</a:t>
            </a:r>
            <a:r>
              <a:rPr lang="en-US" sz="3200" baseline="30000" dirty="0"/>
              <a:t>3</a:t>
            </a:r>
            <a:r>
              <a:rPr lang="en-US" sz="3200" dirty="0"/>
              <a:t>) </a:t>
            </a:r>
            <a:r>
              <a:rPr lang="en-US" sz="3200" dirty="0">
                <a:cs typeface="Arial" charset="0"/>
              </a:rPr>
              <a:t>×</a:t>
            </a:r>
            <a:r>
              <a:rPr lang="en-US" sz="3200" dirty="0"/>
              <a:t> (3 </a:t>
            </a:r>
            <a:r>
              <a:rPr lang="en-US" sz="3200" dirty="0">
                <a:cs typeface="Arial" charset="0"/>
              </a:rPr>
              <a:t>×</a:t>
            </a:r>
            <a:r>
              <a:rPr lang="en-US" sz="3200" dirty="0"/>
              <a:t> 10</a:t>
            </a:r>
            <a:r>
              <a:rPr lang="en-US" sz="3200" baseline="30000" dirty="0"/>
              <a:t>5</a:t>
            </a:r>
            <a:r>
              <a:rPr lang="en-US" sz="3200" dirty="0"/>
              <a:t>) = 6 </a:t>
            </a:r>
            <a:r>
              <a:rPr lang="en-US" sz="3200" dirty="0">
                <a:cs typeface="Arial" charset="0"/>
              </a:rPr>
              <a:t>×</a:t>
            </a:r>
            <a:r>
              <a:rPr lang="en-US" sz="3200" dirty="0"/>
              <a:t> 10</a:t>
            </a:r>
            <a:r>
              <a:rPr lang="en-US" sz="3200" baseline="30000" dirty="0"/>
              <a:t>8</a:t>
            </a:r>
            <a:r>
              <a:rPr lang="en-US" sz="3200" dirty="0"/>
              <a:t> 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Note</a:t>
            </a:r>
            <a:r>
              <a:rPr lang="en-US" sz="3200" dirty="0"/>
              <a:t>! To enter a number like 1.5 </a:t>
            </a:r>
            <a:r>
              <a:rPr lang="en-US" sz="3200" dirty="0">
                <a:cs typeface="Arial" charset="0"/>
              </a:rPr>
              <a:t>×</a:t>
            </a:r>
            <a:r>
              <a:rPr lang="en-US" sz="3200" dirty="0"/>
              <a:t> </a:t>
            </a:r>
            <a:r>
              <a:rPr lang="en-US" sz="3200" dirty="0" smtClean="0"/>
              <a:t>10</a:t>
            </a:r>
            <a:r>
              <a:rPr lang="en-US" sz="3200" baseline="30000" dirty="0" smtClean="0"/>
              <a:t>11</a:t>
            </a:r>
          </a:p>
          <a:p>
            <a:pPr eaLnBrk="1" hangingPunct="1"/>
            <a:endParaRPr lang="en-US" sz="3200" baseline="30000" dirty="0"/>
          </a:p>
          <a:p>
            <a:pPr eaLnBrk="1" hangingPunct="1"/>
            <a:r>
              <a:rPr lang="en-US" sz="3200" dirty="0" smtClean="0"/>
              <a:t> </a:t>
            </a:r>
            <a:r>
              <a:rPr lang="en-US" sz="3200" dirty="0"/>
              <a:t>press 1.5 </a:t>
            </a:r>
            <a:r>
              <a:rPr lang="en-US" sz="3200" dirty="0" err="1"/>
              <a:t>Exp</a:t>
            </a:r>
            <a:r>
              <a:rPr lang="en-US" sz="3200" dirty="0"/>
              <a:t> </a:t>
            </a:r>
            <a:r>
              <a:rPr lang="en-US" sz="3200" dirty="0" smtClean="0"/>
              <a:t>11   or 1.5           11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NOT </a:t>
            </a:r>
            <a:r>
              <a:rPr lang="en-US" sz="3200" dirty="0"/>
              <a:t>1.5 </a:t>
            </a:r>
            <a:r>
              <a:rPr lang="en-US" sz="3200" dirty="0">
                <a:cs typeface="Arial" charset="0"/>
              </a:rPr>
              <a:t>× 10 Exp </a:t>
            </a:r>
            <a:r>
              <a:rPr lang="en-US" sz="3200" dirty="0" smtClean="0">
                <a:cs typeface="Arial" charset="0"/>
              </a:rPr>
              <a:t>11</a:t>
            </a:r>
            <a:endParaRPr lang="en-US" sz="3200" dirty="0">
              <a:cs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864398"/>
            <a:ext cx="867147" cy="50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96873"/>
            <a:ext cx="720080" cy="69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81" y="3789040"/>
            <a:ext cx="809997" cy="7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841721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8465" y="5763130"/>
            <a:ext cx="8866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on Moodle for practice!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59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53001" y="0"/>
            <a:ext cx="35081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Physics WoF</a:t>
            </a:r>
            <a:endParaRPr lang="en-US" sz="28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692696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600" dirty="0" smtClean="0"/>
              <a:t>Calculator</a:t>
            </a:r>
            <a:endParaRPr lang="en-NZ" sz="3600" dirty="0"/>
          </a:p>
        </p:txBody>
      </p:sp>
      <p:sp>
        <p:nvSpPr>
          <p:cNvPr id="3" name="Rectangle 2"/>
          <p:cNvSpPr/>
          <p:nvPr/>
        </p:nvSpPr>
        <p:spPr>
          <a:xfrm>
            <a:off x="598780" y="1993604"/>
            <a:ext cx="224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/>
              <a:t>EXP button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013384" y="1339027"/>
            <a:ext cx="1198576" cy="9641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endCxn id="3" idx="0"/>
          </p:cNvCxnSpPr>
          <p:nvPr/>
        </p:nvCxnSpPr>
        <p:spPr bwMode="auto">
          <a:xfrm>
            <a:off x="1691680" y="1339027"/>
            <a:ext cx="30068" cy="654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3572397" y="2285992"/>
            <a:ext cx="24289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Maths</a:t>
            </a:r>
          </a:p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Toolbox</a:t>
            </a:r>
            <a:endParaRPr lang="en-US" sz="5400" dirty="0">
              <a:ln w="11430"/>
              <a:gradFill>
                <a:gsLst>
                  <a:gs pos="0">
                    <a:srgbClr val="2D2DB9">
                      <a:tint val="90000"/>
                      <a:satMod val="120000"/>
                    </a:srgbClr>
                  </a:gs>
                  <a:gs pos="25000">
                    <a:srgbClr val="2D2DB9">
                      <a:tint val="93000"/>
                      <a:satMod val="120000"/>
                    </a:srgbClr>
                  </a:gs>
                  <a:gs pos="50000">
                    <a:srgbClr val="2D2DB9">
                      <a:shade val="89000"/>
                      <a:satMod val="110000"/>
                    </a:srgbClr>
                  </a:gs>
                  <a:gs pos="75000">
                    <a:srgbClr val="2D2DB9">
                      <a:tint val="93000"/>
                      <a:satMod val="120000"/>
                    </a:srgbClr>
                  </a:gs>
                  <a:gs pos="100000">
                    <a:srgbClr val="2D2DB9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393" y="2925746"/>
            <a:ext cx="2201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 smtClean="0"/>
              <a:t>Estimation </a:t>
            </a:r>
            <a:endParaRPr lang="en-NZ" sz="3200" dirty="0"/>
          </a:p>
        </p:txBody>
      </p:sp>
      <p:cxnSp>
        <p:nvCxnSpPr>
          <p:cNvPr id="5" name="Straight Arrow Connector 4"/>
          <p:cNvCxnSpPr>
            <a:endCxn id="9" idx="3"/>
          </p:cNvCxnSpPr>
          <p:nvPr/>
        </p:nvCxnSpPr>
        <p:spPr bwMode="auto">
          <a:xfrm flipH="1">
            <a:off x="2687637" y="3163155"/>
            <a:ext cx="1092275" cy="549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4217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4" name="Rectangle 3"/>
          <p:cNvSpPr/>
          <p:nvPr/>
        </p:nvSpPr>
        <p:spPr>
          <a:xfrm>
            <a:off x="1587015" y="476672"/>
            <a:ext cx="5003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 smtClean="0"/>
              <a:t>Estimation   - make it 1 sf ! </a:t>
            </a:r>
            <a:endParaRPr lang="en-NZ" sz="3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80112" y="1844824"/>
                <a:ext cx="2890407" cy="595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NZ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NZ" b="1" i="1" smtClean="0">
                              <a:latin typeface="Cambria Math"/>
                            </a:rPr>
                            <m:t>𝟏𝟗</m:t>
                          </m:r>
                          <m:r>
                            <a:rPr lang="en-NZ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NZ" b="1" i="1" smtClean="0">
                              <a:latin typeface="Cambria Math"/>
                            </a:rPr>
                            <m:t>𝟗𝟔</m:t>
                          </m:r>
                          <m:r>
                            <a:rPr lang="en-NZ" i="1">
                              <a:latin typeface="Cambria Math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NZ" b="1" i="1" smtClean="0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NZ" i="1">
                                  <a:latin typeface="Cambria Math"/>
                                </a:rPr>
                                <m:t>.9015</m:t>
                              </m:r>
                            </m:e>
                            <m:sup>
                              <m:r>
                                <a:rPr lang="en-N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844824"/>
                <a:ext cx="2890407" cy="5950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9552" y="1828626"/>
                <a:ext cx="3877985" cy="889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NZ" sz="32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NZ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NZ" sz="3200" i="1">
                                <a:latin typeface="Cambria Math"/>
                              </a:rPr>
                              <m:t>1.115</m:t>
                            </m:r>
                          </m:e>
                        </m:d>
                        <m:d>
                          <m:dPr>
                            <m:ctrlPr>
                              <a:rPr lang="en-NZ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NZ" sz="3200" i="1">
                                <a:latin typeface="Cambria Math"/>
                              </a:rPr>
                              <m:t>4</m:t>
                            </m:r>
                            <m:r>
                              <a:rPr lang="en-NZ" sz="32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NZ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NZ" sz="3200" i="1">
                            <a:latin typeface="Cambria Math"/>
                          </a:rPr>
                          <m:t>(11.8</m:t>
                        </m:r>
                        <m:r>
                          <a:rPr lang="en-NZ" sz="3200" b="1" i="1" smtClean="0">
                            <a:latin typeface="Cambria Math"/>
                          </a:rPr>
                          <m:t>𝟑𝟒</m:t>
                        </m:r>
                        <m:r>
                          <a:rPr lang="en-NZ" sz="32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NZ" sz="3200" i="1">
                            <a:latin typeface="Cambria Math"/>
                          </a:rPr>
                          <m:t>(5</m:t>
                        </m:r>
                        <m:r>
                          <a:rPr lang="en-NZ" sz="3200" b="1" i="1" smtClean="0">
                            <a:latin typeface="Cambria Math"/>
                          </a:rPr>
                          <m:t>𝟑</m:t>
                        </m:r>
                        <m:r>
                          <a:rPr lang="en-NZ" sz="32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NZ" sz="3200" i="1">
                        <a:latin typeface="Cambria Math"/>
                      </a:rPr>
                      <m:t>=</m:t>
                    </m:r>
                  </m:oMath>
                </a14:m>
                <a:r>
                  <a:rPr lang="en-NZ" dirty="0"/>
                  <a:t>	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828626"/>
                <a:ext cx="3877985" cy="8897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8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53001" y="0"/>
            <a:ext cx="35081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Physics WoF</a:t>
            </a:r>
            <a:endParaRPr lang="en-US" sz="28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692696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600" dirty="0" smtClean="0"/>
              <a:t>Calculator</a:t>
            </a:r>
            <a:endParaRPr lang="en-NZ" sz="3600" dirty="0"/>
          </a:p>
        </p:txBody>
      </p:sp>
      <p:sp>
        <p:nvSpPr>
          <p:cNvPr id="3" name="Rectangle 2"/>
          <p:cNvSpPr/>
          <p:nvPr/>
        </p:nvSpPr>
        <p:spPr>
          <a:xfrm>
            <a:off x="598780" y="1993604"/>
            <a:ext cx="224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/>
              <a:t>EXP button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013384" y="1339027"/>
            <a:ext cx="1198576" cy="9641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endCxn id="3" idx="0"/>
          </p:cNvCxnSpPr>
          <p:nvPr/>
        </p:nvCxnSpPr>
        <p:spPr bwMode="auto">
          <a:xfrm>
            <a:off x="1691680" y="1339027"/>
            <a:ext cx="30068" cy="654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453180" y="3455541"/>
            <a:ext cx="1154383" cy="6935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3572397" y="2285992"/>
            <a:ext cx="24289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Maths</a:t>
            </a:r>
          </a:p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Toolbox</a:t>
            </a:r>
            <a:endParaRPr lang="en-US" sz="5400" dirty="0">
              <a:ln w="11430"/>
              <a:gradFill>
                <a:gsLst>
                  <a:gs pos="0">
                    <a:srgbClr val="2D2DB9">
                      <a:tint val="90000"/>
                      <a:satMod val="120000"/>
                    </a:srgbClr>
                  </a:gs>
                  <a:gs pos="25000">
                    <a:srgbClr val="2D2DB9">
                      <a:tint val="93000"/>
                      <a:satMod val="120000"/>
                    </a:srgbClr>
                  </a:gs>
                  <a:gs pos="50000">
                    <a:srgbClr val="2D2DB9">
                      <a:shade val="89000"/>
                      <a:satMod val="110000"/>
                    </a:srgbClr>
                  </a:gs>
                  <a:gs pos="75000">
                    <a:srgbClr val="2D2DB9">
                      <a:tint val="93000"/>
                      <a:satMod val="120000"/>
                    </a:srgbClr>
                  </a:gs>
                  <a:gs pos="100000">
                    <a:srgbClr val="2D2DB9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393" y="2925746"/>
            <a:ext cx="2201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 smtClean="0"/>
              <a:t>Estimation </a:t>
            </a:r>
            <a:endParaRPr lang="en-NZ" sz="3200" dirty="0"/>
          </a:p>
        </p:txBody>
      </p:sp>
      <p:cxnSp>
        <p:nvCxnSpPr>
          <p:cNvPr id="14" name="Straight Arrow Connector 13"/>
          <p:cNvCxnSpPr>
            <a:endCxn id="13" idx="3"/>
          </p:cNvCxnSpPr>
          <p:nvPr/>
        </p:nvCxnSpPr>
        <p:spPr bwMode="auto">
          <a:xfrm flipH="1">
            <a:off x="2687637" y="3163155"/>
            <a:ext cx="1092275" cy="549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467544" y="4027301"/>
            <a:ext cx="24849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>
                <a:solidFill>
                  <a:srgbClr val="000000"/>
                </a:solidFill>
              </a:rPr>
              <a:t>formulae </a:t>
            </a:r>
            <a:endParaRPr lang="en-NZ" sz="3200" dirty="0" smtClean="0">
              <a:solidFill>
                <a:srgbClr val="000000"/>
              </a:solidFill>
            </a:endParaRPr>
          </a:p>
          <a:p>
            <a:r>
              <a:rPr lang="en-NZ" sz="3200" dirty="0" smtClean="0">
                <a:solidFill>
                  <a:srgbClr val="000000"/>
                </a:solidFill>
              </a:rPr>
              <a:t>Substitutions</a:t>
            </a:r>
            <a:endParaRPr lang="en-NZ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9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4664</TotalTime>
  <Words>569</Words>
  <Application>Microsoft Office PowerPoint</Application>
  <PresentationFormat>On-screen Show (4:3)</PresentationFormat>
  <Paragraphs>215</Paragraphs>
  <Slides>40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Default Design</vt:lpstr>
      <vt:lpstr>Office Theme</vt:lpstr>
      <vt:lpstr>1_Default Design</vt:lpstr>
      <vt:lpstr>1_Office Theme</vt:lpstr>
      <vt:lpstr>2_Office Theme</vt:lpstr>
      <vt:lpstr>Serene</vt:lpstr>
      <vt:lpstr>Crayons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identify the sides of the triangle</vt:lpstr>
      <vt:lpstr> Right angled Trig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Ted Vittitoe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Ted Vittitoe</dc:creator>
  <cp:lastModifiedBy>Stephen Anderson</cp:lastModifiedBy>
  <cp:revision>147</cp:revision>
  <cp:lastPrinted>2002-08-21T19:36:57Z</cp:lastPrinted>
  <dcterms:created xsi:type="dcterms:W3CDTF">2002-01-12T04:58:06Z</dcterms:created>
  <dcterms:modified xsi:type="dcterms:W3CDTF">2015-02-08T20:52:54Z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50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0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C:\MCC Web Physics\VittitT\Phy 2053</vt:lpwstr>
  </property>
</Properties>
</file>