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302" r:id="rId3"/>
    <p:sldId id="368" r:id="rId4"/>
    <p:sldId id="332" r:id="rId5"/>
    <p:sldId id="364" r:id="rId6"/>
    <p:sldId id="365" r:id="rId7"/>
    <p:sldId id="366" r:id="rId8"/>
    <p:sldId id="367" r:id="rId9"/>
    <p:sldId id="352" r:id="rId10"/>
    <p:sldId id="353" r:id="rId11"/>
    <p:sldId id="358" r:id="rId12"/>
    <p:sldId id="343" r:id="rId13"/>
    <p:sldId id="344" r:id="rId14"/>
    <p:sldId id="349" r:id="rId15"/>
    <p:sldId id="345" r:id="rId16"/>
    <p:sldId id="308" r:id="rId17"/>
    <p:sldId id="338" r:id="rId18"/>
    <p:sldId id="351" r:id="rId19"/>
    <p:sldId id="356" r:id="rId20"/>
    <p:sldId id="361" r:id="rId21"/>
  </p:sldIdLst>
  <p:sldSz cx="9144000" cy="6858000" type="screen4x3"/>
  <p:notesSz cx="6815138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>
          <p15:clr>
            <a:srgbClr val="A4A3A4"/>
          </p15:clr>
        </p15:guide>
        <p15:guide id="2" pos="57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518" autoAdjust="0"/>
  </p:normalViewPr>
  <p:slideViewPr>
    <p:cSldViewPr>
      <p:cViewPr varScale="1">
        <p:scale>
          <a:sx n="86" d="100"/>
          <a:sy n="86" d="100"/>
        </p:scale>
        <p:origin x="1344" y="192"/>
      </p:cViewPr>
      <p:guideLst>
        <p:guide orient="horz" pos="4272"/>
        <p:guide pos="57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4.emf"/><Relationship Id="rId9" Type="http://schemas.openxmlformats.org/officeDocument/2006/relationships/image" Target="../media/image13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30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1294" y="0"/>
            <a:ext cx="295230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857"/>
            <a:ext cx="295230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1294" y="9444857"/>
            <a:ext cx="295230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E7C331C-A9A5-4546-A8E9-296543ADE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51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30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838" y="0"/>
            <a:ext cx="2952300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046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994" y="4722429"/>
            <a:ext cx="4997151" cy="447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556"/>
            <a:ext cx="2952301" cy="49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838" y="9446556"/>
            <a:ext cx="2952300" cy="49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9C3353A-8535-4CB7-9FFB-39E34E5C5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75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EB438-DBC3-403F-8745-E37E009C801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994" y="4724127"/>
            <a:ext cx="4997151" cy="4474506"/>
          </a:xfrm>
          <a:noFill/>
          <a:ln/>
        </p:spPr>
        <p:txBody>
          <a:bodyPr/>
          <a:lstStyle/>
          <a:p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169614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3353A-8535-4CB7-9FFB-39E34E5C53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4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3353A-8535-4CB7-9FFB-39E34E5C53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79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FD87A5C-81E3-40F4-95B7-F7FFD08372AD}" type="slidenum">
              <a:rPr kumimoji="0" lang="en-US" altLang="en-US" smtClean="0">
                <a:solidFill>
                  <a:prstClr val="black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</a:pPr>
              <a:t>18</a:t>
            </a:fld>
            <a:endParaRPr kumimoji="0" lang="en-US" alt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59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2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808" indent="-28646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5859" indent="-22917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202" indent="-22917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546" indent="-22917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0889" indent="-22917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233" indent="-22917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7576" indent="-22917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5919" indent="-22917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0D21B14-1AFB-4FC7-9BCC-F2F7F74AE1F7}" type="slidenum">
              <a:rPr kumimoji="0" lang="en-US" altLang="en-US" smtClean="0">
                <a:latin typeface="Verdana" pitchFamily="34" charset="0"/>
              </a:rPr>
              <a:pPr eaLnBrk="1" hangingPunct="1">
                <a:spcBef>
                  <a:spcPct val="50000"/>
                </a:spcBef>
              </a:pPr>
              <a:t>19</a:t>
            </a:fld>
            <a:endParaRPr kumimoji="0" lang="en-US" altLang="en-US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49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3353A-8535-4CB7-9FFB-39E34E5C53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70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84742-AD80-4FC4-B030-2AFCCB68242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994" y="4724127"/>
            <a:ext cx="4997151" cy="4474506"/>
          </a:xfrm>
          <a:noFill/>
          <a:ln/>
        </p:spPr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69590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84742-AD80-4FC4-B030-2AFCCB68242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994" y="4724127"/>
            <a:ext cx="4997151" cy="4474506"/>
          </a:xfrm>
          <a:noFill/>
          <a:ln/>
        </p:spPr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55188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84742-AD80-4FC4-B030-2AFCCB68242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994" y="4724127"/>
            <a:ext cx="4997151" cy="4474506"/>
          </a:xfrm>
          <a:noFill/>
          <a:ln/>
        </p:spPr>
        <p:txBody>
          <a:bodyPr/>
          <a:lstStyle/>
          <a:p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345760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3353A-8535-4CB7-9FFB-39E34E5C53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32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3353A-8535-4CB7-9FFB-39E34E5C53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57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3353A-8535-4CB7-9FFB-39E34E5C53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48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3353A-8535-4CB7-9FFB-39E34E5C53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6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2147C-D8F7-42CD-8D4E-DFD4CA079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2BCB3-C79E-4326-92AB-FB3158E69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C5764-2C1C-4228-B34F-C63472527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06D91-5BFB-4E48-A7AE-B64B1EF03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1C7E-95B7-4A35-BFCF-A12716D0964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10/04/16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6A2A-C95D-4749-96E0-CD985970802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01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1C7E-95B7-4A35-BFCF-A12716D0964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10/04/16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6A2A-C95D-4749-96E0-CD985970802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16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1C7E-95B7-4A35-BFCF-A12716D0964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10/04/16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6A2A-C95D-4749-96E0-CD985970802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6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1C7E-95B7-4A35-BFCF-A12716D0964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10/04/16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6A2A-C95D-4749-96E0-CD985970802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5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1C7E-95B7-4A35-BFCF-A12716D0964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10/04/16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6A2A-C95D-4749-96E0-CD985970802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90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1C7E-95B7-4A35-BFCF-A12716D0964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10/04/16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6A2A-C95D-4749-96E0-CD985970802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24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1C7E-95B7-4A35-BFCF-A12716D0964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10/04/16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6A2A-C95D-4749-96E0-CD985970802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5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43C5-7A81-4A91-9996-AEE3928F2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1C7E-95B7-4A35-BFCF-A12716D0964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10/04/16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6A2A-C95D-4749-96E0-CD985970802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08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1C7E-95B7-4A35-BFCF-A12716D0964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10/04/16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6A2A-C95D-4749-96E0-CD985970802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87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1C7E-95B7-4A35-BFCF-A12716D0964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10/04/16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6A2A-C95D-4749-96E0-CD985970802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1C7E-95B7-4A35-BFCF-A12716D09641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10/04/16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6A2A-C95D-4749-96E0-CD985970802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5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A0BAF-2E2D-4061-BAA4-154F19188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AB5AF-094F-44BD-85B7-E1C3CD283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425B7-AB1B-4958-ADCE-633830A70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056C6-AFC0-45D5-8581-2637953D4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2E59F-8AD5-4A2F-A04B-F6ADD80F8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6D7D-548A-4337-AC10-D24B0C8E8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84343-E80C-4ADA-A927-CFA224E92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5178347-BF70-49EB-829D-871F20BE3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9C1C7E-95B7-4A35-BFCF-A12716D09641}" type="datetimeFigureOut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10/04/16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726A2A-C95D-4749-96E0-CD9859708023}" type="slidenum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84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2.pn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gif"/><Relationship Id="rId5" Type="http://schemas.openxmlformats.org/officeDocument/2006/relationships/image" Target="../media/image25.jpeg"/><Relationship Id="rId6" Type="http://schemas.openxmlformats.org/officeDocument/2006/relationships/image" Target="../media/image26.gif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emf"/><Relationship Id="rId20" Type="http://schemas.openxmlformats.org/officeDocument/2006/relationships/oleObject" Target="../embeddings/oleObject12.bin"/><Relationship Id="rId21" Type="http://schemas.openxmlformats.org/officeDocument/2006/relationships/image" Target="../media/image13.e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9.emf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10.emf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11.emf"/><Relationship Id="rId16" Type="http://schemas.openxmlformats.org/officeDocument/2006/relationships/oleObject" Target="../embeddings/oleObject10.bin"/><Relationship Id="rId17" Type="http://schemas.openxmlformats.org/officeDocument/2006/relationships/image" Target="../media/image12.emf"/><Relationship Id="rId18" Type="http://schemas.openxmlformats.org/officeDocument/2006/relationships/oleObject" Target="../embeddings/oleObject11.bin"/><Relationship Id="rId19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69129" y="954088"/>
            <a:ext cx="3850227" cy="4923184"/>
          </a:xfrm>
          <a:prstGeom prst="rect">
            <a:avLst/>
          </a:prstGeom>
          <a:noFill/>
          <a:ln/>
        </p:spPr>
      </p:pic>
      <p:sp>
        <p:nvSpPr>
          <p:cNvPr id="24611" name="WordArt 58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3984625" cy="477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Pendulum</a:t>
            </a:r>
            <a:endParaRPr lang="en-NZ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4612" name="Rectangle 59"/>
          <p:cNvSpPr>
            <a:spLocks noChangeArrowheads="1"/>
          </p:cNvSpPr>
          <p:nvPr/>
        </p:nvSpPr>
        <p:spPr bwMode="auto">
          <a:xfrm>
            <a:off x="323850" y="1268413"/>
            <a:ext cx="41767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>
                <a:ea typeface="SimSun" pitchFamily="2" charset="-122"/>
              </a:rPr>
              <a:t>A string is attached to mass </a:t>
            </a:r>
            <a:r>
              <a:rPr lang="en-US" altLang="zh-CN" sz="2400" i="1" dirty="0">
                <a:ea typeface="SimSun" pitchFamily="2" charset="-122"/>
              </a:rPr>
              <a:t>m</a:t>
            </a:r>
            <a:r>
              <a:rPr lang="en-US" altLang="zh-CN" sz="2400" dirty="0">
                <a:ea typeface="SimSun" pitchFamily="2" charset="-122"/>
              </a:rPr>
              <a:t> and swung in a horizontal circle of radius </a:t>
            </a:r>
            <a:r>
              <a:rPr lang="en-US" altLang="zh-CN" sz="2400" i="1" dirty="0">
                <a:ea typeface="SimSun" pitchFamily="2" charset="-122"/>
              </a:rPr>
              <a:t>r</a:t>
            </a:r>
            <a:r>
              <a:rPr lang="en-US" altLang="zh-CN" sz="2400" dirty="0">
                <a:ea typeface="SimSun" pitchFamily="2" charset="-122"/>
              </a:rPr>
              <a:t>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zh-CN" sz="2400" dirty="0">
              <a:ea typeface="SimSun" pitchFamily="2" charset="-12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>
                <a:ea typeface="SimSun" pitchFamily="2" charset="-122"/>
              </a:rPr>
              <a:t>There is tension </a:t>
            </a:r>
            <a:r>
              <a:rPr lang="en-US" altLang="zh-CN" sz="2400" i="1" dirty="0">
                <a:ea typeface="SimSun" pitchFamily="2" charset="-122"/>
              </a:rPr>
              <a:t>T</a:t>
            </a:r>
            <a:r>
              <a:rPr lang="en-US" altLang="zh-CN" sz="2400" dirty="0">
                <a:ea typeface="SimSun" pitchFamily="2" charset="-122"/>
              </a:rPr>
              <a:t> in the string.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zh-CN" sz="2400" dirty="0">
              <a:ea typeface="SimSun" pitchFamily="2" charset="-12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>
                <a:ea typeface="SimSun" pitchFamily="2" charset="-122"/>
              </a:rPr>
              <a:t>The angle </a:t>
            </a:r>
            <a:r>
              <a:rPr lang="en-US" altLang="zh-CN" sz="2400" dirty="0" err="1">
                <a:ea typeface="SimSun" pitchFamily="2" charset="-122"/>
              </a:rPr>
              <a:t>θ</a:t>
            </a:r>
            <a:r>
              <a:rPr lang="en-US" altLang="zh-CN" sz="2400" dirty="0">
                <a:ea typeface="SimSun" pitchFamily="2" charset="-122"/>
              </a:rPr>
              <a:t> is measured from the vertical (where the string is held).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zh-CN" sz="2400" dirty="0">
              <a:ea typeface="SimSun" pitchFamily="2" charset="-12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>
                <a:solidFill>
                  <a:srgbClr val="FF0000"/>
                </a:solidFill>
                <a:ea typeface="SimSun" pitchFamily="2" charset="-122"/>
              </a:rPr>
              <a:t>On the free-body diagram there is </a:t>
            </a:r>
            <a:r>
              <a:rPr lang="en-US" altLang="zh-CN" sz="2400" b="1" dirty="0">
                <a:ea typeface="SimSun" pitchFamily="2" charset="-122"/>
              </a:rPr>
              <a:t>no</a:t>
            </a:r>
            <a:r>
              <a:rPr lang="en-US" altLang="zh-CN" sz="2400" dirty="0">
                <a:ea typeface="SimSun" pitchFamily="2" charset="-122"/>
              </a:rPr>
              <a:t> centripetal force </a:t>
            </a:r>
            <a:r>
              <a:rPr lang="en-US" altLang="zh-CN" sz="2400" dirty="0">
                <a:solidFill>
                  <a:srgbClr val="FF0000"/>
                </a:solidFill>
                <a:ea typeface="SimSun" pitchFamily="2" charset="-122"/>
              </a:rPr>
              <a:t>indicated. It is not a separate force.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683594"/>
              </p:ext>
            </p:extLst>
          </p:nvPr>
        </p:nvGraphicFramePr>
        <p:xfrm>
          <a:off x="3491880" y="3573016"/>
          <a:ext cx="490834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1040760" imgH="330120" progId="Equation.3">
                  <p:embed/>
                </p:oleObj>
              </mc:Choice>
              <mc:Fallback>
                <p:oleObj name="Equation" r:id="rId3" imgW="10407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573016"/>
                        <a:ext cx="4908349" cy="158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14908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Can you derive …</a:t>
            </a:r>
            <a:endParaRPr lang="en-NZ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‘Banked’ Curves  (Uniform) Circular Motion…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8483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3 Stephen Documents\Physics\Y13 Physics\3.4 Mechanical Systems 91524\2 Circular motion\L3phy CoM imp Circ\Aircraft-Y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" y="24598"/>
            <a:ext cx="9190986" cy="683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2195736" y="535090"/>
            <a:ext cx="6048672" cy="10217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sz="5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Banked </a:t>
            </a:r>
            <a:r>
              <a:rPr lang="en-NZ" sz="5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Curve? </a:t>
            </a:r>
            <a:endParaRPr lang="en-NZ" sz="54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982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3 Stephen Documents\Physics\Y13 Physics\3.4 Mechanical Systems 91524\2 Circular motion\L3phy CoM imp Circ\bank angle air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8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78"/>
            <a:ext cx="5544616" cy="586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1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42" name="Picture 2" descr="F:\3 Stephen Documents\Physics\Y13 Physics\3.4 Mechanical Systems 91524\2 Circular motion\L3phy CoM imp Circ\banked tu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885"/>
            <a:ext cx="7400925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3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6"/>
          <p:cNvSpPr>
            <a:spLocks noChangeArrowheads="1" noChangeShapeType="1" noTextEdit="1"/>
          </p:cNvSpPr>
          <p:nvPr/>
        </p:nvSpPr>
        <p:spPr bwMode="auto">
          <a:xfrm>
            <a:off x="179512" y="332656"/>
            <a:ext cx="31877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Banked Curve</a:t>
            </a:r>
          </a:p>
        </p:txBody>
      </p:sp>
      <p:sp>
        <p:nvSpPr>
          <p:cNvPr id="26629" name="Text Box 14"/>
          <p:cNvSpPr txBox="1">
            <a:spLocks noChangeArrowheads="1"/>
          </p:cNvSpPr>
          <p:nvPr/>
        </p:nvSpPr>
        <p:spPr bwMode="auto">
          <a:xfrm>
            <a:off x="323529" y="1052736"/>
            <a:ext cx="45365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365125">
              <a:buFontTx/>
              <a:buChar char="•"/>
            </a:pPr>
            <a:r>
              <a:rPr lang="en-US" altLang="zh-CN" sz="2400" dirty="0">
                <a:ea typeface="SimSun" pitchFamily="2" charset="-122"/>
              </a:rPr>
              <a:t>A component of the </a:t>
            </a:r>
            <a:r>
              <a:rPr lang="en-US" altLang="zh-CN" sz="2400" dirty="0" smtClean="0">
                <a:ea typeface="SimSun" pitchFamily="2" charset="-122"/>
              </a:rPr>
              <a:t>Support / normal </a:t>
            </a:r>
            <a:r>
              <a:rPr lang="en-US" altLang="zh-CN" sz="2400" dirty="0">
                <a:ea typeface="SimSun" pitchFamily="2" charset="-122"/>
              </a:rPr>
              <a:t>force is keeping the car on the curve. So the reliance on friction can be </a:t>
            </a:r>
            <a:r>
              <a:rPr lang="en-US" altLang="zh-CN" sz="2400" dirty="0">
                <a:solidFill>
                  <a:srgbClr val="FF0000"/>
                </a:solidFill>
                <a:ea typeface="SimSun" pitchFamily="2" charset="-122"/>
              </a:rPr>
              <a:t>reduced</a:t>
            </a:r>
            <a:r>
              <a:rPr lang="en-US" altLang="zh-CN" sz="2400" dirty="0">
                <a:ea typeface="SimSun" pitchFamily="2" charset="-122"/>
              </a:rPr>
              <a:t> with a banked curved. </a:t>
            </a:r>
          </a:p>
          <a:p>
            <a:pPr marL="365125" indent="-365125">
              <a:buFontTx/>
              <a:buChar char="•"/>
            </a:pPr>
            <a:r>
              <a:rPr lang="en-US" altLang="zh-CN" sz="2400" dirty="0">
                <a:ea typeface="SimSun" pitchFamily="2" charset="-122"/>
              </a:rPr>
              <a:t>The horizontal component of the Support </a:t>
            </a:r>
            <a:r>
              <a:rPr lang="en-US" altLang="zh-CN" sz="2400" dirty="0" smtClean="0">
                <a:ea typeface="SimSun" pitchFamily="2" charset="-122"/>
              </a:rPr>
              <a:t>/ normal </a:t>
            </a:r>
            <a:r>
              <a:rPr lang="en-US" altLang="zh-CN" sz="2400" dirty="0">
                <a:ea typeface="SimSun" pitchFamily="2" charset="-122"/>
              </a:rPr>
              <a:t>force </a:t>
            </a:r>
            <a:r>
              <a:rPr lang="en-US" altLang="zh-CN" sz="2400" dirty="0" smtClean="0">
                <a:ea typeface="SimSun" pitchFamily="2" charset="-122"/>
              </a:rPr>
              <a:t>can </a:t>
            </a:r>
            <a:r>
              <a:rPr lang="en-US" altLang="zh-CN" sz="2400" dirty="0">
                <a:ea typeface="SimSun" pitchFamily="2" charset="-122"/>
              </a:rPr>
              <a:t>be set equal to the </a:t>
            </a:r>
            <a:r>
              <a:rPr lang="en-US" altLang="zh-CN" sz="2400" dirty="0">
                <a:solidFill>
                  <a:srgbClr val="FF0000"/>
                </a:solidFill>
                <a:ea typeface="SimSun" pitchFamily="2" charset="-122"/>
              </a:rPr>
              <a:t>centripetal</a:t>
            </a:r>
            <a:r>
              <a:rPr lang="en-US" altLang="zh-CN" sz="2400" dirty="0">
                <a:ea typeface="SimSun" pitchFamily="2" charset="-122"/>
              </a:rPr>
              <a:t> force. The vertical component of the normal force offsets the </a:t>
            </a:r>
            <a:r>
              <a:rPr lang="en-US" altLang="zh-CN" sz="2400" dirty="0">
                <a:solidFill>
                  <a:srgbClr val="FF0000"/>
                </a:solidFill>
                <a:ea typeface="SimSun" pitchFamily="2" charset="-122"/>
              </a:rPr>
              <a:t>weight</a:t>
            </a:r>
            <a:r>
              <a:rPr lang="en-US" altLang="zh-CN" sz="2400" dirty="0">
                <a:ea typeface="SimSun" pitchFamily="2" charset="-122"/>
              </a:rPr>
              <a:t>.</a:t>
            </a:r>
            <a:r>
              <a:rPr lang="en-AU" altLang="zh-CN" sz="2400" dirty="0">
                <a:ea typeface="SimSun" pitchFamily="2" charset="-122"/>
              </a:rPr>
              <a:t> </a:t>
            </a:r>
            <a:endParaRPr lang="en-AU" sz="2400" dirty="0"/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 rot="765315">
            <a:off x="6929438" y="4264025"/>
            <a:ext cx="500062" cy="5000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60033" y="611911"/>
            <a:ext cx="4399887" cy="553671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ig05_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664" y="377529"/>
            <a:ext cx="10243349" cy="424847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 bwMode="auto">
          <a:xfrm>
            <a:off x="539552" y="4005064"/>
            <a:ext cx="6984776" cy="7200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N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9552" y="4005064"/>
            <a:ext cx="6984776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N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634281"/>
              </p:ext>
            </p:extLst>
          </p:nvPr>
        </p:nvGraphicFramePr>
        <p:xfrm>
          <a:off x="4716016" y="5157192"/>
          <a:ext cx="3469399" cy="1119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5" imgW="1040760" imgH="330120" progId="Equation.3">
                  <p:embed/>
                </p:oleObj>
              </mc:Choice>
              <mc:Fallback>
                <p:oleObj name="Equation" r:id="rId5" imgW="1040760" imgH="33012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157192"/>
                        <a:ext cx="3469399" cy="1119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7936" y="55892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Can you derive …</a:t>
            </a:r>
            <a:endParaRPr lang="en-N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28625"/>
            <a:ext cx="8248650" cy="604837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zh-CN" sz="2800" dirty="0" smtClean="0">
                <a:latin typeface="Arial" charset="0"/>
                <a:ea typeface="SimSun" pitchFamily="2" charset="-122"/>
              </a:rPr>
              <a:t>A car of mass </a:t>
            </a:r>
            <a:r>
              <a:rPr lang="en-US" altLang="zh-CN" sz="2800" i="1" dirty="0" smtClean="0">
                <a:latin typeface="Arial" charset="0"/>
                <a:ea typeface="SimSun" pitchFamily="2" charset="-122"/>
              </a:rPr>
              <a:t>m</a:t>
            </a:r>
            <a:r>
              <a:rPr lang="en-US" altLang="zh-CN" sz="2800" dirty="0" smtClean="0">
                <a:latin typeface="Arial" charset="0"/>
                <a:ea typeface="SimSun" pitchFamily="2" charset="-122"/>
              </a:rPr>
              <a:t> is moving at a constant speed of 20 m/s around a banked curve with 200 m radius.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zh-CN" sz="2800" dirty="0" err="1" smtClean="0">
                <a:latin typeface="Arial" charset="0"/>
                <a:ea typeface="SimSun" pitchFamily="2" charset="-122"/>
              </a:rPr>
              <a:t>i</a:t>
            </a:r>
            <a:r>
              <a:rPr lang="en-US" altLang="zh-CN" sz="2800" dirty="0" smtClean="0">
                <a:latin typeface="Arial" charset="0"/>
                <a:ea typeface="SimSun" pitchFamily="2" charset="-122"/>
              </a:rPr>
              <a:t>) What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angle</a:t>
            </a:r>
            <a:r>
              <a:rPr lang="en-US" altLang="zh-CN" sz="2800" dirty="0" smtClean="0">
                <a:latin typeface="Arial" charset="0"/>
                <a:ea typeface="SimSun" pitchFamily="2" charset="-122"/>
              </a:rPr>
              <a:t> is needed to make the reliance on tire friction unnecessary (or assume an extreme icy surface…) ?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zh-CN" sz="2800" dirty="0" smtClean="0">
              <a:latin typeface="Arial" charset="0"/>
              <a:ea typeface="SimSun" pitchFamily="2" charset="-122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zh-CN" sz="2800" dirty="0">
              <a:latin typeface="Arial" charset="0"/>
              <a:ea typeface="SimSun" pitchFamily="2" charset="-122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zh-CN" sz="2800" dirty="0" smtClean="0">
                <a:latin typeface="Arial" charset="0"/>
                <a:ea typeface="SimSun" pitchFamily="2" charset="-122"/>
              </a:rPr>
              <a:t>ii) the radius of the curve was 40m?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zh-CN" sz="2800" dirty="0" smtClean="0">
              <a:latin typeface="Arial" charset="0"/>
              <a:ea typeface="SimSun" pitchFamily="2" charset="-122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zh-CN" sz="2800" dirty="0" smtClean="0">
                <a:latin typeface="Arial" charset="0"/>
                <a:ea typeface="SimSun" pitchFamily="2" charset="-122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042" y="1916458"/>
            <a:ext cx="1236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  <a:r>
              <a:rPr lang="en-US" sz="5400" b="1" cap="none" spc="0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</a:t>
            </a:r>
            <a:endParaRPr lang="en-US" sz="5400" b="1" cap="none" spc="0" baseline="30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92280" y="3006805"/>
            <a:ext cx="1236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45</a:t>
            </a:r>
            <a:r>
              <a:rPr lang="en-US" sz="5400" b="1" cap="none" spc="0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</a:t>
            </a:r>
            <a:endParaRPr lang="en-US" sz="5400" b="1" cap="none" spc="0" baseline="30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06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Verdana" pitchFamily="34" charset="0"/>
              </a:rPr>
              <a:t>What type of force is providing the centripetal force in the following examples……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Verdana" pitchFamily="34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2800">
              <a:solidFill>
                <a:prstClr val="black"/>
              </a:solidFill>
              <a:latin typeface="Verdan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1219200"/>
            <a:ext cx="3886200" cy="2057400"/>
            <a:chOff x="528" y="768"/>
            <a:chExt cx="2448" cy="1296"/>
          </a:xfrm>
        </p:grpSpPr>
        <p:pic>
          <p:nvPicPr>
            <p:cNvPr id="109584" name="Picture 5" descr="bspov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768"/>
              <a:ext cx="1344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85" name="Text Box 6"/>
            <p:cNvSpPr txBox="1">
              <a:spLocks noChangeArrowheads="1"/>
            </p:cNvSpPr>
            <p:nvPr/>
          </p:nvSpPr>
          <p:spPr bwMode="auto">
            <a:xfrm>
              <a:off x="528" y="1776"/>
              <a:ext cx="24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2400">
                  <a:solidFill>
                    <a:prstClr val="black"/>
                  </a:solidFill>
                  <a:latin typeface="Verdana" pitchFamily="34" charset="0"/>
                </a:rPr>
                <a:t>Ball on a string?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343400" y="1066800"/>
            <a:ext cx="4038600" cy="2879725"/>
            <a:chOff x="2736" y="672"/>
            <a:chExt cx="2544" cy="1814"/>
          </a:xfrm>
        </p:grpSpPr>
        <p:pic>
          <p:nvPicPr>
            <p:cNvPr id="109582" name="Picture 8" descr="the_orbi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672"/>
              <a:ext cx="249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83" name="Text Box 9"/>
            <p:cNvSpPr txBox="1">
              <a:spLocks noChangeArrowheads="1"/>
            </p:cNvSpPr>
            <p:nvPr/>
          </p:nvSpPr>
          <p:spPr bwMode="auto">
            <a:xfrm>
              <a:off x="2736" y="1968"/>
              <a:ext cx="25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2400">
                  <a:solidFill>
                    <a:prstClr val="black"/>
                  </a:solidFill>
                  <a:latin typeface="Verdana" pitchFamily="34" charset="0"/>
                </a:rPr>
                <a:t>Earth orbiting the sun?</a:t>
              </a:r>
            </a:p>
            <a:p>
              <a:pPr eaLnBrk="1" fontAlgn="auto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2400">
                  <a:solidFill>
                    <a:prstClr val="black"/>
                  </a:solidFill>
                  <a:latin typeface="Verdana" pitchFamily="34" charset="0"/>
                </a:rPr>
                <a:t>Moon orbiting the earth?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04800" y="3581400"/>
            <a:ext cx="3657600" cy="3108325"/>
            <a:chOff x="192" y="2256"/>
            <a:chExt cx="2304" cy="1958"/>
          </a:xfrm>
        </p:grpSpPr>
        <p:pic>
          <p:nvPicPr>
            <p:cNvPr id="109580" name="Picture 11" descr="clothoi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256"/>
              <a:ext cx="922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81" name="Text Box 12"/>
            <p:cNvSpPr txBox="1">
              <a:spLocks noChangeArrowheads="1"/>
            </p:cNvSpPr>
            <p:nvPr/>
          </p:nvSpPr>
          <p:spPr bwMode="auto">
            <a:xfrm>
              <a:off x="192" y="3696"/>
              <a:ext cx="230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2400">
                  <a:solidFill>
                    <a:prstClr val="black"/>
                  </a:solidFill>
                  <a:latin typeface="Verdana" pitchFamily="34" charset="0"/>
                </a:rPr>
                <a:t>At the top of a     roller coaster loop?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495800" y="4114800"/>
            <a:ext cx="4495800" cy="2514600"/>
            <a:chOff x="2832" y="2592"/>
            <a:chExt cx="2832" cy="1584"/>
          </a:xfrm>
        </p:grpSpPr>
        <p:grpSp>
          <p:nvGrpSpPr>
            <p:cNvPr id="109576" name="Group 15"/>
            <p:cNvGrpSpPr>
              <a:grpSpLocks/>
            </p:cNvGrpSpPr>
            <p:nvPr/>
          </p:nvGrpSpPr>
          <p:grpSpPr bwMode="auto">
            <a:xfrm>
              <a:off x="3264" y="2592"/>
              <a:ext cx="1584" cy="1442"/>
              <a:chOff x="912" y="2352"/>
              <a:chExt cx="1771" cy="1778"/>
            </a:xfrm>
          </p:grpSpPr>
          <p:pic>
            <p:nvPicPr>
              <p:cNvPr id="109578" name="Picture 16" descr="Animation of circular motion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2352"/>
                <a:ext cx="1771" cy="1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579" name="Oval 1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1248" cy="1248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altLang="en-US" sz="28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09577" name="Text Box 19"/>
            <p:cNvSpPr txBox="1">
              <a:spLocks noChangeArrowheads="1"/>
            </p:cNvSpPr>
            <p:nvPr/>
          </p:nvSpPr>
          <p:spPr bwMode="auto">
            <a:xfrm>
              <a:off x="2832" y="3888"/>
              <a:ext cx="283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2400">
                  <a:solidFill>
                    <a:prstClr val="black"/>
                  </a:solidFill>
                  <a:latin typeface="Verdana" pitchFamily="34" charset="0"/>
                </a:rPr>
                <a:t>A car on a circular track?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64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704808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Verdana" pitchFamily="34" charset="0"/>
              </a:rPr>
              <a:t>Tension (T)</a:t>
            </a:r>
            <a:r>
              <a:rPr lang="en-US" altLang="en-US" sz="2400" u="none" dirty="0">
                <a:latin typeface="Verdana" pitchFamily="34" charset="0"/>
              </a:rPr>
              <a:t> – force applied by a string or rope</a:t>
            </a:r>
            <a:endParaRPr lang="en-US" altLang="en-US" sz="2400" b="1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u="none" dirty="0">
                <a:latin typeface="Verdana" pitchFamily="34" charset="0"/>
              </a:rPr>
              <a:t>    </a:t>
            </a:r>
            <a:endParaRPr lang="en-US" altLang="en-US" sz="2400" b="1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endParaRPr lang="en-US" sz="24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u="none" dirty="0">
              <a:solidFill>
                <a:schemeClr val="tx2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 dirty="0">
              <a:latin typeface="Verdana" pitchFamily="34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838200" y="1143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 u="none">
              <a:latin typeface="Verdana" pitchFamily="34" charset="0"/>
            </a:endParaRPr>
          </a:p>
        </p:txBody>
      </p:sp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4876800" y="1828800"/>
            <a:ext cx="381000" cy="304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>
              <a:latin typeface="Verdan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29200" y="1447800"/>
            <a:ext cx="3048000" cy="457200"/>
            <a:chOff x="3168" y="912"/>
            <a:chExt cx="1920" cy="288"/>
          </a:xfrm>
        </p:grpSpPr>
        <p:sp>
          <p:nvSpPr>
            <p:cNvPr id="91164" name="Line 6"/>
            <p:cNvSpPr>
              <a:spLocks noChangeShapeType="1"/>
            </p:cNvSpPr>
            <p:nvPr/>
          </p:nvSpPr>
          <p:spPr bwMode="auto">
            <a:xfrm>
              <a:off x="3168" y="1056"/>
              <a:ext cx="1008" cy="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NZ"/>
            </a:p>
          </p:txBody>
        </p:sp>
        <p:sp>
          <p:nvSpPr>
            <p:cNvPr id="91165" name="Text Box 7"/>
            <p:cNvSpPr txBox="1">
              <a:spLocks noChangeArrowheads="1"/>
            </p:cNvSpPr>
            <p:nvPr/>
          </p:nvSpPr>
          <p:spPr bwMode="auto">
            <a:xfrm>
              <a:off x="4320" y="91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u="none" dirty="0">
                  <a:latin typeface="Verdana" pitchFamily="34" charset="0"/>
                </a:rPr>
                <a:t> 5 N</a:t>
              </a:r>
            </a:p>
          </p:txBody>
        </p:sp>
      </p:grp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0" y="2564904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u="none" dirty="0">
                <a:latin typeface="Verdana" pitchFamily="34" charset="0"/>
              </a:rPr>
              <a:t>     We say “the tension in the string is 5 N”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3657600" y="2133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u="none" dirty="0">
                <a:latin typeface="Verdana" pitchFamily="34" charset="0"/>
              </a:rPr>
              <a:t>T = 5 N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14600" y="4800600"/>
            <a:ext cx="3657600" cy="1752600"/>
            <a:chOff x="1584" y="3024"/>
            <a:chExt cx="2304" cy="1104"/>
          </a:xfrm>
        </p:grpSpPr>
        <p:sp>
          <p:nvSpPr>
            <p:cNvPr id="91152" name="Rectangle 12"/>
            <p:cNvSpPr>
              <a:spLocks noChangeArrowheads="1"/>
            </p:cNvSpPr>
            <p:nvPr/>
          </p:nvSpPr>
          <p:spPr bwMode="auto">
            <a:xfrm>
              <a:off x="2208" y="3168"/>
              <a:ext cx="336" cy="33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800">
                <a:latin typeface="Verdana" pitchFamily="34" charset="0"/>
              </a:endParaRPr>
            </a:p>
          </p:txBody>
        </p:sp>
        <p:sp>
          <p:nvSpPr>
            <p:cNvPr id="91153" name="Oval 13"/>
            <p:cNvSpPr>
              <a:spLocks noChangeArrowheads="1"/>
            </p:cNvSpPr>
            <p:nvPr/>
          </p:nvSpPr>
          <p:spPr bwMode="auto">
            <a:xfrm>
              <a:off x="3168" y="3312"/>
              <a:ext cx="192" cy="19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800">
                <a:latin typeface="Verdana" pitchFamily="34" charset="0"/>
              </a:endParaRPr>
            </a:p>
          </p:txBody>
        </p:sp>
        <p:sp>
          <p:nvSpPr>
            <p:cNvPr id="91154" name="Line 14"/>
            <p:cNvSpPr>
              <a:spLocks noChangeShapeType="1"/>
            </p:cNvSpPr>
            <p:nvPr/>
          </p:nvSpPr>
          <p:spPr bwMode="auto">
            <a:xfrm flipV="1">
              <a:off x="2544" y="3312"/>
              <a:ext cx="720" cy="0"/>
            </a:xfrm>
            <a:prstGeom prst="line">
              <a:avLst/>
            </a:prstGeom>
            <a:noFill/>
            <a:ln w="317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91155" name="Line 15"/>
            <p:cNvSpPr>
              <a:spLocks noChangeShapeType="1"/>
            </p:cNvSpPr>
            <p:nvPr/>
          </p:nvSpPr>
          <p:spPr bwMode="auto">
            <a:xfrm>
              <a:off x="3360" y="3408"/>
              <a:ext cx="0" cy="384"/>
            </a:xfrm>
            <a:prstGeom prst="line">
              <a:avLst/>
            </a:prstGeom>
            <a:noFill/>
            <a:ln w="317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91156" name="Rectangle 16"/>
            <p:cNvSpPr>
              <a:spLocks noChangeArrowheads="1"/>
            </p:cNvSpPr>
            <p:nvPr/>
          </p:nvSpPr>
          <p:spPr bwMode="auto">
            <a:xfrm>
              <a:off x="3264" y="379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800">
                <a:latin typeface="Verdana" pitchFamily="34" charset="0"/>
              </a:endParaRPr>
            </a:p>
          </p:txBody>
        </p:sp>
        <p:sp>
          <p:nvSpPr>
            <p:cNvPr id="91157" name="Line 17"/>
            <p:cNvSpPr>
              <a:spLocks noChangeShapeType="1"/>
            </p:cNvSpPr>
            <p:nvPr/>
          </p:nvSpPr>
          <p:spPr bwMode="auto">
            <a:xfrm>
              <a:off x="1584" y="3504"/>
              <a:ext cx="163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91158" name="Line 18"/>
            <p:cNvSpPr>
              <a:spLocks noChangeShapeType="1"/>
            </p:cNvSpPr>
            <p:nvPr/>
          </p:nvSpPr>
          <p:spPr bwMode="auto">
            <a:xfrm>
              <a:off x="1872" y="3504"/>
              <a:ext cx="0" cy="62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91159" name="Line 19"/>
            <p:cNvSpPr>
              <a:spLocks noChangeShapeType="1"/>
            </p:cNvSpPr>
            <p:nvPr/>
          </p:nvSpPr>
          <p:spPr bwMode="auto">
            <a:xfrm>
              <a:off x="2928" y="3504"/>
              <a:ext cx="0" cy="62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91160" name="Line 20"/>
            <p:cNvSpPr>
              <a:spLocks noChangeShapeType="1"/>
            </p:cNvSpPr>
            <p:nvPr/>
          </p:nvSpPr>
          <p:spPr bwMode="auto">
            <a:xfrm>
              <a:off x="2544" y="3312"/>
              <a:ext cx="2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91161" name="Line 21"/>
            <p:cNvSpPr>
              <a:spLocks noChangeShapeType="1"/>
            </p:cNvSpPr>
            <p:nvPr/>
          </p:nvSpPr>
          <p:spPr bwMode="auto">
            <a:xfrm flipV="1">
              <a:off x="3360" y="3552"/>
              <a:ext cx="0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91162" name="Text Box 22"/>
            <p:cNvSpPr txBox="1">
              <a:spLocks noChangeArrowheads="1"/>
            </p:cNvSpPr>
            <p:nvPr/>
          </p:nvSpPr>
          <p:spPr bwMode="auto">
            <a:xfrm>
              <a:off x="3408" y="350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u="none">
                  <a:latin typeface="Verdana" pitchFamily="34" charset="0"/>
                </a:rPr>
                <a:t>T</a:t>
              </a:r>
            </a:p>
          </p:txBody>
        </p:sp>
        <p:sp>
          <p:nvSpPr>
            <p:cNvPr id="91163" name="Text Box 23"/>
            <p:cNvSpPr txBox="1">
              <a:spLocks noChangeArrowheads="1"/>
            </p:cNvSpPr>
            <p:nvPr/>
          </p:nvSpPr>
          <p:spPr bwMode="auto">
            <a:xfrm>
              <a:off x="2688" y="302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u="none">
                  <a:latin typeface="Verdana" pitchFamily="34" charset="0"/>
                </a:rPr>
                <a:t>T</a:t>
              </a:r>
            </a:p>
          </p:txBody>
        </p:sp>
      </p:grpSp>
      <p:sp>
        <p:nvSpPr>
          <p:cNvPr id="91146" name="Oval 24"/>
          <p:cNvSpPr>
            <a:spLocks noChangeArrowheads="1"/>
          </p:cNvSpPr>
          <p:nvPr/>
        </p:nvSpPr>
        <p:spPr bwMode="auto">
          <a:xfrm>
            <a:off x="4953000" y="1905000"/>
            <a:ext cx="4572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>
              <a:latin typeface="Verdana" pitchFamily="34" charset="0"/>
            </a:endParaRP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57200" y="1219200"/>
            <a:ext cx="8153400" cy="838200"/>
            <a:chOff x="288" y="768"/>
            <a:chExt cx="5136" cy="528"/>
          </a:xfrm>
        </p:grpSpPr>
        <p:sp>
          <p:nvSpPr>
            <p:cNvPr id="91148" name="Text Box 26"/>
            <p:cNvSpPr txBox="1">
              <a:spLocks noChangeArrowheads="1"/>
            </p:cNvSpPr>
            <p:nvPr/>
          </p:nvSpPr>
          <p:spPr bwMode="auto">
            <a:xfrm>
              <a:off x="288" y="768"/>
              <a:ext cx="5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u="none">
                  <a:latin typeface="Verdana" pitchFamily="34" charset="0"/>
                </a:rPr>
                <a:t>Ex:  </a:t>
              </a:r>
            </a:p>
          </p:txBody>
        </p:sp>
        <p:sp>
          <p:nvSpPr>
            <p:cNvPr id="91149" name="Rectangle 27"/>
            <p:cNvSpPr>
              <a:spLocks noChangeArrowheads="1"/>
            </p:cNvSpPr>
            <p:nvPr/>
          </p:nvSpPr>
          <p:spPr bwMode="auto">
            <a:xfrm>
              <a:off x="1104" y="864"/>
              <a:ext cx="960" cy="43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800">
                <a:latin typeface="Verdana" pitchFamily="34" charset="0"/>
              </a:endParaRPr>
            </a:p>
          </p:txBody>
        </p:sp>
        <p:pic>
          <p:nvPicPr>
            <p:cNvPr id="91150" name="Picture 28" descr="BL0069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63"/>
            <a:stretch>
              <a:fillRect/>
            </a:stretch>
          </p:blipFill>
          <p:spPr bwMode="auto">
            <a:xfrm>
              <a:off x="2976" y="864"/>
              <a:ext cx="8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51" name="Line 29"/>
            <p:cNvSpPr>
              <a:spLocks noChangeShapeType="1"/>
            </p:cNvSpPr>
            <p:nvPr/>
          </p:nvSpPr>
          <p:spPr bwMode="auto">
            <a:xfrm>
              <a:off x="2064" y="1056"/>
              <a:ext cx="1056" cy="0"/>
            </a:xfrm>
            <a:prstGeom prst="line">
              <a:avLst/>
            </a:prstGeom>
            <a:noFill/>
            <a:ln w="857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</p:grp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060848"/>
            <a:ext cx="1152806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3312886" y="1676400"/>
            <a:ext cx="609600" cy="0"/>
          </a:xfrm>
          <a:prstGeom prst="line">
            <a:avLst/>
          </a:prstGeom>
          <a:ln w="57150">
            <a:solidFill>
              <a:schemeClr val="tx1"/>
            </a:solidFill>
            <a:headEnd/>
            <a:tailEnd type="triangle" w="med" len="med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en-NZ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4379686" y="1695450"/>
            <a:ext cx="649514" cy="0"/>
          </a:xfrm>
          <a:prstGeom prst="line">
            <a:avLst/>
          </a:prstGeom>
          <a:ln w="57150">
            <a:solidFill>
              <a:schemeClr val="tx1"/>
            </a:solidFill>
            <a:headEnd/>
            <a:tailEnd type="triangle" w="med" len="med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539552" y="3284984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The tension force is directed along the length of the wire and </a:t>
            </a:r>
            <a:r>
              <a:rPr lang="en-US" dirty="0">
                <a:solidFill>
                  <a:srgbClr val="FF0000"/>
                </a:solidFill>
                <a:latin typeface="Verdana"/>
                <a:cs typeface="Verdana"/>
              </a:rPr>
              <a:t>pulls equally </a:t>
            </a:r>
            <a:r>
              <a:rPr lang="en-US" dirty="0">
                <a:latin typeface="Verdana"/>
                <a:cs typeface="Verdana"/>
              </a:rPr>
              <a:t>on the objects on the opposite ends of the wire</a:t>
            </a:r>
          </a:p>
        </p:txBody>
      </p:sp>
    </p:spTree>
    <p:extLst>
      <p:ext uri="{BB962C8B-B14F-4D97-AF65-F5344CB8AC3E}">
        <p14:creationId xmlns:p14="http://schemas.microsoft.com/office/powerpoint/2010/main" val="394581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 autoUpdateAnimBg="0"/>
      <p:bldP spid="115722" grpId="0" autoUpdateAnimBg="0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3 Stephen Documents\Physics\Y13 Physics\3.4 Mechanical Systems 91524\2 Circular motion\L3phy CoM imp Circ\circ mot r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14"/>
            <a:ext cx="8388424" cy="67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5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57188"/>
            <a:ext cx="7072312" cy="602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214438" y="6273800"/>
            <a:ext cx="742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dirty="0"/>
              <a:t>http://</a:t>
            </a:r>
            <a:r>
              <a:rPr lang="en-NZ" dirty="0" smtClean="0"/>
              <a:t>ngsir.netfirms.com/englishhtm/ConicalPendulum.htm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2"/>
          <p:cNvSpPr txBox="1">
            <a:spLocks noChangeArrowheads="1"/>
          </p:cNvSpPr>
          <p:nvPr/>
        </p:nvSpPr>
        <p:spPr bwMode="auto">
          <a:xfrm rot="20593298">
            <a:off x="480720" y="792521"/>
            <a:ext cx="4483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What is the Speed of a </a:t>
            </a:r>
          </a:p>
          <a:p>
            <a:r>
              <a:rPr lang="en-US" sz="2400" b="1" dirty="0" smtClean="0">
                <a:latin typeface="Times New Roman" pitchFamily="18" charset="0"/>
              </a:rPr>
              <a:t>Conical (horizontal) </a:t>
            </a:r>
            <a:r>
              <a:rPr lang="en-US" sz="2400" b="1" dirty="0">
                <a:latin typeface="Times New Roman" pitchFamily="18" charset="0"/>
              </a:rPr>
              <a:t>Pendulum?</a:t>
            </a:r>
          </a:p>
        </p:txBody>
      </p:sp>
      <p:sp>
        <p:nvSpPr>
          <p:cNvPr id="5132" name="Line 3"/>
          <p:cNvSpPr>
            <a:spLocks noChangeShapeType="1"/>
          </p:cNvSpPr>
          <p:nvPr/>
        </p:nvSpPr>
        <p:spPr bwMode="auto">
          <a:xfrm>
            <a:off x="4531940" y="609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33" name="Oval 4"/>
          <p:cNvSpPr>
            <a:spLocks noChangeArrowheads="1"/>
          </p:cNvSpPr>
          <p:nvPr/>
        </p:nvSpPr>
        <p:spPr bwMode="auto">
          <a:xfrm>
            <a:off x="3884240" y="3232150"/>
            <a:ext cx="4648200" cy="100965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134" name="Oval 5"/>
          <p:cNvSpPr>
            <a:spLocks noChangeArrowheads="1"/>
          </p:cNvSpPr>
          <p:nvPr/>
        </p:nvSpPr>
        <p:spPr bwMode="auto">
          <a:xfrm>
            <a:off x="3712790" y="359092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135" name="Line 6"/>
          <p:cNvSpPr>
            <a:spLocks noChangeShapeType="1"/>
          </p:cNvSpPr>
          <p:nvPr/>
        </p:nvSpPr>
        <p:spPr bwMode="auto">
          <a:xfrm flipH="1">
            <a:off x="3808040" y="609600"/>
            <a:ext cx="236220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36" name="Line 7"/>
          <p:cNvSpPr>
            <a:spLocks noChangeShapeType="1"/>
          </p:cNvSpPr>
          <p:nvPr/>
        </p:nvSpPr>
        <p:spPr bwMode="auto">
          <a:xfrm flipH="1">
            <a:off x="45319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37" name="Line 8"/>
          <p:cNvSpPr>
            <a:spLocks noChangeShapeType="1"/>
          </p:cNvSpPr>
          <p:nvPr/>
        </p:nvSpPr>
        <p:spPr bwMode="auto">
          <a:xfrm flipH="1">
            <a:off x="46843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38" name="Line 9"/>
          <p:cNvSpPr>
            <a:spLocks noChangeShapeType="1"/>
          </p:cNvSpPr>
          <p:nvPr/>
        </p:nvSpPr>
        <p:spPr bwMode="auto">
          <a:xfrm flipH="1">
            <a:off x="48367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39" name="Line 10"/>
          <p:cNvSpPr>
            <a:spLocks noChangeShapeType="1"/>
          </p:cNvSpPr>
          <p:nvPr/>
        </p:nvSpPr>
        <p:spPr bwMode="auto">
          <a:xfrm flipH="1">
            <a:off x="49891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0" name="Line 11"/>
          <p:cNvSpPr>
            <a:spLocks noChangeShapeType="1"/>
          </p:cNvSpPr>
          <p:nvPr/>
        </p:nvSpPr>
        <p:spPr bwMode="auto">
          <a:xfrm flipH="1">
            <a:off x="51415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1" name="Line 12"/>
          <p:cNvSpPr>
            <a:spLocks noChangeShapeType="1"/>
          </p:cNvSpPr>
          <p:nvPr/>
        </p:nvSpPr>
        <p:spPr bwMode="auto">
          <a:xfrm flipH="1">
            <a:off x="52939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2" name="Line 13"/>
          <p:cNvSpPr>
            <a:spLocks noChangeShapeType="1"/>
          </p:cNvSpPr>
          <p:nvPr/>
        </p:nvSpPr>
        <p:spPr bwMode="auto">
          <a:xfrm flipH="1">
            <a:off x="54463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3" name="Line 14"/>
          <p:cNvSpPr>
            <a:spLocks noChangeShapeType="1"/>
          </p:cNvSpPr>
          <p:nvPr/>
        </p:nvSpPr>
        <p:spPr bwMode="auto">
          <a:xfrm flipH="1">
            <a:off x="55987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4" name="Line 15"/>
          <p:cNvSpPr>
            <a:spLocks noChangeShapeType="1"/>
          </p:cNvSpPr>
          <p:nvPr/>
        </p:nvSpPr>
        <p:spPr bwMode="auto">
          <a:xfrm flipH="1">
            <a:off x="57511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5" name="Line 16"/>
          <p:cNvSpPr>
            <a:spLocks noChangeShapeType="1"/>
          </p:cNvSpPr>
          <p:nvPr/>
        </p:nvSpPr>
        <p:spPr bwMode="auto">
          <a:xfrm flipH="1">
            <a:off x="59035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6" name="Line 17"/>
          <p:cNvSpPr>
            <a:spLocks noChangeShapeType="1"/>
          </p:cNvSpPr>
          <p:nvPr/>
        </p:nvSpPr>
        <p:spPr bwMode="auto">
          <a:xfrm flipH="1">
            <a:off x="60559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7" name="Line 18"/>
          <p:cNvSpPr>
            <a:spLocks noChangeShapeType="1"/>
          </p:cNvSpPr>
          <p:nvPr/>
        </p:nvSpPr>
        <p:spPr bwMode="auto">
          <a:xfrm flipH="1">
            <a:off x="62083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8" name="Line 19"/>
          <p:cNvSpPr>
            <a:spLocks noChangeShapeType="1"/>
          </p:cNvSpPr>
          <p:nvPr/>
        </p:nvSpPr>
        <p:spPr bwMode="auto">
          <a:xfrm flipH="1">
            <a:off x="63607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9" name="Line 20"/>
          <p:cNvSpPr>
            <a:spLocks noChangeShapeType="1"/>
          </p:cNvSpPr>
          <p:nvPr/>
        </p:nvSpPr>
        <p:spPr bwMode="auto">
          <a:xfrm flipH="1">
            <a:off x="65131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0" name="Line 21"/>
          <p:cNvSpPr>
            <a:spLocks noChangeShapeType="1"/>
          </p:cNvSpPr>
          <p:nvPr/>
        </p:nvSpPr>
        <p:spPr bwMode="auto">
          <a:xfrm flipH="1">
            <a:off x="66655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1" name="Line 22"/>
          <p:cNvSpPr>
            <a:spLocks noChangeShapeType="1"/>
          </p:cNvSpPr>
          <p:nvPr/>
        </p:nvSpPr>
        <p:spPr bwMode="auto">
          <a:xfrm flipH="1">
            <a:off x="68179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2" name="Line 23"/>
          <p:cNvSpPr>
            <a:spLocks noChangeShapeType="1"/>
          </p:cNvSpPr>
          <p:nvPr/>
        </p:nvSpPr>
        <p:spPr bwMode="auto">
          <a:xfrm flipH="1">
            <a:off x="69703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3" name="Line 24"/>
          <p:cNvSpPr>
            <a:spLocks noChangeShapeType="1"/>
          </p:cNvSpPr>
          <p:nvPr/>
        </p:nvSpPr>
        <p:spPr bwMode="auto">
          <a:xfrm flipH="1">
            <a:off x="71227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4" name="Line 25"/>
          <p:cNvSpPr>
            <a:spLocks noChangeShapeType="1"/>
          </p:cNvSpPr>
          <p:nvPr/>
        </p:nvSpPr>
        <p:spPr bwMode="auto">
          <a:xfrm flipH="1">
            <a:off x="72751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5" name="Line 26"/>
          <p:cNvSpPr>
            <a:spLocks noChangeShapeType="1"/>
          </p:cNvSpPr>
          <p:nvPr/>
        </p:nvSpPr>
        <p:spPr bwMode="auto">
          <a:xfrm flipH="1">
            <a:off x="74275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6" name="Line 27"/>
          <p:cNvSpPr>
            <a:spLocks noChangeShapeType="1"/>
          </p:cNvSpPr>
          <p:nvPr/>
        </p:nvSpPr>
        <p:spPr bwMode="auto">
          <a:xfrm flipH="1">
            <a:off x="75799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7" name="Line 28"/>
          <p:cNvSpPr>
            <a:spLocks noChangeShapeType="1"/>
          </p:cNvSpPr>
          <p:nvPr/>
        </p:nvSpPr>
        <p:spPr bwMode="auto">
          <a:xfrm flipH="1">
            <a:off x="77323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865440" y="609600"/>
            <a:ext cx="2247900" cy="3313113"/>
            <a:chOff x="3240" y="384"/>
            <a:chExt cx="1416" cy="2087"/>
          </a:xfrm>
        </p:grpSpPr>
        <p:sp>
          <p:nvSpPr>
            <p:cNvPr id="5174" name="Line 30"/>
            <p:cNvSpPr>
              <a:spLocks noChangeShapeType="1"/>
            </p:cNvSpPr>
            <p:nvPr/>
          </p:nvSpPr>
          <p:spPr bwMode="auto">
            <a:xfrm>
              <a:off x="3456" y="384"/>
              <a:ext cx="0" cy="19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5175" name="Text Box 31"/>
            <p:cNvSpPr txBox="1">
              <a:spLocks noChangeArrowheads="1"/>
            </p:cNvSpPr>
            <p:nvPr/>
          </p:nvSpPr>
          <p:spPr bwMode="auto">
            <a:xfrm>
              <a:off x="3240" y="624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Symbol" pitchFamily="18" charset="2"/>
                </a:rPr>
                <a:t>q</a:t>
              </a:r>
            </a:p>
          </p:txBody>
        </p:sp>
        <p:sp>
          <p:nvSpPr>
            <p:cNvPr id="5176" name="Line 32"/>
            <p:cNvSpPr>
              <a:spLocks noChangeShapeType="1"/>
            </p:cNvSpPr>
            <p:nvPr/>
          </p:nvSpPr>
          <p:spPr bwMode="auto">
            <a:xfrm flipV="1">
              <a:off x="3456" y="2160"/>
              <a:ext cx="120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5177" name="Text Box 33"/>
            <p:cNvSpPr txBox="1">
              <a:spLocks noChangeArrowheads="1"/>
            </p:cNvSpPr>
            <p:nvPr/>
          </p:nvSpPr>
          <p:spPr bwMode="auto">
            <a:xfrm>
              <a:off x="4297" y="2183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r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957265" y="2057400"/>
            <a:ext cx="809625" cy="1538288"/>
            <a:chOff x="2038" y="1296"/>
            <a:chExt cx="510" cy="969"/>
          </a:xfrm>
        </p:grpSpPr>
        <p:sp>
          <p:nvSpPr>
            <p:cNvPr id="5172" name="Line 35"/>
            <p:cNvSpPr>
              <a:spLocks noChangeShapeType="1"/>
            </p:cNvSpPr>
            <p:nvPr/>
          </p:nvSpPr>
          <p:spPr bwMode="auto">
            <a:xfrm flipV="1">
              <a:off x="2038" y="1605"/>
              <a:ext cx="494" cy="66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5173" name="Text Box 36"/>
            <p:cNvSpPr txBox="1">
              <a:spLocks noChangeArrowheads="1"/>
            </p:cNvSpPr>
            <p:nvPr/>
          </p:nvSpPr>
          <p:spPr bwMode="auto">
            <a:xfrm>
              <a:off x="2304" y="129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T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866778" y="3886200"/>
            <a:ext cx="688975" cy="1290638"/>
            <a:chOff x="1981" y="2448"/>
            <a:chExt cx="434" cy="813"/>
          </a:xfrm>
        </p:grpSpPr>
        <p:sp>
          <p:nvSpPr>
            <p:cNvPr id="5170" name="Line 38"/>
            <p:cNvSpPr>
              <a:spLocks noChangeShapeType="1"/>
            </p:cNvSpPr>
            <p:nvPr/>
          </p:nvSpPr>
          <p:spPr bwMode="auto">
            <a:xfrm>
              <a:off x="1981" y="2448"/>
              <a:ext cx="0" cy="768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5171" name="Text Box 39"/>
            <p:cNvSpPr txBox="1">
              <a:spLocks noChangeArrowheads="1"/>
            </p:cNvSpPr>
            <p:nvPr/>
          </p:nvSpPr>
          <p:spPr bwMode="auto">
            <a:xfrm>
              <a:off x="2043" y="2973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mg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3236540" y="1905000"/>
            <a:ext cx="2971800" cy="3657600"/>
            <a:chOff x="1584" y="1200"/>
            <a:chExt cx="1872" cy="2304"/>
          </a:xfrm>
        </p:grpSpPr>
        <p:sp>
          <p:nvSpPr>
            <p:cNvPr id="5168" name="Line 41"/>
            <p:cNvSpPr>
              <a:spLocks noChangeShapeType="1"/>
            </p:cNvSpPr>
            <p:nvPr/>
          </p:nvSpPr>
          <p:spPr bwMode="auto">
            <a:xfrm>
              <a:off x="1968" y="1200"/>
              <a:ext cx="13" cy="230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5169" name="Line 42"/>
            <p:cNvSpPr>
              <a:spLocks noChangeShapeType="1"/>
            </p:cNvSpPr>
            <p:nvPr/>
          </p:nvSpPr>
          <p:spPr bwMode="auto">
            <a:xfrm>
              <a:off x="1584" y="2352"/>
              <a:ext cx="187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</p:grpSp>
      <p:graphicFrame>
        <p:nvGraphicFramePr>
          <p:cNvPr id="14136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464739"/>
              </p:ext>
            </p:extLst>
          </p:nvPr>
        </p:nvGraphicFramePr>
        <p:xfrm>
          <a:off x="3574510" y="5700712"/>
          <a:ext cx="4342049" cy="981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4" imgW="1854000" imgH="419040" progId="Equation.3">
                  <p:embed/>
                </p:oleObj>
              </mc:Choice>
              <mc:Fallback>
                <p:oleObj name="Equation" r:id="rId4" imgW="1854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4510" y="5700712"/>
                        <a:ext cx="4342049" cy="9814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23528" y="4149080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/>
              <a:t>Can you derive …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15019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2"/>
          <p:cNvSpPr txBox="1">
            <a:spLocks noChangeArrowheads="1"/>
          </p:cNvSpPr>
          <p:nvPr/>
        </p:nvSpPr>
        <p:spPr bwMode="auto">
          <a:xfrm rot="20593298">
            <a:off x="276019" y="314082"/>
            <a:ext cx="4483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What is the Speed of a </a:t>
            </a:r>
          </a:p>
          <a:p>
            <a:r>
              <a:rPr lang="en-US" sz="2400" b="1" dirty="0" smtClean="0">
                <a:latin typeface="Times New Roman" pitchFamily="18" charset="0"/>
              </a:rPr>
              <a:t>Conical (horizontal) </a:t>
            </a:r>
            <a:r>
              <a:rPr lang="en-US" sz="2400" b="1" dirty="0">
                <a:latin typeface="Times New Roman" pitchFamily="18" charset="0"/>
              </a:rPr>
              <a:t>Pendulum?</a:t>
            </a:r>
          </a:p>
        </p:txBody>
      </p:sp>
      <p:sp>
        <p:nvSpPr>
          <p:cNvPr id="5132" name="Line 3"/>
          <p:cNvSpPr>
            <a:spLocks noChangeShapeType="1"/>
          </p:cNvSpPr>
          <p:nvPr/>
        </p:nvSpPr>
        <p:spPr bwMode="auto">
          <a:xfrm>
            <a:off x="4531940" y="609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33" name="Oval 4"/>
          <p:cNvSpPr>
            <a:spLocks noChangeArrowheads="1"/>
          </p:cNvSpPr>
          <p:nvPr/>
        </p:nvSpPr>
        <p:spPr bwMode="auto">
          <a:xfrm>
            <a:off x="3884240" y="3232150"/>
            <a:ext cx="4648200" cy="100965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134" name="Oval 5"/>
          <p:cNvSpPr>
            <a:spLocks noChangeArrowheads="1"/>
          </p:cNvSpPr>
          <p:nvPr/>
        </p:nvSpPr>
        <p:spPr bwMode="auto">
          <a:xfrm>
            <a:off x="3712790" y="359092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135" name="Line 6"/>
          <p:cNvSpPr>
            <a:spLocks noChangeShapeType="1"/>
          </p:cNvSpPr>
          <p:nvPr/>
        </p:nvSpPr>
        <p:spPr bwMode="auto">
          <a:xfrm flipH="1">
            <a:off x="3808040" y="609600"/>
            <a:ext cx="236220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36" name="Line 7"/>
          <p:cNvSpPr>
            <a:spLocks noChangeShapeType="1"/>
          </p:cNvSpPr>
          <p:nvPr/>
        </p:nvSpPr>
        <p:spPr bwMode="auto">
          <a:xfrm flipH="1">
            <a:off x="45319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37" name="Line 8"/>
          <p:cNvSpPr>
            <a:spLocks noChangeShapeType="1"/>
          </p:cNvSpPr>
          <p:nvPr/>
        </p:nvSpPr>
        <p:spPr bwMode="auto">
          <a:xfrm flipH="1">
            <a:off x="46843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38" name="Line 9"/>
          <p:cNvSpPr>
            <a:spLocks noChangeShapeType="1"/>
          </p:cNvSpPr>
          <p:nvPr/>
        </p:nvSpPr>
        <p:spPr bwMode="auto">
          <a:xfrm flipH="1">
            <a:off x="48367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39" name="Line 10"/>
          <p:cNvSpPr>
            <a:spLocks noChangeShapeType="1"/>
          </p:cNvSpPr>
          <p:nvPr/>
        </p:nvSpPr>
        <p:spPr bwMode="auto">
          <a:xfrm flipH="1">
            <a:off x="49891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0" name="Line 11"/>
          <p:cNvSpPr>
            <a:spLocks noChangeShapeType="1"/>
          </p:cNvSpPr>
          <p:nvPr/>
        </p:nvSpPr>
        <p:spPr bwMode="auto">
          <a:xfrm flipH="1">
            <a:off x="51415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1" name="Line 12"/>
          <p:cNvSpPr>
            <a:spLocks noChangeShapeType="1"/>
          </p:cNvSpPr>
          <p:nvPr/>
        </p:nvSpPr>
        <p:spPr bwMode="auto">
          <a:xfrm flipH="1">
            <a:off x="52939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2" name="Line 13"/>
          <p:cNvSpPr>
            <a:spLocks noChangeShapeType="1"/>
          </p:cNvSpPr>
          <p:nvPr/>
        </p:nvSpPr>
        <p:spPr bwMode="auto">
          <a:xfrm flipH="1">
            <a:off x="54463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3" name="Line 14"/>
          <p:cNvSpPr>
            <a:spLocks noChangeShapeType="1"/>
          </p:cNvSpPr>
          <p:nvPr/>
        </p:nvSpPr>
        <p:spPr bwMode="auto">
          <a:xfrm flipH="1">
            <a:off x="55987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4" name="Line 15"/>
          <p:cNvSpPr>
            <a:spLocks noChangeShapeType="1"/>
          </p:cNvSpPr>
          <p:nvPr/>
        </p:nvSpPr>
        <p:spPr bwMode="auto">
          <a:xfrm flipH="1">
            <a:off x="57511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5" name="Line 16"/>
          <p:cNvSpPr>
            <a:spLocks noChangeShapeType="1"/>
          </p:cNvSpPr>
          <p:nvPr/>
        </p:nvSpPr>
        <p:spPr bwMode="auto">
          <a:xfrm flipH="1">
            <a:off x="59035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6" name="Line 17"/>
          <p:cNvSpPr>
            <a:spLocks noChangeShapeType="1"/>
          </p:cNvSpPr>
          <p:nvPr/>
        </p:nvSpPr>
        <p:spPr bwMode="auto">
          <a:xfrm flipH="1">
            <a:off x="60559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7" name="Line 18"/>
          <p:cNvSpPr>
            <a:spLocks noChangeShapeType="1"/>
          </p:cNvSpPr>
          <p:nvPr/>
        </p:nvSpPr>
        <p:spPr bwMode="auto">
          <a:xfrm flipH="1">
            <a:off x="62083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8" name="Line 19"/>
          <p:cNvSpPr>
            <a:spLocks noChangeShapeType="1"/>
          </p:cNvSpPr>
          <p:nvPr/>
        </p:nvSpPr>
        <p:spPr bwMode="auto">
          <a:xfrm flipH="1">
            <a:off x="63607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9" name="Line 20"/>
          <p:cNvSpPr>
            <a:spLocks noChangeShapeType="1"/>
          </p:cNvSpPr>
          <p:nvPr/>
        </p:nvSpPr>
        <p:spPr bwMode="auto">
          <a:xfrm flipH="1">
            <a:off x="65131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0" name="Line 21"/>
          <p:cNvSpPr>
            <a:spLocks noChangeShapeType="1"/>
          </p:cNvSpPr>
          <p:nvPr/>
        </p:nvSpPr>
        <p:spPr bwMode="auto">
          <a:xfrm flipH="1">
            <a:off x="66655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1" name="Line 22"/>
          <p:cNvSpPr>
            <a:spLocks noChangeShapeType="1"/>
          </p:cNvSpPr>
          <p:nvPr/>
        </p:nvSpPr>
        <p:spPr bwMode="auto">
          <a:xfrm flipH="1">
            <a:off x="68179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2" name="Line 23"/>
          <p:cNvSpPr>
            <a:spLocks noChangeShapeType="1"/>
          </p:cNvSpPr>
          <p:nvPr/>
        </p:nvSpPr>
        <p:spPr bwMode="auto">
          <a:xfrm flipH="1">
            <a:off x="69703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3" name="Line 24"/>
          <p:cNvSpPr>
            <a:spLocks noChangeShapeType="1"/>
          </p:cNvSpPr>
          <p:nvPr/>
        </p:nvSpPr>
        <p:spPr bwMode="auto">
          <a:xfrm flipH="1">
            <a:off x="71227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4" name="Line 25"/>
          <p:cNvSpPr>
            <a:spLocks noChangeShapeType="1"/>
          </p:cNvSpPr>
          <p:nvPr/>
        </p:nvSpPr>
        <p:spPr bwMode="auto">
          <a:xfrm flipH="1">
            <a:off x="72751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5" name="Line 26"/>
          <p:cNvSpPr>
            <a:spLocks noChangeShapeType="1"/>
          </p:cNvSpPr>
          <p:nvPr/>
        </p:nvSpPr>
        <p:spPr bwMode="auto">
          <a:xfrm flipH="1">
            <a:off x="74275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6" name="Line 27"/>
          <p:cNvSpPr>
            <a:spLocks noChangeShapeType="1"/>
          </p:cNvSpPr>
          <p:nvPr/>
        </p:nvSpPr>
        <p:spPr bwMode="auto">
          <a:xfrm flipH="1">
            <a:off x="75799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7" name="Line 28"/>
          <p:cNvSpPr>
            <a:spLocks noChangeShapeType="1"/>
          </p:cNvSpPr>
          <p:nvPr/>
        </p:nvSpPr>
        <p:spPr bwMode="auto">
          <a:xfrm flipH="1">
            <a:off x="773234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865440" y="609600"/>
            <a:ext cx="2247900" cy="3313113"/>
            <a:chOff x="3240" y="384"/>
            <a:chExt cx="1416" cy="2087"/>
          </a:xfrm>
        </p:grpSpPr>
        <p:sp>
          <p:nvSpPr>
            <p:cNvPr id="5174" name="Line 30"/>
            <p:cNvSpPr>
              <a:spLocks noChangeShapeType="1"/>
            </p:cNvSpPr>
            <p:nvPr/>
          </p:nvSpPr>
          <p:spPr bwMode="auto">
            <a:xfrm>
              <a:off x="3456" y="384"/>
              <a:ext cx="0" cy="19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5175" name="Text Box 31"/>
            <p:cNvSpPr txBox="1">
              <a:spLocks noChangeArrowheads="1"/>
            </p:cNvSpPr>
            <p:nvPr/>
          </p:nvSpPr>
          <p:spPr bwMode="auto">
            <a:xfrm>
              <a:off x="3240" y="624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Symbol" pitchFamily="18" charset="2"/>
                </a:rPr>
                <a:t>q</a:t>
              </a:r>
            </a:p>
          </p:txBody>
        </p:sp>
        <p:sp>
          <p:nvSpPr>
            <p:cNvPr id="5176" name="Line 32"/>
            <p:cNvSpPr>
              <a:spLocks noChangeShapeType="1"/>
            </p:cNvSpPr>
            <p:nvPr/>
          </p:nvSpPr>
          <p:spPr bwMode="auto">
            <a:xfrm flipV="1">
              <a:off x="3456" y="2160"/>
              <a:ext cx="120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5177" name="Text Box 33"/>
            <p:cNvSpPr txBox="1">
              <a:spLocks noChangeArrowheads="1"/>
            </p:cNvSpPr>
            <p:nvPr/>
          </p:nvSpPr>
          <p:spPr bwMode="auto">
            <a:xfrm>
              <a:off x="4297" y="2183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r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957265" y="2057400"/>
            <a:ext cx="809625" cy="1538288"/>
            <a:chOff x="2038" y="1296"/>
            <a:chExt cx="510" cy="969"/>
          </a:xfrm>
        </p:grpSpPr>
        <p:sp>
          <p:nvSpPr>
            <p:cNvPr id="5172" name="Line 35"/>
            <p:cNvSpPr>
              <a:spLocks noChangeShapeType="1"/>
            </p:cNvSpPr>
            <p:nvPr/>
          </p:nvSpPr>
          <p:spPr bwMode="auto">
            <a:xfrm flipV="1">
              <a:off x="2038" y="1605"/>
              <a:ext cx="494" cy="66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5173" name="Text Box 36"/>
            <p:cNvSpPr txBox="1">
              <a:spLocks noChangeArrowheads="1"/>
            </p:cNvSpPr>
            <p:nvPr/>
          </p:nvSpPr>
          <p:spPr bwMode="auto">
            <a:xfrm>
              <a:off x="2304" y="129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T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866778" y="3886200"/>
            <a:ext cx="688975" cy="1290638"/>
            <a:chOff x="1981" y="2448"/>
            <a:chExt cx="434" cy="813"/>
          </a:xfrm>
        </p:grpSpPr>
        <p:sp>
          <p:nvSpPr>
            <p:cNvPr id="5170" name="Line 38"/>
            <p:cNvSpPr>
              <a:spLocks noChangeShapeType="1"/>
            </p:cNvSpPr>
            <p:nvPr/>
          </p:nvSpPr>
          <p:spPr bwMode="auto">
            <a:xfrm>
              <a:off x="1981" y="2448"/>
              <a:ext cx="0" cy="768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5171" name="Text Box 39"/>
            <p:cNvSpPr txBox="1">
              <a:spLocks noChangeArrowheads="1"/>
            </p:cNvSpPr>
            <p:nvPr/>
          </p:nvSpPr>
          <p:spPr bwMode="auto">
            <a:xfrm>
              <a:off x="2043" y="2973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mg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3236540" y="1571627"/>
            <a:ext cx="2971800" cy="3657600"/>
            <a:chOff x="1584" y="990"/>
            <a:chExt cx="1872" cy="2304"/>
          </a:xfrm>
        </p:grpSpPr>
        <p:sp>
          <p:nvSpPr>
            <p:cNvPr id="5168" name="Line 41"/>
            <p:cNvSpPr>
              <a:spLocks noChangeShapeType="1"/>
            </p:cNvSpPr>
            <p:nvPr/>
          </p:nvSpPr>
          <p:spPr bwMode="auto">
            <a:xfrm>
              <a:off x="1968" y="990"/>
              <a:ext cx="13" cy="230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5169" name="Line 42"/>
            <p:cNvSpPr>
              <a:spLocks noChangeShapeType="1"/>
            </p:cNvSpPr>
            <p:nvPr/>
          </p:nvSpPr>
          <p:spPr bwMode="auto">
            <a:xfrm>
              <a:off x="1584" y="2352"/>
              <a:ext cx="187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107504" y="1772816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 smtClean="0"/>
              <a:t>Easy </a:t>
            </a:r>
            <a:r>
              <a:rPr lang="en-US" sz="3600" dirty="0"/>
              <a:t>method</a:t>
            </a:r>
          </a:p>
        </p:txBody>
      </p:sp>
      <p:grpSp>
        <p:nvGrpSpPr>
          <p:cNvPr id="45" name="Group 21"/>
          <p:cNvGrpSpPr>
            <a:grpSpLocks/>
          </p:cNvGrpSpPr>
          <p:nvPr/>
        </p:nvGrpSpPr>
        <p:grpSpPr bwMode="auto">
          <a:xfrm>
            <a:off x="1043608" y="4221084"/>
            <a:ext cx="936625" cy="523874"/>
            <a:chOff x="1104" y="2031"/>
            <a:chExt cx="590" cy="330"/>
          </a:xfrm>
        </p:grpSpPr>
        <p:sp>
          <p:nvSpPr>
            <p:cNvPr id="46" name="Line 22"/>
            <p:cNvSpPr>
              <a:spLocks noChangeShapeType="1"/>
            </p:cNvSpPr>
            <p:nvPr/>
          </p:nvSpPr>
          <p:spPr bwMode="auto">
            <a:xfrm>
              <a:off x="1104" y="2064"/>
              <a:ext cx="5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1165" y="2031"/>
              <a:ext cx="5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0" dirty="0" err="1" smtClean="0">
                  <a:solidFill>
                    <a:srgbClr val="CC3300"/>
                  </a:solidFill>
                </a:rPr>
                <a:t>ΣF</a:t>
              </a:r>
              <a:r>
                <a:rPr lang="en-US" sz="2800" b="0" baseline="-25000" dirty="0" err="1" smtClean="0">
                  <a:solidFill>
                    <a:srgbClr val="CC3300"/>
                  </a:solidFill>
                </a:rPr>
                <a:t>c</a:t>
              </a:r>
              <a:endParaRPr lang="en-US" sz="2800" b="0" baseline="-25000" dirty="0"/>
            </a:p>
          </p:txBody>
        </p:sp>
      </p:grpSp>
      <p:grpSp>
        <p:nvGrpSpPr>
          <p:cNvPr id="48" name="Group 24"/>
          <p:cNvGrpSpPr>
            <a:grpSpLocks/>
          </p:cNvGrpSpPr>
          <p:nvPr/>
        </p:nvGrpSpPr>
        <p:grpSpPr bwMode="auto">
          <a:xfrm>
            <a:off x="1980281" y="2780929"/>
            <a:ext cx="774700" cy="1512888"/>
            <a:chOff x="627" y="1008"/>
            <a:chExt cx="488" cy="953"/>
          </a:xfrm>
        </p:grpSpPr>
        <p:sp>
          <p:nvSpPr>
            <p:cNvPr id="49" name="Line 25"/>
            <p:cNvSpPr>
              <a:spLocks noChangeShapeType="1"/>
            </p:cNvSpPr>
            <p:nvPr/>
          </p:nvSpPr>
          <p:spPr bwMode="auto">
            <a:xfrm flipH="1">
              <a:off x="627" y="1008"/>
              <a:ext cx="0" cy="953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672" y="1371"/>
              <a:ext cx="44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b="0" dirty="0">
                  <a:solidFill>
                    <a:srgbClr val="CC3300"/>
                  </a:solidFill>
                </a:rPr>
                <a:t>mg</a:t>
              </a:r>
              <a:endParaRPr lang="en-US" sz="3200" b="0" dirty="0"/>
            </a:p>
          </p:txBody>
        </p:sp>
      </p:grpSp>
      <p:grpSp>
        <p:nvGrpSpPr>
          <p:cNvPr id="51" name="Group 27"/>
          <p:cNvGrpSpPr>
            <a:grpSpLocks/>
          </p:cNvGrpSpPr>
          <p:nvPr/>
        </p:nvGrpSpPr>
        <p:grpSpPr bwMode="auto">
          <a:xfrm flipH="1">
            <a:off x="827584" y="2708920"/>
            <a:ext cx="1224916" cy="1536576"/>
            <a:chOff x="1076" y="960"/>
            <a:chExt cx="744" cy="1104"/>
          </a:xfrm>
        </p:grpSpPr>
        <p:sp>
          <p:nvSpPr>
            <p:cNvPr id="52" name="Line 28"/>
            <p:cNvSpPr>
              <a:spLocks noChangeShapeType="1"/>
            </p:cNvSpPr>
            <p:nvPr/>
          </p:nvSpPr>
          <p:spPr bwMode="auto">
            <a:xfrm flipH="1" flipV="1">
              <a:off x="1076" y="960"/>
              <a:ext cx="616" cy="1104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1560" y="1167"/>
              <a:ext cx="26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b="0" dirty="0" smtClean="0">
                  <a:solidFill>
                    <a:srgbClr val="CC3300"/>
                  </a:solidFill>
                </a:rPr>
                <a:t>T</a:t>
              </a:r>
              <a:endParaRPr lang="en-US" sz="3200" b="0" dirty="0"/>
            </a:p>
          </p:txBody>
        </p:sp>
        <p:sp>
          <p:nvSpPr>
            <p:cNvPr id="54" name="Text Box 30"/>
            <p:cNvSpPr txBox="1">
              <a:spLocks noChangeArrowheads="1"/>
            </p:cNvSpPr>
            <p:nvPr/>
          </p:nvSpPr>
          <p:spPr bwMode="auto">
            <a:xfrm>
              <a:off x="1085" y="1219"/>
              <a:ext cx="21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 dirty="0">
                  <a:latin typeface="Symbol" pitchFamily="18" charset="2"/>
                </a:rPr>
                <a:t>q</a:t>
              </a:r>
              <a:endParaRPr lang="en-US" sz="2400" b="0" dirty="0"/>
            </a:p>
          </p:txBody>
        </p:sp>
      </p:grpSp>
      <p:graphicFrame>
        <p:nvGraphicFramePr>
          <p:cNvPr id="55" name="Object 31"/>
          <p:cNvGraphicFramePr>
            <a:graphicFrameLocks noChangeAspect="1"/>
          </p:cNvGraphicFramePr>
          <p:nvPr>
            <p:extLst/>
          </p:nvPr>
        </p:nvGraphicFramePr>
        <p:xfrm>
          <a:off x="395536" y="5301208"/>
          <a:ext cx="5119688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4" imgW="2362200" imgH="609600" progId="Equation.3">
                  <p:embed/>
                </p:oleObj>
              </mc:Choice>
              <mc:Fallback>
                <p:oleObj name="Equation" r:id="rId4" imgW="23622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301208"/>
                        <a:ext cx="5119688" cy="1322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3"/>
          <p:cNvGraphicFramePr>
            <a:graphicFrameLocks noChangeAspect="1"/>
          </p:cNvGraphicFramePr>
          <p:nvPr>
            <p:extLst/>
          </p:nvPr>
        </p:nvGraphicFramePr>
        <p:xfrm>
          <a:off x="6084168" y="5949280"/>
          <a:ext cx="1854200" cy="405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6" imgW="1854000" imgH="419040" progId="Equation.3">
                  <p:embed/>
                </p:oleObj>
              </mc:Choice>
              <mc:Fallback>
                <p:oleObj name="Equation" r:id="rId6" imgW="1854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5949280"/>
                        <a:ext cx="1854200" cy="4050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3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2"/>
          <p:cNvSpPr txBox="1">
            <a:spLocks noChangeArrowheads="1"/>
          </p:cNvSpPr>
          <p:nvPr/>
        </p:nvSpPr>
        <p:spPr bwMode="auto">
          <a:xfrm>
            <a:off x="182563" y="188913"/>
            <a:ext cx="3165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What is the Speed of a </a:t>
            </a:r>
          </a:p>
          <a:p>
            <a:r>
              <a:rPr lang="en-US" sz="2400" b="1">
                <a:latin typeface="Times New Roman" pitchFamily="18" charset="0"/>
              </a:rPr>
              <a:t>Conical Pendulum?</a:t>
            </a:r>
          </a:p>
        </p:txBody>
      </p:sp>
      <p:sp>
        <p:nvSpPr>
          <p:cNvPr id="5132" name="Line 3"/>
          <p:cNvSpPr>
            <a:spLocks noChangeShapeType="1"/>
          </p:cNvSpPr>
          <p:nvPr/>
        </p:nvSpPr>
        <p:spPr bwMode="auto">
          <a:xfrm>
            <a:off x="3810000" y="609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33" name="Oval 4"/>
          <p:cNvSpPr>
            <a:spLocks noChangeArrowheads="1"/>
          </p:cNvSpPr>
          <p:nvPr/>
        </p:nvSpPr>
        <p:spPr bwMode="auto">
          <a:xfrm>
            <a:off x="3162300" y="3232150"/>
            <a:ext cx="4648200" cy="100965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134" name="Oval 5"/>
          <p:cNvSpPr>
            <a:spLocks noChangeArrowheads="1"/>
          </p:cNvSpPr>
          <p:nvPr/>
        </p:nvSpPr>
        <p:spPr bwMode="auto">
          <a:xfrm>
            <a:off x="2990850" y="359092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135" name="Line 6"/>
          <p:cNvSpPr>
            <a:spLocks noChangeShapeType="1"/>
          </p:cNvSpPr>
          <p:nvPr/>
        </p:nvSpPr>
        <p:spPr bwMode="auto">
          <a:xfrm flipH="1">
            <a:off x="3086100" y="609600"/>
            <a:ext cx="236220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36" name="Line 7"/>
          <p:cNvSpPr>
            <a:spLocks noChangeShapeType="1"/>
          </p:cNvSpPr>
          <p:nvPr/>
        </p:nvSpPr>
        <p:spPr bwMode="auto">
          <a:xfrm flipH="1">
            <a:off x="38100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37" name="Line 8"/>
          <p:cNvSpPr>
            <a:spLocks noChangeShapeType="1"/>
          </p:cNvSpPr>
          <p:nvPr/>
        </p:nvSpPr>
        <p:spPr bwMode="auto">
          <a:xfrm flipH="1">
            <a:off x="39624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38" name="Line 9"/>
          <p:cNvSpPr>
            <a:spLocks noChangeShapeType="1"/>
          </p:cNvSpPr>
          <p:nvPr/>
        </p:nvSpPr>
        <p:spPr bwMode="auto">
          <a:xfrm flipH="1">
            <a:off x="41148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39" name="Line 10"/>
          <p:cNvSpPr>
            <a:spLocks noChangeShapeType="1"/>
          </p:cNvSpPr>
          <p:nvPr/>
        </p:nvSpPr>
        <p:spPr bwMode="auto">
          <a:xfrm flipH="1">
            <a:off x="42672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0" name="Line 11"/>
          <p:cNvSpPr>
            <a:spLocks noChangeShapeType="1"/>
          </p:cNvSpPr>
          <p:nvPr/>
        </p:nvSpPr>
        <p:spPr bwMode="auto">
          <a:xfrm flipH="1">
            <a:off x="44196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1" name="Line 12"/>
          <p:cNvSpPr>
            <a:spLocks noChangeShapeType="1"/>
          </p:cNvSpPr>
          <p:nvPr/>
        </p:nvSpPr>
        <p:spPr bwMode="auto">
          <a:xfrm flipH="1">
            <a:off x="45720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2" name="Line 13"/>
          <p:cNvSpPr>
            <a:spLocks noChangeShapeType="1"/>
          </p:cNvSpPr>
          <p:nvPr/>
        </p:nvSpPr>
        <p:spPr bwMode="auto">
          <a:xfrm flipH="1">
            <a:off x="47244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3" name="Line 14"/>
          <p:cNvSpPr>
            <a:spLocks noChangeShapeType="1"/>
          </p:cNvSpPr>
          <p:nvPr/>
        </p:nvSpPr>
        <p:spPr bwMode="auto">
          <a:xfrm flipH="1">
            <a:off x="48768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4" name="Line 15"/>
          <p:cNvSpPr>
            <a:spLocks noChangeShapeType="1"/>
          </p:cNvSpPr>
          <p:nvPr/>
        </p:nvSpPr>
        <p:spPr bwMode="auto">
          <a:xfrm flipH="1">
            <a:off x="50292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5" name="Line 16"/>
          <p:cNvSpPr>
            <a:spLocks noChangeShapeType="1"/>
          </p:cNvSpPr>
          <p:nvPr/>
        </p:nvSpPr>
        <p:spPr bwMode="auto">
          <a:xfrm flipH="1">
            <a:off x="51816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6" name="Line 17"/>
          <p:cNvSpPr>
            <a:spLocks noChangeShapeType="1"/>
          </p:cNvSpPr>
          <p:nvPr/>
        </p:nvSpPr>
        <p:spPr bwMode="auto">
          <a:xfrm flipH="1">
            <a:off x="53340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7" name="Line 18"/>
          <p:cNvSpPr>
            <a:spLocks noChangeShapeType="1"/>
          </p:cNvSpPr>
          <p:nvPr/>
        </p:nvSpPr>
        <p:spPr bwMode="auto">
          <a:xfrm flipH="1">
            <a:off x="54864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8" name="Line 19"/>
          <p:cNvSpPr>
            <a:spLocks noChangeShapeType="1"/>
          </p:cNvSpPr>
          <p:nvPr/>
        </p:nvSpPr>
        <p:spPr bwMode="auto">
          <a:xfrm flipH="1">
            <a:off x="56388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49" name="Line 20"/>
          <p:cNvSpPr>
            <a:spLocks noChangeShapeType="1"/>
          </p:cNvSpPr>
          <p:nvPr/>
        </p:nvSpPr>
        <p:spPr bwMode="auto">
          <a:xfrm flipH="1">
            <a:off x="57912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0" name="Line 21"/>
          <p:cNvSpPr>
            <a:spLocks noChangeShapeType="1"/>
          </p:cNvSpPr>
          <p:nvPr/>
        </p:nvSpPr>
        <p:spPr bwMode="auto">
          <a:xfrm flipH="1">
            <a:off x="59436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1" name="Line 22"/>
          <p:cNvSpPr>
            <a:spLocks noChangeShapeType="1"/>
          </p:cNvSpPr>
          <p:nvPr/>
        </p:nvSpPr>
        <p:spPr bwMode="auto">
          <a:xfrm flipH="1">
            <a:off x="60960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2" name="Line 23"/>
          <p:cNvSpPr>
            <a:spLocks noChangeShapeType="1"/>
          </p:cNvSpPr>
          <p:nvPr/>
        </p:nvSpPr>
        <p:spPr bwMode="auto">
          <a:xfrm flipH="1">
            <a:off x="62484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3" name="Line 24"/>
          <p:cNvSpPr>
            <a:spLocks noChangeShapeType="1"/>
          </p:cNvSpPr>
          <p:nvPr/>
        </p:nvSpPr>
        <p:spPr bwMode="auto">
          <a:xfrm flipH="1">
            <a:off x="64008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4" name="Line 25"/>
          <p:cNvSpPr>
            <a:spLocks noChangeShapeType="1"/>
          </p:cNvSpPr>
          <p:nvPr/>
        </p:nvSpPr>
        <p:spPr bwMode="auto">
          <a:xfrm flipH="1">
            <a:off x="65532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5" name="Line 26"/>
          <p:cNvSpPr>
            <a:spLocks noChangeShapeType="1"/>
          </p:cNvSpPr>
          <p:nvPr/>
        </p:nvSpPr>
        <p:spPr bwMode="auto">
          <a:xfrm flipH="1">
            <a:off x="67056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6" name="Line 27"/>
          <p:cNvSpPr>
            <a:spLocks noChangeShapeType="1"/>
          </p:cNvSpPr>
          <p:nvPr/>
        </p:nvSpPr>
        <p:spPr bwMode="auto">
          <a:xfrm flipH="1">
            <a:off x="68580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5157" name="Line 28"/>
          <p:cNvSpPr>
            <a:spLocks noChangeShapeType="1"/>
          </p:cNvSpPr>
          <p:nvPr/>
        </p:nvSpPr>
        <p:spPr bwMode="auto">
          <a:xfrm flipH="1">
            <a:off x="7010400" y="45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143500" y="609600"/>
            <a:ext cx="2247900" cy="3313113"/>
            <a:chOff x="3240" y="384"/>
            <a:chExt cx="1416" cy="2087"/>
          </a:xfrm>
        </p:grpSpPr>
        <p:sp>
          <p:nvSpPr>
            <p:cNvPr id="5174" name="Line 30"/>
            <p:cNvSpPr>
              <a:spLocks noChangeShapeType="1"/>
            </p:cNvSpPr>
            <p:nvPr/>
          </p:nvSpPr>
          <p:spPr bwMode="auto">
            <a:xfrm>
              <a:off x="3456" y="384"/>
              <a:ext cx="0" cy="19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5175" name="Text Box 31"/>
            <p:cNvSpPr txBox="1">
              <a:spLocks noChangeArrowheads="1"/>
            </p:cNvSpPr>
            <p:nvPr/>
          </p:nvSpPr>
          <p:spPr bwMode="auto">
            <a:xfrm>
              <a:off x="3240" y="624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Symbol" pitchFamily="18" charset="2"/>
                </a:rPr>
                <a:t>q</a:t>
              </a:r>
            </a:p>
          </p:txBody>
        </p:sp>
        <p:sp>
          <p:nvSpPr>
            <p:cNvPr id="5176" name="Line 32"/>
            <p:cNvSpPr>
              <a:spLocks noChangeShapeType="1"/>
            </p:cNvSpPr>
            <p:nvPr/>
          </p:nvSpPr>
          <p:spPr bwMode="auto">
            <a:xfrm flipV="1">
              <a:off x="3456" y="2160"/>
              <a:ext cx="120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5177" name="Text Box 33"/>
            <p:cNvSpPr txBox="1">
              <a:spLocks noChangeArrowheads="1"/>
            </p:cNvSpPr>
            <p:nvPr/>
          </p:nvSpPr>
          <p:spPr bwMode="auto">
            <a:xfrm>
              <a:off x="4297" y="2183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r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235325" y="2057400"/>
            <a:ext cx="809625" cy="1538288"/>
            <a:chOff x="2038" y="1296"/>
            <a:chExt cx="510" cy="969"/>
          </a:xfrm>
        </p:grpSpPr>
        <p:sp>
          <p:nvSpPr>
            <p:cNvPr id="5172" name="Line 35"/>
            <p:cNvSpPr>
              <a:spLocks noChangeShapeType="1"/>
            </p:cNvSpPr>
            <p:nvPr/>
          </p:nvSpPr>
          <p:spPr bwMode="auto">
            <a:xfrm flipV="1">
              <a:off x="2038" y="1605"/>
              <a:ext cx="494" cy="66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5173" name="Text Box 36"/>
            <p:cNvSpPr txBox="1">
              <a:spLocks noChangeArrowheads="1"/>
            </p:cNvSpPr>
            <p:nvPr/>
          </p:nvSpPr>
          <p:spPr bwMode="auto">
            <a:xfrm>
              <a:off x="2304" y="129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T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144838" y="3886200"/>
            <a:ext cx="688975" cy="1290638"/>
            <a:chOff x="1981" y="2448"/>
            <a:chExt cx="434" cy="813"/>
          </a:xfrm>
        </p:grpSpPr>
        <p:sp>
          <p:nvSpPr>
            <p:cNvPr id="5170" name="Line 38"/>
            <p:cNvSpPr>
              <a:spLocks noChangeShapeType="1"/>
            </p:cNvSpPr>
            <p:nvPr/>
          </p:nvSpPr>
          <p:spPr bwMode="auto">
            <a:xfrm>
              <a:off x="1981" y="2448"/>
              <a:ext cx="0" cy="768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5171" name="Text Box 39"/>
            <p:cNvSpPr txBox="1">
              <a:spLocks noChangeArrowheads="1"/>
            </p:cNvSpPr>
            <p:nvPr/>
          </p:nvSpPr>
          <p:spPr bwMode="auto">
            <a:xfrm>
              <a:off x="2043" y="2973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mg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2514600" y="1905000"/>
            <a:ext cx="2971800" cy="3657600"/>
            <a:chOff x="1584" y="1200"/>
            <a:chExt cx="1872" cy="2304"/>
          </a:xfrm>
        </p:grpSpPr>
        <p:sp>
          <p:nvSpPr>
            <p:cNvPr id="5168" name="Line 41"/>
            <p:cNvSpPr>
              <a:spLocks noChangeShapeType="1"/>
            </p:cNvSpPr>
            <p:nvPr/>
          </p:nvSpPr>
          <p:spPr bwMode="auto">
            <a:xfrm>
              <a:off x="1968" y="1200"/>
              <a:ext cx="13" cy="230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5169" name="Line 42"/>
            <p:cNvSpPr>
              <a:spLocks noChangeShapeType="1"/>
            </p:cNvSpPr>
            <p:nvPr/>
          </p:nvSpPr>
          <p:spPr bwMode="auto">
            <a:xfrm>
              <a:off x="1584" y="2352"/>
              <a:ext cx="187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124200" y="2514600"/>
            <a:ext cx="914400" cy="1219200"/>
            <a:chOff x="1968" y="1584"/>
            <a:chExt cx="576" cy="768"/>
          </a:xfrm>
        </p:grpSpPr>
        <p:sp>
          <p:nvSpPr>
            <p:cNvPr id="5166" name="Line 44"/>
            <p:cNvSpPr>
              <a:spLocks noChangeShapeType="1"/>
            </p:cNvSpPr>
            <p:nvPr/>
          </p:nvSpPr>
          <p:spPr bwMode="auto">
            <a:xfrm flipH="1" flipV="1">
              <a:off x="1968" y="1584"/>
              <a:ext cx="0" cy="67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5167" name="Line 45"/>
            <p:cNvSpPr>
              <a:spLocks noChangeShapeType="1"/>
            </p:cNvSpPr>
            <p:nvPr/>
          </p:nvSpPr>
          <p:spPr bwMode="auto">
            <a:xfrm>
              <a:off x="2064" y="2352"/>
              <a:ext cx="4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</p:grpSp>
      <p:graphicFrame>
        <p:nvGraphicFramePr>
          <p:cNvPr id="141358" name="Object 46"/>
          <p:cNvGraphicFramePr>
            <a:graphicFrameLocks noChangeAspect="1"/>
          </p:cNvGraphicFramePr>
          <p:nvPr/>
        </p:nvGraphicFramePr>
        <p:xfrm>
          <a:off x="838200" y="1676400"/>
          <a:ext cx="13335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4" imgW="1333440" imgH="393480" progId="Equation.3">
                  <p:embed/>
                </p:oleObj>
              </mc:Choice>
              <mc:Fallback>
                <p:oleObj name="Equation" r:id="rId4" imgW="1333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1333500" cy="3921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33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59" name="Object 47"/>
          <p:cNvGraphicFramePr>
            <a:graphicFrameLocks noChangeAspect="1"/>
          </p:cNvGraphicFramePr>
          <p:nvPr/>
        </p:nvGraphicFramePr>
        <p:xfrm>
          <a:off x="723900" y="2362200"/>
          <a:ext cx="1917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6" imgW="1917360" imgH="825480" progId="Equation.3">
                  <p:embed/>
                </p:oleObj>
              </mc:Choice>
              <mc:Fallback>
                <p:oleObj name="Equation" r:id="rId6" imgW="191736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2362200"/>
                        <a:ext cx="19177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60" name="Object 48"/>
          <p:cNvGraphicFramePr>
            <a:graphicFrameLocks noChangeAspect="1"/>
          </p:cNvGraphicFramePr>
          <p:nvPr/>
        </p:nvGraphicFramePr>
        <p:xfrm>
          <a:off x="6610350" y="1189038"/>
          <a:ext cx="10922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8" imgW="1091880" imgH="444240" progId="Equation.3">
                  <p:embed/>
                </p:oleObj>
              </mc:Choice>
              <mc:Fallback>
                <p:oleObj name="Equation" r:id="rId8" imgW="1091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1189038"/>
                        <a:ext cx="1092200" cy="4429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33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61" name="Object 49"/>
          <p:cNvGraphicFramePr>
            <a:graphicFrameLocks noChangeAspect="1"/>
          </p:cNvGraphicFramePr>
          <p:nvPr/>
        </p:nvGraphicFramePr>
        <p:xfrm>
          <a:off x="6248400" y="1752600"/>
          <a:ext cx="2171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10" imgW="2171520" imgH="368280" progId="Equation.3">
                  <p:embed/>
                </p:oleObj>
              </mc:Choice>
              <mc:Fallback>
                <p:oleObj name="Equation" r:id="rId10" imgW="21715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752600"/>
                        <a:ext cx="2171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62" name="Object 50"/>
          <p:cNvGraphicFramePr>
            <a:graphicFrameLocks noChangeAspect="1"/>
          </p:cNvGraphicFramePr>
          <p:nvPr/>
        </p:nvGraphicFramePr>
        <p:xfrm>
          <a:off x="6629400" y="2184400"/>
          <a:ext cx="1333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12" imgW="1333440" imgH="787320" progId="Equation.3">
                  <p:embed/>
                </p:oleObj>
              </mc:Choice>
              <mc:Fallback>
                <p:oleObj name="Equation" r:id="rId12" imgW="133344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184400"/>
                        <a:ext cx="13335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63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174271"/>
              </p:ext>
            </p:extLst>
          </p:nvPr>
        </p:nvGraphicFramePr>
        <p:xfrm>
          <a:off x="736826" y="3551003"/>
          <a:ext cx="1473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14" imgW="1473120" imgH="888840" progId="Equation.3">
                  <p:embed/>
                </p:oleObj>
              </mc:Choice>
              <mc:Fallback>
                <p:oleObj name="Equation" r:id="rId14" imgW="147312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826" y="3551003"/>
                        <a:ext cx="14732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64" name="Object 52"/>
          <p:cNvGraphicFramePr>
            <a:graphicFrameLocks noChangeAspect="1"/>
          </p:cNvGraphicFramePr>
          <p:nvPr/>
        </p:nvGraphicFramePr>
        <p:xfrm>
          <a:off x="4648200" y="4495800"/>
          <a:ext cx="2057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16" imgW="2057400" imgH="888840" progId="Equation.3">
                  <p:embed/>
                </p:oleObj>
              </mc:Choice>
              <mc:Fallback>
                <p:oleObj name="Equation" r:id="rId16" imgW="20574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20574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65" name="Object 53"/>
          <p:cNvGraphicFramePr>
            <a:graphicFrameLocks noChangeAspect="1"/>
          </p:cNvGraphicFramePr>
          <p:nvPr/>
        </p:nvGraphicFramePr>
        <p:xfrm>
          <a:off x="4572000" y="5791200"/>
          <a:ext cx="1854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18" imgW="1854000" imgH="419040" progId="Equation.3">
                  <p:embed/>
                </p:oleObj>
              </mc:Choice>
              <mc:Fallback>
                <p:oleObj name="Equation" r:id="rId18" imgW="1854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791200"/>
                        <a:ext cx="1854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66" name="Rectangle 54"/>
          <p:cNvSpPr>
            <a:spLocks noChangeArrowheads="1"/>
          </p:cNvSpPr>
          <p:nvPr/>
        </p:nvSpPr>
        <p:spPr bwMode="auto">
          <a:xfrm>
            <a:off x="4267200" y="5562600"/>
            <a:ext cx="2590800" cy="914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41368" name="Object 56"/>
          <p:cNvGraphicFramePr>
            <a:graphicFrameLocks noChangeAspect="1"/>
          </p:cNvGraphicFramePr>
          <p:nvPr/>
        </p:nvGraphicFramePr>
        <p:xfrm>
          <a:off x="3276600" y="1066800"/>
          <a:ext cx="1016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20" imgW="1015920" imgH="825480" progId="Equation.3">
                  <p:embed/>
                </p:oleObj>
              </mc:Choice>
              <mc:Fallback>
                <p:oleObj name="Equation" r:id="rId20" imgW="101592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1016000" cy="8255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33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69" name="AutoShape 57"/>
          <p:cNvSpPr>
            <a:spLocks noChangeArrowheads="1"/>
          </p:cNvSpPr>
          <p:nvPr/>
        </p:nvSpPr>
        <p:spPr bwMode="auto">
          <a:xfrm>
            <a:off x="3124200" y="838200"/>
            <a:ext cx="1295400" cy="1219200"/>
          </a:xfrm>
          <a:prstGeom prst="wedgeRoundRectCallout">
            <a:avLst>
              <a:gd name="adj1" fmla="val -109560"/>
              <a:gd name="adj2" fmla="val 29296"/>
              <a:gd name="adj3" fmla="val 16667"/>
            </a:avLst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AU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1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1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1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1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1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1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1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1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1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1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1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66" grpId="0" animBg="1"/>
      <p:bldP spid="14136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357188"/>
            <a:ext cx="8143875" cy="540067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zh-CN" sz="2400" dirty="0" smtClean="0">
                <a:latin typeface="Arial" charset="0"/>
                <a:ea typeface="SimSun" pitchFamily="2" charset="-122"/>
              </a:rPr>
              <a:t>A pendulum bob with mass of 1.5 kg whirls around in a horizontal circle at constant speed </a:t>
            </a:r>
            <a:r>
              <a:rPr lang="en-US" altLang="zh-CN" sz="2400" i="1" dirty="0" smtClean="0">
                <a:latin typeface="Arial" charset="0"/>
                <a:ea typeface="SimSun" pitchFamily="2" charset="-122"/>
              </a:rPr>
              <a:t>v</a:t>
            </a:r>
            <a:r>
              <a:rPr lang="en-US" altLang="zh-CN" sz="2400" dirty="0" smtClean="0">
                <a:latin typeface="Arial" charset="0"/>
                <a:ea typeface="SimSun" pitchFamily="2" charset="-122"/>
              </a:rPr>
              <a:t> at the end of a 1.7 m cord. The cord makes a 37°angle with the vertical. </a:t>
            </a:r>
          </a:p>
          <a:p>
            <a:pPr marL="838200" lvl="1" indent="-381000">
              <a:lnSpc>
                <a:spcPct val="80000"/>
              </a:lnSpc>
              <a:buFontTx/>
              <a:buAutoNum type="alphaLcParenR"/>
              <a:defRPr/>
            </a:pPr>
            <a:r>
              <a:rPr lang="en-US" altLang="zh-CN" sz="2400" dirty="0" smtClean="0">
                <a:latin typeface="Arial" charset="0"/>
                <a:ea typeface="SimSun" pitchFamily="2" charset="-122"/>
              </a:rPr>
              <a:t>	What is the bob’s speed? </a:t>
            </a:r>
          </a:p>
          <a:p>
            <a:pPr marL="838200" lvl="1" indent="-381000">
              <a:lnSpc>
                <a:spcPct val="80000"/>
              </a:lnSpc>
              <a:buFontTx/>
              <a:buAutoNum type="alphaLcParenR"/>
              <a:defRPr/>
            </a:pPr>
            <a:endParaRPr lang="en-US" altLang="zh-CN" sz="2400" dirty="0" smtClean="0">
              <a:latin typeface="Arial" charset="0"/>
              <a:ea typeface="SimSun" pitchFamily="2" charset="-122"/>
            </a:endParaRPr>
          </a:p>
          <a:p>
            <a:pPr marL="838200" lvl="1" indent="-381000">
              <a:lnSpc>
                <a:spcPct val="80000"/>
              </a:lnSpc>
              <a:buFontTx/>
              <a:buAutoNum type="alphaLcParenR"/>
              <a:defRPr/>
            </a:pPr>
            <a:endParaRPr lang="en-US" altLang="zh-CN" sz="2400" dirty="0" smtClean="0">
              <a:latin typeface="Arial" charset="0"/>
              <a:ea typeface="SimSun" pitchFamily="2" charset="-122"/>
            </a:endParaRPr>
          </a:p>
          <a:p>
            <a:pPr marL="838200" lvl="1" indent="-381000">
              <a:lnSpc>
                <a:spcPct val="80000"/>
              </a:lnSpc>
              <a:buFontTx/>
              <a:buAutoNum type="alphaLcParenR"/>
              <a:defRPr/>
            </a:pPr>
            <a:endParaRPr lang="en-US" altLang="zh-CN" sz="2400" dirty="0" smtClean="0">
              <a:latin typeface="Arial" charset="0"/>
              <a:ea typeface="SimSun" pitchFamily="2" charset="-122"/>
            </a:endParaRPr>
          </a:p>
          <a:p>
            <a:pPr marL="838200" lvl="1" indent="-381000">
              <a:lnSpc>
                <a:spcPct val="80000"/>
              </a:lnSpc>
              <a:buFontTx/>
              <a:buAutoNum type="alphaLcParenR"/>
              <a:defRPr/>
            </a:pPr>
            <a:endParaRPr lang="en-US" altLang="zh-CN" sz="2400" dirty="0" smtClean="0">
              <a:latin typeface="Arial" charset="0"/>
              <a:ea typeface="SimSun" pitchFamily="2" charset="-122"/>
            </a:endParaRPr>
          </a:p>
          <a:p>
            <a:pPr marL="838200" lvl="1" indent="-381000">
              <a:lnSpc>
                <a:spcPct val="80000"/>
              </a:lnSpc>
              <a:buFontTx/>
              <a:buAutoNum type="alphaLcParenR"/>
              <a:defRPr/>
            </a:pPr>
            <a:endParaRPr lang="en-US" altLang="zh-CN" sz="2400" dirty="0" smtClean="0">
              <a:latin typeface="Arial" charset="0"/>
              <a:ea typeface="SimSun" pitchFamily="2" charset="-122"/>
            </a:endParaRPr>
          </a:p>
          <a:p>
            <a:pPr marL="838200" lvl="1" indent="-381000">
              <a:lnSpc>
                <a:spcPct val="80000"/>
              </a:lnSpc>
              <a:buFontTx/>
              <a:buAutoNum type="alphaLcParenR"/>
              <a:defRPr/>
            </a:pPr>
            <a:r>
              <a:rPr lang="en-US" altLang="zh-CN" sz="2400" dirty="0" smtClean="0">
                <a:latin typeface="Arial" charset="0"/>
                <a:ea typeface="SimSun" pitchFamily="2" charset="-122"/>
              </a:rPr>
              <a:t>	How long does it take it to make one revolution?</a:t>
            </a:r>
            <a:r>
              <a:rPr lang="en-US" altLang="zh-CN" sz="2000" dirty="0" smtClean="0">
                <a:latin typeface="Arial" charset="0"/>
                <a:ea typeface="SimSun" pitchFamily="2" charset="-122"/>
              </a:rPr>
              <a:t> 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zh-CN" sz="2400" dirty="0" smtClean="0">
                <a:latin typeface="Arial" charset="0"/>
                <a:ea typeface="SimSun" pitchFamily="2" charset="-122"/>
              </a:rPr>
              <a:t>	</a:t>
            </a:r>
            <a:endParaRPr lang="en-AU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21553" y="332656"/>
            <a:ext cx="4195489" cy="6723149"/>
          </a:xfrm>
          <a:prstGeom prst="rect">
            <a:avLst/>
          </a:prstGeom>
          <a:noFill/>
          <a:ln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1916832"/>
            <a:ext cx="46085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36512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rPr>
              <a:t>Friction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rPr>
              <a:t> is keeping the mass on the curve and is acting towards the center.</a:t>
            </a:r>
          </a:p>
          <a:p>
            <a:pPr marL="365125" marR="0" lvl="0" indent="-36512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rPr>
              <a:t>The frictional force can be set equal to the centripetal force</a:t>
            </a:r>
            <a:endParaRPr kumimoji="0" lang="en-A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899592" y="1340768"/>
            <a:ext cx="23876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Flat Curve</a:t>
            </a:r>
          </a:p>
        </p:txBody>
      </p:sp>
    </p:spTree>
    <p:extLst>
      <p:ext uri="{BB962C8B-B14F-4D97-AF65-F5344CB8AC3E}">
        <p14:creationId xmlns:p14="http://schemas.microsoft.com/office/powerpoint/2010/main" val="34272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6-06Figure_DIA"/>
          <p:cNvPicPr>
            <a:picLocks noChangeAspect="1" noChangeArrowheads="1"/>
          </p:cNvPicPr>
          <p:nvPr/>
        </p:nvPicPr>
        <p:blipFill>
          <a:blip r:embed="rId3" cstate="print"/>
          <a:srcRect b="5099"/>
          <a:stretch>
            <a:fillRect/>
          </a:stretch>
        </p:blipFill>
        <p:spPr>
          <a:xfrm>
            <a:off x="179512" y="1124744"/>
            <a:ext cx="8610600" cy="43434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25454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28600" algn="l"/>
          </a:tabLst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28600" algn="l"/>
          </a:tabLst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440</Words>
  <Application>Microsoft Macintosh PowerPoint</Application>
  <PresentationFormat>On-screen Show (4:3)</PresentationFormat>
  <Paragraphs>98</Paragraphs>
  <Slides>19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 Black</vt:lpstr>
      <vt:lpstr>Calibri</vt:lpstr>
      <vt:lpstr>SimSun</vt:lpstr>
      <vt:lpstr>Symbol</vt:lpstr>
      <vt:lpstr>Times New Roman</vt:lpstr>
      <vt:lpstr>Verdana</vt:lpstr>
      <vt:lpstr>Wingdings</vt:lpstr>
      <vt:lpstr>Arial</vt:lpstr>
      <vt:lpstr>Default Design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Ted Vittitoe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Ted Vittitoe</dc:creator>
  <cp:lastModifiedBy>Stephen Anderson</cp:lastModifiedBy>
  <cp:revision>153</cp:revision>
  <cp:lastPrinted>2013-05-08T02:38:03Z</cp:lastPrinted>
  <dcterms:created xsi:type="dcterms:W3CDTF">2002-02-23T17:41:03Z</dcterms:created>
  <dcterms:modified xsi:type="dcterms:W3CDTF">2016-04-10T08:55:57Z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50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0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C:\MCC Web Physics\VittitT\Phy 2053</vt:lpwstr>
  </property>
</Properties>
</file>