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817" r:id="rId2"/>
  </p:sldMasterIdLst>
  <p:notesMasterIdLst>
    <p:notesMasterId r:id="rId13"/>
  </p:notesMasterIdLst>
  <p:sldIdLst>
    <p:sldId id="308" r:id="rId3"/>
    <p:sldId id="343" r:id="rId4"/>
    <p:sldId id="330" r:id="rId5"/>
    <p:sldId id="358" r:id="rId6"/>
    <p:sldId id="350" r:id="rId7"/>
    <p:sldId id="345" r:id="rId8"/>
    <p:sldId id="346" r:id="rId9"/>
    <p:sldId id="359" r:id="rId10"/>
    <p:sldId id="360" r:id="rId11"/>
    <p:sldId id="357" r:id="rId1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A50021"/>
    <a:srgbClr val="008000"/>
    <a:srgbClr val="00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90" y="180"/>
      </p:cViewPr>
      <p:guideLst>
        <p:guide orient="horz" pos="2064"/>
        <p:guide pos="3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D7AEF0-3BAE-413A-9DC0-7AFC0B3DED4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112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D7AEF0-3BAE-413A-9DC0-7AFC0B3DED4A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D7AEF0-3BAE-413A-9DC0-7AFC0B3DED4A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D7AEF0-3BAE-413A-9DC0-7AFC0B3DED4A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D7AEF0-3BAE-413A-9DC0-7AFC0B3DED4A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D7AEF0-3BAE-413A-9DC0-7AFC0B3DED4A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D7AEF0-3BAE-413A-9DC0-7AFC0B3DED4A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D7AEF0-3BAE-413A-9DC0-7AFC0B3DED4A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D7AEF0-3BAE-413A-9DC0-7AFC0B3DED4A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093F412-9BE4-402A-8A36-94A86DF66AB9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8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C8601B5-BD06-45C9-B884-52991CAACBE7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9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“We know the shape of x(t), but how do we find the final position x here?  Well, we need the constant acceleration equations…. -&gt; “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BAF7-B966-46FE-9C90-B18510FFC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8076-6698-4F5E-8FFB-BEB6EEDC3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73843-D33C-4647-B585-B18E68DDB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A4F98-9690-470B-9175-7DEAC9EA9E0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B349-0B4F-47FB-B862-44D34AFC26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08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29B4-4FAF-4E75-B368-0ADB9182AE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29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F695E-2F92-4E06-AB68-8CB4B93DBA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692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D641-9285-4507-9EAF-8A1628E3FC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539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741F-D244-4A91-98E9-3E81BF296D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30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1A4B-AEC3-4199-8903-1259C1163F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67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375C-8039-465B-8F51-5523930769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4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6B327-6BF7-4E4A-8AD3-E583FAC36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24D2-87EA-425F-B249-D083B705C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01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3B46-4034-4D0B-AE6F-592BA9606E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219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0FB15-2357-42D3-B05F-2CE7BFA1A0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18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8845-8289-4DE9-B029-B777FBD48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80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20675"/>
            <a:ext cx="7543800" cy="5775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D43F2-05F2-4F03-849B-954C1E5345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372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767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767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D3D17-9845-4A0B-9E75-1C9234B9F4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A0690-0849-496F-B8F8-81F7594EE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3C724-9750-43DC-86C7-0963BD18F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C006D-3DB0-4333-93C6-392B3E15D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F9BF0-B8A4-4F76-8893-25759B81A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F3F5A-341A-474A-A935-5EB58B783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D8B41-82DA-4BDC-8A33-2436B289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564D8-C3CB-4ABF-A66E-C89386FE1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391634-C143-432F-843D-E9A762F1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3" r:id="rId3"/>
    <p:sldLayoutId id="2147483812" r:id="rId4"/>
    <p:sldLayoutId id="2147483811" r:id="rId5"/>
    <p:sldLayoutId id="2147483810" r:id="rId6"/>
    <p:sldLayoutId id="2147483809" r:id="rId7"/>
    <p:sldLayoutId id="2147483808" r:id="rId8"/>
    <p:sldLayoutId id="2147483807" r:id="rId9"/>
    <p:sldLayoutId id="2147483806" r:id="rId10"/>
    <p:sldLayoutId id="2147483805" r:id="rId11"/>
    <p:sldLayoutId id="21474838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fld id="{B2BCF826-A29A-43A6-9077-6FC6A05D0583}" type="slidenum">
              <a:rPr 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jersey.uoregon.edu/vlab/block/Block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joywagon.com/physicszone/01motion/linear/graphing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www.sciencejoywagon.com/physicszone/01motion/linear/constmo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ter-fendt.de/ph14e/acceleration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en-NZ" sz="2800" b="1" u="sng" smtClean="0">
                <a:cs typeface="Times New Roman" pitchFamily="18" charset="0"/>
              </a:rPr>
              <a:t>Displacement vs. Time Graphs</a:t>
            </a:r>
          </a:p>
        </p:txBody>
      </p:sp>
      <p:pic>
        <p:nvPicPr>
          <p:cNvPr id="10243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1643063"/>
            <a:ext cx="58610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071563"/>
            <a:ext cx="7672388" cy="14716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NZ" sz="2400" b="1" dirty="0" smtClean="0"/>
              <a:t>The slope of a displacement/time graph gives velocity.</a:t>
            </a:r>
            <a:endParaRPr lang="en-US" sz="2400" dirty="0" smtClean="0"/>
          </a:p>
          <a:p>
            <a:pPr>
              <a:buFontTx/>
              <a:buNone/>
              <a:defRPr/>
            </a:pPr>
            <a:r>
              <a:rPr lang="en-NZ" sz="2400" dirty="0" smtClean="0">
                <a:cs typeface="Times New Roman" pitchFamily="18" charset="0"/>
              </a:rPr>
              <a:t>	</a:t>
            </a:r>
          </a:p>
          <a:p>
            <a:pPr>
              <a:buFontTx/>
              <a:buNone/>
              <a:defRPr/>
            </a:pPr>
            <a:endParaRPr lang="en-NZ" sz="2400" dirty="0" smtClean="0">
              <a:cs typeface="Times New Roman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03575" y="1628775"/>
            <a:ext cx="3744913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14313"/>
            <a:ext cx="671512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214438" y="5643563"/>
            <a:ext cx="5357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3200" b="1" dirty="0">
                <a:hlinkClick r:id="rId4"/>
              </a:rPr>
              <a:t>Cow on skates applet</a:t>
            </a:r>
            <a:endParaRPr lang="en-N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Paul\My Documents\Downloaded Software\Physics Software\Animations\f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13035"/>
            <a:ext cx="8610600" cy="454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5237435"/>
            <a:ext cx="8534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Look at the cars – what do you notice about their movement?</a:t>
            </a:r>
            <a:endParaRPr lang="en-GB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304925"/>
            <a:ext cx="7324725" cy="507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539552" y="260648"/>
            <a:ext cx="6346825" cy="490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400" b="0" i="0" u="sng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Velocity vs Time graphs</a:t>
            </a:r>
            <a:endParaRPr kumimoji="0" lang="en-NZ" sz="2400" b="0" i="0" u="sng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8102" y="771823"/>
            <a:ext cx="8501063" cy="1187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NZ" dirty="0"/>
              <a:t> </a:t>
            </a:r>
            <a:r>
              <a:rPr lang="en-NZ" b="1" dirty="0">
                <a:solidFill>
                  <a:srgbClr val="CC3300"/>
                </a:solidFill>
              </a:rPr>
              <a:t>Acceleration</a:t>
            </a:r>
            <a:r>
              <a:rPr lang="en-NZ" dirty="0"/>
              <a:t> is the </a:t>
            </a:r>
            <a:r>
              <a:rPr lang="en-NZ" b="1" dirty="0"/>
              <a:t>gradient</a:t>
            </a:r>
            <a:r>
              <a:rPr lang="en-NZ" dirty="0"/>
              <a:t> of a velocity </a:t>
            </a:r>
            <a:r>
              <a:rPr lang="en-NZ" dirty="0" err="1"/>
              <a:t>vs</a:t>
            </a:r>
            <a:r>
              <a:rPr lang="en-NZ" dirty="0"/>
              <a:t> time graph.</a:t>
            </a:r>
          </a:p>
          <a:p>
            <a:pPr>
              <a:buFontTx/>
              <a:buChar char="•"/>
            </a:pPr>
            <a:r>
              <a:rPr lang="en-NZ" dirty="0"/>
              <a:t> The </a:t>
            </a:r>
            <a:r>
              <a:rPr lang="en-NZ" b="1" dirty="0">
                <a:solidFill>
                  <a:srgbClr val="CC3300"/>
                </a:solidFill>
              </a:rPr>
              <a:t>displacement</a:t>
            </a:r>
            <a:r>
              <a:rPr lang="en-NZ" dirty="0"/>
              <a:t> (distance travelled) is the </a:t>
            </a:r>
            <a:r>
              <a:rPr lang="en-NZ" b="1" dirty="0"/>
              <a:t>area</a:t>
            </a:r>
            <a:r>
              <a:rPr lang="en-NZ" dirty="0"/>
              <a:t> between the line (or curve) and the time axis.</a:t>
            </a:r>
          </a:p>
        </p:txBody>
      </p:sp>
      <p:sp>
        <p:nvSpPr>
          <p:cNvPr id="2" name="Rectangle 1"/>
          <p:cNvSpPr/>
          <p:nvPr/>
        </p:nvSpPr>
        <p:spPr>
          <a:xfrm rot="16200000">
            <a:off x="234112" y="3198168"/>
            <a:ext cx="120853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NZ" dirty="0" smtClean="0"/>
              <a:t>Velocity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199" y="714356"/>
            <a:ext cx="1163010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3571876"/>
            <a:ext cx="3357586" cy="272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38846"/>
            <a:ext cx="843915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23528" y="4983262"/>
            <a:ext cx="8501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/>
              <a:t>Analyse the object’s motion (d, v &amp; a) in three sections: A, B, &amp; 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28600" y="5029200"/>
            <a:ext cx="8686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Discuss what the graphs are telling you about the relative movements of the cars?  Link this to the motion recorder shown behind the cars.</a:t>
            </a:r>
            <a:endParaRPr lang="en-GB" sz="3200" b="1"/>
          </a:p>
        </p:txBody>
      </p:sp>
      <p:pic>
        <p:nvPicPr>
          <p:cNvPr id="10243" name="Picture 4" descr="C:\Documents and Settings\Paul\My Documents\Downloaded Software\Physics Software\Animations\st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87630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Paul\My Documents\Downloaded Software\Physics Software\Animations\cnv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8610600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50292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Discuss what the graphs are telling you about the movement of the ball?</a:t>
            </a:r>
            <a:endParaRPr lang="en-GB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" y="366713"/>
            <a:ext cx="8686800" cy="64912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sng" smtClean="0">
                <a:solidFill>
                  <a:srgbClr val="000000"/>
                </a:solidFill>
                <a:latin typeface="Verdana" pitchFamily="34" charset="0"/>
              </a:rPr>
              <a:t>Graphing position(x), velocity(v), and acceleration(a)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u="sng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u="sng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u="sng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u="sng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u="sng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u="sng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u="sng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u="sng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u="sng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u="sng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76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Web Links: </a:t>
            </a: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  <a:hlinkClick r:id="rId3"/>
              </a:rPr>
              <a:t>Graphing position, velocity &amp; acceleration</a:t>
            </a:r>
            <a:endParaRPr lang="en-US" altLang="en-US" sz="240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                 </a:t>
            </a: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  <a:hlinkClick r:id="rId4"/>
              </a:rPr>
              <a:t>Constant position, velocity &amp; acceleration</a:t>
            </a:r>
            <a:endParaRPr lang="en-US" altLang="en-US" sz="240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Examples: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1905000"/>
            <a:ext cx="4267200" cy="4787900"/>
            <a:chOff x="144" y="1200"/>
            <a:chExt cx="2688" cy="3016"/>
          </a:xfrm>
        </p:grpSpPr>
        <p:sp>
          <p:nvSpPr>
            <p:cNvPr id="46110" name="Text Box 6"/>
            <p:cNvSpPr txBox="1">
              <a:spLocks noChangeArrowheads="1"/>
            </p:cNvSpPr>
            <p:nvPr/>
          </p:nvSpPr>
          <p:spPr bwMode="auto">
            <a:xfrm>
              <a:off x="144" y="1200"/>
              <a:ext cx="2688" cy="301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Ex 1)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grpSp>
          <p:nvGrpSpPr>
            <p:cNvPr id="46111" name="Group 7"/>
            <p:cNvGrpSpPr>
              <a:grpSpLocks/>
            </p:cNvGrpSpPr>
            <p:nvPr/>
          </p:nvGrpSpPr>
          <p:grpSpPr bwMode="auto">
            <a:xfrm>
              <a:off x="1152" y="1392"/>
              <a:ext cx="1296" cy="816"/>
              <a:chOff x="816" y="1488"/>
              <a:chExt cx="1296" cy="816"/>
            </a:xfrm>
          </p:grpSpPr>
          <p:sp>
            <p:nvSpPr>
              <p:cNvPr id="46129" name="Line 8"/>
              <p:cNvSpPr>
                <a:spLocks noChangeShapeType="1"/>
              </p:cNvSpPr>
              <p:nvPr/>
            </p:nvSpPr>
            <p:spPr bwMode="auto">
              <a:xfrm>
                <a:off x="816" y="1488"/>
                <a:ext cx="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46130" name="Line 9"/>
              <p:cNvSpPr>
                <a:spLocks noChangeShapeType="1"/>
              </p:cNvSpPr>
              <p:nvPr/>
            </p:nvSpPr>
            <p:spPr bwMode="auto">
              <a:xfrm flipH="1">
                <a:off x="816" y="2304"/>
                <a:ext cx="1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46112" name="Group 10"/>
            <p:cNvGrpSpPr>
              <a:grpSpLocks/>
            </p:cNvGrpSpPr>
            <p:nvPr/>
          </p:nvGrpSpPr>
          <p:grpSpPr bwMode="auto">
            <a:xfrm>
              <a:off x="1152" y="2304"/>
              <a:ext cx="1296" cy="816"/>
              <a:chOff x="816" y="1488"/>
              <a:chExt cx="1296" cy="816"/>
            </a:xfrm>
          </p:grpSpPr>
          <p:sp>
            <p:nvSpPr>
              <p:cNvPr id="46127" name="Line 11"/>
              <p:cNvSpPr>
                <a:spLocks noChangeShapeType="1"/>
              </p:cNvSpPr>
              <p:nvPr/>
            </p:nvSpPr>
            <p:spPr bwMode="auto">
              <a:xfrm>
                <a:off x="816" y="1488"/>
                <a:ext cx="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46128" name="Line 12"/>
              <p:cNvSpPr>
                <a:spLocks noChangeShapeType="1"/>
              </p:cNvSpPr>
              <p:nvPr/>
            </p:nvSpPr>
            <p:spPr bwMode="auto">
              <a:xfrm flipH="1">
                <a:off x="816" y="2304"/>
                <a:ext cx="1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46113" name="Group 13"/>
            <p:cNvGrpSpPr>
              <a:grpSpLocks/>
            </p:cNvGrpSpPr>
            <p:nvPr/>
          </p:nvGrpSpPr>
          <p:grpSpPr bwMode="auto">
            <a:xfrm>
              <a:off x="1152" y="3216"/>
              <a:ext cx="1296" cy="816"/>
              <a:chOff x="816" y="1488"/>
              <a:chExt cx="1296" cy="816"/>
            </a:xfrm>
          </p:grpSpPr>
          <p:sp>
            <p:nvSpPr>
              <p:cNvPr id="46125" name="Line 14"/>
              <p:cNvSpPr>
                <a:spLocks noChangeShapeType="1"/>
              </p:cNvSpPr>
              <p:nvPr/>
            </p:nvSpPr>
            <p:spPr bwMode="auto">
              <a:xfrm>
                <a:off x="816" y="1488"/>
                <a:ext cx="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46126" name="Line 15"/>
              <p:cNvSpPr>
                <a:spLocks noChangeShapeType="1"/>
              </p:cNvSpPr>
              <p:nvPr/>
            </p:nvSpPr>
            <p:spPr bwMode="auto">
              <a:xfrm flipH="1">
                <a:off x="816" y="2304"/>
                <a:ext cx="1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6114" name="Text Box 16"/>
            <p:cNvSpPr txBox="1">
              <a:spLocks noChangeArrowheads="1"/>
            </p:cNvSpPr>
            <p:nvPr/>
          </p:nvSpPr>
          <p:spPr bwMode="auto">
            <a:xfrm>
              <a:off x="2496" y="2112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t</a:t>
              </a:r>
            </a:p>
          </p:txBody>
        </p:sp>
        <p:sp>
          <p:nvSpPr>
            <p:cNvPr id="46115" name="Text Box 17"/>
            <p:cNvSpPr txBox="1">
              <a:spLocks noChangeArrowheads="1"/>
            </p:cNvSpPr>
            <p:nvPr/>
          </p:nvSpPr>
          <p:spPr bwMode="auto">
            <a:xfrm>
              <a:off x="2496" y="388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t</a:t>
              </a:r>
            </a:p>
          </p:txBody>
        </p:sp>
        <p:sp>
          <p:nvSpPr>
            <p:cNvPr id="46116" name="Text Box 18"/>
            <p:cNvSpPr txBox="1">
              <a:spLocks noChangeArrowheads="1"/>
            </p:cNvSpPr>
            <p:nvPr/>
          </p:nvSpPr>
          <p:spPr bwMode="auto">
            <a:xfrm>
              <a:off x="2448" y="297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t</a:t>
              </a:r>
            </a:p>
          </p:txBody>
        </p:sp>
        <p:sp>
          <p:nvSpPr>
            <p:cNvPr id="46117" name="Text Box 19"/>
            <p:cNvSpPr txBox="1">
              <a:spLocks noChangeArrowheads="1"/>
            </p:cNvSpPr>
            <p:nvPr/>
          </p:nvSpPr>
          <p:spPr bwMode="auto">
            <a:xfrm>
              <a:off x="912" y="129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x</a:t>
              </a:r>
            </a:p>
          </p:txBody>
        </p:sp>
        <p:sp>
          <p:nvSpPr>
            <p:cNvPr id="46118" name="Text Box 20"/>
            <p:cNvSpPr txBox="1">
              <a:spLocks noChangeArrowheads="1"/>
            </p:cNvSpPr>
            <p:nvPr/>
          </p:nvSpPr>
          <p:spPr bwMode="auto">
            <a:xfrm>
              <a:off x="912" y="312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46119" name="Text Box 21"/>
            <p:cNvSpPr txBox="1">
              <a:spLocks noChangeArrowheads="1"/>
            </p:cNvSpPr>
            <p:nvPr/>
          </p:nvSpPr>
          <p:spPr bwMode="auto">
            <a:xfrm>
              <a:off x="912" y="220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v</a:t>
              </a:r>
            </a:p>
          </p:txBody>
        </p:sp>
        <p:sp>
          <p:nvSpPr>
            <p:cNvPr id="46120" name="Line 22"/>
            <p:cNvSpPr>
              <a:spLocks noChangeShapeType="1"/>
            </p:cNvSpPr>
            <p:nvPr/>
          </p:nvSpPr>
          <p:spPr bwMode="auto">
            <a:xfrm>
              <a:off x="1104" y="177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46121" name="Text Box 23"/>
            <p:cNvSpPr txBox="1">
              <a:spLocks noChangeArrowheads="1"/>
            </p:cNvSpPr>
            <p:nvPr/>
          </p:nvSpPr>
          <p:spPr bwMode="auto">
            <a:xfrm>
              <a:off x="768" y="1632"/>
              <a:ext cx="5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33CC"/>
                  </a:solidFill>
                  <a:latin typeface="Verdana" pitchFamily="34" charset="0"/>
                </a:rPr>
                <a:t>2m</a:t>
              </a:r>
            </a:p>
          </p:txBody>
        </p:sp>
        <p:sp>
          <p:nvSpPr>
            <p:cNvPr id="46122" name="Line 24"/>
            <p:cNvSpPr>
              <a:spLocks noChangeShapeType="1"/>
            </p:cNvSpPr>
            <p:nvPr/>
          </p:nvSpPr>
          <p:spPr bwMode="auto">
            <a:xfrm>
              <a:off x="1200" y="1776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46123" name="Text Box 25"/>
            <p:cNvSpPr txBox="1">
              <a:spLocks noChangeArrowheads="1"/>
            </p:cNvSpPr>
            <p:nvPr/>
          </p:nvSpPr>
          <p:spPr bwMode="auto">
            <a:xfrm>
              <a:off x="1680" y="2544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smtClean="0">
                  <a:solidFill>
                    <a:srgbClr val="0033CC"/>
                  </a:solidFill>
                  <a:latin typeface="Verdana" pitchFamily="34" charset="0"/>
                </a:rPr>
                <a:t>?</a:t>
              </a:r>
            </a:p>
          </p:txBody>
        </p:sp>
        <p:sp>
          <p:nvSpPr>
            <p:cNvPr id="46124" name="Text Box 26"/>
            <p:cNvSpPr txBox="1">
              <a:spLocks noChangeArrowheads="1"/>
            </p:cNvSpPr>
            <p:nvPr/>
          </p:nvSpPr>
          <p:spPr bwMode="auto">
            <a:xfrm>
              <a:off x="1728" y="3408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smtClean="0">
                  <a:solidFill>
                    <a:srgbClr val="0033CC"/>
                  </a:solidFill>
                  <a:latin typeface="Verdana" pitchFamily="34" charset="0"/>
                </a:rPr>
                <a:t>?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572000" y="1905000"/>
            <a:ext cx="4267200" cy="4787900"/>
            <a:chOff x="2880" y="1200"/>
            <a:chExt cx="2688" cy="3016"/>
          </a:xfrm>
        </p:grpSpPr>
        <p:sp>
          <p:nvSpPr>
            <p:cNvPr id="46087" name="Text Box 28"/>
            <p:cNvSpPr txBox="1">
              <a:spLocks noChangeArrowheads="1"/>
            </p:cNvSpPr>
            <p:nvPr/>
          </p:nvSpPr>
          <p:spPr bwMode="auto">
            <a:xfrm>
              <a:off x="2880" y="1200"/>
              <a:ext cx="2688" cy="301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Ex 2)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grpSp>
          <p:nvGrpSpPr>
            <p:cNvPr id="46088" name="Group 29"/>
            <p:cNvGrpSpPr>
              <a:grpSpLocks/>
            </p:cNvGrpSpPr>
            <p:nvPr/>
          </p:nvGrpSpPr>
          <p:grpSpPr bwMode="auto">
            <a:xfrm>
              <a:off x="3744" y="1344"/>
              <a:ext cx="1296" cy="816"/>
              <a:chOff x="816" y="1488"/>
              <a:chExt cx="1296" cy="816"/>
            </a:xfrm>
          </p:grpSpPr>
          <p:sp>
            <p:nvSpPr>
              <p:cNvPr id="46108" name="Line 30"/>
              <p:cNvSpPr>
                <a:spLocks noChangeShapeType="1"/>
              </p:cNvSpPr>
              <p:nvPr/>
            </p:nvSpPr>
            <p:spPr bwMode="auto">
              <a:xfrm>
                <a:off x="816" y="1488"/>
                <a:ext cx="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46109" name="Line 31"/>
              <p:cNvSpPr>
                <a:spLocks noChangeShapeType="1"/>
              </p:cNvSpPr>
              <p:nvPr/>
            </p:nvSpPr>
            <p:spPr bwMode="auto">
              <a:xfrm flipH="1">
                <a:off x="816" y="2304"/>
                <a:ext cx="1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46089" name="Group 32"/>
            <p:cNvGrpSpPr>
              <a:grpSpLocks/>
            </p:cNvGrpSpPr>
            <p:nvPr/>
          </p:nvGrpSpPr>
          <p:grpSpPr bwMode="auto">
            <a:xfrm>
              <a:off x="3744" y="2256"/>
              <a:ext cx="1296" cy="816"/>
              <a:chOff x="816" y="1488"/>
              <a:chExt cx="1296" cy="816"/>
            </a:xfrm>
          </p:grpSpPr>
          <p:sp>
            <p:nvSpPr>
              <p:cNvPr id="46106" name="Line 33"/>
              <p:cNvSpPr>
                <a:spLocks noChangeShapeType="1"/>
              </p:cNvSpPr>
              <p:nvPr/>
            </p:nvSpPr>
            <p:spPr bwMode="auto">
              <a:xfrm>
                <a:off x="816" y="1488"/>
                <a:ext cx="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46107" name="Line 34"/>
              <p:cNvSpPr>
                <a:spLocks noChangeShapeType="1"/>
              </p:cNvSpPr>
              <p:nvPr/>
            </p:nvSpPr>
            <p:spPr bwMode="auto">
              <a:xfrm flipH="1">
                <a:off x="816" y="2304"/>
                <a:ext cx="1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46090" name="Group 35"/>
            <p:cNvGrpSpPr>
              <a:grpSpLocks/>
            </p:cNvGrpSpPr>
            <p:nvPr/>
          </p:nvGrpSpPr>
          <p:grpSpPr bwMode="auto">
            <a:xfrm>
              <a:off x="3744" y="3168"/>
              <a:ext cx="1296" cy="816"/>
              <a:chOff x="816" y="1488"/>
              <a:chExt cx="1296" cy="816"/>
            </a:xfrm>
          </p:grpSpPr>
          <p:sp>
            <p:nvSpPr>
              <p:cNvPr id="46104" name="Line 36"/>
              <p:cNvSpPr>
                <a:spLocks noChangeShapeType="1"/>
              </p:cNvSpPr>
              <p:nvPr/>
            </p:nvSpPr>
            <p:spPr bwMode="auto">
              <a:xfrm>
                <a:off x="816" y="1488"/>
                <a:ext cx="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46105" name="Line 37"/>
              <p:cNvSpPr>
                <a:spLocks noChangeShapeType="1"/>
              </p:cNvSpPr>
              <p:nvPr/>
            </p:nvSpPr>
            <p:spPr bwMode="auto">
              <a:xfrm flipH="1">
                <a:off x="816" y="2304"/>
                <a:ext cx="1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6091" name="Text Box 38"/>
            <p:cNvSpPr txBox="1">
              <a:spLocks noChangeArrowheads="1"/>
            </p:cNvSpPr>
            <p:nvPr/>
          </p:nvSpPr>
          <p:spPr bwMode="auto">
            <a:xfrm>
              <a:off x="5088" y="2064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t</a:t>
              </a:r>
            </a:p>
          </p:txBody>
        </p:sp>
        <p:sp>
          <p:nvSpPr>
            <p:cNvPr id="46092" name="Text Box 39"/>
            <p:cNvSpPr txBox="1">
              <a:spLocks noChangeArrowheads="1"/>
            </p:cNvSpPr>
            <p:nvPr/>
          </p:nvSpPr>
          <p:spPr bwMode="auto">
            <a:xfrm>
              <a:off x="5088" y="384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t</a:t>
              </a:r>
            </a:p>
          </p:txBody>
        </p:sp>
        <p:sp>
          <p:nvSpPr>
            <p:cNvPr id="46093" name="Text Box 40"/>
            <p:cNvSpPr txBox="1">
              <a:spLocks noChangeArrowheads="1"/>
            </p:cNvSpPr>
            <p:nvPr/>
          </p:nvSpPr>
          <p:spPr bwMode="auto">
            <a:xfrm>
              <a:off x="5040" y="292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t</a:t>
              </a:r>
            </a:p>
          </p:txBody>
        </p:sp>
        <p:sp>
          <p:nvSpPr>
            <p:cNvPr id="46094" name="Text Box 41"/>
            <p:cNvSpPr txBox="1">
              <a:spLocks noChangeArrowheads="1"/>
            </p:cNvSpPr>
            <p:nvPr/>
          </p:nvSpPr>
          <p:spPr bwMode="auto">
            <a:xfrm>
              <a:off x="3504" y="120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x</a:t>
              </a:r>
            </a:p>
          </p:txBody>
        </p:sp>
        <p:sp>
          <p:nvSpPr>
            <p:cNvPr id="46095" name="Text Box 42"/>
            <p:cNvSpPr txBox="1">
              <a:spLocks noChangeArrowheads="1"/>
            </p:cNvSpPr>
            <p:nvPr/>
          </p:nvSpPr>
          <p:spPr bwMode="auto">
            <a:xfrm>
              <a:off x="3552" y="3072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46096" name="Text Box 43"/>
            <p:cNvSpPr txBox="1">
              <a:spLocks noChangeArrowheads="1"/>
            </p:cNvSpPr>
            <p:nvPr/>
          </p:nvSpPr>
          <p:spPr bwMode="auto">
            <a:xfrm>
              <a:off x="3504" y="216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v</a:t>
              </a:r>
            </a:p>
          </p:txBody>
        </p:sp>
        <p:sp>
          <p:nvSpPr>
            <p:cNvPr id="46097" name="Text Box 44"/>
            <p:cNvSpPr txBox="1">
              <a:spLocks noChangeArrowheads="1"/>
            </p:cNvSpPr>
            <p:nvPr/>
          </p:nvSpPr>
          <p:spPr bwMode="auto">
            <a:xfrm>
              <a:off x="3408" y="1392"/>
              <a:ext cx="5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660066"/>
                  </a:solidFill>
                  <a:latin typeface="Verdana" pitchFamily="34" charset="0"/>
                </a:rPr>
                <a:t>4m</a:t>
              </a:r>
            </a:p>
          </p:txBody>
        </p:sp>
        <p:sp>
          <p:nvSpPr>
            <p:cNvPr id="46098" name="Text Box 45"/>
            <p:cNvSpPr txBox="1">
              <a:spLocks noChangeArrowheads="1"/>
            </p:cNvSpPr>
            <p:nvPr/>
          </p:nvSpPr>
          <p:spPr bwMode="auto">
            <a:xfrm>
              <a:off x="4560" y="2112"/>
              <a:ext cx="5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660066"/>
                  </a:solidFill>
                  <a:latin typeface="Verdana" pitchFamily="34" charset="0"/>
                </a:rPr>
                <a:t>2s</a:t>
              </a:r>
            </a:p>
          </p:txBody>
        </p:sp>
        <p:sp>
          <p:nvSpPr>
            <p:cNvPr id="46099" name="Line 46"/>
            <p:cNvSpPr>
              <a:spLocks noChangeShapeType="1"/>
            </p:cNvSpPr>
            <p:nvPr/>
          </p:nvSpPr>
          <p:spPr bwMode="auto">
            <a:xfrm>
              <a:off x="3744" y="1536"/>
              <a:ext cx="960" cy="0"/>
            </a:xfrm>
            <a:prstGeom prst="line">
              <a:avLst/>
            </a:prstGeom>
            <a:noFill/>
            <a:ln w="9525">
              <a:solidFill>
                <a:srgbClr val="CC99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46100" name="Line 47"/>
            <p:cNvSpPr>
              <a:spLocks noChangeShapeType="1"/>
            </p:cNvSpPr>
            <p:nvPr/>
          </p:nvSpPr>
          <p:spPr bwMode="auto">
            <a:xfrm flipV="1">
              <a:off x="4752" y="1536"/>
              <a:ext cx="0" cy="624"/>
            </a:xfrm>
            <a:prstGeom prst="line">
              <a:avLst/>
            </a:prstGeom>
            <a:noFill/>
            <a:ln w="9525">
              <a:solidFill>
                <a:srgbClr val="CC99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46101" name="Line 48"/>
            <p:cNvSpPr>
              <a:spLocks noChangeShapeType="1"/>
            </p:cNvSpPr>
            <p:nvPr/>
          </p:nvSpPr>
          <p:spPr bwMode="auto">
            <a:xfrm flipV="1">
              <a:off x="3744" y="1536"/>
              <a:ext cx="1008" cy="624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NZ" sz="2800" u="sng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46102" name="Text Box 49"/>
            <p:cNvSpPr txBox="1">
              <a:spLocks noChangeArrowheads="1"/>
            </p:cNvSpPr>
            <p:nvPr/>
          </p:nvSpPr>
          <p:spPr bwMode="auto">
            <a:xfrm>
              <a:off x="4320" y="2496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smtClean="0">
                  <a:solidFill>
                    <a:srgbClr val="660066"/>
                  </a:solidFill>
                  <a:latin typeface="Verdana" pitchFamily="34" charset="0"/>
                </a:rPr>
                <a:t> ?</a:t>
              </a:r>
            </a:p>
          </p:txBody>
        </p:sp>
        <p:sp>
          <p:nvSpPr>
            <p:cNvPr id="46103" name="Text Box 50"/>
            <p:cNvSpPr txBox="1">
              <a:spLocks noChangeArrowheads="1"/>
            </p:cNvSpPr>
            <p:nvPr/>
          </p:nvSpPr>
          <p:spPr bwMode="auto">
            <a:xfrm>
              <a:off x="4416" y="3408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smtClean="0">
                  <a:solidFill>
                    <a:srgbClr val="660066"/>
                  </a:solidFill>
                  <a:latin typeface="Verdana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403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  <p:bldP spid="7373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28600" y="585985"/>
            <a:ext cx="8763000" cy="6875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Ex 3)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2190750" y="890785"/>
            <a:ext cx="4743450" cy="5578475"/>
            <a:chOff x="2402" y="144"/>
            <a:chExt cx="3142" cy="3901"/>
          </a:xfrm>
        </p:grpSpPr>
        <p:grpSp>
          <p:nvGrpSpPr>
            <p:cNvPr id="47114" name="Group 4"/>
            <p:cNvGrpSpPr>
              <a:grpSpLocks/>
            </p:cNvGrpSpPr>
            <p:nvPr/>
          </p:nvGrpSpPr>
          <p:grpSpPr bwMode="auto">
            <a:xfrm>
              <a:off x="2805" y="278"/>
              <a:ext cx="2175" cy="1141"/>
              <a:chOff x="816" y="1488"/>
              <a:chExt cx="1296" cy="816"/>
            </a:xfrm>
          </p:grpSpPr>
          <p:sp>
            <p:nvSpPr>
              <p:cNvPr id="47129" name="Line 5"/>
              <p:cNvSpPr>
                <a:spLocks noChangeShapeType="1"/>
              </p:cNvSpPr>
              <p:nvPr/>
            </p:nvSpPr>
            <p:spPr bwMode="auto">
              <a:xfrm>
                <a:off x="816" y="1488"/>
                <a:ext cx="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47130" name="Line 6"/>
              <p:cNvSpPr>
                <a:spLocks noChangeShapeType="1"/>
              </p:cNvSpPr>
              <p:nvPr/>
            </p:nvSpPr>
            <p:spPr bwMode="auto">
              <a:xfrm flipH="1">
                <a:off x="816" y="2304"/>
                <a:ext cx="1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47115" name="Group 7"/>
            <p:cNvGrpSpPr>
              <a:grpSpLocks/>
            </p:cNvGrpSpPr>
            <p:nvPr/>
          </p:nvGrpSpPr>
          <p:grpSpPr bwMode="auto">
            <a:xfrm>
              <a:off x="2805" y="1553"/>
              <a:ext cx="2175" cy="1141"/>
              <a:chOff x="816" y="1488"/>
              <a:chExt cx="1296" cy="816"/>
            </a:xfrm>
          </p:grpSpPr>
          <p:sp>
            <p:nvSpPr>
              <p:cNvPr id="47127" name="Line 8"/>
              <p:cNvSpPr>
                <a:spLocks noChangeShapeType="1"/>
              </p:cNvSpPr>
              <p:nvPr/>
            </p:nvSpPr>
            <p:spPr bwMode="auto">
              <a:xfrm>
                <a:off x="816" y="1488"/>
                <a:ext cx="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47128" name="Line 9"/>
              <p:cNvSpPr>
                <a:spLocks noChangeShapeType="1"/>
              </p:cNvSpPr>
              <p:nvPr/>
            </p:nvSpPr>
            <p:spPr bwMode="auto">
              <a:xfrm flipH="1">
                <a:off x="816" y="2304"/>
                <a:ext cx="1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47116" name="Group 10"/>
            <p:cNvGrpSpPr>
              <a:grpSpLocks/>
            </p:cNvGrpSpPr>
            <p:nvPr/>
          </p:nvGrpSpPr>
          <p:grpSpPr bwMode="auto">
            <a:xfrm>
              <a:off x="2805" y="2828"/>
              <a:ext cx="2175" cy="1140"/>
              <a:chOff x="816" y="1488"/>
              <a:chExt cx="1296" cy="816"/>
            </a:xfrm>
          </p:grpSpPr>
          <p:sp>
            <p:nvSpPr>
              <p:cNvPr id="47125" name="Line 11"/>
              <p:cNvSpPr>
                <a:spLocks noChangeShapeType="1"/>
              </p:cNvSpPr>
              <p:nvPr/>
            </p:nvSpPr>
            <p:spPr bwMode="auto">
              <a:xfrm>
                <a:off x="816" y="1488"/>
                <a:ext cx="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47126" name="Line 12"/>
              <p:cNvSpPr>
                <a:spLocks noChangeShapeType="1"/>
              </p:cNvSpPr>
              <p:nvPr/>
            </p:nvSpPr>
            <p:spPr bwMode="auto">
              <a:xfrm flipH="1">
                <a:off x="816" y="2304"/>
                <a:ext cx="1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NZ" sz="2800" u="sng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5061" y="1285"/>
              <a:ext cx="48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t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5061" y="3767"/>
              <a:ext cx="48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t</a:t>
              </a: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4980" y="2492"/>
              <a:ext cx="48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t</a:t>
              </a: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2402" y="144"/>
              <a:ext cx="484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x</a:t>
              </a: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2402" y="2694"/>
              <a:ext cx="48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2402" y="1419"/>
              <a:ext cx="484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 smtClean="0">
                  <a:solidFill>
                    <a:srgbClr val="000000"/>
                  </a:solidFill>
                  <a:latin typeface="Verdana" pitchFamily="34" charset="0"/>
                </a:rPr>
                <a:t>v</a:t>
              </a:r>
            </a:p>
          </p:txBody>
        </p:sp>
        <p:sp>
          <p:nvSpPr>
            <p:cNvPr id="47123" name="Text Box 19"/>
            <p:cNvSpPr txBox="1">
              <a:spLocks noChangeArrowheads="1"/>
            </p:cNvSpPr>
            <p:nvPr/>
          </p:nvSpPr>
          <p:spPr bwMode="auto">
            <a:xfrm>
              <a:off x="3648" y="672"/>
              <a:ext cx="886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smtClean="0">
                  <a:solidFill>
                    <a:srgbClr val="CC0000"/>
                  </a:solidFill>
                  <a:latin typeface="Verdana" pitchFamily="34" charset="0"/>
                </a:rPr>
                <a:t>?</a:t>
              </a:r>
            </a:p>
          </p:txBody>
        </p:sp>
        <p:sp>
          <p:nvSpPr>
            <p:cNvPr id="47124" name="Text Box 20"/>
            <p:cNvSpPr txBox="1">
              <a:spLocks noChangeArrowheads="1"/>
            </p:cNvSpPr>
            <p:nvPr/>
          </p:nvSpPr>
          <p:spPr bwMode="auto">
            <a:xfrm>
              <a:off x="3772" y="3096"/>
              <a:ext cx="885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­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smtClean="0">
                  <a:solidFill>
                    <a:srgbClr val="CC0000"/>
                  </a:solidFill>
                  <a:latin typeface="Verdana" pitchFamily="34" charset="0"/>
                </a:rPr>
                <a:t>?</a:t>
              </a:r>
            </a:p>
          </p:txBody>
        </p:sp>
      </p:grpSp>
      <p:sp>
        <p:nvSpPr>
          <p:cNvPr id="47108" name="Line 21"/>
          <p:cNvSpPr>
            <a:spLocks noChangeShapeType="1"/>
          </p:cNvSpPr>
          <p:nvPr/>
        </p:nvSpPr>
        <p:spPr bwMode="auto">
          <a:xfrm flipV="1">
            <a:off x="2770188" y="3430785"/>
            <a:ext cx="2754312" cy="10985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NZ" sz="280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7109" name="Line 22"/>
          <p:cNvSpPr>
            <a:spLocks noChangeShapeType="1"/>
          </p:cNvSpPr>
          <p:nvPr/>
        </p:nvSpPr>
        <p:spPr bwMode="auto">
          <a:xfrm flipH="1">
            <a:off x="2843213" y="3430785"/>
            <a:ext cx="2752725" cy="0"/>
          </a:xfrm>
          <a:prstGeom prst="line">
            <a:avLst/>
          </a:prstGeom>
          <a:noFill/>
          <a:ln w="9525">
            <a:solidFill>
              <a:srgbClr val="FF99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NZ" sz="280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7110" name="Line 23"/>
          <p:cNvSpPr>
            <a:spLocks noChangeShapeType="1"/>
          </p:cNvSpPr>
          <p:nvPr/>
        </p:nvSpPr>
        <p:spPr bwMode="auto">
          <a:xfrm>
            <a:off x="5524500" y="3430785"/>
            <a:ext cx="0" cy="1098550"/>
          </a:xfrm>
          <a:prstGeom prst="line">
            <a:avLst/>
          </a:prstGeom>
          <a:noFill/>
          <a:ln w="9525">
            <a:solidFill>
              <a:srgbClr val="FF99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NZ" sz="280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7111" name="Text Box 24"/>
          <p:cNvSpPr txBox="1">
            <a:spLocks noChangeArrowheads="1"/>
          </p:cNvSpPr>
          <p:nvPr/>
        </p:nvSpPr>
        <p:spPr bwMode="auto">
          <a:xfrm>
            <a:off x="1752600" y="3252985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smtClean="0">
                <a:solidFill>
                  <a:srgbClr val="CC0000"/>
                </a:solidFill>
                <a:latin typeface="Verdana" pitchFamily="34" charset="0"/>
              </a:rPr>
              <a:t>12 m/s</a:t>
            </a:r>
          </a:p>
        </p:txBody>
      </p:sp>
      <p:sp>
        <p:nvSpPr>
          <p:cNvPr id="47112" name="Text Box 25"/>
          <p:cNvSpPr txBox="1">
            <a:spLocks noChangeArrowheads="1"/>
          </p:cNvSpPr>
          <p:nvPr/>
        </p:nvSpPr>
        <p:spPr bwMode="auto">
          <a:xfrm>
            <a:off x="5233988" y="4529335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smtClean="0">
                <a:solidFill>
                  <a:srgbClr val="CC0000"/>
                </a:solidFill>
                <a:latin typeface="Verdana" pitchFamily="34" charset="0"/>
              </a:rPr>
              <a:t>3 s</a:t>
            </a: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304800" y="6758185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</a:rPr>
              <a:t>Web Link: </a:t>
            </a:r>
            <a:r>
              <a:rPr lang="en-US" altLang="en-US" sz="2400" smtClean="0">
                <a:solidFill>
                  <a:srgbClr val="000000"/>
                </a:solidFill>
                <a:latin typeface="Verdana" pitchFamily="34" charset="0"/>
                <a:hlinkClick r:id="rId3"/>
              </a:rPr>
              <a:t>More graphing position,velocity,acceleration</a:t>
            </a:r>
            <a:endParaRPr lang="en-US" altLang="en-US" sz="240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0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mboo">
  <a:themeElements>
    <a:clrScheme name="">
      <a:dk1>
        <a:srgbClr val="000000"/>
      </a:dk1>
      <a:lt1>
        <a:srgbClr val="FFFFFF"/>
      </a:lt1>
      <a:dk2>
        <a:srgbClr val="0080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3291</TotalTime>
  <Words>245</Words>
  <Application>Microsoft Office PowerPoint</Application>
  <PresentationFormat>On-screen Show (4:3)</PresentationFormat>
  <Paragraphs>91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Bamboo</vt:lpstr>
      <vt:lpstr>Displacement vs. Time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203</cp:revision>
  <dcterms:created xsi:type="dcterms:W3CDTF">2001-12-23T17:26:22Z</dcterms:created>
  <dcterms:modified xsi:type="dcterms:W3CDTF">2015-02-11T00:41:45Z</dcterms:modified>
</cp:coreProperties>
</file>