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0" r:id="rId5"/>
    <p:sldId id="271" r:id="rId6"/>
    <p:sldId id="261" r:id="rId7"/>
    <p:sldId id="280" r:id="rId8"/>
    <p:sldId id="272" r:id="rId9"/>
    <p:sldId id="274" r:id="rId10"/>
    <p:sldId id="281" r:id="rId11"/>
    <p:sldId id="275" r:id="rId12"/>
    <p:sldId id="282" r:id="rId13"/>
    <p:sldId id="278" r:id="rId14"/>
    <p:sldId id="279" r:id="rId15"/>
    <p:sldId id="283" r:id="rId16"/>
    <p:sldId id="276" r:id="rId17"/>
    <p:sldId id="269" r:id="rId18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00" autoAdjust="0"/>
    <p:restoredTop sz="94109" autoAdjust="0"/>
  </p:normalViewPr>
  <p:slideViewPr>
    <p:cSldViewPr>
      <p:cViewPr>
        <p:scale>
          <a:sx n="90" d="100"/>
          <a:sy n="90" d="100"/>
        </p:scale>
        <p:origin x="-216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Area\Physics\Year%2013\3.1%20Internal\Activity%202D%20answer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Sheet2!$B$3:$B$11</c:f>
              <c:numCache>
                <c:formatCode>General</c:formatCode>
                <c:ptCount val="9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2</c:v>
                </c:pt>
                <c:pt idx="4">
                  <c:v>2.5</c:v>
                </c:pt>
                <c:pt idx="5">
                  <c:v>3</c:v>
                </c:pt>
                <c:pt idx="6">
                  <c:v>3.5</c:v>
                </c:pt>
                <c:pt idx="7">
                  <c:v>4</c:v>
                </c:pt>
                <c:pt idx="8">
                  <c:v>4.5</c:v>
                </c:pt>
              </c:numCache>
            </c:numRef>
          </c:xVal>
          <c:yVal>
            <c:numRef>
              <c:f>Sheet2!$D$3:$D$11</c:f>
              <c:numCache>
                <c:formatCode>General</c:formatCode>
                <c:ptCount val="9"/>
                <c:pt idx="0">
                  <c:v>0.30000000000000032</c:v>
                </c:pt>
                <c:pt idx="1">
                  <c:v>1.1499999999999935</c:v>
                </c:pt>
                <c:pt idx="2">
                  <c:v>1.9</c:v>
                </c:pt>
                <c:pt idx="3">
                  <c:v>4.5</c:v>
                </c:pt>
                <c:pt idx="4">
                  <c:v>7.5</c:v>
                </c:pt>
                <c:pt idx="5">
                  <c:v>10.200000000000001</c:v>
                </c:pt>
                <c:pt idx="6">
                  <c:v>14.5</c:v>
                </c:pt>
                <c:pt idx="7">
                  <c:v>19</c:v>
                </c:pt>
                <c:pt idx="8">
                  <c:v>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888640"/>
        <c:axId val="87890176"/>
      </c:scatterChart>
      <c:valAx>
        <c:axId val="8788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7890176"/>
        <c:crosses val="autoZero"/>
        <c:crossBetween val="midCat"/>
      </c:valAx>
      <c:valAx>
        <c:axId val="87890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78886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6023" tIns="48012" rIns="96023" bIns="480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6023" tIns="48012" rIns="96023" bIns="480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27932B3-071A-42C8-8BC3-6B7583366DA5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3" tIns="48012" rIns="96023" bIns="48012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6023" tIns="48012" rIns="96023" bIns="4801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6023" tIns="48012" rIns="96023" bIns="480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3" tIns="48012" rIns="96023" bIns="480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2C1EF0E-AEA4-4D52-8D4E-9E2913AC410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686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59244-730F-4B3E-9C02-A2BD69F5632A}" type="slidenum">
              <a:rPr lang="en-N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55078-FB6C-47E5-8D96-A9D3AEF3CC2B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55078-FB6C-47E5-8D96-A9D3AEF3CC2B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202E143-ADCB-43AD-AC54-571B0D48BDB7}" type="slidenum">
              <a:rPr lang="en-NZ" smtClean="0"/>
              <a:pPr>
                <a:defRPr/>
              </a:pPr>
              <a:t>13</a:t>
            </a:fld>
            <a:endParaRPr lang="en-N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38D6EC-77CD-4E1E-A589-A1DCADF21BEB}" type="slidenum">
              <a:rPr lang="en-N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30E06C-8EBE-41FD-AEA4-7840A03D47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C5D55-7601-4227-94DF-31938D8A8F04}" type="slidenum">
              <a:rPr lang="en-N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C5D55-7601-4227-94DF-31938D8A8F04}" type="slidenum">
              <a:rPr lang="en-N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55078-FB6C-47E5-8D96-A9D3AEF3CC2B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55078-FB6C-47E5-8D96-A9D3AEF3CC2B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55078-FB6C-47E5-8D96-A9D3AEF3CC2B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55078-FB6C-47E5-8D96-A9D3AEF3CC2B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555078-FB6C-47E5-8D96-A9D3AEF3CC2B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A1FC-1A07-4E2F-9630-1F66BA04280A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BES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D9FB5-55B9-45D0-8B7E-3572D8939FC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EB70-4689-459B-AC54-CD7EA69AC460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A005-4C53-4724-8C79-6A21A9B9BD0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EF8D9-EE12-49E6-A4C3-72C23F768067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5FBB-E74E-4C69-9D7D-553F4C52E21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CA58E-057F-421C-BCB2-76BA64C84920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BES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0EE2-C71C-421A-9179-E93513ECF6E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45DA-3505-4480-81D0-5D8A5882F1CC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D4C0E-0B3D-4FE5-AE5B-CCDBB01219D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5B70-198E-42E1-9DAF-69B332D1E453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9D3C3-103B-468A-8A64-5ED24B181B4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05E3F-C49D-4186-B4DB-0F19AF80CE16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1C39-7B8B-44AB-BA8A-E407687E509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8F37-ACFF-425A-9D35-FFAECD1F8634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0C02-4E5B-452A-AF8C-416A01F54A1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C9E7-D47B-4CD5-AF33-6540DD4EA483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9B5C-EDC6-41C9-AC0D-4417E0A69D3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9E73E-0CE3-4F96-ABA4-570CC881AF70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DFEA-EEB1-4F0D-98D3-9FDD6073DCA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C87B-1C20-4F60-B601-D54B1C533BBE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7AD2-0D0E-4161-85D4-492C75FD2BD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41A73E-2774-41A5-99D2-19E34C5A9A95}" type="datetimeFigureOut">
              <a:rPr lang="en-US"/>
              <a:pPr>
                <a:defRPr/>
              </a:pPr>
              <a:t>3/2/2014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3800B5-43DD-4CA6-B83E-E14E406E2F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en-NZ" dirty="0" smtClean="0"/>
              <a:t>Graphing with Uncertainties</a:t>
            </a:r>
          </a:p>
        </p:txBody>
      </p:sp>
      <p:sp>
        <p:nvSpPr>
          <p:cNvPr id="11267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Experimental data </a:t>
            </a:r>
            <a:r>
              <a:rPr lang="en-NZ" b="1" dirty="0" smtClean="0">
                <a:solidFill>
                  <a:srgbClr val="FF0000"/>
                </a:solidFill>
              </a:rPr>
              <a:t>will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 smtClean="0"/>
              <a:t>contain uncertainties</a:t>
            </a:r>
          </a:p>
          <a:p>
            <a:pPr eaLnBrk="1" hangingPunct="1"/>
            <a:r>
              <a:rPr lang="en-NZ" dirty="0" smtClean="0"/>
              <a:t>These uncertainties </a:t>
            </a:r>
            <a:r>
              <a:rPr lang="en-NZ" b="1" dirty="0" smtClean="0">
                <a:solidFill>
                  <a:srgbClr val="FF0000"/>
                </a:solidFill>
              </a:rPr>
              <a:t>now need to be considered </a:t>
            </a:r>
            <a:r>
              <a:rPr lang="en-NZ" dirty="0" smtClean="0"/>
              <a:t>when trying to determine the relationship between variables</a:t>
            </a:r>
          </a:p>
          <a:p>
            <a:pPr eaLnBrk="1" hangingPunct="1">
              <a:buClr>
                <a:schemeClr val="tx1"/>
              </a:buClr>
            </a:pPr>
            <a:r>
              <a:rPr lang="en-NZ" b="1" dirty="0" smtClean="0">
                <a:solidFill>
                  <a:srgbClr val="FF0000"/>
                </a:solidFill>
              </a:rPr>
              <a:t>Error bars </a:t>
            </a:r>
            <a:r>
              <a:rPr lang="en-NZ" dirty="0" smtClean="0"/>
              <a:t>are used to show the uncertainty in individual data points</a:t>
            </a:r>
          </a:p>
          <a:p>
            <a:pPr eaLnBrk="1" hangingPunct="1">
              <a:buClr>
                <a:schemeClr val="tx1"/>
              </a:buClr>
            </a:pPr>
            <a:r>
              <a:rPr lang="en-NZ" b="1" dirty="0" smtClean="0">
                <a:solidFill>
                  <a:srgbClr val="FF0000"/>
                </a:solidFill>
              </a:rPr>
              <a:t>Lines of best &amp; worst fit </a:t>
            </a:r>
            <a:r>
              <a:rPr lang="en-NZ" dirty="0" smtClean="0"/>
              <a:t>are used to find the </a:t>
            </a:r>
            <a:r>
              <a:rPr lang="en-NZ" b="1" dirty="0" smtClean="0">
                <a:solidFill>
                  <a:srgbClr val="FF0000"/>
                </a:solidFill>
              </a:rPr>
              <a:t>overall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 smtClean="0"/>
              <a:t>uncertainty in the relationship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8" y="673194"/>
            <a:ext cx="9078642" cy="586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7884368" y="984329"/>
            <a:ext cx="504056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14414" y="5500702"/>
            <a:ext cx="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149705" y="448513"/>
            <a:ext cx="0" cy="1008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88026" y="1456626"/>
            <a:ext cx="7227312" cy="434082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786578" y="2500306"/>
            <a:ext cx="1928824" cy="7143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chemeClr val="tx1"/>
                </a:solidFill>
              </a:rPr>
              <a:t>Add error bars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786446" y="3429000"/>
            <a:ext cx="3071827" cy="6429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chemeClr val="tx1"/>
                </a:solidFill>
              </a:rPr>
              <a:t>Draw in line of BEST fit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143504" y="4143380"/>
            <a:ext cx="3714766" cy="6429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chemeClr val="tx1"/>
                </a:solidFill>
              </a:rPr>
              <a:t>Draw in line of WORST fit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86380" y="4929198"/>
            <a:ext cx="3643312" cy="642932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chemeClr val="tx1"/>
                </a:solidFill>
              </a:rPr>
              <a:t>This is some what arbitrary!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1043608" y="5733256"/>
            <a:ext cx="0" cy="111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>
            <a:off x="1043608" y="5741866"/>
            <a:ext cx="0" cy="111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8" y="673194"/>
            <a:ext cx="9078642" cy="586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7884368" y="984329"/>
            <a:ext cx="504056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214414" y="5500702"/>
            <a:ext cx="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149705" y="448513"/>
            <a:ext cx="0" cy="1008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88026" y="1456626"/>
            <a:ext cx="7227312" cy="434082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43608" y="5733256"/>
            <a:ext cx="0" cy="111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>
            <a:off x="1043608" y="5741866"/>
            <a:ext cx="0" cy="1111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66410" y="1384726"/>
            <a:ext cx="1714500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rgbClr val="002060"/>
                </a:solidFill>
              </a:rPr>
              <a:t>Line of best fit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7708" y="2000240"/>
            <a:ext cx="1857375" cy="400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rgbClr val="FF0000"/>
                </a:solidFill>
              </a:rPr>
              <a:t>Line of worst fit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3537506" y="4143380"/>
            <a:ext cx="34275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b="1" dirty="0">
                <a:solidFill>
                  <a:srgbClr val="FF0000"/>
                </a:solidFill>
                <a:latin typeface="Calibri" pitchFamily="34" charset="0"/>
              </a:rPr>
              <a:t>Line of worst fit:</a:t>
            </a:r>
          </a:p>
          <a:p>
            <a:r>
              <a:rPr lang="en-NZ" sz="2000" b="1" dirty="0">
                <a:solidFill>
                  <a:srgbClr val="FF0000"/>
                </a:solidFill>
                <a:latin typeface="Calibri" pitchFamily="34" charset="0"/>
              </a:rPr>
              <a:t>Intercept = </a:t>
            </a:r>
            <a:r>
              <a:rPr lang="en-NZ" sz="2000" b="1" dirty="0" smtClean="0">
                <a:solidFill>
                  <a:srgbClr val="FF0000"/>
                </a:solidFill>
                <a:latin typeface="Calibri" pitchFamily="34" charset="0"/>
              </a:rPr>
              <a:t>0.5 m</a:t>
            </a:r>
            <a:endParaRPr lang="en-NZ" sz="20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NZ" sz="2000" b="1" dirty="0">
                <a:solidFill>
                  <a:srgbClr val="FF0000"/>
                </a:solidFill>
                <a:latin typeface="Calibri" pitchFamily="34" charset="0"/>
              </a:rPr>
              <a:t>Gradient = (</a:t>
            </a:r>
            <a:r>
              <a:rPr lang="en-NZ" sz="2000" b="1" dirty="0" smtClean="0">
                <a:solidFill>
                  <a:srgbClr val="FF0000"/>
                </a:solidFill>
                <a:latin typeface="Calibri" pitchFamily="34" charset="0"/>
              </a:rPr>
              <a:t>16-2)/(15-2) </a:t>
            </a:r>
            <a:r>
              <a:rPr lang="en-NZ" sz="2000" b="1" dirty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en-NZ" sz="2000" b="1" dirty="0" smtClean="0">
                <a:solidFill>
                  <a:srgbClr val="FF0000"/>
                </a:solidFill>
                <a:latin typeface="Calibri" pitchFamily="34" charset="0"/>
              </a:rPr>
              <a:t>1.08</a:t>
            </a:r>
            <a:endParaRPr lang="en-NZ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Straight Connector 21"/>
          <p:cNvSpPr/>
          <p:nvPr/>
        </p:nvSpPr>
        <p:spPr>
          <a:xfrm flipV="1">
            <a:off x="1907705" y="5373216"/>
            <a:ext cx="5773206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lg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Straight Connector 23"/>
          <p:cNvSpPr/>
          <p:nvPr/>
        </p:nvSpPr>
        <p:spPr>
          <a:xfrm rot="5400000">
            <a:off x="6002126" y="3536148"/>
            <a:ext cx="3357568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1112713" y="2748497"/>
            <a:ext cx="2352888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000" b="1" dirty="0">
                <a:solidFill>
                  <a:schemeClr val="tx2"/>
                </a:solidFill>
                <a:latin typeface="Calibri" pitchFamily="34" charset="0"/>
              </a:rPr>
              <a:t>Line of </a:t>
            </a:r>
            <a:r>
              <a:rPr lang="en-NZ" sz="2000" b="1" dirty="0" smtClean="0">
                <a:solidFill>
                  <a:schemeClr val="tx2"/>
                </a:solidFill>
                <a:latin typeface="Calibri" pitchFamily="34" charset="0"/>
              </a:rPr>
              <a:t>Best fit</a:t>
            </a:r>
            <a:r>
              <a:rPr lang="en-NZ" sz="2000" b="1" dirty="0">
                <a:solidFill>
                  <a:schemeClr val="tx2"/>
                </a:solidFill>
                <a:latin typeface="Calibri" pitchFamily="34" charset="0"/>
              </a:rPr>
              <a:t>:</a:t>
            </a:r>
          </a:p>
          <a:p>
            <a:r>
              <a:rPr lang="en-NZ" sz="2000" b="1" dirty="0">
                <a:solidFill>
                  <a:schemeClr val="tx2"/>
                </a:solidFill>
                <a:latin typeface="Calibri" pitchFamily="34" charset="0"/>
              </a:rPr>
              <a:t>Intercept = </a:t>
            </a:r>
            <a:r>
              <a:rPr lang="en-NZ" sz="2000" b="1" dirty="0" smtClean="0">
                <a:solidFill>
                  <a:schemeClr val="tx2"/>
                </a:solidFill>
                <a:latin typeface="Calibri" pitchFamily="34" charset="0"/>
              </a:rPr>
              <a:t>-0.29 m</a:t>
            </a:r>
            <a:endParaRPr lang="en-NZ" sz="2000" b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en-NZ" sz="2000" b="1" dirty="0">
                <a:solidFill>
                  <a:schemeClr val="tx2"/>
                </a:solidFill>
                <a:latin typeface="Calibri" pitchFamily="34" charset="0"/>
              </a:rPr>
              <a:t>Gradient = </a:t>
            </a:r>
            <a:r>
              <a:rPr lang="en-NZ" sz="2000" b="1" dirty="0" smtClean="0">
                <a:solidFill>
                  <a:schemeClr val="tx2"/>
                </a:solidFill>
                <a:latin typeface="Calibri" pitchFamily="34" charset="0"/>
              </a:rPr>
              <a:t>1.21 (3sf)</a:t>
            </a:r>
          </a:p>
          <a:p>
            <a:r>
              <a:rPr lang="en-NZ" sz="2000" b="1" dirty="0" smtClean="0">
                <a:solidFill>
                  <a:schemeClr val="tx2"/>
                </a:solidFill>
                <a:latin typeface="Calibri" pitchFamily="34" charset="0"/>
              </a:rPr>
              <a:t>(from graphing calc)</a:t>
            </a:r>
            <a:endParaRPr lang="en-NZ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537902" y="2714620"/>
            <a:ext cx="2643200" cy="6429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chemeClr val="tx1"/>
                </a:solidFill>
              </a:rPr>
              <a:t>LABEL the lines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95026" y="3571876"/>
            <a:ext cx="2857494" cy="10001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chemeClr val="tx1"/>
                </a:solidFill>
              </a:rPr>
              <a:t>Calculate gradients &amp; record intercepts for BOTH lines</a:t>
            </a: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85" y="691125"/>
            <a:ext cx="2895625" cy="178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80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1" grpId="0"/>
      <p:bldP spid="22" grpId="0" animBg="1"/>
      <p:bldP spid="24" grpId="0" animBg="1"/>
      <p:bldP spid="26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2" y="476672"/>
            <a:ext cx="8874047" cy="565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52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28625" y="357188"/>
            <a:ext cx="571663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2400" b="1" dirty="0">
                <a:solidFill>
                  <a:srgbClr val="002060"/>
                </a:solidFill>
                <a:latin typeface="Calibri" pitchFamily="34" charset="0"/>
              </a:rPr>
              <a:t>Line of best fit:	Intercept = -</a:t>
            </a:r>
            <a:r>
              <a:rPr lang="en-NZ" sz="2400" b="1" dirty="0" smtClean="0">
                <a:solidFill>
                  <a:srgbClr val="002060"/>
                </a:solidFill>
                <a:latin typeface="Calibri" pitchFamily="34" charset="0"/>
              </a:rPr>
              <a:t>0.29 cm</a:t>
            </a:r>
            <a:endParaRPr lang="en-NZ" sz="2400" b="1" baseline="30000" dirty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NZ" sz="2400" b="1" dirty="0">
                <a:solidFill>
                  <a:srgbClr val="002060"/>
                </a:solidFill>
                <a:latin typeface="Calibri" pitchFamily="34" charset="0"/>
              </a:rPr>
              <a:t>			Gradient = </a:t>
            </a:r>
            <a:r>
              <a:rPr lang="en-NZ" sz="2400" b="1" dirty="0" smtClean="0">
                <a:solidFill>
                  <a:srgbClr val="002060"/>
                </a:solidFill>
                <a:latin typeface="Calibri" pitchFamily="34" charset="0"/>
              </a:rPr>
              <a:t>1.21 c</a:t>
            </a:r>
            <a:r>
              <a:rPr lang="en-NZ" sz="2400" b="1" dirty="0" smtClean="0">
                <a:solidFill>
                  <a:schemeClr val="tx2"/>
                </a:solidFill>
                <a:latin typeface="Calibri" pitchFamily="34" charset="0"/>
              </a:rPr>
              <a:t>ms</a:t>
            </a:r>
            <a:r>
              <a:rPr lang="en-NZ" sz="2400" b="1" baseline="30000" dirty="0" smtClean="0">
                <a:solidFill>
                  <a:schemeClr val="tx2"/>
                </a:solidFill>
                <a:latin typeface="Calibri" pitchFamily="34" charset="0"/>
              </a:rPr>
              <a:t>-2</a:t>
            </a:r>
            <a:endParaRPr lang="en-NZ" sz="24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NZ" sz="11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NZ" sz="2400" b="1" dirty="0">
                <a:solidFill>
                  <a:srgbClr val="FF0000"/>
                </a:solidFill>
                <a:latin typeface="Calibri" pitchFamily="34" charset="0"/>
              </a:rPr>
              <a:t>Line of worst fit:	Intercept = </a:t>
            </a:r>
            <a:r>
              <a:rPr lang="en-NZ" sz="2400" b="1" dirty="0" smtClean="0">
                <a:solidFill>
                  <a:srgbClr val="FF0000"/>
                </a:solidFill>
                <a:latin typeface="Calibri" pitchFamily="34" charset="0"/>
              </a:rPr>
              <a:t>0.5 cm</a:t>
            </a:r>
            <a:endParaRPr lang="en-NZ" sz="2400" b="1" baseline="30000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NZ" sz="2400" b="1" dirty="0">
                <a:solidFill>
                  <a:srgbClr val="FF0000"/>
                </a:solidFill>
                <a:latin typeface="Calibri" pitchFamily="34" charset="0"/>
              </a:rPr>
              <a:t>			Gradient = </a:t>
            </a:r>
            <a:r>
              <a:rPr lang="en-NZ" sz="2400" b="1" dirty="0" smtClean="0">
                <a:solidFill>
                  <a:srgbClr val="FF0000"/>
                </a:solidFill>
                <a:latin typeface="Calibri" pitchFamily="34" charset="0"/>
              </a:rPr>
              <a:t>1.08  cms</a:t>
            </a:r>
            <a:r>
              <a:rPr lang="en-NZ" sz="2400" b="1" baseline="30000" dirty="0" smtClean="0">
                <a:solidFill>
                  <a:srgbClr val="FF0000"/>
                </a:solidFill>
                <a:latin typeface="Calibri" pitchFamily="34" charset="0"/>
              </a:rPr>
              <a:t>-2</a:t>
            </a:r>
            <a:endParaRPr lang="en-NZ" sz="24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NZ" sz="2400" b="1" dirty="0" smtClean="0">
                <a:latin typeface="Calibri" pitchFamily="34" charset="0"/>
              </a:rPr>
              <a:t>Error uncertainties:</a:t>
            </a:r>
            <a:endParaRPr lang="en-NZ" sz="2400" b="1" dirty="0">
              <a:latin typeface="Calibri" pitchFamily="34" charset="0"/>
            </a:endParaRPr>
          </a:p>
          <a:p>
            <a:r>
              <a:rPr lang="en-NZ" sz="2400" b="1" dirty="0">
                <a:latin typeface="Calibri" pitchFamily="34" charset="0"/>
              </a:rPr>
              <a:t>Intercept = </a:t>
            </a:r>
            <a:r>
              <a:rPr lang="en-NZ" sz="2400" b="1" dirty="0" smtClean="0">
                <a:latin typeface="Calibri" pitchFamily="34" charset="0"/>
              </a:rPr>
              <a:t>(                    ) </a:t>
            </a:r>
            <a:r>
              <a:rPr lang="en-NZ" sz="2400" b="1" dirty="0">
                <a:latin typeface="Calibri" pitchFamily="34" charset="0"/>
              </a:rPr>
              <a:t>= ± </a:t>
            </a:r>
            <a:r>
              <a:rPr lang="en-NZ" sz="2400" b="1" dirty="0" smtClean="0">
                <a:latin typeface="Calibri" pitchFamily="34" charset="0"/>
              </a:rPr>
              <a:t>0.8 cm</a:t>
            </a:r>
            <a:endParaRPr lang="en-NZ" sz="2400" b="1" dirty="0">
              <a:latin typeface="Calibri" pitchFamily="34" charset="0"/>
            </a:endParaRPr>
          </a:p>
          <a:p>
            <a:r>
              <a:rPr lang="en-NZ" sz="2400" b="1" dirty="0">
                <a:latin typeface="Calibri" pitchFamily="34" charset="0"/>
              </a:rPr>
              <a:t>Gradient = (</a:t>
            </a:r>
            <a:r>
              <a:rPr lang="en-NZ" sz="2400" b="1" dirty="0" smtClean="0">
                <a:latin typeface="Calibri" pitchFamily="34" charset="0"/>
              </a:rPr>
              <a:t>1.21 </a:t>
            </a:r>
            <a:r>
              <a:rPr lang="en-NZ" sz="2400" b="1" dirty="0">
                <a:latin typeface="Calibri" pitchFamily="34" charset="0"/>
              </a:rPr>
              <a:t>– </a:t>
            </a:r>
            <a:r>
              <a:rPr lang="en-NZ" sz="2400" b="1" dirty="0" smtClean="0">
                <a:latin typeface="Calibri" pitchFamily="34" charset="0"/>
              </a:rPr>
              <a:t>1.08) </a:t>
            </a:r>
            <a:r>
              <a:rPr lang="en-NZ" sz="2400" b="1" dirty="0">
                <a:latin typeface="Calibri" pitchFamily="34" charset="0"/>
              </a:rPr>
              <a:t>= ± </a:t>
            </a:r>
            <a:r>
              <a:rPr lang="en-NZ" sz="2400" b="1" dirty="0" smtClean="0">
                <a:latin typeface="Calibri" pitchFamily="34" charset="0"/>
              </a:rPr>
              <a:t>0.1 cms</a:t>
            </a:r>
            <a:r>
              <a:rPr lang="en-NZ" sz="2400" b="1" baseline="30000" dirty="0" smtClean="0">
                <a:latin typeface="Calibri" pitchFamily="34" charset="0"/>
              </a:rPr>
              <a:t>-2</a:t>
            </a:r>
            <a:endParaRPr lang="en-NZ" sz="2400" b="1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7188" y="3357563"/>
            <a:ext cx="2214562" cy="15716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000" b="1" dirty="0">
                <a:solidFill>
                  <a:schemeClr val="tx1"/>
                </a:solidFill>
              </a:rPr>
              <a:t>State the relationship between the variables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1802" y="3429000"/>
            <a:ext cx="2973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Conclusion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806511"/>
              </p:ext>
            </p:extLst>
          </p:nvPr>
        </p:nvGraphicFramePr>
        <p:xfrm>
          <a:off x="2608263" y="4181475"/>
          <a:ext cx="60737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Equation" r:id="rId4" imgW="2298600" imgH="228600" progId="Equation.3">
                  <p:embed/>
                </p:oleObj>
              </mc:Choice>
              <mc:Fallback>
                <p:oleObj name="Equation" r:id="rId4" imgW="2298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4181475"/>
                        <a:ext cx="6073775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919663"/>
            <a:ext cx="828675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2400" b="1" dirty="0">
                <a:solidFill>
                  <a:schemeClr val="tx2"/>
                </a:solidFill>
                <a:latin typeface="+mn-lt"/>
              </a:rPr>
              <a:t>Using:	a = 2x gradient = </a:t>
            </a:r>
            <a:r>
              <a:rPr lang="en-AU" sz="2400" b="1" dirty="0" smtClean="0">
                <a:solidFill>
                  <a:schemeClr val="tx2"/>
                </a:solidFill>
                <a:latin typeface="+mn-lt"/>
              </a:rPr>
              <a:t>2.4 cms</a:t>
            </a:r>
            <a:r>
              <a:rPr lang="en-AU" sz="2400" b="1" baseline="30000" dirty="0" smtClean="0">
                <a:solidFill>
                  <a:schemeClr val="tx2"/>
                </a:solidFill>
                <a:latin typeface="+mn-lt"/>
              </a:rPr>
              <a:t>-2</a:t>
            </a:r>
            <a:r>
              <a:rPr lang="en-AU" sz="24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AU" sz="2400" b="1" dirty="0">
                <a:solidFill>
                  <a:schemeClr val="tx2"/>
                </a:solidFill>
                <a:latin typeface="+mn-lt"/>
              </a:rPr>
              <a:t>	Theoretical gradient = ??? </a:t>
            </a:r>
            <a:r>
              <a:rPr lang="en-AU" sz="2400" b="1" dirty="0" smtClean="0">
                <a:solidFill>
                  <a:schemeClr val="tx2"/>
                </a:solidFill>
                <a:latin typeface="+mn-lt"/>
              </a:rPr>
              <a:t>How does the experimental </a:t>
            </a:r>
            <a:r>
              <a:rPr lang="en-AU" sz="2400" b="1" dirty="0">
                <a:solidFill>
                  <a:schemeClr val="tx2"/>
                </a:solidFill>
                <a:latin typeface="+mn-lt"/>
              </a:rPr>
              <a:t>gradient value </a:t>
            </a:r>
            <a:r>
              <a:rPr lang="en-AU" sz="2400" b="1" dirty="0">
                <a:solidFill>
                  <a:srgbClr val="FF0000"/>
                </a:solidFill>
                <a:latin typeface="+mn-lt"/>
              </a:rPr>
              <a:t>compares ???  </a:t>
            </a:r>
            <a:r>
              <a:rPr lang="en-AU" sz="2400" b="1" dirty="0">
                <a:solidFill>
                  <a:schemeClr val="tx2"/>
                </a:solidFill>
                <a:latin typeface="+mn-lt"/>
              </a:rPr>
              <a:t>with the theoretical value.    </a:t>
            </a:r>
            <a:endParaRPr lang="en-NZ" sz="2400" dirty="0">
              <a:solidFill>
                <a:schemeClr val="tx2"/>
              </a:solidFill>
              <a:latin typeface="+mn-lt"/>
            </a:endParaRPr>
          </a:p>
          <a:p>
            <a:pPr>
              <a:defRPr/>
            </a:pPr>
            <a:endParaRPr lang="en-NZ" dirty="0"/>
          </a:p>
          <a:p>
            <a:pPr>
              <a:defRPr/>
            </a:pPr>
            <a:endParaRPr lang="en-NZ" baseline="30000" dirty="0"/>
          </a:p>
          <a:p>
            <a:pPr>
              <a:defRPr/>
            </a:pP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2571704" y="5729133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rgbClr val="FF0000"/>
                </a:solidFill>
              </a:rPr>
              <a:t>Theoretical say it was 2.8 cms</a:t>
            </a:r>
            <a:r>
              <a:rPr lang="en-AU" sz="2400" baseline="30000" dirty="0" smtClean="0">
                <a:solidFill>
                  <a:srgbClr val="FF0000"/>
                </a:solidFill>
              </a:rPr>
              <a:t>-2</a:t>
            </a:r>
            <a:r>
              <a:rPr lang="en-AU" sz="2400" dirty="0" smtClean="0">
                <a:solidFill>
                  <a:srgbClr val="FF0000"/>
                </a:solidFill>
              </a:rPr>
              <a:t>  </a:t>
            </a:r>
          </a:p>
          <a:p>
            <a:pPr algn="ctr"/>
            <a:r>
              <a:rPr lang="en-AU" sz="2400" dirty="0" smtClean="0">
                <a:solidFill>
                  <a:srgbClr val="FF0000"/>
                </a:solidFill>
              </a:rPr>
              <a:t>How does the experimental value compare?</a:t>
            </a:r>
            <a:r>
              <a:rPr lang="en-AU" sz="2400" dirty="0">
                <a:solidFill>
                  <a:srgbClr val="FF0000"/>
                </a:solidFill>
              </a:rPr>
              <a:t>	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669295"/>
              </p:ext>
            </p:extLst>
          </p:nvPr>
        </p:nvGraphicFramePr>
        <p:xfrm>
          <a:off x="2081213" y="2428875"/>
          <a:ext cx="1287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name="Equation" r:id="rId6" imgW="761760" imgH="253800" progId="Equation.3">
                  <p:embed/>
                </p:oleObj>
              </mc:Choice>
              <mc:Fallback>
                <p:oleObj name="Equation" r:id="rId6" imgW="7617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2428875"/>
                        <a:ext cx="128746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00826" y="2214554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Round to 1 </a:t>
            </a:r>
            <a:r>
              <a:rPr lang="en-US" sz="2000" dirty="0" err="1" smtClean="0"/>
              <a:t>sf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932040" y="2500306"/>
            <a:ext cx="1283034" cy="2143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844" name="Object 10"/>
          <p:cNvGraphicFramePr>
            <a:graphicFrameLocks noChangeAspect="1"/>
          </p:cNvGraphicFramePr>
          <p:nvPr/>
        </p:nvGraphicFramePr>
        <p:xfrm>
          <a:off x="7000892" y="2857496"/>
          <a:ext cx="1571620" cy="1035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92" y="2857496"/>
                        <a:ext cx="1571620" cy="1035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34" y="3089275"/>
            <a:ext cx="8186737" cy="3768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3200" dirty="0" smtClean="0"/>
              <a:t>This statement shows </a:t>
            </a:r>
          </a:p>
          <a:p>
            <a:pPr marL="355600" indent="-3556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NZ" sz="3200" dirty="0" smtClean="0"/>
              <a:t>linear relationship between speed and time</a:t>
            </a:r>
          </a:p>
          <a:p>
            <a:pPr marL="355600" indent="-3556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NZ" sz="3200" dirty="0" smtClean="0"/>
              <a:t>error in the </a:t>
            </a:r>
            <a:r>
              <a:rPr lang="en-NZ" sz="3200" dirty="0" smtClean="0">
                <a:solidFill>
                  <a:srgbClr val="FF0066"/>
                </a:solidFill>
              </a:rPr>
              <a:t>GRADIENT</a:t>
            </a:r>
            <a:r>
              <a:rPr lang="en-NZ" sz="3200" dirty="0" smtClean="0">
                <a:solidFill>
                  <a:srgbClr val="FFFF00"/>
                </a:solidFill>
              </a:rPr>
              <a:t> </a:t>
            </a:r>
          </a:p>
          <a:p>
            <a:pPr marL="355600" indent="-3556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NZ" sz="3200" dirty="0" smtClean="0"/>
              <a:t>error in the </a:t>
            </a:r>
            <a:r>
              <a:rPr lang="en-NZ" sz="3200" dirty="0" smtClean="0">
                <a:solidFill>
                  <a:srgbClr val="7030A0"/>
                </a:solidFill>
              </a:rPr>
              <a:t>INTERCEPT</a:t>
            </a:r>
          </a:p>
          <a:p>
            <a:pPr marL="355600" indent="-35560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NZ" sz="3200" dirty="0" smtClean="0"/>
              <a:t>Try and include units (be careful about the y axis intercept units)</a:t>
            </a:r>
            <a:endParaRPr lang="en-NZ" sz="3200" dirty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58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Calibri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588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43438" y="357166"/>
            <a:ext cx="2428892" cy="1785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2800" b="1" dirty="0">
                <a:solidFill>
                  <a:schemeClr val="tx1"/>
                </a:solidFill>
              </a:rPr>
              <a:t>State the relationship between the variables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857232"/>
            <a:ext cx="474360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Conclusion =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069764"/>
              </p:ext>
            </p:extLst>
          </p:nvPr>
        </p:nvGraphicFramePr>
        <p:xfrm>
          <a:off x="228600" y="2420938"/>
          <a:ext cx="60737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5" name="Equation" r:id="rId4" imgW="2298600" imgH="228600" progId="Equation.3">
                  <p:embed/>
                </p:oleObj>
              </mc:Choice>
              <mc:Fallback>
                <p:oleObj name="Equation" r:id="rId4" imgW="22986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420938"/>
                        <a:ext cx="60737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2"/>
          <p:cNvSpPr>
            <a:spLocks noChangeShapeType="1"/>
          </p:cNvSpPr>
          <p:nvPr/>
        </p:nvSpPr>
        <p:spPr bwMode="auto">
          <a:xfrm flipH="1" flipV="1">
            <a:off x="762000" y="2184400"/>
            <a:ext cx="6781800" cy="2959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 flipH="1">
            <a:off x="762000" y="51435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 rot="1449067">
            <a:off x="1841500" y="1701800"/>
            <a:ext cx="1601788" cy="123190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 sz="2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3000375" y="1143000"/>
            <a:ext cx="609600" cy="719138"/>
            <a:chOff x="2544" y="1035"/>
            <a:chExt cx="384" cy="453"/>
          </a:xfrm>
        </p:grpSpPr>
        <p:sp>
          <p:nvSpPr>
            <p:cNvPr id="1055" name="Line 83"/>
            <p:cNvSpPr>
              <a:spLocks noChangeShapeType="1"/>
            </p:cNvSpPr>
            <p:nvPr/>
          </p:nvSpPr>
          <p:spPr bwMode="auto">
            <a:xfrm>
              <a:off x="2544" y="1344"/>
              <a:ext cx="38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Text Box 84"/>
            <p:cNvSpPr txBox="1">
              <a:spLocks noChangeArrowheads="1"/>
            </p:cNvSpPr>
            <p:nvPr/>
          </p:nvSpPr>
          <p:spPr bwMode="auto">
            <a:xfrm>
              <a:off x="2610" y="1035"/>
              <a:ext cx="26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CC33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571472" y="3286124"/>
          <a:ext cx="2286016" cy="150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286124"/>
                        <a:ext cx="2286016" cy="150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2" name="Text Box 4"/>
          <p:cNvSpPr txBox="1">
            <a:spLocks noChangeArrowheads="1"/>
          </p:cNvSpPr>
          <p:nvPr/>
        </p:nvSpPr>
        <p:spPr bwMode="auto">
          <a:xfrm>
            <a:off x="5357813" y="4362450"/>
            <a:ext cx="452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b="1">
                <a:latin typeface="Times New Roman" pitchFamily="18" charset="0"/>
                <a:cs typeface="Times New Roman" pitchFamily="18" charset="0"/>
              </a:rPr>
              <a:t>θ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3" name="TextBox 4"/>
          <p:cNvSpPr txBox="1">
            <a:spLocks noChangeArrowheads="1"/>
          </p:cNvSpPr>
          <p:nvPr/>
        </p:nvSpPr>
        <p:spPr bwMode="auto">
          <a:xfrm>
            <a:off x="357188" y="428625"/>
            <a:ext cx="5786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3600">
                <a:latin typeface="Calibri" pitchFamily="34" charset="0"/>
              </a:rPr>
              <a:t>Determine the acceleration…</a:t>
            </a:r>
          </a:p>
        </p:txBody>
      </p:sp>
      <p:sp>
        <p:nvSpPr>
          <p:cNvPr id="1054" name="TextBox 1"/>
          <p:cNvSpPr txBox="1">
            <a:spLocks noChangeArrowheads="1"/>
          </p:cNvSpPr>
          <p:nvPr/>
        </p:nvSpPr>
        <p:spPr bwMode="auto">
          <a:xfrm>
            <a:off x="500063" y="5208588"/>
            <a:ext cx="7286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>
                <a:latin typeface="Calibri" pitchFamily="34" charset="0"/>
              </a:rPr>
              <a:t>What are the Independent , dependent &amp; control variables?</a:t>
            </a:r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5929290" y="428604"/>
          <a:ext cx="2643238" cy="3885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78"/>
                <a:gridCol w="1428760"/>
              </a:tblGrid>
              <a:tr h="471478"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 (s)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d(cm</a:t>
                      </a:r>
                      <a:r>
                        <a:rPr lang="en-NZ" sz="2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28596" y="6000768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>
                <a:latin typeface="Calibri" pitchFamily="34" charset="0"/>
              </a:rPr>
              <a:t>Uncertainty in time values is ±</a:t>
            </a:r>
            <a:r>
              <a:rPr lang="en-NZ" sz="2400" dirty="0" smtClean="0">
                <a:latin typeface="Calibri" pitchFamily="34" charset="0"/>
              </a:rPr>
              <a:t>0.05 </a:t>
            </a:r>
            <a:r>
              <a:rPr lang="en-NZ" sz="2400" dirty="0">
                <a:latin typeface="Calibri" pitchFamily="34" charset="0"/>
              </a:rPr>
              <a:t>s and </a:t>
            </a:r>
            <a:r>
              <a:rPr lang="en-NZ" sz="2400" dirty="0" smtClean="0">
                <a:latin typeface="Calibri" pitchFamily="34" charset="0"/>
              </a:rPr>
              <a:t>d values </a:t>
            </a:r>
            <a:r>
              <a:rPr lang="en-NZ" sz="2400" dirty="0">
                <a:latin typeface="Calibri" pitchFamily="34" charset="0"/>
              </a:rPr>
              <a:t>are ±10%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Raw Data with uncertainty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349631"/>
              </p:ext>
            </p:extLst>
          </p:nvPr>
        </p:nvGraphicFramePr>
        <p:xfrm>
          <a:off x="500063" y="1600200"/>
          <a:ext cx="8186766" cy="392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 (s)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dirty="0" smtClean="0">
                          <a:latin typeface="Calibri" pitchFamily="34" charset="0"/>
                        </a:rPr>
                        <a:t>±</a:t>
                      </a:r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 (s)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d(cm</a:t>
                      </a:r>
                      <a:r>
                        <a:rPr lang="en-NZ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800" dirty="0" smtClean="0">
                          <a:latin typeface="Calibri" pitchFamily="34" charset="0"/>
                        </a:rPr>
                        <a:t>±</a:t>
                      </a:r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sym typeface="Symbol"/>
                        </a:rPr>
                        <a:t> </a:t>
                      </a:r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d(cm</a:t>
                      </a:r>
                      <a:r>
                        <a:rPr lang="en-NZ" sz="2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NZ" sz="2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NZ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367" name="TextBox 5"/>
          <p:cNvSpPr txBox="1">
            <a:spLocks noChangeArrowheads="1"/>
          </p:cNvSpPr>
          <p:nvPr/>
        </p:nvSpPr>
        <p:spPr bwMode="auto">
          <a:xfrm>
            <a:off x="571499" y="5731669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>
                <a:latin typeface="Calibri" pitchFamily="34" charset="0"/>
              </a:rPr>
              <a:t>Uncertainty in time values is ±</a:t>
            </a:r>
            <a:r>
              <a:rPr lang="en-NZ" sz="2400" dirty="0" smtClean="0">
                <a:latin typeface="Calibri" pitchFamily="34" charset="0"/>
              </a:rPr>
              <a:t>0.05 </a:t>
            </a:r>
            <a:r>
              <a:rPr lang="en-NZ" sz="2400" dirty="0">
                <a:latin typeface="Calibri" pitchFamily="34" charset="0"/>
              </a:rPr>
              <a:t>s and </a:t>
            </a:r>
            <a:r>
              <a:rPr lang="en-NZ" sz="2400" dirty="0" smtClean="0">
                <a:latin typeface="Calibri" pitchFamily="34" charset="0"/>
              </a:rPr>
              <a:t>d values </a:t>
            </a:r>
            <a:r>
              <a:rPr lang="en-NZ" sz="2400" dirty="0">
                <a:latin typeface="Calibri" pitchFamily="34" charset="0"/>
              </a:rPr>
              <a:t>are ±10%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Raw Data with uncertainty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375683"/>
              </p:ext>
            </p:extLst>
          </p:nvPr>
        </p:nvGraphicFramePr>
        <p:xfrm>
          <a:off x="500063" y="1600200"/>
          <a:ext cx="8186766" cy="392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 (s)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dirty="0" smtClean="0">
                          <a:latin typeface="Calibri" pitchFamily="34" charset="0"/>
                        </a:rPr>
                        <a:t>±</a:t>
                      </a:r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sym typeface="Symbol"/>
                        </a:rPr>
                        <a:t> (s)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d(cm</a:t>
                      </a:r>
                      <a:r>
                        <a:rPr lang="en-NZ" sz="2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800" dirty="0" smtClean="0">
                          <a:latin typeface="Calibri" pitchFamily="34" charset="0"/>
                        </a:rPr>
                        <a:t>±</a:t>
                      </a:r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sym typeface="Symbol"/>
                        </a:rPr>
                        <a:t> </a:t>
                      </a:r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d(cm</a:t>
                      </a:r>
                      <a:r>
                        <a:rPr lang="en-NZ" sz="2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en-NZ" sz="2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1.15 or  1.2</a:t>
                      </a:r>
                      <a:endParaRPr lang="en-NZ" sz="2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10.2 or 10</a:t>
                      </a:r>
                      <a:endParaRPr lang="en-NZ" sz="2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14.5 or 15</a:t>
                      </a:r>
                      <a:endParaRPr lang="en-NZ" sz="2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NZ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367" name="TextBox 5"/>
          <p:cNvSpPr txBox="1">
            <a:spLocks noChangeArrowheads="1"/>
          </p:cNvSpPr>
          <p:nvPr/>
        </p:nvSpPr>
        <p:spPr bwMode="auto">
          <a:xfrm>
            <a:off x="571499" y="5731669"/>
            <a:ext cx="8143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400" dirty="0">
                <a:latin typeface="Calibri" pitchFamily="34" charset="0"/>
              </a:rPr>
              <a:t>Uncertainty in time values is ±</a:t>
            </a:r>
            <a:r>
              <a:rPr lang="en-NZ" sz="2400" dirty="0" smtClean="0">
                <a:latin typeface="Calibri" pitchFamily="34" charset="0"/>
              </a:rPr>
              <a:t>0.05 </a:t>
            </a:r>
            <a:r>
              <a:rPr lang="en-NZ" sz="2400" dirty="0">
                <a:latin typeface="Calibri" pitchFamily="34" charset="0"/>
              </a:rPr>
              <a:t>s and </a:t>
            </a:r>
            <a:r>
              <a:rPr lang="en-NZ" sz="2400" dirty="0" smtClean="0">
                <a:latin typeface="Calibri" pitchFamily="34" charset="0"/>
              </a:rPr>
              <a:t>d values </a:t>
            </a:r>
            <a:r>
              <a:rPr lang="en-NZ" sz="2400" dirty="0">
                <a:latin typeface="Calibri" pitchFamily="34" charset="0"/>
              </a:rPr>
              <a:t>are ±10% </a:t>
            </a:r>
          </a:p>
        </p:txBody>
      </p:sp>
    </p:spTree>
    <p:extLst>
      <p:ext uri="{BB962C8B-B14F-4D97-AF65-F5344CB8AC3E}">
        <p14:creationId xmlns:p14="http://schemas.microsoft.com/office/powerpoint/2010/main" val="985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565985"/>
              </p:ext>
            </p:extLst>
          </p:nvPr>
        </p:nvGraphicFramePr>
        <p:xfrm>
          <a:off x="785786" y="1000108"/>
          <a:ext cx="750099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7072330" y="5214950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NZ" dirty="0" smtClean="0">
                <a:solidFill>
                  <a:srgbClr val="000000"/>
                </a:solidFill>
                <a:latin typeface="Calibri"/>
              </a:rPr>
              <a:t>Time (s)</a:t>
            </a:r>
            <a:endParaRPr lang="en-NZ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642918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NZ" dirty="0" smtClean="0">
                <a:solidFill>
                  <a:srgbClr val="000000"/>
                </a:solidFill>
                <a:latin typeface="Calibri"/>
              </a:rPr>
              <a:t>d(cm)</a:t>
            </a:r>
            <a:endParaRPr lang="en-NZ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72" y="5643578"/>
            <a:ext cx="69813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Not linear… guess relationship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158715"/>
              </p:ext>
            </p:extLst>
          </p:nvPr>
        </p:nvGraphicFramePr>
        <p:xfrm>
          <a:off x="357158" y="1071546"/>
          <a:ext cx="8463315" cy="3990932"/>
        </p:xfrm>
        <a:graphic>
          <a:graphicData uri="http://schemas.openxmlformats.org/drawingml/2006/table">
            <a:tbl>
              <a:tblPr/>
              <a:tblGrid>
                <a:gridCol w="1001091"/>
                <a:gridCol w="817218"/>
                <a:gridCol w="592483"/>
                <a:gridCol w="980662"/>
                <a:gridCol w="536299"/>
                <a:gridCol w="612914"/>
                <a:gridCol w="980662"/>
                <a:gridCol w="980662"/>
                <a:gridCol w="980662"/>
                <a:gridCol w="980662"/>
              </a:tblGrid>
              <a:tr h="4851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 (s)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±%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N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</a:t>
                      </a:r>
                      <a:r>
                        <a:rPr lang="en-N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±%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(cm)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(cm)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1.7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347" name="TextBox 3"/>
          <p:cNvSpPr txBox="1">
            <a:spLocks noChangeArrowheads="1"/>
          </p:cNvSpPr>
          <p:nvPr/>
        </p:nvSpPr>
        <p:spPr bwMode="auto">
          <a:xfrm>
            <a:off x="500063" y="357188"/>
            <a:ext cx="821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4000"/>
              <a:t>Transform data &amp; uncertainties</a:t>
            </a:r>
          </a:p>
        </p:txBody>
      </p:sp>
      <p:sp>
        <p:nvSpPr>
          <p:cNvPr id="11348" name="Rectangle 3"/>
          <p:cNvSpPr>
            <a:spLocks noChangeArrowheads="1"/>
          </p:cNvSpPr>
          <p:nvPr/>
        </p:nvSpPr>
        <p:spPr bwMode="auto">
          <a:xfrm>
            <a:off x="4139952" y="5432640"/>
            <a:ext cx="2307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AU" sz="28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smtClean="0">
                <a:latin typeface="Symbol" pitchFamily="18" charset="2"/>
                <a:cs typeface="Times New Roman" pitchFamily="18" charset="0"/>
              </a:rPr>
              <a:t>10%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(cm)</a:t>
            </a:r>
            <a:endParaRPr lang="en-NZ" sz="2800" dirty="0">
              <a:latin typeface="Humana Serif ITC TT-LightIta"/>
              <a:cs typeface="Times New Roman" pitchFamily="18" charset="0"/>
            </a:endParaRPr>
          </a:p>
        </p:txBody>
      </p:sp>
      <p:sp>
        <p:nvSpPr>
          <p:cNvPr id="11349" name="Rectangle 4"/>
          <p:cNvSpPr>
            <a:spLocks noChangeArrowheads="1"/>
          </p:cNvSpPr>
          <p:nvPr/>
        </p:nvSpPr>
        <p:spPr bwMode="auto">
          <a:xfrm>
            <a:off x="1267547" y="5429234"/>
            <a:ext cx="17876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AU" sz="28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AU" sz="2800" b="1" dirty="0" smtClean="0">
                <a:latin typeface="Symbol" pitchFamily="18" charset="2"/>
                <a:cs typeface="Times New Roman" pitchFamily="18" charset="0"/>
              </a:rPr>
              <a:t>.05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(s)</a:t>
            </a:r>
            <a:endParaRPr lang="en-NZ" sz="2800" dirty="0">
              <a:latin typeface="Humana Serif ITC TT-LightIta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7203" y="1571625"/>
            <a:ext cx="65008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08000" y="3321034"/>
            <a:ext cx="4214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751139" y="3321035"/>
            <a:ext cx="4214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4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55584"/>
              </p:ext>
            </p:extLst>
          </p:nvPr>
        </p:nvGraphicFramePr>
        <p:xfrm>
          <a:off x="7092280" y="5013176"/>
          <a:ext cx="1733271" cy="114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1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5013176"/>
                        <a:ext cx="1733271" cy="1143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07647"/>
              </p:ext>
            </p:extLst>
          </p:nvPr>
        </p:nvGraphicFramePr>
        <p:xfrm>
          <a:off x="6867541" y="5955860"/>
          <a:ext cx="1847834" cy="487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2" name="Equation" r:id="rId6" imgW="672840" imgH="177480" progId="Equation.3">
                  <p:embed/>
                </p:oleObj>
              </mc:Choice>
              <mc:Fallback>
                <p:oleObj name="Equation" r:id="rId6" imgW="67284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41" y="5955860"/>
                        <a:ext cx="1847834" cy="4879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764930"/>
              </p:ext>
            </p:extLst>
          </p:nvPr>
        </p:nvGraphicFramePr>
        <p:xfrm>
          <a:off x="357158" y="1071546"/>
          <a:ext cx="8463315" cy="3990932"/>
        </p:xfrm>
        <a:graphic>
          <a:graphicData uri="http://schemas.openxmlformats.org/drawingml/2006/table">
            <a:tbl>
              <a:tblPr/>
              <a:tblGrid>
                <a:gridCol w="1001091"/>
                <a:gridCol w="817218"/>
                <a:gridCol w="592483"/>
                <a:gridCol w="980662"/>
                <a:gridCol w="536299"/>
                <a:gridCol w="612914"/>
                <a:gridCol w="980662"/>
                <a:gridCol w="980662"/>
                <a:gridCol w="980662"/>
                <a:gridCol w="980662"/>
              </a:tblGrid>
              <a:tr h="4851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 (s)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±%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N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</a:t>
                      </a:r>
                      <a:r>
                        <a:rPr lang="en-N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±%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(cm)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(cm)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1.2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2.3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6.3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1.7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12.3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16.0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347" name="TextBox 3"/>
          <p:cNvSpPr txBox="1">
            <a:spLocks noChangeArrowheads="1"/>
          </p:cNvSpPr>
          <p:nvPr/>
        </p:nvSpPr>
        <p:spPr bwMode="auto">
          <a:xfrm>
            <a:off x="500063" y="357188"/>
            <a:ext cx="821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4000"/>
              <a:t>Transform data &amp; uncertainties</a:t>
            </a:r>
          </a:p>
        </p:txBody>
      </p:sp>
      <p:sp>
        <p:nvSpPr>
          <p:cNvPr id="11348" name="Rectangle 3"/>
          <p:cNvSpPr>
            <a:spLocks noChangeArrowheads="1"/>
          </p:cNvSpPr>
          <p:nvPr/>
        </p:nvSpPr>
        <p:spPr bwMode="auto">
          <a:xfrm>
            <a:off x="4139952" y="5432640"/>
            <a:ext cx="2307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AU" sz="28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smtClean="0">
                <a:latin typeface="Symbol" pitchFamily="18" charset="2"/>
                <a:cs typeface="Times New Roman" pitchFamily="18" charset="0"/>
              </a:rPr>
              <a:t>10%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(cm)</a:t>
            </a:r>
            <a:endParaRPr lang="en-NZ" sz="2800" dirty="0">
              <a:latin typeface="Humana Serif ITC TT-LightIta"/>
              <a:cs typeface="Times New Roman" pitchFamily="18" charset="0"/>
            </a:endParaRPr>
          </a:p>
        </p:txBody>
      </p:sp>
      <p:sp>
        <p:nvSpPr>
          <p:cNvPr id="11349" name="Rectangle 4"/>
          <p:cNvSpPr>
            <a:spLocks noChangeArrowheads="1"/>
          </p:cNvSpPr>
          <p:nvPr/>
        </p:nvSpPr>
        <p:spPr bwMode="auto">
          <a:xfrm>
            <a:off x="1267547" y="5429234"/>
            <a:ext cx="17876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AU" sz="28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AU" sz="2800" b="1" dirty="0" smtClean="0">
                <a:latin typeface="Symbol" pitchFamily="18" charset="2"/>
                <a:cs typeface="Times New Roman" pitchFamily="18" charset="0"/>
              </a:rPr>
              <a:t>.05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(s)</a:t>
            </a:r>
            <a:endParaRPr lang="en-NZ" sz="2800" dirty="0">
              <a:latin typeface="Humana Serif ITC TT-LightIta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7203" y="1571625"/>
            <a:ext cx="65008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08000" y="3321034"/>
            <a:ext cx="4214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751139" y="3321035"/>
            <a:ext cx="4214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4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01400"/>
              </p:ext>
            </p:extLst>
          </p:nvPr>
        </p:nvGraphicFramePr>
        <p:xfrm>
          <a:off x="7092280" y="4861132"/>
          <a:ext cx="1733271" cy="114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4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861132"/>
                        <a:ext cx="1733271" cy="1143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808056"/>
              </p:ext>
            </p:extLst>
          </p:nvPr>
        </p:nvGraphicFramePr>
        <p:xfrm>
          <a:off x="6867541" y="5955860"/>
          <a:ext cx="1847834" cy="641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5" name="Equation" r:id="rId6" imgW="672840" imgH="177480" progId="Equation.3">
                  <p:embed/>
                </p:oleObj>
              </mc:Choice>
              <mc:Fallback>
                <p:oleObj name="Equation" r:id="rId6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41" y="5955860"/>
                        <a:ext cx="1847834" cy="6414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790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214414" y="5500702"/>
            <a:ext cx="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7" y="692696"/>
            <a:ext cx="8806985" cy="568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148501"/>
              </p:ext>
            </p:extLst>
          </p:nvPr>
        </p:nvGraphicFramePr>
        <p:xfrm>
          <a:off x="6876256" y="2564904"/>
          <a:ext cx="17319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2" name="Equation" r:id="rId5" imgW="596641" imgH="393529" progId="Equation.3">
                  <p:embed/>
                </p:oleObj>
              </mc:Choice>
              <mc:Fallback>
                <p:oleObj name="Equation" r:id="rId5" imgW="596641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2564904"/>
                        <a:ext cx="1731963" cy="1143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894057"/>
              </p:ext>
            </p:extLst>
          </p:nvPr>
        </p:nvGraphicFramePr>
        <p:xfrm>
          <a:off x="6804248" y="4077072"/>
          <a:ext cx="18478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3" name="Equation" r:id="rId7" imgW="672516" imgH="177646" progId="Equation.3">
                  <p:embed/>
                </p:oleObj>
              </mc:Choice>
              <mc:Fallback>
                <p:oleObj name="Equation" r:id="rId7" imgW="672516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4077072"/>
                        <a:ext cx="1847850" cy="641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524869"/>
              </p:ext>
            </p:extLst>
          </p:nvPr>
        </p:nvGraphicFramePr>
        <p:xfrm>
          <a:off x="357158" y="1071546"/>
          <a:ext cx="8463315" cy="3990932"/>
        </p:xfrm>
        <a:graphic>
          <a:graphicData uri="http://schemas.openxmlformats.org/drawingml/2006/table">
            <a:tbl>
              <a:tblPr/>
              <a:tblGrid>
                <a:gridCol w="1001091"/>
                <a:gridCol w="817218"/>
                <a:gridCol w="592483"/>
                <a:gridCol w="980662"/>
                <a:gridCol w="536299"/>
                <a:gridCol w="612914"/>
                <a:gridCol w="980662"/>
                <a:gridCol w="980662"/>
                <a:gridCol w="980662"/>
                <a:gridCol w="980662"/>
              </a:tblGrid>
              <a:tr h="4851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 (s)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±%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  <a:r>
                        <a:rPr lang="en-N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(s</a:t>
                      </a:r>
                      <a:r>
                        <a:rPr lang="en-NZ" sz="2400" b="0" i="0" u="none" strike="noStrike" baseline="300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±%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(cm)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 (cm)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±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0.05</a:t>
                      </a:r>
                      <a:endParaRPr lang="en-NZ" sz="2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0.03</a:t>
                      </a:r>
                      <a:endParaRPr lang="en-NZ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0.1</a:t>
                      </a:r>
                      <a:endParaRPr lang="en-NZ" sz="2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1.2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0.1</a:t>
                      </a:r>
                      <a:endParaRPr lang="en-NZ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2.3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0.1</a:t>
                      </a:r>
                      <a:endParaRPr lang="en-NZ" sz="2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0.2</a:t>
                      </a:r>
                      <a:endParaRPr lang="en-NZ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0.2</a:t>
                      </a:r>
                      <a:endParaRPr lang="en-NZ" sz="2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0.5</a:t>
                      </a:r>
                      <a:endParaRPr lang="en-NZ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6.3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0.3</a:t>
                      </a:r>
                      <a:endParaRPr lang="en-NZ" sz="2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0.8</a:t>
                      </a:r>
                      <a:endParaRPr lang="en-NZ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1.7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  <a:endParaRPr lang="en-NZ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1.4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12.3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0.3</a:t>
                      </a:r>
                      <a:endParaRPr lang="en-NZ" sz="2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15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2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16.0</a:t>
                      </a:r>
                      <a:endParaRPr lang="en-NZ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2.6</a:t>
                      </a:r>
                      <a:endParaRPr lang="en-N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4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0.4</a:t>
                      </a:r>
                      <a:endParaRPr lang="en-NZ" sz="24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NZ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NZ" sz="28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</a:t>
                      </a:r>
                      <a:endParaRPr lang="en-NZ" sz="28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N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347" name="TextBox 3"/>
          <p:cNvSpPr txBox="1">
            <a:spLocks noChangeArrowheads="1"/>
          </p:cNvSpPr>
          <p:nvPr/>
        </p:nvSpPr>
        <p:spPr bwMode="auto">
          <a:xfrm>
            <a:off x="500063" y="357188"/>
            <a:ext cx="8215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4000"/>
              <a:t>Transform data &amp; uncertainties</a:t>
            </a:r>
          </a:p>
        </p:txBody>
      </p:sp>
      <p:sp>
        <p:nvSpPr>
          <p:cNvPr id="11348" name="Rectangle 3"/>
          <p:cNvSpPr>
            <a:spLocks noChangeArrowheads="1"/>
          </p:cNvSpPr>
          <p:nvPr/>
        </p:nvSpPr>
        <p:spPr bwMode="auto">
          <a:xfrm>
            <a:off x="4139952" y="5432640"/>
            <a:ext cx="2307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AU" sz="28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smtClean="0">
                <a:latin typeface="Symbol" pitchFamily="18" charset="2"/>
                <a:cs typeface="Times New Roman" pitchFamily="18" charset="0"/>
              </a:rPr>
              <a:t>10%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(cm)</a:t>
            </a:r>
            <a:endParaRPr lang="en-NZ" sz="2800" dirty="0">
              <a:latin typeface="Humana Serif ITC TT-LightIta"/>
              <a:cs typeface="Times New Roman" pitchFamily="18" charset="0"/>
            </a:endParaRPr>
          </a:p>
        </p:txBody>
      </p:sp>
      <p:sp>
        <p:nvSpPr>
          <p:cNvPr id="11349" name="Rectangle 4"/>
          <p:cNvSpPr>
            <a:spLocks noChangeArrowheads="1"/>
          </p:cNvSpPr>
          <p:nvPr/>
        </p:nvSpPr>
        <p:spPr bwMode="auto">
          <a:xfrm>
            <a:off x="1267547" y="5429234"/>
            <a:ext cx="17876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AU" sz="28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AU" sz="2800" b="1" dirty="0" smtClean="0">
                <a:latin typeface="Symbol" pitchFamily="18" charset="2"/>
                <a:cs typeface="Times New Roman" pitchFamily="18" charset="0"/>
              </a:rPr>
              <a:t>.05</a:t>
            </a:r>
            <a:r>
              <a:rPr lang="en-A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sz="2800" b="1" dirty="0">
                <a:latin typeface="Times New Roman" pitchFamily="18" charset="0"/>
                <a:cs typeface="Times New Roman" pitchFamily="18" charset="0"/>
              </a:rPr>
              <a:t>(s)</a:t>
            </a:r>
            <a:endParaRPr lang="en-NZ" sz="2800" dirty="0">
              <a:latin typeface="Humana Serif ITC TT-LightIta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7203" y="1571625"/>
            <a:ext cx="65008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08000" y="3321034"/>
            <a:ext cx="42148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2751139" y="3321035"/>
            <a:ext cx="4214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4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794967"/>
              </p:ext>
            </p:extLst>
          </p:nvPr>
        </p:nvGraphicFramePr>
        <p:xfrm>
          <a:off x="7092280" y="4861132"/>
          <a:ext cx="1733271" cy="114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8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861132"/>
                        <a:ext cx="1733271" cy="1143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02462"/>
              </p:ext>
            </p:extLst>
          </p:nvPr>
        </p:nvGraphicFramePr>
        <p:xfrm>
          <a:off x="6867541" y="5955860"/>
          <a:ext cx="1847834" cy="641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9" name="Equation" r:id="rId6" imgW="672840" imgH="177480" progId="Equation.3">
                  <p:embed/>
                </p:oleObj>
              </mc:Choice>
              <mc:Fallback>
                <p:oleObj name="Equation" r:id="rId6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41" y="5955860"/>
                        <a:ext cx="1847834" cy="6414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8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63D8073CC7114F92067285022179B6" ma:contentTypeVersion="0" ma:contentTypeDescription="Create a new document." ma:contentTypeScope="" ma:versionID="8a465a28d08847c4de8ade4ce2fe5c8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143F44C-EB5F-4D11-B063-2A70F96790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1079A0-AE89-4689-80F8-9CCE0E3DC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2F4BFC76-208B-475A-ACE5-EACAE804C39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735</Words>
  <Application>Microsoft Office PowerPoint</Application>
  <PresentationFormat>On-screen Show (4:3)</PresentationFormat>
  <Paragraphs>409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Graphing with Uncertainties</vt:lpstr>
      <vt:lpstr>PowerPoint Presentation</vt:lpstr>
      <vt:lpstr>Raw Data with uncertainty</vt:lpstr>
      <vt:lpstr>Raw Data with uncertainty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Jacqueline Beasleigh</dc:creator>
  <cp:lastModifiedBy>USER</cp:lastModifiedBy>
  <cp:revision>47</cp:revision>
  <cp:lastPrinted>2014-02-04T02:21:05Z</cp:lastPrinted>
  <dcterms:created xsi:type="dcterms:W3CDTF">2008-03-26T02:09:18Z</dcterms:created>
  <dcterms:modified xsi:type="dcterms:W3CDTF">2014-03-02T07:05:40Z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0x010100A163D8073CC7114F92067285022179B6</vt:lpwstr>
  </property>
</Properties>
</file>