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embeddings/oleObject4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handoutMasterIdLst>
    <p:handoutMasterId r:id="rId29"/>
  </p:handoutMasterIdLst>
  <p:sldIdLst>
    <p:sldId id="340" r:id="rId4"/>
    <p:sldId id="318" r:id="rId5"/>
    <p:sldId id="335" r:id="rId6"/>
    <p:sldId id="320" r:id="rId7"/>
    <p:sldId id="288" r:id="rId8"/>
    <p:sldId id="319" r:id="rId9"/>
    <p:sldId id="336" r:id="rId10"/>
    <p:sldId id="323" r:id="rId11"/>
    <p:sldId id="324" r:id="rId12"/>
    <p:sldId id="325" r:id="rId13"/>
    <p:sldId id="326" r:id="rId14"/>
    <p:sldId id="327" r:id="rId15"/>
    <p:sldId id="337" r:id="rId16"/>
    <p:sldId id="338" r:id="rId17"/>
    <p:sldId id="294" r:id="rId18"/>
    <p:sldId id="348" r:id="rId19"/>
    <p:sldId id="303" r:id="rId20"/>
    <p:sldId id="339" r:id="rId21"/>
    <p:sldId id="342" r:id="rId22"/>
    <p:sldId id="343" r:id="rId23"/>
    <p:sldId id="344" r:id="rId24"/>
    <p:sldId id="345" r:id="rId25"/>
    <p:sldId id="346" r:id="rId26"/>
    <p:sldId id="347" r:id="rId27"/>
  </p:sldIdLst>
  <p:sldSz cx="9144000" cy="6858000" type="screen4x3"/>
  <p:notesSz cx="9144000" cy="6858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7" autoAdjust="0"/>
    <p:restoredTop sz="94660"/>
  </p:normalViewPr>
  <p:slideViewPr>
    <p:cSldViewPr>
      <p:cViewPr varScale="1">
        <p:scale>
          <a:sx n="68" d="100"/>
          <a:sy n="68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FA7FF34-2C78-4AF9-B26F-949676ED7987}" type="datetimeFigureOut">
              <a:rPr lang="en-US"/>
              <a:pPr>
                <a:defRPr/>
              </a:pPr>
              <a:t>19/09/15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F1610E-12FA-4872-BB66-DF1AE54ABC5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7975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FF60849-AA99-455F-875E-B3BF083DA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33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A15DD-7014-499B-9EBB-9ABCA225297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BBEAC-B077-443A-98BC-F55CD340F90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AF0FA-32A3-4A8F-8F8E-EB618044016B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A4A611-C99B-476D-88A1-79E0B3F53723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9669D-93BC-47D8-8146-B2D5A670697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</p:spPr>
        <p:txBody>
          <a:bodyPr lIns="86493" tIns="43247" rIns="86493" bIns="4324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06E22-9794-4AB0-9931-E8E7CC5B622B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A6BF4-5105-41E1-B708-2B5CDAC051C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</p:spPr>
        <p:txBody>
          <a:bodyPr lIns="86493" tIns="43247" rIns="86493" bIns="4324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3F4EB2-F647-4EF3-8C59-09064A92801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4417F-BB20-4F20-A39C-5C2E9A045114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0D1AEE-FC23-4205-B9BF-6E12E6BB070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</p:spPr>
        <p:txBody>
          <a:bodyPr lIns="86493" tIns="43247" rIns="86493" bIns="43247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F5C57-22F6-454B-92FF-F5EF9F69FC8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</p:spPr>
        <p:txBody>
          <a:bodyPr lIns="86493" tIns="43247" rIns="86493" bIns="43247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271D2A-1100-4734-B321-DE65F6DB8F8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</p:spPr>
        <p:txBody>
          <a:bodyPr lIns="86493" tIns="43247" rIns="86493" bIns="43247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F16BB-A69E-4DCA-A033-E8F9B0EF189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</p:spPr>
        <p:txBody>
          <a:bodyPr lIns="86493" tIns="43247" rIns="86493" bIns="43247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A5AF-8B5E-40F4-8FA3-933F9C7577B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1DC2-D9CC-4390-AD39-8B69CCB071C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540DB-5BC0-485B-80FC-0E670063B4B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1B594-9D8B-4831-9C05-6D861B8940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9443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184C9-63BA-4EE0-8483-B6D061F3F7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5677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C9FC0-C103-4E41-B6A2-416C68ABED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02443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436EC-0DB5-48FA-9128-5556A9B165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7300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CF42EF-9C2D-4A15-89DE-84D842CFC6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68062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0CE83-7764-4F59-997F-8CE4A82C38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1922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0015E-6E86-4171-8FC5-EB36C40367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8779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37C915-A77E-4982-8A1E-CF94402B9B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483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A880A-2350-4227-A3F0-A2B215C0672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1FADB-7A72-4352-A17C-742231DFD1D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06294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78A00-813C-4458-A992-C09070DFD1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0690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F6C71-93AA-4FE0-851B-D2DAFCB7A3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64515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508F4-04F9-4DD0-BC03-DF59874F296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19/09/15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41917-59B9-45B8-A424-E4FBE0EFA45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2570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7BB4A-CC37-4BD9-A066-C18472AAF66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19/09/15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F9A8C-C782-4C28-8CB8-39369E6D12E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8715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93DD-E19B-4F24-A59F-045241CE108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19/09/15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93C41-2878-4222-B29F-D2EFFBBF625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68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B5F7C-23F8-4D9C-9489-9D9D19B9816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19/09/15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7CEC5-FB76-449C-9537-229DFECBB49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77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92D59-B2A0-471E-86F8-6F9C063C8A5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19/09/15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72C41-D9BC-4885-AF2F-212109E8E55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6155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8DAFD-688F-47C0-9587-92D5BAE7A49C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19/09/15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6F768-DE53-47D9-B462-6630E5D75CA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891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1695-D6DB-479B-A6C1-D615A9E7E13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19/09/15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AE0A-B901-4BAB-B8FC-0374DBF87DC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78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5E24A-1895-4C33-8273-DF2E34F2015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D7CBA-BEA3-4BD2-8FEB-BECA714C11B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19/09/15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A1BC7-25AF-46BB-9797-6DB1273A0EF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93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4180E-64DB-4D98-8E28-5CF6005EE1F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19/09/15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C02C9-6093-48CB-968B-9CC28C7F490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27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1A951-3562-41BE-8550-C05227D2C83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19/09/15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D735B-B61E-4A83-B1AC-E073AA40B01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1830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008A-5A3B-4DF6-9F6B-F16B05FFD21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19/09/15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19CAF-3263-4D43-8ABF-52C30691ABB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2127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3088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79613" y="1600200"/>
            <a:ext cx="3416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8313" y="1600200"/>
            <a:ext cx="3416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754CF-77C7-453F-9DD1-3996A41D6B50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454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0B25B-C06E-4AC2-A62F-14E6832FD27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C8819-6AB8-4ED8-89EB-AD6210C04FC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D80D4-CCEB-400B-958C-D326E066E12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F46DD-7395-452D-80E2-633F8E9D379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5A31E-9653-48E3-9C2D-D6B430CB001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BDD9D-E669-47B9-90CB-FA063251C0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8F218E4-B724-48DA-B8A0-BCE2C7CAD29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9B1B677C-A776-4CF4-AF2E-0A23D67FF1F4}" type="slidenum">
              <a:rPr lang="en-US" altLang="en-US">
                <a:solidFill>
                  <a:srgbClr val="000000"/>
                </a:solidFill>
                <a:latin typeface="Verdana" pitchFamily="-111" charset="0"/>
                <a:ea typeface="ＭＳ Ｐゴシック" pitchFamily="-111" charset="-128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Verdana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713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0D591C-E34F-42AE-9CD2-93F36B82BB6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19/09/15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7CE3B9-4926-4553-8B9C-6F514D8D458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583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4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1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1901BC-B02B-4FA4-9068-FA0482134B1F}" type="slidenum">
              <a:rPr lang="en-GB" b="0"/>
              <a:pPr eaLnBrk="1" hangingPunct="1"/>
              <a:t>1</a:t>
            </a:fld>
            <a:endParaRPr lang="en-GB" b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980728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 smtClean="0"/>
              <a:t>Magnetic flux [weber </a:t>
            </a:r>
            <a:r>
              <a:rPr lang="en-GB" dirty="0" err="1" smtClean="0"/>
              <a:t>Wb</a:t>
            </a:r>
            <a:r>
              <a:rPr lang="en-GB" dirty="0" smtClean="0"/>
              <a:t>], defines the amount of magnetic field (B [Tesla]) which travels </a:t>
            </a:r>
            <a:r>
              <a:rPr lang="en-GB" dirty="0" smtClean="0">
                <a:solidFill>
                  <a:srgbClr val="FF0000"/>
                </a:solidFill>
              </a:rPr>
              <a:t>perpendicular</a:t>
            </a:r>
            <a:r>
              <a:rPr lang="en-GB" dirty="0" smtClean="0"/>
              <a:t> to an area A [m</a:t>
            </a:r>
            <a:r>
              <a:rPr lang="en-GB" baseline="30000" dirty="0" smtClean="0"/>
              <a:t>2</a:t>
            </a:r>
            <a:r>
              <a:rPr lang="en-GB" dirty="0" smtClean="0"/>
              <a:t>]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r>
              <a:rPr lang="en-GB" dirty="0" smtClean="0"/>
              <a:t>Symbol: </a:t>
            </a:r>
            <a:r>
              <a:rPr lang="ru-RU" dirty="0" smtClean="0">
                <a:cs typeface="Arial" charset="0"/>
              </a:rPr>
              <a:t>Ф</a:t>
            </a:r>
            <a:endParaRPr lang="en-NZ" dirty="0" smtClean="0">
              <a:cs typeface="Arial" charset="0"/>
            </a:endParaRPr>
          </a:p>
          <a:p>
            <a:pPr eaLnBrk="1" hangingPunct="1"/>
            <a:r>
              <a:rPr lang="en-NZ" sz="2800" dirty="0" smtClean="0">
                <a:cs typeface="Arial" charset="0"/>
              </a:rPr>
              <a:t>Unit: Weber </a:t>
            </a:r>
            <a:r>
              <a:rPr lang="en-NZ" sz="2800" dirty="0" err="1" smtClean="0">
                <a:cs typeface="Arial" charset="0"/>
              </a:rPr>
              <a:t>Wb</a:t>
            </a:r>
            <a:endParaRPr lang="en-GB" sz="2800" dirty="0" smtClean="0">
              <a:cs typeface="Arial" charset="0"/>
            </a:endParaRPr>
          </a:p>
        </p:txBody>
      </p:sp>
      <p:pic>
        <p:nvPicPr>
          <p:cNvPr id="8197" name="Picture 4" descr="121103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55020"/>
            <a:ext cx="4757813" cy="28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223000" y="3940175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5003800" y="3940175"/>
            <a:ext cx="914400" cy="6096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85184"/>
            <a:ext cx="450532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15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09800" y="990600"/>
            <a:ext cx="4910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Magnetic flux in the loop increases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67013" y="2038350"/>
            <a:ext cx="2895600" cy="1828800"/>
            <a:chOff x="528" y="1296"/>
            <a:chExt cx="1824" cy="1152"/>
          </a:xfrm>
        </p:grpSpPr>
        <p:grpSp>
          <p:nvGrpSpPr>
            <p:cNvPr id="15436" name="Group 4"/>
            <p:cNvGrpSpPr>
              <a:grpSpLocks/>
            </p:cNvGrpSpPr>
            <p:nvPr/>
          </p:nvGrpSpPr>
          <p:grpSpPr bwMode="auto">
            <a:xfrm>
              <a:off x="2064" y="1296"/>
              <a:ext cx="288" cy="288"/>
              <a:chOff x="768" y="1968"/>
              <a:chExt cx="288" cy="288"/>
            </a:xfrm>
          </p:grpSpPr>
          <p:sp>
            <p:nvSpPr>
              <p:cNvPr id="15452" name="Oval 5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" name="Oval 6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37" name="Group 7"/>
            <p:cNvGrpSpPr>
              <a:grpSpLocks/>
            </p:cNvGrpSpPr>
            <p:nvPr/>
          </p:nvGrpSpPr>
          <p:grpSpPr bwMode="auto">
            <a:xfrm>
              <a:off x="912" y="1728"/>
              <a:ext cx="288" cy="288"/>
              <a:chOff x="768" y="1968"/>
              <a:chExt cx="288" cy="288"/>
            </a:xfrm>
          </p:grpSpPr>
          <p:sp>
            <p:nvSpPr>
              <p:cNvPr id="15450" name="Oval 8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1" name="Oval 9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38" name="Group 10"/>
            <p:cNvGrpSpPr>
              <a:grpSpLocks/>
            </p:cNvGrpSpPr>
            <p:nvPr/>
          </p:nvGrpSpPr>
          <p:grpSpPr bwMode="auto">
            <a:xfrm>
              <a:off x="1296" y="1728"/>
              <a:ext cx="288" cy="288"/>
              <a:chOff x="768" y="1968"/>
              <a:chExt cx="288" cy="288"/>
            </a:xfrm>
          </p:grpSpPr>
          <p:sp>
            <p:nvSpPr>
              <p:cNvPr id="15448" name="Oval 11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49" name="Oval 12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39" name="Group 13"/>
            <p:cNvGrpSpPr>
              <a:grpSpLocks/>
            </p:cNvGrpSpPr>
            <p:nvPr/>
          </p:nvGrpSpPr>
          <p:grpSpPr bwMode="auto">
            <a:xfrm>
              <a:off x="2064" y="1728"/>
              <a:ext cx="288" cy="288"/>
              <a:chOff x="768" y="1968"/>
              <a:chExt cx="288" cy="288"/>
            </a:xfrm>
          </p:grpSpPr>
          <p:sp>
            <p:nvSpPr>
              <p:cNvPr id="15446" name="Oval 14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47" name="Oval 15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40" name="Group 16"/>
            <p:cNvGrpSpPr>
              <a:grpSpLocks/>
            </p:cNvGrpSpPr>
            <p:nvPr/>
          </p:nvGrpSpPr>
          <p:grpSpPr bwMode="auto">
            <a:xfrm>
              <a:off x="528" y="2160"/>
              <a:ext cx="288" cy="288"/>
              <a:chOff x="768" y="1968"/>
              <a:chExt cx="288" cy="288"/>
            </a:xfrm>
          </p:grpSpPr>
          <p:sp>
            <p:nvSpPr>
              <p:cNvPr id="15444" name="Oval 17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45" name="Oval 18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41" name="Group 19"/>
            <p:cNvGrpSpPr>
              <a:grpSpLocks/>
            </p:cNvGrpSpPr>
            <p:nvPr/>
          </p:nvGrpSpPr>
          <p:grpSpPr bwMode="auto">
            <a:xfrm>
              <a:off x="1680" y="2160"/>
              <a:ext cx="288" cy="288"/>
              <a:chOff x="768" y="1968"/>
              <a:chExt cx="288" cy="288"/>
            </a:xfrm>
          </p:grpSpPr>
          <p:sp>
            <p:nvSpPr>
              <p:cNvPr id="15442" name="Oval 20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43" name="Oval 21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2767013" y="2038350"/>
            <a:ext cx="3505200" cy="2514600"/>
            <a:chOff x="528" y="1296"/>
            <a:chExt cx="2208" cy="1584"/>
          </a:xfrm>
        </p:grpSpPr>
        <p:grpSp>
          <p:nvGrpSpPr>
            <p:cNvPr id="15418" name="Group 23"/>
            <p:cNvGrpSpPr>
              <a:grpSpLocks/>
            </p:cNvGrpSpPr>
            <p:nvPr/>
          </p:nvGrpSpPr>
          <p:grpSpPr bwMode="auto">
            <a:xfrm>
              <a:off x="1296" y="1296"/>
              <a:ext cx="288" cy="288"/>
              <a:chOff x="768" y="1968"/>
              <a:chExt cx="288" cy="288"/>
            </a:xfrm>
          </p:grpSpPr>
          <p:sp>
            <p:nvSpPr>
              <p:cNvPr id="15434" name="Oval 24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35" name="Oval 25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19" name="Group 26"/>
            <p:cNvGrpSpPr>
              <a:grpSpLocks/>
            </p:cNvGrpSpPr>
            <p:nvPr/>
          </p:nvGrpSpPr>
          <p:grpSpPr bwMode="auto">
            <a:xfrm>
              <a:off x="528" y="1728"/>
              <a:ext cx="288" cy="288"/>
              <a:chOff x="768" y="1968"/>
              <a:chExt cx="288" cy="288"/>
            </a:xfrm>
          </p:grpSpPr>
          <p:sp>
            <p:nvSpPr>
              <p:cNvPr id="15432" name="Oval 27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33" name="Oval 28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20" name="Group 29"/>
            <p:cNvGrpSpPr>
              <a:grpSpLocks/>
            </p:cNvGrpSpPr>
            <p:nvPr/>
          </p:nvGrpSpPr>
          <p:grpSpPr bwMode="auto">
            <a:xfrm>
              <a:off x="528" y="2592"/>
              <a:ext cx="288" cy="288"/>
              <a:chOff x="768" y="1968"/>
              <a:chExt cx="288" cy="288"/>
            </a:xfrm>
          </p:grpSpPr>
          <p:sp>
            <p:nvSpPr>
              <p:cNvPr id="15430" name="Oval 30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31" name="Oval 31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21" name="Group 32"/>
            <p:cNvGrpSpPr>
              <a:grpSpLocks/>
            </p:cNvGrpSpPr>
            <p:nvPr/>
          </p:nvGrpSpPr>
          <p:grpSpPr bwMode="auto">
            <a:xfrm>
              <a:off x="1296" y="2592"/>
              <a:ext cx="288" cy="288"/>
              <a:chOff x="768" y="1968"/>
              <a:chExt cx="288" cy="288"/>
            </a:xfrm>
          </p:grpSpPr>
          <p:sp>
            <p:nvSpPr>
              <p:cNvPr id="15428" name="Oval 33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9" name="Oval 34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22" name="Group 35"/>
            <p:cNvGrpSpPr>
              <a:grpSpLocks/>
            </p:cNvGrpSpPr>
            <p:nvPr/>
          </p:nvGrpSpPr>
          <p:grpSpPr bwMode="auto">
            <a:xfrm>
              <a:off x="2064" y="2592"/>
              <a:ext cx="288" cy="288"/>
              <a:chOff x="768" y="1968"/>
              <a:chExt cx="288" cy="288"/>
            </a:xfrm>
          </p:grpSpPr>
          <p:sp>
            <p:nvSpPr>
              <p:cNvPr id="15426" name="Oval 36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7" name="Oval 37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23" name="Group 38"/>
            <p:cNvGrpSpPr>
              <a:grpSpLocks/>
            </p:cNvGrpSpPr>
            <p:nvPr/>
          </p:nvGrpSpPr>
          <p:grpSpPr bwMode="auto">
            <a:xfrm>
              <a:off x="2448" y="1296"/>
              <a:ext cx="288" cy="288"/>
              <a:chOff x="768" y="1968"/>
              <a:chExt cx="288" cy="288"/>
            </a:xfrm>
          </p:grpSpPr>
          <p:sp>
            <p:nvSpPr>
              <p:cNvPr id="15424" name="Oval 39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5" name="Oval 40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2767013" y="2038350"/>
            <a:ext cx="3505200" cy="2514600"/>
            <a:chOff x="528" y="1296"/>
            <a:chExt cx="2208" cy="1584"/>
          </a:xfrm>
        </p:grpSpPr>
        <p:grpSp>
          <p:nvGrpSpPr>
            <p:cNvPr id="15400" name="Group 42"/>
            <p:cNvGrpSpPr>
              <a:grpSpLocks/>
            </p:cNvGrpSpPr>
            <p:nvPr/>
          </p:nvGrpSpPr>
          <p:grpSpPr bwMode="auto">
            <a:xfrm>
              <a:off x="528" y="1296"/>
              <a:ext cx="288" cy="288"/>
              <a:chOff x="768" y="1968"/>
              <a:chExt cx="288" cy="288"/>
            </a:xfrm>
          </p:grpSpPr>
          <p:sp>
            <p:nvSpPr>
              <p:cNvPr id="15416" name="Oval 43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7" name="Oval 44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01" name="Group 45"/>
            <p:cNvGrpSpPr>
              <a:grpSpLocks/>
            </p:cNvGrpSpPr>
            <p:nvPr/>
          </p:nvGrpSpPr>
          <p:grpSpPr bwMode="auto">
            <a:xfrm>
              <a:off x="1680" y="1296"/>
              <a:ext cx="288" cy="288"/>
              <a:chOff x="768" y="1968"/>
              <a:chExt cx="288" cy="288"/>
            </a:xfrm>
          </p:grpSpPr>
          <p:sp>
            <p:nvSpPr>
              <p:cNvPr id="15414" name="Oval 46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5" name="Oval 47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02" name="Group 48"/>
            <p:cNvGrpSpPr>
              <a:grpSpLocks/>
            </p:cNvGrpSpPr>
            <p:nvPr/>
          </p:nvGrpSpPr>
          <p:grpSpPr bwMode="auto">
            <a:xfrm>
              <a:off x="1680" y="1728"/>
              <a:ext cx="288" cy="288"/>
              <a:chOff x="768" y="1968"/>
              <a:chExt cx="288" cy="288"/>
            </a:xfrm>
          </p:grpSpPr>
          <p:sp>
            <p:nvSpPr>
              <p:cNvPr id="15412" name="Oval 49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3" name="Oval 50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03" name="Group 51"/>
            <p:cNvGrpSpPr>
              <a:grpSpLocks/>
            </p:cNvGrpSpPr>
            <p:nvPr/>
          </p:nvGrpSpPr>
          <p:grpSpPr bwMode="auto">
            <a:xfrm>
              <a:off x="912" y="2160"/>
              <a:ext cx="288" cy="288"/>
              <a:chOff x="768" y="1968"/>
              <a:chExt cx="288" cy="288"/>
            </a:xfrm>
          </p:grpSpPr>
          <p:sp>
            <p:nvSpPr>
              <p:cNvPr id="15410" name="Oval 52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1" name="Oval 53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04" name="Group 54"/>
            <p:cNvGrpSpPr>
              <a:grpSpLocks/>
            </p:cNvGrpSpPr>
            <p:nvPr/>
          </p:nvGrpSpPr>
          <p:grpSpPr bwMode="auto">
            <a:xfrm>
              <a:off x="1680" y="2592"/>
              <a:ext cx="288" cy="288"/>
              <a:chOff x="768" y="1968"/>
              <a:chExt cx="288" cy="288"/>
            </a:xfrm>
          </p:grpSpPr>
          <p:sp>
            <p:nvSpPr>
              <p:cNvPr id="15408" name="Oval 55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9" name="Oval 56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05" name="Group 57"/>
            <p:cNvGrpSpPr>
              <a:grpSpLocks/>
            </p:cNvGrpSpPr>
            <p:nvPr/>
          </p:nvGrpSpPr>
          <p:grpSpPr bwMode="auto">
            <a:xfrm>
              <a:off x="2448" y="2160"/>
              <a:ext cx="288" cy="288"/>
              <a:chOff x="768" y="1968"/>
              <a:chExt cx="288" cy="288"/>
            </a:xfrm>
          </p:grpSpPr>
          <p:sp>
            <p:nvSpPr>
              <p:cNvPr id="15406" name="Oval 58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7" name="Oval 59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" name="Group 60"/>
          <p:cNvGrpSpPr>
            <a:grpSpLocks/>
          </p:cNvGrpSpPr>
          <p:nvPr/>
        </p:nvGrpSpPr>
        <p:grpSpPr bwMode="auto">
          <a:xfrm>
            <a:off x="3376613" y="2038350"/>
            <a:ext cx="2895600" cy="2514600"/>
            <a:chOff x="912" y="1296"/>
            <a:chExt cx="1824" cy="1584"/>
          </a:xfrm>
        </p:grpSpPr>
        <p:grpSp>
          <p:nvGrpSpPr>
            <p:cNvPr id="15382" name="Group 61"/>
            <p:cNvGrpSpPr>
              <a:grpSpLocks/>
            </p:cNvGrpSpPr>
            <p:nvPr/>
          </p:nvGrpSpPr>
          <p:grpSpPr bwMode="auto">
            <a:xfrm>
              <a:off x="912" y="1296"/>
              <a:ext cx="288" cy="288"/>
              <a:chOff x="768" y="1968"/>
              <a:chExt cx="288" cy="288"/>
            </a:xfrm>
          </p:grpSpPr>
          <p:sp>
            <p:nvSpPr>
              <p:cNvPr id="15398" name="Oval 62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9" name="Oval 63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83" name="Group 64"/>
            <p:cNvGrpSpPr>
              <a:grpSpLocks/>
            </p:cNvGrpSpPr>
            <p:nvPr/>
          </p:nvGrpSpPr>
          <p:grpSpPr bwMode="auto">
            <a:xfrm>
              <a:off x="1296" y="2160"/>
              <a:ext cx="288" cy="288"/>
              <a:chOff x="768" y="1968"/>
              <a:chExt cx="288" cy="288"/>
            </a:xfrm>
          </p:grpSpPr>
          <p:sp>
            <p:nvSpPr>
              <p:cNvPr id="15396" name="Oval 65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7" name="Oval 66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84" name="Group 67"/>
            <p:cNvGrpSpPr>
              <a:grpSpLocks/>
            </p:cNvGrpSpPr>
            <p:nvPr/>
          </p:nvGrpSpPr>
          <p:grpSpPr bwMode="auto">
            <a:xfrm>
              <a:off x="2064" y="2160"/>
              <a:ext cx="288" cy="288"/>
              <a:chOff x="768" y="1968"/>
              <a:chExt cx="288" cy="288"/>
            </a:xfrm>
          </p:grpSpPr>
          <p:sp>
            <p:nvSpPr>
              <p:cNvPr id="15394" name="Oval 68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5" name="Oval 69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85" name="Group 70"/>
            <p:cNvGrpSpPr>
              <a:grpSpLocks/>
            </p:cNvGrpSpPr>
            <p:nvPr/>
          </p:nvGrpSpPr>
          <p:grpSpPr bwMode="auto">
            <a:xfrm>
              <a:off x="912" y="2592"/>
              <a:ext cx="288" cy="288"/>
              <a:chOff x="768" y="1968"/>
              <a:chExt cx="288" cy="288"/>
            </a:xfrm>
          </p:grpSpPr>
          <p:sp>
            <p:nvSpPr>
              <p:cNvPr id="15392" name="Oval 71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3" name="Oval 72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86" name="Group 73"/>
            <p:cNvGrpSpPr>
              <a:grpSpLocks/>
            </p:cNvGrpSpPr>
            <p:nvPr/>
          </p:nvGrpSpPr>
          <p:grpSpPr bwMode="auto">
            <a:xfrm>
              <a:off x="2448" y="1728"/>
              <a:ext cx="288" cy="288"/>
              <a:chOff x="768" y="1968"/>
              <a:chExt cx="288" cy="288"/>
            </a:xfrm>
          </p:grpSpPr>
          <p:sp>
            <p:nvSpPr>
              <p:cNvPr id="15390" name="Oval 74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1" name="Oval 75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87" name="Group 76"/>
            <p:cNvGrpSpPr>
              <a:grpSpLocks/>
            </p:cNvGrpSpPr>
            <p:nvPr/>
          </p:nvGrpSpPr>
          <p:grpSpPr bwMode="auto">
            <a:xfrm>
              <a:off x="2448" y="2592"/>
              <a:ext cx="288" cy="288"/>
              <a:chOff x="768" y="1968"/>
              <a:chExt cx="288" cy="288"/>
            </a:xfrm>
          </p:grpSpPr>
          <p:sp>
            <p:nvSpPr>
              <p:cNvPr id="15388" name="Oval 77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288" cy="288"/>
              </a:xfrm>
              <a:prstGeom prst="ellips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9" name="Oval 78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96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367" name="Group 79"/>
          <p:cNvGrpSpPr>
            <a:grpSpLocks/>
          </p:cNvGrpSpPr>
          <p:nvPr/>
        </p:nvGrpSpPr>
        <p:grpSpPr bwMode="auto">
          <a:xfrm>
            <a:off x="2667000" y="1828800"/>
            <a:ext cx="5357813" cy="2897188"/>
            <a:chOff x="465" y="1164"/>
            <a:chExt cx="3375" cy="1825"/>
          </a:xfrm>
        </p:grpSpPr>
        <p:sp>
          <p:nvSpPr>
            <p:cNvPr id="15378" name="Line 80"/>
            <p:cNvSpPr>
              <a:spLocks noChangeShapeType="1"/>
            </p:cNvSpPr>
            <p:nvPr/>
          </p:nvSpPr>
          <p:spPr bwMode="auto">
            <a:xfrm>
              <a:off x="2832" y="2256"/>
              <a:ext cx="1008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Rectangle 81"/>
            <p:cNvSpPr>
              <a:spLocks noChangeArrowheads="1"/>
            </p:cNvSpPr>
            <p:nvPr/>
          </p:nvSpPr>
          <p:spPr bwMode="auto">
            <a:xfrm>
              <a:off x="465" y="1164"/>
              <a:ext cx="2352" cy="1825"/>
            </a:xfrm>
            <a:prstGeom prst="rect">
              <a:avLst/>
            </a:prstGeom>
            <a:noFill/>
            <a:ln w="152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Rectangle 82"/>
            <p:cNvSpPr>
              <a:spLocks noChangeArrowheads="1"/>
            </p:cNvSpPr>
            <p:nvPr/>
          </p:nvSpPr>
          <p:spPr bwMode="auto">
            <a:xfrm>
              <a:off x="2760" y="2016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1" name="Line 83"/>
            <p:cNvSpPr>
              <a:spLocks noChangeShapeType="1"/>
            </p:cNvSpPr>
            <p:nvPr/>
          </p:nvSpPr>
          <p:spPr bwMode="auto">
            <a:xfrm>
              <a:off x="2832" y="1968"/>
              <a:ext cx="1008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up 84"/>
          <p:cNvGrpSpPr>
            <a:grpSpLocks/>
          </p:cNvGrpSpPr>
          <p:nvPr/>
        </p:nvGrpSpPr>
        <p:grpSpPr bwMode="auto">
          <a:xfrm>
            <a:off x="3667125" y="3962400"/>
            <a:ext cx="1716088" cy="2214563"/>
            <a:chOff x="2310" y="2496"/>
            <a:chExt cx="1081" cy="1395"/>
          </a:xfrm>
        </p:grpSpPr>
        <p:grpSp>
          <p:nvGrpSpPr>
            <p:cNvPr id="15369" name="Group 85"/>
            <p:cNvGrpSpPr>
              <a:grpSpLocks/>
            </p:cNvGrpSpPr>
            <p:nvPr/>
          </p:nvGrpSpPr>
          <p:grpSpPr bwMode="auto">
            <a:xfrm>
              <a:off x="2310" y="2496"/>
              <a:ext cx="912" cy="960"/>
              <a:chOff x="528" y="2928"/>
              <a:chExt cx="912" cy="960"/>
            </a:xfrm>
          </p:grpSpPr>
          <p:sp>
            <p:nvSpPr>
              <p:cNvPr id="15371" name="Oval 86"/>
              <p:cNvSpPr>
                <a:spLocks noChangeArrowheads="1"/>
              </p:cNvSpPr>
              <p:nvPr/>
            </p:nvSpPr>
            <p:spPr bwMode="auto">
              <a:xfrm>
                <a:off x="864" y="2928"/>
                <a:ext cx="384" cy="384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372" name="Group 87"/>
              <p:cNvGrpSpPr>
                <a:grpSpLocks/>
              </p:cNvGrpSpPr>
              <p:nvPr/>
            </p:nvGrpSpPr>
            <p:grpSpPr bwMode="auto">
              <a:xfrm>
                <a:off x="960" y="3024"/>
                <a:ext cx="192" cy="192"/>
                <a:chOff x="2880" y="2160"/>
                <a:chExt cx="192" cy="192"/>
              </a:xfrm>
            </p:grpSpPr>
            <p:sp>
              <p:nvSpPr>
                <p:cNvPr id="15376" name="Line 88"/>
                <p:cNvSpPr>
                  <a:spLocks noChangeShapeType="1"/>
                </p:cNvSpPr>
                <p:nvPr/>
              </p:nvSpPr>
              <p:spPr bwMode="auto">
                <a:xfrm>
                  <a:off x="2880" y="2160"/>
                  <a:ext cx="192" cy="192"/>
                </a:xfrm>
                <a:prstGeom prst="line">
                  <a:avLst/>
                </a:pr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7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80" y="2160"/>
                  <a:ext cx="192" cy="192"/>
                </a:xfrm>
                <a:prstGeom prst="line">
                  <a:avLst/>
                </a:prstGeom>
                <a:noFill/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373" name="Oval 90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384" cy="384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 w="762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4" name="Oval 91"/>
              <p:cNvSpPr>
                <a:spLocks noChangeArrowheads="1"/>
              </p:cNvSpPr>
              <p:nvPr/>
            </p:nvSpPr>
            <p:spPr bwMode="auto">
              <a:xfrm>
                <a:off x="1008" y="3648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5" name="Line 92"/>
              <p:cNvSpPr>
                <a:spLocks noChangeShapeType="1"/>
              </p:cNvSpPr>
              <p:nvPr/>
            </p:nvSpPr>
            <p:spPr bwMode="auto">
              <a:xfrm flipH="1">
                <a:off x="528" y="3408"/>
                <a:ext cx="912" cy="0"/>
              </a:xfrm>
              <a:prstGeom prst="line">
                <a:avLst/>
              </a:prstGeom>
              <a:noFill/>
              <a:ln w="152400">
                <a:solidFill>
                  <a:srgbClr val="CC33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70" name="Text Box 93"/>
            <p:cNvSpPr txBox="1">
              <a:spLocks noChangeArrowheads="1"/>
            </p:cNvSpPr>
            <p:nvPr/>
          </p:nvSpPr>
          <p:spPr bwMode="auto">
            <a:xfrm>
              <a:off x="2400" y="3600"/>
              <a:ext cx="99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CC3300"/>
                  </a:solidFill>
                </a:rPr>
                <a:t>Clockwise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19400" y="1827213"/>
            <a:ext cx="3733800" cy="2897187"/>
          </a:xfrm>
          <a:prstGeom prst="rect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200400" y="2209800"/>
            <a:ext cx="2933700" cy="2133600"/>
            <a:chOff x="2016" y="1392"/>
            <a:chExt cx="1848" cy="1344"/>
          </a:xfrm>
        </p:grpSpPr>
        <p:grpSp>
          <p:nvGrpSpPr>
            <p:cNvPr id="16404" name="Group 4"/>
            <p:cNvGrpSpPr>
              <a:grpSpLocks/>
            </p:cNvGrpSpPr>
            <p:nvPr/>
          </p:nvGrpSpPr>
          <p:grpSpPr bwMode="auto">
            <a:xfrm>
              <a:off x="2352" y="1776"/>
              <a:ext cx="192" cy="192"/>
              <a:chOff x="2352" y="1776"/>
              <a:chExt cx="192" cy="192"/>
            </a:xfrm>
          </p:grpSpPr>
          <p:sp>
            <p:nvSpPr>
              <p:cNvPr id="16463" name="Line 5"/>
              <p:cNvSpPr>
                <a:spLocks noChangeShapeType="1"/>
              </p:cNvSpPr>
              <p:nvPr/>
            </p:nvSpPr>
            <p:spPr bwMode="auto">
              <a:xfrm>
                <a:off x="2352" y="1776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4" name="Line 6"/>
              <p:cNvSpPr>
                <a:spLocks noChangeShapeType="1"/>
              </p:cNvSpPr>
              <p:nvPr/>
            </p:nvSpPr>
            <p:spPr bwMode="auto">
              <a:xfrm flipV="1">
                <a:off x="2352" y="1776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05" name="Group 7"/>
            <p:cNvGrpSpPr>
              <a:grpSpLocks/>
            </p:cNvGrpSpPr>
            <p:nvPr/>
          </p:nvGrpSpPr>
          <p:grpSpPr bwMode="auto">
            <a:xfrm>
              <a:off x="2688" y="1776"/>
              <a:ext cx="192" cy="192"/>
              <a:chOff x="2688" y="1776"/>
              <a:chExt cx="192" cy="192"/>
            </a:xfrm>
          </p:grpSpPr>
          <p:sp>
            <p:nvSpPr>
              <p:cNvPr id="16461" name="Line 8"/>
              <p:cNvSpPr>
                <a:spLocks noChangeShapeType="1"/>
              </p:cNvSpPr>
              <p:nvPr/>
            </p:nvSpPr>
            <p:spPr bwMode="auto">
              <a:xfrm>
                <a:off x="2688" y="1776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2" name="Line 9"/>
              <p:cNvSpPr>
                <a:spLocks noChangeShapeType="1"/>
              </p:cNvSpPr>
              <p:nvPr/>
            </p:nvSpPr>
            <p:spPr bwMode="auto">
              <a:xfrm flipV="1">
                <a:off x="2688" y="1776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06" name="Line 10"/>
            <p:cNvSpPr>
              <a:spLocks noChangeShapeType="1"/>
            </p:cNvSpPr>
            <p:nvPr/>
          </p:nvSpPr>
          <p:spPr bwMode="auto">
            <a:xfrm>
              <a:off x="2016" y="2160"/>
              <a:ext cx="192" cy="19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Line 11"/>
            <p:cNvSpPr>
              <a:spLocks noChangeShapeType="1"/>
            </p:cNvSpPr>
            <p:nvPr/>
          </p:nvSpPr>
          <p:spPr bwMode="auto">
            <a:xfrm flipV="1">
              <a:off x="2016" y="2160"/>
              <a:ext cx="192" cy="19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192" cy="19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Line 13"/>
            <p:cNvSpPr>
              <a:spLocks noChangeShapeType="1"/>
            </p:cNvSpPr>
            <p:nvPr/>
          </p:nvSpPr>
          <p:spPr bwMode="auto">
            <a:xfrm flipV="1">
              <a:off x="3024" y="2160"/>
              <a:ext cx="192" cy="19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10" name="Group 14"/>
            <p:cNvGrpSpPr>
              <a:grpSpLocks/>
            </p:cNvGrpSpPr>
            <p:nvPr/>
          </p:nvGrpSpPr>
          <p:grpSpPr bwMode="auto">
            <a:xfrm>
              <a:off x="3336" y="1776"/>
              <a:ext cx="192" cy="192"/>
              <a:chOff x="3336" y="1776"/>
              <a:chExt cx="192" cy="192"/>
            </a:xfrm>
          </p:grpSpPr>
          <p:sp>
            <p:nvSpPr>
              <p:cNvPr id="16459" name="Line 15"/>
              <p:cNvSpPr>
                <a:spLocks noChangeShapeType="1"/>
              </p:cNvSpPr>
              <p:nvPr/>
            </p:nvSpPr>
            <p:spPr bwMode="auto">
              <a:xfrm>
                <a:off x="3336" y="1776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0" name="Line 16"/>
              <p:cNvSpPr>
                <a:spLocks noChangeShapeType="1"/>
              </p:cNvSpPr>
              <p:nvPr/>
            </p:nvSpPr>
            <p:spPr bwMode="auto">
              <a:xfrm flipV="1">
                <a:off x="3336" y="1776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11" name="Group 17"/>
            <p:cNvGrpSpPr>
              <a:grpSpLocks/>
            </p:cNvGrpSpPr>
            <p:nvPr/>
          </p:nvGrpSpPr>
          <p:grpSpPr bwMode="auto">
            <a:xfrm>
              <a:off x="3024" y="1776"/>
              <a:ext cx="192" cy="192"/>
              <a:chOff x="3024" y="1776"/>
              <a:chExt cx="192" cy="192"/>
            </a:xfrm>
          </p:grpSpPr>
          <p:sp>
            <p:nvSpPr>
              <p:cNvPr id="16457" name="Line 18"/>
              <p:cNvSpPr>
                <a:spLocks noChangeShapeType="1"/>
              </p:cNvSpPr>
              <p:nvPr/>
            </p:nvSpPr>
            <p:spPr bwMode="auto">
              <a:xfrm>
                <a:off x="3024" y="1776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8" name="Line 19"/>
              <p:cNvSpPr>
                <a:spLocks noChangeShapeType="1"/>
              </p:cNvSpPr>
              <p:nvPr/>
            </p:nvSpPr>
            <p:spPr bwMode="auto">
              <a:xfrm flipV="1">
                <a:off x="3024" y="1776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12" name="Line 20"/>
            <p:cNvSpPr>
              <a:spLocks noChangeShapeType="1"/>
            </p:cNvSpPr>
            <p:nvPr/>
          </p:nvSpPr>
          <p:spPr bwMode="auto">
            <a:xfrm>
              <a:off x="2352" y="2160"/>
              <a:ext cx="192" cy="19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3" name="Line 21"/>
            <p:cNvSpPr>
              <a:spLocks noChangeShapeType="1"/>
            </p:cNvSpPr>
            <p:nvPr/>
          </p:nvSpPr>
          <p:spPr bwMode="auto">
            <a:xfrm flipV="1">
              <a:off x="2352" y="2160"/>
              <a:ext cx="192" cy="19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Line 22"/>
            <p:cNvSpPr>
              <a:spLocks noChangeShapeType="1"/>
            </p:cNvSpPr>
            <p:nvPr/>
          </p:nvSpPr>
          <p:spPr bwMode="auto">
            <a:xfrm>
              <a:off x="3024" y="2544"/>
              <a:ext cx="192" cy="19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5" name="Line 23"/>
            <p:cNvSpPr>
              <a:spLocks noChangeShapeType="1"/>
            </p:cNvSpPr>
            <p:nvPr/>
          </p:nvSpPr>
          <p:spPr bwMode="auto">
            <a:xfrm flipV="1">
              <a:off x="3024" y="2544"/>
              <a:ext cx="192" cy="19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6" name="Line 24"/>
            <p:cNvSpPr>
              <a:spLocks noChangeShapeType="1"/>
            </p:cNvSpPr>
            <p:nvPr/>
          </p:nvSpPr>
          <p:spPr bwMode="auto">
            <a:xfrm>
              <a:off x="3672" y="2160"/>
              <a:ext cx="192" cy="19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7" name="Line 25"/>
            <p:cNvSpPr>
              <a:spLocks noChangeShapeType="1"/>
            </p:cNvSpPr>
            <p:nvPr/>
          </p:nvSpPr>
          <p:spPr bwMode="auto">
            <a:xfrm flipV="1">
              <a:off x="3672" y="2160"/>
              <a:ext cx="192" cy="19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18" name="Group 26"/>
            <p:cNvGrpSpPr>
              <a:grpSpLocks/>
            </p:cNvGrpSpPr>
            <p:nvPr/>
          </p:nvGrpSpPr>
          <p:grpSpPr bwMode="auto">
            <a:xfrm>
              <a:off x="2016" y="1776"/>
              <a:ext cx="192" cy="192"/>
              <a:chOff x="2016" y="1776"/>
              <a:chExt cx="192" cy="192"/>
            </a:xfrm>
          </p:grpSpPr>
          <p:sp>
            <p:nvSpPr>
              <p:cNvPr id="16455" name="Line 27"/>
              <p:cNvSpPr>
                <a:spLocks noChangeShapeType="1"/>
              </p:cNvSpPr>
              <p:nvPr/>
            </p:nvSpPr>
            <p:spPr bwMode="auto">
              <a:xfrm>
                <a:off x="2016" y="1776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6" name="Line 28"/>
              <p:cNvSpPr>
                <a:spLocks noChangeShapeType="1"/>
              </p:cNvSpPr>
              <p:nvPr/>
            </p:nvSpPr>
            <p:spPr bwMode="auto">
              <a:xfrm flipV="1">
                <a:off x="2016" y="1776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19" name="Line 29"/>
            <p:cNvSpPr>
              <a:spLocks noChangeShapeType="1"/>
            </p:cNvSpPr>
            <p:nvPr/>
          </p:nvSpPr>
          <p:spPr bwMode="auto">
            <a:xfrm>
              <a:off x="2016" y="2544"/>
              <a:ext cx="192" cy="19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0" name="Line 30"/>
            <p:cNvSpPr>
              <a:spLocks noChangeShapeType="1"/>
            </p:cNvSpPr>
            <p:nvPr/>
          </p:nvSpPr>
          <p:spPr bwMode="auto">
            <a:xfrm flipV="1">
              <a:off x="2016" y="2544"/>
              <a:ext cx="192" cy="19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1" name="Line 31"/>
            <p:cNvSpPr>
              <a:spLocks noChangeShapeType="1"/>
            </p:cNvSpPr>
            <p:nvPr/>
          </p:nvSpPr>
          <p:spPr bwMode="auto">
            <a:xfrm>
              <a:off x="2688" y="2544"/>
              <a:ext cx="192" cy="19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2" name="Line 32"/>
            <p:cNvSpPr>
              <a:spLocks noChangeShapeType="1"/>
            </p:cNvSpPr>
            <p:nvPr/>
          </p:nvSpPr>
          <p:spPr bwMode="auto">
            <a:xfrm flipV="1">
              <a:off x="2688" y="2544"/>
              <a:ext cx="192" cy="19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3" name="Line 33"/>
            <p:cNvSpPr>
              <a:spLocks noChangeShapeType="1"/>
            </p:cNvSpPr>
            <p:nvPr/>
          </p:nvSpPr>
          <p:spPr bwMode="auto">
            <a:xfrm>
              <a:off x="3336" y="2544"/>
              <a:ext cx="192" cy="19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4" name="Line 34"/>
            <p:cNvSpPr>
              <a:spLocks noChangeShapeType="1"/>
            </p:cNvSpPr>
            <p:nvPr/>
          </p:nvSpPr>
          <p:spPr bwMode="auto">
            <a:xfrm flipV="1">
              <a:off x="3336" y="2544"/>
              <a:ext cx="192" cy="19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25" name="Group 35"/>
            <p:cNvGrpSpPr>
              <a:grpSpLocks/>
            </p:cNvGrpSpPr>
            <p:nvPr/>
          </p:nvGrpSpPr>
          <p:grpSpPr bwMode="auto">
            <a:xfrm>
              <a:off x="2016" y="1392"/>
              <a:ext cx="1848" cy="192"/>
              <a:chOff x="2016" y="1392"/>
              <a:chExt cx="1848" cy="192"/>
            </a:xfrm>
          </p:grpSpPr>
          <p:grpSp>
            <p:nvGrpSpPr>
              <p:cNvPr id="16437" name="Group 36"/>
              <p:cNvGrpSpPr>
                <a:grpSpLocks/>
              </p:cNvGrpSpPr>
              <p:nvPr/>
            </p:nvGrpSpPr>
            <p:grpSpPr bwMode="auto">
              <a:xfrm>
                <a:off x="3336" y="1392"/>
                <a:ext cx="192" cy="192"/>
                <a:chOff x="3336" y="1392"/>
                <a:chExt cx="192" cy="192"/>
              </a:xfrm>
            </p:grpSpPr>
            <p:sp>
              <p:nvSpPr>
                <p:cNvPr id="16453" name="Line 37"/>
                <p:cNvSpPr>
                  <a:spLocks noChangeShapeType="1"/>
                </p:cNvSpPr>
                <p:nvPr/>
              </p:nvSpPr>
              <p:spPr bwMode="auto">
                <a:xfrm>
                  <a:off x="3336" y="1392"/>
                  <a:ext cx="192" cy="192"/>
                </a:xfrm>
                <a:prstGeom prst="line">
                  <a:avLst/>
                </a:prstGeom>
                <a:noFill/>
                <a:ln w="762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5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3336" y="1392"/>
                  <a:ext cx="192" cy="192"/>
                </a:xfrm>
                <a:prstGeom prst="line">
                  <a:avLst/>
                </a:prstGeom>
                <a:noFill/>
                <a:ln w="762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38" name="Group 39"/>
              <p:cNvGrpSpPr>
                <a:grpSpLocks/>
              </p:cNvGrpSpPr>
              <p:nvPr/>
            </p:nvGrpSpPr>
            <p:grpSpPr bwMode="auto">
              <a:xfrm>
                <a:off x="2016" y="1392"/>
                <a:ext cx="192" cy="192"/>
                <a:chOff x="2016" y="1392"/>
                <a:chExt cx="192" cy="192"/>
              </a:xfrm>
            </p:grpSpPr>
            <p:sp>
              <p:nvSpPr>
                <p:cNvPr id="16451" name="Line 40"/>
                <p:cNvSpPr>
                  <a:spLocks noChangeShapeType="1"/>
                </p:cNvSpPr>
                <p:nvPr/>
              </p:nvSpPr>
              <p:spPr bwMode="auto">
                <a:xfrm>
                  <a:off x="2016" y="1392"/>
                  <a:ext cx="192" cy="192"/>
                </a:xfrm>
                <a:prstGeom prst="line">
                  <a:avLst/>
                </a:prstGeom>
                <a:noFill/>
                <a:ln w="762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52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016" y="1392"/>
                  <a:ext cx="192" cy="192"/>
                </a:xfrm>
                <a:prstGeom prst="line">
                  <a:avLst/>
                </a:prstGeom>
                <a:noFill/>
                <a:ln w="762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39" name="Group 42"/>
              <p:cNvGrpSpPr>
                <a:grpSpLocks/>
              </p:cNvGrpSpPr>
              <p:nvPr/>
            </p:nvGrpSpPr>
            <p:grpSpPr bwMode="auto">
              <a:xfrm>
                <a:off x="3024" y="1392"/>
                <a:ext cx="192" cy="192"/>
                <a:chOff x="3024" y="1392"/>
                <a:chExt cx="192" cy="192"/>
              </a:xfrm>
            </p:grpSpPr>
            <p:sp>
              <p:nvSpPr>
                <p:cNvPr id="16449" name="Line 43"/>
                <p:cNvSpPr>
                  <a:spLocks noChangeShapeType="1"/>
                </p:cNvSpPr>
                <p:nvPr/>
              </p:nvSpPr>
              <p:spPr bwMode="auto">
                <a:xfrm>
                  <a:off x="3024" y="1392"/>
                  <a:ext cx="192" cy="192"/>
                </a:xfrm>
                <a:prstGeom prst="line">
                  <a:avLst/>
                </a:prstGeom>
                <a:noFill/>
                <a:ln w="762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50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3024" y="1392"/>
                  <a:ext cx="192" cy="192"/>
                </a:xfrm>
                <a:prstGeom prst="line">
                  <a:avLst/>
                </a:prstGeom>
                <a:noFill/>
                <a:ln w="762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40" name="Group 45"/>
              <p:cNvGrpSpPr>
                <a:grpSpLocks/>
              </p:cNvGrpSpPr>
              <p:nvPr/>
            </p:nvGrpSpPr>
            <p:grpSpPr bwMode="auto">
              <a:xfrm>
                <a:off x="2688" y="1392"/>
                <a:ext cx="192" cy="192"/>
                <a:chOff x="2688" y="1392"/>
                <a:chExt cx="192" cy="192"/>
              </a:xfrm>
            </p:grpSpPr>
            <p:sp>
              <p:nvSpPr>
                <p:cNvPr id="16447" name="Line 46"/>
                <p:cNvSpPr>
                  <a:spLocks noChangeShapeType="1"/>
                </p:cNvSpPr>
                <p:nvPr/>
              </p:nvSpPr>
              <p:spPr bwMode="auto">
                <a:xfrm>
                  <a:off x="2688" y="1392"/>
                  <a:ext cx="192" cy="192"/>
                </a:xfrm>
                <a:prstGeom prst="line">
                  <a:avLst/>
                </a:prstGeom>
                <a:noFill/>
                <a:ln w="762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48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688" y="1392"/>
                  <a:ext cx="192" cy="192"/>
                </a:xfrm>
                <a:prstGeom prst="line">
                  <a:avLst/>
                </a:prstGeom>
                <a:noFill/>
                <a:ln w="762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41" name="Group 48"/>
              <p:cNvGrpSpPr>
                <a:grpSpLocks/>
              </p:cNvGrpSpPr>
              <p:nvPr/>
            </p:nvGrpSpPr>
            <p:grpSpPr bwMode="auto">
              <a:xfrm>
                <a:off x="3672" y="1392"/>
                <a:ext cx="192" cy="192"/>
                <a:chOff x="3672" y="1392"/>
                <a:chExt cx="192" cy="192"/>
              </a:xfrm>
            </p:grpSpPr>
            <p:sp>
              <p:nvSpPr>
                <p:cNvPr id="16445" name="Line 49"/>
                <p:cNvSpPr>
                  <a:spLocks noChangeShapeType="1"/>
                </p:cNvSpPr>
                <p:nvPr/>
              </p:nvSpPr>
              <p:spPr bwMode="auto">
                <a:xfrm>
                  <a:off x="3672" y="1392"/>
                  <a:ext cx="192" cy="192"/>
                </a:xfrm>
                <a:prstGeom prst="line">
                  <a:avLst/>
                </a:prstGeom>
                <a:noFill/>
                <a:ln w="762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46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3672" y="1392"/>
                  <a:ext cx="192" cy="192"/>
                </a:xfrm>
                <a:prstGeom prst="line">
                  <a:avLst/>
                </a:prstGeom>
                <a:noFill/>
                <a:ln w="762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42" name="Group 51"/>
              <p:cNvGrpSpPr>
                <a:grpSpLocks/>
              </p:cNvGrpSpPr>
              <p:nvPr/>
            </p:nvGrpSpPr>
            <p:grpSpPr bwMode="auto">
              <a:xfrm>
                <a:off x="2352" y="1392"/>
                <a:ext cx="192" cy="192"/>
                <a:chOff x="2352" y="1392"/>
                <a:chExt cx="192" cy="192"/>
              </a:xfrm>
            </p:grpSpPr>
            <p:sp>
              <p:nvSpPr>
                <p:cNvPr id="16443" name="Line 52"/>
                <p:cNvSpPr>
                  <a:spLocks noChangeShapeType="1"/>
                </p:cNvSpPr>
                <p:nvPr/>
              </p:nvSpPr>
              <p:spPr bwMode="auto">
                <a:xfrm>
                  <a:off x="2352" y="1392"/>
                  <a:ext cx="192" cy="192"/>
                </a:xfrm>
                <a:prstGeom prst="line">
                  <a:avLst/>
                </a:prstGeom>
                <a:noFill/>
                <a:ln w="762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44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352" y="1392"/>
                  <a:ext cx="192" cy="192"/>
                </a:xfrm>
                <a:prstGeom prst="line">
                  <a:avLst/>
                </a:prstGeom>
                <a:noFill/>
                <a:ln w="762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6426" name="Line 54"/>
            <p:cNvSpPr>
              <a:spLocks noChangeShapeType="1"/>
            </p:cNvSpPr>
            <p:nvPr/>
          </p:nvSpPr>
          <p:spPr bwMode="auto">
            <a:xfrm>
              <a:off x="2688" y="2160"/>
              <a:ext cx="192" cy="19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7" name="Line 55"/>
            <p:cNvSpPr>
              <a:spLocks noChangeShapeType="1"/>
            </p:cNvSpPr>
            <p:nvPr/>
          </p:nvSpPr>
          <p:spPr bwMode="auto">
            <a:xfrm flipV="1">
              <a:off x="2688" y="2160"/>
              <a:ext cx="192" cy="19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8" name="Line 56"/>
            <p:cNvSpPr>
              <a:spLocks noChangeShapeType="1"/>
            </p:cNvSpPr>
            <p:nvPr/>
          </p:nvSpPr>
          <p:spPr bwMode="auto">
            <a:xfrm>
              <a:off x="2352" y="2544"/>
              <a:ext cx="192" cy="19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9" name="Line 57"/>
            <p:cNvSpPr>
              <a:spLocks noChangeShapeType="1"/>
            </p:cNvSpPr>
            <p:nvPr/>
          </p:nvSpPr>
          <p:spPr bwMode="auto">
            <a:xfrm flipV="1">
              <a:off x="2352" y="2544"/>
              <a:ext cx="192" cy="19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30" name="Group 58"/>
            <p:cNvGrpSpPr>
              <a:grpSpLocks/>
            </p:cNvGrpSpPr>
            <p:nvPr/>
          </p:nvGrpSpPr>
          <p:grpSpPr bwMode="auto">
            <a:xfrm>
              <a:off x="3672" y="1776"/>
              <a:ext cx="192" cy="192"/>
              <a:chOff x="3672" y="1776"/>
              <a:chExt cx="192" cy="192"/>
            </a:xfrm>
          </p:grpSpPr>
          <p:sp>
            <p:nvSpPr>
              <p:cNvPr id="16435" name="Line 59"/>
              <p:cNvSpPr>
                <a:spLocks noChangeShapeType="1"/>
              </p:cNvSpPr>
              <p:nvPr/>
            </p:nvSpPr>
            <p:spPr bwMode="auto">
              <a:xfrm>
                <a:off x="3672" y="1776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6" name="Line 60"/>
              <p:cNvSpPr>
                <a:spLocks noChangeShapeType="1"/>
              </p:cNvSpPr>
              <p:nvPr/>
            </p:nvSpPr>
            <p:spPr bwMode="auto">
              <a:xfrm flipV="1">
                <a:off x="3672" y="1776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31" name="Line 61"/>
            <p:cNvSpPr>
              <a:spLocks noChangeShapeType="1"/>
            </p:cNvSpPr>
            <p:nvPr/>
          </p:nvSpPr>
          <p:spPr bwMode="auto">
            <a:xfrm>
              <a:off x="3336" y="2160"/>
              <a:ext cx="192" cy="19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2" name="Line 62"/>
            <p:cNvSpPr>
              <a:spLocks noChangeShapeType="1"/>
            </p:cNvSpPr>
            <p:nvPr/>
          </p:nvSpPr>
          <p:spPr bwMode="auto">
            <a:xfrm flipV="1">
              <a:off x="3336" y="2160"/>
              <a:ext cx="192" cy="19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3" name="Line 63"/>
            <p:cNvSpPr>
              <a:spLocks noChangeShapeType="1"/>
            </p:cNvSpPr>
            <p:nvPr/>
          </p:nvSpPr>
          <p:spPr bwMode="auto">
            <a:xfrm>
              <a:off x="3672" y="2544"/>
              <a:ext cx="192" cy="19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4" name="Line 64"/>
            <p:cNvSpPr>
              <a:spLocks noChangeShapeType="1"/>
            </p:cNvSpPr>
            <p:nvPr/>
          </p:nvSpPr>
          <p:spPr bwMode="auto">
            <a:xfrm flipV="1">
              <a:off x="3672" y="2544"/>
              <a:ext cx="192" cy="19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8" name="Line 65"/>
          <p:cNvSpPr>
            <a:spLocks noChangeShapeType="1"/>
          </p:cNvSpPr>
          <p:nvPr/>
        </p:nvSpPr>
        <p:spPr bwMode="auto">
          <a:xfrm>
            <a:off x="6553200" y="3048000"/>
            <a:ext cx="16002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66"/>
          <p:cNvSpPr>
            <a:spLocks noChangeShapeType="1"/>
          </p:cNvSpPr>
          <p:nvPr/>
        </p:nvSpPr>
        <p:spPr bwMode="auto">
          <a:xfrm>
            <a:off x="6629400" y="3505200"/>
            <a:ext cx="16002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67"/>
          <p:cNvSpPr>
            <a:spLocks noChangeArrowheads="1"/>
          </p:cNvSpPr>
          <p:nvPr/>
        </p:nvSpPr>
        <p:spPr bwMode="auto">
          <a:xfrm>
            <a:off x="6400800" y="31242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68"/>
          <p:cNvSpPr txBox="1">
            <a:spLocks noChangeArrowheads="1"/>
          </p:cNvSpPr>
          <p:nvPr/>
        </p:nvSpPr>
        <p:spPr bwMode="auto">
          <a:xfrm>
            <a:off x="2209800" y="990600"/>
            <a:ext cx="5013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Magnetic flux in the loop decreases</a:t>
            </a:r>
          </a:p>
        </p:txBody>
      </p:sp>
      <p:grpSp>
        <p:nvGrpSpPr>
          <p:cNvPr id="16" name="Group 69"/>
          <p:cNvGrpSpPr>
            <a:grpSpLocks/>
          </p:cNvGrpSpPr>
          <p:nvPr/>
        </p:nvGrpSpPr>
        <p:grpSpPr bwMode="auto">
          <a:xfrm>
            <a:off x="3962400" y="3962400"/>
            <a:ext cx="1649413" cy="2138363"/>
            <a:chOff x="2496" y="2496"/>
            <a:chExt cx="1039" cy="1347"/>
          </a:xfrm>
        </p:grpSpPr>
        <p:grpSp>
          <p:nvGrpSpPr>
            <p:cNvPr id="16393" name="Group 70"/>
            <p:cNvGrpSpPr>
              <a:grpSpLocks/>
            </p:cNvGrpSpPr>
            <p:nvPr/>
          </p:nvGrpSpPr>
          <p:grpSpPr bwMode="auto">
            <a:xfrm>
              <a:off x="2496" y="2496"/>
              <a:ext cx="912" cy="960"/>
              <a:chOff x="0" y="3120"/>
              <a:chExt cx="912" cy="960"/>
            </a:xfrm>
          </p:grpSpPr>
          <p:grpSp>
            <p:nvGrpSpPr>
              <p:cNvPr id="16395" name="Group 71"/>
              <p:cNvGrpSpPr>
                <a:grpSpLocks/>
              </p:cNvGrpSpPr>
              <p:nvPr/>
            </p:nvGrpSpPr>
            <p:grpSpPr bwMode="auto">
              <a:xfrm>
                <a:off x="336" y="3120"/>
                <a:ext cx="384" cy="384"/>
                <a:chOff x="1632" y="3408"/>
                <a:chExt cx="384" cy="384"/>
              </a:xfrm>
            </p:grpSpPr>
            <p:sp>
              <p:nvSpPr>
                <p:cNvPr id="16400" name="Oval 72"/>
                <p:cNvSpPr>
                  <a:spLocks noChangeArrowheads="1"/>
                </p:cNvSpPr>
                <p:nvPr/>
              </p:nvSpPr>
              <p:spPr bwMode="auto">
                <a:xfrm>
                  <a:off x="1632" y="3408"/>
                  <a:ext cx="384" cy="384"/>
                </a:xfrm>
                <a:prstGeom prst="ellipse">
                  <a:avLst/>
                </a:prstGeom>
                <a:solidFill>
                  <a:schemeClr val="bg1">
                    <a:alpha val="50195"/>
                  </a:schemeClr>
                </a:solidFill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6401" name="Group 73"/>
                <p:cNvGrpSpPr>
                  <a:grpSpLocks/>
                </p:cNvGrpSpPr>
                <p:nvPr/>
              </p:nvGrpSpPr>
              <p:grpSpPr bwMode="auto">
                <a:xfrm>
                  <a:off x="1728" y="3504"/>
                  <a:ext cx="192" cy="192"/>
                  <a:chOff x="2880" y="2160"/>
                  <a:chExt cx="192" cy="192"/>
                </a:xfrm>
              </p:grpSpPr>
              <p:sp>
                <p:nvSpPr>
                  <p:cNvPr id="16402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160"/>
                    <a:ext cx="192" cy="192"/>
                  </a:xfrm>
                  <a:prstGeom prst="line">
                    <a:avLst/>
                  </a:prstGeom>
                  <a:noFill/>
                  <a:ln w="76200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03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160"/>
                    <a:ext cx="192" cy="192"/>
                  </a:xfrm>
                  <a:prstGeom prst="line">
                    <a:avLst/>
                  </a:prstGeom>
                  <a:noFill/>
                  <a:ln w="76200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396" name="Group 76"/>
              <p:cNvGrpSpPr>
                <a:grpSpLocks/>
              </p:cNvGrpSpPr>
              <p:nvPr/>
            </p:nvGrpSpPr>
            <p:grpSpPr bwMode="auto">
              <a:xfrm>
                <a:off x="336" y="3696"/>
                <a:ext cx="384" cy="384"/>
                <a:chOff x="912" y="3408"/>
                <a:chExt cx="384" cy="384"/>
              </a:xfrm>
            </p:grpSpPr>
            <p:sp>
              <p:nvSpPr>
                <p:cNvPr id="16398" name="Oval 77"/>
                <p:cNvSpPr>
                  <a:spLocks noChangeArrowheads="1"/>
                </p:cNvSpPr>
                <p:nvPr/>
              </p:nvSpPr>
              <p:spPr bwMode="auto">
                <a:xfrm>
                  <a:off x="912" y="3408"/>
                  <a:ext cx="384" cy="384"/>
                </a:xfrm>
                <a:prstGeom prst="ellipse">
                  <a:avLst/>
                </a:prstGeom>
                <a:solidFill>
                  <a:schemeClr val="bg1">
                    <a:alpha val="50195"/>
                  </a:schemeClr>
                </a:solidFill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99" name="Oval 78"/>
                <p:cNvSpPr>
                  <a:spLocks noChangeArrowheads="1"/>
                </p:cNvSpPr>
                <p:nvPr/>
              </p:nvSpPr>
              <p:spPr bwMode="auto">
                <a:xfrm>
                  <a:off x="1056" y="3552"/>
                  <a:ext cx="96" cy="96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397" name="Line 79"/>
              <p:cNvSpPr>
                <a:spLocks noChangeShapeType="1"/>
              </p:cNvSpPr>
              <p:nvPr/>
            </p:nvSpPr>
            <p:spPr bwMode="auto">
              <a:xfrm flipH="1">
                <a:off x="0" y="3600"/>
                <a:ext cx="912" cy="0"/>
              </a:xfrm>
              <a:prstGeom prst="line">
                <a:avLst/>
              </a:prstGeom>
              <a:noFill/>
              <a:ln w="152400">
                <a:solidFill>
                  <a:srgbClr val="CC33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4" name="Text Box 80"/>
            <p:cNvSpPr txBox="1">
              <a:spLocks noChangeArrowheads="1"/>
            </p:cNvSpPr>
            <p:nvPr/>
          </p:nvSpPr>
          <p:spPr bwMode="auto">
            <a:xfrm>
              <a:off x="2544" y="3552"/>
              <a:ext cx="99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CC3300"/>
                  </a:solidFill>
                </a:rPr>
                <a:t>Clockwise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09800" y="990600"/>
            <a:ext cx="5013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Magnetic flux in the loop decreases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2767013" y="2038350"/>
            <a:ext cx="3505200" cy="2514600"/>
            <a:chOff x="1743" y="1284"/>
            <a:chExt cx="2208" cy="1584"/>
          </a:xfrm>
        </p:grpSpPr>
        <p:sp>
          <p:nvSpPr>
            <p:cNvPr id="17429" name="Oval 4"/>
            <p:cNvSpPr>
              <a:spLocks noChangeArrowheads="1"/>
            </p:cNvSpPr>
            <p:nvPr/>
          </p:nvSpPr>
          <p:spPr bwMode="auto">
            <a:xfrm>
              <a:off x="3279" y="1284"/>
              <a:ext cx="288" cy="2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Oval 5"/>
            <p:cNvSpPr>
              <a:spLocks noChangeArrowheads="1"/>
            </p:cNvSpPr>
            <p:nvPr/>
          </p:nvSpPr>
          <p:spPr bwMode="auto">
            <a:xfrm>
              <a:off x="3375" y="1380"/>
              <a:ext cx="96" cy="9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Oval 6"/>
            <p:cNvSpPr>
              <a:spLocks noChangeArrowheads="1"/>
            </p:cNvSpPr>
            <p:nvPr/>
          </p:nvSpPr>
          <p:spPr bwMode="auto">
            <a:xfrm>
              <a:off x="2127" y="1716"/>
              <a:ext cx="288" cy="2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Oval 7"/>
            <p:cNvSpPr>
              <a:spLocks noChangeArrowheads="1"/>
            </p:cNvSpPr>
            <p:nvPr/>
          </p:nvSpPr>
          <p:spPr bwMode="auto">
            <a:xfrm>
              <a:off x="2223" y="1812"/>
              <a:ext cx="96" cy="9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Oval 8"/>
            <p:cNvSpPr>
              <a:spLocks noChangeArrowheads="1"/>
            </p:cNvSpPr>
            <p:nvPr/>
          </p:nvSpPr>
          <p:spPr bwMode="auto">
            <a:xfrm>
              <a:off x="2511" y="1716"/>
              <a:ext cx="288" cy="2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Oval 9"/>
            <p:cNvSpPr>
              <a:spLocks noChangeArrowheads="1"/>
            </p:cNvSpPr>
            <p:nvPr/>
          </p:nvSpPr>
          <p:spPr bwMode="auto">
            <a:xfrm>
              <a:off x="2607" y="1812"/>
              <a:ext cx="96" cy="9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Oval 10"/>
            <p:cNvSpPr>
              <a:spLocks noChangeArrowheads="1"/>
            </p:cNvSpPr>
            <p:nvPr/>
          </p:nvSpPr>
          <p:spPr bwMode="auto">
            <a:xfrm>
              <a:off x="3279" y="1716"/>
              <a:ext cx="288" cy="2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Oval 11"/>
            <p:cNvSpPr>
              <a:spLocks noChangeArrowheads="1"/>
            </p:cNvSpPr>
            <p:nvPr/>
          </p:nvSpPr>
          <p:spPr bwMode="auto">
            <a:xfrm>
              <a:off x="3375" y="1812"/>
              <a:ext cx="96" cy="9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Oval 12"/>
            <p:cNvSpPr>
              <a:spLocks noChangeArrowheads="1"/>
            </p:cNvSpPr>
            <p:nvPr/>
          </p:nvSpPr>
          <p:spPr bwMode="auto">
            <a:xfrm>
              <a:off x="1743" y="2148"/>
              <a:ext cx="288" cy="2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Oval 13"/>
            <p:cNvSpPr>
              <a:spLocks noChangeArrowheads="1"/>
            </p:cNvSpPr>
            <p:nvPr/>
          </p:nvSpPr>
          <p:spPr bwMode="auto">
            <a:xfrm>
              <a:off x="1839" y="2244"/>
              <a:ext cx="96" cy="9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Oval 14"/>
            <p:cNvSpPr>
              <a:spLocks noChangeArrowheads="1"/>
            </p:cNvSpPr>
            <p:nvPr/>
          </p:nvSpPr>
          <p:spPr bwMode="auto">
            <a:xfrm>
              <a:off x="2895" y="2148"/>
              <a:ext cx="288" cy="2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Oval 15"/>
            <p:cNvSpPr>
              <a:spLocks noChangeArrowheads="1"/>
            </p:cNvSpPr>
            <p:nvPr/>
          </p:nvSpPr>
          <p:spPr bwMode="auto">
            <a:xfrm>
              <a:off x="2991" y="2244"/>
              <a:ext cx="96" cy="9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Oval 16"/>
            <p:cNvSpPr>
              <a:spLocks noChangeArrowheads="1"/>
            </p:cNvSpPr>
            <p:nvPr/>
          </p:nvSpPr>
          <p:spPr bwMode="auto">
            <a:xfrm>
              <a:off x="2511" y="1284"/>
              <a:ext cx="288" cy="2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Oval 17"/>
            <p:cNvSpPr>
              <a:spLocks noChangeArrowheads="1"/>
            </p:cNvSpPr>
            <p:nvPr/>
          </p:nvSpPr>
          <p:spPr bwMode="auto">
            <a:xfrm>
              <a:off x="2607" y="1380"/>
              <a:ext cx="96" cy="9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Oval 18"/>
            <p:cNvSpPr>
              <a:spLocks noChangeArrowheads="1"/>
            </p:cNvSpPr>
            <p:nvPr/>
          </p:nvSpPr>
          <p:spPr bwMode="auto">
            <a:xfrm>
              <a:off x="1743" y="1716"/>
              <a:ext cx="288" cy="2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Oval 19"/>
            <p:cNvSpPr>
              <a:spLocks noChangeArrowheads="1"/>
            </p:cNvSpPr>
            <p:nvPr/>
          </p:nvSpPr>
          <p:spPr bwMode="auto">
            <a:xfrm>
              <a:off x="1839" y="1812"/>
              <a:ext cx="96" cy="9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Oval 20"/>
            <p:cNvSpPr>
              <a:spLocks noChangeArrowheads="1"/>
            </p:cNvSpPr>
            <p:nvPr/>
          </p:nvSpPr>
          <p:spPr bwMode="auto">
            <a:xfrm>
              <a:off x="1743" y="2580"/>
              <a:ext cx="288" cy="2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Oval 21"/>
            <p:cNvSpPr>
              <a:spLocks noChangeArrowheads="1"/>
            </p:cNvSpPr>
            <p:nvPr/>
          </p:nvSpPr>
          <p:spPr bwMode="auto">
            <a:xfrm>
              <a:off x="1839" y="2676"/>
              <a:ext cx="96" cy="9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7" name="Oval 22"/>
            <p:cNvSpPr>
              <a:spLocks noChangeArrowheads="1"/>
            </p:cNvSpPr>
            <p:nvPr/>
          </p:nvSpPr>
          <p:spPr bwMode="auto">
            <a:xfrm>
              <a:off x="2511" y="2580"/>
              <a:ext cx="288" cy="2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8" name="Oval 23"/>
            <p:cNvSpPr>
              <a:spLocks noChangeArrowheads="1"/>
            </p:cNvSpPr>
            <p:nvPr/>
          </p:nvSpPr>
          <p:spPr bwMode="auto">
            <a:xfrm>
              <a:off x="2607" y="2676"/>
              <a:ext cx="96" cy="9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Oval 24"/>
            <p:cNvSpPr>
              <a:spLocks noChangeArrowheads="1"/>
            </p:cNvSpPr>
            <p:nvPr/>
          </p:nvSpPr>
          <p:spPr bwMode="auto">
            <a:xfrm>
              <a:off x="3279" y="2580"/>
              <a:ext cx="288" cy="2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0" name="Oval 25"/>
            <p:cNvSpPr>
              <a:spLocks noChangeArrowheads="1"/>
            </p:cNvSpPr>
            <p:nvPr/>
          </p:nvSpPr>
          <p:spPr bwMode="auto">
            <a:xfrm>
              <a:off x="3375" y="2676"/>
              <a:ext cx="96" cy="9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1" name="Oval 26"/>
            <p:cNvSpPr>
              <a:spLocks noChangeArrowheads="1"/>
            </p:cNvSpPr>
            <p:nvPr/>
          </p:nvSpPr>
          <p:spPr bwMode="auto">
            <a:xfrm>
              <a:off x="3663" y="1284"/>
              <a:ext cx="288" cy="2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2" name="Oval 27"/>
            <p:cNvSpPr>
              <a:spLocks noChangeArrowheads="1"/>
            </p:cNvSpPr>
            <p:nvPr/>
          </p:nvSpPr>
          <p:spPr bwMode="auto">
            <a:xfrm>
              <a:off x="3759" y="1380"/>
              <a:ext cx="96" cy="9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Oval 28"/>
            <p:cNvSpPr>
              <a:spLocks noChangeArrowheads="1"/>
            </p:cNvSpPr>
            <p:nvPr/>
          </p:nvSpPr>
          <p:spPr bwMode="auto">
            <a:xfrm>
              <a:off x="1743" y="1284"/>
              <a:ext cx="288" cy="2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Oval 29"/>
            <p:cNvSpPr>
              <a:spLocks noChangeArrowheads="1"/>
            </p:cNvSpPr>
            <p:nvPr/>
          </p:nvSpPr>
          <p:spPr bwMode="auto">
            <a:xfrm>
              <a:off x="1839" y="1380"/>
              <a:ext cx="96" cy="9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Oval 30"/>
            <p:cNvSpPr>
              <a:spLocks noChangeArrowheads="1"/>
            </p:cNvSpPr>
            <p:nvPr/>
          </p:nvSpPr>
          <p:spPr bwMode="auto">
            <a:xfrm>
              <a:off x="2895" y="1284"/>
              <a:ext cx="288" cy="2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Oval 31"/>
            <p:cNvSpPr>
              <a:spLocks noChangeArrowheads="1"/>
            </p:cNvSpPr>
            <p:nvPr/>
          </p:nvSpPr>
          <p:spPr bwMode="auto">
            <a:xfrm>
              <a:off x="2991" y="1380"/>
              <a:ext cx="96" cy="9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7" name="Oval 32"/>
            <p:cNvSpPr>
              <a:spLocks noChangeArrowheads="1"/>
            </p:cNvSpPr>
            <p:nvPr/>
          </p:nvSpPr>
          <p:spPr bwMode="auto">
            <a:xfrm>
              <a:off x="2895" y="1716"/>
              <a:ext cx="288" cy="2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8" name="Oval 33"/>
            <p:cNvSpPr>
              <a:spLocks noChangeArrowheads="1"/>
            </p:cNvSpPr>
            <p:nvPr/>
          </p:nvSpPr>
          <p:spPr bwMode="auto">
            <a:xfrm>
              <a:off x="2991" y="1812"/>
              <a:ext cx="96" cy="9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" name="Oval 34"/>
            <p:cNvSpPr>
              <a:spLocks noChangeArrowheads="1"/>
            </p:cNvSpPr>
            <p:nvPr/>
          </p:nvSpPr>
          <p:spPr bwMode="auto">
            <a:xfrm>
              <a:off x="2127" y="2148"/>
              <a:ext cx="288" cy="2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0" name="Oval 35"/>
            <p:cNvSpPr>
              <a:spLocks noChangeArrowheads="1"/>
            </p:cNvSpPr>
            <p:nvPr/>
          </p:nvSpPr>
          <p:spPr bwMode="auto">
            <a:xfrm>
              <a:off x="2223" y="2244"/>
              <a:ext cx="96" cy="9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1" name="Oval 36"/>
            <p:cNvSpPr>
              <a:spLocks noChangeArrowheads="1"/>
            </p:cNvSpPr>
            <p:nvPr/>
          </p:nvSpPr>
          <p:spPr bwMode="auto">
            <a:xfrm>
              <a:off x="2895" y="2580"/>
              <a:ext cx="288" cy="2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2" name="Oval 37"/>
            <p:cNvSpPr>
              <a:spLocks noChangeArrowheads="1"/>
            </p:cNvSpPr>
            <p:nvPr/>
          </p:nvSpPr>
          <p:spPr bwMode="auto">
            <a:xfrm>
              <a:off x="2991" y="2676"/>
              <a:ext cx="96" cy="9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3" name="Oval 38"/>
            <p:cNvSpPr>
              <a:spLocks noChangeArrowheads="1"/>
            </p:cNvSpPr>
            <p:nvPr/>
          </p:nvSpPr>
          <p:spPr bwMode="auto">
            <a:xfrm>
              <a:off x="3663" y="2148"/>
              <a:ext cx="288" cy="2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4" name="Oval 39"/>
            <p:cNvSpPr>
              <a:spLocks noChangeArrowheads="1"/>
            </p:cNvSpPr>
            <p:nvPr/>
          </p:nvSpPr>
          <p:spPr bwMode="auto">
            <a:xfrm>
              <a:off x="3759" y="2244"/>
              <a:ext cx="96" cy="9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5" name="Oval 40"/>
            <p:cNvSpPr>
              <a:spLocks noChangeArrowheads="1"/>
            </p:cNvSpPr>
            <p:nvPr/>
          </p:nvSpPr>
          <p:spPr bwMode="auto">
            <a:xfrm>
              <a:off x="2127" y="1284"/>
              <a:ext cx="288" cy="2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6" name="Oval 41"/>
            <p:cNvSpPr>
              <a:spLocks noChangeArrowheads="1"/>
            </p:cNvSpPr>
            <p:nvPr/>
          </p:nvSpPr>
          <p:spPr bwMode="auto">
            <a:xfrm>
              <a:off x="2223" y="1380"/>
              <a:ext cx="96" cy="9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7" name="Oval 42"/>
            <p:cNvSpPr>
              <a:spLocks noChangeArrowheads="1"/>
            </p:cNvSpPr>
            <p:nvPr/>
          </p:nvSpPr>
          <p:spPr bwMode="auto">
            <a:xfrm>
              <a:off x="2511" y="2148"/>
              <a:ext cx="288" cy="2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8" name="Oval 43"/>
            <p:cNvSpPr>
              <a:spLocks noChangeArrowheads="1"/>
            </p:cNvSpPr>
            <p:nvPr/>
          </p:nvSpPr>
          <p:spPr bwMode="auto">
            <a:xfrm>
              <a:off x="2607" y="2244"/>
              <a:ext cx="96" cy="9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9" name="Oval 44"/>
            <p:cNvSpPr>
              <a:spLocks noChangeArrowheads="1"/>
            </p:cNvSpPr>
            <p:nvPr/>
          </p:nvSpPr>
          <p:spPr bwMode="auto">
            <a:xfrm>
              <a:off x="3279" y="2148"/>
              <a:ext cx="288" cy="2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0" name="Oval 45"/>
            <p:cNvSpPr>
              <a:spLocks noChangeArrowheads="1"/>
            </p:cNvSpPr>
            <p:nvPr/>
          </p:nvSpPr>
          <p:spPr bwMode="auto">
            <a:xfrm>
              <a:off x="3375" y="2244"/>
              <a:ext cx="96" cy="9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1" name="Oval 46"/>
            <p:cNvSpPr>
              <a:spLocks noChangeArrowheads="1"/>
            </p:cNvSpPr>
            <p:nvPr/>
          </p:nvSpPr>
          <p:spPr bwMode="auto">
            <a:xfrm>
              <a:off x="2127" y="2580"/>
              <a:ext cx="288" cy="2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2" name="Oval 47"/>
            <p:cNvSpPr>
              <a:spLocks noChangeArrowheads="1"/>
            </p:cNvSpPr>
            <p:nvPr/>
          </p:nvSpPr>
          <p:spPr bwMode="auto">
            <a:xfrm>
              <a:off x="2223" y="2676"/>
              <a:ext cx="96" cy="9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3" name="Oval 48"/>
            <p:cNvSpPr>
              <a:spLocks noChangeArrowheads="1"/>
            </p:cNvSpPr>
            <p:nvPr/>
          </p:nvSpPr>
          <p:spPr bwMode="auto">
            <a:xfrm>
              <a:off x="3663" y="1716"/>
              <a:ext cx="288" cy="2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4" name="Oval 49"/>
            <p:cNvSpPr>
              <a:spLocks noChangeArrowheads="1"/>
            </p:cNvSpPr>
            <p:nvPr/>
          </p:nvSpPr>
          <p:spPr bwMode="auto">
            <a:xfrm>
              <a:off x="3759" y="1812"/>
              <a:ext cx="96" cy="9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5" name="Oval 50"/>
            <p:cNvSpPr>
              <a:spLocks noChangeArrowheads="1"/>
            </p:cNvSpPr>
            <p:nvPr/>
          </p:nvSpPr>
          <p:spPr bwMode="auto">
            <a:xfrm>
              <a:off x="3663" y="2580"/>
              <a:ext cx="288" cy="2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6" name="Oval 51"/>
            <p:cNvSpPr>
              <a:spLocks noChangeArrowheads="1"/>
            </p:cNvSpPr>
            <p:nvPr/>
          </p:nvSpPr>
          <p:spPr bwMode="auto">
            <a:xfrm>
              <a:off x="3759" y="2676"/>
              <a:ext cx="96" cy="96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2" name="Group 52"/>
          <p:cNvGrpSpPr>
            <a:grpSpLocks/>
          </p:cNvGrpSpPr>
          <p:nvPr/>
        </p:nvGrpSpPr>
        <p:grpSpPr bwMode="auto">
          <a:xfrm>
            <a:off x="2667000" y="1828800"/>
            <a:ext cx="5357813" cy="2897188"/>
            <a:chOff x="465" y="1164"/>
            <a:chExt cx="3375" cy="1825"/>
          </a:xfrm>
        </p:grpSpPr>
        <p:sp>
          <p:nvSpPr>
            <p:cNvPr id="17425" name="Line 53"/>
            <p:cNvSpPr>
              <a:spLocks noChangeShapeType="1"/>
            </p:cNvSpPr>
            <p:nvPr/>
          </p:nvSpPr>
          <p:spPr bwMode="auto">
            <a:xfrm>
              <a:off x="2832" y="2256"/>
              <a:ext cx="1008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Rectangle 54"/>
            <p:cNvSpPr>
              <a:spLocks noChangeArrowheads="1"/>
            </p:cNvSpPr>
            <p:nvPr/>
          </p:nvSpPr>
          <p:spPr bwMode="auto">
            <a:xfrm>
              <a:off x="465" y="1164"/>
              <a:ext cx="2352" cy="1825"/>
            </a:xfrm>
            <a:prstGeom prst="rect">
              <a:avLst/>
            </a:prstGeom>
            <a:noFill/>
            <a:ln w="152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Rectangle 55"/>
            <p:cNvSpPr>
              <a:spLocks noChangeArrowheads="1"/>
            </p:cNvSpPr>
            <p:nvPr/>
          </p:nvSpPr>
          <p:spPr bwMode="auto">
            <a:xfrm>
              <a:off x="2760" y="2016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Line 56"/>
            <p:cNvSpPr>
              <a:spLocks noChangeShapeType="1"/>
            </p:cNvSpPr>
            <p:nvPr/>
          </p:nvSpPr>
          <p:spPr bwMode="auto">
            <a:xfrm>
              <a:off x="2832" y="1968"/>
              <a:ext cx="1008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3429000" y="3962400"/>
            <a:ext cx="2600325" cy="2214563"/>
            <a:chOff x="2160" y="2496"/>
            <a:chExt cx="1638" cy="1395"/>
          </a:xfrm>
        </p:grpSpPr>
        <p:grpSp>
          <p:nvGrpSpPr>
            <p:cNvPr id="17414" name="Group 58"/>
            <p:cNvGrpSpPr>
              <a:grpSpLocks/>
            </p:cNvGrpSpPr>
            <p:nvPr/>
          </p:nvGrpSpPr>
          <p:grpSpPr bwMode="auto">
            <a:xfrm>
              <a:off x="2496" y="2496"/>
              <a:ext cx="912" cy="960"/>
              <a:chOff x="1776" y="3120"/>
              <a:chExt cx="912" cy="960"/>
            </a:xfrm>
          </p:grpSpPr>
          <p:grpSp>
            <p:nvGrpSpPr>
              <p:cNvPr id="17416" name="Group 59"/>
              <p:cNvGrpSpPr>
                <a:grpSpLocks/>
              </p:cNvGrpSpPr>
              <p:nvPr/>
            </p:nvGrpSpPr>
            <p:grpSpPr bwMode="auto">
              <a:xfrm>
                <a:off x="1968" y="3696"/>
                <a:ext cx="384" cy="384"/>
                <a:chOff x="1632" y="3408"/>
                <a:chExt cx="384" cy="384"/>
              </a:xfrm>
            </p:grpSpPr>
            <p:sp>
              <p:nvSpPr>
                <p:cNvPr id="17421" name="Oval 60"/>
                <p:cNvSpPr>
                  <a:spLocks noChangeArrowheads="1"/>
                </p:cNvSpPr>
                <p:nvPr/>
              </p:nvSpPr>
              <p:spPr bwMode="auto">
                <a:xfrm>
                  <a:off x="1632" y="3408"/>
                  <a:ext cx="384" cy="384"/>
                </a:xfrm>
                <a:prstGeom prst="ellipse">
                  <a:avLst/>
                </a:prstGeom>
                <a:solidFill>
                  <a:schemeClr val="bg1">
                    <a:alpha val="50195"/>
                  </a:schemeClr>
                </a:solidFill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7422" name="Group 61"/>
                <p:cNvGrpSpPr>
                  <a:grpSpLocks/>
                </p:cNvGrpSpPr>
                <p:nvPr/>
              </p:nvGrpSpPr>
              <p:grpSpPr bwMode="auto">
                <a:xfrm>
                  <a:off x="1728" y="3504"/>
                  <a:ext cx="192" cy="192"/>
                  <a:chOff x="2880" y="2160"/>
                  <a:chExt cx="192" cy="192"/>
                </a:xfrm>
              </p:grpSpPr>
              <p:sp>
                <p:nvSpPr>
                  <p:cNvPr id="17423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160"/>
                    <a:ext cx="192" cy="192"/>
                  </a:xfrm>
                  <a:prstGeom prst="line">
                    <a:avLst/>
                  </a:prstGeom>
                  <a:noFill/>
                  <a:ln w="76200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24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160"/>
                    <a:ext cx="192" cy="192"/>
                  </a:xfrm>
                  <a:prstGeom prst="line">
                    <a:avLst/>
                  </a:prstGeom>
                  <a:noFill/>
                  <a:ln w="76200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417" name="Group 64"/>
              <p:cNvGrpSpPr>
                <a:grpSpLocks/>
              </p:cNvGrpSpPr>
              <p:nvPr/>
            </p:nvGrpSpPr>
            <p:grpSpPr bwMode="auto">
              <a:xfrm>
                <a:off x="1968" y="3120"/>
                <a:ext cx="384" cy="384"/>
                <a:chOff x="912" y="3408"/>
                <a:chExt cx="384" cy="384"/>
              </a:xfrm>
            </p:grpSpPr>
            <p:sp>
              <p:nvSpPr>
                <p:cNvPr id="17419" name="Oval 65"/>
                <p:cNvSpPr>
                  <a:spLocks noChangeArrowheads="1"/>
                </p:cNvSpPr>
                <p:nvPr/>
              </p:nvSpPr>
              <p:spPr bwMode="auto">
                <a:xfrm>
                  <a:off x="912" y="3408"/>
                  <a:ext cx="384" cy="384"/>
                </a:xfrm>
                <a:prstGeom prst="ellipse">
                  <a:avLst/>
                </a:prstGeom>
                <a:solidFill>
                  <a:schemeClr val="bg1">
                    <a:alpha val="50195"/>
                  </a:schemeClr>
                </a:solidFill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0" name="Oval 66"/>
                <p:cNvSpPr>
                  <a:spLocks noChangeArrowheads="1"/>
                </p:cNvSpPr>
                <p:nvPr/>
              </p:nvSpPr>
              <p:spPr bwMode="auto">
                <a:xfrm>
                  <a:off x="1056" y="3552"/>
                  <a:ext cx="96" cy="96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418" name="Line 67"/>
              <p:cNvSpPr>
                <a:spLocks noChangeShapeType="1"/>
              </p:cNvSpPr>
              <p:nvPr/>
            </p:nvSpPr>
            <p:spPr bwMode="auto">
              <a:xfrm flipH="1">
                <a:off x="1776" y="3600"/>
                <a:ext cx="912" cy="0"/>
              </a:xfrm>
              <a:prstGeom prst="line">
                <a:avLst/>
              </a:prstGeom>
              <a:noFill/>
              <a:ln w="152400">
                <a:solidFill>
                  <a:srgbClr val="CC33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5" name="Text Box 68"/>
            <p:cNvSpPr txBox="1">
              <a:spLocks noChangeArrowheads="1"/>
            </p:cNvSpPr>
            <p:nvPr/>
          </p:nvSpPr>
          <p:spPr bwMode="auto">
            <a:xfrm>
              <a:off x="2160" y="3600"/>
              <a:ext cx="163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CC3300"/>
                  </a:solidFill>
                </a:rPr>
                <a:t>Counterclockwise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428625"/>
            <a:ext cx="406241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981200"/>
            <a:ext cx="33448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7924800" y="228600"/>
            <a:ext cx="820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84 #53</a:t>
            </a:r>
          </a:p>
        </p:txBody>
      </p:sp>
      <p:sp>
        <p:nvSpPr>
          <p:cNvPr id="5" name="Oval 4"/>
          <p:cNvSpPr/>
          <p:nvPr/>
        </p:nvSpPr>
        <p:spPr>
          <a:xfrm>
            <a:off x="4419600" y="36576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000500" y="5357813"/>
          <a:ext cx="3135313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6" imgW="685800" imgH="177480" progId="Equation.3">
                  <p:embed/>
                </p:oleObj>
              </mc:Choice>
              <mc:Fallback>
                <p:oleObj name="Equation" r:id="rId6" imgW="68580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5357813"/>
                        <a:ext cx="3135313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-152400"/>
            <a:ext cx="49069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838200" y="2971800"/>
            <a:ext cx="7162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 square loop of wire of resistance R and side a is oriented with its plane perpendicular to a magnetic field B,  as shown above. What must be the </a:t>
            </a:r>
            <a:r>
              <a:rPr lang="en-US" b="1">
                <a:solidFill>
                  <a:srgbClr val="FF0000"/>
                </a:solidFill>
              </a:rPr>
              <a:t>rate of change of the magnetic field </a:t>
            </a:r>
            <a:r>
              <a:rPr lang="en-US"/>
              <a:t>in order to produce a current I in the loop?</a:t>
            </a:r>
            <a:endParaRPr lang="en-US" i="1"/>
          </a:p>
          <a:p>
            <a:r>
              <a:rPr lang="en-US"/>
              <a:t> </a:t>
            </a:r>
          </a:p>
          <a:p>
            <a:r>
              <a:rPr lang="en-US"/>
              <a:t>(A) IR/a</a:t>
            </a:r>
            <a:r>
              <a:rPr lang="en-US" baseline="30000"/>
              <a:t>2</a:t>
            </a:r>
            <a:r>
              <a:rPr lang="en-US"/>
              <a:t> </a:t>
            </a:r>
          </a:p>
          <a:p>
            <a:r>
              <a:rPr lang="en-US"/>
              <a:t>(B) la</a:t>
            </a:r>
            <a:r>
              <a:rPr lang="en-US" baseline="30000"/>
              <a:t>2</a:t>
            </a:r>
            <a:r>
              <a:rPr lang="en-US"/>
              <a:t>/R </a:t>
            </a:r>
          </a:p>
          <a:p>
            <a:r>
              <a:rPr lang="en-US"/>
              <a:t>(C) la /R </a:t>
            </a:r>
          </a:p>
          <a:p>
            <a:r>
              <a:rPr lang="en-US"/>
              <a:t>(D) Ra/l</a:t>
            </a:r>
          </a:p>
          <a:p>
            <a:r>
              <a:rPr lang="en-US"/>
              <a:t>(E) IRa</a:t>
            </a:r>
          </a:p>
          <a:p>
            <a:endParaRPr lang="en-U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886200" y="4038600"/>
          <a:ext cx="2089150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5" imgW="1130040" imgH="1218960" progId="Equation.3">
                  <p:embed/>
                </p:oleObj>
              </mc:Choice>
              <mc:Fallback>
                <p:oleObj name="Equation" r:id="rId5" imgW="1130040" imgH="1218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038600"/>
                        <a:ext cx="2089150" cy="225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24600" y="4267200"/>
            <a:ext cx="1981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Put Faradays law = Ohms law and solve for rate of B</a:t>
            </a:r>
          </a:p>
        </p:txBody>
      </p:sp>
      <p:sp>
        <p:nvSpPr>
          <p:cNvPr id="6" name="Oval 5"/>
          <p:cNvSpPr/>
          <p:nvPr/>
        </p:nvSpPr>
        <p:spPr>
          <a:xfrm>
            <a:off x="838200" y="43434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2819400" y="1066800"/>
            <a:ext cx="3124200" cy="2565400"/>
            <a:chOff x="912" y="3024"/>
            <a:chExt cx="1200" cy="1111"/>
          </a:xfrm>
        </p:grpSpPr>
        <p:sp>
          <p:nvSpPr>
            <p:cNvPr id="18444" name="Text Box 3"/>
            <p:cNvSpPr txBox="1">
              <a:spLocks noChangeArrowheads="1"/>
            </p:cNvSpPr>
            <p:nvPr/>
          </p:nvSpPr>
          <p:spPr bwMode="auto">
            <a:xfrm>
              <a:off x="912" y="3024"/>
              <a:ext cx="19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 b="1">
                  <a:solidFill>
                    <a:srgbClr val="800080"/>
                  </a:solidFill>
                  <a:latin typeface="Verdana" pitchFamily="34" charset="0"/>
                  <a:cs typeface="Arial" charset="0"/>
                </a:rPr>
                <a:t>x</a:t>
              </a:r>
            </a:p>
          </p:txBody>
        </p:sp>
        <p:sp>
          <p:nvSpPr>
            <p:cNvPr id="18445" name="Text Box 4"/>
            <p:cNvSpPr txBox="1">
              <a:spLocks noChangeArrowheads="1"/>
            </p:cNvSpPr>
            <p:nvPr/>
          </p:nvSpPr>
          <p:spPr bwMode="auto">
            <a:xfrm>
              <a:off x="1248" y="3024"/>
              <a:ext cx="19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 b="1">
                  <a:solidFill>
                    <a:srgbClr val="800080"/>
                  </a:solidFill>
                  <a:latin typeface="Verdana" pitchFamily="34" charset="0"/>
                  <a:cs typeface="Arial" charset="0"/>
                </a:rPr>
                <a:t>x</a:t>
              </a:r>
            </a:p>
          </p:txBody>
        </p:sp>
        <p:sp>
          <p:nvSpPr>
            <p:cNvPr id="18446" name="Text Box 5"/>
            <p:cNvSpPr txBox="1">
              <a:spLocks noChangeArrowheads="1"/>
            </p:cNvSpPr>
            <p:nvPr/>
          </p:nvSpPr>
          <p:spPr bwMode="auto">
            <a:xfrm>
              <a:off x="1584" y="3024"/>
              <a:ext cx="19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 b="1">
                  <a:solidFill>
                    <a:srgbClr val="800080"/>
                  </a:solidFill>
                  <a:latin typeface="Verdana" pitchFamily="34" charset="0"/>
                  <a:cs typeface="Arial" charset="0"/>
                </a:rPr>
                <a:t>x</a:t>
              </a:r>
            </a:p>
          </p:txBody>
        </p:sp>
        <p:sp>
          <p:nvSpPr>
            <p:cNvPr id="18447" name="Text Box 6"/>
            <p:cNvSpPr txBox="1">
              <a:spLocks noChangeArrowheads="1"/>
            </p:cNvSpPr>
            <p:nvPr/>
          </p:nvSpPr>
          <p:spPr bwMode="auto">
            <a:xfrm>
              <a:off x="1920" y="3024"/>
              <a:ext cx="19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 b="1">
                  <a:solidFill>
                    <a:srgbClr val="800080"/>
                  </a:solidFill>
                  <a:latin typeface="Verdana" pitchFamily="34" charset="0"/>
                  <a:cs typeface="Arial" charset="0"/>
                </a:rPr>
                <a:t>x</a:t>
              </a:r>
            </a:p>
          </p:txBody>
        </p:sp>
        <p:sp>
          <p:nvSpPr>
            <p:cNvPr id="18448" name="Text Box 7"/>
            <p:cNvSpPr txBox="1">
              <a:spLocks noChangeArrowheads="1"/>
            </p:cNvSpPr>
            <p:nvPr/>
          </p:nvSpPr>
          <p:spPr bwMode="auto">
            <a:xfrm>
              <a:off x="912" y="3360"/>
              <a:ext cx="19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 b="1">
                  <a:solidFill>
                    <a:srgbClr val="800080"/>
                  </a:solidFill>
                  <a:latin typeface="Verdana" pitchFamily="34" charset="0"/>
                  <a:cs typeface="Arial" charset="0"/>
                </a:rPr>
                <a:t>x</a:t>
              </a:r>
            </a:p>
          </p:txBody>
        </p:sp>
        <p:sp>
          <p:nvSpPr>
            <p:cNvPr id="18449" name="Text Box 8"/>
            <p:cNvSpPr txBox="1">
              <a:spLocks noChangeArrowheads="1"/>
            </p:cNvSpPr>
            <p:nvPr/>
          </p:nvSpPr>
          <p:spPr bwMode="auto">
            <a:xfrm>
              <a:off x="1248" y="3360"/>
              <a:ext cx="19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 b="1">
                  <a:solidFill>
                    <a:srgbClr val="800080"/>
                  </a:solidFill>
                  <a:latin typeface="Verdana" pitchFamily="34" charset="0"/>
                  <a:cs typeface="Arial" charset="0"/>
                </a:rPr>
                <a:t>x</a:t>
              </a:r>
            </a:p>
          </p:txBody>
        </p:sp>
        <p:sp>
          <p:nvSpPr>
            <p:cNvPr id="18450" name="Text Box 9"/>
            <p:cNvSpPr txBox="1">
              <a:spLocks noChangeArrowheads="1"/>
            </p:cNvSpPr>
            <p:nvPr/>
          </p:nvSpPr>
          <p:spPr bwMode="auto">
            <a:xfrm>
              <a:off x="1584" y="3360"/>
              <a:ext cx="19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 b="1">
                  <a:solidFill>
                    <a:srgbClr val="800080"/>
                  </a:solidFill>
                  <a:latin typeface="Verdana" pitchFamily="34" charset="0"/>
                  <a:cs typeface="Arial" charset="0"/>
                </a:rPr>
                <a:t>x</a:t>
              </a:r>
            </a:p>
          </p:txBody>
        </p:sp>
        <p:sp>
          <p:nvSpPr>
            <p:cNvPr id="18451" name="Text Box 10"/>
            <p:cNvSpPr txBox="1">
              <a:spLocks noChangeArrowheads="1"/>
            </p:cNvSpPr>
            <p:nvPr/>
          </p:nvSpPr>
          <p:spPr bwMode="auto">
            <a:xfrm>
              <a:off x="1920" y="3360"/>
              <a:ext cx="19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 b="1">
                  <a:solidFill>
                    <a:srgbClr val="800080"/>
                  </a:solidFill>
                  <a:latin typeface="Verdana" pitchFamily="34" charset="0"/>
                  <a:cs typeface="Arial" charset="0"/>
                </a:rPr>
                <a:t>x</a:t>
              </a:r>
            </a:p>
          </p:txBody>
        </p:sp>
        <p:sp>
          <p:nvSpPr>
            <p:cNvPr id="18452" name="Text Box 11"/>
            <p:cNvSpPr txBox="1">
              <a:spLocks noChangeArrowheads="1"/>
            </p:cNvSpPr>
            <p:nvPr/>
          </p:nvSpPr>
          <p:spPr bwMode="auto">
            <a:xfrm>
              <a:off x="912" y="3648"/>
              <a:ext cx="19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 b="1">
                  <a:solidFill>
                    <a:srgbClr val="800080"/>
                  </a:solidFill>
                  <a:latin typeface="Verdana" pitchFamily="34" charset="0"/>
                  <a:cs typeface="Arial" charset="0"/>
                </a:rPr>
                <a:t>x</a:t>
              </a:r>
            </a:p>
          </p:txBody>
        </p:sp>
        <p:sp>
          <p:nvSpPr>
            <p:cNvPr id="18453" name="Text Box 12"/>
            <p:cNvSpPr txBox="1">
              <a:spLocks noChangeArrowheads="1"/>
            </p:cNvSpPr>
            <p:nvPr/>
          </p:nvSpPr>
          <p:spPr bwMode="auto">
            <a:xfrm>
              <a:off x="1248" y="3648"/>
              <a:ext cx="19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 b="1">
                  <a:solidFill>
                    <a:srgbClr val="800080"/>
                  </a:solidFill>
                  <a:latin typeface="Verdana" pitchFamily="34" charset="0"/>
                  <a:cs typeface="Arial" charset="0"/>
                </a:rPr>
                <a:t>x</a:t>
              </a:r>
            </a:p>
          </p:txBody>
        </p:sp>
        <p:sp>
          <p:nvSpPr>
            <p:cNvPr id="18454" name="Text Box 13"/>
            <p:cNvSpPr txBox="1">
              <a:spLocks noChangeArrowheads="1"/>
            </p:cNvSpPr>
            <p:nvPr/>
          </p:nvSpPr>
          <p:spPr bwMode="auto">
            <a:xfrm>
              <a:off x="1584" y="3648"/>
              <a:ext cx="19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 b="1">
                  <a:solidFill>
                    <a:srgbClr val="800080"/>
                  </a:solidFill>
                  <a:latin typeface="Verdana" pitchFamily="34" charset="0"/>
                  <a:cs typeface="Arial" charset="0"/>
                </a:rPr>
                <a:t>x</a:t>
              </a:r>
            </a:p>
          </p:txBody>
        </p:sp>
        <p:sp>
          <p:nvSpPr>
            <p:cNvPr id="18455" name="Text Box 14"/>
            <p:cNvSpPr txBox="1">
              <a:spLocks noChangeArrowheads="1"/>
            </p:cNvSpPr>
            <p:nvPr/>
          </p:nvSpPr>
          <p:spPr bwMode="auto">
            <a:xfrm>
              <a:off x="1920" y="3648"/>
              <a:ext cx="19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 b="1">
                  <a:solidFill>
                    <a:srgbClr val="800080"/>
                  </a:solidFill>
                  <a:latin typeface="Verdana" pitchFamily="34" charset="0"/>
                  <a:cs typeface="Arial" charset="0"/>
                </a:rPr>
                <a:t>x</a:t>
              </a:r>
            </a:p>
          </p:txBody>
        </p:sp>
        <p:sp>
          <p:nvSpPr>
            <p:cNvPr id="18456" name="Text Box 15"/>
            <p:cNvSpPr txBox="1">
              <a:spLocks noChangeArrowheads="1"/>
            </p:cNvSpPr>
            <p:nvPr/>
          </p:nvSpPr>
          <p:spPr bwMode="auto">
            <a:xfrm>
              <a:off x="912" y="3936"/>
              <a:ext cx="19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 b="1">
                  <a:solidFill>
                    <a:srgbClr val="800080"/>
                  </a:solidFill>
                  <a:latin typeface="Verdana" pitchFamily="34" charset="0"/>
                  <a:cs typeface="Arial" charset="0"/>
                </a:rPr>
                <a:t>x</a:t>
              </a:r>
            </a:p>
          </p:txBody>
        </p:sp>
        <p:sp>
          <p:nvSpPr>
            <p:cNvPr id="18457" name="Text Box 16"/>
            <p:cNvSpPr txBox="1">
              <a:spLocks noChangeArrowheads="1"/>
            </p:cNvSpPr>
            <p:nvPr/>
          </p:nvSpPr>
          <p:spPr bwMode="auto">
            <a:xfrm>
              <a:off x="1248" y="3936"/>
              <a:ext cx="19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 b="1">
                  <a:solidFill>
                    <a:srgbClr val="800080"/>
                  </a:solidFill>
                  <a:latin typeface="Verdana" pitchFamily="34" charset="0"/>
                  <a:cs typeface="Arial" charset="0"/>
                </a:rPr>
                <a:t>x</a:t>
              </a:r>
            </a:p>
          </p:txBody>
        </p:sp>
        <p:sp>
          <p:nvSpPr>
            <p:cNvPr id="18458" name="Text Box 17"/>
            <p:cNvSpPr txBox="1">
              <a:spLocks noChangeArrowheads="1"/>
            </p:cNvSpPr>
            <p:nvPr/>
          </p:nvSpPr>
          <p:spPr bwMode="auto">
            <a:xfrm>
              <a:off x="1584" y="3936"/>
              <a:ext cx="19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 b="1">
                  <a:solidFill>
                    <a:srgbClr val="800080"/>
                  </a:solidFill>
                  <a:latin typeface="Verdana" pitchFamily="34" charset="0"/>
                  <a:cs typeface="Arial" charset="0"/>
                </a:rPr>
                <a:t>x</a:t>
              </a:r>
            </a:p>
          </p:txBody>
        </p:sp>
        <p:sp>
          <p:nvSpPr>
            <p:cNvPr id="18459" name="Text Box 18"/>
            <p:cNvSpPr txBox="1">
              <a:spLocks noChangeArrowheads="1"/>
            </p:cNvSpPr>
            <p:nvPr/>
          </p:nvSpPr>
          <p:spPr bwMode="auto">
            <a:xfrm>
              <a:off x="1920" y="3937"/>
              <a:ext cx="19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 b="1">
                  <a:solidFill>
                    <a:srgbClr val="800080"/>
                  </a:solidFill>
                  <a:latin typeface="Verdana" pitchFamily="34" charset="0"/>
                  <a:cs typeface="Arial" charset="0"/>
                </a:rPr>
                <a:t>x</a:t>
              </a:r>
            </a:p>
          </p:txBody>
        </p:sp>
      </p:grpSp>
      <p:sp>
        <p:nvSpPr>
          <p:cNvPr id="18435" name="Rectangle 19"/>
          <p:cNvSpPr>
            <a:spLocks noChangeArrowheads="1"/>
          </p:cNvSpPr>
          <p:nvPr/>
        </p:nvSpPr>
        <p:spPr bwMode="auto">
          <a:xfrm>
            <a:off x="3352800" y="1524000"/>
            <a:ext cx="1905000" cy="1676400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36" name="Text Box 20"/>
          <p:cNvSpPr txBox="1">
            <a:spLocks noChangeArrowheads="1"/>
          </p:cNvSpPr>
          <p:nvPr/>
        </p:nvSpPr>
        <p:spPr bwMode="auto">
          <a:xfrm>
            <a:off x="1447800" y="4191000"/>
            <a:ext cx="1066800" cy="45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endParaRPr lang="en-US" sz="2400">
              <a:latin typeface="Verdana" pitchFamily="34" charset="0"/>
              <a:cs typeface="Arial" charset="0"/>
            </a:endParaRPr>
          </a:p>
        </p:txBody>
      </p:sp>
      <p:sp>
        <p:nvSpPr>
          <p:cNvPr id="18437" name="Text Box 21"/>
          <p:cNvSpPr txBox="1">
            <a:spLocks noChangeArrowheads="1"/>
          </p:cNvSpPr>
          <p:nvPr/>
        </p:nvSpPr>
        <p:spPr bwMode="auto">
          <a:xfrm>
            <a:off x="6324600" y="762000"/>
            <a:ext cx="2209800" cy="45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400">
                <a:solidFill>
                  <a:srgbClr val="660066"/>
                </a:solidFill>
                <a:latin typeface="Verdana" pitchFamily="34" charset="0"/>
                <a:cs typeface="Arial" charset="0"/>
              </a:rPr>
              <a:t>B = 2.0 T</a:t>
            </a:r>
          </a:p>
        </p:txBody>
      </p:sp>
      <p:sp>
        <p:nvSpPr>
          <p:cNvPr id="18438" name="Line 22"/>
          <p:cNvSpPr>
            <a:spLocks noChangeShapeType="1"/>
          </p:cNvSpPr>
          <p:nvPr/>
        </p:nvSpPr>
        <p:spPr bwMode="auto">
          <a:xfrm flipH="1">
            <a:off x="5867400" y="914400"/>
            <a:ext cx="762000" cy="304800"/>
          </a:xfrm>
          <a:prstGeom prst="line">
            <a:avLst/>
          </a:prstGeom>
          <a:noFill/>
          <a:ln w="25400">
            <a:solidFill>
              <a:srgbClr val="660066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39" name="AutoShape 23"/>
          <p:cNvSpPr>
            <a:spLocks/>
          </p:cNvSpPr>
          <p:nvPr/>
        </p:nvSpPr>
        <p:spPr bwMode="auto">
          <a:xfrm>
            <a:off x="2439988" y="1519238"/>
            <a:ext cx="303212" cy="1676400"/>
          </a:xfrm>
          <a:prstGeom prst="leftBrace">
            <a:avLst>
              <a:gd name="adj1" fmla="val 46073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0" name="Text Box 24"/>
          <p:cNvSpPr txBox="1">
            <a:spLocks noChangeArrowheads="1"/>
          </p:cNvSpPr>
          <p:nvPr/>
        </p:nvSpPr>
        <p:spPr bwMode="auto">
          <a:xfrm>
            <a:off x="1219200" y="2133600"/>
            <a:ext cx="1371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400">
                <a:solidFill>
                  <a:srgbClr val="000099"/>
                </a:solidFill>
                <a:latin typeface="Verdana" pitchFamily="34" charset="0"/>
                <a:cs typeface="Arial" charset="0"/>
              </a:rPr>
              <a:t>20 cm</a:t>
            </a:r>
          </a:p>
        </p:txBody>
      </p:sp>
      <p:sp>
        <p:nvSpPr>
          <p:cNvPr id="18441" name="AutoShape 25"/>
          <p:cNvSpPr>
            <a:spLocks/>
          </p:cNvSpPr>
          <p:nvPr/>
        </p:nvSpPr>
        <p:spPr bwMode="auto">
          <a:xfrm rot="5400000">
            <a:off x="4191000" y="76200"/>
            <a:ext cx="228600" cy="1905000"/>
          </a:xfrm>
          <a:prstGeom prst="leftBrace">
            <a:avLst>
              <a:gd name="adj1" fmla="val 69444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2" name="Text Box 26"/>
          <p:cNvSpPr txBox="1">
            <a:spLocks noChangeArrowheads="1"/>
          </p:cNvSpPr>
          <p:nvPr/>
        </p:nvSpPr>
        <p:spPr bwMode="auto">
          <a:xfrm>
            <a:off x="3657600" y="457200"/>
            <a:ext cx="1371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400">
                <a:solidFill>
                  <a:srgbClr val="000099"/>
                </a:solidFill>
                <a:latin typeface="Verdana" pitchFamily="34" charset="0"/>
                <a:cs typeface="Arial" charset="0"/>
              </a:rPr>
              <a:t>20 cm</a:t>
            </a:r>
          </a:p>
        </p:txBody>
      </p:sp>
      <p:sp>
        <p:nvSpPr>
          <p:cNvPr id="18443" name="Text Box 27"/>
          <p:cNvSpPr txBox="1">
            <a:spLocks noChangeArrowheads="1"/>
          </p:cNvSpPr>
          <p:nvPr/>
        </p:nvSpPr>
        <p:spPr bwMode="auto">
          <a:xfrm>
            <a:off x="500063" y="3929063"/>
            <a:ext cx="7924800" cy="1200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400">
                <a:latin typeface="Verdana" pitchFamily="34" charset="0"/>
                <a:cs typeface="Arial" charset="0"/>
              </a:rPr>
              <a:t>The wire loop has a resistance of 20 m</a:t>
            </a:r>
            <a:r>
              <a:rPr lang="en-US" sz="2400">
                <a:latin typeface="Verdana" pitchFamily="34" charset="0"/>
                <a:cs typeface="Arial" charset="0"/>
                <a:sym typeface="Symbol" pitchFamily="18" charset="2"/>
              </a:rPr>
              <a:t>.  If its area is reduced to zero in a time of .20 s, find the magnitude and direction of the induced current.</a:t>
            </a:r>
            <a:endParaRPr lang="en-US" sz="2400"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350838"/>
            <a:ext cx="424815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40000"/>
              </a:spcAft>
            </a:pPr>
            <a:r>
              <a:rPr lang="en-US" sz="2000" smtClean="0">
                <a:latin typeface="Verdana" pitchFamily="34" charset="0"/>
              </a:rPr>
              <a:t>When the N pole is moved into the coil a current flows. 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</a:pPr>
            <a:r>
              <a:rPr lang="en-US" sz="2000" smtClean="0">
                <a:latin typeface="Verdana" pitchFamily="34" charset="0"/>
              </a:rPr>
              <a:t>The direction of the current is such that it produces a field that opposes the change causing it.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</a:pPr>
            <a:r>
              <a:rPr lang="en-US" sz="2000" smtClean="0">
                <a:latin typeface="Verdana" pitchFamily="34" charset="0"/>
              </a:rPr>
              <a:t>The end of the coil nearest the magnet becomes N (direction from solenoid rule). 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314575" y="1328738"/>
            <a:ext cx="1698625" cy="6524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196" name="Freeform 5"/>
          <p:cNvSpPr>
            <a:spLocks/>
          </p:cNvSpPr>
          <p:nvPr/>
        </p:nvSpPr>
        <p:spPr bwMode="auto">
          <a:xfrm>
            <a:off x="3535363" y="1208088"/>
            <a:ext cx="290512" cy="896937"/>
          </a:xfrm>
          <a:custGeom>
            <a:avLst/>
            <a:gdLst>
              <a:gd name="T0" fmla="*/ 0 w 183"/>
              <a:gd name="T1" fmla="*/ 2147483647 h 565"/>
              <a:gd name="T2" fmla="*/ 2147483647 w 183"/>
              <a:gd name="T3" fmla="*/ 2147483647 h 565"/>
              <a:gd name="T4" fmla="*/ 2147483647 w 183"/>
              <a:gd name="T5" fmla="*/ 2147483647 h 565"/>
              <a:gd name="T6" fmla="*/ 2147483647 w 183"/>
              <a:gd name="T7" fmla="*/ 2147483647 h 565"/>
              <a:gd name="T8" fmla="*/ 2147483647 w 183"/>
              <a:gd name="T9" fmla="*/ 2147483647 h 565"/>
              <a:gd name="T10" fmla="*/ 2147483647 w 183"/>
              <a:gd name="T11" fmla="*/ 2147483647 h 565"/>
              <a:gd name="T12" fmla="*/ 2147483647 w 183"/>
              <a:gd name="T13" fmla="*/ 2147483647 h 5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3"/>
              <a:gd name="T22" fmla="*/ 0 h 565"/>
              <a:gd name="T23" fmla="*/ 183 w 183"/>
              <a:gd name="T24" fmla="*/ 565 h 5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3" h="565">
                <a:moveTo>
                  <a:pt x="0" y="67"/>
                </a:moveTo>
                <a:cubicBezTo>
                  <a:pt x="11" y="36"/>
                  <a:pt x="23" y="6"/>
                  <a:pt x="37" y="3"/>
                </a:cubicBezTo>
                <a:cubicBezTo>
                  <a:pt x="51" y="0"/>
                  <a:pt x="73" y="7"/>
                  <a:pt x="82" y="48"/>
                </a:cubicBezTo>
                <a:cubicBezTo>
                  <a:pt x="91" y="89"/>
                  <a:pt x="86" y="172"/>
                  <a:pt x="92" y="250"/>
                </a:cubicBezTo>
                <a:cubicBezTo>
                  <a:pt x="98" y="328"/>
                  <a:pt x="107" y="465"/>
                  <a:pt x="119" y="515"/>
                </a:cubicBezTo>
                <a:cubicBezTo>
                  <a:pt x="131" y="565"/>
                  <a:pt x="154" y="559"/>
                  <a:pt x="165" y="551"/>
                </a:cubicBezTo>
                <a:cubicBezTo>
                  <a:pt x="176" y="543"/>
                  <a:pt x="179" y="506"/>
                  <a:pt x="183" y="4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2374900" y="1995488"/>
            <a:ext cx="0" cy="900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98" name="Oval 7"/>
          <p:cNvSpPr>
            <a:spLocks noChangeArrowheads="1"/>
          </p:cNvSpPr>
          <p:nvPr/>
        </p:nvSpPr>
        <p:spPr bwMode="auto">
          <a:xfrm>
            <a:off x="3000375" y="2679700"/>
            <a:ext cx="434975" cy="420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2360613" y="2881313"/>
            <a:ext cx="668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 flipH="1">
            <a:off x="3421063" y="2895600"/>
            <a:ext cx="506412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3014663" y="2706688"/>
            <a:ext cx="725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A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23850" y="1423988"/>
            <a:ext cx="1174750" cy="407987"/>
            <a:chOff x="745" y="1631"/>
            <a:chExt cx="740" cy="257"/>
          </a:xfrm>
        </p:grpSpPr>
        <p:sp>
          <p:nvSpPr>
            <p:cNvPr id="8238" name="Rectangle 12"/>
            <p:cNvSpPr>
              <a:spLocks noChangeArrowheads="1"/>
            </p:cNvSpPr>
            <p:nvPr/>
          </p:nvSpPr>
          <p:spPr bwMode="auto">
            <a:xfrm>
              <a:off x="745" y="1632"/>
              <a:ext cx="740" cy="2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239" name="Text Box 13"/>
            <p:cNvSpPr txBox="1">
              <a:spLocks noChangeArrowheads="1"/>
            </p:cNvSpPr>
            <p:nvPr/>
          </p:nvSpPr>
          <p:spPr bwMode="auto">
            <a:xfrm>
              <a:off x="1275" y="1650"/>
              <a:ext cx="2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solidFill>
                    <a:prstClr val="black"/>
                  </a:solidFill>
                  <a:latin typeface="Tahoma" pitchFamily="34" charset="0"/>
                </a:rPr>
                <a:t>N</a:t>
              </a:r>
            </a:p>
          </p:txBody>
        </p:sp>
        <p:sp>
          <p:nvSpPr>
            <p:cNvPr id="8240" name="Text Box 14"/>
            <p:cNvSpPr txBox="1">
              <a:spLocks noChangeArrowheads="1"/>
            </p:cNvSpPr>
            <p:nvPr/>
          </p:nvSpPr>
          <p:spPr bwMode="auto">
            <a:xfrm>
              <a:off x="753" y="1631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solidFill>
                    <a:prstClr val="black"/>
                  </a:solidFill>
                  <a:latin typeface="Tahoma" pitchFamily="34" charset="0"/>
                </a:rPr>
                <a:t>S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543175" y="1563688"/>
            <a:ext cx="1357313" cy="241300"/>
            <a:chOff x="1777" y="1710"/>
            <a:chExt cx="855" cy="152"/>
          </a:xfrm>
        </p:grpSpPr>
        <p:sp>
          <p:nvSpPr>
            <p:cNvPr id="8230" name="Line 16"/>
            <p:cNvSpPr>
              <a:spLocks noChangeShapeType="1"/>
            </p:cNvSpPr>
            <p:nvPr/>
          </p:nvSpPr>
          <p:spPr bwMode="auto">
            <a:xfrm flipH="1" flipV="1">
              <a:off x="1777" y="1710"/>
              <a:ext cx="9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1" name="Line 17"/>
            <p:cNvSpPr>
              <a:spLocks noChangeShapeType="1"/>
            </p:cNvSpPr>
            <p:nvPr/>
          </p:nvSpPr>
          <p:spPr bwMode="auto">
            <a:xfrm flipH="1" flipV="1">
              <a:off x="1903" y="1728"/>
              <a:ext cx="9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2" name="Line 18"/>
            <p:cNvSpPr>
              <a:spLocks noChangeShapeType="1"/>
            </p:cNvSpPr>
            <p:nvPr/>
          </p:nvSpPr>
          <p:spPr bwMode="auto">
            <a:xfrm flipH="1" flipV="1">
              <a:off x="2023" y="1728"/>
              <a:ext cx="9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3" name="Line 19"/>
            <p:cNvSpPr>
              <a:spLocks noChangeShapeType="1"/>
            </p:cNvSpPr>
            <p:nvPr/>
          </p:nvSpPr>
          <p:spPr bwMode="auto">
            <a:xfrm flipH="1" flipV="1">
              <a:off x="2143" y="1716"/>
              <a:ext cx="9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4" name="Line 20"/>
            <p:cNvSpPr>
              <a:spLocks noChangeShapeType="1"/>
            </p:cNvSpPr>
            <p:nvPr/>
          </p:nvSpPr>
          <p:spPr bwMode="auto">
            <a:xfrm flipH="1" flipV="1">
              <a:off x="2266" y="1722"/>
              <a:ext cx="9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5" name="Line 21"/>
            <p:cNvSpPr>
              <a:spLocks noChangeShapeType="1"/>
            </p:cNvSpPr>
            <p:nvPr/>
          </p:nvSpPr>
          <p:spPr bwMode="auto">
            <a:xfrm flipH="1" flipV="1">
              <a:off x="2386" y="1740"/>
              <a:ext cx="9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6" name="Line 22"/>
            <p:cNvSpPr>
              <a:spLocks noChangeShapeType="1"/>
            </p:cNvSpPr>
            <p:nvPr/>
          </p:nvSpPr>
          <p:spPr bwMode="auto">
            <a:xfrm flipH="1" flipV="1">
              <a:off x="2494" y="1740"/>
              <a:ext cx="9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7" name="Line 23"/>
            <p:cNvSpPr>
              <a:spLocks noChangeShapeType="1"/>
            </p:cNvSpPr>
            <p:nvPr/>
          </p:nvSpPr>
          <p:spPr bwMode="auto">
            <a:xfrm flipH="1" flipV="1">
              <a:off x="2623" y="1743"/>
              <a:ext cx="9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103438" y="838200"/>
            <a:ext cx="2146300" cy="466725"/>
            <a:chOff x="1866" y="1262"/>
            <a:chExt cx="1352" cy="294"/>
          </a:xfrm>
        </p:grpSpPr>
        <p:sp>
          <p:nvSpPr>
            <p:cNvPr id="8228" name="Text Box 25"/>
            <p:cNvSpPr txBox="1">
              <a:spLocks noChangeArrowheads="1"/>
            </p:cNvSpPr>
            <p:nvPr/>
          </p:nvSpPr>
          <p:spPr bwMode="auto">
            <a:xfrm>
              <a:off x="1866" y="1325"/>
              <a:ext cx="2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solidFill>
                    <a:prstClr val="black"/>
                  </a:solidFill>
                  <a:latin typeface="Tahoma" pitchFamily="34" charset="0"/>
                </a:rPr>
                <a:t>N</a:t>
              </a:r>
            </a:p>
          </p:txBody>
        </p:sp>
        <p:sp>
          <p:nvSpPr>
            <p:cNvPr id="8229" name="Text Box 26"/>
            <p:cNvSpPr txBox="1">
              <a:spLocks noChangeArrowheads="1"/>
            </p:cNvSpPr>
            <p:nvPr/>
          </p:nvSpPr>
          <p:spPr bwMode="auto">
            <a:xfrm>
              <a:off x="2953" y="1262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solidFill>
                    <a:prstClr val="black"/>
                  </a:solidFill>
                  <a:latin typeface="Tahoma" pitchFamily="34" charset="0"/>
                </a:rPr>
                <a:t>S</a:t>
              </a:r>
            </a:p>
          </p:txBody>
        </p:sp>
      </p:grp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228600" y="3429000"/>
            <a:ext cx="82804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Work 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is done</a:t>
            </a:r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Verdana" pitchFamily="34" charset="0"/>
              </a:rPr>
              <a:t>against this opposing magnetic field to produce </a:t>
            </a:r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</a:rPr>
              <a:t>electricity.</a:t>
            </a:r>
            <a:endParaRPr lang="en-US" sz="2000" dirty="0">
              <a:solidFill>
                <a:prstClr val="black"/>
              </a:solidFill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</a:rPr>
              <a:t>If this did not happen the law of conservation of energy would be broken (free energy!).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The induced current always flows in the direction that opposes the change causing it.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</a:rPr>
              <a:t>This effect is know as 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Lenz law</a:t>
            </a:r>
            <a:r>
              <a:rPr lang="en-US" sz="2000" dirty="0">
                <a:solidFill>
                  <a:prstClr val="black"/>
                </a:solidFill>
                <a:latin typeface="Verdana" pitchFamily="34" charset="0"/>
              </a:rPr>
              <a:t>. </a:t>
            </a: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 rot="10570795">
            <a:off x="2551113" y="1482725"/>
            <a:ext cx="1357312" cy="241300"/>
            <a:chOff x="1777" y="1710"/>
            <a:chExt cx="855" cy="152"/>
          </a:xfrm>
        </p:grpSpPr>
        <p:sp>
          <p:nvSpPr>
            <p:cNvPr id="8220" name="Line 29"/>
            <p:cNvSpPr>
              <a:spLocks noChangeShapeType="1"/>
            </p:cNvSpPr>
            <p:nvPr/>
          </p:nvSpPr>
          <p:spPr bwMode="auto">
            <a:xfrm flipH="1" flipV="1">
              <a:off x="1777" y="1710"/>
              <a:ext cx="9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1" name="Line 30"/>
            <p:cNvSpPr>
              <a:spLocks noChangeShapeType="1"/>
            </p:cNvSpPr>
            <p:nvPr/>
          </p:nvSpPr>
          <p:spPr bwMode="auto">
            <a:xfrm flipH="1" flipV="1">
              <a:off x="1903" y="1728"/>
              <a:ext cx="9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2" name="Line 31"/>
            <p:cNvSpPr>
              <a:spLocks noChangeShapeType="1"/>
            </p:cNvSpPr>
            <p:nvPr/>
          </p:nvSpPr>
          <p:spPr bwMode="auto">
            <a:xfrm flipH="1" flipV="1">
              <a:off x="2023" y="1728"/>
              <a:ext cx="9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3" name="Line 32"/>
            <p:cNvSpPr>
              <a:spLocks noChangeShapeType="1"/>
            </p:cNvSpPr>
            <p:nvPr/>
          </p:nvSpPr>
          <p:spPr bwMode="auto">
            <a:xfrm flipH="1" flipV="1">
              <a:off x="2143" y="1716"/>
              <a:ext cx="9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4" name="Line 33"/>
            <p:cNvSpPr>
              <a:spLocks noChangeShapeType="1"/>
            </p:cNvSpPr>
            <p:nvPr/>
          </p:nvSpPr>
          <p:spPr bwMode="auto">
            <a:xfrm flipH="1" flipV="1">
              <a:off x="2266" y="1722"/>
              <a:ext cx="9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5" name="Line 34"/>
            <p:cNvSpPr>
              <a:spLocks noChangeShapeType="1"/>
            </p:cNvSpPr>
            <p:nvPr/>
          </p:nvSpPr>
          <p:spPr bwMode="auto">
            <a:xfrm flipH="1" flipV="1">
              <a:off x="2386" y="1740"/>
              <a:ext cx="9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6" name="Line 35"/>
            <p:cNvSpPr>
              <a:spLocks noChangeShapeType="1"/>
            </p:cNvSpPr>
            <p:nvPr/>
          </p:nvSpPr>
          <p:spPr bwMode="auto">
            <a:xfrm flipH="1" flipV="1">
              <a:off x="2494" y="1740"/>
              <a:ext cx="9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7" name="Line 36"/>
            <p:cNvSpPr>
              <a:spLocks noChangeShapeType="1"/>
            </p:cNvSpPr>
            <p:nvPr/>
          </p:nvSpPr>
          <p:spPr bwMode="auto">
            <a:xfrm flipH="1" flipV="1">
              <a:off x="2623" y="1743"/>
              <a:ext cx="9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207" name="Group 37"/>
          <p:cNvGrpSpPr>
            <a:grpSpLocks/>
          </p:cNvGrpSpPr>
          <p:nvPr/>
        </p:nvGrpSpPr>
        <p:grpSpPr bwMode="auto">
          <a:xfrm>
            <a:off x="2405063" y="1216025"/>
            <a:ext cx="674687" cy="903288"/>
            <a:chOff x="1381" y="2142"/>
            <a:chExt cx="425" cy="569"/>
          </a:xfrm>
        </p:grpSpPr>
        <p:sp>
          <p:nvSpPr>
            <p:cNvPr id="8217" name="Freeform 38"/>
            <p:cNvSpPr>
              <a:spLocks/>
            </p:cNvSpPr>
            <p:nvPr/>
          </p:nvSpPr>
          <p:spPr bwMode="auto">
            <a:xfrm>
              <a:off x="1381" y="2146"/>
              <a:ext cx="183" cy="565"/>
            </a:xfrm>
            <a:custGeom>
              <a:avLst/>
              <a:gdLst>
                <a:gd name="T0" fmla="*/ 0 w 183"/>
                <a:gd name="T1" fmla="*/ 67 h 565"/>
                <a:gd name="T2" fmla="*/ 37 w 183"/>
                <a:gd name="T3" fmla="*/ 3 h 565"/>
                <a:gd name="T4" fmla="*/ 82 w 183"/>
                <a:gd name="T5" fmla="*/ 48 h 565"/>
                <a:gd name="T6" fmla="*/ 92 w 183"/>
                <a:gd name="T7" fmla="*/ 250 h 565"/>
                <a:gd name="T8" fmla="*/ 119 w 183"/>
                <a:gd name="T9" fmla="*/ 515 h 565"/>
                <a:gd name="T10" fmla="*/ 165 w 183"/>
                <a:gd name="T11" fmla="*/ 551 h 565"/>
                <a:gd name="T12" fmla="*/ 183 w 183"/>
                <a:gd name="T13" fmla="*/ 469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"/>
                <a:gd name="T22" fmla="*/ 0 h 565"/>
                <a:gd name="T23" fmla="*/ 183 w 183"/>
                <a:gd name="T24" fmla="*/ 565 h 5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" h="565">
                  <a:moveTo>
                    <a:pt x="0" y="67"/>
                  </a:moveTo>
                  <a:cubicBezTo>
                    <a:pt x="11" y="36"/>
                    <a:pt x="23" y="6"/>
                    <a:pt x="37" y="3"/>
                  </a:cubicBezTo>
                  <a:cubicBezTo>
                    <a:pt x="51" y="0"/>
                    <a:pt x="73" y="7"/>
                    <a:pt x="82" y="48"/>
                  </a:cubicBezTo>
                  <a:cubicBezTo>
                    <a:pt x="91" y="89"/>
                    <a:pt x="86" y="172"/>
                    <a:pt x="92" y="250"/>
                  </a:cubicBezTo>
                  <a:cubicBezTo>
                    <a:pt x="98" y="328"/>
                    <a:pt x="107" y="465"/>
                    <a:pt x="119" y="515"/>
                  </a:cubicBezTo>
                  <a:cubicBezTo>
                    <a:pt x="131" y="565"/>
                    <a:pt x="154" y="559"/>
                    <a:pt x="165" y="551"/>
                  </a:cubicBezTo>
                  <a:cubicBezTo>
                    <a:pt x="176" y="543"/>
                    <a:pt x="179" y="506"/>
                    <a:pt x="183" y="46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8" name="Freeform 39"/>
            <p:cNvSpPr>
              <a:spLocks/>
            </p:cNvSpPr>
            <p:nvPr/>
          </p:nvSpPr>
          <p:spPr bwMode="auto">
            <a:xfrm>
              <a:off x="1505" y="2142"/>
              <a:ext cx="183" cy="565"/>
            </a:xfrm>
            <a:custGeom>
              <a:avLst/>
              <a:gdLst>
                <a:gd name="T0" fmla="*/ 0 w 183"/>
                <a:gd name="T1" fmla="*/ 67 h 565"/>
                <a:gd name="T2" fmla="*/ 37 w 183"/>
                <a:gd name="T3" fmla="*/ 3 h 565"/>
                <a:gd name="T4" fmla="*/ 82 w 183"/>
                <a:gd name="T5" fmla="*/ 48 h 565"/>
                <a:gd name="T6" fmla="*/ 92 w 183"/>
                <a:gd name="T7" fmla="*/ 250 h 565"/>
                <a:gd name="T8" fmla="*/ 119 w 183"/>
                <a:gd name="T9" fmla="*/ 515 h 565"/>
                <a:gd name="T10" fmla="*/ 165 w 183"/>
                <a:gd name="T11" fmla="*/ 551 h 565"/>
                <a:gd name="T12" fmla="*/ 183 w 183"/>
                <a:gd name="T13" fmla="*/ 469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"/>
                <a:gd name="T22" fmla="*/ 0 h 565"/>
                <a:gd name="T23" fmla="*/ 183 w 183"/>
                <a:gd name="T24" fmla="*/ 565 h 5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" h="565">
                  <a:moveTo>
                    <a:pt x="0" y="67"/>
                  </a:moveTo>
                  <a:cubicBezTo>
                    <a:pt x="11" y="36"/>
                    <a:pt x="23" y="6"/>
                    <a:pt x="37" y="3"/>
                  </a:cubicBezTo>
                  <a:cubicBezTo>
                    <a:pt x="51" y="0"/>
                    <a:pt x="73" y="7"/>
                    <a:pt x="82" y="48"/>
                  </a:cubicBezTo>
                  <a:cubicBezTo>
                    <a:pt x="91" y="89"/>
                    <a:pt x="86" y="172"/>
                    <a:pt x="92" y="250"/>
                  </a:cubicBezTo>
                  <a:cubicBezTo>
                    <a:pt x="98" y="328"/>
                    <a:pt x="107" y="465"/>
                    <a:pt x="119" y="515"/>
                  </a:cubicBezTo>
                  <a:cubicBezTo>
                    <a:pt x="131" y="565"/>
                    <a:pt x="154" y="559"/>
                    <a:pt x="165" y="551"/>
                  </a:cubicBezTo>
                  <a:cubicBezTo>
                    <a:pt x="176" y="543"/>
                    <a:pt x="179" y="506"/>
                    <a:pt x="183" y="46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9" name="Freeform 40"/>
            <p:cNvSpPr>
              <a:spLocks/>
            </p:cNvSpPr>
            <p:nvPr/>
          </p:nvSpPr>
          <p:spPr bwMode="auto">
            <a:xfrm>
              <a:off x="1623" y="2142"/>
              <a:ext cx="183" cy="565"/>
            </a:xfrm>
            <a:custGeom>
              <a:avLst/>
              <a:gdLst>
                <a:gd name="T0" fmla="*/ 0 w 183"/>
                <a:gd name="T1" fmla="*/ 67 h 565"/>
                <a:gd name="T2" fmla="*/ 37 w 183"/>
                <a:gd name="T3" fmla="*/ 3 h 565"/>
                <a:gd name="T4" fmla="*/ 82 w 183"/>
                <a:gd name="T5" fmla="*/ 48 h 565"/>
                <a:gd name="T6" fmla="*/ 92 w 183"/>
                <a:gd name="T7" fmla="*/ 250 h 565"/>
                <a:gd name="T8" fmla="*/ 119 w 183"/>
                <a:gd name="T9" fmla="*/ 515 h 565"/>
                <a:gd name="T10" fmla="*/ 165 w 183"/>
                <a:gd name="T11" fmla="*/ 551 h 565"/>
                <a:gd name="T12" fmla="*/ 183 w 183"/>
                <a:gd name="T13" fmla="*/ 469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"/>
                <a:gd name="T22" fmla="*/ 0 h 565"/>
                <a:gd name="T23" fmla="*/ 183 w 183"/>
                <a:gd name="T24" fmla="*/ 565 h 5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" h="565">
                  <a:moveTo>
                    <a:pt x="0" y="67"/>
                  </a:moveTo>
                  <a:cubicBezTo>
                    <a:pt x="11" y="36"/>
                    <a:pt x="23" y="6"/>
                    <a:pt x="37" y="3"/>
                  </a:cubicBezTo>
                  <a:cubicBezTo>
                    <a:pt x="51" y="0"/>
                    <a:pt x="73" y="7"/>
                    <a:pt x="82" y="48"/>
                  </a:cubicBezTo>
                  <a:cubicBezTo>
                    <a:pt x="91" y="89"/>
                    <a:pt x="86" y="172"/>
                    <a:pt x="92" y="250"/>
                  </a:cubicBezTo>
                  <a:cubicBezTo>
                    <a:pt x="98" y="328"/>
                    <a:pt x="107" y="465"/>
                    <a:pt x="119" y="515"/>
                  </a:cubicBezTo>
                  <a:cubicBezTo>
                    <a:pt x="131" y="565"/>
                    <a:pt x="154" y="559"/>
                    <a:pt x="165" y="551"/>
                  </a:cubicBezTo>
                  <a:cubicBezTo>
                    <a:pt x="176" y="543"/>
                    <a:pt x="179" y="506"/>
                    <a:pt x="183" y="46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208" name="Group 41"/>
          <p:cNvGrpSpPr>
            <a:grpSpLocks/>
          </p:cNvGrpSpPr>
          <p:nvPr/>
        </p:nvGrpSpPr>
        <p:grpSpPr bwMode="auto">
          <a:xfrm>
            <a:off x="2979738" y="1223963"/>
            <a:ext cx="674687" cy="903287"/>
            <a:chOff x="1381" y="2142"/>
            <a:chExt cx="425" cy="569"/>
          </a:xfrm>
        </p:grpSpPr>
        <p:sp>
          <p:nvSpPr>
            <p:cNvPr id="8214" name="Freeform 42"/>
            <p:cNvSpPr>
              <a:spLocks/>
            </p:cNvSpPr>
            <p:nvPr/>
          </p:nvSpPr>
          <p:spPr bwMode="auto">
            <a:xfrm>
              <a:off x="1381" y="2146"/>
              <a:ext cx="183" cy="565"/>
            </a:xfrm>
            <a:custGeom>
              <a:avLst/>
              <a:gdLst>
                <a:gd name="T0" fmla="*/ 0 w 183"/>
                <a:gd name="T1" fmla="*/ 67 h 565"/>
                <a:gd name="T2" fmla="*/ 37 w 183"/>
                <a:gd name="T3" fmla="*/ 3 h 565"/>
                <a:gd name="T4" fmla="*/ 82 w 183"/>
                <a:gd name="T5" fmla="*/ 48 h 565"/>
                <a:gd name="T6" fmla="*/ 92 w 183"/>
                <a:gd name="T7" fmla="*/ 250 h 565"/>
                <a:gd name="T8" fmla="*/ 119 w 183"/>
                <a:gd name="T9" fmla="*/ 515 h 565"/>
                <a:gd name="T10" fmla="*/ 165 w 183"/>
                <a:gd name="T11" fmla="*/ 551 h 565"/>
                <a:gd name="T12" fmla="*/ 183 w 183"/>
                <a:gd name="T13" fmla="*/ 469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"/>
                <a:gd name="T22" fmla="*/ 0 h 565"/>
                <a:gd name="T23" fmla="*/ 183 w 183"/>
                <a:gd name="T24" fmla="*/ 565 h 5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" h="565">
                  <a:moveTo>
                    <a:pt x="0" y="67"/>
                  </a:moveTo>
                  <a:cubicBezTo>
                    <a:pt x="11" y="36"/>
                    <a:pt x="23" y="6"/>
                    <a:pt x="37" y="3"/>
                  </a:cubicBezTo>
                  <a:cubicBezTo>
                    <a:pt x="51" y="0"/>
                    <a:pt x="73" y="7"/>
                    <a:pt x="82" y="48"/>
                  </a:cubicBezTo>
                  <a:cubicBezTo>
                    <a:pt x="91" y="89"/>
                    <a:pt x="86" y="172"/>
                    <a:pt x="92" y="250"/>
                  </a:cubicBezTo>
                  <a:cubicBezTo>
                    <a:pt x="98" y="328"/>
                    <a:pt x="107" y="465"/>
                    <a:pt x="119" y="515"/>
                  </a:cubicBezTo>
                  <a:cubicBezTo>
                    <a:pt x="131" y="565"/>
                    <a:pt x="154" y="559"/>
                    <a:pt x="165" y="551"/>
                  </a:cubicBezTo>
                  <a:cubicBezTo>
                    <a:pt x="176" y="543"/>
                    <a:pt x="179" y="506"/>
                    <a:pt x="183" y="46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5" name="Freeform 43"/>
            <p:cNvSpPr>
              <a:spLocks/>
            </p:cNvSpPr>
            <p:nvPr/>
          </p:nvSpPr>
          <p:spPr bwMode="auto">
            <a:xfrm>
              <a:off x="1505" y="2142"/>
              <a:ext cx="183" cy="565"/>
            </a:xfrm>
            <a:custGeom>
              <a:avLst/>
              <a:gdLst>
                <a:gd name="T0" fmla="*/ 0 w 183"/>
                <a:gd name="T1" fmla="*/ 67 h 565"/>
                <a:gd name="T2" fmla="*/ 37 w 183"/>
                <a:gd name="T3" fmla="*/ 3 h 565"/>
                <a:gd name="T4" fmla="*/ 82 w 183"/>
                <a:gd name="T5" fmla="*/ 48 h 565"/>
                <a:gd name="T6" fmla="*/ 92 w 183"/>
                <a:gd name="T7" fmla="*/ 250 h 565"/>
                <a:gd name="T8" fmla="*/ 119 w 183"/>
                <a:gd name="T9" fmla="*/ 515 h 565"/>
                <a:gd name="T10" fmla="*/ 165 w 183"/>
                <a:gd name="T11" fmla="*/ 551 h 565"/>
                <a:gd name="T12" fmla="*/ 183 w 183"/>
                <a:gd name="T13" fmla="*/ 469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"/>
                <a:gd name="T22" fmla="*/ 0 h 565"/>
                <a:gd name="T23" fmla="*/ 183 w 183"/>
                <a:gd name="T24" fmla="*/ 565 h 5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" h="565">
                  <a:moveTo>
                    <a:pt x="0" y="67"/>
                  </a:moveTo>
                  <a:cubicBezTo>
                    <a:pt x="11" y="36"/>
                    <a:pt x="23" y="6"/>
                    <a:pt x="37" y="3"/>
                  </a:cubicBezTo>
                  <a:cubicBezTo>
                    <a:pt x="51" y="0"/>
                    <a:pt x="73" y="7"/>
                    <a:pt x="82" y="48"/>
                  </a:cubicBezTo>
                  <a:cubicBezTo>
                    <a:pt x="91" y="89"/>
                    <a:pt x="86" y="172"/>
                    <a:pt x="92" y="250"/>
                  </a:cubicBezTo>
                  <a:cubicBezTo>
                    <a:pt x="98" y="328"/>
                    <a:pt x="107" y="465"/>
                    <a:pt x="119" y="515"/>
                  </a:cubicBezTo>
                  <a:cubicBezTo>
                    <a:pt x="131" y="565"/>
                    <a:pt x="154" y="559"/>
                    <a:pt x="165" y="551"/>
                  </a:cubicBezTo>
                  <a:cubicBezTo>
                    <a:pt x="176" y="543"/>
                    <a:pt x="179" y="506"/>
                    <a:pt x="183" y="46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6" name="Freeform 44"/>
            <p:cNvSpPr>
              <a:spLocks/>
            </p:cNvSpPr>
            <p:nvPr/>
          </p:nvSpPr>
          <p:spPr bwMode="auto">
            <a:xfrm>
              <a:off x="1623" y="2142"/>
              <a:ext cx="183" cy="565"/>
            </a:xfrm>
            <a:custGeom>
              <a:avLst/>
              <a:gdLst>
                <a:gd name="T0" fmla="*/ 0 w 183"/>
                <a:gd name="T1" fmla="*/ 67 h 565"/>
                <a:gd name="T2" fmla="*/ 37 w 183"/>
                <a:gd name="T3" fmla="*/ 3 h 565"/>
                <a:gd name="T4" fmla="*/ 82 w 183"/>
                <a:gd name="T5" fmla="*/ 48 h 565"/>
                <a:gd name="T6" fmla="*/ 92 w 183"/>
                <a:gd name="T7" fmla="*/ 250 h 565"/>
                <a:gd name="T8" fmla="*/ 119 w 183"/>
                <a:gd name="T9" fmla="*/ 515 h 565"/>
                <a:gd name="T10" fmla="*/ 165 w 183"/>
                <a:gd name="T11" fmla="*/ 551 h 565"/>
                <a:gd name="T12" fmla="*/ 183 w 183"/>
                <a:gd name="T13" fmla="*/ 469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3"/>
                <a:gd name="T22" fmla="*/ 0 h 565"/>
                <a:gd name="T23" fmla="*/ 183 w 183"/>
                <a:gd name="T24" fmla="*/ 565 h 5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3" h="565">
                  <a:moveTo>
                    <a:pt x="0" y="67"/>
                  </a:moveTo>
                  <a:cubicBezTo>
                    <a:pt x="11" y="36"/>
                    <a:pt x="23" y="6"/>
                    <a:pt x="37" y="3"/>
                  </a:cubicBezTo>
                  <a:cubicBezTo>
                    <a:pt x="51" y="0"/>
                    <a:pt x="73" y="7"/>
                    <a:pt x="82" y="48"/>
                  </a:cubicBezTo>
                  <a:cubicBezTo>
                    <a:pt x="91" y="89"/>
                    <a:pt x="86" y="172"/>
                    <a:pt x="92" y="250"/>
                  </a:cubicBezTo>
                  <a:cubicBezTo>
                    <a:pt x="98" y="328"/>
                    <a:pt x="107" y="465"/>
                    <a:pt x="119" y="515"/>
                  </a:cubicBezTo>
                  <a:cubicBezTo>
                    <a:pt x="131" y="565"/>
                    <a:pt x="154" y="559"/>
                    <a:pt x="165" y="551"/>
                  </a:cubicBezTo>
                  <a:cubicBezTo>
                    <a:pt x="176" y="543"/>
                    <a:pt x="179" y="506"/>
                    <a:pt x="183" y="46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209" name="Freeform 45"/>
          <p:cNvSpPr>
            <a:spLocks/>
          </p:cNvSpPr>
          <p:nvPr/>
        </p:nvSpPr>
        <p:spPr bwMode="auto">
          <a:xfrm>
            <a:off x="3767138" y="1074738"/>
            <a:ext cx="158750" cy="1820862"/>
          </a:xfrm>
          <a:custGeom>
            <a:avLst/>
            <a:gdLst>
              <a:gd name="T0" fmla="*/ 0 w 128"/>
              <a:gd name="T1" fmla="*/ 2147483647 h 1147"/>
              <a:gd name="T2" fmla="*/ 2147483647 w 128"/>
              <a:gd name="T3" fmla="*/ 2147483647 h 1147"/>
              <a:gd name="T4" fmla="*/ 2147483647 w 128"/>
              <a:gd name="T5" fmla="*/ 2147483647 h 1147"/>
              <a:gd name="T6" fmla="*/ 2147483647 w 128"/>
              <a:gd name="T7" fmla="*/ 2147483647 h 1147"/>
              <a:gd name="T8" fmla="*/ 0 60000 65536"/>
              <a:gd name="T9" fmla="*/ 0 60000 65536"/>
              <a:gd name="T10" fmla="*/ 0 60000 65536"/>
              <a:gd name="T11" fmla="*/ 0 60000 65536"/>
              <a:gd name="T12" fmla="*/ 0 w 128"/>
              <a:gd name="T13" fmla="*/ 0 h 1147"/>
              <a:gd name="T14" fmla="*/ 128 w 128"/>
              <a:gd name="T15" fmla="*/ 1147 h 11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" h="1147">
                <a:moveTo>
                  <a:pt x="0" y="169"/>
                </a:moveTo>
                <a:cubicBezTo>
                  <a:pt x="15" y="122"/>
                  <a:pt x="31" y="76"/>
                  <a:pt x="46" y="77"/>
                </a:cubicBezTo>
                <a:cubicBezTo>
                  <a:pt x="61" y="78"/>
                  <a:pt x="78" y="0"/>
                  <a:pt x="92" y="178"/>
                </a:cubicBezTo>
                <a:cubicBezTo>
                  <a:pt x="106" y="356"/>
                  <a:pt x="122" y="984"/>
                  <a:pt x="128" y="11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2130425" y="838200"/>
            <a:ext cx="2206625" cy="481013"/>
            <a:chOff x="1883" y="1262"/>
            <a:chExt cx="1390" cy="303"/>
          </a:xfrm>
        </p:grpSpPr>
        <p:sp>
          <p:nvSpPr>
            <p:cNvPr id="8212" name="Text Box 47"/>
            <p:cNvSpPr txBox="1">
              <a:spLocks noChangeArrowheads="1"/>
            </p:cNvSpPr>
            <p:nvPr/>
          </p:nvSpPr>
          <p:spPr bwMode="auto">
            <a:xfrm>
              <a:off x="1883" y="1334"/>
              <a:ext cx="2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solidFill>
                    <a:prstClr val="black"/>
                  </a:solidFill>
                  <a:latin typeface="Tahoma" pitchFamily="34" charset="0"/>
                </a:rPr>
                <a:t>S</a:t>
              </a:r>
            </a:p>
          </p:txBody>
        </p:sp>
        <p:sp>
          <p:nvSpPr>
            <p:cNvPr id="8213" name="Text Box 48"/>
            <p:cNvSpPr txBox="1">
              <a:spLocks noChangeArrowheads="1"/>
            </p:cNvSpPr>
            <p:nvPr/>
          </p:nvSpPr>
          <p:spPr bwMode="auto">
            <a:xfrm>
              <a:off x="2907" y="1262"/>
              <a:ext cx="3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solidFill>
                    <a:prstClr val="black"/>
                  </a:solidFill>
                  <a:latin typeface="Tahoma" pitchFamily="34" charset="0"/>
                </a:rPr>
                <a:t>N</a:t>
              </a:r>
            </a:p>
          </p:txBody>
        </p:sp>
      </p:grpSp>
      <p:sp>
        <p:nvSpPr>
          <p:cNvPr id="8211" name="TextBox 48"/>
          <p:cNvSpPr txBox="1">
            <a:spLocks noChangeArrowheads="1"/>
          </p:cNvSpPr>
          <p:nvPr/>
        </p:nvSpPr>
        <p:spPr bwMode="auto">
          <a:xfrm>
            <a:off x="609600" y="304800"/>
            <a:ext cx="388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erdana" pitchFamily="34" charset="0"/>
              </a:rPr>
              <a:t>Lenz law</a:t>
            </a:r>
            <a:endParaRPr lang="en-NZ" sz="4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4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79769E-6 L 0.19444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44 0.00208 L 0.0033 0.002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214313"/>
            <a:ext cx="8429625" cy="2743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/>
              <a:t>A single rectangular loop of wire with the dimensions shown is situated so that part is in a region of uniform magnetic field of 0.450 T and part is outside the field.  The total resistance of the loop is 0.230 </a:t>
            </a:r>
            <a:r>
              <a:rPr lang="en-US" sz="2400" smtClean="0">
                <a:cs typeface="Arial" charset="0"/>
              </a:rPr>
              <a:t>Ω.  </a:t>
            </a:r>
          </a:p>
          <a:p>
            <a:pPr marL="0" indent="0" eaLnBrk="1" hangingPunct="1">
              <a:buFontTx/>
              <a:buNone/>
            </a:pPr>
            <a:r>
              <a:rPr lang="en-US" sz="2400" smtClean="0">
                <a:cs typeface="Arial" charset="0"/>
              </a:rPr>
              <a:t>a) Calculate the voltage induced in the loop as it is pulled out of the field (to the right) at a constant velocity of 3.40 m/s.  </a:t>
            </a:r>
            <a:endParaRPr lang="en-US" sz="2400" smtClean="0"/>
          </a:p>
        </p:txBody>
      </p:sp>
      <p:pic>
        <p:nvPicPr>
          <p:cNvPr id="7171" name="Picture 4" descr="FG29_033"/>
          <p:cNvPicPr>
            <a:picLocks noChangeAspect="1" noChangeArrowheads="1"/>
          </p:cNvPicPr>
          <p:nvPr/>
        </p:nvPicPr>
        <p:blipFill>
          <a:blip r:embed="rId3" cstate="print"/>
          <a:srcRect l="1801" t="14400" r="1801" b="17999"/>
          <a:stretch>
            <a:fillRect/>
          </a:stretch>
        </p:blipFill>
        <p:spPr bwMode="auto">
          <a:xfrm>
            <a:off x="142875" y="2571750"/>
            <a:ext cx="58388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5929313" y="2714625"/>
            <a:ext cx="2857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b) What is the magnitude and direction of the current flowing in the loop during this motion?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5857875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400" dirty="0"/>
              <a:t>Use  </a:t>
            </a:r>
            <a:r>
              <a:rPr lang="en-NZ" sz="2400" dirty="0" smtClean="0"/>
              <a:t>ε </a:t>
            </a:r>
            <a:r>
              <a:rPr lang="en-NZ" sz="2400" dirty="0"/>
              <a:t>= BvL or  </a:t>
            </a:r>
            <a:r>
              <a:rPr lang="en-NZ" sz="2400" dirty="0" smtClean="0"/>
              <a:t>ε=</a:t>
            </a:r>
            <a:r>
              <a:rPr lang="el-GR" sz="2400" dirty="0"/>
              <a:t>ΔΦ</a:t>
            </a:r>
            <a:r>
              <a:rPr lang="en-NZ" sz="2400" dirty="0"/>
              <a:t>/</a:t>
            </a:r>
            <a:r>
              <a:rPr lang="el-GR" sz="2400" dirty="0"/>
              <a:t>Δ</a:t>
            </a:r>
            <a:r>
              <a:rPr lang="en-NZ" sz="2400" dirty="0"/>
              <a:t>t ?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  <p:bldP spid="717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429000" y="2895600"/>
            <a:ext cx="4572000" cy="152400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Line 3"/>
          <p:cNvSpPr>
            <a:spLocks noChangeShapeType="1"/>
          </p:cNvSpPr>
          <p:nvPr/>
        </p:nvSpPr>
        <p:spPr bwMode="auto">
          <a:xfrm>
            <a:off x="3429000" y="1447800"/>
            <a:ext cx="0" cy="1524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429000" y="1447800"/>
            <a:ext cx="4572000" cy="152400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Line 5"/>
          <p:cNvSpPr>
            <a:spLocks noChangeShapeType="1"/>
          </p:cNvSpPr>
          <p:nvPr/>
        </p:nvSpPr>
        <p:spPr bwMode="auto">
          <a:xfrm>
            <a:off x="8305800" y="2971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Line 6"/>
          <p:cNvSpPr>
            <a:spLocks noChangeShapeType="1"/>
          </p:cNvSpPr>
          <p:nvPr/>
        </p:nvSpPr>
        <p:spPr bwMode="auto">
          <a:xfrm>
            <a:off x="8305800" y="1524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Line 7"/>
          <p:cNvSpPr>
            <a:spLocks noChangeShapeType="1"/>
          </p:cNvSpPr>
          <p:nvPr/>
        </p:nvSpPr>
        <p:spPr bwMode="auto">
          <a:xfrm>
            <a:off x="8610600" y="15240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Text Box 8"/>
          <p:cNvSpPr txBox="1">
            <a:spLocks noChangeArrowheads="1"/>
          </p:cNvSpPr>
          <p:nvPr/>
        </p:nvSpPr>
        <p:spPr bwMode="auto">
          <a:xfrm>
            <a:off x="8382000" y="1924050"/>
            <a:ext cx="465138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latin typeface="Times New Roman" pitchFamily="18" charset="0"/>
              </a:rPr>
              <a:t>L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895600" y="1447800"/>
            <a:ext cx="4800600" cy="1295400"/>
            <a:chOff x="1824" y="672"/>
            <a:chExt cx="3024" cy="816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352" y="912"/>
              <a:ext cx="2496" cy="576"/>
              <a:chOff x="2352" y="912"/>
              <a:chExt cx="2496" cy="576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2352" y="912"/>
                <a:ext cx="192" cy="192"/>
                <a:chOff x="1200" y="2496"/>
                <a:chExt cx="192" cy="192"/>
              </a:xfrm>
            </p:grpSpPr>
            <p:sp>
              <p:nvSpPr>
                <p:cNvPr id="4162" name="Line 12"/>
                <p:cNvSpPr>
                  <a:spLocks noChangeShapeType="1"/>
                </p:cNvSpPr>
                <p:nvPr/>
              </p:nvSpPr>
              <p:spPr bwMode="auto">
                <a:xfrm>
                  <a:off x="1200" y="2496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200" y="2496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2928" y="912"/>
                <a:ext cx="192" cy="192"/>
                <a:chOff x="1200" y="2496"/>
                <a:chExt cx="192" cy="192"/>
              </a:xfrm>
            </p:grpSpPr>
            <p:sp>
              <p:nvSpPr>
                <p:cNvPr id="4160" name="Line 15"/>
                <p:cNvSpPr>
                  <a:spLocks noChangeShapeType="1"/>
                </p:cNvSpPr>
                <p:nvPr/>
              </p:nvSpPr>
              <p:spPr bwMode="auto">
                <a:xfrm>
                  <a:off x="1200" y="2496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200" y="2496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7"/>
              <p:cNvGrpSpPr>
                <a:grpSpLocks/>
              </p:cNvGrpSpPr>
              <p:nvPr/>
            </p:nvGrpSpPr>
            <p:grpSpPr bwMode="auto">
              <a:xfrm>
                <a:off x="3504" y="912"/>
                <a:ext cx="192" cy="192"/>
                <a:chOff x="1200" y="2496"/>
                <a:chExt cx="192" cy="192"/>
              </a:xfrm>
            </p:grpSpPr>
            <p:sp>
              <p:nvSpPr>
                <p:cNvPr id="4158" name="Line 18"/>
                <p:cNvSpPr>
                  <a:spLocks noChangeShapeType="1"/>
                </p:cNvSpPr>
                <p:nvPr/>
              </p:nvSpPr>
              <p:spPr bwMode="auto">
                <a:xfrm>
                  <a:off x="1200" y="2496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200" y="2496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4080" y="912"/>
                <a:ext cx="192" cy="192"/>
                <a:chOff x="1200" y="2496"/>
                <a:chExt cx="192" cy="192"/>
              </a:xfrm>
            </p:grpSpPr>
            <p:sp>
              <p:nvSpPr>
                <p:cNvPr id="4156" name="Line 21"/>
                <p:cNvSpPr>
                  <a:spLocks noChangeShapeType="1"/>
                </p:cNvSpPr>
                <p:nvPr/>
              </p:nvSpPr>
              <p:spPr bwMode="auto">
                <a:xfrm>
                  <a:off x="1200" y="2496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7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200" y="2496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4656" y="912"/>
                <a:ext cx="192" cy="192"/>
                <a:chOff x="1200" y="2496"/>
                <a:chExt cx="192" cy="192"/>
              </a:xfrm>
            </p:grpSpPr>
            <p:sp>
              <p:nvSpPr>
                <p:cNvPr id="4154" name="Line 24"/>
                <p:cNvSpPr>
                  <a:spLocks noChangeShapeType="1"/>
                </p:cNvSpPr>
                <p:nvPr/>
              </p:nvSpPr>
              <p:spPr bwMode="auto">
                <a:xfrm>
                  <a:off x="1200" y="2496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5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200" y="2496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2352" y="1296"/>
                <a:ext cx="192" cy="192"/>
                <a:chOff x="1200" y="2496"/>
                <a:chExt cx="192" cy="192"/>
              </a:xfrm>
            </p:grpSpPr>
            <p:sp>
              <p:nvSpPr>
                <p:cNvPr id="4152" name="Line 27"/>
                <p:cNvSpPr>
                  <a:spLocks noChangeShapeType="1"/>
                </p:cNvSpPr>
                <p:nvPr/>
              </p:nvSpPr>
              <p:spPr bwMode="auto">
                <a:xfrm>
                  <a:off x="1200" y="2496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3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200" y="2496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>
                <a:off x="2928" y="1296"/>
                <a:ext cx="192" cy="192"/>
                <a:chOff x="1200" y="2496"/>
                <a:chExt cx="192" cy="192"/>
              </a:xfrm>
            </p:grpSpPr>
            <p:sp>
              <p:nvSpPr>
                <p:cNvPr id="4150" name="Line 30"/>
                <p:cNvSpPr>
                  <a:spLocks noChangeShapeType="1"/>
                </p:cNvSpPr>
                <p:nvPr/>
              </p:nvSpPr>
              <p:spPr bwMode="auto">
                <a:xfrm>
                  <a:off x="1200" y="2496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1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1200" y="2496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>
                <a:off x="3504" y="1296"/>
                <a:ext cx="192" cy="192"/>
                <a:chOff x="1200" y="2496"/>
                <a:chExt cx="192" cy="192"/>
              </a:xfrm>
            </p:grpSpPr>
            <p:sp>
              <p:nvSpPr>
                <p:cNvPr id="4148" name="Line 33"/>
                <p:cNvSpPr>
                  <a:spLocks noChangeShapeType="1"/>
                </p:cNvSpPr>
                <p:nvPr/>
              </p:nvSpPr>
              <p:spPr bwMode="auto">
                <a:xfrm>
                  <a:off x="1200" y="2496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200" y="2496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>
                <a:off x="4080" y="1296"/>
                <a:ext cx="192" cy="192"/>
                <a:chOff x="1200" y="2496"/>
                <a:chExt cx="192" cy="192"/>
              </a:xfrm>
            </p:grpSpPr>
            <p:sp>
              <p:nvSpPr>
                <p:cNvPr id="4146" name="Line 36"/>
                <p:cNvSpPr>
                  <a:spLocks noChangeShapeType="1"/>
                </p:cNvSpPr>
                <p:nvPr/>
              </p:nvSpPr>
              <p:spPr bwMode="auto">
                <a:xfrm>
                  <a:off x="1200" y="2496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7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200" y="2496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8"/>
              <p:cNvGrpSpPr>
                <a:grpSpLocks/>
              </p:cNvGrpSpPr>
              <p:nvPr/>
            </p:nvGrpSpPr>
            <p:grpSpPr bwMode="auto">
              <a:xfrm>
                <a:off x="4656" y="1296"/>
                <a:ext cx="192" cy="192"/>
                <a:chOff x="1200" y="2496"/>
                <a:chExt cx="192" cy="192"/>
              </a:xfrm>
            </p:grpSpPr>
            <p:sp>
              <p:nvSpPr>
                <p:cNvPr id="4144" name="Line 39"/>
                <p:cNvSpPr>
                  <a:spLocks noChangeShapeType="1"/>
                </p:cNvSpPr>
                <p:nvPr/>
              </p:nvSpPr>
              <p:spPr bwMode="auto">
                <a:xfrm>
                  <a:off x="1200" y="2496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5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200" y="2496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133" name="Text Box 41"/>
            <p:cNvSpPr txBox="1">
              <a:spLocks noChangeArrowheads="1"/>
            </p:cNvSpPr>
            <p:nvPr/>
          </p:nvSpPr>
          <p:spPr bwMode="auto">
            <a:xfrm>
              <a:off x="1824" y="672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 b="1">
                  <a:solidFill>
                    <a:schemeClr val="accent1"/>
                  </a:solidFill>
                  <a:latin typeface="Times New Roman" pitchFamily="18" charset="0"/>
                </a:rPr>
                <a:t>B</a:t>
              </a:r>
            </a:p>
          </p:txBody>
        </p:sp>
      </p:grpSp>
      <p:sp>
        <p:nvSpPr>
          <p:cNvPr id="41002" name="Rectangle 42"/>
          <p:cNvSpPr>
            <a:spLocks noChangeArrowheads="1"/>
          </p:cNvSpPr>
          <p:nvPr/>
        </p:nvSpPr>
        <p:spPr bwMode="auto">
          <a:xfrm>
            <a:off x="5181600" y="1219200"/>
            <a:ext cx="152400" cy="1981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5257800" y="3230563"/>
            <a:ext cx="1828800" cy="579437"/>
            <a:chOff x="3312" y="1795"/>
            <a:chExt cx="1152" cy="365"/>
          </a:xfrm>
        </p:grpSpPr>
        <p:sp>
          <p:nvSpPr>
            <p:cNvPr id="4129" name="Line 44"/>
            <p:cNvSpPr>
              <a:spLocks noChangeShapeType="1"/>
            </p:cNvSpPr>
            <p:nvPr/>
          </p:nvSpPr>
          <p:spPr bwMode="auto">
            <a:xfrm>
              <a:off x="4464" y="187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Line 45"/>
            <p:cNvSpPr>
              <a:spLocks noChangeShapeType="1"/>
            </p:cNvSpPr>
            <p:nvPr/>
          </p:nvSpPr>
          <p:spPr bwMode="auto">
            <a:xfrm>
              <a:off x="3312" y="1968"/>
              <a:ext cx="11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Text Box 46"/>
            <p:cNvSpPr txBox="1">
              <a:spLocks noChangeArrowheads="1"/>
            </p:cNvSpPr>
            <p:nvPr/>
          </p:nvSpPr>
          <p:spPr bwMode="auto">
            <a:xfrm>
              <a:off x="3648" y="1795"/>
              <a:ext cx="401" cy="3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 b="1">
                  <a:latin typeface="Symbol" pitchFamily="18" charset="2"/>
                </a:rPr>
                <a:t>D</a:t>
              </a:r>
              <a:r>
                <a:rPr lang="en-US" sz="3200" b="1">
                  <a:latin typeface="Times New Roman" pitchFamily="18" charset="0"/>
                </a:rPr>
                <a:t>x</a:t>
              </a:r>
            </a:p>
          </p:txBody>
        </p:sp>
      </p:grp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3429000" y="3230563"/>
            <a:ext cx="1828800" cy="579437"/>
            <a:chOff x="2160" y="1795"/>
            <a:chExt cx="1152" cy="365"/>
          </a:xfrm>
        </p:grpSpPr>
        <p:sp>
          <p:nvSpPr>
            <p:cNvPr id="4125" name="Line 48"/>
            <p:cNvSpPr>
              <a:spLocks noChangeShapeType="1"/>
            </p:cNvSpPr>
            <p:nvPr/>
          </p:nvSpPr>
          <p:spPr bwMode="auto">
            <a:xfrm>
              <a:off x="2160" y="187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Line 49"/>
            <p:cNvSpPr>
              <a:spLocks noChangeShapeType="1"/>
            </p:cNvSpPr>
            <p:nvPr/>
          </p:nvSpPr>
          <p:spPr bwMode="auto">
            <a:xfrm>
              <a:off x="3312" y="187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" name="Line 50"/>
            <p:cNvSpPr>
              <a:spLocks noChangeShapeType="1"/>
            </p:cNvSpPr>
            <p:nvPr/>
          </p:nvSpPr>
          <p:spPr bwMode="auto">
            <a:xfrm>
              <a:off x="2160" y="1968"/>
              <a:ext cx="11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Text Box 51"/>
            <p:cNvSpPr txBox="1">
              <a:spLocks noChangeArrowheads="1"/>
            </p:cNvSpPr>
            <p:nvPr/>
          </p:nvSpPr>
          <p:spPr bwMode="auto">
            <a:xfrm>
              <a:off x="2640" y="1795"/>
              <a:ext cx="244" cy="3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 b="1">
                  <a:latin typeface="Times New Roman" pitchFamily="18" charset="0"/>
                </a:rPr>
                <a:t>x</a:t>
              </a:r>
            </a:p>
          </p:txBody>
        </p:sp>
      </p:grp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5791200" y="601663"/>
            <a:ext cx="1371600" cy="2598737"/>
            <a:chOff x="3648" y="139"/>
            <a:chExt cx="864" cy="1637"/>
          </a:xfrm>
        </p:grpSpPr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3696" y="528"/>
              <a:ext cx="816" cy="1248"/>
              <a:chOff x="3696" y="528"/>
              <a:chExt cx="816" cy="1248"/>
            </a:xfrm>
          </p:grpSpPr>
          <p:sp>
            <p:nvSpPr>
              <p:cNvPr id="4121" name="Rectangle 54"/>
              <p:cNvSpPr>
                <a:spLocks noChangeArrowheads="1"/>
              </p:cNvSpPr>
              <p:nvPr/>
            </p:nvSpPr>
            <p:spPr bwMode="auto">
              <a:xfrm>
                <a:off x="4416" y="528"/>
                <a:ext cx="96" cy="1248"/>
              </a:xfrm>
              <a:prstGeom prst="rect">
                <a:avLst/>
              </a:prstGeom>
              <a:solidFill>
                <a:schemeClr val="accent2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" name="Group 55"/>
              <p:cNvGrpSpPr>
                <a:grpSpLocks/>
              </p:cNvGrpSpPr>
              <p:nvPr/>
            </p:nvGrpSpPr>
            <p:grpSpPr bwMode="auto">
              <a:xfrm>
                <a:off x="3696" y="816"/>
                <a:ext cx="432" cy="365"/>
                <a:chOff x="4848" y="835"/>
                <a:chExt cx="432" cy="365"/>
              </a:xfrm>
            </p:grpSpPr>
            <p:sp>
              <p:nvSpPr>
                <p:cNvPr id="4123" name="Line 56"/>
                <p:cNvSpPr>
                  <a:spLocks noChangeShapeType="1"/>
                </p:cNvSpPr>
                <p:nvPr/>
              </p:nvSpPr>
              <p:spPr bwMode="auto">
                <a:xfrm>
                  <a:off x="4848" y="1200"/>
                  <a:ext cx="432" cy="0"/>
                </a:xfrm>
                <a:prstGeom prst="line">
                  <a:avLst/>
                </a:prstGeom>
                <a:noFill/>
                <a:ln w="76200">
                  <a:solidFill>
                    <a:srgbClr val="CC33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4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4992" y="835"/>
                  <a:ext cx="24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3200" b="1">
                      <a:solidFill>
                        <a:srgbClr val="CC3300"/>
                      </a:solidFill>
                      <a:latin typeface="Times New Roman" pitchFamily="18" charset="0"/>
                    </a:rPr>
                    <a:t>v</a:t>
                  </a:r>
                </a:p>
              </p:txBody>
            </p:sp>
          </p:grpSp>
        </p:grpSp>
        <p:sp>
          <p:nvSpPr>
            <p:cNvPr id="4120" name="Text Box 58"/>
            <p:cNvSpPr txBox="1">
              <a:spLocks noChangeArrowheads="1"/>
            </p:cNvSpPr>
            <p:nvPr/>
          </p:nvSpPr>
          <p:spPr bwMode="auto">
            <a:xfrm>
              <a:off x="3648" y="139"/>
              <a:ext cx="3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 b="1">
                  <a:latin typeface="Symbol" pitchFamily="18" charset="2"/>
                </a:rPr>
                <a:t>D</a:t>
              </a:r>
              <a:r>
                <a:rPr lang="en-US" sz="3200" b="1">
                  <a:latin typeface="Times New Roman" pitchFamily="18" charset="0"/>
                </a:rPr>
                <a:t>t</a:t>
              </a:r>
            </a:p>
          </p:txBody>
        </p:sp>
      </p:grpSp>
      <p:sp>
        <p:nvSpPr>
          <p:cNvPr id="41019" name="Text Box 59"/>
          <p:cNvSpPr txBox="1">
            <a:spLocks noChangeArrowheads="1"/>
          </p:cNvSpPr>
          <p:nvPr/>
        </p:nvSpPr>
        <p:spPr bwMode="auto">
          <a:xfrm>
            <a:off x="776536" y="1599456"/>
            <a:ext cx="116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</a:rPr>
              <a:t>At t = 0</a:t>
            </a:r>
          </a:p>
        </p:txBody>
      </p:sp>
      <p:sp>
        <p:nvSpPr>
          <p:cNvPr id="41020" name="Text Box 60"/>
          <p:cNvSpPr txBox="1">
            <a:spLocks noChangeArrowheads="1"/>
          </p:cNvSpPr>
          <p:nvPr/>
        </p:nvSpPr>
        <p:spPr bwMode="auto">
          <a:xfrm>
            <a:off x="395536" y="2132856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CC3300"/>
                </a:solidFill>
                <a:latin typeface="Symbol" pitchFamily="18" charset="2"/>
              </a:rPr>
              <a:t>F</a:t>
            </a:r>
            <a:r>
              <a:rPr lang="en-US" sz="2400" b="1" baseline="-25000" dirty="0" err="1">
                <a:solidFill>
                  <a:srgbClr val="CC3300"/>
                </a:solidFill>
                <a:latin typeface="Symbol" pitchFamily="18" charset="2"/>
              </a:rPr>
              <a:t>o</a:t>
            </a:r>
            <a:r>
              <a:rPr lang="en-US" sz="2400" b="1" dirty="0">
                <a:solidFill>
                  <a:srgbClr val="CC3300"/>
                </a:solidFill>
                <a:latin typeface="Times New Roman" pitchFamily="18" charset="0"/>
              </a:rPr>
              <a:t> = BA = </a:t>
            </a:r>
            <a:r>
              <a:rPr lang="en-US" sz="2400" b="1" dirty="0" err="1">
                <a:solidFill>
                  <a:srgbClr val="CC3300"/>
                </a:solidFill>
                <a:latin typeface="Times New Roman" pitchFamily="18" charset="0"/>
              </a:rPr>
              <a:t>BLx</a:t>
            </a:r>
            <a:endParaRPr lang="en-US" sz="2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1021" name="Text Box 61"/>
          <p:cNvSpPr txBox="1">
            <a:spLocks noChangeArrowheads="1"/>
          </p:cNvSpPr>
          <p:nvPr/>
        </p:nvSpPr>
        <p:spPr bwMode="auto">
          <a:xfrm>
            <a:off x="762000" y="2895600"/>
            <a:ext cx="1243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CC3300"/>
                </a:solidFill>
                <a:latin typeface="Times New Roman" pitchFamily="18" charset="0"/>
              </a:rPr>
              <a:t>After </a:t>
            </a:r>
            <a:r>
              <a:rPr lang="en-US" sz="2400" b="1">
                <a:solidFill>
                  <a:srgbClr val="CC3300"/>
                </a:solidFill>
                <a:latin typeface="Symbol" pitchFamily="18" charset="2"/>
              </a:rPr>
              <a:t>D</a:t>
            </a:r>
            <a:r>
              <a:rPr lang="en-US" sz="2400" b="1">
                <a:solidFill>
                  <a:srgbClr val="CC33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41022" name="Text Box 62"/>
          <p:cNvSpPr txBox="1">
            <a:spLocks noChangeArrowheads="1"/>
          </p:cNvSpPr>
          <p:nvPr/>
        </p:nvSpPr>
        <p:spPr bwMode="auto">
          <a:xfrm>
            <a:off x="381000" y="3429000"/>
            <a:ext cx="240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CC3300"/>
                </a:solidFill>
                <a:latin typeface="Symbol" pitchFamily="18" charset="2"/>
              </a:rPr>
              <a:t>F</a:t>
            </a:r>
            <a:r>
              <a:rPr lang="en-US" sz="2400" b="1">
                <a:solidFill>
                  <a:srgbClr val="CC3300"/>
                </a:solidFill>
                <a:latin typeface="Times New Roman" pitchFamily="18" charset="0"/>
              </a:rPr>
              <a:t> = </a:t>
            </a:r>
            <a:r>
              <a:rPr lang="en-US" sz="2400" b="1">
                <a:solidFill>
                  <a:srgbClr val="CC3300"/>
                </a:solidFill>
                <a:latin typeface="Symbol" pitchFamily="18" charset="2"/>
              </a:rPr>
              <a:t>F</a:t>
            </a:r>
            <a:r>
              <a:rPr lang="en-US" sz="2400" b="1" baseline="-25000">
                <a:solidFill>
                  <a:srgbClr val="CC3300"/>
                </a:solidFill>
                <a:latin typeface="Times New Roman" pitchFamily="18" charset="0"/>
              </a:rPr>
              <a:t>o</a:t>
            </a:r>
            <a:r>
              <a:rPr lang="en-US" sz="2400" b="1">
                <a:solidFill>
                  <a:srgbClr val="CC3300"/>
                </a:solidFill>
                <a:latin typeface="Times New Roman" pitchFamily="18" charset="0"/>
              </a:rPr>
              <a:t> + </a:t>
            </a:r>
            <a:r>
              <a:rPr lang="en-US" sz="2400" b="1">
                <a:solidFill>
                  <a:srgbClr val="CC3300"/>
                </a:solidFill>
                <a:latin typeface="Symbol" pitchFamily="18" charset="2"/>
              </a:rPr>
              <a:t>DF</a:t>
            </a:r>
            <a:endParaRPr lang="en-US" sz="2400" b="1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41023" name="Text Box 63"/>
          <p:cNvSpPr txBox="1">
            <a:spLocks noChangeArrowheads="1"/>
          </p:cNvSpPr>
          <p:nvPr/>
        </p:nvSpPr>
        <p:spPr bwMode="auto">
          <a:xfrm>
            <a:off x="381000" y="4038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CC3300"/>
                </a:solidFill>
                <a:latin typeface="Symbol" pitchFamily="18" charset="2"/>
              </a:rPr>
              <a:t>F</a:t>
            </a:r>
            <a:r>
              <a:rPr lang="en-US" sz="2400" b="1">
                <a:solidFill>
                  <a:srgbClr val="CC3300"/>
                </a:solidFill>
                <a:latin typeface="Times New Roman" pitchFamily="18" charset="0"/>
              </a:rPr>
              <a:t> = BLx + BL</a:t>
            </a:r>
            <a:r>
              <a:rPr lang="en-US" sz="2400" b="1">
                <a:solidFill>
                  <a:srgbClr val="CC3300"/>
                </a:solidFill>
                <a:latin typeface="Symbol" pitchFamily="18" charset="2"/>
              </a:rPr>
              <a:t>D</a:t>
            </a:r>
            <a:r>
              <a:rPr lang="en-US" sz="2400" b="1">
                <a:solidFill>
                  <a:srgbClr val="CC33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41024" name="Text Box 64"/>
          <p:cNvSpPr txBox="1">
            <a:spLocks noChangeArrowheads="1"/>
          </p:cNvSpPr>
          <p:nvPr/>
        </p:nvSpPr>
        <p:spPr bwMode="auto">
          <a:xfrm>
            <a:off x="533400" y="4800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CC3300"/>
                </a:solidFill>
                <a:latin typeface="Symbol" pitchFamily="18" charset="2"/>
              </a:rPr>
              <a:t>DF</a:t>
            </a:r>
            <a:r>
              <a:rPr lang="en-US" sz="2400" b="1">
                <a:solidFill>
                  <a:srgbClr val="CC3300"/>
                </a:solidFill>
                <a:latin typeface="Times New Roman" pitchFamily="18" charset="0"/>
              </a:rPr>
              <a:t> = BL</a:t>
            </a:r>
            <a:r>
              <a:rPr lang="en-US" sz="2400" b="1">
                <a:solidFill>
                  <a:srgbClr val="CC3300"/>
                </a:solidFill>
                <a:latin typeface="Symbol" pitchFamily="18" charset="2"/>
              </a:rPr>
              <a:t>D</a:t>
            </a:r>
            <a:r>
              <a:rPr lang="en-US" sz="2400" b="1">
                <a:solidFill>
                  <a:srgbClr val="CC3300"/>
                </a:solidFill>
                <a:latin typeface="Times New Roman" pitchFamily="18" charset="0"/>
              </a:rPr>
              <a:t>x </a:t>
            </a:r>
          </a:p>
        </p:txBody>
      </p:sp>
      <p:sp>
        <p:nvSpPr>
          <p:cNvPr id="41025" name="Text Box 65"/>
          <p:cNvSpPr txBox="1">
            <a:spLocks noChangeArrowheads="1"/>
          </p:cNvSpPr>
          <p:nvPr/>
        </p:nvSpPr>
        <p:spPr bwMode="auto">
          <a:xfrm>
            <a:off x="457200" y="5586413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CC3300"/>
                </a:solidFill>
                <a:latin typeface="Symbol" pitchFamily="18" charset="2"/>
              </a:rPr>
              <a:t>DF</a:t>
            </a:r>
            <a:r>
              <a:rPr lang="en-US" sz="2400" b="1">
                <a:solidFill>
                  <a:srgbClr val="CC3300"/>
                </a:solidFill>
                <a:latin typeface="Times New Roman" pitchFamily="18" charset="0"/>
              </a:rPr>
              <a:t> = BL(v</a:t>
            </a:r>
            <a:r>
              <a:rPr lang="en-US" sz="2400" b="1">
                <a:solidFill>
                  <a:srgbClr val="CC3300"/>
                </a:solidFill>
                <a:latin typeface="Symbol" pitchFamily="18" charset="2"/>
              </a:rPr>
              <a:t>D</a:t>
            </a:r>
            <a:r>
              <a:rPr lang="en-US" sz="2400" b="1">
                <a:solidFill>
                  <a:srgbClr val="CC3300"/>
                </a:solidFill>
                <a:latin typeface="Times New Roman" pitchFamily="18" charset="0"/>
              </a:rPr>
              <a:t>t) </a:t>
            </a:r>
          </a:p>
        </p:txBody>
      </p:sp>
      <p:graphicFrame>
        <p:nvGraphicFramePr>
          <p:cNvPr id="41026" name="Object 66"/>
          <p:cNvGraphicFramePr>
            <a:graphicFrameLocks noChangeAspect="1"/>
          </p:cNvGraphicFramePr>
          <p:nvPr/>
        </p:nvGraphicFramePr>
        <p:xfrm>
          <a:off x="5508625" y="4076700"/>
          <a:ext cx="13843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7" name="Equation" r:id="rId4" imgW="1384200" imgH="723600" progId="Equation.3">
                  <p:embed/>
                </p:oleObj>
              </mc:Choice>
              <mc:Fallback>
                <p:oleObj name="Equation" r:id="rId4" imgW="1384200" imgH="72360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076700"/>
                        <a:ext cx="1384300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7" name="Object 67"/>
          <p:cNvGraphicFramePr>
            <a:graphicFrameLocks noChangeAspect="1"/>
          </p:cNvGraphicFramePr>
          <p:nvPr/>
        </p:nvGraphicFramePr>
        <p:xfrm>
          <a:off x="5072063" y="4910138"/>
          <a:ext cx="1720850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8" name="Equation" r:id="rId6" imgW="545760" imgH="393480" progId="Equation.3">
                  <p:embed/>
                </p:oleObj>
              </mc:Choice>
              <mc:Fallback>
                <p:oleObj name="Equation" r:id="rId6" imgW="545760" imgH="39348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4910138"/>
                        <a:ext cx="1720850" cy="1236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67"/>
          <p:cNvSpPr/>
          <p:nvPr/>
        </p:nvSpPr>
        <p:spPr>
          <a:xfrm>
            <a:off x="539552" y="404664"/>
            <a:ext cx="1992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Proof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2" grpId="0" animBg="1"/>
      <p:bldP spid="41019" grpId="0" autoUpdateAnimBg="0"/>
      <p:bldP spid="41020" grpId="0" autoUpdateAnimBg="0"/>
      <p:bldP spid="41021" grpId="0" autoUpdateAnimBg="0"/>
      <p:bldP spid="41022" grpId="0" autoUpdateAnimBg="0"/>
      <p:bldP spid="41023" grpId="0" autoUpdateAnimBg="0"/>
      <p:bldP spid="41024" grpId="0" autoUpdateAnimBg="0"/>
      <p:bldP spid="4102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8100"/>
            <a:ext cx="19939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6"/>
          <p:cNvSpPr txBox="1">
            <a:spLocks noChangeArrowheads="1"/>
          </p:cNvSpPr>
          <p:nvPr/>
        </p:nvSpPr>
        <p:spPr bwMode="auto">
          <a:xfrm>
            <a:off x="76200" y="1835150"/>
            <a:ext cx="4305300" cy="1987550"/>
          </a:xfrm>
          <a:prstGeom prst="rect">
            <a:avLst/>
          </a:prstGeom>
          <a:gradFill rotWithShape="1">
            <a:gsLst>
              <a:gs pos="0">
                <a:srgbClr val="FAFFFF"/>
              </a:gs>
              <a:gs pos="64999">
                <a:srgbClr val="F3FFFF"/>
              </a:gs>
              <a:gs pos="100000">
                <a:srgbClr val="EFFFFF"/>
              </a:gs>
            </a:gsLst>
            <a:lin ang="5400000" scaled="1"/>
          </a:gradFill>
          <a:ln w="9525">
            <a:solidFill>
              <a:srgbClr val="E6F5F2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bIns="936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altLang="en-US" sz="1800">
                <a:solidFill>
                  <a:srgbClr val="000000"/>
                </a:solidFill>
              </a:rPr>
              <a:t>This single loop of wire is immersed in a magnetic field.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1800">
                <a:solidFill>
                  <a:srgbClr val="000000"/>
                </a:solidFill>
              </a:rPr>
              <a:t>The loop has a diameter of 5 cm</a:t>
            </a:r>
          </a:p>
          <a:p>
            <a:pPr eaLnBrk="1" hangingPunct="1">
              <a:spcAft>
                <a:spcPts val="1800"/>
              </a:spcAft>
              <a:buFont typeface="Verdana" pitchFamily="-111" charset="0"/>
              <a:buAutoNum type="arabicPeriod"/>
            </a:pPr>
            <a:r>
              <a:rPr lang="en-US" altLang="en-US" sz="1800">
                <a:solidFill>
                  <a:srgbClr val="000000"/>
                </a:solidFill>
              </a:rPr>
              <a:t>Show the area of the loop of wire is 0.002 m</a:t>
            </a:r>
            <a:r>
              <a:rPr lang="en-US" altLang="en-US" sz="1800" baseline="30000">
                <a:solidFill>
                  <a:srgbClr val="000000"/>
                </a:solidFill>
              </a:rPr>
              <a:t>2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flipH="1">
            <a:off x="63500" y="3911600"/>
            <a:ext cx="9017000" cy="2725738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bIns="936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altLang="en-US" sz="1800">
                <a:solidFill>
                  <a:srgbClr val="000000"/>
                </a:solidFill>
              </a:rPr>
              <a:t>The strength of the magnetic field (B, flux density) is 0.08 T  (0.08 Wb m</a:t>
            </a:r>
            <a:r>
              <a:rPr lang="en-US" altLang="en-US" sz="1800" baseline="30000">
                <a:solidFill>
                  <a:srgbClr val="000000"/>
                </a:solidFill>
              </a:rPr>
              <a:t>-2</a:t>
            </a:r>
            <a:r>
              <a:rPr lang="en-US" altLang="en-US" sz="1800">
                <a:solidFill>
                  <a:srgbClr val="000000"/>
                </a:solidFill>
              </a:rPr>
              <a:t>)</a:t>
            </a:r>
            <a:endParaRPr lang="en-US" altLang="en-US" sz="1800" baseline="30000">
              <a:solidFill>
                <a:srgbClr val="000000"/>
              </a:solidFill>
            </a:endParaRPr>
          </a:p>
          <a:p>
            <a:pPr eaLnBrk="1" hangingPunct="1">
              <a:spcAft>
                <a:spcPts val="1800"/>
              </a:spcAft>
              <a:buFont typeface="Verdana" pitchFamily="-111" charset="0"/>
              <a:buAutoNum type="arabicPeriod" startAt="2"/>
            </a:pPr>
            <a:r>
              <a:rPr lang="en-US" altLang="en-US" sz="1800">
                <a:solidFill>
                  <a:srgbClr val="000000"/>
                </a:solidFill>
              </a:rPr>
              <a:t>Calculate the flux (</a:t>
            </a:r>
            <a:r>
              <a:rPr lang="en-US" altLang="en-US" sz="1800">
                <a:solidFill>
                  <a:srgbClr val="000000"/>
                </a:solidFill>
                <a:latin typeface="Symbol" charset="2"/>
              </a:rPr>
              <a:t>f</a:t>
            </a:r>
            <a:r>
              <a:rPr lang="en-US" altLang="en-US" sz="1800">
                <a:solidFill>
                  <a:srgbClr val="000000"/>
                </a:solidFill>
              </a:rPr>
              <a:t>) passing through the coil.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1800">
                <a:solidFill>
                  <a:srgbClr val="000000"/>
                </a:solidFill>
              </a:rPr>
              <a:t>The current is switched off and the magnetic field collapses in 100 µs</a:t>
            </a:r>
          </a:p>
          <a:p>
            <a:pPr eaLnBrk="1" hangingPunct="1">
              <a:spcAft>
                <a:spcPts val="1800"/>
              </a:spcAft>
              <a:buFont typeface="Verdana" pitchFamily="-111" charset="0"/>
              <a:buAutoNum type="arabicPeriod" startAt="3"/>
            </a:pPr>
            <a:r>
              <a:rPr lang="en-US" altLang="en-US" sz="1800">
                <a:solidFill>
                  <a:srgbClr val="000000"/>
                </a:solidFill>
              </a:rPr>
              <a:t>Calculate the emf that is generated in the loop of wire whilst the magnetic field is reducing to zero.</a:t>
            </a:r>
          </a:p>
          <a:p>
            <a:pPr eaLnBrk="1" hangingPunct="1">
              <a:spcAft>
                <a:spcPts val="1800"/>
              </a:spcAft>
              <a:buFont typeface="Verdana" pitchFamily="-111" charset="0"/>
              <a:buAutoNum type="arabicPeriod" startAt="3"/>
            </a:pPr>
            <a:r>
              <a:rPr lang="en-US" altLang="en-US" sz="1800">
                <a:solidFill>
                  <a:srgbClr val="000000"/>
                </a:solidFill>
              </a:rPr>
              <a:t>Explain how to determine the direction of the induced current.</a:t>
            </a:r>
          </a:p>
        </p:txBody>
      </p:sp>
      <p:grpSp>
        <p:nvGrpSpPr>
          <p:cNvPr id="15366" name="Group 127"/>
          <p:cNvGrpSpPr>
            <a:grpSpLocks/>
          </p:cNvGrpSpPr>
          <p:nvPr/>
        </p:nvGrpSpPr>
        <p:grpSpPr bwMode="auto">
          <a:xfrm>
            <a:off x="4440238" y="1778000"/>
            <a:ext cx="2152650" cy="2078038"/>
            <a:chOff x="4059769" y="304814"/>
            <a:chExt cx="2152650" cy="2077491"/>
          </a:xfrm>
        </p:grpSpPr>
        <p:sp>
          <p:nvSpPr>
            <p:cNvPr id="15375" name="Oval 70"/>
            <p:cNvSpPr>
              <a:spLocks noChangeArrowheads="1"/>
            </p:cNvSpPr>
            <p:nvPr/>
          </p:nvSpPr>
          <p:spPr bwMode="auto">
            <a:xfrm>
              <a:off x="4191000" y="431800"/>
              <a:ext cx="1841500" cy="1841500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376" name="TextBox 126"/>
            <p:cNvSpPr txBox="1">
              <a:spLocks noChangeArrowheads="1"/>
            </p:cNvSpPr>
            <p:nvPr/>
          </p:nvSpPr>
          <p:spPr bwMode="auto">
            <a:xfrm>
              <a:off x="4059769" y="304814"/>
              <a:ext cx="2152650" cy="2077491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pPr eaLnBrk="1" hangingPunct="1">
                <a:spcAft>
                  <a:spcPts val="1800"/>
                </a:spcAft>
              </a:pPr>
              <a:r>
                <a:rPr lang="en-US" altLang="en-US" sz="900">
                  <a:solidFill>
                    <a:srgbClr val="008000"/>
                  </a:solidFill>
                  <a:latin typeface="Wingdings 2" charset="2"/>
                </a:rPr>
                <a:t>Å	Å	Å	Å	Å	Å</a:t>
              </a:r>
            </a:p>
            <a:p>
              <a:pPr eaLnBrk="1" hangingPunct="1">
                <a:spcAft>
                  <a:spcPts val="1800"/>
                </a:spcAft>
              </a:pPr>
              <a:r>
                <a:rPr lang="en-US" altLang="en-US" sz="900">
                  <a:solidFill>
                    <a:srgbClr val="008000"/>
                  </a:solidFill>
                  <a:latin typeface="Wingdings 2" charset="2"/>
                </a:rPr>
                <a:t>Å	Å	Å	Å	Å	Å</a:t>
              </a:r>
            </a:p>
            <a:p>
              <a:pPr eaLnBrk="1" hangingPunct="1">
                <a:spcAft>
                  <a:spcPts val="1800"/>
                </a:spcAft>
              </a:pPr>
              <a:r>
                <a:rPr lang="en-US" altLang="en-US" sz="900">
                  <a:solidFill>
                    <a:srgbClr val="008000"/>
                  </a:solidFill>
                  <a:latin typeface="Wingdings 2" charset="2"/>
                </a:rPr>
                <a:t>Å	Å	Å	Å	Å	Å</a:t>
              </a:r>
            </a:p>
            <a:p>
              <a:pPr eaLnBrk="1" hangingPunct="1">
                <a:spcAft>
                  <a:spcPts val="1800"/>
                </a:spcAft>
              </a:pPr>
              <a:r>
                <a:rPr lang="en-US" altLang="en-US" sz="900">
                  <a:solidFill>
                    <a:srgbClr val="008000"/>
                  </a:solidFill>
                  <a:latin typeface="Wingdings 2" charset="2"/>
                </a:rPr>
                <a:t>Å	Å	Å	Å	Å	Å</a:t>
              </a:r>
            </a:p>
            <a:p>
              <a:pPr eaLnBrk="1" hangingPunct="1">
                <a:spcAft>
                  <a:spcPts val="1800"/>
                </a:spcAft>
              </a:pPr>
              <a:r>
                <a:rPr lang="en-US" altLang="en-US" sz="900">
                  <a:solidFill>
                    <a:srgbClr val="008000"/>
                  </a:solidFill>
                  <a:latin typeface="Wingdings 2" charset="2"/>
                </a:rPr>
                <a:t>Å	Å	Å	Å	Å	Å</a:t>
              </a:r>
            </a:p>
            <a:p>
              <a:pPr eaLnBrk="1" hangingPunct="1">
                <a:spcAft>
                  <a:spcPts val="1800"/>
                </a:spcAft>
              </a:pPr>
              <a:r>
                <a:rPr lang="en-US" altLang="en-US" sz="900">
                  <a:solidFill>
                    <a:srgbClr val="008000"/>
                  </a:solidFill>
                  <a:latin typeface="Wingdings 2" charset="2"/>
                </a:rPr>
                <a:t>Å	Å	Å	Å	Å	Å</a:t>
              </a:r>
            </a:p>
          </p:txBody>
        </p:sp>
      </p:grpSp>
      <p:sp>
        <p:nvSpPr>
          <p:cNvPr id="15370" name="TextBox 128"/>
          <p:cNvSpPr txBox="1">
            <a:spLocks noChangeArrowheads="1"/>
          </p:cNvSpPr>
          <p:nvPr/>
        </p:nvSpPr>
        <p:spPr bwMode="auto">
          <a:xfrm>
            <a:off x="50800" y="508000"/>
            <a:ext cx="7175500" cy="12486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936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The ignition coil in a car engine has many turns of wire and produces a very high voltage from a 12 V car battery.  </a:t>
            </a:r>
          </a:p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Finding the emf in one loop of wire and then multiplying it by the number of turns will determine this high voltage.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490539" y="1778000"/>
            <a:ext cx="2583191" cy="196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1" name="TextBox 68"/>
          <p:cNvSpPr txBox="1">
            <a:spLocks noChangeArrowheads="1"/>
          </p:cNvSpPr>
          <p:nvPr/>
        </p:nvSpPr>
        <p:spPr bwMode="auto">
          <a:xfrm>
            <a:off x="50800" y="50800"/>
            <a:ext cx="4241800" cy="41767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bIns="93600">
            <a:spAutoFit/>
          </a:bodyPr>
          <a:lstStyle/>
          <a:p>
            <a:pPr algn="ctr">
              <a:defRPr/>
            </a:pPr>
            <a:r>
              <a:rPr lang="en-US" u="sng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Electromagnetism:  Car's ignition</a:t>
            </a:r>
          </a:p>
        </p:txBody>
      </p:sp>
    </p:spTree>
    <p:extLst>
      <p:ext uri="{BB962C8B-B14F-4D97-AF65-F5344CB8AC3E}">
        <p14:creationId xmlns:p14="http://schemas.microsoft.com/office/powerpoint/2010/main" val="415840437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477170" y="1895475"/>
            <a:ext cx="4038600" cy="1676400"/>
            <a:chOff x="2832" y="1242"/>
            <a:chExt cx="2544" cy="1056"/>
          </a:xfrm>
        </p:grpSpPr>
        <p:grpSp>
          <p:nvGrpSpPr>
            <p:cNvPr id="9242" name="Group 26"/>
            <p:cNvGrpSpPr>
              <a:grpSpLocks/>
            </p:cNvGrpSpPr>
            <p:nvPr/>
          </p:nvGrpSpPr>
          <p:grpSpPr bwMode="auto">
            <a:xfrm>
              <a:off x="2832" y="1626"/>
              <a:ext cx="1200" cy="288"/>
              <a:chOff x="2784" y="2016"/>
              <a:chExt cx="1200" cy="288"/>
            </a:xfrm>
          </p:grpSpPr>
          <p:sp>
            <p:nvSpPr>
              <p:cNvPr id="9248" name="Rectangle 27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1152" cy="24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49" name="Text Box 28"/>
              <p:cNvSpPr txBox="1">
                <a:spLocks noChangeArrowheads="1"/>
              </p:cNvSpPr>
              <p:nvPr/>
            </p:nvSpPr>
            <p:spPr bwMode="auto">
              <a:xfrm>
                <a:off x="3696" y="2016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None/>
                </a:pPr>
                <a:r>
                  <a:rPr lang="en-US" sz="2400">
                    <a:latin typeface="Verdana" pitchFamily="34" charset="0"/>
                  </a:rPr>
                  <a:t>N</a:t>
                </a:r>
              </a:p>
            </p:txBody>
          </p:sp>
          <p:sp>
            <p:nvSpPr>
              <p:cNvPr id="9250" name="Text Box 29"/>
              <p:cNvSpPr txBox="1">
                <a:spLocks noChangeArrowheads="1"/>
              </p:cNvSpPr>
              <p:nvPr/>
            </p:nvSpPr>
            <p:spPr bwMode="auto">
              <a:xfrm>
                <a:off x="2784" y="2016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None/>
                </a:pPr>
                <a:r>
                  <a:rPr lang="en-US" sz="2400">
                    <a:latin typeface="Verdana" pitchFamily="34" charset="0"/>
                  </a:rPr>
                  <a:t>S</a:t>
                </a:r>
              </a:p>
            </p:txBody>
          </p:sp>
        </p:grpSp>
        <p:grpSp>
          <p:nvGrpSpPr>
            <p:cNvPr id="9243" name="Group 30"/>
            <p:cNvGrpSpPr>
              <a:grpSpLocks/>
            </p:cNvGrpSpPr>
            <p:nvPr/>
          </p:nvGrpSpPr>
          <p:grpSpPr bwMode="auto">
            <a:xfrm>
              <a:off x="4032" y="1242"/>
              <a:ext cx="1344" cy="1056"/>
              <a:chOff x="3792" y="864"/>
              <a:chExt cx="1488" cy="1056"/>
            </a:xfrm>
          </p:grpSpPr>
          <p:sp>
            <p:nvSpPr>
              <p:cNvPr id="9245" name="Line 31"/>
              <p:cNvSpPr>
                <a:spLocks noChangeShapeType="1"/>
              </p:cNvSpPr>
              <p:nvPr/>
            </p:nvSpPr>
            <p:spPr bwMode="auto">
              <a:xfrm>
                <a:off x="3792" y="1392"/>
                <a:ext cx="1488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46" name="Arc 32"/>
              <p:cNvSpPr>
                <a:spLocks/>
              </p:cNvSpPr>
              <p:nvPr/>
            </p:nvSpPr>
            <p:spPr bwMode="auto">
              <a:xfrm>
                <a:off x="3792" y="1488"/>
                <a:ext cx="1440" cy="432"/>
              </a:xfrm>
              <a:custGeom>
                <a:avLst/>
                <a:gdLst>
                  <a:gd name="T0" fmla="*/ 0 w 18983"/>
                  <a:gd name="T1" fmla="*/ 0 h 21600"/>
                  <a:gd name="T2" fmla="*/ 0 w 18983"/>
                  <a:gd name="T3" fmla="*/ 0 h 21600"/>
                  <a:gd name="T4" fmla="*/ 0 w 1898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983"/>
                  <a:gd name="T10" fmla="*/ 0 h 21600"/>
                  <a:gd name="T11" fmla="*/ 18983 w 1898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983" h="21600" fill="none" extrusionOk="0">
                    <a:moveTo>
                      <a:pt x="-1" y="0"/>
                    </a:moveTo>
                    <a:cubicBezTo>
                      <a:pt x="7919" y="0"/>
                      <a:pt x="15204" y="4334"/>
                      <a:pt x="18982" y="11294"/>
                    </a:cubicBezTo>
                  </a:path>
                  <a:path w="18983" h="21600" stroke="0" extrusionOk="0">
                    <a:moveTo>
                      <a:pt x="-1" y="0"/>
                    </a:moveTo>
                    <a:cubicBezTo>
                      <a:pt x="7919" y="0"/>
                      <a:pt x="15204" y="4334"/>
                      <a:pt x="18982" y="112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47" name="Arc 33"/>
              <p:cNvSpPr>
                <a:spLocks/>
              </p:cNvSpPr>
              <p:nvPr/>
            </p:nvSpPr>
            <p:spPr bwMode="auto">
              <a:xfrm flipV="1">
                <a:off x="3792" y="864"/>
                <a:ext cx="1440" cy="432"/>
              </a:xfrm>
              <a:custGeom>
                <a:avLst/>
                <a:gdLst>
                  <a:gd name="T0" fmla="*/ 0 w 18983"/>
                  <a:gd name="T1" fmla="*/ 0 h 21600"/>
                  <a:gd name="T2" fmla="*/ 0 w 18983"/>
                  <a:gd name="T3" fmla="*/ 0 h 21600"/>
                  <a:gd name="T4" fmla="*/ 0 w 1898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983"/>
                  <a:gd name="T10" fmla="*/ 0 h 21600"/>
                  <a:gd name="T11" fmla="*/ 18983 w 1898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983" h="21600" fill="none" extrusionOk="0">
                    <a:moveTo>
                      <a:pt x="-1" y="0"/>
                    </a:moveTo>
                    <a:cubicBezTo>
                      <a:pt x="7919" y="0"/>
                      <a:pt x="15204" y="4334"/>
                      <a:pt x="18982" y="11294"/>
                    </a:cubicBezTo>
                  </a:path>
                  <a:path w="18983" h="21600" stroke="0" extrusionOk="0">
                    <a:moveTo>
                      <a:pt x="-1" y="0"/>
                    </a:moveTo>
                    <a:cubicBezTo>
                      <a:pt x="7919" y="0"/>
                      <a:pt x="15204" y="4334"/>
                      <a:pt x="18982" y="112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244" name="Text Box 34"/>
            <p:cNvSpPr txBox="1">
              <a:spLocks noChangeArrowheads="1"/>
            </p:cNvSpPr>
            <p:nvPr/>
          </p:nvSpPr>
          <p:spPr bwMode="auto">
            <a:xfrm>
              <a:off x="4656" y="129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 b="1">
                  <a:solidFill>
                    <a:srgbClr val="990000"/>
                  </a:solidFill>
                  <a:latin typeface="Verdana" pitchFamily="34" charset="0"/>
                </a:rPr>
                <a:t>B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4763170" y="2352675"/>
            <a:ext cx="304800" cy="685800"/>
            <a:chOff x="4272" y="1530"/>
            <a:chExt cx="192" cy="432"/>
          </a:xfrm>
        </p:grpSpPr>
        <p:sp>
          <p:nvSpPr>
            <p:cNvPr id="9239" name="AutoShape 39"/>
            <p:cNvSpPr>
              <a:spLocks noChangeArrowheads="1"/>
            </p:cNvSpPr>
            <p:nvPr/>
          </p:nvSpPr>
          <p:spPr bwMode="auto">
            <a:xfrm rot="5400000" flipH="1">
              <a:off x="4152" y="1650"/>
              <a:ext cx="432" cy="192"/>
            </a:xfrm>
            <a:prstGeom prst="parallelogram">
              <a:avLst>
                <a:gd name="adj" fmla="val 56250"/>
              </a:avLst>
            </a:prstGeom>
            <a:noFill/>
            <a:ln w="50800">
              <a:solidFill>
                <a:srgbClr val="666699"/>
              </a:solidFill>
              <a:prstDash val="sysDot"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40" name="Line 40"/>
            <p:cNvSpPr>
              <a:spLocks noChangeShapeType="1"/>
            </p:cNvSpPr>
            <p:nvPr/>
          </p:nvSpPr>
          <p:spPr bwMode="auto">
            <a:xfrm>
              <a:off x="4272" y="1632"/>
              <a:ext cx="0" cy="330"/>
            </a:xfrm>
            <a:prstGeom prst="line">
              <a:avLst/>
            </a:prstGeom>
            <a:noFill/>
            <a:ln w="50800">
              <a:solidFill>
                <a:srgbClr val="66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41" name="Line 41"/>
            <p:cNvSpPr>
              <a:spLocks noChangeShapeType="1"/>
            </p:cNvSpPr>
            <p:nvPr/>
          </p:nvSpPr>
          <p:spPr bwMode="auto">
            <a:xfrm flipV="1">
              <a:off x="4272" y="1530"/>
              <a:ext cx="192" cy="102"/>
            </a:xfrm>
            <a:prstGeom prst="line">
              <a:avLst/>
            </a:prstGeom>
            <a:noFill/>
            <a:ln w="50800">
              <a:solidFill>
                <a:srgbClr val="66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5829970" y="2352675"/>
            <a:ext cx="304800" cy="685800"/>
            <a:chOff x="4944" y="1530"/>
            <a:chExt cx="192" cy="432"/>
          </a:xfrm>
        </p:grpSpPr>
        <p:sp>
          <p:nvSpPr>
            <p:cNvPr id="9236" name="AutoShape 43"/>
            <p:cNvSpPr>
              <a:spLocks noChangeArrowheads="1"/>
            </p:cNvSpPr>
            <p:nvPr/>
          </p:nvSpPr>
          <p:spPr bwMode="auto">
            <a:xfrm rot="5400000" flipH="1">
              <a:off x="4824" y="1650"/>
              <a:ext cx="432" cy="192"/>
            </a:xfrm>
            <a:prstGeom prst="parallelogram">
              <a:avLst>
                <a:gd name="adj" fmla="val 56250"/>
              </a:avLst>
            </a:prstGeom>
            <a:noFill/>
            <a:ln w="50800">
              <a:solidFill>
                <a:srgbClr val="666699"/>
              </a:solidFill>
              <a:prstDash val="sysDot"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37" name="Line 44"/>
            <p:cNvSpPr>
              <a:spLocks noChangeShapeType="1"/>
            </p:cNvSpPr>
            <p:nvPr/>
          </p:nvSpPr>
          <p:spPr bwMode="auto">
            <a:xfrm>
              <a:off x="4944" y="1632"/>
              <a:ext cx="0" cy="330"/>
            </a:xfrm>
            <a:prstGeom prst="line">
              <a:avLst/>
            </a:prstGeom>
            <a:noFill/>
            <a:ln w="50800">
              <a:solidFill>
                <a:srgbClr val="66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38" name="Line 45"/>
            <p:cNvSpPr>
              <a:spLocks noChangeShapeType="1"/>
            </p:cNvSpPr>
            <p:nvPr/>
          </p:nvSpPr>
          <p:spPr bwMode="auto">
            <a:xfrm flipV="1">
              <a:off x="4944" y="1530"/>
              <a:ext cx="192" cy="102"/>
            </a:xfrm>
            <a:prstGeom prst="line">
              <a:avLst/>
            </a:prstGeom>
            <a:noFill/>
            <a:ln w="50800">
              <a:solidFill>
                <a:srgbClr val="66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9224" name="WordArt 46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112014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Magnetic Flux                                              </a:t>
            </a:r>
          </a:p>
        </p:txBody>
      </p:sp>
      <p:sp>
        <p:nvSpPr>
          <p:cNvPr id="9225" name="Text Box 47"/>
          <p:cNvSpPr txBox="1">
            <a:spLocks noChangeArrowheads="1"/>
          </p:cNvSpPr>
          <p:nvPr/>
        </p:nvSpPr>
        <p:spPr bwMode="auto">
          <a:xfrm>
            <a:off x="4283075" y="333375"/>
            <a:ext cx="3432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Verdana" pitchFamily="34" charset="0"/>
                <a:sym typeface="Symbol" pitchFamily="18" charset="2"/>
              </a:rPr>
              <a:t>(symbol )</a:t>
            </a:r>
            <a:endParaRPr lang="en-AU" sz="2800">
              <a:latin typeface="Verdana" pitchFamily="34" charset="0"/>
              <a:sym typeface="Symbol" pitchFamily="18" charset="2"/>
            </a:endParaRPr>
          </a:p>
        </p:txBody>
      </p:sp>
      <p:sp>
        <p:nvSpPr>
          <p:cNvPr id="9226" name="Text Box 51"/>
          <p:cNvSpPr txBox="1">
            <a:spLocks noChangeArrowheads="1"/>
          </p:cNvSpPr>
          <p:nvPr/>
        </p:nvSpPr>
        <p:spPr bwMode="auto">
          <a:xfrm>
            <a:off x="3038475" y="3421063"/>
            <a:ext cx="4191000" cy="4619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400">
                <a:solidFill>
                  <a:srgbClr val="000099"/>
                </a:solidFill>
                <a:latin typeface="Verdana" pitchFamily="34" charset="0"/>
              </a:rPr>
              <a:t>Magnetic Flux = </a:t>
            </a:r>
            <a:r>
              <a:rPr lang="en-US" sz="240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 = B A</a:t>
            </a:r>
            <a:endParaRPr lang="en-US" sz="240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3486150" y="3937000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400">
                <a:solidFill>
                  <a:srgbClr val="006600"/>
                </a:solidFill>
                <a:latin typeface="Verdana" pitchFamily="34" charset="0"/>
              </a:rPr>
              <a:t>B = magnetic field</a:t>
            </a: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3486150" y="4349750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400">
                <a:solidFill>
                  <a:srgbClr val="660066"/>
                </a:solidFill>
                <a:latin typeface="Verdana" pitchFamily="34" charset="0"/>
              </a:rPr>
              <a:t>A = surface area</a:t>
            </a:r>
          </a:p>
        </p:txBody>
      </p: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714375" y="3556000"/>
            <a:ext cx="2552700" cy="1241425"/>
            <a:chOff x="-408" y="288"/>
            <a:chExt cx="1608" cy="782"/>
          </a:xfrm>
        </p:grpSpPr>
        <p:sp>
          <p:nvSpPr>
            <p:cNvPr id="9234" name="Text Box 56"/>
            <p:cNvSpPr txBox="1">
              <a:spLocks noChangeArrowheads="1"/>
            </p:cNvSpPr>
            <p:nvPr/>
          </p:nvSpPr>
          <p:spPr bwMode="auto">
            <a:xfrm>
              <a:off x="-408" y="624"/>
              <a:ext cx="1608" cy="44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000">
                  <a:solidFill>
                    <a:srgbClr val="000099"/>
                  </a:solidFill>
                  <a:latin typeface="Verdana" pitchFamily="34" charset="0"/>
                </a:rPr>
                <a:t>SI unit = 1 Weber   = T·m</a:t>
              </a:r>
              <a:r>
                <a:rPr lang="en-US" sz="2000" baseline="30000">
                  <a:solidFill>
                    <a:srgbClr val="000099"/>
                  </a:solidFill>
                  <a:latin typeface="Verdana" pitchFamily="34" charset="0"/>
                </a:rPr>
                <a:t>2</a:t>
              </a:r>
            </a:p>
          </p:txBody>
        </p:sp>
        <p:sp>
          <p:nvSpPr>
            <p:cNvPr id="9235" name="AutoShape 57"/>
            <p:cNvSpPr>
              <a:spLocks noChangeArrowheads="1"/>
            </p:cNvSpPr>
            <p:nvPr/>
          </p:nvSpPr>
          <p:spPr bwMode="auto">
            <a:xfrm rot="10800000">
              <a:off x="552" y="288"/>
              <a:ext cx="504" cy="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7377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695" y="0"/>
                  </a:moveTo>
                  <a:lnTo>
                    <a:pt x="11790" y="7200"/>
                  </a:lnTo>
                  <a:lnTo>
                    <a:pt x="14876" y="7200"/>
                  </a:lnTo>
                  <a:lnTo>
                    <a:pt x="14876" y="17356"/>
                  </a:lnTo>
                  <a:lnTo>
                    <a:pt x="0" y="17356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230" name="TextBox 44"/>
          <p:cNvSpPr txBox="1">
            <a:spLocks noChangeArrowheads="1"/>
          </p:cNvSpPr>
          <p:nvPr/>
        </p:nvSpPr>
        <p:spPr bwMode="auto">
          <a:xfrm>
            <a:off x="285750" y="1000125"/>
            <a:ext cx="8215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000"/>
              <a:t>Is a measure of the </a:t>
            </a:r>
            <a:r>
              <a:rPr lang="en-NZ" sz="2000">
                <a:solidFill>
                  <a:srgbClr val="FF0000"/>
                </a:solidFill>
              </a:rPr>
              <a:t>density</a:t>
            </a:r>
            <a:r>
              <a:rPr lang="en-NZ" sz="2000"/>
              <a:t> of the magnetic field ~ ie count the amount of field lines within a given area. Compare with the density of a forest ~ the amount of trees (lines) in a given space</a:t>
            </a:r>
          </a:p>
        </p:txBody>
      </p:sp>
      <p:sp>
        <p:nvSpPr>
          <p:cNvPr id="43" name="Text Box 51"/>
          <p:cNvSpPr txBox="1">
            <a:spLocks noChangeArrowheads="1"/>
          </p:cNvSpPr>
          <p:nvPr/>
        </p:nvSpPr>
        <p:spPr bwMode="auto">
          <a:xfrm>
            <a:off x="730824" y="5032212"/>
            <a:ext cx="8358188" cy="101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  <a:latin typeface="Verdana" pitchFamily="34" charset="0"/>
              </a:rPr>
              <a:t>Note also </a:t>
            </a:r>
            <a:r>
              <a:rPr lang="en-US" sz="2400" dirty="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 = B A cos</a:t>
            </a:r>
            <a:r>
              <a:rPr lang="el-GR" sz="2400" dirty="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θ</a:t>
            </a:r>
            <a:endParaRPr lang="en-NZ" sz="2400" dirty="0">
              <a:solidFill>
                <a:srgbClr val="000099"/>
              </a:solidFill>
              <a:latin typeface="Verdana" pitchFamily="34" charset="0"/>
              <a:sym typeface="Symbol" pitchFamily="18" charset="2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 </a:t>
            </a:r>
            <a:endParaRPr lang="en-US" sz="2400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887540" y="5420548"/>
            <a:ext cx="52564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25475" indent="-625475"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l-GR" sz="2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θ</a:t>
            </a:r>
            <a:r>
              <a:rPr lang="en-US" sz="2400" dirty="0">
                <a:solidFill>
                  <a:srgbClr val="990000"/>
                </a:solidFill>
                <a:latin typeface="Verdana" pitchFamily="34" charset="0"/>
              </a:rPr>
              <a:t> = angle between </a:t>
            </a:r>
            <a:r>
              <a:rPr lang="en-US" sz="2400" b="1" dirty="0">
                <a:solidFill>
                  <a:srgbClr val="990000"/>
                </a:solidFill>
                <a:latin typeface="Verdana" pitchFamily="34" charset="0"/>
              </a:rPr>
              <a:t>B</a:t>
            </a:r>
            <a:r>
              <a:rPr lang="en-US" sz="2400" dirty="0">
                <a:solidFill>
                  <a:srgbClr val="990000"/>
                </a:solidFill>
                <a:latin typeface="Verdana" pitchFamily="34" charset="0"/>
              </a:rPr>
              <a:t> and the </a:t>
            </a:r>
            <a:r>
              <a:rPr lang="en-US" sz="2400" b="1" dirty="0">
                <a:solidFill>
                  <a:srgbClr val="990000"/>
                </a:solidFill>
                <a:latin typeface="Verdana" pitchFamily="34" charset="0"/>
              </a:rPr>
              <a:t>Normal</a:t>
            </a:r>
            <a:r>
              <a:rPr lang="en-US" sz="2400" dirty="0">
                <a:solidFill>
                  <a:srgbClr val="990000"/>
                </a:solidFill>
                <a:latin typeface="Verdana" pitchFamily="34" charset="0"/>
              </a:rPr>
              <a:t> to the surface</a:t>
            </a:r>
          </a:p>
          <a:p>
            <a:pPr marL="625475" indent="-625475"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400" dirty="0">
                <a:solidFill>
                  <a:srgbClr val="990000"/>
                </a:solidFill>
                <a:latin typeface="Verdana" pitchFamily="34" charset="0"/>
              </a:rPr>
              <a:t> </a:t>
            </a:r>
            <a:r>
              <a:rPr lang="en-US" sz="2400" dirty="0" err="1" smtClean="0">
                <a:solidFill>
                  <a:srgbClr val="990000"/>
                </a:solidFill>
                <a:latin typeface="Verdana" pitchFamily="34" charset="0"/>
              </a:rPr>
              <a:t>ie</a:t>
            </a:r>
            <a:r>
              <a:rPr lang="en-US" sz="2400" dirty="0" smtClean="0">
                <a:solidFill>
                  <a:srgbClr val="990000"/>
                </a:solidFill>
                <a:latin typeface="Verdana" pitchFamily="34" charset="0"/>
              </a:rPr>
              <a:t> </a:t>
            </a:r>
            <a:r>
              <a:rPr lang="en-US" sz="2400" dirty="0">
                <a:solidFill>
                  <a:srgbClr val="990000"/>
                </a:solidFill>
                <a:latin typeface="Verdana" pitchFamily="34" charset="0"/>
              </a:rPr>
              <a:t>max </a:t>
            </a:r>
            <a:r>
              <a:rPr lang="en-US" sz="2400" dirty="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 </a:t>
            </a:r>
            <a:r>
              <a:rPr lang="en-US" sz="2400" dirty="0">
                <a:solidFill>
                  <a:srgbClr val="C00000"/>
                </a:solidFill>
                <a:latin typeface="Verdana" pitchFamily="34" charset="0"/>
                <a:sym typeface="Symbol" pitchFamily="18" charset="2"/>
              </a:rPr>
              <a:t>when </a:t>
            </a:r>
            <a:r>
              <a:rPr lang="en-US" sz="2400" dirty="0">
                <a:solidFill>
                  <a:srgbClr val="000099"/>
                </a:solidFill>
                <a:latin typeface="Verdana" pitchFamily="34" charset="0"/>
                <a:sym typeface="Symbol" pitchFamily="18" charset="2"/>
              </a:rPr>
              <a:t>perpendicular</a:t>
            </a:r>
            <a:endParaRPr lang="en-US" sz="2400" dirty="0">
              <a:solidFill>
                <a:srgbClr val="990000"/>
              </a:solidFill>
              <a:latin typeface="Verdana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68313" y="5445125"/>
            <a:ext cx="39592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This implies if the “area” rotates then the flux will change…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4" grpId="0" autoUpdateAnimBg="0"/>
      <p:bldP spid="3125" grpId="0" autoUpdateAnimBg="0"/>
      <p:bldP spid="43" grpId="0" animBg="1"/>
      <p:bldP spid="44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63500"/>
            <a:ext cx="239077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6"/>
          <p:cNvSpPr txBox="1">
            <a:spLocks noChangeArrowheads="1"/>
          </p:cNvSpPr>
          <p:nvPr/>
        </p:nvSpPr>
        <p:spPr bwMode="auto">
          <a:xfrm>
            <a:off x="1193800" y="2559050"/>
            <a:ext cx="6756400" cy="1125538"/>
          </a:xfrm>
          <a:prstGeom prst="rect">
            <a:avLst/>
          </a:prstGeom>
          <a:gradFill rotWithShape="1">
            <a:gsLst>
              <a:gs pos="0">
                <a:srgbClr val="FAFFFF"/>
              </a:gs>
              <a:gs pos="64999">
                <a:srgbClr val="F3FFFF"/>
              </a:gs>
              <a:gs pos="100000">
                <a:srgbClr val="EFFFFF"/>
              </a:gs>
            </a:gsLst>
            <a:lin ang="5400000" scaled="1"/>
          </a:gradFill>
          <a:ln w="9525">
            <a:solidFill>
              <a:srgbClr val="E6F5F2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bIns="936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>
                <a:solidFill>
                  <a:srgbClr val="000000"/>
                </a:solidFill>
              </a:rPr>
              <a:t>This single loop of wire is immersed in a magnetic field.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1800">
                <a:solidFill>
                  <a:srgbClr val="000000"/>
                </a:solidFill>
              </a:rPr>
              <a:t>The loop of wire has a diameter of 5 cm</a:t>
            </a:r>
          </a:p>
          <a:p>
            <a:pPr eaLnBrk="1" hangingPunct="1">
              <a:spcAft>
                <a:spcPts val="600"/>
              </a:spcAft>
              <a:buFont typeface="Verdana" pitchFamily="-111" charset="0"/>
              <a:buAutoNum type="arabicPeriod"/>
            </a:pPr>
            <a:r>
              <a:rPr lang="en-US" altLang="en-US" sz="1800">
                <a:solidFill>
                  <a:srgbClr val="000000"/>
                </a:solidFill>
              </a:rPr>
              <a:t>Show the area of the loop of wire is 0.002 m</a:t>
            </a:r>
            <a:r>
              <a:rPr lang="en-US" altLang="en-US" sz="1800" baseline="30000">
                <a:solidFill>
                  <a:srgbClr val="000000"/>
                </a:solidFill>
              </a:rPr>
              <a:t>2</a:t>
            </a: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16392" name="Group 127"/>
          <p:cNvGrpSpPr>
            <a:grpSpLocks/>
          </p:cNvGrpSpPr>
          <p:nvPr/>
        </p:nvGrpSpPr>
        <p:grpSpPr bwMode="auto">
          <a:xfrm>
            <a:off x="4414838" y="165100"/>
            <a:ext cx="2152650" cy="2078038"/>
            <a:chOff x="4059769" y="304814"/>
            <a:chExt cx="2152650" cy="2077491"/>
          </a:xfrm>
        </p:grpSpPr>
        <p:sp>
          <p:nvSpPr>
            <p:cNvPr id="16405" name="Oval 70"/>
            <p:cNvSpPr>
              <a:spLocks noChangeArrowheads="1"/>
            </p:cNvSpPr>
            <p:nvPr/>
          </p:nvSpPr>
          <p:spPr bwMode="auto">
            <a:xfrm>
              <a:off x="4191000" y="431800"/>
              <a:ext cx="1841500" cy="1841500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406" name="TextBox 126"/>
            <p:cNvSpPr txBox="1">
              <a:spLocks noChangeArrowheads="1"/>
            </p:cNvSpPr>
            <p:nvPr/>
          </p:nvSpPr>
          <p:spPr bwMode="auto">
            <a:xfrm>
              <a:off x="4059769" y="304814"/>
              <a:ext cx="2152650" cy="2077491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pPr eaLnBrk="1" hangingPunct="1">
                <a:spcAft>
                  <a:spcPts val="1800"/>
                </a:spcAft>
              </a:pPr>
              <a:r>
                <a:rPr lang="en-US" altLang="en-US" sz="900">
                  <a:solidFill>
                    <a:srgbClr val="008000"/>
                  </a:solidFill>
                  <a:latin typeface="Wingdings 2" charset="2"/>
                </a:rPr>
                <a:t>Å	Å	Å	Å	Å	Å</a:t>
              </a:r>
            </a:p>
            <a:p>
              <a:pPr eaLnBrk="1" hangingPunct="1">
                <a:spcAft>
                  <a:spcPts val="1800"/>
                </a:spcAft>
              </a:pPr>
              <a:r>
                <a:rPr lang="en-US" altLang="en-US" sz="900">
                  <a:solidFill>
                    <a:srgbClr val="008000"/>
                  </a:solidFill>
                  <a:latin typeface="Wingdings 2" charset="2"/>
                </a:rPr>
                <a:t>Å	Å	Å	Å	Å	Å</a:t>
              </a:r>
            </a:p>
            <a:p>
              <a:pPr eaLnBrk="1" hangingPunct="1">
                <a:spcAft>
                  <a:spcPts val="1800"/>
                </a:spcAft>
              </a:pPr>
              <a:r>
                <a:rPr lang="en-US" altLang="en-US" sz="900">
                  <a:solidFill>
                    <a:srgbClr val="008000"/>
                  </a:solidFill>
                  <a:latin typeface="Wingdings 2" charset="2"/>
                </a:rPr>
                <a:t>Å	Å	Å	Å	Å	Å</a:t>
              </a:r>
            </a:p>
            <a:p>
              <a:pPr eaLnBrk="1" hangingPunct="1">
                <a:spcAft>
                  <a:spcPts val="1800"/>
                </a:spcAft>
              </a:pPr>
              <a:r>
                <a:rPr lang="en-US" altLang="en-US" sz="900">
                  <a:solidFill>
                    <a:srgbClr val="008000"/>
                  </a:solidFill>
                  <a:latin typeface="Wingdings 2" charset="2"/>
                </a:rPr>
                <a:t>Å	Å	Å	Å	Å	Å</a:t>
              </a:r>
            </a:p>
            <a:p>
              <a:pPr eaLnBrk="1" hangingPunct="1">
                <a:spcAft>
                  <a:spcPts val="1800"/>
                </a:spcAft>
              </a:pPr>
              <a:r>
                <a:rPr lang="en-US" altLang="en-US" sz="900">
                  <a:solidFill>
                    <a:srgbClr val="008000"/>
                  </a:solidFill>
                  <a:latin typeface="Wingdings 2" charset="2"/>
                </a:rPr>
                <a:t>Å	Å	Å	Å	Å	Å</a:t>
              </a:r>
            </a:p>
            <a:p>
              <a:pPr eaLnBrk="1" hangingPunct="1">
                <a:spcAft>
                  <a:spcPts val="1800"/>
                </a:spcAft>
              </a:pPr>
              <a:r>
                <a:rPr lang="en-US" altLang="en-US" sz="900">
                  <a:solidFill>
                    <a:srgbClr val="008000"/>
                  </a:solidFill>
                  <a:latin typeface="Wingdings 2" charset="2"/>
                </a:rPr>
                <a:t>Å	Å	Å	Å	Å	Å</a:t>
              </a:r>
            </a:p>
          </p:txBody>
        </p:sp>
      </p:grpSp>
      <p:sp>
        <p:nvSpPr>
          <p:cNvPr id="14" name="TextBox 128"/>
          <p:cNvSpPr txBox="1">
            <a:spLocks noChangeArrowheads="1"/>
          </p:cNvSpPr>
          <p:nvPr/>
        </p:nvSpPr>
        <p:spPr bwMode="auto">
          <a:xfrm>
            <a:off x="50800" y="508000"/>
            <a:ext cx="4241800" cy="201811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936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1600">
                <a:solidFill>
                  <a:srgbClr val="000000"/>
                </a:solidFill>
              </a:rPr>
              <a:t>The ignition coil in a car engine has many turns of wire and produces a very high voltage from a 12 V car battery.  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1600">
                <a:solidFill>
                  <a:srgbClr val="000000"/>
                </a:solidFill>
              </a:rPr>
              <a:t>Finding the emf in one loop of wire and then multiplying it by the number of turns will determine this high voltage.</a:t>
            </a:r>
          </a:p>
        </p:txBody>
      </p:sp>
      <p:sp>
        <p:nvSpPr>
          <p:cNvPr id="15" name="TextBox 68"/>
          <p:cNvSpPr txBox="1">
            <a:spLocks noChangeArrowheads="1"/>
          </p:cNvSpPr>
          <p:nvPr/>
        </p:nvSpPr>
        <p:spPr bwMode="auto">
          <a:xfrm>
            <a:off x="50800" y="50800"/>
            <a:ext cx="4216400" cy="41767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bIns="93600">
            <a:spAutoFit/>
          </a:bodyPr>
          <a:lstStyle/>
          <a:p>
            <a:pPr algn="ctr">
              <a:defRPr/>
            </a:pPr>
            <a:r>
              <a:rPr lang="en-US" u="sng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Electromagnetism:  Car's ignition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13035" y="3875809"/>
            <a:ext cx="4154453" cy="2689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16028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66"/>
          <p:cNvSpPr txBox="1">
            <a:spLocks noChangeArrowheads="1"/>
          </p:cNvSpPr>
          <p:nvPr/>
        </p:nvSpPr>
        <p:spPr bwMode="auto">
          <a:xfrm>
            <a:off x="63500" y="1708150"/>
            <a:ext cx="4521200" cy="909638"/>
          </a:xfrm>
          <a:prstGeom prst="rect">
            <a:avLst/>
          </a:prstGeom>
          <a:gradFill rotWithShape="1">
            <a:gsLst>
              <a:gs pos="0">
                <a:srgbClr val="FAFFFF"/>
              </a:gs>
              <a:gs pos="64999">
                <a:srgbClr val="F3FFFF"/>
              </a:gs>
              <a:gs pos="100000">
                <a:srgbClr val="EFFFFF"/>
              </a:gs>
            </a:gsLst>
            <a:lin ang="5400000" scaled="1"/>
          </a:gradFill>
          <a:ln w="9525">
            <a:solidFill>
              <a:srgbClr val="E6F5F2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bIns="468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600">
                <a:solidFill>
                  <a:srgbClr val="000000"/>
                </a:solidFill>
              </a:rPr>
              <a:t>This single loop of wire is immersed in a magnetic field.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1600">
                <a:solidFill>
                  <a:srgbClr val="000000"/>
                </a:solidFill>
              </a:rPr>
              <a:t>The loop of wire has a diameter of 5 cm.</a:t>
            </a:r>
          </a:p>
        </p:txBody>
      </p:sp>
      <p:pic>
        <p:nvPicPr>
          <p:cNvPr id="17411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50800"/>
            <a:ext cx="239077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800" y="3149600"/>
            <a:ext cx="6413500" cy="1154113"/>
          </a:xfrm>
          <a:prstGeom prst="rect">
            <a:avLst/>
          </a:prstGeom>
          <a:gradFill rotWithShape="1">
            <a:gsLst>
              <a:gs pos="0">
                <a:srgbClr val="E2F5FF"/>
              </a:gs>
              <a:gs pos="64999">
                <a:srgbClr val="BCE7FF"/>
              </a:gs>
              <a:gs pos="100000">
                <a:srgbClr val="A2DFFF"/>
              </a:gs>
            </a:gsLst>
            <a:lin ang="5400000" scaled="1"/>
          </a:gradFill>
          <a:ln w="9525">
            <a:solidFill>
              <a:srgbClr val="87C2F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600">
                <a:solidFill>
                  <a:srgbClr val="000000"/>
                </a:solidFill>
              </a:rPr>
              <a:t>The current is switched off and the magnetic field collapses in 100 µs</a:t>
            </a:r>
          </a:p>
          <a:p>
            <a:pPr eaLnBrk="1" hangingPunct="1">
              <a:spcAft>
                <a:spcPts val="600"/>
              </a:spcAft>
              <a:buFont typeface="Verdana" pitchFamily="-111" charset="0"/>
              <a:buAutoNum type="arabicPeriod" startAt="3"/>
            </a:pPr>
            <a:r>
              <a:rPr lang="en-US" altLang="en-US" sz="1600">
                <a:solidFill>
                  <a:srgbClr val="000000"/>
                </a:solidFill>
              </a:rPr>
              <a:t>Calculate the emf that is generated in the loop of wire whilst the magnetic field is reduced to zero.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521450" y="2384425"/>
            <a:ext cx="2552700" cy="4011613"/>
            <a:chOff x="6521450" y="2384425"/>
            <a:chExt cx="2552700" cy="4011315"/>
          </a:xfrm>
        </p:grpSpPr>
        <p:pic>
          <p:nvPicPr>
            <p:cNvPr id="17426" name="Picture 18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521450" y="2384425"/>
              <a:ext cx="2552700" cy="35179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glow rad="101600">
                <a:schemeClr val="accent4">
                  <a:alpha val="75000"/>
                </a:schemeClr>
              </a:glow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7445" name="TextBox 24"/>
            <p:cNvSpPr txBox="1">
              <a:spLocks noChangeArrowheads="1"/>
            </p:cNvSpPr>
            <p:nvPr/>
          </p:nvSpPr>
          <p:spPr bwMode="auto">
            <a:xfrm>
              <a:off x="6756400" y="5933811"/>
              <a:ext cx="2235200" cy="461929"/>
            </a:xfrm>
            <a:prstGeom prst="rect">
              <a:avLst/>
            </a:prstGeom>
            <a:gradFill rotWithShape="1">
              <a:gsLst>
                <a:gs pos="0">
                  <a:srgbClr val="EDFFFF"/>
                </a:gs>
                <a:gs pos="100000">
                  <a:srgbClr val="EAFCF8"/>
                </a:gs>
              </a:gsLst>
              <a:lin ang="5400000"/>
            </a:gradFill>
            <a:ln w="9525">
              <a:solidFill>
                <a:srgbClr val="E6F5F2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bIns="46800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rgbClr val="000000"/>
                  </a:solidFill>
                  <a:latin typeface="Verdana"/>
                  <a:ea typeface="ＭＳ Ｐゴシック" charset="-128"/>
                  <a:cs typeface="ＭＳ Ｐゴシック" charset="-128"/>
                </a:rPr>
                <a:t>Wilhelm Eduard Weber</a:t>
              </a:r>
            </a:p>
            <a:p>
              <a:pPr algn="ctr">
                <a:defRPr/>
              </a:pPr>
              <a:r>
                <a:rPr lang="en-US" sz="1200" b="1">
                  <a:solidFill>
                    <a:srgbClr val="000000"/>
                  </a:solidFill>
                  <a:latin typeface="Verdana"/>
                  <a:ea typeface="ＭＳ Ｐゴシック" charset="-128"/>
                  <a:cs typeface="ＭＳ Ｐゴシック" charset="-128"/>
                </a:rPr>
                <a:t>1804 - 1891</a:t>
              </a:r>
            </a:p>
          </p:txBody>
        </p:sp>
      </p:grpSp>
      <p:grpSp>
        <p:nvGrpSpPr>
          <p:cNvPr id="17415" name="Group 127"/>
          <p:cNvGrpSpPr>
            <a:grpSpLocks/>
          </p:cNvGrpSpPr>
          <p:nvPr/>
        </p:nvGrpSpPr>
        <p:grpSpPr bwMode="auto">
          <a:xfrm>
            <a:off x="4427538" y="152400"/>
            <a:ext cx="2152650" cy="2078038"/>
            <a:chOff x="4059769" y="304814"/>
            <a:chExt cx="2152650" cy="2077491"/>
          </a:xfrm>
        </p:grpSpPr>
        <p:sp>
          <p:nvSpPr>
            <p:cNvPr id="17433" name="Oval 70"/>
            <p:cNvSpPr>
              <a:spLocks noChangeArrowheads="1"/>
            </p:cNvSpPr>
            <p:nvPr/>
          </p:nvSpPr>
          <p:spPr bwMode="auto">
            <a:xfrm>
              <a:off x="4191000" y="431800"/>
              <a:ext cx="1841500" cy="1841500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bIns="46800"/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7434" name="TextBox 126"/>
            <p:cNvSpPr txBox="1">
              <a:spLocks noChangeArrowheads="1"/>
            </p:cNvSpPr>
            <p:nvPr/>
          </p:nvSpPr>
          <p:spPr bwMode="auto">
            <a:xfrm>
              <a:off x="4059769" y="304814"/>
              <a:ext cx="2152650" cy="2077491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bIns="46800">
              <a:spAutoFit/>
            </a:bodyPr>
            <a:lstStyle>
              <a:lvl1pPr eaLnBrk="0" hangingPunct="0"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1950" algn="l"/>
                  <a:tab pos="717550" algn="l"/>
                  <a:tab pos="1079500" algn="l"/>
                  <a:tab pos="1435100" algn="l"/>
                  <a:tab pos="1797050" algn="l"/>
                </a:tabLs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pPr eaLnBrk="1" hangingPunct="1">
                <a:spcAft>
                  <a:spcPts val="1800"/>
                </a:spcAft>
              </a:pPr>
              <a:r>
                <a:rPr lang="en-US" altLang="en-US" sz="900">
                  <a:solidFill>
                    <a:srgbClr val="008000"/>
                  </a:solidFill>
                  <a:latin typeface="Wingdings 2" charset="2"/>
                </a:rPr>
                <a:t>Å	Å	Å	Å	Å	Å</a:t>
              </a:r>
            </a:p>
            <a:p>
              <a:pPr eaLnBrk="1" hangingPunct="1">
                <a:spcAft>
                  <a:spcPts val="1800"/>
                </a:spcAft>
              </a:pPr>
              <a:r>
                <a:rPr lang="en-US" altLang="en-US" sz="900">
                  <a:solidFill>
                    <a:srgbClr val="008000"/>
                  </a:solidFill>
                  <a:latin typeface="Wingdings 2" charset="2"/>
                </a:rPr>
                <a:t>Å	Å	Å	Å	Å	Å</a:t>
              </a:r>
            </a:p>
            <a:p>
              <a:pPr eaLnBrk="1" hangingPunct="1">
                <a:spcAft>
                  <a:spcPts val="1800"/>
                </a:spcAft>
              </a:pPr>
              <a:r>
                <a:rPr lang="en-US" altLang="en-US" sz="900">
                  <a:solidFill>
                    <a:srgbClr val="008000"/>
                  </a:solidFill>
                  <a:latin typeface="Wingdings 2" charset="2"/>
                </a:rPr>
                <a:t>Å	Å	Å	Å	Å	Å</a:t>
              </a:r>
            </a:p>
            <a:p>
              <a:pPr eaLnBrk="1" hangingPunct="1">
                <a:spcAft>
                  <a:spcPts val="1800"/>
                </a:spcAft>
              </a:pPr>
              <a:r>
                <a:rPr lang="en-US" altLang="en-US" sz="900">
                  <a:solidFill>
                    <a:srgbClr val="008000"/>
                  </a:solidFill>
                  <a:latin typeface="Wingdings 2" charset="2"/>
                </a:rPr>
                <a:t>Å	Å	Å	Å	Å	Å</a:t>
              </a:r>
            </a:p>
            <a:p>
              <a:pPr eaLnBrk="1" hangingPunct="1">
                <a:spcAft>
                  <a:spcPts val="1800"/>
                </a:spcAft>
              </a:pPr>
              <a:r>
                <a:rPr lang="en-US" altLang="en-US" sz="900">
                  <a:solidFill>
                    <a:srgbClr val="008000"/>
                  </a:solidFill>
                  <a:latin typeface="Wingdings 2" charset="2"/>
                </a:rPr>
                <a:t>Å	Å	Å	Å	Å	Å</a:t>
              </a:r>
            </a:p>
            <a:p>
              <a:pPr eaLnBrk="1" hangingPunct="1">
                <a:spcAft>
                  <a:spcPts val="1800"/>
                </a:spcAft>
              </a:pPr>
              <a:r>
                <a:rPr lang="en-US" altLang="en-US" sz="900">
                  <a:solidFill>
                    <a:srgbClr val="008000"/>
                  </a:solidFill>
                  <a:latin typeface="Wingdings 2" charset="2"/>
                </a:rPr>
                <a:t>Å	Å	Å	Å	Å	Å</a:t>
              </a:r>
            </a:p>
          </p:txBody>
        </p:sp>
      </p:grpSp>
      <p:sp>
        <p:nvSpPr>
          <p:cNvPr id="17420" name="TextBox 22"/>
          <p:cNvSpPr txBox="1">
            <a:spLocks noChangeArrowheads="1"/>
          </p:cNvSpPr>
          <p:nvPr/>
        </p:nvSpPr>
        <p:spPr bwMode="auto">
          <a:xfrm>
            <a:off x="63500" y="5918200"/>
            <a:ext cx="6197600" cy="6778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bIns="46800">
            <a:spAutoFit/>
          </a:bodyPr>
          <a:lstStyle/>
          <a:p>
            <a:pPr>
              <a:defRPr/>
            </a:pPr>
            <a:r>
              <a:rPr lang="en-US" sz="1900">
                <a:solidFill>
                  <a:srgbClr val="000000"/>
                </a:solidFill>
                <a:latin typeface="Verdana"/>
                <a:ea typeface="ＭＳ Ｐゴシック" charset="-128"/>
                <a:cs typeface="ＭＳ Ｐゴシック" charset="-128"/>
              </a:rPr>
              <a:t>If the coil had a 20,000 turns then the induced voltage would be 32,000 V</a:t>
            </a:r>
          </a:p>
        </p:txBody>
      </p:sp>
      <p:sp>
        <p:nvSpPr>
          <p:cNvPr id="21" name="TextBox 128"/>
          <p:cNvSpPr txBox="1">
            <a:spLocks noChangeArrowheads="1"/>
          </p:cNvSpPr>
          <p:nvPr/>
        </p:nvSpPr>
        <p:spPr bwMode="auto">
          <a:xfrm>
            <a:off x="50800" y="520700"/>
            <a:ext cx="4241800" cy="10783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468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1600">
                <a:solidFill>
                  <a:srgbClr val="000090"/>
                </a:solidFill>
              </a:rPr>
              <a:t>The ignition coil in a car engine has many turns of wire and produces a very high voltage from a 12 V car battery. 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100" y="2743200"/>
            <a:ext cx="5956300" cy="339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bIns="46800">
            <a:spAutoFit/>
          </a:bodyPr>
          <a:lstStyle/>
          <a:p>
            <a:pPr marL="444500" indent="-444500">
              <a:buFont typeface="Verdana" charset="0"/>
              <a:buAutoNum type="arabicPeriod" startAt="2"/>
              <a:defRPr/>
            </a:pPr>
            <a:r>
              <a:rPr lang="en-US" sz="1600">
                <a:solidFill>
                  <a:srgbClr val="000000"/>
                </a:solidFill>
                <a:latin typeface="Verdana"/>
                <a:ea typeface="ＭＳ Ｐゴシック" charset="-128"/>
                <a:cs typeface="ＭＳ Ｐゴシック" charset="-128"/>
              </a:rPr>
              <a:t>Calculate the flux passing through the loop of wire.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1" y="4375150"/>
            <a:ext cx="2335240" cy="141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7401" y="4343400"/>
            <a:ext cx="3133725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9" name="TextBox 68"/>
          <p:cNvSpPr txBox="1">
            <a:spLocks noChangeArrowheads="1"/>
          </p:cNvSpPr>
          <p:nvPr/>
        </p:nvSpPr>
        <p:spPr bwMode="auto">
          <a:xfrm>
            <a:off x="50800" y="50800"/>
            <a:ext cx="4216400" cy="37042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bIns="46800">
            <a:spAutoFit/>
          </a:bodyPr>
          <a:lstStyle/>
          <a:p>
            <a:pPr algn="ctr">
              <a:defRPr/>
            </a:pPr>
            <a:r>
              <a:rPr lang="en-US" u="sng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Electromagnetism:  Car's ignition</a:t>
            </a:r>
          </a:p>
        </p:txBody>
      </p:sp>
    </p:spTree>
    <p:extLst>
      <p:ext uri="{BB962C8B-B14F-4D97-AF65-F5344CB8AC3E}">
        <p14:creationId xmlns:p14="http://schemas.microsoft.com/office/powerpoint/2010/main" val="99850147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50800"/>
            <a:ext cx="17462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8"/>
          <p:cNvSpPr txBox="1">
            <a:spLocks noChangeArrowheads="1"/>
          </p:cNvSpPr>
          <p:nvPr/>
        </p:nvSpPr>
        <p:spPr bwMode="auto">
          <a:xfrm flipH="1">
            <a:off x="63500" y="2260600"/>
            <a:ext cx="6972300" cy="369888"/>
          </a:xfrm>
          <a:prstGeom prst="rect">
            <a:avLst/>
          </a:prstGeom>
          <a:gradFill rotWithShape="1">
            <a:gsLst>
              <a:gs pos="0">
                <a:srgbClr val="9CD7FF"/>
              </a:gs>
              <a:gs pos="100000">
                <a:srgbClr val="6FB3F7"/>
              </a:gs>
            </a:gsLst>
            <a:lin ang="5400000"/>
          </a:gradFill>
          <a:ln w="9525">
            <a:solidFill>
              <a:srgbClr val="79AFE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 marL="444500" indent="-444500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1800"/>
              </a:spcAft>
              <a:buFont typeface="Verdana" pitchFamily="-111" charset="0"/>
              <a:buAutoNum type="arabicPeriod" startAt="4"/>
            </a:pPr>
            <a:r>
              <a:rPr lang="en-US" altLang="en-US" sz="1800">
                <a:solidFill>
                  <a:srgbClr val="000090"/>
                </a:solidFill>
              </a:rPr>
              <a:t>Explain how to determine the direction of the current.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0800" y="2870200"/>
            <a:ext cx="6362700" cy="34679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93600" bIns="1404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1800">
                <a:solidFill>
                  <a:srgbClr val="000000"/>
                </a:solidFill>
              </a:rPr>
              <a:t>Lenz's law states that when an emf (voltage) is generated by a change in magnetic flux.</a:t>
            </a:r>
          </a:p>
          <a:p>
            <a:pPr eaLnBrk="1" hangingPunct="1">
              <a:spcAft>
                <a:spcPts val="1200"/>
              </a:spcAft>
              <a:buFont typeface="Wingdings" charset="2"/>
              <a:buChar char=""/>
            </a:pPr>
            <a:r>
              <a:rPr lang="en-US" altLang="en-US" sz="1800">
                <a:solidFill>
                  <a:srgbClr val="000000"/>
                </a:solidFill>
              </a:rPr>
              <a:t>the induced emf is such that it produces a current whose magnetic field opposes the change which produces it. </a:t>
            </a:r>
          </a:p>
          <a:p>
            <a:pPr eaLnBrk="1" hangingPunct="1">
              <a:spcAft>
                <a:spcPts val="1200"/>
              </a:spcAft>
              <a:buFont typeface="Wingdings" charset="2"/>
              <a:buChar char=""/>
            </a:pPr>
            <a:r>
              <a:rPr lang="en-US" altLang="en-US" sz="1800">
                <a:solidFill>
                  <a:srgbClr val="000000"/>
                </a:solidFill>
              </a:rPr>
              <a:t>The induced magnetic field inside any loop of wire always acts to keep the magnetic flux in the loop constant. 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1800">
                <a:solidFill>
                  <a:srgbClr val="000000"/>
                </a:solidFill>
              </a:rPr>
              <a:t>That is, the induced current tends to keep the original magnetic flux from changing.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446838" y="2070100"/>
            <a:ext cx="2655887" cy="4065588"/>
            <a:chOff x="6446838" y="2070100"/>
            <a:chExt cx="2656442" cy="406593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6476844" y="2070100"/>
              <a:ext cx="2603656" cy="359493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glow rad="101600">
                <a:schemeClr val="accent6">
                  <a:alpha val="75000"/>
                </a:schemeClr>
              </a:glow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8452" name="Rectangle 7"/>
            <p:cNvSpPr>
              <a:spLocks noChangeArrowheads="1"/>
            </p:cNvSpPr>
            <p:nvPr/>
          </p:nvSpPr>
          <p:spPr bwMode="auto">
            <a:xfrm>
              <a:off x="6446838" y="5674029"/>
              <a:ext cx="2656442" cy="462002"/>
            </a:xfrm>
            <a:prstGeom prst="rect">
              <a:avLst/>
            </a:prstGeom>
            <a:gradFill rotWithShape="1">
              <a:gsLst>
                <a:gs pos="0">
                  <a:srgbClr val="EDFFFF"/>
                </a:gs>
                <a:gs pos="100000">
                  <a:srgbClr val="EAFCF8"/>
                </a:gs>
              </a:gsLst>
              <a:lin ang="5400000"/>
            </a:gradFill>
            <a:ln w="9525">
              <a:solidFill>
                <a:srgbClr val="E6F5F2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i="1">
                  <a:solidFill>
                    <a:srgbClr val="000000"/>
                  </a:solidFill>
                  <a:latin typeface="Verdana"/>
                  <a:ea typeface="ＭＳ Ｐゴシック" charset="-128"/>
                  <a:cs typeface="ＭＳ Ｐゴシック" charset="-128"/>
                </a:rPr>
                <a:t>Heinrich Friedrich Emil Lenz</a:t>
              </a:r>
            </a:p>
            <a:p>
              <a:pPr algn="ctr">
                <a:defRPr/>
              </a:pPr>
              <a:r>
                <a:rPr lang="en-US" sz="1200" b="1" i="1">
                  <a:solidFill>
                    <a:srgbClr val="000000"/>
                  </a:solidFill>
                  <a:latin typeface="Verdana"/>
                  <a:ea typeface="ＭＳ Ｐゴシック" charset="-128"/>
                  <a:cs typeface="ＭＳ Ｐゴシック" charset="-128"/>
                </a:rPr>
                <a:t>1804 - 1865</a:t>
              </a:r>
            </a:p>
          </p:txBody>
        </p:sp>
      </p:grpSp>
      <p:sp>
        <p:nvSpPr>
          <p:cNvPr id="20" name="TextBox 128"/>
          <p:cNvSpPr txBox="1">
            <a:spLocks noChangeArrowheads="1"/>
          </p:cNvSpPr>
          <p:nvPr/>
        </p:nvSpPr>
        <p:spPr bwMode="auto">
          <a:xfrm>
            <a:off x="63500" y="546100"/>
            <a:ext cx="5930900" cy="16180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936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</a:rPr>
              <a:t>The ignition coil in a car engine has many turns of wire and produces a very high voltage from a 12 V car battery.  </a:t>
            </a: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</a:rPr>
              <a:t>Finding the emf in one loop of wire and then multiplying it by the number of turns will determine this high voltage.</a:t>
            </a:r>
          </a:p>
        </p:txBody>
      </p:sp>
      <p:pic>
        <p:nvPicPr>
          <p:cNvPr id="18444" name="Picture 68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50800"/>
            <a:ext cx="13493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68"/>
          <p:cNvSpPr txBox="1">
            <a:spLocks noChangeArrowheads="1"/>
          </p:cNvSpPr>
          <p:nvPr/>
        </p:nvSpPr>
        <p:spPr bwMode="auto">
          <a:xfrm>
            <a:off x="50800" y="50800"/>
            <a:ext cx="4216400" cy="41767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bIns="93600">
            <a:spAutoFit/>
          </a:bodyPr>
          <a:lstStyle/>
          <a:p>
            <a:pPr algn="ctr">
              <a:defRPr/>
            </a:pPr>
            <a:r>
              <a:rPr lang="en-US" u="sng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Electromagnetism:  Car's ignition</a:t>
            </a:r>
          </a:p>
        </p:txBody>
      </p:sp>
    </p:spTree>
    <p:extLst>
      <p:ext uri="{BB962C8B-B14F-4D97-AF65-F5344CB8AC3E}">
        <p14:creationId xmlns:p14="http://schemas.microsoft.com/office/powerpoint/2010/main" val="2191626545"/>
      </p:ext>
    </p:extLst>
  </p:cSld>
  <p:clrMapOvr>
    <a:masterClrMapping/>
  </p:clrMapOvr>
  <p:transition xmlns:p14="http://schemas.microsoft.com/office/powerpoint/2010/main" spd="med">
    <p:wheel spokes="8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195263" y="2616200"/>
            <a:ext cx="6532562" cy="1677988"/>
            <a:chOff x="195263" y="2832100"/>
            <a:chExt cx="6532559" cy="1677988"/>
          </a:xfrm>
        </p:grpSpPr>
        <p:grpSp>
          <p:nvGrpSpPr>
            <p:cNvPr id="19532" name="Group 75"/>
            <p:cNvGrpSpPr>
              <a:grpSpLocks/>
            </p:cNvGrpSpPr>
            <p:nvPr/>
          </p:nvGrpSpPr>
          <p:grpSpPr bwMode="auto">
            <a:xfrm>
              <a:off x="995363" y="2832100"/>
              <a:ext cx="4981575" cy="1677988"/>
              <a:chOff x="1237281" y="3911600"/>
              <a:chExt cx="4981487" cy="1677988"/>
            </a:xfrm>
          </p:grpSpPr>
          <p:cxnSp>
            <p:nvCxnSpPr>
              <p:cNvPr id="19536" name="Straight Arrow Connector 20"/>
              <p:cNvCxnSpPr>
                <a:cxnSpLocks noChangeShapeType="1"/>
              </p:cNvCxnSpPr>
              <p:nvPr/>
            </p:nvCxnSpPr>
            <p:spPr bwMode="auto">
              <a:xfrm>
                <a:off x="1240368" y="3911600"/>
                <a:ext cx="49784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37" name="Straight Arrow Connector 21"/>
              <p:cNvCxnSpPr>
                <a:cxnSpLocks noChangeShapeType="1"/>
              </p:cNvCxnSpPr>
              <p:nvPr/>
            </p:nvCxnSpPr>
            <p:spPr bwMode="auto">
              <a:xfrm>
                <a:off x="1238253" y="4064000"/>
                <a:ext cx="49784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38" name="Straight Arrow Connector 34"/>
              <p:cNvCxnSpPr>
                <a:cxnSpLocks noChangeShapeType="1"/>
              </p:cNvCxnSpPr>
              <p:nvPr/>
            </p:nvCxnSpPr>
            <p:spPr bwMode="auto">
              <a:xfrm>
                <a:off x="1238255" y="4216400"/>
                <a:ext cx="49784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39" name="Straight Arrow Connector 35"/>
              <p:cNvCxnSpPr>
                <a:cxnSpLocks noChangeShapeType="1"/>
              </p:cNvCxnSpPr>
              <p:nvPr/>
            </p:nvCxnSpPr>
            <p:spPr bwMode="auto">
              <a:xfrm>
                <a:off x="1238267" y="4368800"/>
                <a:ext cx="49784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40" name="Straight Arrow Connector 36"/>
              <p:cNvCxnSpPr>
                <a:cxnSpLocks noChangeShapeType="1"/>
              </p:cNvCxnSpPr>
              <p:nvPr/>
            </p:nvCxnSpPr>
            <p:spPr bwMode="auto">
              <a:xfrm>
                <a:off x="1238279" y="4521200"/>
                <a:ext cx="49784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41" name="Straight Arrow Connector 37"/>
              <p:cNvCxnSpPr>
                <a:cxnSpLocks noChangeShapeType="1"/>
              </p:cNvCxnSpPr>
              <p:nvPr/>
            </p:nvCxnSpPr>
            <p:spPr bwMode="auto">
              <a:xfrm>
                <a:off x="1238291" y="4673600"/>
                <a:ext cx="49784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42" name="Straight Arrow Connector 38"/>
              <p:cNvCxnSpPr>
                <a:cxnSpLocks noChangeShapeType="1"/>
              </p:cNvCxnSpPr>
              <p:nvPr/>
            </p:nvCxnSpPr>
            <p:spPr bwMode="auto">
              <a:xfrm>
                <a:off x="1238303" y="4826000"/>
                <a:ext cx="49784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43" name="Straight Arrow Connector 39"/>
              <p:cNvCxnSpPr>
                <a:cxnSpLocks noChangeShapeType="1"/>
              </p:cNvCxnSpPr>
              <p:nvPr/>
            </p:nvCxnSpPr>
            <p:spPr bwMode="auto">
              <a:xfrm>
                <a:off x="1239373" y="4978400"/>
                <a:ext cx="49784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44" name="Straight Arrow Connector 40"/>
              <p:cNvCxnSpPr>
                <a:cxnSpLocks noChangeShapeType="1"/>
              </p:cNvCxnSpPr>
              <p:nvPr/>
            </p:nvCxnSpPr>
            <p:spPr bwMode="auto">
              <a:xfrm>
                <a:off x="1238327" y="5130800"/>
                <a:ext cx="49784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45" name="Straight Arrow Connector 41"/>
              <p:cNvCxnSpPr>
                <a:cxnSpLocks noChangeShapeType="1"/>
              </p:cNvCxnSpPr>
              <p:nvPr/>
            </p:nvCxnSpPr>
            <p:spPr bwMode="auto">
              <a:xfrm>
                <a:off x="1237281" y="5283200"/>
                <a:ext cx="49784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46" name="Straight Arrow Connector 42"/>
              <p:cNvCxnSpPr>
                <a:cxnSpLocks noChangeShapeType="1"/>
              </p:cNvCxnSpPr>
              <p:nvPr/>
            </p:nvCxnSpPr>
            <p:spPr bwMode="auto">
              <a:xfrm>
                <a:off x="1238351" y="5435600"/>
                <a:ext cx="49784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47" name="Straight Arrow Connector 43"/>
              <p:cNvCxnSpPr>
                <a:cxnSpLocks noChangeShapeType="1"/>
              </p:cNvCxnSpPr>
              <p:nvPr/>
            </p:nvCxnSpPr>
            <p:spPr bwMode="auto">
              <a:xfrm>
                <a:off x="1237305" y="5588000"/>
                <a:ext cx="49784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533" name="Group 60"/>
            <p:cNvGrpSpPr>
              <a:grpSpLocks/>
            </p:cNvGrpSpPr>
            <p:nvPr/>
          </p:nvGrpSpPr>
          <p:grpSpPr bwMode="auto">
            <a:xfrm>
              <a:off x="195263" y="3094038"/>
              <a:ext cx="6532559" cy="936625"/>
              <a:chOff x="195236" y="3094335"/>
              <a:chExt cx="6533210" cy="936030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195236" y="3107035"/>
                <a:ext cx="963350" cy="92333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CA" sz="5400" b="1" i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Verdana" pitchFamily="-111" charset="0"/>
                    <a:ea typeface="ＭＳ Ｐゴシック" pitchFamily="-111" charset="-128"/>
                    <a:cs typeface="ＭＳ Ｐゴシック" pitchFamily="-111" charset="-128"/>
                  </a:rPr>
                  <a:t>N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859436" y="3094335"/>
                <a:ext cx="869010" cy="92333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CA" sz="5400" b="1" i="1" dirty="0">
                    <a:ln w="1905"/>
                    <a:solidFill>
                      <a:srgbClr val="00009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Verdana" pitchFamily="-111" charset="0"/>
                    <a:ea typeface="ＭＳ Ｐゴシック" pitchFamily="-111" charset="-128"/>
                    <a:cs typeface="ＭＳ Ｐゴシック" pitchFamily="-111" charset="-128"/>
                  </a:rPr>
                  <a:t>S</a:t>
                </a:r>
              </a:p>
            </p:txBody>
          </p:sp>
        </p:grpSp>
      </p:grpSp>
      <p:sp>
        <p:nvSpPr>
          <p:cNvPr id="114" name="Rounded Rectangle 113"/>
          <p:cNvSpPr>
            <a:spLocks noChangeArrowheads="1"/>
          </p:cNvSpPr>
          <p:nvPr/>
        </p:nvSpPr>
        <p:spPr bwMode="auto">
          <a:xfrm>
            <a:off x="2184400" y="2120900"/>
            <a:ext cx="1422400" cy="431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60" name="Rounded Rectangle 81"/>
          <p:cNvSpPr>
            <a:spLocks noChangeArrowheads="1"/>
          </p:cNvSpPr>
          <p:nvPr/>
        </p:nvSpPr>
        <p:spPr bwMode="auto">
          <a:xfrm>
            <a:off x="25400" y="4673600"/>
            <a:ext cx="9105900" cy="1879600"/>
          </a:xfrm>
          <a:prstGeom prst="roundRect">
            <a:avLst>
              <a:gd name="adj" fmla="val 10181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9461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0"/>
            <a:ext cx="23749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65350"/>
            <a:ext cx="457200" cy="6985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3522663" y="2878138"/>
            <a:ext cx="2747962" cy="936625"/>
            <a:chOff x="3141564" y="3094335"/>
            <a:chExt cx="2748717" cy="936030"/>
          </a:xfrm>
        </p:grpSpPr>
        <p:sp>
          <p:nvSpPr>
            <p:cNvPr id="60" name="Rectangle 59"/>
            <p:cNvSpPr/>
            <p:nvPr/>
          </p:nvSpPr>
          <p:spPr>
            <a:xfrm>
              <a:off x="3141564" y="3107035"/>
              <a:ext cx="963345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CA" sz="5400" b="1" i="1" dirty="0">
                  <a:ln w="1905"/>
                  <a:solidFill>
                    <a:srgbClr val="E51313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rPr>
                <a:t>N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021274" y="3094335"/>
              <a:ext cx="869007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CA" sz="5400" b="1" i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rPr>
                <a:t>S</a:t>
              </a:r>
            </a:p>
          </p:txBody>
        </p:sp>
      </p:grpSp>
      <p:sp>
        <p:nvSpPr>
          <p:cNvPr id="64" name="TextBox 126"/>
          <p:cNvSpPr txBox="1">
            <a:spLocks noChangeArrowheads="1"/>
          </p:cNvSpPr>
          <p:nvPr/>
        </p:nvSpPr>
        <p:spPr bwMode="auto">
          <a:xfrm>
            <a:off x="6573838" y="2247900"/>
            <a:ext cx="215265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61950" algn="l"/>
                <a:tab pos="717550" algn="l"/>
                <a:tab pos="1079500" algn="l"/>
                <a:tab pos="1435100" algn="l"/>
                <a:tab pos="179705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tabLst>
                <a:tab pos="361950" algn="l"/>
                <a:tab pos="717550" algn="l"/>
                <a:tab pos="1079500" algn="l"/>
                <a:tab pos="1435100" algn="l"/>
                <a:tab pos="179705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tabLst>
                <a:tab pos="361950" algn="l"/>
                <a:tab pos="717550" algn="l"/>
                <a:tab pos="1079500" algn="l"/>
                <a:tab pos="1435100" algn="l"/>
                <a:tab pos="179705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tabLst>
                <a:tab pos="361950" algn="l"/>
                <a:tab pos="717550" algn="l"/>
                <a:tab pos="1079500" algn="l"/>
                <a:tab pos="1435100" algn="l"/>
                <a:tab pos="179705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tabLst>
                <a:tab pos="361950" algn="l"/>
                <a:tab pos="717550" algn="l"/>
                <a:tab pos="1079500" algn="l"/>
                <a:tab pos="1435100" algn="l"/>
                <a:tab pos="179705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717550" algn="l"/>
                <a:tab pos="1079500" algn="l"/>
                <a:tab pos="1435100" algn="l"/>
                <a:tab pos="179705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717550" algn="l"/>
                <a:tab pos="1079500" algn="l"/>
                <a:tab pos="1435100" algn="l"/>
                <a:tab pos="179705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717550" algn="l"/>
                <a:tab pos="1079500" algn="l"/>
                <a:tab pos="1435100" algn="l"/>
                <a:tab pos="179705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717550" algn="l"/>
                <a:tab pos="1079500" algn="l"/>
                <a:tab pos="1435100" algn="l"/>
                <a:tab pos="179705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altLang="en-US" sz="900">
                <a:solidFill>
                  <a:srgbClr val="008000"/>
                </a:solidFill>
                <a:latin typeface="Wingdings 2" charset="2"/>
              </a:rPr>
              <a:t>Å	Å	Å	Å	Å	Å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900">
                <a:solidFill>
                  <a:srgbClr val="008000"/>
                </a:solidFill>
                <a:latin typeface="Wingdings 2" charset="2"/>
              </a:rPr>
              <a:t>Å	Å	Å	Å	Å	Å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900">
                <a:solidFill>
                  <a:srgbClr val="008000"/>
                </a:solidFill>
                <a:latin typeface="Wingdings 2" charset="2"/>
              </a:rPr>
              <a:t>Å	Å	Å	Å	Å	Å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900">
                <a:solidFill>
                  <a:srgbClr val="008000"/>
                </a:solidFill>
                <a:latin typeface="Wingdings 2" charset="2"/>
              </a:rPr>
              <a:t>Å	Å	Å	Å	Å	Å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900">
                <a:solidFill>
                  <a:srgbClr val="008000"/>
                </a:solidFill>
                <a:latin typeface="Wingdings 2" charset="2"/>
              </a:rPr>
              <a:t>Å	Å	Å	Å	Å	Å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900">
                <a:solidFill>
                  <a:srgbClr val="008000"/>
                </a:solidFill>
                <a:latin typeface="Wingdings 2" charset="2"/>
              </a:rPr>
              <a:t>Å	Å	Å	Å	Å	Å</a:t>
            </a: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813050"/>
            <a:ext cx="107791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Rectangle 107"/>
          <p:cNvSpPr>
            <a:spLocks noChangeArrowheads="1"/>
          </p:cNvSpPr>
          <p:nvPr/>
        </p:nvSpPr>
        <p:spPr bwMode="auto">
          <a:xfrm>
            <a:off x="6527800" y="2260600"/>
            <a:ext cx="2247900" cy="2120900"/>
          </a:xfrm>
          <a:prstGeom prst="rect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68" name="Oval 70"/>
          <p:cNvSpPr>
            <a:spLocks noChangeArrowheads="1"/>
          </p:cNvSpPr>
          <p:nvPr/>
        </p:nvSpPr>
        <p:spPr bwMode="auto">
          <a:xfrm>
            <a:off x="6718300" y="2413000"/>
            <a:ext cx="1841500" cy="1841500"/>
          </a:xfrm>
          <a:prstGeom prst="ellipse">
            <a:avLst/>
          </a:prstGeom>
          <a:noFill/>
          <a:ln w="571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6786563" y="2616200"/>
            <a:ext cx="1608137" cy="1541463"/>
            <a:chOff x="6786035" y="2832098"/>
            <a:chExt cx="1608665" cy="1540936"/>
          </a:xfrm>
        </p:grpSpPr>
        <p:cxnSp>
          <p:nvCxnSpPr>
            <p:cNvPr id="19528" name="Straight Arrow Connector 57"/>
            <p:cNvCxnSpPr>
              <a:cxnSpLocks noChangeShapeType="1"/>
            </p:cNvCxnSpPr>
            <p:nvPr/>
          </p:nvCxnSpPr>
          <p:spPr bwMode="auto">
            <a:xfrm rot="5400000">
              <a:off x="6752168" y="2865965"/>
              <a:ext cx="342900" cy="275165"/>
            </a:xfrm>
            <a:prstGeom prst="straightConnector1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29" name="Straight Arrow Connector 58"/>
            <p:cNvCxnSpPr>
              <a:cxnSpLocks noChangeShapeType="1"/>
            </p:cNvCxnSpPr>
            <p:nvPr/>
          </p:nvCxnSpPr>
          <p:spPr bwMode="auto">
            <a:xfrm rot="10800000" flipH="1">
              <a:off x="8064500" y="4106334"/>
              <a:ext cx="330200" cy="266700"/>
            </a:xfrm>
            <a:prstGeom prst="straightConnector1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2184400" y="2108200"/>
            <a:ext cx="142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800000"/>
                </a:solidFill>
              </a:rPr>
              <a:t>In 100 µs</a:t>
            </a:r>
          </a:p>
        </p:txBody>
      </p:sp>
      <p:sp>
        <p:nvSpPr>
          <p:cNvPr id="19471" name="Oval 55"/>
          <p:cNvSpPr>
            <a:spLocks noChangeArrowheads="1"/>
          </p:cNvSpPr>
          <p:nvPr/>
        </p:nvSpPr>
        <p:spPr bwMode="auto">
          <a:xfrm>
            <a:off x="4356100" y="2451100"/>
            <a:ext cx="304800" cy="1993900"/>
          </a:xfrm>
          <a:prstGeom prst="ellipse">
            <a:avLst/>
          </a:prstGeom>
          <a:noFill/>
          <a:ln w="1143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endParaRPr lang="en-US" altLang="en-US" b="1">
              <a:solidFill>
                <a:srgbClr val="000000"/>
              </a:solidFill>
            </a:endParaRPr>
          </a:p>
        </p:txBody>
      </p: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4486275" y="2616200"/>
            <a:ext cx="385763" cy="1677988"/>
            <a:chOff x="4143906" y="2527300"/>
            <a:chExt cx="385308" cy="1677988"/>
          </a:xfrm>
        </p:grpSpPr>
        <p:cxnSp>
          <p:nvCxnSpPr>
            <p:cNvPr id="19516" name="Straight Connector 60"/>
            <p:cNvCxnSpPr>
              <a:cxnSpLocks noChangeShapeType="1"/>
            </p:cNvCxnSpPr>
            <p:nvPr/>
          </p:nvCxnSpPr>
          <p:spPr bwMode="auto">
            <a:xfrm>
              <a:off x="4198878" y="2527300"/>
              <a:ext cx="31328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17" name="Straight Connector 61"/>
            <p:cNvCxnSpPr>
              <a:cxnSpLocks noChangeShapeType="1"/>
            </p:cNvCxnSpPr>
            <p:nvPr/>
          </p:nvCxnSpPr>
          <p:spPr bwMode="auto">
            <a:xfrm>
              <a:off x="4203123" y="2679700"/>
              <a:ext cx="31328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18" name="Straight Connector 63"/>
            <p:cNvCxnSpPr>
              <a:cxnSpLocks noChangeShapeType="1"/>
            </p:cNvCxnSpPr>
            <p:nvPr/>
          </p:nvCxnSpPr>
          <p:spPr bwMode="auto">
            <a:xfrm>
              <a:off x="4181969" y="2832100"/>
              <a:ext cx="31328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19" name="Straight Connector 64"/>
            <p:cNvCxnSpPr>
              <a:cxnSpLocks noChangeShapeType="1"/>
            </p:cNvCxnSpPr>
            <p:nvPr/>
          </p:nvCxnSpPr>
          <p:spPr bwMode="auto">
            <a:xfrm>
              <a:off x="4148115" y="2984500"/>
              <a:ext cx="31328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20" name="Straight Connector 65"/>
            <p:cNvCxnSpPr>
              <a:cxnSpLocks noChangeShapeType="1"/>
            </p:cNvCxnSpPr>
            <p:nvPr/>
          </p:nvCxnSpPr>
          <p:spPr bwMode="auto">
            <a:xfrm>
              <a:off x="4211630" y="3136900"/>
              <a:ext cx="31328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21" name="Straight Connector 66"/>
            <p:cNvCxnSpPr>
              <a:cxnSpLocks noChangeShapeType="1"/>
            </p:cNvCxnSpPr>
            <p:nvPr/>
          </p:nvCxnSpPr>
          <p:spPr bwMode="auto">
            <a:xfrm>
              <a:off x="4143906" y="3289300"/>
              <a:ext cx="31328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22" name="Straight Connector 67"/>
            <p:cNvCxnSpPr>
              <a:cxnSpLocks noChangeShapeType="1"/>
            </p:cNvCxnSpPr>
            <p:nvPr/>
          </p:nvCxnSpPr>
          <p:spPr bwMode="auto">
            <a:xfrm>
              <a:off x="4198950" y="3441700"/>
              <a:ext cx="31328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23" name="Straight Connector 68"/>
            <p:cNvCxnSpPr>
              <a:cxnSpLocks noChangeShapeType="1"/>
            </p:cNvCxnSpPr>
            <p:nvPr/>
          </p:nvCxnSpPr>
          <p:spPr bwMode="auto">
            <a:xfrm>
              <a:off x="4203195" y="3594100"/>
              <a:ext cx="31328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24" name="Straight Connector 69"/>
            <p:cNvCxnSpPr>
              <a:cxnSpLocks noChangeShapeType="1"/>
            </p:cNvCxnSpPr>
            <p:nvPr/>
          </p:nvCxnSpPr>
          <p:spPr bwMode="auto">
            <a:xfrm>
              <a:off x="4194741" y="3746500"/>
              <a:ext cx="31328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25" name="Straight Connector 70"/>
            <p:cNvCxnSpPr>
              <a:cxnSpLocks noChangeShapeType="1"/>
            </p:cNvCxnSpPr>
            <p:nvPr/>
          </p:nvCxnSpPr>
          <p:spPr bwMode="auto">
            <a:xfrm>
              <a:off x="4215919" y="3898900"/>
              <a:ext cx="31328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26" name="Straight Connector 71"/>
            <p:cNvCxnSpPr>
              <a:cxnSpLocks noChangeShapeType="1"/>
            </p:cNvCxnSpPr>
            <p:nvPr/>
          </p:nvCxnSpPr>
          <p:spPr bwMode="auto">
            <a:xfrm>
              <a:off x="4215931" y="4051300"/>
              <a:ext cx="31328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27" name="Straight Connector 72"/>
            <p:cNvCxnSpPr>
              <a:cxnSpLocks noChangeShapeType="1"/>
            </p:cNvCxnSpPr>
            <p:nvPr/>
          </p:nvCxnSpPr>
          <p:spPr bwMode="auto">
            <a:xfrm>
              <a:off x="4199010" y="4203700"/>
              <a:ext cx="31328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4635500" y="2833688"/>
            <a:ext cx="803275" cy="1073150"/>
            <a:chOff x="7137400" y="3289300"/>
            <a:chExt cx="1007742" cy="1373188"/>
          </a:xfrm>
        </p:grpSpPr>
        <p:cxnSp>
          <p:nvCxnSpPr>
            <p:cNvPr id="19506" name="Straight Arrow Connector 50"/>
            <p:cNvCxnSpPr>
              <a:cxnSpLocks noChangeShapeType="1"/>
            </p:cNvCxnSpPr>
            <p:nvPr/>
          </p:nvCxnSpPr>
          <p:spPr bwMode="auto">
            <a:xfrm>
              <a:off x="7218042" y="3289300"/>
              <a:ext cx="927100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7" name="Straight Arrow Connector 55"/>
            <p:cNvCxnSpPr>
              <a:cxnSpLocks noChangeShapeType="1"/>
            </p:cNvCxnSpPr>
            <p:nvPr/>
          </p:nvCxnSpPr>
          <p:spPr bwMode="auto">
            <a:xfrm>
              <a:off x="7183035" y="3441700"/>
              <a:ext cx="927099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8" name="Straight Arrow Connector 56"/>
            <p:cNvCxnSpPr>
              <a:cxnSpLocks noChangeShapeType="1"/>
            </p:cNvCxnSpPr>
            <p:nvPr/>
          </p:nvCxnSpPr>
          <p:spPr bwMode="auto">
            <a:xfrm>
              <a:off x="7160733" y="3594100"/>
              <a:ext cx="927099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9" name="Straight Arrow Connector 57"/>
            <p:cNvCxnSpPr>
              <a:cxnSpLocks noChangeShapeType="1"/>
            </p:cNvCxnSpPr>
            <p:nvPr/>
          </p:nvCxnSpPr>
          <p:spPr bwMode="auto">
            <a:xfrm>
              <a:off x="7143750" y="3746500"/>
              <a:ext cx="927100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10" name="Straight Arrow Connector 58"/>
            <p:cNvCxnSpPr>
              <a:cxnSpLocks noChangeShapeType="1"/>
            </p:cNvCxnSpPr>
            <p:nvPr/>
          </p:nvCxnSpPr>
          <p:spPr bwMode="auto">
            <a:xfrm>
              <a:off x="7137400" y="3898900"/>
              <a:ext cx="927100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11" name="Straight Arrow Connector 59"/>
            <p:cNvCxnSpPr>
              <a:cxnSpLocks noChangeShapeType="1"/>
            </p:cNvCxnSpPr>
            <p:nvPr/>
          </p:nvCxnSpPr>
          <p:spPr bwMode="auto">
            <a:xfrm>
              <a:off x="7137400" y="4051300"/>
              <a:ext cx="927100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12" name="Straight Arrow Connector 62"/>
            <p:cNvCxnSpPr>
              <a:cxnSpLocks noChangeShapeType="1"/>
            </p:cNvCxnSpPr>
            <p:nvPr/>
          </p:nvCxnSpPr>
          <p:spPr bwMode="auto">
            <a:xfrm>
              <a:off x="7150100" y="4203700"/>
              <a:ext cx="927100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13" name="Straight Arrow Connector 73"/>
            <p:cNvCxnSpPr>
              <a:cxnSpLocks noChangeShapeType="1"/>
            </p:cNvCxnSpPr>
            <p:nvPr/>
          </p:nvCxnSpPr>
          <p:spPr bwMode="auto">
            <a:xfrm>
              <a:off x="7160733" y="4356100"/>
              <a:ext cx="927099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14" name="Straight Arrow Connector 74"/>
            <p:cNvCxnSpPr>
              <a:cxnSpLocks noChangeShapeType="1"/>
            </p:cNvCxnSpPr>
            <p:nvPr/>
          </p:nvCxnSpPr>
          <p:spPr bwMode="auto">
            <a:xfrm>
              <a:off x="7183035" y="4508500"/>
              <a:ext cx="927099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15" name="Straight Arrow Connector 75"/>
            <p:cNvCxnSpPr>
              <a:cxnSpLocks noChangeShapeType="1"/>
            </p:cNvCxnSpPr>
            <p:nvPr/>
          </p:nvCxnSpPr>
          <p:spPr bwMode="auto">
            <a:xfrm>
              <a:off x="7207403" y="4660900"/>
              <a:ext cx="927099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9474" name="Straight Connector 69"/>
          <p:cNvCxnSpPr>
            <a:cxnSpLocks noChangeShapeType="1"/>
          </p:cNvCxnSpPr>
          <p:nvPr/>
        </p:nvCxnSpPr>
        <p:spPr bwMode="auto">
          <a:xfrm>
            <a:off x="4546600" y="2687638"/>
            <a:ext cx="131763" cy="15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5" name="Straight Connector 70"/>
          <p:cNvCxnSpPr>
            <a:cxnSpLocks noChangeShapeType="1"/>
          </p:cNvCxnSpPr>
          <p:nvPr/>
        </p:nvCxnSpPr>
        <p:spPr bwMode="auto">
          <a:xfrm>
            <a:off x="4579938" y="3162300"/>
            <a:ext cx="131762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6" name="Straight Connector 71"/>
          <p:cNvCxnSpPr>
            <a:cxnSpLocks noChangeShapeType="1"/>
          </p:cNvCxnSpPr>
          <p:nvPr/>
        </p:nvCxnSpPr>
        <p:spPr bwMode="auto">
          <a:xfrm>
            <a:off x="4605338" y="3589338"/>
            <a:ext cx="131762" cy="15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7" name="Straight Connector 72"/>
          <p:cNvCxnSpPr>
            <a:cxnSpLocks noChangeShapeType="1"/>
          </p:cNvCxnSpPr>
          <p:nvPr/>
        </p:nvCxnSpPr>
        <p:spPr bwMode="auto">
          <a:xfrm>
            <a:off x="4533900" y="4233863"/>
            <a:ext cx="131763" cy="15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139700" y="4826000"/>
            <a:ext cx="8864600" cy="15700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55600" indent="-355600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>
                <a:solidFill>
                  <a:srgbClr val="000000"/>
                </a:solidFill>
              </a:rPr>
              <a:t>Using the 'right-hand grasp rule' grasp the coil so that your thumb is pointing in the same direction as the generated magnetic field.  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>
                <a:solidFill>
                  <a:srgbClr val="800000"/>
                </a:solidFill>
              </a:rPr>
              <a:t>The direction of your fingers gives the direction of the current.</a:t>
            </a:r>
            <a:endParaRPr lang="en-US" altLang="en-US">
              <a:solidFill>
                <a:srgbClr val="DEF6F1"/>
              </a:solidFill>
            </a:endParaRP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>
                <a:solidFill>
                  <a:srgbClr val="FF6600"/>
                </a:solidFill>
              </a:rPr>
              <a:t>The direction of the induced current is anticlockwise.</a:t>
            </a:r>
          </a:p>
        </p:txBody>
      </p:sp>
      <p:sp>
        <p:nvSpPr>
          <p:cNvPr id="68" name="WordArt 405"/>
          <p:cNvSpPr>
            <a:spLocks noChangeArrowheads="1" noChangeShapeType="1" noTextEdit="1"/>
          </p:cNvSpPr>
          <p:nvPr/>
        </p:nvSpPr>
        <p:spPr bwMode="auto">
          <a:xfrm>
            <a:off x="546100" y="4038600"/>
            <a:ext cx="1727200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NZ" sz="3600" kern="10">
                <a:solidFill>
                  <a:srgbClr val="00009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  <a:ea typeface="ＭＳ Ｐゴシック" pitchFamily="-111" charset="-128"/>
              </a:rPr>
              <a:t>Merit</a:t>
            </a:r>
          </a:p>
        </p:txBody>
      </p:sp>
      <p:sp>
        <p:nvSpPr>
          <p:cNvPr id="69" name="TextBox 128"/>
          <p:cNvSpPr txBox="1">
            <a:spLocks noChangeArrowheads="1"/>
          </p:cNvSpPr>
          <p:nvPr/>
        </p:nvSpPr>
        <p:spPr bwMode="auto">
          <a:xfrm>
            <a:off x="50800" y="508000"/>
            <a:ext cx="6667500" cy="112556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936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90"/>
                </a:solidFill>
              </a:rPr>
              <a:t>The ignition coil in a car engine has many turns of wire and produces a very high voltage from a 12 V car battery.  </a:t>
            </a:r>
          </a:p>
          <a:p>
            <a:pPr eaLnBrk="1" hangingPunct="1"/>
            <a:r>
              <a:rPr lang="en-US" altLang="en-US" sz="1600">
                <a:solidFill>
                  <a:srgbClr val="000090"/>
                </a:solidFill>
              </a:rPr>
              <a:t>Finding the emf in one loop of wire and then multiplying it by the number of turns will determine this high voltage.</a:t>
            </a:r>
          </a:p>
        </p:txBody>
      </p:sp>
      <p:sp>
        <p:nvSpPr>
          <p:cNvPr id="71" name="TextBox 18"/>
          <p:cNvSpPr txBox="1">
            <a:spLocks noChangeArrowheads="1"/>
          </p:cNvSpPr>
          <p:nvPr/>
        </p:nvSpPr>
        <p:spPr bwMode="auto">
          <a:xfrm flipH="1">
            <a:off x="0" y="1689100"/>
            <a:ext cx="7327900" cy="38690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bIns="93600">
            <a:spAutoFit/>
          </a:bodyPr>
          <a:lstStyle>
            <a:lvl1pPr marL="444500" indent="-444500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1800"/>
              </a:spcAft>
              <a:buFont typeface="Verdana" pitchFamily="-111" charset="0"/>
              <a:buAutoNum type="arabicPeriod" startAt="4"/>
            </a:pPr>
            <a:r>
              <a:rPr lang="en-US" altLang="en-US" sz="1600">
                <a:solidFill>
                  <a:srgbClr val="000090"/>
                </a:solidFill>
              </a:rPr>
              <a:t>Explain how to determine the direction of the current, continued.</a:t>
            </a:r>
          </a:p>
        </p:txBody>
      </p:sp>
      <p:sp>
        <p:nvSpPr>
          <p:cNvPr id="72" name="TextBox 68"/>
          <p:cNvSpPr txBox="1">
            <a:spLocks noChangeArrowheads="1"/>
          </p:cNvSpPr>
          <p:nvPr/>
        </p:nvSpPr>
        <p:spPr bwMode="auto">
          <a:xfrm>
            <a:off x="50800" y="50800"/>
            <a:ext cx="4216400" cy="41767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bIns="93600">
            <a:spAutoFit/>
          </a:bodyPr>
          <a:lstStyle/>
          <a:p>
            <a:pPr algn="ctr">
              <a:defRPr/>
            </a:pPr>
            <a:r>
              <a:rPr lang="en-US" u="sng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Electromagnetism:  Car's ignition</a:t>
            </a:r>
          </a:p>
        </p:txBody>
      </p: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3397250" y="2833688"/>
            <a:ext cx="803275" cy="1073150"/>
            <a:chOff x="7137400" y="3289300"/>
            <a:chExt cx="1007742" cy="1373188"/>
          </a:xfrm>
        </p:grpSpPr>
        <p:cxnSp>
          <p:nvCxnSpPr>
            <p:cNvPr id="19494" name="Straight Arrow Connector 50"/>
            <p:cNvCxnSpPr>
              <a:cxnSpLocks noChangeShapeType="1"/>
            </p:cNvCxnSpPr>
            <p:nvPr/>
          </p:nvCxnSpPr>
          <p:spPr bwMode="auto">
            <a:xfrm>
              <a:off x="7218042" y="3289300"/>
              <a:ext cx="927100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5" name="Straight Arrow Connector 55"/>
            <p:cNvCxnSpPr>
              <a:cxnSpLocks noChangeShapeType="1"/>
            </p:cNvCxnSpPr>
            <p:nvPr/>
          </p:nvCxnSpPr>
          <p:spPr bwMode="auto">
            <a:xfrm>
              <a:off x="7183035" y="3441700"/>
              <a:ext cx="927099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6" name="Straight Arrow Connector 56"/>
            <p:cNvCxnSpPr>
              <a:cxnSpLocks noChangeShapeType="1"/>
            </p:cNvCxnSpPr>
            <p:nvPr/>
          </p:nvCxnSpPr>
          <p:spPr bwMode="auto">
            <a:xfrm>
              <a:off x="7160733" y="3594100"/>
              <a:ext cx="927099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7" name="Straight Arrow Connector 57"/>
            <p:cNvCxnSpPr>
              <a:cxnSpLocks noChangeShapeType="1"/>
            </p:cNvCxnSpPr>
            <p:nvPr/>
          </p:nvCxnSpPr>
          <p:spPr bwMode="auto">
            <a:xfrm>
              <a:off x="7143750" y="3746500"/>
              <a:ext cx="927100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8" name="Straight Arrow Connector 58"/>
            <p:cNvCxnSpPr>
              <a:cxnSpLocks noChangeShapeType="1"/>
            </p:cNvCxnSpPr>
            <p:nvPr/>
          </p:nvCxnSpPr>
          <p:spPr bwMode="auto">
            <a:xfrm>
              <a:off x="7137400" y="3898900"/>
              <a:ext cx="927100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9" name="Straight Arrow Connector 59"/>
            <p:cNvCxnSpPr>
              <a:cxnSpLocks noChangeShapeType="1"/>
            </p:cNvCxnSpPr>
            <p:nvPr/>
          </p:nvCxnSpPr>
          <p:spPr bwMode="auto">
            <a:xfrm>
              <a:off x="7137400" y="4051300"/>
              <a:ext cx="927100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0" name="Straight Arrow Connector 62"/>
            <p:cNvCxnSpPr>
              <a:cxnSpLocks noChangeShapeType="1"/>
            </p:cNvCxnSpPr>
            <p:nvPr/>
          </p:nvCxnSpPr>
          <p:spPr bwMode="auto">
            <a:xfrm>
              <a:off x="7150100" y="4203700"/>
              <a:ext cx="927100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1" name="Straight Arrow Connector 73"/>
            <p:cNvCxnSpPr>
              <a:cxnSpLocks noChangeShapeType="1"/>
            </p:cNvCxnSpPr>
            <p:nvPr/>
          </p:nvCxnSpPr>
          <p:spPr bwMode="auto">
            <a:xfrm>
              <a:off x="7160733" y="4356100"/>
              <a:ext cx="927099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2" name="Straight Arrow Connector 74"/>
            <p:cNvCxnSpPr>
              <a:cxnSpLocks noChangeShapeType="1"/>
            </p:cNvCxnSpPr>
            <p:nvPr/>
          </p:nvCxnSpPr>
          <p:spPr bwMode="auto">
            <a:xfrm>
              <a:off x="7167103" y="4508500"/>
              <a:ext cx="927099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3" name="Straight Arrow Connector 75"/>
            <p:cNvCxnSpPr>
              <a:cxnSpLocks noChangeShapeType="1"/>
            </p:cNvCxnSpPr>
            <p:nvPr/>
          </p:nvCxnSpPr>
          <p:spPr bwMode="auto">
            <a:xfrm>
              <a:off x="7191471" y="4660900"/>
              <a:ext cx="927099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96945308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3" accel="50000" de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9460" grpId="0" animBg="1"/>
      <p:bldP spid="113" grpId="0"/>
      <p:bldP spid="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195263" y="2514600"/>
            <a:ext cx="6532562" cy="1677988"/>
            <a:chOff x="195263" y="2832100"/>
            <a:chExt cx="6532559" cy="1677988"/>
          </a:xfrm>
        </p:grpSpPr>
        <p:grpSp>
          <p:nvGrpSpPr>
            <p:cNvPr id="20563" name="Group 75"/>
            <p:cNvGrpSpPr>
              <a:grpSpLocks/>
            </p:cNvGrpSpPr>
            <p:nvPr/>
          </p:nvGrpSpPr>
          <p:grpSpPr bwMode="auto">
            <a:xfrm>
              <a:off x="995363" y="2832100"/>
              <a:ext cx="4981575" cy="1677988"/>
              <a:chOff x="1237281" y="3911600"/>
              <a:chExt cx="4981487" cy="1677988"/>
            </a:xfrm>
          </p:grpSpPr>
          <p:cxnSp>
            <p:nvCxnSpPr>
              <p:cNvPr id="20567" name="Straight Arrow Connector 20"/>
              <p:cNvCxnSpPr>
                <a:cxnSpLocks noChangeShapeType="1"/>
              </p:cNvCxnSpPr>
              <p:nvPr/>
            </p:nvCxnSpPr>
            <p:spPr bwMode="auto">
              <a:xfrm>
                <a:off x="1240368" y="3911600"/>
                <a:ext cx="49784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68" name="Straight Arrow Connector 21"/>
              <p:cNvCxnSpPr>
                <a:cxnSpLocks noChangeShapeType="1"/>
              </p:cNvCxnSpPr>
              <p:nvPr/>
            </p:nvCxnSpPr>
            <p:spPr bwMode="auto">
              <a:xfrm>
                <a:off x="1238253" y="4064000"/>
                <a:ext cx="49784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69" name="Straight Arrow Connector 34"/>
              <p:cNvCxnSpPr>
                <a:cxnSpLocks noChangeShapeType="1"/>
              </p:cNvCxnSpPr>
              <p:nvPr/>
            </p:nvCxnSpPr>
            <p:spPr bwMode="auto">
              <a:xfrm>
                <a:off x="1238255" y="4216400"/>
                <a:ext cx="49784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70" name="Straight Arrow Connector 35"/>
              <p:cNvCxnSpPr>
                <a:cxnSpLocks noChangeShapeType="1"/>
              </p:cNvCxnSpPr>
              <p:nvPr/>
            </p:nvCxnSpPr>
            <p:spPr bwMode="auto">
              <a:xfrm>
                <a:off x="1238267" y="4368800"/>
                <a:ext cx="49784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71" name="Straight Arrow Connector 36"/>
              <p:cNvCxnSpPr>
                <a:cxnSpLocks noChangeShapeType="1"/>
              </p:cNvCxnSpPr>
              <p:nvPr/>
            </p:nvCxnSpPr>
            <p:spPr bwMode="auto">
              <a:xfrm>
                <a:off x="1238279" y="4521200"/>
                <a:ext cx="49784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72" name="Straight Arrow Connector 37"/>
              <p:cNvCxnSpPr>
                <a:cxnSpLocks noChangeShapeType="1"/>
              </p:cNvCxnSpPr>
              <p:nvPr/>
            </p:nvCxnSpPr>
            <p:spPr bwMode="auto">
              <a:xfrm>
                <a:off x="1238291" y="4673600"/>
                <a:ext cx="49784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73" name="Straight Arrow Connector 38"/>
              <p:cNvCxnSpPr>
                <a:cxnSpLocks noChangeShapeType="1"/>
              </p:cNvCxnSpPr>
              <p:nvPr/>
            </p:nvCxnSpPr>
            <p:spPr bwMode="auto">
              <a:xfrm>
                <a:off x="1238303" y="4826000"/>
                <a:ext cx="49784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74" name="Straight Arrow Connector 39"/>
              <p:cNvCxnSpPr>
                <a:cxnSpLocks noChangeShapeType="1"/>
              </p:cNvCxnSpPr>
              <p:nvPr/>
            </p:nvCxnSpPr>
            <p:spPr bwMode="auto">
              <a:xfrm>
                <a:off x="1239373" y="4978400"/>
                <a:ext cx="49784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75" name="Straight Arrow Connector 40"/>
              <p:cNvCxnSpPr>
                <a:cxnSpLocks noChangeShapeType="1"/>
              </p:cNvCxnSpPr>
              <p:nvPr/>
            </p:nvCxnSpPr>
            <p:spPr bwMode="auto">
              <a:xfrm>
                <a:off x="1238327" y="5130800"/>
                <a:ext cx="49784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76" name="Straight Arrow Connector 41"/>
              <p:cNvCxnSpPr>
                <a:cxnSpLocks noChangeShapeType="1"/>
              </p:cNvCxnSpPr>
              <p:nvPr/>
            </p:nvCxnSpPr>
            <p:spPr bwMode="auto">
              <a:xfrm>
                <a:off x="1237281" y="5283200"/>
                <a:ext cx="49784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77" name="Straight Arrow Connector 42"/>
              <p:cNvCxnSpPr>
                <a:cxnSpLocks noChangeShapeType="1"/>
              </p:cNvCxnSpPr>
              <p:nvPr/>
            </p:nvCxnSpPr>
            <p:spPr bwMode="auto">
              <a:xfrm>
                <a:off x="1238351" y="5435600"/>
                <a:ext cx="49784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78" name="Straight Arrow Connector 43"/>
              <p:cNvCxnSpPr>
                <a:cxnSpLocks noChangeShapeType="1"/>
              </p:cNvCxnSpPr>
              <p:nvPr/>
            </p:nvCxnSpPr>
            <p:spPr bwMode="auto">
              <a:xfrm>
                <a:off x="1237305" y="5588000"/>
                <a:ext cx="49784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564" name="Group 60"/>
            <p:cNvGrpSpPr>
              <a:grpSpLocks/>
            </p:cNvGrpSpPr>
            <p:nvPr/>
          </p:nvGrpSpPr>
          <p:grpSpPr bwMode="auto">
            <a:xfrm>
              <a:off x="195263" y="3094038"/>
              <a:ext cx="6532559" cy="936625"/>
              <a:chOff x="195236" y="3094335"/>
              <a:chExt cx="6533210" cy="93603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95236" y="3107035"/>
                <a:ext cx="963350" cy="92333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CA" sz="5400" b="1" i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Verdana" pitchFamily="-111" charset="0"/>
                    <a:ea typeface="ＭＳ Ｐゴシック" pitchFamily="-111" charset="-128"/>
                    <a:cs typeface="ＭＳ Ｐゴシック" pitchFamily="-111" charset="-128"/>
                  </a:rPr>
                  <a:t>N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5859436" y="3094335"/>
                <a:ext cx="869010" cy="92333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CA" sz="5400" b="1" i="1" dirty="0">
                    <a:ln w="1905"/>
                    <a:solidFill>
                      <a:srgbClr val="00009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Verdana" pitchFamily="-111" charset="0"/>
                    <a:ea typeface="ＭＳ Ｐゴシック" pitchFamily="-111" charset="-128"/>
                    <a:cs typeface="ＭＳ Ｐゴシック" pitchFamily="-111" charset="-128"/>
                  </a:rPr>
                  <a:t>S</a:t>
                </a:r>
              </a:p>
            </p:txBody>
          </p:sp>
        </p:grpSp>
      </p:grpSp>
      <p:sp>
        <p:nvSpPr>
          <p:cNvPr id="100" name="Rounded Rectangle 99"/>
          <p:cNvSpPr>
            <a:spLocks noChangeArrowheads="1"/>
          </p:cNvSpPr>
          <p:nvPr/>
        </p:nvSpPr>
        <p:spPr bwMode="auto">
          <a:xfrm>
            <a:off x="2184400" y="1981200"/>
            <a:ext cx="1422400" cy="431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2" name="Rounded Rectangle 82"/>
          <p:cNvSpPr>
            <a:spLocks noChangeArrowheads="1"/>
          </p:cNvSpPr>
          <p:nvPr/>
        </p:nvSpPr>
        <p:spPr bwMode="auto">
          <a:xfrm>
            <a:off x="25400" y="4356100"/>
            <a:ext cx="9105900" cy="2197100"/>
          </a:xfrm>
          <a:prstGeom prst="roundRect">
            <a:avLst>
              <a:gd name="adj" fmla="val 10181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1900">
              <a:solidFill>
                <a:srgbClr val="DEF6F1"/>
              </a:solidFill>
              <a:latin typeface="Verdana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0485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63500"/>
            <a:ext cx="20574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2038350"/>
            <a:ext cx="457200" cy="6985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3522663" y="2776538"/>
            <a:ext cx="2747962" cy="936625"/>
            <a:chOff x="3141564" y="3094335"/>
            <a:chExt cx="2748717" cy="936030"/>
          </a:xfrm>
        </p:grpSpPr>
        <p:sp>
          <p:nvSpPr>
            <p:cNvPr id="60" name="Rectangle 59"/>
            <p:cNvSpPr/>
            <p:nvPr/>
          </p:nvSpPr>
          <p:spPr>
            <a:xfrm>
              <a:off x="3141564" y="3107035"/>
              <a:ext cx="963345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CA" sz="5400" b="1" i="1" dirty="0">
                  <a:ln w="1905"/>
                  <a:solidFill>
                    <a:srgbClr val="E51313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rPr>
                <a:t>N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021274" y="3094335"/>
              <a:ext cx="869007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CA" sz="5400" b="1" i="1" dirty="0">
                  <a:ln w="1905"/>
                  <a:solidFill>
                    <a:srgbClr val="00009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Verdana" pitchFamily="-111" charset="0"/>
                  <a:ea typeface="ＭＳ Ｐゴシック" pitchFamily="-111" charset="-128"/>
                  <a:cs typeface="ＭＳ Ｐゴシック" pitchFamily="-111" charset="-128"/>
                </a:rPr>
                <a:t>S</a:t>
              </a:r>
            </a:p>
          </p:txBody>
        </p:sp>
      </p:grpSp>
      <p:sp>
        <p:nvSpPr>
          <p:cNvPr id="64" name="TextBox 126"/>
          <p:cNvSpPr txBox="1">
            <a:spLocks noChangeArrowheads="1"/>
          </p:cNvSpPr>
          <p:nvPr/>
        </p:nvSpPr>
        <p:spPr bwMode="auto">
          <a:xfrm>
            <a:off x="6573838" y="2146300"/>
            <a:ext cx="215265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61950" algn="l"/>
                <a:tab pos="717550" algn="l"/>
                <a:tab pos="1079500" algn="l"/>
                <a:tab pos="1435100" algn="l"/>
                <a:tab pos="179705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tabLst>
                <a:tab pos="361950" algn="l"/>
                <a:tab pos="717550" algn="l"/>
                <a:tab pos="1079500" algn="l"/>
                <a:tab pos="1435100" algn="l"/>
                <a:tab pos="179705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tabLst>
                <a:tab pos="361950" algn="l"/>
                <a:tab pos="717550" algn="l"/>
                <a:tab pos="1079500" algn="l"/>
                <a:tab pos="1435100" algn="l"/>
                <a:tab pos="179705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tabLst>
                <a:tab pos="361950" algn="l"/>
                <a:tab pos="717550" algn="l"/>
                <a:tab pos="1079500" algn="l"/>
                <a:tab pos="1435100" algn="l"/>
                <a:tab pos="179705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tabLst>
                <a:tab pos="361950" algn="l"/>
                <a:tab pos="717550" algn="l"/>
                <a:tab pos="1079500" algn="l"/>
                <a:tab pos="1435100" algn="l"/>
                <a:tab pos="179705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717550" algn="l"/>
                <a:tab pos="1079500" algn="l"/>
                <a:tab pos="1435100" algn="l"/>
                <a:tab pos="179705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717550" algn="l"/>
                <a:tab pos="1079500" algn="l"/>
                <a:tab pos="1435100" algn="l"/>
                <a:tab pos="179705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717550" algn="l"/>
                <a:tab pos="1079500" algn="l"/>
                <a:tab pos="1435100" algn="l"/>
                <a:tab pos="179705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717550" algn="l"/>
                <a:tab pos="1079500" algn="l"/>
                <a:tab pos="1435100" algn="l"/>
                <a:tab pos="179705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altLang="en-US" sz="900">
                <a:solidFill>
                  <a:srgbClr val="008000"/>
                </a:solidFill>
                <a:latin typeface="Wingdings 2" charset="2"/>
              </a:rPr>
              <a:t>Å	Å	Å	Å	Å	Å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900">
                <a:solidFill>
                  <a:srgbClr val="008000"/>
                </a:solidFill>
                <a:latin typeface="Wingdings 2" charset="2"/>
              </a:rPr>
              <a:t>Å	Å	Å	Å	Å	Å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900">
                <a:solidFill>
                  <a:srgbClr val="008000"/>
                </a:solidFill>
                <a:latin typeface="Wingdings 2" charset="2"/>
              </a:rPr>
              <a:t>Å	Å	Å	Å	Å	Å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900">
                <a:solidFill>
                  <a:srgbClr val="008000"/>
                </a:solidFill>
                <a:latin typeface="Wingdings 2" charset="2"/>
              </a:rPr>
              <a:t>Å	Å	Å	Å	Å	Å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900">
                <a:solidFill>
                  <a:srgbClr val="008000"/>
                </a:solidFill>
                <a:latin typeface="Wingdings 2" charset="2"/>
              </a:rPr>
              <a:t>Å	Å	Å	Å	Å	Å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900">
                <a:solidFill>
                  <a:srgbClr val="008000"/>
                </a:solidFill>
                <a:latin typeface="Wingdings 2" charset="2"/>
              </a:rPr>
              <a:t>Å	Å	Å	Å	Å	Å</a:t>
            </a: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711450"/>
            <a:ext cx="107791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Rectangle 107"/>
          <p:cNvSpPr>
            <a:spLocks noChangeArrowheads="1"/>
          </p:cNvSpPr>
          <p:nvPr/>
        </p:nvSpPr>
        <p:spPr bwMode="auto">
          <a:xfrm>
            <a:off x="6527800" y="2159000"/>
            <a:ext cx="2247900" cy="2120900"/>
          </a:xfrm>
          <a:prstGeom prst="rect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92" name="Oval 70"/>
          <p:cNvSpPr>
            <a:spLocks noChangeArrowheads="1"/>
          </p:cNvSpPr>
          <p:nvPr/>
        </p:nvSpPr>
        <p:spPr bwMode="auto">
          <a:xfrm>
            <a:off x="6718300" y="2311400"/>
            <a:ext cx="1841500" cy="1841500"/>
          </a:xfrm>
          <a:prstGeom prst="ellipse">
            <a:avLst/>
          </a:prstGeom>
          <a:noFill/>
          <a:ln w="5715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6786563" y="2514600"/>
            <a:ext cx="1608137" cy="1541463"/>
            <a:chOff x="6786035" y="2832098"/>
            <a:chExt cx="1608665" cy="1540936"/>
          </a:xfrm>
        </p:grpSpPr>
        <p:cxnSp>
          <p:nvCxnSpPr>
            <p:cNvPr id="20559" name="Straight Arrow Connector 57"/>
            <p:cNvCxnSpPr>
              <a:cxnSpLocks noChangeShapeType="1"/>
            </p:cNvCxnSpPr>
            <p:nvPr/>
          </p:nvCxnSpPr>
          <p:spPr bwMode="auto">
            <a:xfrm rot="5400000">
              <a:off x="6752168" y="2865965"/>
              <a:ext cx="342900" cy="275165"/>
            </a:xfrm>
            <a:prstGeom prst="straightConnector1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0" name="Straight Arrow Connector 58"/>
            <p:cNvCxnSpPr>
              <a:cxnSpLocks noChangeShapeType="1"/>
            </p:cNvCxnSpPr>
            <p:nvPr/>
          </p:nvCxnSpPr>
          <p:spPr bwMode="auto">
            <a:xfrm rot="10800000" flipH="1">
              <a:off x="8064500" y="4106334"/>
              <a:ext cx="330200" cy="266700"/>
            </a:xfrm>
            <a:prstGeom prst="straightConnector1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2184400" y="20066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800000"/>
                </a:solidFill>
              </a:rPr>
              <a:t>In 100 µs</a:t>
            </a:r>
          </a:p>
        </p:txBody>
      </p:sp>
      <p:sp>
        <p:nvSpPr>
          <p:cNvPr id="20495" name="Oval 55"/>
          <p:cNvSpPr>
            <a:spLocks noChangeArrowheads="1"/>
          </p:cNvSpPr>
          <p:nvPr/>
        </p:nvSpPr>
        <p:spPr bwMode="auto">
          <a:xfrm>
            <a:off x="4356100" y="2349500"/>
            <a:ext cx="304800" cy="1993900"/>
          </a:xfrm>
          <a:prstGeom prst="ellipse">
            <a:avLst/>
          </a:prstGeom>
          <a:noFill/>
          <a:ln w="1016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endParaRPr lang="en-US" altLang="en-US" b="1">
              <a:solidFill>
                <a:srgbClr val="000000"/>
              </a:solidFill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4486275" y="2514600"/>
            <a:ext cx="385763" cy="1677988"/>
            <a:chOff x="4143906" y="2527300"/>
            <a:chExt cx="385308" cy="1677988"/>
          </a:xfrm>
        </p:grpSpPr>
        <p:cxnSp>
          <p:nvCxnSpPr>
            <p:cNvPr id="20547" name="Straight Connector 60"/>
            <p:cNvCxnSpPr>
              <a:cxnSpLocks noChangeShapeType="1"/>
            </p:cNvCxnSpPr>
            <p:nvPr/>
          </p:nvCxnSpPr>
          <p:spPr bwMode="auto">
            <a:xfrm>
              <a:off x="4198878" y="2527300"/>
              <a:ext cx="31328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8" name="Straight Connector 61"/>
            <p:cNvCxnSpPr>
              <a:cxnSpLocks noChangeShapeType="1"/>
            </p:cNvCxnSpPr>
            <p:nvPr/>
          </p:nvCxnSpPr>
          <p:spPr bwMode="auto">
            <a:xfrm>
              <a:off x="4203123" y="2679700"/>
              <a:ext cx="31328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9" name="Straight Connector 63"/>
            <p:cNvCxnSpPr>
              <a:cxnSpLocks noChangeShapeType="1"/>
            </p:cNvCxnSpPr>
            <p:nvPr/>
          </p:nvCxnSpPr>
          <p:spPr bwMode="auto">
            <a:xfrm>
              <a:off x="4181969" y="2832100"/>
              <a:ext cx="31328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0" name="Straight Connector 64"/>
            <p:cNvCxnSpPr>
              <a:cxnSpLocks noChangeShapeType="1"/>
            </p:cNvCxnSpPr>
            <p:nvPr/>
          </p:nvCxnSpPr>
          <p:spPr bwMode="auto">
            <a:xfrm>
              <a:off x="4148115" y="2984500"/>
              <a:ext cx="31328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1" name="Straight Connector 65"/>
            <p:cNvCxnSpPr>
              <a:cxnSpLocks noChangeShapeType="1"/>
            </p:cNvCxnSpPr>
            <p:nvPr/>
          </p:nvCxnSpPr>
          <p:spPr bwMode="auto">
            <a:xfrm>
              <a:off x="4211630" y="3136900"/>
              <a:ext cx="31328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2" name="Straight Connector 66"/>
            <p:cNvCxnSpPr>
              <a:cxnSpLocks noChangeShapeType="1"/>
            </p:cNvCxnSpPr>
            <p:nvPr/>
          </p:nvCxnSpPr>
          <p:spPr bwMode="auto">
            <a:xfrm>
              <a:off x="4143906" y="3289300"/>
              <a:ext cx="31328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3" name="Straight Connector 67"/>
            <p:cNvCxnSpPr>
              <a:cxnSpLocks noChangeShapeType="1"/>
            </p:cNvCxnSpPr>
            <p:nvPr/>
          </p:nvCxnSpPr>
          <p:spPr bwMode="auto">
            <a:xfrm>
              <a:off x="4198950" y="3441700"/>
              <a:ext cx="31328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4" name="Straight Connector 68"/>
            <p:cNvCxnSpPr>
              <a:cxnSpLocks noChangeShapeType="1"/>
            </p:cNvCxnSpPr>
            <p:nvPr/>
          </p:nvCxnSpPr>
          <p:spPr bwMode="auto">
            <a:xfrm>
              <a:off x="4203195" y="3594100"/>
              <a:ext cx="31328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5" name="Straight Connector 69"/>
            <p:cNvCxnSpPr>
              <a:cxnSpLocks noChangeShapeType="1"/>
            </p:cNvCxnSpPr>
            <p:nvPr/>
          </p:nvCxnSpPr>
          <p:spPr bwMode="auto">
            <a:xfrm>
              <a:off x="4194741" y="3746500"/>
              <a:ext cx="31328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6" name="Straight Connector 70"/>
            <p:cNvCxnSpPr>
              <a:cxnSpLocks noChangeShapeType="1"/>
            </p:cNvCxnSpPr>
            <p:nvPr/>
          </p:nvCxnSpPr>
          <p:spPr bwMode="auto">
            <a:xfrm>
              <a:off x="4215919" y="3898900"/>
              <a:ext cx="31328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7" name="Straight Connector 71"/>
            <p:cNvCxnSpPr>
              <a:cxnSpLocks noChangeShapeType="1"/>
            </p:cNvCxnSpPr>
            <p:nvPr/>
          </p:nvCxnSpPr>
          <p:spPr bwMode="auto">
            <a:xfrm>
              <a:off x="4215931" y="4051300"/>
              <a:ext cx="31328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8" name="Straight Connector 72"/>
            <p:cNvCxnSpPr>
              <a:cxnSpLocks noChangeShapeType="1"/>
            </p:cNvCxnSpPr>
            <p:nvPr/>
          </p:nvCxnSpPr>
          <p:spPr bwMode="auto">
            <a:xfrm>
              <a:off x="4199010" y="4203700"/>
              <a:ext cx="313283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9" name="TextBox 128"/>
          <p:cNvSpPr txBox="1">
            <a:spLocks noChangeArrowheads="1"/>
          </p:cNvSpPr>
          <p:nvPr/>
        </p:nvSpPr>
        <p:spPr bwMode="auto">
          <a:xfrm>
            <a:off x="50800" y="508000"/>
            <a:ext cx="6553200" cy="112556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bIns="936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90"/>
                </a:solidFill>
              </a:rPr>
              <a:t>The ignition coil in a car engine has many turns of wire and produces a very high voltage from a 12 V car battery.  </a:t>
            </a:r>
          </a:p>
          <a:p>
            <a:pPr eaLnBrk="1" hangingPunct="1"/>
            <a:r>
              <a:rPr lang="en-US" altLang="en-US" sz="1600">
                <a:solidFill>
                  <a:srgbClr val="000090"/>
                </a:solidFill>
              </a:rPr>
              <a:t>Finding the emf in one loop of wire and then multiplying it by the number of turns will determine this high voltage.</a:t>
            </a:r>
          </a:p>
        </p:txBody>
      </p:sp>
      <p:sp>
        <p:nvSpPr>
          <p:cNvPr id="71" name="TextBox 18"/>
          <p:cNvSpPr txBox="1">
            <a:spLocks noChangeArrowheads="1"/>
          </p:cNvSpPr>
          <p:nvPr/>
        </p:nvSpPr>
        <p:spPr bwMode="auto">
          <a:xfrm flipH="1">
            <a:off x="63500" y="1663700"/>
            <a:ext cx="7302500" cy="38690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bIns="93600">
            <a:spAutoFit/>
          </a:bodyPr>
          <a:lstStyle>
            <a:lvl1pPr marL="444500" indent="-444500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1800"/>
              </a:spcAft>
              <a:buFont typeface="Verdana" pitchFamily="-111" charset="0"/>
              <a:buAutoNum type="arabicPeriod" startAt="4"/>
            </a:pPr>
            <a:r>
              <a:rPr lang="en-US" altLang="en-US" sz="1600">
                <a:solidFill>
                  <a:srgbClr val="000090"/>
                </a:solidFill>
              </a:rPr>
              <a:t>Explain how to determine the direction of the current, continued.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101600" y="5616575"/>
            <a:ext cx="8953500" cy="8156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55600" indent="-355600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1400">
                <a:solidFill>
                  <a:srgbClr val="000000"/>
                </a:solidFill>
              </a:rPr>
              <a:t>The induced magnetic field (B) inside the loop of wire always acts to try and keep the magnetic flux (</a:t>
            </a:r>
            <a:r>
              <a:rPr lang="en-US" altLang="en-US" sz="1400">
                <a:solidFill>
                  <a:srgbClr val="000000"/>
                </a:solidFill>
                <a:latin typeface="Symbol" charset="2"/>
              </a:rPr>
              <a:t>f</a:t>
            </a:r>
            <a:r>
              <a:rPr lang="en-US" altLang="en-US" sz="1400">
                <a:solidFill>
                  <a:srgbClr val="000000"/>
                </a:solidFill>
              </a:rPr>
              <a:t>) in the loop constant.  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1400">
                <a:solidFill>
                  <a:srgbClr val="000000"/>
                </a:solidFill>
              </a:rPr>
              <a:t>The induced current's magnetic field tends to keep the original magnetic flux from changing.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114300" y="4800600"/>
            <a:ext cx="5626100" cy="3077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55600" indent="-355600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400">
                <a:solidFill>
                  <a:srgbClr val="000000"/>
                </a:solidFill>
              </a:rPr>
              <a:t>the induced emf (V</a:t>
            </a:r>
            <a:r>
              <a:rPr lang="en-US" altLang="en-US" sz="1400" baseline="-25000">
                <a:solidFill>
                  <a:srgbClr val="000000"/>
                </a:solidFill>
              </a:rPr>
              <a:t>emf</a:t>
            </a:r>
            <a:r>
              <a:rPr lang="en-US" altLang="en-US" sz="1400">
                <a:solidFill>
                  <a:srgbClr val="000000"/>
                </a:solidFill>
              </a:rPr>
              <a:t>) is such that it produces a current  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114300" y="4457700"/>
            <a:ext cx="8788400" cy="3077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55600" indent="-355600">
              <a:buFont typeface="Arial" charset="0"/>
              <a:buChar char="•"/>
              <a:defRPr/>
            </a:pPr>
            <a:r>
              <a:rPr lang="en-US"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Lenz's law states that an emf (voltage) is generated by a change in magnetic flux (</a:t>
            </a:r>
            <a:r>
              <a:rPr lang="en-US" sz="140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),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101600" y="5156200"/>
            <a:ext cx="8953500" cy="3077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55600" indent="-355600">
              <a:buFont typeface="Arial" charset="0"/>
              <a:buChar char="•"/>
              <a:defRPr/>
            </a:pPr>
            <a:r>
              <a:rPr lang="en-US"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the current that is produced has a magnetic field that opposes the change which produces it.</a:t>
            </a:r>
          </a:p>
        </p:txBody>
      </p:sp>
      <p:grpSp>
        <p:nvGrpSpPr>
          <p:cNvPr id="20517" name="Group 83"/>
          <p:cNvGrpSpPr>
            <a:grpSpLocks/>
          </p:cNvGrpSpPr>
          <p:nvPr/>
        </p:nvGrpSpPr>
        <p:grpSpPr bwMode="auto">
          <a:xfrm>
            <a:off x="4546600" y="2586038"/>
            <a:ext cx="190500" cy="1522412"/>
            <a:chOff x="4546600" y="2586038"/>
            <a:chExt cx="190500" cy="1522412"/>
          </a:xfrm>
        </p:grpSpPr>
        <p:cxnSp>
          <p:nvCxnSpPr>
            <p:cNvPr id="20543" name="Straight Connector 69"/>
            <p:cNvCxnSpPr>
              <a:cxnSpLocks noChangeShapeType="1"/>
            </p:cNvCxnSpPr>
            <p:nvPr/>
          </p:nvCxnSpPr>
          <p:spPr bwMode="auto">
            <a:xfrm>
              <a:off x="4546600" y="2586038"/>
              <a:ext cx="131763" cy="1587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4" name="Straight Connector 70"/>
            <p:cNvCxnSpPr>
              <a:cxnSpLocks noChangeShapeType="1"/>
            </p:cNvCxnSpPr>
            <p:nvPr/>
          </p:nvCxnSpPr>
          <p:spPr bwMode="auto">
            <a:xfrm>
              <a:off x="4579938" y="3060700"/>
              <a:ext cx="131762" cy="158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5" name="Straight Connector 71"/>
            <p:cNvCxnSpPr>
              <a:cxnSpLocks noChangeShapeType="1"/>
            </p:cNvCxnSpPr>
            <p:nvPr/>
          </p:nvCxnSpPr>
          <p:spPr bwMode="auto">
            <a:xfrm>
              <a:off x="4605338" y="3487738"/>
              <a:ext cx="131762" cy="1587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6" name="Straight Connector 72"/>
            <p:cNvCxnSpPr>
              <a:cxnSpLocks noChangeShapeType="1"/>
            </p:cNvCxnSpPr>
            <p:nvPr/>
          </p:nvCxnSpPr>
          <p:spPr bwMode="auto">
            <a:xfrm>
              <a:off x="4546600" y="4106863"/>
              <a:ext cx="131763" cy="1587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4629150" y="2732088"/>
            <a:ext cx="803275" cy="1073150"/>
            <a:chOff x="7137400" y="3289300"/>
            <a:chExt cx="1007742" cy="1373188"/>
          </a:xfrm>
        </p:grpSpPr>
        <p:cxnSp>
          <p:nvCxnSpPr>
            <p:cNvPr id="20533" name="Straight Arrow Connector 50"/>
            <p:cNvCxnSpPr>
              <a:cxnSpLocks noChangeShapeType="1"/>
            </p:cNvCxnSpPr>
            <p:nvPr/>
          </p:nvCxnSpPr>
          <p:spPr bwMode="auto">
            <a:xfrm>
              <a:off x="7218042" y="3289300"/>
              <a:ext cx="927100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4" name="Straight Arrow Connector 55"/>
            <p:cNvCxnSpPr>
              <a:cxnSpLocks noChangeShapeType="1"/>
            </p:cNvCxnSpPr>
            <p:nvPr/>
          </p:nvCxnSpPr>
          <p:spPr bwMode="auto">
            <a:xfrm>
              <a:off x="7183035" y="3441700"/>
              <a:ext cx="927099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5" name="Straight Arrow Connector 56"/>
            <p:cNvCxnSpPr>
              <a:cxnSpLocks noChangeShapeType="1"/>
            </p:cNvCxnSpPr>
            <p:nvPr/>
          </p:nvCxnSpPr>
          <p:spPr bwMode="auto">
            <a:xfrm>
              <a:off x="7160733" y="3594100"/>
              <a:ext cx="927099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6" name="Straight Arrow Connector 57"/>
            <p:cNvCxnSpPr>
              <a:cxnSpLocks noChangeShapeType="1"/>
            </p:cNvCxnSpPr>
            <p:nvPr/>
          </p:nvCxnSpPr>
          <p:spPr bwMode="auto">
            <a:xfrm>
              <a:off x="7143750" y="3746500"/>
              <a:ext cx="927100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7" name="Straight Arrow Connector 58"/>
            <p:cNvCxnSpPr>
              <a:cxnSpLocks noChangeShapeType="1"/>
            </p:cNvCxnSpPr>
            <p:nvPr/>
          </p:nvCxnSpPr>
          <p:spPr bwMode="auto">
            <a:xfrm>
              <a:off x="7137400" y="3898900"/>
              <a:ext cx="927100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8" name="Straight Arrow Connector 59"/>
            <p:cNvCxnSpPr>
              <a:cxnSpLocks noChangeShapeType="1"/>
            </p:cNvCxnSpPr>
            <p:nvPr/>
          </p:nvCxnSpPr>
          <p:spPr bwMode="auto">
            <a:xfrm>
              <a:off x="7137400" y="4051300"/>
              <a:ext cx="927100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9" name="Straight Arrow Connector 62"/>
            <p:cNvCxnSpPr>
              <a:cxnSpLocks noChangeShapeType="1"/>
            </p:cNvCxnSpPr>
            <p:nvPr/>
          </p:nvCxnSpPr>
          <p:spPr bwMode="auto">
            <a:xfrm>
              <a:off x="7150100" y="4203700"/>
              <a:ext cx="927100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0" name="Straight Arrow Connector 73"/>
            <p:cNvCxnSpPr>
              <a:cxnSpLocks noChangeShapeType="1"/>
            </p:cNvCxnSpPr>
            <p:nvPr/>
          </p:nvCxnSpPr>
          <p:spPr bwMode="auto">
            <a:xfrm>
              <a:off x="7160733" y="4356100"/>
              <a:ext cx="927099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1" name="Straight Arrow Connector 74"/>
            <p:cNvCxnSpPr>
              <a:cxnSpLocks noChangeShapeType="1"/>
            </p:cNvCxnSpPr>
            <p:nvPr/>
          </p:nvCxnSpPr>
          <p:spPr bwMode="auto">
            <a:xfrm>
              <a:off x="7183035" y="4508500"/>
              <a:ext cx="927099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2" name="Straight Arrow Connector 75"/>
            <p:cNvCxnSpPr>
              <a:cxnSpLocks noChangeShapeType="1"/>
            </p:cNvCxnSpPr>
            <p:nvPr/>
          </p:nvCxnSpPr>
          <p:spPr bwMode="auto">
            <a:xfrm>
              <a:off x="7207403" y="4660900"/>
              <a:ext cx="927099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TextBox 68"/>
          <p:cNvSpPr txBox="1">
            <a:spLocks noChangeArrowheads="1"/>
          </p:cNvSpPr>
          <p:nvPr/>
        </p:nvSpPr>
        <p:spPr bwMode="auto">
          <a:xfrm>
            <a:off x="50800" y="50800"/>
            <a:ext cx="4216400" cy="41767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bIns="93600">
            <a:spAutoFit/>
          </a:bodyPr>
          <a:lstStyle/>
          <a:p>
            <a:pPr algn="ctr">
              <a:defRPr/>
            </a:pPr>
            <a:r>
              <a:rPr lang="en-US" u="sng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Electromagnetism:  Car's ignition</a:t>
            </a:r>
          </a:p>
        </p:txBody>
      </p: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3390900" y="2732088"/>
            <a:ext cx="803275" cy="1073150"/>
            <a:chOff x="7137400" y="3289300"/>
            <a:chExt cx="1007742" cy="1373188"/>
          </a:xfrm>
        </p:grpSpPr>
        <p:cxnSp>
          <p:nvCxnSpPr>
            <p:cNvPr id="20523" name="Straight Arrow Connector 50"/>
            <p:cNvCxnSpPr>
              <a:cxnSpLocks noChangeShapeType="1"/>
            </p:cNvCxnSpPr>
            <p:nvPr/>
          </p:nvCxnSpPr>
          <p:spPr bwMode="auto">
            <a:xfrm>
              <a:off x="7218042" y="3289300"/>
              <a:ext cx="927100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4" name="Straight Arrow Connector 55"/>
            <p:cNvCxnSpPr>
              <a:cxnSpLocks noChangeShapeType="1"/>
            </p:cNvCxnSpPr>
            <p:nvPr/>
          </p:nvCxnSpPr>
          <p:spPr bwMode="auto">
            <a:xfrm>
              <a:off x="7183035" y="3441700"/>
              <a:ext cx="927099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5" name="Straight Arrow Connector 56"/>
            <p:cNvCxnSpPr>
              <a:cxnSpLocks noChangeShapeType="1"/>
            </p:cNvCxnSpPr>
            <p:nvPr/>
          </p:nvCxnSpPr>
          <p:spPr bwMode="auto">
            <a:xfrm>
              <a:off x="7160733" y="3594100"/>
              <a:ext cx="927099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6" name="Straight Arrow Connector 57"/>
            <p:cNvCxnSpPr>
              <a:cxnSpLocks noChangeShapeType="1"/>
            </p:cNvCxnSpPr>
            <p:nvPr/>
          </p:nvCxnSpPr>
          <p:spPr bwMode="auto">
            <a:xfrm>
              <a:off x="7143750" y="3746500"/>
              <a:ext cx="927100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7" name="Straight Arrow Connector 58"/>
            <p:cNvCxnSpPr>
              <a:cxnSpLocks noChangeShapeType="1"/>
            </p:cNvCxnSpPr>
            <p:nvPr/>
          </p:nvCxnSpPr>
          <p:spPr bwMode="auto">
            <a:xfrm>
              <a:off x="7137400" y="3898900"/>
              <a:ext cx="927100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8" name="Straight Arrow Connector 59"/>
            <p:cNvCxnSpPr>
              <a:cxnSpLocks noChangeShapeType="1"/>
            </p:cNvCxnSpPr>
            <p:nvPr/>
          </p:nvCxnSpPr>
          <p:spPr bwMode="auto">
            <a:xfrm>
              <a:off x="7137400" y="4051300"/>
              <a:ext cx="927100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9" name="Straight Arrow Connector 62"/>
            <p:cNvCxnSpPr>
              <a:cxnSpLocks noChangeShapeType="1"/>
            </p:cNvCxnSpPr>
            <p:nvPr/>
          </p:nvCxnSpPr>
          <p:spPr bwMode="auto">
            <a:xfrm>
              <a:off x="7150100" y="4203700"/>
              <a:ext cx="927100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0" name="Straight Arrow Connector 73"/>
            <p:cNvCxnSpPr>
              <a:cxnSpLocks noChangeShapeType="1"/>
            </p:cNvCxnSpPr>
            <p:nvPr/>
          </p:nvCxnSpPr>
          <p:spPr bwMode="auto">
            <a:xfrm>
              <a:off x="7160733" y="4356100"/>
              <a:ext cx="927099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1" name="Straight Arrow Connector 74"/>
            <p:cNvCxnSpPr>
              <a:cxnSpLocks noChangeShapeType="1"/>
            </p:cNvCxnSpPr>
            <p:nvPr/>
          </p:nvCxnSpPr>
          <p:spPr bwMode="auto">
            <a:xfrm>
              <a:off x="7167103" y="4508500"/>
              <a:ext cx="927099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2" name="Straight Arrow Connector 75"/>
            <p:cNvCxnSpPr>
              <a:cxnSpLocks noChangeShapeType="1"/>
            </p:cNvCxnSpPr>
            <p:nvPr/>
          </p:nvCxnSpPr>
          <p:spPr bwMode="auto">
            <a:xfrm>
              <a:off x="7191471" y="4660900"/>
              <a:ext cx="927099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41488861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3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3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20482" grpId="0" animBg="1"/>
      <p:bldP spid="1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04800"/>
            <a:ext cx="4752975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3048000"/>
            <a:ext cx="73152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A rectangular wire loop is at rest in a uniform magnetic field </a:t>
            </a:r>
            <a:r>
              <a:rPr lang="en-US" sz="2000" b="1" dirty="0"/>
              <a:t>B</a:t>
            </a:r>
            <a:r>
              <a:rPr lang="en-US" sz="2000" dirty="0"/>
              <a:t> of magnitude 2 T that is directed out of the page. The loop measures 5 cm by 8 cm, and the plane of the loop is perpendicular to the field, as shown above. The total magnetic flux through the loop is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2000" dirty="0"/>
              <a:t>zero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2000" dirty="0"/>
              <a:t>2 x 10</a:t>
            </a:r>
            <a:r>
              <a:rPr lang="en-US" sz="2000" baseline="30000" dirty="0"/>
              <a:t>-3</a:t>
            </a:r>
            <a:r>
              <a:rPr lang="en-US" sz="2000" dirty="0"/>
              <a:t> T·m</a:t>
            </a:r>
            <a:r>
              <a:rPr lang="en-US" sz="2000" baseline="30000" dirty="0"/>
              <a:t>2</a:t>
            </a:r>
            <a:endParaRPr lang="en-US" sz="2000" dirty="0"/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2000" dirty="0"/>
              <a:t>8 x 10</a:t>
            </a:r>
            <a:r>
              <a:rPr lang="en-US" sz="2000" baseline="30000" dirty="0"/>
              <a:t>-3</a:t>
            </a:r>
            <a:r>
              <a:rPr lang="en-US" sz="2000" dirty="0"/>
              <a:t> T·m</a:t>
            </a:r>
            <a:r>
              <a:rPr lang="en-US" sz="2000" baseline="30000" dirty="0"/>
              <a:t>2</a:t>
            </a:r>
            <a:endParaRPr lang="en-US" sz="2000" dirty="0"/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2000" dirty="0"/>
              <a:t>2 x 10</a:t>
            </a:r>
            <a:r>
              <a:rPr lang="en-US" sz="2000" baseline="30000" dirty="0"/>
              <a:t>-1</a:t>
            </a:r>
            <a:r>
              <a:rPr lang="en-US" sz="2000" dirty="0"/>
              <a:t> T·m</a:t>
            </a:r>
            <a:r>
              <a:rPr lang="en-US" sz="2000" baseline="30000" dirty="0"/>
              <a:t>2</a:t>
            </a:r>
            <a:endParaRPr lang="en-US" sz="2000" dirty="0"/>
          </a:p>
          <a:p>
            <a:pPr marL="342900" indent="-342900">
              <a:buFont typeface="+mj-lt"/>
              <a:buAutoNum type="alphaLcParenR"/>
              <a:defRPr/>
            </a:pPr>
            <a:r>
              <a:rPr lang="en-US" sz="2000" dirty="0"/>
              <a:t>8 x 10</a:t>
            </a:r>
            <a:r>
              <a:rPr lang="en-US" sz="2000" baseline="30000" dirty="0"/>
              <a:t>-1</a:t>
            </a:r>
            <a:r>
              <a:rPr lang="en-US" sz="2000" dirty="0"/>
              <a:t> T·m</a:t>
            </a:r>
            <a:r>
              <a:rPr lang="en-US" sz="2000" baseline="30000" dirty="0"/>
              <a:t>2</a:t>
            </a: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714375" y="5286375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3429000" y="4800600"/>
          <a:ext cx="16414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5" imgW="507960" imgH="164880" progId="Equation.3">
                  <p:embed/>
                </p:oleObj>
              </mc:Choice>
              <mc:Fallback>
                <p:oleObj name="Equation" r:id="rId5" imgW="507960" imgH="1648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800600"/>
                        <a:ext cx="16414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Verdana" pitchFamily="34" charset="0"/>
              </a:rPr>
              <a:t>Magnetic flux will change if the area of the loop changes:</a:t>
            </a:r>
          </a:p>
        </p:txBody>
      </p:sp>
      <p:pic>
        <p:nvPicPr>
          <p:cNvPr id="10243" name="Picture 3" descr="21-x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8" y="2286000"/>
            <a:ext cx="8355012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285875" y="5429250"/>
            <a:ext cx="6643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/>
              <a:t>ΔΦ</a:t>
            </a:r>
            <a:r>
              <a:rPr lang="en-NZ" sz="3200"/>
              <a:t> = </a:t>
            </a:r>
            <a:r>
              <a:rPr lang="el-GR" sz="3200"/>
              <a:t>Δ</a:t>
            </a:r>
            <a:r>
              <a:rPr lang="en-NZ" sz="3200"/>
              <a:t>(BA) = B</a:t>
            </a:r>
            <a:r>
              <a:rPr lang="el-GR" sz="3200"/>
              <a:t> Δ</a:t>
            </a:r>
            <a:r>
              <a:rPr lang="en-NZ" sz="3200"/>
              <a:t>A = A </a:t>
            </a:r>
            <a:r>
              <a:rPr lang="el-GR" sz="3200"/>
              <a:t>Δ</a:t>
            </a:r>
            <a:r>
              <a:rPr lang="en-NZ" sz="3200"/>
              <a:t>B  etc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3347864" y="2492896"/>
          <a:ext cx="2187618" cy="1150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4" imgW="749160" imgH="393480" progId="Equation.3">
                  <p:embed/>
                </p:oleObj>
              </mc:Choice>
              <mc:Fallback>
                <p:oleObj name="Equation" r:id="rId4" imgW="7491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492896"/>
                        <a:ext cx="2187618" cy="1150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1187624" y="2132856"/>
            <a:ext cx="1524000" cy="1333500"/>
          </a:xfrm>
          <a:prstGeom prst="wedgeRoundRectCallout">
            <a:avLst>
              <a:gd name="adj1" fmla="val 89927"/>
              <a:gd name="adj2" fmla="val 20818"/>
              <a:gd name="adj3" fmla="val 16667"/>
            </a:avLst>
          </a:prstGeom>
          <a:solidFill>
            <a:srgbClr val="CC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Induced</a:t>
            </a:r>
          </a:p>
          <a:p>
            <a:pPr algn="ctr" eaLnBrk="0" hangingPunct="0"/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</a:rPr>
              <a:t>emf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6516216" y="2132856"/>
            <a:ext cx="1524000" cy="1333500"/>
          </a:xfrm>
          <a:prstGeom prst="wedgeRoundRectCallout">
            <a:avLst>
              <a:gd name="adj1" fmla="val -118880"/>
              <a:gd name="adj2" fmla="val 9159"/>
              <a:gd name="adj3" fmla="val 16667"/>
            </a:avLst>
          </a:prstGeom>
          <a:solidFill>
            <a:srgbClr val="CC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Change </a:t>
            </a:r>
          </a:p>
          <a:p>
            <a:pPr algn="ctr" eaLnBrk="0" hangingPunct="0"/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in Flux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6156176" y="3717032"/>
            <a:ext cx="1440160" cy="1224136"/>
          </a:xfrm>
          <a:prstGeom prst="wedgeRoundRectCallout">
            <a:avLst>
              <a:gd name="adj1" fmla="val -96875"/>
              <a:gd name="adj2" fmla="val -72079"/>
              <a:gd name="adj3" fmla="val 16667"/>
            </a:avLst>
          </a:prstGeom>
          <a:solidFill>
            <a:srgbClr val="CC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Change </a:t>
            </a:r>
          </a:p>
          <a:p>
            <a:pPr algn="ctr" eaLnBrk="0" hangingPunct="0"/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in Time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3995936" y="3789040"/>
            <a:ext cx="1524000" cy="1008112"/>
          </a:xfrm>
          <a:prstGeom prst="wedgeRoundRectCallout">
            <a:avLst>
              <a:gd name="adj1" fmla="val -19792"/>
              <a:gd name="adj2" fmla="val -91434"/>
              <a:gd name="adj3" fmla="val 16667"/>
            </a:avLst>
          </a:prstGeom>
          <a:solidFill>
            <a:srgbClr val="CC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Number </a:t>
            </a:r>
          </a:p>
          <a:p>
            <a:pPr algn="ctr" eaLnBrk="0" hangingPunct="0"/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of Turns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2267744" y="3573016"/>
            <a:ext cx="1296268" cy="1189708"/>
          </a:xfrm>
          <a:prstGeom prst="wedgeRoundRectCallout">
            <a:avLst>
              <a:gd name="adj1" fmla="val 96542"/>
              <a:gd name="adj2" fmla="val -80040"/>
              <a:gd name="adj3" fmla="val 16667"/>
            </a:avLst>
          </a:prstGeom>
          <a:solidFill>
            <a:srgbClr val="CC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Lenz’s</a:t>
            </a:r>
          </a:p>
          <a:p>
            <a:pPr algn="ctr" eaLnBrk="0" hangingPunct="0"/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Law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3080" name="WordArt 11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51117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Faraday’s Law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9552" y="1556792"/>
            <a:ext cx="5040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Induced voltage/ </a:t>
            </a:r>
            <a:r>
              <a:rPr lang="en-US" sz="2000" i="1" dirty="0" err="1"/>
              <a:t>emf</a:t>
            </a:r>
            <a:r>
              <a:rPr lang="en-US" sz="2000" dirty="0"/>
              <a:t> in a circuit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76056" y="1340768"/>
            <a:ext cx="2743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Rate of change of magnetic flux in a circuit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355976" y="162880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3528" y="494116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/>
              <a:t>Lenz’s </a:t>
            </a:r>
            <a:r>
              <a:rPr lang="en-US" kern="0" dirty="0"/>
              <a:t>law determines the direction of current flow and accounts for the </a:t>
            </a:r>
            <a:r>
              <a:rPr lang="en-US" kern="0" dirty="0" smtClean="0"/>
              <a:t> </a:t>
            </a:r>
            <a:r>
              <a:rPr lang="en-US" kern="0" dirty="0" smtClean="0">
                <a:solidFill>
                  <a:srgbClr val="FF0000"/>
                </a:solidFill>
              </a:rPr>
              <a:t>negative</a:t>
            </a:r>
            <a:r>
              <a:rPr lang="en-US" kern="0" dirty="0" smtClean="0"/>
              <a:t> </a:t>
            </a:r>
            <a:r>
              <a:rPr lang="en-US" kern="0" dirty="0"/>
              <a:t>sign in Faraday’s Law.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512" y="558924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The induced </a:t>
            </a:r>
            <a:r>
              <a:rPr lang="en-US" kern="0" dirty="0" err="1"/>
              <a:t>emf</a:t>
            </a:r>
            <a:r>
              <a:rPr lang="en-US" kern="0" dirty="0"/>
              <a:t> produces a current that opposes the change in magnetic flux </a:t>
            </a:r>
            <a:r>
              <a:rPr lang="en-US" i="1" kern="0" dirty="0"/>
              <a:t>(i.e. that tries to keep the flux constant or to compensate for the change in flux).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 autoUpdateAnimBg="0"/>
      <p:bldP spid="44037" grpId="0" animBg="1" autoUpdateAnimBg="0"/>
      <p:bldP spid="44038" grpId="0" animBg="1" autoUpdateAnimBg="0"/>
      <p:bldP spid="44039" grpId="0" animBg="1" autoUpdateAnimBg="0"/>
      <p:bldP spid="44040" grpId="0" animBg="1" autoUpdateAnimBg="0"/>
      <p:bldP spid="9" grpId="0" autoUpdateAnimBg="0"/>
      <p:bldP spid="10" grpId="0" autoUpdateAnimBg="0"/>
      <p:bldP spid="11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icture 2"/>
          <p:cNvSpPr>
            <a:spLocks noChangeAspect="1" noChangeArrowheads="1"/>
          </p:cNvSpPr>
          <p:nvPr/>
        </p:nvSpPr>
        <p:spPr bwMode="auto">
          <a:xfrm>
            <a:off x="4575175" y="34274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NZ"/>
          </a:p>
        </p:txBody>
      </p:sp>
      <p:pic>
        <p:nvPicPr>
          <p:cNvPr id="11267" name="Picture 4" descr="Flx Lkgs                                                       00012244.     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6106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000625" y="5000625"/>
            <a:ext cx="3810000" cy="1343025"/>
            <a:chOff x="2154" y="815"/>
            <a:chExt cx="2400" cy="846"/>
          </a:xfrm>
        </p:grpSpPr>
        <p:sp>
          <p:nvSpPr>
            <p:cNvPr id="11269" name="Text Box 49"/>
            <p:cNvSpPr txBox="1">
              <a:spLocks noChangeArrowheads="1"/>
            </p:cNvSpPr>
            <p:nvPr/>
          </p:nvSpPr>
          <p:spPr bwMode="auto">
            <a:xfrm>
              <a:off x="2154" y="1411"/>
              <a:ext cx="24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000">
                  <a:latin typeface="Verdana" pitchFamily="34" charset="0"/>
                </a:rPr>
                <a:t>(N = number of turns)</a:t>
              </a:r>
            </a:p>
          </p:txBody>
        </p:sp>
        <p:grpSp>
          <p:nvGrpSpPr>
            <p:cNvPr id="11270" name="Group 50"/>
            <p:cNvGrpSpPr>
              <a:grpSpLocks/>
            </p:cNvGrpSpPr>
            <p:nvPr/>
          </p:nvGrpSpPr>
          <p:grpSpPr bwMode="auto">
            <a:xfrm>
              <a:off x="2290" y="815"/>
              <a:ext cx="1359" cy="651"/>
              <a:chOff x="2290" y="815"/>
              <a:chExt cx="1359" cy="651"/>
            </a:xfrm>
          </p:grpSpPr>
          <p:sp>
            <p:nvSpPr>
              <p:cNvPr id="11271" name="Line 51"/>
              <p:cNvSpPr>
                <a:spLocks noChangeShapeType="1"/>
              </p:cNvSpPr>
              <p:nvPr/>
            </p:nvSpPr>
            <p:spPr bwMode="auto">
              <a:xfrm>
                <a:off x="3220" y="1161"/>
                <a:ext cx="42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2" name="Rectangle 52"/>
              <p:cNvSpPr>
                <a:spLocks noChangeArrowheads="1"/>
              </p:cNvSpPr>
              <p:nvPr/>
            </p:nvSpPr>
            <p:spPr bwMode="auto">
              <a:xfrm>
                <a:off x="2290" y="996"/>
                <a:ext cx="131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3200">
                    <a:latin typeface="Verdana" pitchFamily="34" charset="0"/>
                  </a:rPr>
                  <a:t>ε</a:t>
                </a:r>
                <a:endParaRPr lang="en-AU" sz="3200">
                  <a:latin typeface="Verdana" pitchFamily="34" charset="0"/>
                </a:endParaRPr>
              </a:p>
            </p:txBody>
          </p:sp>
          <p:sp>
            <p:nvSpPr>
              <p:cNvPr id="11273" name="Rectangle 53"/>
              <p:cNvSpPr>
                <a:spLocks noChangeArrowheads="1"/>
              </p:cNvSpPr>
              <p:nvPr/>
            </p:nvSpPr>
            <p:spPr bwMode="auto">
              <a:xfrm>
                <a:off x="2980" y="996"/>
                <a:ext cx="186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AU" sz="3100">
                    <a:solidFill>
                      <a:srgbClr val="000000"/>
                    </a:solidFill>
                    <a:latin typeface="Verdana" pitchFamily="34" charset="0"/>
                  </a:rPr>
                  <a:t>N</a:t>
                </a:r>
                <a:endParaRPr lang="en-AU"/>
              </a:p>
            </p:txBody>
          </p:sp>
          <p:sp>
            <p:nvSpPr>
              <p:cNvPr id="11274" name="Rectangle 54"/>
              <p:cNvSpPr>
                <a:spLocks noChangeArrowheads="1"/>
              </p:cNvSpPr>
              <p:nvPr/>
            </p:nvSpPr>
            <p:spPr bwMode="auto">
              <a:xfrm>
                <a:off x="3467" y="1168"/>
                <a:ext cx="98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AU" sz="3100">
                    <a:solidFill>
                      <a:srgbClr val="000000"/>
                    </a:solidFill>
                    <a:latin typeface="Verdana" pitchFamily="34" charset="0"/>
                  </a:rPr>
                  <a:t>t</a:t>
                </a:r>
                <a:endParaRPr lang="en-AU"/>
              </a:p>
            </p:txBody>
          </p:sp>
          <p:sp>
            <p:nvSpPr>
              <p:cNvPr id="11275" name="Rectangle 55"/>
              <p:cNvSpPr>
                <a:spLocks noChangeArrowheads="1"/>
              </p:cNvSpPr>
              <p:nvPr/>
            </p:nvSpPr>
            <p:spPr bwMode="auto">
              <a:xfrm>
                <a:off x="2594" y="996"/>
                <a:ext cx="136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AU" sz="3100" dirty="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en-AU" dirty="0"/>
              </a:p>
            </p:txBody>
          </p:sp>
          <p:sp>
            <p:nvSpPr>
              <p:cNvPr id="11276" name="Rectangle 56"/>
              <p:cNvSpPr>
                <a:spLocks noChangeArrowheads="1"/>
              </p:cNvSpPr>
              <p:nvPr/>
            </p:nvSpPr>
            <p:spPr bwMode="auto">
              <a:xfrm>
                <a:off x="2833" y="996"/>
                <a:ext cx="136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AU" sz="31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en-AU"/>
              </a:p>
            </p:txBody>
          </p:sp>
          <p:sp>
            <p:nvSpPr>
              <p:cNvPr id="11277" name="Rectangle 57"/>
              <p:cNvSpPr>
                <a:spLocks noChangeArrowheads="1"/>
              </p:cNvSpPr>
              <p:nvPr/>
            </p:nvSpPr>
            <p:spPr bwMode="auto">
              <a:xfrm>
                <a:off x="3242" y="815"/>
                <a:ext cx="341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AU" sz="3100">
                    <a:solidFill>
                      <a:srgbClr val="000000"/>
                    </a:solidFill>
                    <a:latin typeface="Symbol" pitchFamily="18" charset="2"/>
                  </a:rPr>
                  <a:t>DF</a:t>
                </a:r>
                <a:endParaRPr lang="en-AU"/>
              </a:p>
            </p:txBody>
          </p:sp>
          <p:sp>
            <p:nvSpPr>
              <p:cNvPr id="11278" name="Rectangle 58"/>
              <p:cNvSpPr>
                <a:spLocks noChangeArrowheads="1"/>
              </p:cNvSpPr>
              <p:nvPr/>
            </p:nvSpPr>
            <p:spPr bwMode="auto">
              <a:xfrm>
                <a:off x="3294" y="1168"/>
                <a:ext cx="152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AU" sz="310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endParaRPr lang="en-AU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0"/>
            <a:ext cx="33369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3200400"/>
            <a:ext cx="64008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 single circular loop of wire in the plane of the page is perpendicular to a uniform magnetic field B directed out of the page, as shown above. If the magnitude of the magnetic field is decreasing, then the induced current in the wire is</a:t>
            </a:r>
          </a:p>
          <a:p>
            <a:pPr>
              <a:defRPr/>
            </a:pPr>
            <a:endParaRPr lang="en-US" dirty="0"/>
          </a:p>
          <a:p>
            <a:pPr marL="342900" indent="-342900">
              <a:buFont typeface="+mj-lt"/>
              <a:buAutoNum type="alphaLcParenR"/>
              <a:defRPr/>
            </a:pPr>
            <a:r>
              <a:rPr lang="en-US" dirty="0"/>
              <a:t>directed upward out of the paper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dirty="0"/>
              <a:t>directed downward into the paper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dirty="0"/>
              <a:t>clockwise around the loop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dirty="0"/>
              <a:t>counterclockwise around the loop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US" dirty="0"/>
              <a:t>zero (no current is induced)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43000" y="54102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91200" y="4953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Lenz’s law to compensate for decreasing flux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62000" y="3810000"/>
            <a:ext cx="7772400" cy="45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endParaRPr lang="en-US" sz="2400">
              <a:latin typeface="Verdana" pitchFamily="34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95288" y="1196975"/>
            <a:ext cx="3097212" cy="22828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400">
                <a:latin typeface="Verdana" pitchFamily="34" charset="0"/>
              </a:rPr>
              <a:t>As the loop is pulled and its area is decreased, what is the direction of the current that is induced in it?</a:t>
            </a:r>
          </a:p>
        </p:txBody>
      </p:sp>
      <p:pic>
        <p:nvPicPr>
          <p:cNvPr id="13316" name="Picture 5" descr="F22.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214313"/>
            <a:ext cx="48418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29"/>
          <p:cNvSpPr txBox="1">
            <a:spLocks noChangeArrowheads="1"/>
          </p:cNvSpPr>
          <p:nvPr/>
        </p:nvSpPr>
        <p:spPr bwMode="auto">
          <a:xfrm>
            <a:off x="142875" y="285750"/>
            <a:ext cx="185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Problem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819400" y="1827213"/>
            <a:ext cx="3733800" cy="2897187"/>
          </a:xfrm>
          <a:prstGeom prst="rect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00400" y="2209800"/>
            <a:ext cx="2400300" cy="1524000"/>
            <a:chOff x="2016" y="1392"/>
            <a:chExt cx="1512" cy="960"/>
          </a:xfrm>
        </p:grpSpPr>
        <p:grpSp>
          <p:nvGrpSpPr>
            <p:cNvPr id="14413" name="Group 4"/>
            <p:cNvGrpSpPr>
              <a:grpSpLocks/>
            </p:cNvGrpSpPr>
            <p:nvPr/>
          </p:nvGrpSpPr>
          <p:grpSpPr bwMode="auto">
            <a:xfrm>
              <a:off x="2352" y="1776"/>
              <a:ext cx="192" cy="192"/>
              <a:chOff x="2880" y="2160"/>
              <a:chExt cx="192" cy="192"/>
            </a:xfrm>
          </p:grpSpPr>
          <p:sp>
            <p:nvSpPr>
              <p:cNvPr id="14429" name="Line 5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0" name="Line 6"/>
              <p:cNvSpPr>
                <a:spLocks noChangeShapeType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14" name="Group 7"/>
            <p:cNvGrpSpPr>
              <a:grpSpLocks/>
            </p:cNvGrpSpPr>
            <p:nvPr/>
          </p:nvGrpSpPr>
          <p:grpSpPr bwMode="auto">
            <a:xfrm>
              <a:off x="2688" y="1776"/>
              <a:ext cx="192" cy="192"/>
              <a:chOff x="2880" y="2160"/>
              <a:chExt cx="192" cy="192"/>
            </a:xfrm>
          </p:grpSpPr>
          <p:sp>
            <p:nvSpPr>
              <p:cNvPr id="14427" name="Line 8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8" name="Line 9"/>
              <p:cNvSpPr>
                <a:spLocks noChangeShapeType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15" name="Group 10"/>
            <p:cNvGrpSpPr>
              <a:grpSpLocks/>
            </p:cNvGrpSpPr>
            <p:nvPr/>
          </p:nvGrpSpPr>
          <p:grpSpPr bwMode="auto">
            <a:xfrm>
              <a:off x="2016" y="2160"/>
              <a:ext cx="192" cy="192"/>
              <a:chOff x="2880" y="2160"/>
              <a:chExt cx="192" cy="192"/>
            </a:xfrm>
          </p:grpSpPr>
          <p:sp>
            <p:nvSpPr>
              <p:cNvPr id="14425" name="Line 11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6" name="Line 12"/>
              <p:cNvSpPr>
                <a:spLocks noChangeShapeType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16" name="Group 13"/>
            <p:cNvGrpSpPr>
              <a:grpSpLocks/>
            </p:cNvGrpSpPr>
            <p:nvPr/>
          </p:nvGrpSpPr>
          <p:grpSpPr bwMode="auto">
            <a:xfrm>
              <a:off x="3024" y="2160"/>
              <a:ext cx="192" cy="192"/>
              <a:chOff x="2880" y="2160"/>
              <a:chExt cx="192" cy="192"/>
            </a:xfrm>
          </p:grpSpPr>
          <p:sp>
            <p:nvSpPr>
              <p:cNvPr id="14423" name="Line 14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4" name="Line 15"/>
              <p:cNvSpPr>
                <a:spLocks noChangeShapeType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17" name="Group 16"/>
            <p:cNvGrpSpPr>
              <a:grpSpLocks/>
            </p:cNvGrpSpPr>
            <p:nvPr/>
          </p:nvGrpSpPr>
          <p:grpSpPr bwMode="auto">
            <a:xfrm>
              <a:off x="3336" y="1392"/>
              <a:ext cx="192" cy="192"/>
              <a:chOff x="2880" y="2160"/>
              <a:chExt cx="192" cy="192"/>
            </a:xfrm>
          </p:grpSpPr>
          <p:sp>
            <p:nvSpPr>
              <p:cNvPr id="14421" name="Line 17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2" name="Line 18"/>
              <p:cNvSpPr>
                <a:spLocks noChangeShapeType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18" name="Group 19"/>
            <p:cNvGrpSpPr>
              <a:grpSpLocks/>
            </p:cNvGrpSpPr>
            <p:nvPr/>
          </p:nvGrpSpPr>
          <p:grpSpPr bwMode="auto">
            <a:xfrm>
              <a:off x="3336" y="1776"/>
              <a:ext cx="192" cy="192"/>
              <a:chOff x="2880" y="2160"/>
              <a:chExt cx="192" cy="192"/>
            </a:xfrm>
          </p:grpSpPr>
          <p:sp>
            <p:nvSpPr>
              <p:cNvPr id="14419" name="Line 20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0" name="Line 21"/>
              <p:cNvSpPr>
                <a:spLocks noChangeShapeType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3200400" y="2209800"/>
            <a:ext cx="2933700" cy="2133600"/>
            <a:chOff x="2016" y="1392"/>
            <a:chExt cx="1848" cy="1344"/>
          </a:xfrm>
        </p:grpSpPr>
        <p:grpSp>
          <p:nvGrpSpPr>
            <p:cNvPr id="14395" name="Group 23"/>
            <p:cNvGrpSpPr>
              <a:grpSpLocks/>
            </p:cNvGrpSpPr>
            <p:nvPr/>
          </p:nvGrpSpPr>
          <p:grpSpPr bwMode="auto">
            <a:xfrm>
              <a:off x="2016" y="1392"/>
              <a:ext cx="192" cy="192"/>
              <a:chOff x="2880" y="2160"/>
              <a:chExt cx="192" cy="192"/>
            </a:xfrm>
          </p:grpSpPr>
          <p:sp>
            <p:nvSpPr>
              <p:cNvPr id="14411" name="Line 24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12" name="Line 25"/>
              <p:cNvSpPr>
                <a:spLocks noChangeShapeType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6" name="Group 26"/>
            <p:cNvGrpSpPr>
              <a:grpSpLocks/>
            </p:cNvGrpSpPr>
            <p:nvPr/>
          </p:nvGrpSpPr>
          <p:grpSpPr bwMode="auto">
            <a:xfrm>
              <a:off x="3024" y="1392"/>
              <a:ext cx="192" cy="192"/>
              <a:chOff x="2880" y="2160"/>
              <a:chExt cx="192" cy="192"/>
            </a:xfrm>
          </p:grpSpPr>
          <p:sp>
            <p:nvSpPr>
              <p:cNvPr id="14409" name="Line 27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10" name="Line 28"/>
              <p:cNvSpPr>
                <a:spLocks noChangeShapeType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7" name="Group 29"/>
            <p:cNvGrpSpPr>
              <a:grpSpLocks/>
            </p:cNvGrpSpPr>
            <p:nvPr/>
          </p:nvGrpSpPr>
          <p:grpSpPr bwMode="auto">
            <a:xfrm>
              <a:off x="3024" y="1776"/>
              <a:ext cx="192" cy="192"/>
              <a:chOff x="2880" y="2160"/>
              <a:chExt cx="192" cy="192"/>
            </a:xfrm>
          </p:grpSpPr>
          <p:sp>
            <p:nvSpPr>
              <p:cNvPr id="14407" name="Line 30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8" name="Line 31"/>
              <p:cNvSpPr>
                <a:spLocks noChangeShapeType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8" name="Group 32"/>
            <p:cNvGrpSpPr>
              <a:grpSpLocks/>
            </p:cNvGrpSpPr>
            <p:nvPr/>
          </p:nvGrpSpPr>
          <p:grpSpPr bwMode="auto">
            <a:xfrm>
              <a:off x="2352" y="2160"/>
              <a:ext cx="192" cy="192"/>
              <a:chOff x="2880" y="2160"/>
              <a:chExt cx="192" cy="192"/>
            </a:xfrm>
          </p:grpSpPr>
          <p:sp>
            <p:nvSpPr>
              <p:cNvPr id="14405" name="Line 33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6" name="Line 34"/>
              <p:cNvSpPr>
                <a:spLocks noChangeShapeType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99" name="Group 35"/>
            <p:cNvGrpSpPr>
              <a:grpSpLocks/>
            </p:cNvGrpSpPr>
            <p:nvPr/>
          </p:nvGrpSpPr>
          <p:grpSpPr bwMode="auto">
            <a:xfrm>
              <a:off x="3024" y="2544"/>
              <a:ext cx="192" cy="192"/>
              <a:chOff x="2880" y="2160"/>
              <a:chExt cx="192" cy="192"/>
            </a:xfrm>
          </p:grpSpPr>
          <p:sp>
            <p:nvSpPr>
              <p:cNvPr id="14403" name="Line 36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4" name="Line 37"/>
              <p:cNvSpPr>
                <a:spLocks noChangeShapeType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00" name="Group 38"/>
            <p:cNvGrpSpPr>
              <a:grpSpLocks/>
            </p:cNvGrpSpPr>
            <p:nvPr/>
          </p:nvGrpSpPr>
          <p:grpSpPr bwMode="auto">
            <a:xfrm>
              <a:off x="3672" y="2160"/>
              <a:ext cx="192" cy="192"/>
              <a:chOff x="2880" y="2160"/>
              <a:chExt cx="192" cy="192"/>
            </a:xfrm>
          </p:grpSpPr>
          <p:sp>
            <p:nvSpPr>
              <p:cNvPr id="14401" name="Line 39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2" name="Line 40"/>
              <p:cNvSpPr>
                <a:spLocks noChangeShapeType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3200400" y="2209800"/>
            <a:ext cx="2933700" cy="2133600"/>
            <a:chOff x="2016" y="1392"/>
            <a:chExt cx="1848" cy="1344"/>
          </a:xfrm>
        </p:grpSpPr>
        <p:grpSp>
          <p:nvGrpSpPr>
            <p:cNvPr id="14377" name="Group 42"/>
            <p:cNvGrpSpPr>
              <a:grpSpLocks/>
            </p:cNvGrpSpPr>
            <p:nvPr/>
          </p:nvGrpSpPr>
          <p:grpSpPr bwMode="auto">
            <a:xfrm>
              <a:off x="2688" y="1392"/>
              <a:ext cx="192" cy="192"/>
              <a:chOff x="2880" y="2160"/>
              <a:chExt cx="192" cy="192"/>
            </a:xfrm>
          </p:grpSpPr>
          <p:sp>
            <p:nvSpPr>
              <p:cNvPr id="14393" name="Line 43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4" name="Line 44"/>
              <p:cNvSpPr>
                <a:spLocks noChangeShapeType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78" name="Group 45"/>
            <p:cNvGrpSpPr>
              <a:grpSpLocks/>
            </p:cNvGrpSpPr>
            <p:nvPr/>
          </p:nvGrpSpPr>
          <p:grpSpPr bwMode="auto">
            <a:xfrm>
              <a:off x="2016" y="1776"/>
              <a:ext cx="192" cy="192"/>
              <a:chOff x="2880" y="2160"/>
              <a:chExt cx="192" cy="192"/>
            </a:xfrm>
          </p:grpSpPr>
          <p:sp>
            <p:nvSpPr>
              <p:cNvPr id="14391" name="Line 46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2" name="Line 47"/>
              <p:cNvSpPr>
                <a:spLocks noChangeShapeType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79" name="Group 48"/>
            <p:cNvGrpSpPr>
              <a:grpSpLocks/>
            </p:cNvGrpSpPr>
            <p:nvPr/>
          </p:nvGrpSpPr>
          <p:grpSpPr bwMode="auto">
            <a:xfrm>
              <a:off x="2016" y="2544"/>
              <a:ext cx="192" cy="192"/>
              <a:chOff x="2880" y="2160"/>
              <a:chExt cx="192" cy="192"/>
            </a:xfrm>
          </p:grpSpPr>
          <p:sp>
            <p:nvSpPr>
              <p:cNvPr id="14389" name="Line 49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0" name="Line 50"/>
              <p:cNvSpPr>
                <a:spLocks noChangeShapeType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0" name="Group 51"/>
            <p:cNvGrpSpPr>
              <a:grpSpLocks/>
            </p:cNvGrpSpPr>
            <p:nvPr/>
          </p:nvGrpSpPr>
          <p:grpSpPr bwMode="auto">
            <a:xfrm>
              <a:off x="2688" y="2544"/>
              <a:ext cx="192" cy="192"/>
              <a:chOff x="2880" y="2160"/>
              <a:chExt cx="192" cy="192"/>
            </a:xfrm>
          </p:grpSpPr>
          <p:sp>
            <p:nvSpPr>
              <p:cNvPr id="14387" name="Line 52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8" name="Line 53"/>
              <p:cNvSpPr>
                <a:spLocks noChangeShapeType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1" name="Group 54"/>
            <p:cNvGrpSpPr>
              <a:grpSpLocks/>
            </p:cNvGrpSpPr>
            <p:nvPr/>
          </p:nvGrpSpPr>
          <p:grpSpPr bwMode="auto">
            <a:xfrm>
              <a:off x="3672" y="1392"/>
              <a:ext cx="192" cy="192"/>
              <a:chOff x="2880" y="2160"/>
              <a:chExt cx="192" cy="192"/>
            </a:xfrm>
          </p:grpSpPr>
          <p:sp>
            <p:nvSpPr>
              <p:cNvPr id="14385" name="Line 55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6" name="Line 56"/>
              <p:cNvSpPr>
                <a:spLocks noChangeShapeType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82" name="Group 57"/>
            <p:cNvGrpSpPr>
              <a:grpSpLocks/>
            </p:cNvGrpSpPr>
            <p:nvPr/>
          </p:nvGrpSpPr>
          <p:grpSpPr bwMode="auto">
            <a:xfrm>
              <a:off x="3336" y="2544"/>
              <a:ext cx="192" cy="192"/>
              <a:chOff x="2880" y="2160"/>
              <a:chExt cx="192" cy="192"/>
            </a:xfrm>
          </p:grpSpPr>
          <p:sp>
            <p:nvSpPr>
              <p:cNvPr id="14383" name="Line 58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4" name="Line 59"/>
              <p:cNvSpPr>
                <a:spLocks noChangeShapeType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" name="Group 60"/>
          <p:cNvGrpSpPr>
            <a:grpSpLocks/>
          </p:cNvGrpSpPr>
          <p:nvPr/>
        </p:nvGrpSpPr>
        <p:grpSpPr bwMode="auto">
          <a:xfrm>
            <a:off x="3733800" y="2209800"/>
            <a:ext cx="2400300" cy="2133600"/>
            <a:chOff x="2352" y="1392"/>
            <a:chExt cx="1512" cy="1344"/>
          </a:xfrm>
        </p:grpSpPr>
        <p:grpSp>
          <p:nvGrpSpPr>
            <p:cNvPr id="14359" name="Group 61"/>
            <p:cNvGrpSpPr>
              <a:grpSpLocks/>
            </p:cNvGrpSpPr>
            <p:nvPr/>
          </p:nvGrpSpPr>
          <p:grpSpPr bwMode="auto">
            <a:xfrm>
              <a:off x="2352" y="1392"/>
              <a:ext cx="192" cy="192"/>
              <a:chOff x="2880" y="2160"/>
              <a:chExt cx="192" cy="192"/>
            </a:xfrm>
          </p:grpSpPr>
          <p:sp>
            <p:nvSpPr>
              <p:cNvPr id="14375" name="Line 62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6" name="Line 63"/>
              <p:cNvSpPr>
                <a:spLocks noChangeShapeType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60" name="Group 64"/>
            <p:cNvGrpSpPr>
              <a:grpSpLocks/>
            </p:cNvGrpSpPr>
            <p:nvPr/>
          </p:nvGrpSpPr>
          <p:grpSpPr bwMode="auto">
            <a:xfrm>
              <a:off x="2688" y="2160"/>
              <a:ext cx="192" cy="192"/>
              <a:chOff x="2880" y="2160"/>
              <a:chExt cx="192" cy="192"/>
            </a:xfrm>
          </p:grpSpPr>
          <p:sp>
            <p:nvSpPr>
              <p:cNvPr id="14373" name="Line 65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4" name="Line 66"/>
              <p:cNvSpPr>
                <a:spLocks noChangeShapeType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61" name="Group 67"/>
            <p:cNvGrpSpPr>
              <a:grpSpLocks/>
            </p:cNvGrpSpPr>
            <p:nvPr/>
          </p:nvGrpSpPr>
          <p:grpSpPr bwMode="auto">
            <a:xfrm>
              <a:off x="2352" y="2544"/>
              <a:ext cx="192" cy="192"/>
              <a:chOff x="2880" y="2160"/>
              <a:chExt cx="192" cy="192"/>
            </a:xfrm>
          </p:grpSpPr>
          <p:sp>
            <p:nvSpPr>
              <p:cNvPr id="14371" name="Line 68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2" name="Line 69"/>
              <p:cNvSpPr>
                <a:spLocks noChangeShapeType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62" name="Group 70"/>
            <p:cNvGrpSpPr>
              <a:grpSpLocks/>
            </p:cNvGrpSpPr>
            <p:nvPr/>
          </p:nvGrpSpPr>
          <p:grpSpPr bwMode="auto">
            <a:xfrm>
              <a:off x="3672" y="1776"/>
              <a:ext cx="192" cy="192"/>
              <a:chOff x="2880" y="2160"/>
              <a:chExt cx="192" cy="192"/>
            </a:xfrm>
          </p:grpSpPr>
          <p:sp>
            <p:nvSpPr>
              <p:cNvPr id="14369" name="Line 71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0" name="Line 72"/>
              <p:cNvSpPr>
                <a:spLocks noChangeShapeType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63" name="Group 73"/>
            <p:cNvGrpSpPr>
              <a:grpSpLocks/>
            </p:cNvGrpSpPr>
            <p:nvPr/>
          </p:nvGrpSpPr>
          <p:grpSpPr bwMode="auto">
            <a:xfrm>
              <a:off x="3336" y="2160"/>
              <a:ext cx="192" cy="192"/>
              <a:chOff x="2880" y="2160"/>
              <a:chExt cx="192" cy="192"/>
            </a:xfrm>
          </p:grpSpPr>
          <p:sp>
            <p:nvSpPr>
              <p:cNvPr id="14367" name="Line 74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8" name="Line 75"/>
              <p:cNvSpPr>
                <a:spLocks noChangeShapeType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64" name="Group 76"/>
            <p:cNvGrpSpPr>
              <a:grpSpLocks/>
            </p:cNvGrpSpPr>
            <p:nvPr/>
          </p:nvGrpSpPr>
          <p:grpSpPr bwMode="auto">
            <a:xfrm>
              <a:off x="3672" y="2544"/>
              <a:ext cx="192" cy="192"/>
              <a:chOff x="2880" y="2160"/>
              <a:chExt cx="192" cy="192"/>
            </a:xfrm>
          </p:grpSpPr>
          <p:sp>
            <p:nvSpPr>
              <p:cNvPr id="14365" name="Line 77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6" name="Line 78"/>
              <p:cNvSpPr>
                <a:spLocks noChangeShapeType="1"/>
              </p:cNvSpPr>
              <p:nvPr/>
            </p:nvSpPr>
            <p:spPr bwMode="auto">
              <a:xfrm flipV="1">
                <a:off x="2880" y="216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43" name="Line 79"/>
          <p:cNvSpPr>
            <a:spLocks noChangeShapeType="1"/>
          </p:cNvSpPr>
          <p:nvPr/>
        </p:nvSpPr>
        <p:spPr bwMode="auto">
          <a:xfrm>
            <a:off x="6553200" y="3048000"/>
            <a:ext cx="16002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80"/>
          <p:cNvSpPr>
            <a:spLocks noChangeShapeType="1"/>
          </p:cNvSpPr>
          <p:nvPr/>
        </p:nvSpPr>
        <p:spPr bwMode="auto">
          <a:xfrm>
            <a:off x="6629400" y="3505200"/>
            <a:ext cx="16002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81"/>
          <p:cNvSpPr>
            <a:spLocks noChangeArrowheads="1"/>
          </p:cNvSpPr>
          <p:nvPr/>
        </p:nvSpPr>
        <p:spPr bwMode="auto">
          <a:xfrm>
            <a:off x="6400800" y="31242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Text Box 82"/>
          <p:cNvSpPr txBox="1">
            <a:spLocks noChangeArrowheads="1"/>
          </p:cNvSpPr>
          <p:nvPr/>
        </p:nvSpPr>
        <p:spPr bwMode="auto">
          <a:xfrm>
            <a:off x="2209800" y="990600"/>
            <a:ext cx="5703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Magnetic flux in the loop increases</a:t>
            </a:r>
          </a:p>
        </p:txBody>
      </p:sp>
      <p:grpSp>
        <p:nvGrpSpPr>
          <p:cNvPr id="30" name="Group 83"/>
          <p:cNvGrpSpPr>
            <a:grpSpLocks/>
          </p:cNvGrpSpPr>
          <p:nvPr/>
        </p:nvGrpSpPr>
        <p:grpSpPr bwMode="auto">
          <a:xfrm>
            <a:off x="3581400" y="3962400"/>
            <a:ext cx="2600325" cy="2214563"/>
            <a:chOff x="2256" y="2496"/>
            <a:chExt cx="1638" cy="1395"/>
          </a:xfrm>
        </p:grpSpPr>
        <p:grpSp>
          <p:nvGrpSpPr>
            <p:cNvPr id="14348" name="Group 84"/>
            <p:cNvGrpSpPr>
              <a:grpSpLocks/>
            </p:cNvGrpSpPr>
            <p:nvPr/>
          </p:nvGrpSpPr>
          <p:grpSpPr bwMode="auto">
            <a:xfrm>
              <a:off x="2592" y="2496"/>
              <a:ext cx="912" cy="960"/>
              <a:chOff x="1776" y="3120"/>
              <a:chExt cx="912" cy="960"/>
            </a:xfrm>
          </p:grpSpPr>
          <p:grpSp>
            <p:nvGrpSpPr>
              <p:cNvPr id="14350" name="Group 85"/>
              <p:cNvGrpSpPr>
                <a:grpSpLocks/>
              </p:cNvGrpSpPr>
              <p:nvPr/>
            </p:nvGrpSpPr>
            <p:grpSpPr bwMode="auto">
              <a:xfrm>
                <a:off x="1968" y="3696"/>
                <a:ext cx="384" cy="384"/>
                <a:chOff x="1632" y="3408"/>
                <a:chExt cx="384" cy="384"/>
              </a:xfrm>
            </p:grpSpPr>
            <p:sp>
              <p:nvSpPr>
                <p:cNvPr id="14355" name="Oval 86"/>
                <p:cNvSpPr>
                  <a:spLocks noChangeArrowheads="1"/>
                </p:cNvSpPr>
                <p:nvPr/>
              </p:nvSpPr>
              <p:spPr bwMode="auto">
                <a:xfrm>
                  <a:off x="1632" y="3408"/>
                  <a:ext cx="384" cy="384"/>
                </a:xfrm>
                <a:prstGeom prst="ellipse">
                  <a:avLst/>
                </a:prstGeom>
                <a:solidFill>
                  <a:schemeClr val="bg1">
                    <a:alpha val="50195"/>
                  </a:schemeClr>
                </a:solidFill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4356" name="Group 87"/>
                <p:cNvGrpSpPr>
                  <a:grpSpLocks/>
                </p:cNvGrpSpPr>
                <p:nvPr/>
              </p:nvGrpSpPr>
              <p:grpSpPr bwMode="auto">
                <a:xfrm>
                  <a:off x="1728" y="3504"/>
                  <a:ext cx="192" cy="192"/>
                  <a:chOff x="2880" y="2160"/>
                  <a:chExt cx="192" cy="192"/>
                </a:xfrm>
              </p:grpSpPr>
              <p:sp>
                <p:nvSpPr>
                  <p:cNvPr id="14357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160"/>
                    <a:ext cx="192" cy="192"/>
                  </a:xfrm>
                  <a:prstGeom prst="line">
                    <a:avLst/>
                  </a:prstGeom>
                  <a:noFill/>
                  <a:ln w="76200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58" name="Line 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160"/>
                    <a:ext cx="192" cy="192"/>
                  </a:xfrm>
                  <a:prstGeom prst="line">
                    <a:avLst/>
                  </a:prstGeom>
                  <a:noFill/>
                  <a:ln w="76200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351" name="Group 90"/>
              <p:cNvGrpSpPr>
                <a:grpSpLocks/>
              </p:cNvGrpSpPr>
              <p:nvPr/>
            </p:nvGrpSpPr>
            <p:grpSpPr bwMode="auto">
              <a:xfrm>
                <a:off x="1968" y="3120"/>
                <a:ext cx="384" cy="384"/>
                <a:chOff x="912" y="3408"/>
                <a:chExt cx="384" cy="384"/>
              </a:xfrm>
            </p:grpSpPr>
            <p:sp>
              <p:nvSpPr>
                <p:cNvPr id="14353" name="Oval 91"/>
                <p:cNvSpPr>
                  <a:spLocks noChangeArrowheads="1"/>
                </p:cNvSpPr>
                <p:nvPr/>
              </p:nvSpPr>
              <p:spPr bwMode="auto">
                <a:xfrm>
                  <a:off x="912" y="3408"/>
                  <a:ext cx="384" cy="384"/>
                </a:xfrm>
                <a:prstGeom prst="ellipse">
                  <a:avLst/>
                </a:prstGeom>
                <a:solidFill>
                  <a:schemeClr val="bg1">
                    <a:alpha val="50195"/>
                  </a:schemeClr>
                </a:solidFill>
                <a:ln w="76200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4" name="Oval 92"/>
                <p:cNvSpPr>
                  <a:spLocks noChangeArrowheads="1"/>
                </p:cNvSpPr>
                <p:nvPr/>
              </p:nvSpPr>
              <p:spPr bwMode="auto">
                <a:xfrm>
                  <a:off x="1056" y="3552"/>
                  <a:ext cx="96" cy="96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352" name="Line 93"/>
              <p:cNvSpPr>
                <a:spLocks noChangeShapeType="1"/>
              </p:cNvSpPr>
              <p:nvPr/>
            </p:nvSpPr>
            <p:spPr bwMode="auto">
              <a:xfrm flipH="1">
                <a:off x="1776" y="3600"/>
                <a:ext cx="912" cy="0"/>
              </a:xfrm>
              <a:prstGeom prst="line">
                <a:avLst/>
              </a:prstGeom>
              <a:noFill/>
              <a:ln w="152400">
                <a:solidFill>
                  <a:srgbClr val="CC33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9" name="Text Box 94"/>
            <p:cNvSpPr txBox="1">
              <a:spLocks noChangeArrowheads="1"/>
            </p:cNvSpPr>
            <p:nvPr/>
          </p:nvSpPr>
          <p:spPr bwMode="auto">
            <a:xfrm>
              <a:off x="2256" y="3600"/>
              <a:ext cx="163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CC3300"/>
                  </a:solidFill>
                </a:rPr>
                <a:t>Counterclockwise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1678</Words>
  <Application>Microsoft Macintosh PowerPoint</Application>
  <PresentationFormat>On-screen Show (4:3)</PresentationFormat>
  <Paragraphs>239</Paragraphs>
  <Slides>24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Default Design</vt:lpstr>
      <vt:lpstr>Blank Presentation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Woodstock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Anderson</dc:creator>
  <cp:lastModifiedBy>Stephen Anderson</cp:lastModifiedBy>
  <cp:revision>67</cp:revision>
  <dcterms:created xsi:type="dcterms:W3CDTF">2006-02-25T10:56:05Z</dcterms:created>
  <dcterms:modified xsi:type="dcterms:W3CDTF">2015-09-19T08:08:09Z</dcterms:modified>
</cp:coreProperties>
</file>