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4.xml" ContentType="application/vnd.openxmlformats-officedocument.presentationml.notesSlide+xml"/>
  <Override PartName="/ppt/embeddings/oleObject8.bin" ContentType="application/vnd.openxmlformats-officedocument.oleObject"/>
  <Override PartName="/ppt/notesSlides/notesSlide5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99" r:id="rId2"/>
    <p:sldId id="305" r:id="rId3"/>
    <p:sldId id="293" r:id="rId4"/>
    <p:sldId id="258" r:id="rId5"/>
    <p:sldId id="303" r:id="rId6"/>
    <p:sldId id="306" r:id="rId7"/>
    <p:sldId id="304" r:id="rId8"/>
    <p:sldId id="296" r:id="rId9"/>
    <p:sldId id="301" r:id="rId10"/>
    <p:sldId id="295" r:id="rId11"/>
  </p:sldIdLst>
  <p:sldSz cx="9144000" cy="6858000" type="screen4x3"/>
  <p:notesSz cx="6662738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91" autoAdjust="0"/>
  </p:normalViewPr>
  <p:slideViewPr>
    <p:cSldViewPr>
      <p:cViewPr>
        <p:scale>
          <a:sx n="99" d="100"/>
          <a:sy n="99" d="100"/>
        </p:scale>
        <p:origin x="-944" y="-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2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87663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72600"/>
            <a:ext cx="2887663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7F9860-5555-43ED-A342-FC4A8FD42F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455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5188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86300"/>
            <a:ext cx="4884738" cy="4440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87663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72600"/>
            <a:ext cx="2887663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DDCE2F-E7EB-495C-8FE8-7B8653BD6B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21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DDCE2F-E7EB-495C-8FE8-7B8653BD6BA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DDCE2F-E7EB-495C-8FE8-7B8653BD6BA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961ED-B9A1-43F2-8DA7-9F62A2AB9B07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DDCE2F-E7EB-495C-8FE8-7B8653BD6BA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4713" y="746125"/>
            <a:ext cx="4913312" cy="3686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C499F-B27B-45B6-A961-5F235722B5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DDCE2F-E7EB-495C-8FE8-7B8653BD6BA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EFB9-0C9E-42F9-A674-FE3219F5BF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EC98F-4E38-4D93-9D39-F0E3BCA828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7502C-ACE7-4F98-99BE-46A2CB18AC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2B433-5CA0-4CA1-BCA9-F96E77961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0ACE0-028A-4D83-A8BE-D5FA1E9402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F575C-6457-498F-B130-5E69829164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D679F-418C-4EA0-A6DA-2AC0ABEAB5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79798-185C-488D-88F7-5F4A4E36F7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AC7E8-8EAC-4CA4-83B6-CECF3F6D17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DE912-AD32-47DB-BDC7-B69677CCC7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377F5-4907-44DD-BD63-5512FB106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79F6B-FAC6-432B-9CC5-7F21103F72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CF9148F-7739-4FBF-ADEC-9EBEF0703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Symbol" pitchFamily="18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gif"/><Relationship Id="rId5" Type="http://schemas.openxmlformats.org/officeDocument/2006/relationships/oleObject" Target="../embeddings/oleObject1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6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11" Type="http://schemas.openxmlformats.org/officeDocument/2006/relationships/image" Target="../media/image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5.png"/><Relationship Id="rId5" Type="http://schemas.openxmlformats.org/officeDocument/2006/relationships/oleObject" Target="../embeddings/oleObject9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4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735737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571472" y="3357562"/>
            <a:ext cx="78581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  <a:latin typeface="Arial" pitchFamily="34" charset="0"/>
                <a:ea typeface="宋体" charset="-122"/>
                <a:cs typeface="Arial" pitchFamily="34" charset="0"/>
              </a:rPr>
              <a:t>It was noticed that an atom can only absorb certain energies (</a:t>
            </a:r>
            <a:r>
              <a:rPr lang="en-US" altLang="zh-CN" dirty="0" err="1" smtClean="0">
                <a:solidFill>
                  <a:srgbClr val="000000"/>
                </a:solidFill>
                <a:latin typeface="Arial" pitchFamily="34" charset="0"/>
                <a:ea typeface="宋体" charset="-122"/>
                <a:cs typeface="Arial" pitchFamily="34" charset="0"/>
              </a:rPr>
              <a:t>colours</a:t>
            </a:r>
            <a:r>
              <a:rPr lang="en-US" altLang="zh-CN" dirty="0" smtClean="0">
                <a:solidFill>
                  <a:srgbClr val="000000"/>
                </a:solidFill>
                <a:latin typeface="Arial" pitchFamily="34" charset="0"/>
                <a:ea typeface="宋体" charset="-122"/>
                <a:cs typeface="Arial" pitchFamily="34" charset="0"/>
              </a:rPr>
              <a:t>) of light (the absorption spectrum) and once excited can only release certain energies (the emission spectrum) and these energies happen to be the same. </a:t>
            </a:r>
          </a:p>
          <a:p>
            <a:pPr>
              <a:buFont typeface="Arial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  <a:latin typeface="Arial" pitchFamily="34" charset="0"/>
                <a:ea typeface="宋体" charset="-122"/>
                <a:cs typeface="Arial" pitchFamily="34" charset="0"/>
              </a:rPr>
              <a:t>The emission &amp; absorption of light was connected with the behavior of electrons in the atom.</a:t>
            </a:r>
            <a:endParaRPr lang="en-US" altLang="zh-CN" dirty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-428660" y="7930"/>
            <a:ext cx="914400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1" hangingPunct="1"/>
            <a:r>
              <a:rPr lang="en-NZ" sz="3200" u="sng" dirty="0">
                <a:solidFill>
                  <a:srgbClr val="000000"/>
                </a:solidFill>
              </a:rPr>
              <a:t>Quick verbal recap</a:t>
            </a:r>
            <a:br>
              <a:rPr lang="en-NZ" sz="3200" u="sng" dirty="0">
                <a:solidFill>
                  <a:srgbClr val="000000"/>
                </a:solidFill>
              </a:rPr>
            </a:br>
            <a:r>
              <a:rPr lang="en-NZ" sz="3200" dirty="0">
                <a:solidFill>
                  <a:srgbClr val="000000"/>
                </a:solidFill>
              </a:rPr>
              <a:t>Concentrate and answer these</a:t>
            </a:r>
            <a:br>
              <a:rPr lang="en-NZ" sz="3200" dirty="0">
                <a:solidFill>
                  <a:srgbClr val="000000"/>
                </a:solidFill>
              </a:rPr>
            </a:br>
            <a:r>
              <a:rPr lang="en-NZ" sz="3200" dirty="0">
                <a:solidFill>
                  <a:srgbClr val="000000"/>
                </a:solidFill>
              </a:rPr>
              <a:t>Making an educated guess is better than </a:t>
            </a:r>
            <a:br>
              <a:rPr lang="en-NZ" sz="3200" dirty="0">
                <a:solidFill>
                  <a:srgbClr val="000000"/>
                </a:solidFill>
              </a:rPr>
            </a:br>
            <a:r>
              <a:rPr lang="en-NZ" sz="3200" dirty="0">
                <a:solidFill>
                  <a:srgbClr val="000000"/>
                </a:solidFill>
              </a:rPr>
              <a:t>“ I dunno”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428596" y="2214554"/>
            <a:ext cx="794262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buFont typeface="Webdings" pitchFamily="18" charset="2"/>
              <a:buChar char="õ"/>
            </a:pPr>
            <a:r>
              <a:rPr lang="en-NZ" sz="2800" dirty="0">
                <a:solidFill>
                  <a:srgbClr val="000000"/>
                </a:solidFill>
              </a:rPr>
              <a:t> So what is an atomic absorption spectra?</a:t>
            </a:r>
          </a:p>
          <a:p>
            <a:pPr>
              <a:lnSpc>
                <a:spcPct val="200000"/>
              </a:lnSpc>
              <a:buFont typeface="Webdings" pitchFamily="18" charset="2"/>
              <a:buChar char="õ"/>
            </a:pPr>
            <a:r>
              <a:rPr lang="en-NZ" sz="2800" dirty="0">
                <a:solidFill>
                  <a:srgbClr val="000000"/>
                </a:solidFill>
              </a:rPr>
              <a:t>And an emission spectra?</a:t>
            </a:r>
          </a:p>
          <a:p>
            <a:pPr>
              <a:lnSpc>
                <a:spcPct val="200000"/>
              </a:lnSpc>
              <a:buFont typeface="Webdings" pitchFamily="18" charset="2"/>
              <a:buChar char="õ"/>
            </a:pPr>
            <a:r>
              <a:rPr lang="en-NZ" sz="2800" dirty="0">
                <a:solidFill>
                  <a:srgbClr val="000000"/>
                </a:solidFill>
              </a:rPr>
              <a:t>They are useful because</a:t>
            </a:r>
            <a:r>
              <a:rPr lang="en-NZ" sz="2800" dirty="0" smtClean="0">
                <a:solidFill>
                  <a:srgbClr val="000000"/>
                </a:solidFill>
              </a:rPr>
              <a:t>……………………………</a:t>
            </a:r>
            <a:endParaRPr lang="en-NZ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wgHBgkIBwgKCgkLDRYPDQwMDRsUFRAWIB0iIiAdHx8kKDQsJCYxJx8fLT0tMTU3Ojo6Iys/RD84QzQ5OjcBCgoKDQwNGg8PGjclHyU3Nzc3Nzc3Nzc3Nzc3Nzc3Nzc3Nzc3Nzc3Nzc3Nzc3Nzc3Nzc3Nzc3Nzc3Nzc3Nzc3N//AABEIAKAAcwMBIgACEQEDEQH/xAAcAAABBQEBAQAAAAAAAAAAAAAAAQIDBAYFBwj/xAA6EAABAwIEBAMFBgYCAwAAAAABAgMRAAQFEiExBkFRYRMicQcUMoGhI0KRscHwFVJi0eHxM3JDgpL/xAAUAQEAAAAAAAAAAAAAAAAAAAAA/8QAFBEBAAAAAAAAAAAAAAAAAAAAAP/aAAwDAQACEQMRAD8A8lOmnKj0py4G+9NFAEflRyiTB5Cljqa6OFYRfYo8G7C1cuXCJyNjl1nYD1oOYU6SKaJA7VvGfZfxHcNgJtbVgrMkPO+YCNYou/ZhjdokyLdzLGaXcmUesEfXlQYOnJ0M862DXAuIvrQ2xbLcJMFxpedCT0JA3ovvZzxFarOW1Q7qIS04Cr/53HzoMlJOkUDvpV+7wjELJa03FsttSNx19K5++9Au+pooI6UgNA4k86Sg0UCRRS0UA4czhNK0kLdSjbMQAeh5T2pilA70JcyKCk/EDIJExHag9j4c4XsbBa8NZtWbvGfCBcu32QtphwgEIQkjblmPP0r0LBcJRhlqp1bbIunfjUhhDfoPKBoO87mjhq3NvhqLy7ZQzc3aQ68kfdJE69Tr+lXXb1pZKAsBSxLYJ1IGhNBS96aQ+oqzKQg/Ermf0FJiGLWTTQDq0hCtB8IEnkSox+GtRKw7xXlvreCEEwjMJUE7aA6a9TUCMPsm0qX4CXQR/wAz/wBo4v0KhoPSAOlA53EbZhCICZb+42nxFDTQGNNtpiqyXE3d024VeAjxEqUFtnNp22B76mrYat1MqbtWm/HVAU5kGn01/wBVFbYC63cBx95xSj1P67/WgznFCMPYumbR+5bdukpzFsHMofUQTvE8tjXl/FjFqbjx7VBbV5QpOWMwIJk/1DY9dDXv93wrgmJN5buwbKx/5EDKvTuP1rw/2m8P3+BY2PevtLV8E276UwFAbg9FDT8x2DHUc6KIoCjeijWgCCDtRSHXrRQRczWu9lmHsX/F1qLptLiGilYSsaTmAH+ufyrIjnXo/suwlb+e+ZBQGTKlrEZlfCAnrAUfmYoPUeLMcRb2RuCsItgryGYDhBICeoBIknoKzLeJY3ij6/ckIZt7MBt64dRMFKZIA9TGn96bxVbm8tW4VFnYAuhQ1Ewcs/M/h61BjF8tvArDD7BxSkOhLt86TCsqlbHpKj9IoJcNu8WdxJy9vbpCkZAEJQPKTyMazp+zvSo4mXdYg40yklKBlDhVoTmAn8Af81khj620BtKi28srCY+4FTH413uA2Gn7BxzNN6HFAggBUACSOXMemtB6Dw8HE26fHzBSRE81dzXUWo+KkkDsTvWRwy4eDnhOAoUCcnTN0Nd+4vEMM+I6oN5fiHOg6bpKlTCwRJneuDx7w+OKuGH7C3KReNkP2xV/OnlrtIJHzqP31/ErN9dq8hlASSlxwnKT37U/hu9xVl5u1x0tB5bYU0pKgQRrz57UHzc+y5bvrYebLbraihxCt0qBgg+hpmtbP2tWrKeLLi+sra7Q0/lL63GVJbDsahKjoZGU+p6zWLGtAtE0UCKBJoqM5p5/hS0CNgkkd69c4Yx0YdwqwyyoCGElGbcCAfzJOm0968lR2rccKG1xTClWb7yUXLHkQhSgM6CBt6QfSKDsp4ncXwhlU2hb3hBFyg65mircDqNBFMwLEFF3EcHuySh9lo22dPwuArI1/wC2VPqBtWcuW2sHxJtaiUpQ2ptxlY1WCDB7yYM9qziLm7U4hQfdztrU4kp1KSdVEfn8qDsKa94cUgLh8QQtW4UdwfpXXccurG4bvLAZPFOqY+BwCCOm4qhxKtRdaU5bqavUJzPuHy+INwrL/NG551o7a3vrFhgryXCXWPEyuJltzvMyNOY1/UNbgVzdXzDK7i6t7cqaGZK2SrzCZjUDpXYcs3Lu1U374i6VEBQTk06Aa155ZXj7dyT4HgpymUrcKgDPLtWvwnEVNFIt8pka667daDp2GHG3TF08p85fD8NWh0G2xkfueVdFvDUMutLdC3QhEIVmJMAdKS1xBTziUXGVKSPvD6yav4viVtYWrL1w4lplTgTnUYAkdflQUcb4dtcYtQyvy2im3Wn2RspK/NIPUKAPzNfMTjamVrbUDKSUmd9K+ir32h8L4dcFtnEEvuKIAQySsDlryFeT+1u+wq94kZfwtCE3CrcG98PbxCdJj70b/KgxalQPWmJnqKQkmd6eiI0oGlZBiinFIPKigRPwntVzDLxyyu0PtxmKVJIUJEEEfrVMDTSgmdxQXX7u4vy01CnljytZiSvsJ3Pb1pEIubJxN34QIbXBDgBBOoKVDvqD86ht2rh1Z8Btbi2xnITuAOdOvr24vnQ7cqSpxIjPlAJ9aDb2d9/F8NYZOFfxK2bIRnbdyvsInRt3QzGyVjeBOtXcfbu+HrWwdtra8GHFBhVw4FqYUqR4fl5CDE9SBWAsLHFlJFzYWd8U6pD7DK8vcSkRXWusf4lxWyGDXzzjzSCFKacbCV+XUTQbHCcR/idv4a0hoHXPoa6NhcqauBLgJRrtAj05V5v76u1bU3aFQCjK0GDr2NTtYq4wU3KFFShE67djQe4qum1eGW2syzA8gk11kJaubFab9LbjC9FNupCknXmDpWB4ZxxnE21eIpKHEwqEiB3jpt9K2aU4bitq174j3gMmUNlZgn0B1+dBS4r4WwrGcEu2mbdpi8bt1m2dbSELaUBIiIMTv2NfNRMwTBJAM19M4jdYbh1hcurwQe6W7ClPPot0+VEa8p2r5qyoSVBtJCJ8oVuBymgYJJ7U4CKUdqKAopNaKBEnSgqE7URpTYoHtvONuhxpakLTqFJMEU4vqccS47CiDrpE/hUaElR0qZNss/DBEUHpeBe1tjDrdm0f4abaYbEJVZ3JBA/6qGv41oHeM+C+J0FNy6u3uyNPeRkPpKpR9Qa8TLKk6ZTUSmzuBQbvHcFwll0ut3YYSpUNvEKLZP8AUNSnnrKk/wBXKqD+DKatTcDVkj/kR5kH/wBhIrKpUtCShC1BB3SDoT6VPh93dWD6nbF91lxWii2qMw79fnQaGzxdeEBbQQl1v+WYKfn++Vd/AOMsRZvm2koStsaFJSEgabT/AHrC4hdLuHkOvJSh8p+0KEgJcPJQA0BI3jSdeZqe3v7gsKbtnUWoUIURopQ567ig9fxP2l2DOE3TF6ht1xbS2027as5USkjKqNANdZrwtIISEkyQImp3WlJkKB0UR11qLY0CUtFFA6B1opsUUDZ0B60g1MazypU/AKG9FA8qCyw0pIJMT0qyhSeU69NqgaWcqojL3NWEKZUnzOEq20GhoAtKkaGJmq7qClRIFWSooSCFEdiarleZcbd6CNIbOi0GeZBqb3VKgCy6k9idaPDlJJ0NQrToCCdOe9BIuF5UukSNBqDWi4bwrhjFWhYYrc3eEYjJ8K9zhdu7J0C0n4SNtCAes1nU3BLZbUQQTInl6VPbLbcOVRAXEZf5qC3xHgd7wziZw3FUpBUnO0+1q2+jkpP7/wA8h1vIMyfMnaRr/r51uMLxFN/hqMBx1tV3hpEskGXrQ7BTRO0a+U6RWXxvCbvALtKFrS9buybe6R8D6OenIjmk6jvoaDlc6KlW2CgONglJMEdD/ao6BKKKKBo+D1pM3KhJ8lJQPGop0wqmjcGl2oJA5+yaVS1qCdQQnaKhBNPCyNiaCZDh20ikLgJ2jlUM9OVOSZ1oHqSiZkjvShlLkAKET86ZmG1GYA6Gg6eHLvbV3NarbeA0yKOU/I8q0bd23i1i5h1+lTS3SFeG5GihstJ2zDtuNDNZBtZQDlUdtuoq6wtp/wCzuSQk6Zh070FW6trjDLpVvcDuFfdcT1FVXmwhQymUK1SeorVjLeWgs7x33hsasvRLrB5H+odt461nrll21dNpeRJ8yFjVJOwIPMcvz1FBSiipHG1NrKHE5VDcUUEAGURzptP3FMIigUGlmmzpQmgeDTtKaKJ5UDtOVJOs02dKXNr8qApyddKaNzTqBwnNp+FXrVSfJmSImqKSBUjSiCYiO9B3WVtBxopHm3Bnb5UY02L7L4CftgCSIgKPbv8A2rmNvKmZA9OtXkvKcMl0knaDE0HNbxC4aQlufhEan/FFdg4Mbn7YNJ8w5TRQZhG1BGlIkxoaUiaBm1JzqUImkya0AnaaNZmKehM7U6DQRFM0qR2p2UnlSoSQdqBigRSTyqYoJGopiU0DTUjZ5UKTBpUzy3oLKEgDertiGgsFaoII5TXNSy452q9ZWqEqBcJ01IHOg0zFy0WklDcpjSaKph9IACdht5KKD//Z"/>
          <p:cNvSpPr>
            <a:spLocks noChangeAspect="1" noChangeArrowheads="1"/>
          </p:cNvSpPr>
          <p:nvPr/>
        </p:nvSpPr>
        <p:spPr bwMode="auto">
          <a:xfrm>
            <a:off x="155575" y="-731838"/>
            <a:ext cx="10953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5" name="AutoShape 4" descr="data:image/jpeg;base64,/9j/4AAQSkZJRgABAQAAAQABAAD/2wCEAAkGBwgHBgkIBwgKCgkLDRYPDQwMDRsUFRAWIB0iIiAdHx8kKDQsJCYxJx8fLT0tMTU3Ojo6Iys/RD84QzQ5OjcBCgoKDQwNGg8PGjclHyU3Nzc3Nzc3Nzc3Nzc3Nzc3Nzc3Nzc3Nzc3Nzc3Nzc3Nzc3Nzc3Nzc3Nzc3Nzc3Nzc3N//AABEIAKAAcwMBIgACEQEDEQH/xAAcAAABBQEBAQAAAAAAAAAAAAAAAQIDBAYFBwj/xAA6EAABAwIEBAMFBgYCAwAAAAABAgMRAAQFEiExBkFRYRMicQcUMoGhI0KRscHwFVJi0eHxM3JDgpL/xAAUAQEAAAAAAAAAAAAAAAAAAAAA/8QAFBEBAAAAAAAAAAAAAAAAAAAAAP/aAAwDAQACEQMRAD8A8lOmnKj0py4G+9NFAEflRyiTB5Cljqa6OFYRfYo8G7C1cuXCJyNjl1nYD1oOYU6SKaJA7VvGfZfxHcNgJtbVgrMkPO+YCNYou/ZhjdokyLdzLGaXcmUesEfXlQYOnJ0M862DXAuIvrQ2xbLcJMFxpedCT0JA3ovvZzxFarOW1Q7qIS04Cr/53HzoMlJOkUDvpV+7wjELJa03FsttSNx19K5++9Au+pooI6UgNA4k86Sg0UCRRS0UA4czhNK0kLdSjbMQAeh5T2pilA70JcyKCk/EDIJExHag9j4c4XsbBa8NZtWbvGfCBcu32QtphwgEIQkjblmPP0r0LBcJRhlqp1bbIunfjUhhDfoPKBoO87mjhq3NvhqLy7ZQzc3aQ68kfdJE69Tr+lXXb1pZKAsBSxLYJ1IGhNBS96aQ+oqzKQg/Ermf0FJiGLWTTQDq0hCtB8IEnkSox+GtRKw7xXlvreCEEwjMJUE7aA6a9TUCMPsm0qX4CXQR/wAz/wBo4v0KhoPSAOlA53EbZhCICZb+42nxFDTQGNNtpiqyXE3d024VeAjxEqUFtnNp22B76mrYat1MqbtWm/HVAU5kGn01/wBVFbYC63cBx95xSj1P67/WgznFCMPYumbR+5bdukpzFsHMofUQTvE8tjXl/FjFqbjx7VBbV5QpOWMwIJk/1DY9dDXv93wrgmJN5buwbKx/5EDKvTuP1rw/2m8P3+BY2PevtLV8E276UwFAbg9FDT8x2DHUc6KIoCjeijWgCCDtRSHXrRQRczWu9lmHsX/F1qLptLiGilYSsaTmAH+ufyrIjnXo/suwlb+e+ZBQGTKlrEZlfCAnrAUfmYoPUeLMcRb2RuCsItgryGYDhBICeoBIknoKzLeJY3ij6/ckIZt7MBt64dRMFKZIA9TGn96bxVbm8tW4VFnYAuhQ1Ewcs/M/h61BjF8tvArDD7BxSkOhLt86TCsqlbHpKj9IoJcNu8WdxJy9vbpCkZAEJQPKTyMazp+zvSo4mXdYg40yklKBlDhVoTmAn8Af81khj620BtKi28srCY+4FTH413uA2Gn7BxzNN6HFAggBUACSOXMemtB6Dw8HE26fHzBSRE81dzXUWo+KkkDsTvWRwy4eDnhOAoUCcnTN0Nd+4vEMM+I6oN5fiHOg6bpKlTCwRJneuDx7w+OKuGH7C3KReNkP2xV/OnlrtIJHzqP31/ErN9dq8hlASSlxwnKT37U/hu9xVl5u1x0tB5bYU0pKgQRrz57UHzc+y5bvrYebLbraihxCt0qBgg+hpmtbP2tWrKeLLi+sra7Q0/lL63GVJbDsahKjoZGU+p6zWLGtAtE0UCKBJoqM5p5/hS0CNgkkd69c4Yx0YdwqwyyoCGElGbcCAfzJOm0968lR2rccKG1xTClWb7yUXLHkQhSgM6CBt6QfSKDsp4ncXwhlU2hb3hBFyg65mircDqNBFMwLEFF3EcHuySh9lo22dPwuArI1/wC2VPqBtWcuW2sHxJtaiUpQ2ptxlY1WCDB7yYM9qziLm7U4hQfdztrU4kp1KSdVEfn8qDsKa94cUgLh8QQtW4UdwfpXXccurG4bvLAZPFOqY+BwCCOm4qhxKtRdaU5bqavUJzPuHy+INwrL/NG551o7a3vrFhgryXCXWPEyuJltzvMyNOY1/UNbgVzdXzDK7i6t7cqaGZK2SrzCZjUDpXYcs3Lu1U374i6VEBQTk06Aa155ZXj7dyT4HgpymUrcKgDPLtWvwnEVNFIt8pka667daDp2GHG3TF08p85fD8NWh0G2xkfueVdFvDUMutLdC3QhEIVmJMAdKS1xBTziUXGVKSPvD6yav4viVtYWrL1w4lplTgTnUYAkdflQUcb4dtcYtQyvy2im3Wn2RspK/NIPUKAPzNfMTjamVrbUDKSUmd9K+ir32h8L4dcFtnEEvuKIAQySsDlryFeT+1u+wq94kZfwtCE3CrcG98PbxCdJj70b/KgxalQPWmJnqKQkmd6eiI0oGlZBiinFIPKigRPwntVzDLxyyu0PtxmKVJIUJEEEfrVMDTSgmdxQXX7u4vy01CnljytZiSvsJ3Pb1pEIubJxN34QIbXBDgBBOoKVDvqD86ht2rh1Z8Btbi2xnITuAOdOvr24vnQ7cqSpxIjPlAJ9aDb2d9/F8NYZOFfxK2bIRnbdyvsInRt3QzGyVjeBOtXcfbu+HrWwdtra8GHFBhVw4FqYUqR4fl5CDE9SBWAsLHFlJFzYWd8U6pD7DK8vcSkRXWusf4lxWyGDXzzjzSCFKacbCV+XUTQbHCcR/idv4a0hoHXPoa6NhcqauBLgJRrtAj05V5v76u1bU3aFQCjK0GDr2NTtYq4wU3KFFShE67djQe4qum1eGW2syzA8gk11kJaubFab9LbjC9FNupCknXmDpWB4ZxxnE21eIpKHEwqEiB3jpt9K2aU4bitq174j3gMmUNlZgn0B1+dBS4r4WwrGcEu2mbdpi8bt1m2dbSELaUBIiIMTv2NfNRMwTBJAM19M4jdYbh1hcurwQe6W7ClPPot0+VEa8p2r5qyoSVBtJCJ8oVuBymgYJJ7U4CKUdqKAopNaKBEnSgqE7URpTYoHtvONuhxpakLTqFJMEU4vqccS47CiDrpE/hUaElR0qZNss/DBEUHpeBe1tjDrdm0f4abaYbEJVZ3JBA/6qGv41oHeM+C+J0FNy6u3uyNPeRkPpKpR9Qa8TLKk6ZTUSmzuBQbvHcFwll0ut3YYSpUNvEKLZP8AUNSnnrKk/wBXKqD+DKatTcDVkj/kR5kH/wBhIrKpUtCShC1BB3SDoT6VPh93dWD6nbF91lxWii2qMw79fnQaGzxdeEBbQQl1v+WYKfn++Vd/AOMsRZvm2koStsaFJSEgabT/AHrC4hdLuHkOvJSh8p+0KEgJcPJQA0BI3jSdeZqe3v7gsKbtnUWoUIURopQ567ig9fxP2l2DOE3TF6ht1xbS2027as5USkjKqNANdZrwtIISEkyQImp3WlJkKB0UR11qLY0CUtFFA6B1opsUUDZ0B60g1MazypU/AKG9FA8qCyw0pIJMT0qyhSeU69NqgaWcqojL3NWEKZUnzOEq20GhoAtKkaGJmq7qClRIFWSooSCFEdiarleZcbd6CNIbOi0GeZBqb3VKgCy6k9idaPDlJJ0NQrToCCdOe9BIuF5UukSNBqDWi4bwrhjFWhYYrc3eEYjJ8K9zhdu7J0C0n4SNtCAes1nU3BLZbUQQTInl6VPbLbcOVRAXEZf5qC3xHgd7wziZw3FUpBUnO0+1q2+jkpP7/wA8h1vIMyfMnaRr/r51uMLxFN/hqMBx1tV3hpEskGXrQ7BTRO0a+U6RWXxvCbvALtKFrS9buybe6R8D6OenIjmk6jvoaDlc6KlW2CgONglJMEdD/ao6BKKKKBo+D1pM3KhJ8lJQPGop0wqmjcGl2oJA5+yaVS1qCdQQnaKhBNPCyNiaCZDh20ikLgJ2jlUM9OVOSZ1oHqSiZkjvShlLkAKET86ZmG1GYA6Gg6eHLvbV3NarbeA0yKOU/I8q0bd23i1i5h1+lTS3SFeG5GihstJ2zDtuNDNZBtZQDlUdtuoq6wtp/wCzuSQk6Zh070FW6trjDLpVvcDuFfdcT1FVXmwhQymUK1SeorVjLeWgs7x33hsasvRLrB5H+odt461nrll21dNpeRJ8yFjVJOwIPMcvz1FBSiipHG1NrKHE5VDcUUEAGURzptP3FMIigUGlmmzpQmgeDTtKaKJ5UDtOVJOs02dKXNr8qApyddKaNzTqBwnNp+FXrVSfJmSImqKSBUjSiCYiO9B3WVtBxopHm3Bnb5UY02L7L4CftgCSIgKPbv8A2rmNvKmZA9OtXkvKcMl0knaDE0HNbxC4aQlufhEan/FFdg4Mbn7YNJ8w5TRQZhG1BGlIkxoaUiaBm1JzqUImkya0AnaaNZmKehM7U6DQRFM0qR2p2UnlSoSQdqBigRSTyqYoJGopiU0DTUjZ5UKTBpUzy3oLKEgDertiGgsFaoII5TXNSy452q9ZWqEqBcJ01IHOg0zFy0WklDcpjSaKph9IACdht5KKD//Z"/>
          <p:cNvSpPr>
            <a:spLocks noChangeAspect="1" noChangeArrowheads="1"/>
          </p:cNvSpPr>
          <p:nvPr/>
        </p:nvSpPr>
        <p:spPr bwMode="auto">
          <a:xfrm>
            <a:off x="307975" y="-579438"/>
            <a:ext cx="10953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6" name="AutoShape 6" descr="data:image/jpeg;base64,/9j/4AAQSkZJRgABAQAAAQABAAD/2wCEAAkGBwgHBgkIBwgKCgkLDRYPDQwMDRsUFRAWIB0iIiAdHx8kKDQsJCYxJx8fLT0tMTU3Ojo6Iys/RD84QzQ5OjcBCgoKDQwNGg8PGjclHyU3Nzc3Nzc3Nzc3Nzc3Nzc3Nzc3Nzc3Nzc3Nzc3Nzc3Nzc3Nzc3Nzc3Nzc3Nzc3Nzc3N//AABEIAKAAcwMBIgACEQEDEQH/xAAcAAABBQEBAQAAAAAAAAAAAAAAAQIDBAYFBwj/xAA6EAABAwIEBAMFBgYCAwAAAAABAgMRAAQFEiExBkFRYRMicQcUMoGhI0KRscHwFVJi0eHxM3JDgpL/xAAUAQEAAAAAAAAAAAAAAAAAAAAA/8QAFBEBAAAAAAAAAAAAAAAAAAAAAP/aAAwDAQACEQMRAD8A8lOmnKj0py4G+9NFAEflRyiTB5Cljqa6OFYRfYo8G7C1cuXCJyNjl1nYD1oOYU6SKaJA7VvGfZfxHcNgJtbVgrMkPO+YCNYou/ZhjdokyLdzLGaXcmUesEfXlQYOnJ0M862DXAuIvrQ2xbLcJMFxpedCT0JA3ovvZzxFarOW1Q7qIS04Cr/53HzoMlJOkUDvpV+7wjELJa03FsttSNx19K5++9Au+pooI6UgNA4k86Sg0UCRRS0UA4czhNK0kLdSjbMQAeh5T2pilA70JcyKCk/EDIJExHag9j4c4XsbBa8NZtWbvGfCBcu32QtphwgEIQkjblmPP0r0LBcJRhlqp1bbIunfjUhhDfoPKBoO87mjhq3NvhqLy7ZQzc3aQ68kfdJE69Tr+lXXb1pZKAsBSxLYJ1IGhNBS96aQ+oqzKQg/Ermf0FJiGLWTTQDq0hCtB8IEnkSox+GtRKw7xXlvreCEEwjMJUE7aA6a9TUCMPsm0qX4CXQR/wAz/wBo4v0KhoPSAOlA53EbZhCICZb+42nxFDTQGNNtpiqyXE3d024VeAjxEqUFtnNp22B76mrYat1MqbtWm/HVAU5kGn01/wBVFbYC63cBx95xSj1P67/WgznFCMPYumbR+5bdukpzFsHMofUQTvE8tjXl/FjFqbjx7VBbV5QpOWMwIJk/1DY9dDXv93wrgmJN5buwbKx/5EDKvTuP1rw/2m8P3+BY2PevtLV8E276UwFAbg9FDT8x2DHUc6KIoCjeijWgCCDtRSHXrRQRczWu9lmHsX/F1qLptLiGilYSsaTmAH+ufyrIjnXo/suwlb+e+ZBQGTKlrEZlfCAnrAUfmYoPUeLMcRb2RuCsItgryGYDhBICeoBIknoKzLeJY3ij6/ckIZt7MBt64dRMFKZIA9TGn96bxVbm8tW4VFnYAuhQ1Ewcs/M/h61BjF8tvArDD7BxSkOhLt86TCsqlbHpKj9IoJcNu8WdxJy9vbpCkZAEJQPKTyMazp+zvSo4mXdYg40yklKBlDhVoTmAn8Af81khj620BtKi28srCY+4FTH413uA2Gn7BxzNN6HFAggBUACSOXMemtB6Dw8HE26fHzBSRE81dzXUWo+KkkDsTvWRwy4eDnhOAoUCcnTN0Nd+4vEMM+I6oN5fiHOg6bpKlTCwRJneuDx7w+OKuGH7C3KReNkP2xV/OnlrtIJHzqP31/ErN9dq8hlASSlxwnKT37U/hu9xVl5u1x0tB5bYU0pKgQRrz57UHzc+y5bvrYebLbraihxCt0qBgg+hpmtbP2tWrKeLLi+sra7Q0/lL63GVJbDsahKjoZGU+p6zWLGtAtE0UCKBJoqM5p5/hS0CNgkkd69c4Yx0YdwqwyyoCGElGbcCAfzJOm0968lR2rccKG1xTClWb7yUXLHkQhSgM6CBt6QfSKDsp4ncXwhlU2hb3hBFyg65mircDqNBFMwLEFF3EcHuySh9lo22dPwuArI1/wC2VPqBtWcuW2sHxJtaiUpQ2ptxlY1WCDB7yYM9qziLm7U4hQfdztrU4kp1KSdVEfn8qDsKa94cUgLh8QQtW4UdwfpXXccurG4bvLAZPFOqY+BwCCOm4qhxKtRdaU5bqavUJzPuHy+INwrL/NG551o7a3vrFhgryXCXWPEyuJltzvMyNOY1/UNbgVzdXzDK7i6t7cqaGZK2SrzCZjUDpXYcs3Lu1U374i6VEBQTk06Aa155ZXj7dyT4HgpymUrcKgDPLtWvwnEVNFIt8pka667daDp2GHG3TF08p85fD8NWh0G2xkfueVdFvDUMutLdC3QhEIVmJMAdKS1xBTziUXGVKSPvD6yav4viVtYWrL1w4lplTgTnUYAkdflQUcb4dtcYtQyvy2im3Wn2RspK/NIPUKAPzNfMTjamVrbUDKSUmd9K+ir32h8L4dcFtnEEvuKIAQySsDlryFeT+1u+wq94kZfwtCE3CrcG98PbxCdJj70b/KgxalQPWmJnqKQkmd6eiI0oGlZBiinFIPKigRPwntVzDLxyyu0PtxmKVJIUJEEEfrVMDTSgmdxQXX7u4vy01CnljytZiSvsJ3Pb1pEIubJxN34QIbXBDgBBOoKVDvqD86ht2rh1Z8Btbi2xnITuAOdOvr24vnQ7cqSpxIjPlAJ9aDb2d9/F8NYZOFfxK2bIRnbdyvsInRt3QzGyVjeBOtXcfbu+HrWwdtra8GHFBhVw4FqYUqR4fl5CDE9SBWAsLHFlJFzYWd8U6pD7DK8vcSkRXWusf4lxWyGDXzzjzSCFKacbCV+XUTQbHCcR/idv4a0hoHXPoa6NhcqauBLgJRrtAj05V5v76u1bU3aFQCjK0GDr2NTtYq4wU3KFFShE67djQe4qum1eGW2syzA8gk11kJaubFab9LbjC9FNupCknXmDpWB4ZxxnE21eIpKHEwqEiB3jpt9K2aU4bitq174j3gMmUNlZgn0B1+dBS4r4WwrGcEu2mbdpi8bt1m2dbSELaUBIiIMTv2NfNRMwTBJAM19M4jdYbh1hcurwQe6W7ClPPot0+VEa8p2r5qyoSVBtJCJ8oVuBymgYJJ7U4CKUdqKAopNaKBEnSgqE7URpTYoHtvONuhxpakLTqFJMEU4vqccS47CiDrpE/hUaElR0qZNss/DBEUHpeBe1tjDrdm0f4abaYbEJVZ3JBA/6qGv41oHeM+C+J0FNy6u3uyNPeRkPpKpR9Qa8TLKk6ZTUSmzuBQbvHcFwll0ut3YYSpUNvEKLZP8AUNSnnrKk/wBXKqD+DKatTcDVkj/kR5kH/wBhIrKpUtCShC1BB3SDoT6VPh93dWD6nbF91lxWii2qMw79fnQaGzxdeEBbQQl1v+WYKfn++Vd/AOMsRZvm2koStsaFJSEgabT/AHrC4hdLuHkOvJSh8p+0KEgJcPJQA0BI3jSdeZqe3v7gsKbtnUWoUIURopQ567ig9fxP2l2DOE3TF6ht1xbS2027as5USkjKqNANdZrwtIISEkyQImp3WlJkKB0UR11qLY0CUtFFA6B1opsUUDZ0B60g1MazypU/AKG9FA8qCyw0pIJMT0qyhSeU69NqgaWcqojL3NWEKZUnzOEq20GhoAtKkaGJmq7qClRIFWSooSCFEdiarleZcbd6CNIbOi0GeZBqb3VKgCy6k9idaPDlJJ0NQrToCCdOe9BIuF5UukSNBqDWi4bwrhjFWhYYrc3eEYjJ8K9zhdu7J0C0n4SNtCAes1nU3BLZbUQQTInl6VPbLbcOVRAXEZf5qC3xHgd7wziZw3FUpBUnO0+1q2+jkpP7/wA8h1vIMyfMnaRr/r51uMLxFN/hqMBx1tV3hpEskGXrQ7BTRO0a+U6RWXxvCbvALtKFrS9buybe6R8D6OenIjmk6jvoaDlc6KlW2CgONglJMEdD/ao6BKKKKBo+D1pM3KhJ8lJQPGop0wqmjcGl2oJA5+yaVS1qCdQQnaKhBNPCyNiaCZDh20ikLgJ2jlUM9OVOSZ1oHqSiZkjvShlLkAKET86ZmG1GYA6Gg6eHLvbV3NarbeA0yKOU/I8q0bd23i1i5h1+lTS3SFeG5GihstJ2zDtuNDNZBtZQDlUdtuoq6wtp/wCzuSQk6Zh070FW6trjDLpVvcDuFfdcT1FVXmwhQymUK1SeorVjLeWgs7x33hsasvRLrB5H+odt461nrll21dNpeRJ8yFjVJOwIPMcvz1FBSiipHG1NrKHE5VDcUUEAGURzptP3FMIigUGlmmzpQmgeDTtKaKJ5UDtOVJOs02dKXNr8qApyddKaNzTqBwnNp+FXrVSfJmSImqKSBUjSiCYiO9B3WVtBxopHm3Bnb5UY02L7L4CftgCSIgKPbv8A2rmNvKmZA9OtXkvKcMl0knaDE0HNbxC4aQlufhEan/FFdg4Mbn7YNJ8w5TRQZhG1BGlIkxoaUiaBm1JzqUImkya0AnaaNZmKehM7U6DQRFM0qR2p2UnlSoSQdqBigRSTyqYoJGopiU0DTUjZ5UKTBpUzy3oLKEgDertiGgsFaoII5TXNSy452q9ZWqEqBcJ01IHOg0zFy0WklDcpjSaKph9IACdht5KKD//Z"/>
          <p:cNvSpPr>
            <a:spLocks noChangeAspect="1" noChangeArrowheads="1"/>
          </p:cNvSpPr>
          <p:nvPr/>
        </p:nvSpPr>
        <p:spPr bwMode="auto">
          <a:xfrm>
            <a:off x="460375" y="-427038"/>
            <a:ext cx="10953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26632" name="Picture 8" descr="http://upload.wikimedia.org/wikipedia/commons/thumb/5/51/Balmer.jpeg/220px-Balmer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86885"/>
            <a:ext cx="20955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4" name="Picture 10" descr="http://chemed.chem.purdue.edu/genchem/history/gifs/fig6_1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957079"/>
            <a:ext cx="6783912" cy="37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915816" y="182562"/>
            <a:ext cx="5760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宋体" charset="-122"/>
                <a:cs typeface="Arial" pitchFamily="34" charset="0"/>
              </a:rPr>
              <a:t>Balmer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宋体" charset="-122"/>
                <a:cs typeface="Arial" pitchFamily="34" charset="0"/>
              </a:rPr>
              <a:t>, </a:t>
            </a:r>
            <a: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  <a:t>despite </a:t>
            </a: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being a mathematician, he is not remembered for any work in that field; rather, his major contribution (made at the age of sixty, in 1885) was an empirical formula for the visible spectral lines of the hydrogen </a:t>
            </a:r>
            <a: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  <a:t>atom…</a:t>
            </a: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7944" y="2132856"/>
            <a:ext cx="1596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Arial" pitchFamily="34" charset="0"/>
                <a:ea typeface="宋体" charset="-122"/>
                <a:cs typeface="Arial" pitchFamily="34" charset="0"/>
              </a:rPr>
              <a:t>Balmer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ea typeface="宋体" charset="-122"/>
                <a:cs typeface="Arial" pitchFamily="34" charset="0"/>
              </a:rPr>
              <a:t> </a:t>
            </a:r>
            <a:endParaRPr lang="en-NZ" sz="3200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973904"/>
              </p:ext>
            </p:extLst>
          </p:nvPr>
        </p:nvGraphicFramePr>
        <p:xfrm>
          <a:off x="6012160" y="2490886"/>
          <a:ext cx="293052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5" imgW="1041400" imgH="381000" progId="Equation.3">
                  <p:embed/>
                </p:oleObj>
              </mc:Choice>
              <mc:Fallback>
                <p:oleObj name="Equation" r:id="rId5" imgW="1041400" imgH="38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490886"/>
                        <a:ext cx="2930525" cy="1071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51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85720" y="214290"/>
            <a:ext cx="8382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ea typeface="宋体" charset="-122"/>
                <a:cs typeface="Arial" pitchFamily="34" charset="0"/>
              </a:rPr>
              <a:t>Balmer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ea typeface="宋体" charset="-122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宋体" charset="-122"/>
                <a:cs typeface="Arial" pitchFamily="34" charset="0"/>
              </a:rPr>
              <a:t>constructed an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ea typeface="宋体" charset="-122"/>
                <a:cs typeface="Arial" pitchFamily="34" charset="0"/>
              </a:rPr>
              <a:t>empirical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宋体" charset="-122"/>
                <a:cs typeface="Arial" pitchFamily="34" charset="0"/>
              </a:rPr>
              <a:t> (invented to fit results) formula to describe the spectral lines in the Hydrogen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ea typeface="宋体" charset="-122"/>
                <a:cs typeface="Arial" pitchFamily="34" charset="0"/>
              </a:rPr>
              <a:t>spectrum. </a:t>
            </a:r>
            <a:endParaRPr lang="en-US" sz="2000" dirty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ea typeface="宋体" charset="-122"/>
                <a:cs typeface="Arial" pitchFamily="34" charset="0"/>
              </a:rPr>
              <a:t>Lines 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n=3, 4, 5, 6 were from the visible light spectrum</a:t>
            </a: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Other scientists discovered similar series of lines in the infrared and ultraviolet parts of the spectrum </a:t>
            </a:r>
            <a:endParaRPr lang="en-A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4000496" y="4714884"/>
            <a:ext cx="2387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= 1.097 x 10</a:t>
            </a:r>
            <a:r>
              <a:rPr lang="en-US" altLang="en-US" sz="2000" baseline="30000" dirty="0">
                <a:latin typeface="Arial" pitchFamily="34" charset="0"/>
                <a:cs typeface="Arial" pitchFamily="34" charset="0"/>
              </a:rPr>
              <a:t>7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 m</a:t>
            </a:r>
            <a:r>
              <a:rPr lang="en-US" altLang="en-US" sz="2000" baseline="30000" dirty="0">
                <a:latin typeface="Arial" pitchFamily="34" charset="0"/>
                <a:cs typeface="Arial" pitchFamily="34" charset="0"/>
              </a:rPr>
              <a:t>-1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85786" y="4214818"/>
          <a:ext cx="2930500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4" imgW="1041400" imgH="381000" progId="Equation.3">
                  <p:embed/>
                </p:oleObj>
              </mc:Choice>
              <mc:Fallback>
                <p:oleObj name="Equation" r:id="rId4" imgW="1041400" imgH="38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4214818"/>
                        <a:ext cx="2930500" cy="107157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4143372" y="4214818"/>
            <a:ext cx="183736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dirty="0">
                <a:latin typeface="Arial" pitchFamily="34" charset="0"/>
                <a:cs typeface="Arial" pitchFamily="34" charset="0"/>
              </a:rPr>
              <a:t>for n=3, 4, 5,...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592" y="1340768"/>
            <a:ext cx="6216055" cy="23762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28184" y="3645024"/>
            <a:ext cx="760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07904" y="3645024"/>
            <a:ext cx="760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3645024"/>
            <a:ext cx="760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23728" y="3645024"/>
            <a:ext cx="760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 animBg="1"/>
      <p:bldP spid="4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500063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Lyman series</a:t>
            </a:r>
          </a:p>
          <a:p>
            <a:pPr>
              <a:buFontTx/>
              <a:buNone/>
            </a:pPr>
            <a:r>
              <a:rPr lang="en-US" altLang="en-US" dirty="0" smtClean="0"/>
              <a:t>       (</a:t>
            </a:r>
            <a:r>
              <a:rPr lang="en-US" altLang="en-US" b="1" dirty="0" smtClean="0">
                <a:solidFill>
                  <a:srgbClr val="FF0000"/>
                </a:solidFill>
              </a:rPr>
              <a:t>UV</a:t>
            </a:r>
            <a:r>
              <a:rPr lang="en-US" altLang="en-US" dirty="0" smtClean="0"/>
              <a:t>)</a:t>
            </a:r>
          </a:p>
          <a:p>
            <a:pPr>
              <a:buFontTx/>
              <a:buNone/>
            </a:pPr>
            <a:endParaRPr lang="en-US" altLang="en-US" sz="1600" dirty="0" smtClean="0"/>
          </a:p>
          <a:p>
            <a:r>
              <a:rPr lang="en-US" altLang="en-US" dirty="0" err="1" smtClean="0"/>
              <a:t>Balmer</a:t>
            </a:r>
            <a:r>
              <a:rPr lang="en-US" altLang="en-US" dirty="0" smtClean="0"/>
              <a:t> series</a:t>
            </a:r>
          </a:p>
          <a:p>
            <a:pPr>
              <a:buFontTx/>
              <a:buNone/>
            </a:pPr>
            <a:r>
              <a:rPr lang="en-US" altLang="en-US" dirty="0" smtClean="0"/>
              <a:t>       (</a:t>
            </a:r>
            <a:r>
              <a:rPr lang="en-US" altLang="en-US" b="1" dirty="0" smtClean="0">
                <a:solidFill>
                  <a:srgbClr val="FF0000"/>
                </a:solidFill>
              </a:rPr>
              <a:t>visible light</a:t>
            </a:r>
            <a:r>
              <a:rPr lang="en-US" altLang="en-US" dirty="0" smtClean="0"/>
              <a:t>)</a:t>
            </a:r>
          </a:p>
          <a:p>
            <a:pPr>
              <a:buFontTx/>
              <a:buNone/>
            </a:pPr>
            <a:endParaRPr lang="en-US" altLang="en-US" sz="1600" dirty="0" smtClean="0"/>
          </a:p>
          <a:p>
            <a:r>
              <a:rPr lang="en-US" altLang="en-US" dirty="0" err="1" smtClean="0"/>
              <a:t>Paschan</a:t>
            </a:r>
            <a:r>
              <a:rPr lang="en-US" altLang="en-US" dirty="0" smtClean="0"/>
              <a:t> series</a:t>
            </a:r>
          </a:p>
          <a:p>
            <a:pPr>
              <a:buFontTx/>
              <a:buNone/>
            </a:pPr>
            <a:r>
              <a:rPr lang="en-US" altLang="en-US" dirty="0" smtClean="0"/>
              <a:t>        (</a:t>
            </a:r>
            <a:r>
              <a:rPr lang="en-US" altLang="en-US" b="1" dirty="0" smtClean="0">
                <a:solidFill>
                  <a:srgbClr val="FF0000"/>
                </a:solidFill>
              </a:rPr>
              <a:t>IR</a:t>
            </a:r>
            <a:r>
              <a:rPr lang="en-US" altLang="en-US" dirty="0" smtClean="0"/>
              <a:t>)</a:t>
            </a:r>
          </a:p>
          <a:p>
            <a:pPr>
              <a:buFontTx/>
              <a:buNone/>
            </a:pPr>
            <a:endParaRPr lang="en-US" altLang="en-US" sz="1400" dirty="0" smtClean="0"/>
          </a:p>
          <a:p>
            <a:r>
              <a:rPr lang="en-US" altLang="en-US" dirty="0" smtClean="0"/>
              <a:t>Brackett series</a:t>
            </a:r>
          </a:p>
          <a:p>
            <a:pPr>
              <a:buFontTx/>
              <a:buNone/>
            </a:pPr>
            <a:r>
              <a:rPr lang="en-US" altLang="en-US" dirty="0" smtClean="0"/>
              <a:t>		(</a:t>
            </a:r>
            <a:r>
              <a:rPr lang="en-US" altLang="en-US" b="1" dirty="0" smtClean="0">
                <a:solidFill>
                  <a:srgbClr val="FF0000"/>
                </a:solidFill>
              </a:rPr>
              <a:t>IR</a:t>
            </a:r>
            <a:r>
              <a:rPr lang="en-US" altLang="en-US" dirty="0" smtClean="0"/>
              <a:t>)</a:t>
            </a: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3857625" y="500063"/>
          <a:ext cx="1966913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4" imgW="927100" imgH="381000" progId="Equation.3">
                  <p:embed/>
                </p:oleObj>
              </mc:Choice>
              <mc:Fallback>
                <p:oleObj name="Equation" r:id="rId4" imgW="927100" imgH="3810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500063"/>
                        <a:ext cx="1966913" cy="8080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"/>
          <p:cNvGraphicFramePr>
            <a:graphicFrameLocks noChangeAspect="1"/>
          </p:cNvGraphicFramePr>
          <p:nvPr/>
        </p:nvGraphicFramePr>
        <p:xfrm>
          <a:off x="3929063" y="3357563"/>
          <a:ext cx="2209800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6" imgW="1041400" imgH="381000" progId="Equation.3">
                  <p:embed/>
                </p:oleObj>
              </mc:Choice>
              <mc:Fallback>
                <p:oleObj name="Equation" r:id="rId6" imgW="1041400" imgH="381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3357563"/>
                        <a:ext cx="2209800" cy="8080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3929063" y="4786313"/>
          <a:ext cx="2209800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8" imgW="1041400" imgH="381000" progId="Equation.3">
                  <p:embed/>
                </p:oleObj>
              </mc:Choice>
              <mc:Fallback>
                <p:oleObj name="Equation" r:id="rId8" imgW="1041400" imgH="38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4786313"/>
                        <a:ext cx="2209800" cy="8080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000750" y="571500"/>
            <a:ext cx="2235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en-US"/>
              <a:t>for n = 2, 3, 4, ...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324600" y="3581400"/>
            <a:ext cx="2235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en-US"/>
              <a:t>for n = 4, 5, 6, ...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357938" y="4929188"/>
            <a:ext cx="2235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en-US"/>
              <a:t>for n = 5, 6, 7, ...</a:t>
            </a:r>
          </a:p>
        </p:txBody>
      </p:sp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3857625" y="1928813"/>
          <a:ext cx="2209800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10" imgW="1041400" imgH="381000" progId="Equation.3">
                  <p:embed/>
                </p:oleObj>
              </mc:Choice>
              <mc:Fallback>
                <p:oleObj name="Equation" r:id="rId10" imgW="1041400" imgH="38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1928813"/>
                        <a:ext cx="2209800" cy="8080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6143625" y="2000250"/>
            <a:ext cx="2428875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en-US"/>
              <a:t>for n = 3, 4, 5, 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258" y="2276872"/>
            <a:ext cx="605594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dirty="0" smtClean="0">
                <a:solidFill>
                  <a:srgbClr val="FF0000"/>
                </a:solidFill>
              </a:rPr>
              <a:t>Emission of light… </a:t>
            </a:r>
          </a:p>
          <a:p>
            <a:r>
              <a:rPr lang="en-NZ" sz="3600" b="1" dirty="0" smtClean="0">
                <a:solidFill>
                  <a:srgbClr val="FF0000"/>
                </a:solidFill>
              </a:rPr>
              <a:t>an electron jumps down a shell level (to a more stable level) and in the process emits a photon of light with </a:t>
            </a:r>
            <a:r>
              <a:rPr lang="el-GR" sz="3600" b="1" dirty="0" smtClean="0">
                <a:solidFill>
                  <a:srgbClr val="FF0000"/>
                </a:solidFill>
              </a:rPr>
              <a:t>λ</a:t>
            </a:r>
            <a:r>
              <a:rPr lang="en-NZ" sz="3600" b="1" dirty="0" smtClean="0">
                <a:solidFill>
                  <a:srgbClr val="FF0000"/>
                </a:solidFill>
              </a:rPr>
              <a:t>…</a:t>
            </a:r>
          </a:p>
          <a:p>
            <a:endParaRPr lang="en-NZ" sz="1400" dirty="0" smtClean="0"/>
          </a:p>
        </p:txBody>
      </p:sp>
      <p:pic>
        <p:nvPicPr>
          <p:cNvPr id="25602" name="Picture 2" descr="http://upload.wikimedia.org/wikipedia/commons/thumb/5/55/Bohr-atom-PAR.svg/210px-Bohr-atom-PA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15310"/>
            <a:ext cx="3275587" cy="285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332656"/>
            <a:ext cx="84089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600" dirty="0"/>
              <a:t>The number n, was </a:t>
            </a:r>
            <a:r>
              <a:rPr lang="en-NZ" sz="3600" b="1" dirty="0">
                <a:solidFill>
                  <a:srgbClr val="FF0000"/>
                </a:solidFill>
              </a:rPr>
              <a:t>later found </a:t>
            </a:r>
            <a:r>
              <a:rPr lang="en-NZ" sz="3600" dirty="0"/>
              <a:t>to represent the shell or energy level that an electron resides in… ?????</a:t>
            </a:r>
          </a:p>
        </p:txBody>
      </p:sp>
      <p:sp>
        <p:nvSpPr>
          <p:cNvPr id="3" name="Rectangle 2"/>
          <p:cNvSpPr/>
          <p:nvPr/>
        </p:nvSpPr>
        <p:spPr>
          <a:xfrm>
            <a:off x="478471" y="5157192"/>
            <a:ext cx="82692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000" b="1" dirty="0" smtClean="0">
                <a:solidFill>
                  <a:srgbClr val="FF0000"/>
                </a:solidFill>
              </a:rPr>
              <a:t>Key </a:t>
            </a:r>
            <a:r>
              <a:rPr lang="en-NZ" sz="4000" b="1" dirty="0">
                <a:solidFill>
                  <a:srgbClr val="FF0000"/>
                </a:solidFill>
              </a:rPr>
              <a:t>understanding </a:t>
            </a:r>
            <a:r>
              <a:rPr lang="en-NZ" sz="4000" b="1" dirty="0" smtClean="0">
                <a:solidFill>
                  <a:srgbClr val="FF0000"/>
                </a:solidFill>
              </a:rPr>
              <a:t>idea ~ there exists only exact steps / jumps</a:t>
            </a:r>
            <a:endParaRPr lang="en-N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44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92696"/>
            <a:ext cx="82692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000" b="1" dirty="0" smtClean="0">
                <a:solidFill>
                  <a:srgbClr val="FF0000"/>
                </a:solidFill>
              </a:rPr>
              <a:t>Key </a:t>
            </a:r>
            <a:r>
              <a:rPr lang="en-NZ" sz="4000" b="1" dirty="0">
                <a:solidFill>
                  <a:srgbClr val="FF0000"/>
                </a:solidFill>
              </a:rPr>
              <a:t>understanding </a:t>
            </a:r>
            <a:r>
              <a:rPr lang="en-NZ" sz="4000" b="1" dirty="0" smtClean="0">
                <a:solidFill>
                  <a:srgbClr val="FF0000"/>
                </a:solidFill>
              </a:rPr>
              <a:t>idea ~ there exists only exact steps / jumps</a:t>
            </a:r>
            <a:endParaRPr lang="en-NZ" sz="4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2774" y="2967335"/>
            <a:ext cx="64784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Quantum…</a:t>
            </a:r>
            <a:endParaRPr lang="en-AU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734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173" y="260648"/>
            <a:ext cx="8949827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486844"/>
              </p:ext>
            </p:extLst>
          </p:nvPr>
        </p:nvGraphicFramePr>
        <p:xfrm>
          <a:off x="683568" y="5445224"/>
          <a:ext cx="2967037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4" imgW="1054080" imgH="431640" progId="Equation.3">
                  <p:embed/>
                </p:oleObj>
              </mc:Choice>
              <mc:Fallback>
                <p:oleObj name="Equation" r:id="rId4" imgW="105408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445224"/>
                        <a:ext cx="2967037" cy="12144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2609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Hydrogen Spectrum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0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formula was worked out to calculate the wavelengths of these lines: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R=</a:t>
            </a:r>
            <a:r>
              <a:rPr lang="en-US" dirty="0" err="1" smtClean="0"/>
              <a:t>Rydberg’s</a:t>
            </a:r>
            <a:r>
              <a:rPr lang="en-US" dirty="0" smtClean="0"/>
              <a:t> Constant =1.097x10</a:t>
            </a:r>
            <a:r>
              <a:rPr lang="en-US" baseline="30000" dirty="0" smtClean="0"/>
              <a:t>7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altLang="en-US" sz="2400" baseline="30000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en-US" altLang="en-US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/>
              <a:t>S=Series no. (the shell jumped into)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L=Line no. (the shell jumped from)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14546" y="2643182"/>
          <a:ext cx="4359823" cy="1785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4" imgW="1054080" imgH="431640" progId="Equation.3">
                  <p:embed/>
                </p:oleObj>
              </mc:Choice>
              <mc:Fallback>
                <p:oleObj name="Equation" r:id="rId4" imgW="10540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2643182"/>
                        <a:ext cx="4359823" cy="1785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"/>
            <a:ext cx="8686800" cy="329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755576" y="3717032"/>
          <a:ext cx="4359275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5" imgW="1054080" imgH="431640" progId="Equation.3">
                  <p:embed/>
                </p:oleObj>
              </mc:Choice>
              <mc:Fallback>
                <p:oleObj name="Equation" r:id="rId5" imgW="10540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717032"/>
                        <a:ext cx="4359275" cy="178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5867400" y="3733800"/>
          <a:ext cx="2719388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7" imgW="761760" imgH="393480" progId="Equation.3">
                  <p:embed/>
                </p:oleObj>
              </mc:Choice>
              <mc:Fallback>
                <p:oleObj name="Equation" r:id="rId7" imgW="7617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33800"/>
                        <a:ext cx="2719388" cy="140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372200" y="5373216"/>
            <a:ext cx="1800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Bohr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75656" y="5373216"/>
            <a:ext cx="2531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Balmer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98:Templates:Blank Presentation</Template>
  <TotalTime>1085</TotalTime>
  <Words>412</Words>
  <Application>Microsoft Macintosh PowerPoint</Application>
  <PresentationFormat>On-screen Show (4:3)</PresentationFormat>
  <Paragraphs>69</Paragraphs>
  <Slides>10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Hydrogen Spectrum</vt:lpstr>
      <vt:lpstr>PowerPoint Presentation</vt:lpstr>
      <vt:lpstr>PowerPoint Presentation</vt:lpstr>
    </vt:vector>
  </TitlesOfParts>
  <Company>IMSA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Emission Spectra</dc:title>
  <dc:creator>Mark Horrell</dc:creator>
  <cp:lastModifiedBy>Stephen Anderson</cp:lastModifiedBy>
  <cp:revision>63</cp:revision>
  <cp:lastPrinted>2002-12-13T18:09:05Z</cp:lastPrinted>
  <dcterms:created xsi:type="dcterms:W3CDTF">2002-12-11T18:28:38Z</dcterms:created>
  <dcterms:modified xsi:type="dcterms:W3CDTF">2015-02-27T06:36:10Z</dcterms:modified>
</cp:coreProperties>
</file>