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4"/>
  </p:notesMasterIdLst>
  <p:sldIdLst>
    <p:sldId id="327" r:id="rId3"/>
    <p:sldId id="315" r:id="rId4"/>
    <p:sldId id="331" r:id="rId5"/>
    <p:sldId id="332" r:id="rId6"/>
    <p:sldId id="326" r:id="rId7"/>
    <p:sldId id="299" r:id="rId8"/>
    <p:sldId id="324" r:id="rId9"/>
    <p:sldId id="330" r:id="rId10"/>
    <p:sldId id="328" r:id="rId11"/>
    <p:sldId id="325" r:id="rId12"/>
    <p:sldId id="323" r:id="rId13"/>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3F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5"/>
    <p:restoredTop sz="92908" autoAdjust="0"/>
  </p:normalViewPr>
  <p:slideViewPr>
    <p:cSldViewPr>
      <p:cViewPr>
        <p:scale>
          <a:sx n="81" d="100"/>
          <a:sy n="81" d="100"/>
        </p:scale>
        <p:origin x="1144" y="3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7453A44-6BC7-41D4-A1AC-F4251AB7E591}" type="datetimeFigureOut">
              <a:rPr lang="en-US"/>
              <a:pPr>
                <a:defRPr/>
              </a:pPr>
              <a:t>8/23/15</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NZ"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0F6F379-B97C-4F77-941D-06907CDB9757}" type="slidenum">
              <a:rPr lang="en-NZ"/>
              <a:pPr>
                <a:defRPr/>
              </a:pPr>
              <a:t>‹#›</a:t>
            </a:fld>
            <a:endParaRPr lang="en-NZ"/>
          </a:p>
        </p:txBody>
      </p:sp>
    </p:spTree>
    <p:extLst>
      <p:ext uri="{BB962C8B-B14F-4D97-AF65-F5344CB8AC3E}">
        <p14:creationId xmlns:p14="http://schemas.microsoft.com/office/powerpoint/2010/main" val="8720194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0F6F379-B97C-4F77-941D-06907CDB9757}" type="slidenum">
              <a:rPr lang="en-NZ" smtClean="0"/>
              <a:pPr>
                <a:defRPr/>
              </a:pPr>
              <a:t>6</a:t>
            </a:fld>
            <a:endParaRPr lang="en-NZ"/>
          </a:p>
        </p:txBody>
      </p:sp>
    </p:spTree>
    <p:extLst>
      <p:ext uri="{BB962C8B-B14F-4D97-AF65-F5344CB8AC3E}">
        <p14:creationId xmlns:p14="http://schemas.microsoft.com/office/powerpoint/2010/main" val="1569654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4401FE1E-A8BC-42E3-B19E-7E6F5DF67320}"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2CF43408-F94B-46A7-804E-20D256F1CA1D}"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7DDB2FAA-FF5D-4502-9226-0514AB468A9E}" type="slidenum">
              <a:rPr lang="en-AU"/>
              <a:pPr>
                <a:defRPr/>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hangingPunct="0">
                <a:defRPr/>
              </a:pPr>
              <a:endParaRPr lang="en-NZ" sz="2400">
                <a:solidFill>
                  <a:srgbClr val="FFFFFF"/>
                </a:solidFill>
                <a:latin typeface="Comic Sans MS" pitchFamily="66" charset="0"/>
              </a:endParaRPr>
            </a:p>
          </p:txBody>
        </p:sp>
        <p:sp>
          <p:nvSpPr>
            <p:cNvPr id="6"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hangingPunct="0">
                <a:defRPr/>
              </a:pPr>
              <a:endParaRPr lang="en-NZ" sz="2400">
                <a:solidFill>
                  <a:srgbClr val="FFFFFF"/>
                </a:solidFill>
                <a:latin typeface="Comic Sans MS" pitchFamily="66" charset="0"/>
              </a:endParaRPr>
            </a:p>
          </p:txBody>
        </p:sp>
        <p:sp>
          <p:nvSpPr>
            <p:cNvPr id="7"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hangingPunct="0">
                <a:defRPr/>
              </a:pPr>
              <a:endParaRPr lang="en-NZ" sz="2400">
                <a:solidFill>
                  <a:srgbClr val="FFFFFF"/>
                </a:solidFill>
                <a:latin typeface="Comic Sans MS" pitchFamily="66" charset="0"/>
              </a:endParaRPr>
            </a:p>
          </p:txBody>
        </p:sp>
        <p:sp>
          <p:nvSpPr>
            <p:cNvPr id="8"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hangingPunct="0">
                <a:defRPr/>
              </a:pPr>
              <a:endParaRPr lang="en-NZ" sz="2400">
                <a:solidFill>
                  <a:srgbClr val="FFFFFF"/>
                </a:solidFill>
                <a:latin typeface="Comic Sans MS" pitchFamily="66" charset="0"/>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lgn="ctr" eaLnBrk="0" hangingPunct="0"/>
              <a:endParaRPr lang="en-NZ" sz="2400" smtClean="0">
                <a:solidFill>
                  <a:srgbClr val="FFFFFF"/>
                </a:solidFill>
                <a:latin typeface="Comic Sans MS" pitchFamily="66" charset="0"/>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lgn="ctr" eaLnBrk="0" hangingPunct="0"/>
              <a:endParaRPr lang="en-NZ" sz="2400" smtClean="0">
                <a:solidFill>
                  <a:srgbClr val="FFFFFF"/>
                </a:solidFill>
                <a:latin typeface="Comic Sans MS" pitchFamily="66" charset="0"/>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lgn="ctr" eaLnBrk="0" hangingPunct="0"/>
              <a:endParaRPr lang="en-NZ" sz="2400" smtClean="0">
                <a:solidFill>
                  <a:srgbClr val="FFFFFF"/>
                </a:solidFill>
                <a:latin typeface="Comic Sans MS" pitchFamily="66" charset="0"/>
              </a:endParaRPr>
            </a:p>
          </p:txBody>
        </p:sp>
      </p:grpSp>
      <p:sp>
        <p:nvSpPr>
          <p:cNvPr id="23562"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noProof="0" smtClean="0"/>
              <a:t>Click to edit Master title style</a:t>
            </a:r>
          </a:p>
        </p:txBody>
      </p:sp>
      <p:sp>
        <p:nvSpPr>
          <p:cNvPr id="2356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
        <p:nvSpPr>
          <p:cNvPr id="12"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pPr>
              <a:defRPr/>
            </a:pPr>
            <a:fld id="{187D3115-C88C-4C46-B631-D8C660238E6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181801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A73BC0E9-ADAB-4D35-AFCB-CD0EF570986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22079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4A9F7FF3-FE31-4CF0-AABE-BDFD5388791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66928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8ADFC123-33F8-454F-A836-EA17D3AFEA9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26128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E81A595D-0E06-42BA-BA5B-E983C28350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72588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B8B5107B-B572-4080-8427-3DD723AC799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51876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3A2DDCB8-D734-4184-8648-04EF2FEB168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68491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28E13B6B-B48C-4FC1-AC83-6741ED0BE1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43956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083DD5E9-29E8-4F16-97E5-722BEA662614}" type="slidenum">
              <a:rPr lang="en-AU"/>
              <a:pPr>
                <a:defRPr/>
              </a:pPr>
              <a:t>‹#›</a:t>
            </a:fld>
            <a:endParaRPr lang="en-A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EC9A54C0-A408-4452-A17D-16045B4BD9B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17072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D530D578-D39E-450F-8994-E828D12255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72418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5A3675F5-8D0A-4C1A-B490-D69B0F8DDF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46866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NZ"/>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lipArt Placeholder 3"/>
          <p:cNvSpPr>
            <a:spLocks noGrp="1"/>
          </p:cNvSpPr>
          <p:nvPr>
            <p:ph type="clipArt" sz="half" idx="2"/>
          </p:nvPr>
        </p:nvSpPr>
        <p:spPr>
          <a:xfrm>
            <a:off x="4648200" y="1600200"/>
            <a:ext cx="4038600" cy="4530725"/>
          </a:xfrm>
        </p:spPr>
        <p:txBody>
          <a:bodyPr/>
          <a:lstStyle/>
          <a:p>
            <a:pPr lvl="0"/>
            <a:endParaRPr lang="en-NZ" noProof="0" smtClean="0"/>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3765B977-2C13-4398-8150-4DB679CE918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2959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BEF3EB1D-A5DC-4FE5-BD5A-331D4A02D302}"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46AAC9CC-A1B2-4700-9045-B16D5810DEE2}"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EE2A5747-3C0C-4EB2-BAB0-57870DBB882C}"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5655C392-1A80-4950-8846-A6F3ADF7FD60}"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0E420ED7-7D6B-4C2E-85AB-E8E23C2605FD}"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3539963E-4194-4F8C-9895-947F535F48C8}"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3A98495B-FB93-43C6-A4E4-740C4DF8956C}"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A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A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81D1D938-617E-42F3-9604-3036F5E5D155}"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22531"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hangingPunct="0">
                <a:defRPr/>
              </a:pPr>
              <a:endParaRPr lang="en-NZ" sz="2400">
                <a:solidFill>
                  <a:srgbClr val="FFFFFF"/>
                </a:solidFill>
                <a:latin typeface="Comic Sans MS" pitchFamily="66" charset="0"/>
              </a:endParaRPr>
            </a:p>
          </p:txBody>
        </p:sp>
        <p:sp>
          <p:nvSpPr>
            <p:cNvPr id="22532"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hangingPunct="0">
                <a:defRPr/>
              </a:pPr>
              <a:endParaRPr lang="en-NZ" sz="2400">
                <a:solidFill>
                  <a:srgbClr val="FFFFFF"/>
                </a:solidFill>
                <a:latin typeface="Comic Sans MS" pitchFamily="66" charset="0"/>
              </a:endParaRPr>
            </a:p>
          </p:txBody>
        </p:sp>
        <p:sp>
          <p:nvSpPr>
            <p:cNvPr id="22533"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hangingPunct="0">
                <a:defRPr/>
              </a:pPr>
              <a:endParaRPr lang="en-NZ" sz="2400">
                <a:solidFill>
                  <a:srgbClr val="FFFFFF"/>
                </a:solidFill>
                <a:latin typeface="Comic Sans MS" pitchFamily="66" charset="0"/>
              </a:endParaRPr>
            </a:p>
          </p:txBody>
        </p:sp>
        <p:sp>
          <p:nvSpPr>
            <p:cNvPr id="22534"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hangingPunct="0">
                <a:defRPr/>
              </a:pPr>
              <a:endParaRPr lang="en-NZ" sz="2400">
                <a:solidFill>
                  <a:srgbClr val="FFFFFF"/>
                </a:solidFill>
                <a:latin typeface="Comic Sans MS" pitchFamily="66" charset="0"/>
              </a:endParaRPr>
            </a:p>
          </p:txBody>
        </p:sp>
        <p:sp>
          <p:nvSpPr>
            <p:cNvPr id="1036"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lgn="ctr" eaLnBrk="0" hangingPunct="0"/>
              <a:endParaRPr lang="en-NZ" sz="2400" smtClean="0">
                <a:solidFill>
                  <a:srgbClr val="FFFFFF"/>
                </a:solidFill>
                <a:latin typeface="Comic Sans MS" pitchFamily="66" charset="0"/>
              </a:endParaRPr>
            </a:p>
          </p:txBody>
        </p:sp>
        <p:sp>
          <p:nvSpPr>
            <p:cNvPr id="1037"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lgn="ctr" eaLnBrk="0" hangingPunct="0"/>
              <a:endParaRPr lang="en-NZ" sz="2400" smtClean="0">
                <a:solidFill>
                  <a:srgbClr val="FFFFFF"/>
                </a:solidFill>
                <a:latin typeface="Comic Sans MS" pitchFamily="66" charset="0"/>
              </a:endParaRPr>
            </a:p>
          </p:txBody>
        </p:sp>
        <p:sp>
          <p:nvSpPr>
            <p:cNvPr id="1038"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lgn="ctr" eaLnBrk="0" hangingPunct="0"/>
              <a:endParaRPr lang="en-NZ" sz="2400" smtClean="0">
                <a:solidFill>
                  <a:srgbClr val="FFFFFF"/>
                </a:solidFill>
                <a:latin typeface="Comic Sans MS" pitchFamily="66" charset="0"/>
              </a:endParaRPr>
            </a:p>
          </p:txBody>
        </p:sp>
      </p:grpSp>
      <p:sp>
        <p:nvSpPr>
          <p:cNvPr id="22538"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28"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40"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10199"/>
                  </a:outerShdw>
                </a:effectLst>
                <a:latin typeface="Arial" pitchFamily="34" charset="0"/>
              </a:defRPr>
            </a:lvl1pPr>
          </a:lstStyle>
          <a:p>
            <a:pPr>
              <a:defRPr/>
            </a:pPr>
            <a:endParaRPr lang="en-US">
              <a:solidFill>
                <a:srgbClr val="FFFFFF"/>
              </a:solidFill>
            </a:endParaRPr>
          </a:p>
        </p:txBody>
      </p:sp>
      <p:sp>
        <p:nvSpPr>
          <p:cNvPr id="22541"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latin typeface="Arial" pitchFamily="34" charset="0"/>
              </a:defRPr>
            </a:lvl1pPr>
          </a:lstStyle>
          <a:p>
            <a:pPr algn="ctr">
              <a:defRPr/>
            </a:pPr>
            <a:endParaRPr lang="en-US">
              <a:solidFill>
                <a:srgbClr val="FFFFFF"/>
              </a:solidFill>
            </a:endParaRPr>
          </a:p>
        </p:txBody>
      </p:sp>
      <p:sp>
        <p:nvSpPr>
          <p:cNvPr id="22542"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latin typeface="Arial" pitchFamily="34" charset="0"/>
              </a:defRPr>
            </a:lvl1pPr>
          </a:lstStyle>
          <a:p>
            <a:pPr>
              <a:defRPr/>
            </a:pPr>
            <a:fld id="{089485EF-DF8E-4D07-95C5-683EB8F7D84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33769404"/>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538"/>
                                        </p:tgtEl>
                                        <p:attrNameLst>
                                          <p:attrName>style.visibility</p:attrName>
                                        </p:attrNameLst>
                                      </p:cBhvr>
                                      <p:to>
                                        <p:strVal val="visible"/>
                                      </p:to>
                                    </p:set>
                                    <p:animEffect transition="in" filter="fade">
                                      <p:cBhvr>
                                        <p:cTn id="7" dur="1000"/>
                                        <p:tgtEl>
                                          <p:spTgt spid="22538"/>
                                        </p:tgtEl>
                                      </p:cBhvr>
                                    </p:animEffect>
                                    <p:anim calcmode="lin" valueType="num">
                                      <p:cBhvr>
                                        <p:cTn id="8" dur="1000" fill="hold"/>
                                        <p:tgtEl>
                                          <p:spTgt spid="22538"/>
                                        </p:tgtEl>
                                        <p:attrNameLst>
                                          <p:attrName>ppt_x</p:attrName>
                                        </p:attrNameLst>
                                      </p:cBhvr>
                                      <p:tavLst>
                                        <p:tav tm="0">
                                          <p:val>
                                            <p:strVal val="#ppt_x"/>
                                          </p:val>
                                        </p:tav>
                                        <p:tav tm="100000">
                                          <p:val>
                                            <p:strVal val="#ppt_x"/>
                                          </p:val>
                                        </p:tav>
                                      </p:tavLst>
                                    </p:anim>
                                    <p:anim calcmode="lin" valueType="num">
                                      <p:cBhvr>
                                        <p:cTn id="9" dur="1000" fill="hold"/>
                                        <p:tgtEl>
                                          <p:spTgt spid="225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Comic Sans MS" pitchFamily="66"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Comic Sans MS" pitchFamily="66"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Comic Sans MS" pitchFamily="66"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Comic Sans MS" pitchFamily="66"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Comic Sans MS" pitchFamily="66"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Comic Sans MS" pitchFamily="66"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Comic Sans MS" pitchFamily="66"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Comic Sans MS" pitchFamily="66"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2132856"/>
            <a:ext cx="6072921" cy="923330"/>
          </a:xfrm>
          <a:prstGeom prst="rect">
            <a:avLst/>
          </a:prstGeom>
          <a:noFill/>
        </p:spPr>
        <p:txBody>
          <a:bodyPr wrap="none" lIns="91440" tIns="45720" rIns="91440" bIns="45720">
            <a:spAutoFit/>
          </a:bodyPr>
          <a:lstStyle/>
          <a:p>
            <a:pPr algn="ctr"/>
            <a:r>
              <a:rPr lang="en-A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Electricity Models</a:t>
            </a:r>
            <a:endParaRPr lang="en-A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599477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48680"/>
            <a:ext cx="8568952" cy="5078314"/>
          </a:xfrm>
          <a:prstGeom prst="rect">
            <a:avLst/>
          </a:prstGeom>
        </p:spPr>
        <p:txBody>
          <a:bodyPr wrap="square">
            <a:spAutoFit/>
          </a:bodyPr>
          <a:lstStyle/>
          <a:p>
            <a:pPr marL="285750" indent="-285750">
              <a:buFont typeface="Arial"/>
              <a:buChar char="•"/>
            </a:pPr>
            <a:r>
              <a:rPr lang="en-US" dirty="0" smtClean="0"/>
              <a:t>The </a:t>
            </a:r>
            <a:r>
              <a:rPr lang="en-US" dirty="0"/>
              <a:t>Water Pump model</a:t>
            </a:r>
          </a:p>
          <a:p>
            <a:pPr marL="285750" indent="-285750">
              <a:buFont typeface="Arial"/>
              <a:buChar char="•"/>
            </a:pPr>
            <a:r>
              <a:rPr lang="en-US" dirty="0"/>
              <a:t>The Heart model (very similar to water pump, but another example that there are branched networks, and none of the blood is used up)</a:t>
            </a:r>
          </a:p>
          <a:p>
            <a:pPr marL="285750" indent="-285750">
              <a:buFont typeface="Arial"/>
              <a:buChar char="•"/>
            </a:pPr>
            <a:r>
              <a:rPr lang="en-US" dirty="0"/>
              <a:t>The Runway Model model (really just "the students walking around the class and stepping up and over a chair, or two in series, or two in parallel" model)</a:t>
            </a:r>
          </a:p>
          <a:p>
            <a:pPr marL="285750" indent="-285750">
              <a:buFont typeface="Arial"/>
              <a:buChar char="•"/>
            </a:pPr>
            <a:r>
              <a:rPr lang="en-US" dirty="0"/>
              <a:t>The Bottle of V being handed around the students in a circle model (some of the V gets poured out for each student/component, and the bottle has to come back empty)</a:t>
            </a:r>
          </a:p>
          <a:p>
            <a:pPr marL="285750" indent="-285750">
              <a:buFont typeface="Arial"/>
              <a:buChar char="•"/>
            </a:pPr>
            <a:r>
              <a:rPr lang="en-US" dirty="0"/>
              <a:t>The Trampers walking through the bush and needing to cross a swing bridge model - two swing bridges side by side reduces the total resistance</a:t>
            </a:r>
          </a:p>
          <a:p>
            <a:endParaRPr lang="en-US" dirty="0"/>
          </a:p>
          <a:p>
            <a:r>
              <a:rPr lang="en-US" dirty="0"/>
              <a:t>And then there's the demonstration model of a marble rolling down a ramp with a whole heap of nails in it to act as resistance - very cool</a:t>
            </a:r>
          </a:p>
          <a:p>
            <a:endParaRPr lang="en-US" dirty="0"/>
          </a:p>
          <a:p>
            <a:r>
              <a:rPr lang="en-US" dirty="0"/>
              <a:t>And finally, the passing around pieces of scrunched up paper model - each student is the atom (positive ion) that stays fixed, and the electrons get taken from one student and handed to the next. Each student must have one (or two) pieces of paper at all times</a:t>
            </a:r>
          </a:p>
        </p:txBody>
      </p:sp>
    </p:spTree>
    <p:extLst>
      <p:ext uri="{BB962C8B-B14F-4D97-AF65-F5344CB8AC3E}">
        <p14:creationId xmlns:p14="http://schemas.microsoft.com/office/powerpoint/2010/main" val="795228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9592" y="383882"/>
            <a:ext cx="6869091" cy="39604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899592" y="4653136"/>
            <a:ext cx="3254224" cy="369332"/>
          </a:xfrm>
          <a:prstGeom prst="rect">
            <a:avLst/>
          </a:prstGeom>
        </p:spPr>
        <p:txBody>
          <a:bodyPr wrap="none">
            <a:spAutoFit/>
          </a:bodyPr>
          <a:lstStyle/>
          <a:p>
            <a:r>
              <a:rPr lang="en-NZ" dirty="0"/>
              <a:t>Electric Vocabulary - YouTube</a:t>
            </a:r>
          </a:p>
        </p:txBody>
      </p:sp>
      <p:sp>
        <p:nvSpPr>
          <p:cNvPr id="3" name="TextBox 2"/>
          <p:cNvSpPr txBox="1"/>
          <p:nvPr/>
        </p:nvSpPr>
        <p:spPr>
          <a:xfrm>
            <a:off x="632195" y="5301208"/>
            <a:ext cx="7704856" cy="830997"/>
          </a:xfrm>
          <a:prstGeom prst="rect">
            <a:avLst/>
          </a:prstGeom>
          <a:noFill/>
        </p:spPr>
        <p:txBody>
          <a:bodyPr wrap="square" rtlCol="0">
            <a:spAutoFit/>
          </a:bodyPr>
          <a:lstStyle/>
          <a:p>
            <a:r>
              <a:rPr lang="en-NZ" sz="2400" dirty="0" smtClean="0"/>
              <a:t>Do you understand these terms?</a:t>
            </a:r>
          </a:p>
          <a:p>
            <a:r>
              <a:rPr lang="en-NZ" sz="2400" dirty="0" smtClean="0"/>
              <a:t>Where did they come from – who coined them…?</a:t>
            </a:r>
            <a:endParaRPr lang="en-NZ" sz="2400" dirty="0"/>
          </a:p>
        </p:txBody>
      </p:sp>
    </p:spTree>
    <p:extLst>
      <p:ext uri="{BB962C8B-B14F-4D97-AF65-F5344CB8AC3E}">
        <p14:creationId xmlns:p14="http://schemas.microsoft.com/office/powerpoint/2010/main" val="2800947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96875" y="3429000"/>
            <a:ext cx="4681538" cy="3960813"/>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3200" smtClean="0">
              <a:solidFill>
                <a:srgbClr val="FFFFFF"/>
              </a:solidFill>
              <a:latin typeface="Arial" pitchFamily="34" charset="0"/>
            </a:endParaRPr>
          </a:p>
        </p:txBody>
      </p:sp>
      <p:sp>
        <p:nvSpPr>
          <p:cNvPr id="8195" name="Rectangle 3"/>
          <p:cNvSpPr>
            <a:spLocks noChangeArrowheads="1"/>
          </p:cNvSpPr>
          <p:nvPr/>
        </p:nvSpPr>
        <p:spPr bwMode="auto">
          <a:xfrm rot="10800000">
            <a:off x="900113" y="981075"/>
            <a:ext cx="7343775" cy="5400675"/>
          </a:xfrm>
          <a:prstGeom prst="rect">
            <a:avLst/>
          </a:prstGeom>
          <a:solidFill>
            <a:schemeClr val="tx1"/>
          </a:solidFill>
          <a:ln w="28575">
            <a:solidFill>
              <a:schemeClr val="bg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3200" smtClean="0">
              <a:solidFill>
                <a:srgbClr val="FFFFFF"/>
              </a:solidFill>
              <a:latin typeface="Arial" pitchFamily="34" charset="0"/>
            </a:endParaRPr>
          </a:p>
        </p:txBody>
      </p:sp>
      <p:grpSp>
        <p:nvGrpSpPr>
          <p:cNvPr id="8196" name="Group 4"/>
          <p:cNvGrpSpPr>
            <a:grpSpLocks/>
          </p:cNvGrpSpPr>
          <p:nvPr/>
        </p:nvGrpSpPr>
        <p:grpSpPr bwMode="auto">
          <a:xfrm>
            <a:off x="3563938" y="288925"/>
            <a:ext cx="2160587" cy="1412875"/>
            <a:chOff x="2245" y="0"/>
            <a:chExt cx="1361" cy="890"/>
          </a:xfrm>
        </p:grpSpPr>
        <p:sp>
          <p:nvSpPr>
            <p:cNvPr id="8291" name="Rectangle 5"/>
            <p:cNvSpPr>
              <a:spLocks noChangeArrowheads="1"/>
            </p:cNvSpPr>
            <p:nvPr/>
          </p:nvSpPr>
          <p:spPr bwMode="auto">
            <a:xfrm>
              <a:off x="2245" y="300"/>
              <a:ext cx="1361" cy="318"/>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8292" name="Line 6"/>
            <p:cNvSpPr>
              <a:spLocks noChangeShapeType="1"/>
            </p:cNvSpPr>
            <p:nvPr/>
          </p:nvSpPr>
          <p:spPr bwMode="auto">
            <a:xfrm>
              <a:off x="2245" y="0"/>
              <a:ext cx="0" cy="890"/>
            </a:xfrm>
            <a:prstGeom prst="line">
              <a:avLst/>
            </a:prstGeom>
            <a:noFill/>
            <a:ln w="285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eaLnBrk="0" hangingPunct="0"/>
              <a:endParaRPr lang="en-NZ" sz="2400" smtClean="0">
                <a:solidFill>
                  <a:srgbClr val="FFFFFF"/>
                </a:solidFill>
                <a:latin typeface="Comic Sans MS" pitchFamily="66" charset="0"/>
              </a:endParaRPr>
            </a:p>
          </p:txBody>
        </p:sp>
        <p:sp>
          <p:nvSpPr>
            <p:cNvPr id="8293" name="Line 7"/>
            <p:cNvSpPr>
              <a:spLocks noChangeShapeType="1"/>
            </p:cNvSpPr>
            <p:nvPr/>
          </p:nvSpPr>
          <p:spPr bwMode="auto">
            <a:xfrm>
              <a:off x="3424" y="0"/>
              <a:ext cx="0" cy="890"/>
            </a:xfrm>
            <a:prstGeom prst="line">
              <a:avLst/>
            </a:prstGeom>
            <a:noFill/>
            <a:ln w="285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eaLnBrk="0" hangingPunct="0"/>
              <a:endParaRPr lang="en-NZ" sz="2400" smtClean="0">
                <a:solidFill>
                  <a:srgbClr val="FFFFFF"/>
                </a:solidFill>
                <a:latin typeface="Comic Sans MS" pitchFamily="66" charset="0"/>
              </a:endParaRPr>
            </a:p>
          </p:txBody>
        </p:sp>
        <p:sp>
          <p:nvSpPr>
            <p:cNvPr id="8294" name="Line 8"/>
            <p:cNvSpPr>
              <a:spLocks noChangeShapeType="1"/>
            </p:cNvSpPr>
            <p:nvPr/>
          </p:nvSpPr>
          <p:spPr bwMode="auto">
            <a:xfrm>
              <a:off x="2426" y="300"/>
              <a:ext cx="0" cy="272"/>
            </a:xfrm>
            <a:prstGeom prst="line">
              <a:avLst/>
            </a:prstGeom>
            <a:noFill/>
            <a:ln w="285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eaLnBrk="0" hangingPunct="0"/>
              <a:endParaRPr lang="en-NZ" sz="2400" smtClean="0">
                <a:solidFill>
                  <a:srgbClr val="FFFFFF"/>
                </a:solidFill>
                <a:latin typeface="Comic Sans MS" pitchFamily="66" charset="0"/>
              </a:endParaRPr>
            </a:p>
          </p:txBody>
        </p:sp>
        <p:sp>
          <p:nvSpPr>
            <p:cNvPr id="8295" name="Line 9"/>
            <p:cNvSpPr>
              <a:spLocks noChangeShapeType="1"/>
            </p:cNvSpPr>
            <p:nvPr/>
          </p:nvSpPr>
          <p:spPr bwMode="auto">
            <a:xfrm>
              <a:off x="3606" y="300"/>
              <a:ext cx="0" cy="272"/>
            </a:xfrm>
            <a:prstGeom prst="line">
              <a:avLst/>
            </a:prstGeom>
            <a:noFill/>
            <a:ln w="285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eaLnBrk="0" hangingPunct="0"/>
              <a:endParaRPr lang="en-NZ" sz="2400" smtClean="0">
                <a:solidFill>
                  <a:srgbClr val="FFFFFF"/>
                </a:solidFill>
                <a:latin typeface="Comic Sans MS" pitchFamily="66" charset="0"/>
              </a:endParaRPr>
            </a:p>
          </p:txBody>
        </p:sp>
        <p:sp>
          <p:nvSpPr>
            <p:cNvPr id="8296" name="Line 10"/>
            <p:cNvSpPr>
              <a:spLocks noChangeShapeType="1"/>
            </p:cNvSpPr>
            <p:nvPr/>
          </p:nvSpPr>
          <p:spPr bwMode="auto">
            <a:xfrm>
              <a:off x="2426" y="436"/>
              <a:ext cx="998" cy="0"/>
            </a:xfrm>
            <a:prstGeom prst="line">
              <a:avLst/>
            </a:prstGeom>
            <a:noFill/>
            <a:ln w="28575">
              <a:solidFill>
                <a:schemeClr val="bg1"/>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eaLnBrk="0" hangingPunct="0"/>
              <a:endParaRPr lang="en-NZ" sz="2400" smtClean="0">
                <a:solidFill>
                  <a:srgbClr val="FFFFFF"/>
                </a:solidFill>
                <a:latin typeface="Comic Sans MS" pitchFamily="66" charset="0"/>
              </a:endParaRPr>
            </a:p>
          </p:txBody>
        </p:sp>
      </p:grpSp>
      <p:sp>
        <p:nvSpPr>
          <p:cNvPr id="8197" name="Oval 11"/>
          <p:cNvSpPr>
            <a:spLocks noChangeArrowheads="1"/>
          </p:cNvSpPr>
          <p:nvPr/>
        </p:nvSpPr>
        <p:spPr bwMode="auto">
          <a:xfrm>
            <a:off x="323850" y="3213100"/>
            <a:ext cx="1152525" cy="1009650"/>
          </a:xfrm>
          <a:prstGeom prst="ellipse">
            <a:avLst/>
          </a:prstGeom>
          <a:solidFill>
            <a:schemeClr val="tx1"/>
          </a:solidFill>
          <a:ln w="28575">
            <a:solidFill>
              <a:schemeClr val="bg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nchorCtr="1"/>
          <a:lstStyle/>
          <a:p>
            <a:pPr algn="ctr" eaLnBrk="0" hangingPunct="0"/>
            <a:r>
              <a:rPr lang="en-US" sz="9600" b="1" smtClean="0">
                <a:solidFill>
                  <a:srgbClr val="000000"/>
                </a:solidFill>
                <a:latin typeface="Arial" pitchFamily="34" charset="0"/>
              </a:rPr>
              <a:t>X</a:t>
            </a:r>
          </a:p>
        </p:txBody>
      </p:sp>
      <p:sp>
        <p:nvSpPr>
          <p:cNvPr id="8198" name="Rectangle 12"/>
          <p:cNvSpPr>
            <a:spLocks noChangeArrowheads="1"/>
          </p:cNvSpPr>
          <p:nvPr/>
        </p:nvSpPr>
        <p:spPr bwMode="auto">
          <a:xfrm>
            <a:off x="7956550" y="2925763"/>
            <a:ext cx="576263" cy="1728787"/>
          </a:xfrm>
          <a:prstGeom prst="rect">
            <a:avLst/>
          </a:prstGeom>
          <a:solidFill>
            <a:schemeClr val="tx1"/>
          </a:solidFill>
          <a:ln w="28575">
            <a:solidFill>
              <a:schemeClr val="bg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grpSp>
        <p:nvGrpSpPr>
          <p:cNvPr id="8199" name="Group 13"/>
          <p:cNvGrpSpPr>
            <a:grpSpLocks/>
          </p:cNvGrpSpPr>
          <p:nvPr/>
        </p:nvGrpSpPr>
        <p:grpSpPr bwMode="auto">
          <a:xfrm>
            <a:off x="3563938" y="5949950"/>
            <a:ext cx="2159000" cy="720725"/>
            <a:chOff x="2245" y="3566"/>
            <a:chExt cx="1360" cy="454"/>
          </a:xfrm>
        </p:grpSpPr>
        <p:sp>
          <p:nvSpPr>
            <p:cNvPr id="8287" name="Rectangle 14"/>
            <p:cNvSpPr>
              <a:spLocks noChangeArrowheads="1"/>
            </p:cNvSpPr>
            <p:nvPr/>
          </p:nvSpPr>
          <p:spPr bwMode="auto">
            <a:xfrm>
              <a:off x="2290" y="3566"/>
              <a:ext cx="1225" cy="454"/>
            </a:xfrm>
            <a:prstGeom prst="rect">
              <a:avLst/>
            </a:prstGeom>
            <a:solidFill>
              <a:schemeClr val="tx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8288" name="Oval 15"/>
            <p:cNvSpPr>
              <a:spLocks noChangeArrowheads="1"/>
            </p:cNvSpPr>
            <p:nvPr/>
          </p:nvSpPr>
          <p:spPr bwMode="auto">
            <a:xfrm>
              <a:off x="3424" y="3748"/>
              <a:ext cx="181" cy="181"/>
            </a:xfrm>
            <a:prstGeom prst="ellipse">
              <a:avLst/>
            </a:prstGeom>
            <a:solidFill>
              <a:schemeClr val="tx1"/>
            </a:solidFill>
            <a:ln w="28575">
              <a:solidFill>
                <a:schemeClr val="bg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8289" name="Oval 16"/>
            <p:cNvSpPr>
              <a:spLocks noChangeArrowheads="1"/>
            </p:cNvSpPr>
            <p:nvPr/>
          </p:nvSpPr>
          <p:spPr bwMode="auto">
            <a:xfrm>
              <a:off x="2245" y="3748"/>
              <a:ext cx="181" cy="181"/>
            </a:xfrm>
            <a:prstGeom prst="ellipse">
              <a:avLst/>
            </a:prstGeom>
            <a:solidFill>
              <a:schemeClr val="tx1"/>
            </a:solidFill>
            <a:ln w="28575">
              <a:solidFill>
                <a:schemeClr val="bg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8290" name="Line 17"/>
            <p:cNvSpPr>
              <a:spLocks noChangeShapeType="1"/>
            </p:cNvSpPr>
            <p:nvPr/>
          </p:nvSpPr>
          <p:spPr bwMode="auto">
            <a:xfrm>
              <a:off x="2426" y="3838"/>
              <a:ext cx="998" cy="0"/>
            </a:xfrm>
            <a:prstGeom prst="line">
              <a:avLst/>
            </a:prstGeom>
            <a:noFill/>
            <a:ln w="28575">
              <a:solidFill>
                <a:schemeClr val="bg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algn="ctr" eaLnBrk="0" hangingPunct="0"/>
              <a:endParaRPr lang="en-NZ" sz="2400" smtClean="0">
                <a:solidFill>
                  <a:srgbClr val="FFFFFF"/>
                </a:solidFill>
                <a:latin typeface="Comic Sans MS" pitchFamily="66" charset="0"/>
              </a:endParaRPr>
            </a:p>
          </p:txBody>
        </p:sp>
      </p:grpSp>
      <p:grpSp>
        <p:nvGrpSpPr>
          <p:cNvPr id="733202" name="Group 18"/>
          <p:cNvGrpSpPr>
            <a:grpSpLocks/>
          </p:cNvGrpSpPr>
          <p:nvPr/>
        </p:nvGrpSpPr>
        <p:grpSpPr bwMode="auto">
          <a:xfrm flipH="1">
            <a:off x="5940425" y="620713"/>
            <a:ext cx="1676400" cy="754062"/>
            <a:chOff x="326" y="1264"/>
            <a:chExt cx="1057" cy="475"/>
          </a:xfrm>
        </p:grpSpPr>
        <p:sp>
          <p:nvSpPr>
            <p:cNvPr id="8279" name="Oval 19"/>
            <p:cNvSpPr>
              <a:spLocks noChangeArrowheads="1"/>
            </p:cNvSpPr>
            <p:nvPr/>
          </p:nvSpPr>
          <p:spPr bwMode="auto">
            <a:xfrm>
              <a:off x="326" y="1264"/>
              <a:ext cx="195" cy="202"/>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8280" name="Oval 20"/>
            <p:cNvSpPr>
              <a:spLocks noChangeArrowheads="1"/>
            </p:cNvSpPr>
            <p:nvPr/>
          </p:nvSpPr>
          <p:spPr bwMode="auto">
            <a:xfrm>
              <a:off x="372" y="1537"/>
              <a:ext cx="195" cy="202"/>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8281" name="Oval 21"/>
            <p:cNvSpPr>
              <a:spLocks noChangeArrowheads="1"/>
            </p:cNvSpPr>
            <p:nvPr/>
          </p:nvSpPr>
          <p:spPr bwMode="auto">
            <a:xfrm>
              <a:off x="689" y="1310"/>
              <a:ext cx="195" cy="202"/>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8282" name="Oval 22"/>
            <p:cNvSpPr>
              <a:spLocks noChangeArrowheads="1"/>
            </p:cNvSpPr>
            <p:nvPr/>
          </p:nvSpPr>
          <p:spPr bwMode="auto">
            <a:xfrm>
              <a:off x="644" y="1491"/>
              <a:ext cx="195" cy="202"/>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8283" name="Oval 23"/>
            <p:cNvSpPr>
              <a:spLocks noChangeArrowheads="1"/>
            </p:cNvSpPr>
            <p:nvPr/>
          </p:nvSpPr>
          <p:spPr bwMode="auto">
            <a:xfrm>
              <a:off x="916" y="1264"/>
              <a:ext cx="195" cy="202"/>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8284" name="Oval 24"/>
            <p:cNvSpPr>
              <a:spLocks noChangeArrowheads="1"/>
            </p:cNvSpPr>
            <p:nvPr/>
          </p:nvSpPr>
          <p:spPr bwMode="auto">
            <a:xfrm>
              <a:off x="871" y="1491"/>
              <a:ext cx="195" cy="202"/>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8285" name="Oval 25"/>
            <p:cNvSpPr>
              <a:spLocks noChangeArrowheads="1"/>
            </p:cNvSpPr>
            <p:nvPr/>
          </p:nvSpPr>
          <p:spPr bwMode="auto">
            <a:xfrm>
              <a:off x="1188" y="1264"/>
              <a:ext cx="195" cy="202"/>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8286" name="Oval 26"/>
            <p:cNvSpPr>
              <a:spLocks noChangeArrowheads="1"/>
            </p:cNvSpPr>
            <p:nvPr/>
          </p:nvSpPr>
          <p:spPr bwMode="auto">
            <a:xfrm>
              <a:off x="1188" y="1491"/>
              <a:ext cx="195" cy="202"/>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grpSp>
      <p:grpSp>
        <p:nvGrpSpPr>
          <p:cNvPr id="733211" name="Group 27"/>
          <p:cNvGrpSpPr>
            <a:grpSpLocks/>
          </p:cNvGrpSpPr>
          <p:nvPr/>
        </p:nvGrpSpPr>
        <p:grpSpPr bwMode="auto">
          <a:xfrm flipH="1">
            <a:off x="0" y="3716338"/>
            <a:ext cx="1749425" cy="827087"/>
            <a:chOff x="4150" y="3566"/>
            <a:chExt cx="1102" cy="521"/>
          </a:xfrm>
        </p:grpSpPr>
        <p:grpSp>
          <p:nvGrpSpPr>
            <p:cNvPr id="8262" name="Group 28"/>
            <p:cNvGrpSpPr>
              <a:grpSpLocks/>
            </p:cNvGrpSpPr>
            <p:nvPr/>
          </p:nvGrpSpPr>
          <p:grpSpPr bwMode="auto">
            <a:xfrm>
              <a:off x="4195" y="3612"/>
              <a:ext cx="1057" cy="475"/>
              <a:chOff x="326" y="1264"/>
              <a:chExt cx="1057" cy="475"/>
            </a:xfrm>
          </p:grpSpPr>
          <p:sp>
            <p:nvSpPr>
              <p:cNvPr id="8271" name="Oval 29"/>
              <p:cNvSpPr>
                <a:spLocks noChangeArrowheads="1"/>
              </p:cNvSpPr>
              <p:nvPr/>
            </p:nvSpPr>
            <p:spPr bwMode="auto">
              <a:xfrm>
                <a:off x="326" y="1264"/>
                <a:ext cx="195" cy="202"/>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8272" name="Oval 30"/>
              <p:cNvSpPr>
                <a:spLocks noChangeArrowheads="1"/>
              </p:cNvSpPr>
              <p:nvPr/>
            </p:nvSpPr>
            <p:spPr bwMode="auto">
              <a:xfrm>
                <a:off x="372" y="1537"/>
                <a:ext cx="195" cy="202"/>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8273" name="Oval 31"/>
              <p:cNvSpPr>
                <a:spLocks noChangeArrowheads="1"/>
              </p:cNvSpPr>
              <p:nvPr/>
            </p:nvSpPr>
            <p:spPr bwMode="auto">
              <a:xfrm>
                <a:off x="689" y="1310"/>
                <a:ext cx="195" cy="202"/>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8274" name="Oval 32"/>
              <p:cNvSpPr>
                <a:spLocks noChangeArrowheads="1"/>
              </p:cNvSpPr>
              <p:nvPr/>
            </p:nvSpPr>
            <p:spPr bwMode="auto">
              <a:xfrm>
                <a:off x="644" y="1491"/>
                <a:ext cx="195" cy="202"/>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8275" name="Oval 33"/>
              <p:cNvSpPr>
                <a:spLocks noChangeArrowheads="1"/>
              </p:cNvSpPr>
              <p:nvPr/>
            </p:nvSpPr>
            <p:spPr bwMode="auto">
              <a:xfrm>
                <a:off x="916" y="1264"/>
                <a:ext cx="195" cy="202"/>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8276" name="Oval 34"/>
              <p:cNvSpPr>
                <a:spLocks noChangeArrowheads="1"/>
              </p:cNvSpPr>
              <p:nvPr/>
            </p:nvSpPr>
            <p:spPr bwMode="auto">
              <a:xfrm>
                <a:off x="871" y="1491"/>
                <a:ext cx="195" cy="202"/>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8277" name="Oval 35"/>
              <p:cNvSpPr>
                <a:spLocks noChangeArrowheads="1"/>
              </p:cNvSpPr>
              <p:nvPr/>
            </p:nvSpPr>
            <p:spPr bwMode="auto">
              <a:xfrm>
                <a:off x="1188" y="1264"/>
                <a:ext cx="195" cy="202"/>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8278" name="Oval 36"/>
              <p:cNvSpPr>
                <a:spLocks noChangeArrowheads="1"/>
              </p:cNvSpPr>
              <p:nvPr/>
            </p:nvSpPr>
            <p:spPr bwMode="auto">
              <a:xfrm>
                <a:off x="1188" y="1491"/>
                <a:ext cx="195" cy="202"/>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grpSp>
        <p:pic>
          <p:nvPicPr>
            <p:cNvPr id="8263" name="Picture 37" descr="MCj0290903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
              <a:off x="5012" y="3793"/>
              <a:ext cx="150"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64" name="Picture 38" descr="MCj0290903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
              <a:off x="4694" y="3793"/>
              <a:ext cx="150"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65" name="Picture 39" descr="MCj0290903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
              <a:off x="4468" y="3793"/>
              <a:ext cx="150"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66" name="Picture 40" descr="MCj0290903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
              <a:off x="4195" y="3838"/>
              <a:ext cx="150"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67" name="Picture 41" descr="MCj0290903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
              <a:off x="4740" y="3566"/>
              <a:ext cx="150"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68" name="Picture 42" descr="MCj0290903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
              <a:off x="5057" y="3566"/>
              <a:ext cx="150"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69" name="Picture 43" descr="MCj0290903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
              <a:off x="4513" y="3612"/>
              <a:ext cx="150" cy="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70" name="Picture 44" descr="MCj0290903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080000">
              <a:off x="4150" y="3566"/>
              <a:ext cx="150"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733229" name="Group 45"/>
          <p:cNvGrpSpPr>
            <a:grpSpLocks/>
          </p:cNvGrpSpPr>
          <p:nvPr/>
        </p:nvGrpSpPr>
        <p:grpSpPr bwMode="auto">
          <a:xfrm flipH="1">
            <a:off x="7467600" y="2636838"/>
            <a:ext cx="1676400" cy="754062"/>
            <a:chOff x="326" y="1264"/>
            <a:chExt cx="1057" cy="475"/>
          </a:xfrm>
        </p:grpSpPr>
        <p:sp>
          <p:nvSpPr>
            <p:cNvPr id="8254" name="Oval 46"/>
            <p:cNvSpPr>
              <a:spLocks noChangeArrowheads="1"/>
            </p:cNvSpPr>
            <p:nvPr/>
          </p:nvSpPr>
          <p:spPr bwMode="auto">
            <a:xfrm>
              <a:off x="326" y="1264"/>
              <a:ext cx="195" cy="202"/>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8255" name="Oval 47"/>
            <p:cNvSpPr>
              <a:spLocks noChangeArrowheads="1"/>
            </p:cNvSpPr>
            <p:nvPr/>
          </p:nvSpPr>
          <p:spPr bwMode="auto">
            <a:xfrm>
              <a:off x="372" y="1537"/>
              <a:ext cx="195" cy="202"/>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8256" name="Oval 48"/>
            <p:cNvSpPr>
              <a:spLocks noChangeArrowheads="1"/>
            </p:cNvSpPr>
            <p:nvPr/>
          </p:nvSpPr>
          <p:spPr bwMode="auto">
            <a:xfrm>
              <a:off x="689" y="1310"/>
              <a:ext cx="195" cy="202"/>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8257" name="Oval 49"/>
            <p:cNvSpPr>
              <a:spLocks noChangeArrowheads="1"/>
            </p:cNvSpPr>
            <p:nvPr/>
          </p:nvSpPr>
          <p:spPr bwMode="auto">
            <a:xfrm>
              <a:off x="644" y="1491"/>
              <a:ext cx="195" cy="202"/>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8258" name="Oval 50"/>
            <p:cNvSpPr>
              <a:spLocks noChangeArrowheads="1"/>
            </p:cNvSpPr>
            <p:nvPr/>
          </p:nvSpPr>
          <p:spPr bwMode="auto">
            <a:xfrm>
              <a:off x="916" y="1264"/>
              <a:ext cx="195" cy="202"/>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8259" name="Oval 51"/>
            <p:cNvSpPr>
              <a:spLocks noChangeArrowheads="1"/>
            </p:cNvSpPr>
            <p:nvPr/>
          </p:nvSpPr>
          <p:spPr bwMode="auto">
            <a:xfrm>
              <a:off x="871" y="1491"/>
              <a:ext cx="195" cy="202"/>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8260" name="Oval 52"/>
            <p:cNvSpPr>
              <a:spLocks noChangeArrowheads="1"/>
            </p:cNvSpPr>
            <p:nvPr/>
          </p:nvSpPr>
          <p:spPr bwMode="auto">
            <a:xfrm>
              <a:off x="1188" y="1264"/>
              <a:ext cx="195" cy="202"/>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sp>
          <p:nvSpPr>
            <p:cNvPr id="8261" name="Oval 53"/>
            <p:cNvSpPr>
              <a:spLocks noChangeArrowheads="1"/>
            </p:cNvSpPr>
            <p:nvPr/>
          </p:nvSpPr>
          <p:spPr bwMode="auto">
            <a:xfrm>
              <a:off x="1188" y="1491"/>
              <a:ext cx="195" cy="202"/>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grpSp>
      <p:grpSp>
        <p:nvGrpSpPr>
          <p:cNvPr id="733238" name="Group 54"/>
          <p:cNvGrpSpPr>
            <a:grpSpLocks/>
          </p:cNvGrpSpPr>
          <p:nvPr/>
        </p:nvGrpSpPr>
        <p:grpSpPr bwMode="auto">
          <a:xfrm flipH="1">
            <a:off x="3419475" y="549275"/>
            <a:ext cx="1943100" cy="938213"/>
            <a:chOff x="158" y="1207"/>
            <a:chExt cx="1225" cy="591"/>
          </a:xfrm>
        </p:grpSpPr>
        <p:grpSp>
          <p:nvGrpSpPr>
            <p:cNvPr id="8230" name="Group 55"/>
            <p:cNvGrpSpPr>
              <a:grpSpLocks/>
            </p:cNvGrpSpPr>
            <p:nvPr/>
          </p:nvGrpSpPr>
          <p:grpSpPr bwMode="auto">
            <a:xfrm>
              <a:off x="158" y="1207"/>
              <a:ext cx="363" cy="318"/>
              <a:chOff x="1156" y="1752"/>
              <a:chExt cx="590" cy="499"/>
            </a:xfrm>
          </p:grpSpPr>
          <p:sp>
            <p:nvSpPr>
              <p:cNvPr id="8252" name="Oval 56"/>
              <p:cNvSpPr>
                <a:spLocks noChangeArrowheads="1"/>
              </p:cNvSpPr>
              <p:nvPr/>
            </p:nvSpPr>
            <p:spPr bwMode="auto">
              <a:xfrm>
                <a:off x="1429" y="1842"/>
                <a:ext cx="317" cy="317"/>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pic>
            <p:nvPicPr>
              <p:cNvPr id="8253" name="Picture 57" descr="MCj0290903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6" y="1752"/>
                <a:ext cx="415" cy="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231" name="Group 58"/>
            <p:cNvGrpSpPr>
              <a:grpSpLocks/>
            </p:cNvGrpSpPr>
            <p:nvPr/>
          </p:nvGrpSpPr>
          <p:grpSpPr bwMode="auto">
            <a:xfrm>
              <a:off x="204" y="1480"/>
              <a:ext cx="363" cy="318"/>
              <a:chOff x="1156" y="1752"/>
              <a:chExt cx="590" cy="499"/>
            </a:xfrm>
          </p:grpSpPr>
          <p:sp>
            <p:nvSpPr>
              <p:cNvPr id="8250" name="Oval 59"/>
              <p:cNvSpPr>
                <a:spLocks noChangeArrowheads="1"/>
              </p:cNvSpPr>
              <p:nvPr/>
            </p:nvSpPr>
            <p:spPr bwMode="auto">
              <a:xfrm>
                <a:off x="1429" y="1842"/>
                <a:ext cx="317" cy="317"/>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pic>
            <p:nvPicPr>
              <p:cNvPr id="8251" name="Picture 60" descr="MCj0290903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6" y="1752"/>
                <a:ext cx="415" cy="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232" name="Group 61"/>
            <p:cNvGrpSpPr>
              <a:grpSpLocks/>
            </p:cNvGrpSpPr>
            <p:nvPr/>
          </p:nvGrpSpPr>
          <p:grpSpPr bwMode="auto">
            <a:xfrm>
              <a:off x="521" y="1253"/>
              <a:ext cx="363" cy="318"/>
              <a:chOff x="1156" y="1752"/>
              <a:chExt cx="590" cy="499"/>
            </a:xfrm>
          </p:grpSpPr>
          <p:sp>
            <p:nvSpPr>
              <p:cNvPr id="8248" name="Oval 62"/>
              <p:cNvSpPr>
                <a:spLocks noChangeArrowheads="1"/>
              </p:cNvSpPr>
              <p:nvPr/>
            </p:nvSpPr>
            <p:spPr bwMode="auto">
              <a:xfrm>
                <a:off x="1429" y="1842"/>
                <a:ext cx="317" cy="317"/>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pic>
            <p:nvPicPr>
              <p:cNvPr id="8249" name="Picture 63" descr="MCj0290903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6" y="1752"/>
                <a:ext cx="415" cy="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233" name="Group 64"/>
            <p:cNvGrpSpPr>
              <a:grpSpLocks/>
            </p:cNvGrpSpPr>
            <p:nvPr/>
          </p:nvGrpSpPr>
          <p:grpSpPr bwMode="auto">
            <a:xfrm>
              <a:off x="476" y="1434"/>
              <a:ext cx="363" cy="318"/>
              <a:chOff x="1156" y="1752"/>
              <a:chExt cx="590" cy="499"/>
            </a:xfrm>
          </p:grpSpPr>
          <p:sp>
            <p:nvSpPr>
              <p:cNvPr id="8246" name="Oval 65"/>
              <p:cNvSpPr>
                <a:spLocks noChangeArrowheads="1"/>
              </p:cNvSpPr>
              <p:nvPr/>
            </p:nvSpPr>
            <p:spPr bwMode="auto">
              <a:xfrm>
                <a:off x="1429" y="1842"/>
                <a:ext cx="317" cy="317"/>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pic>
            <p:nvPicPr>
              <p:cNvPr id="8247" name="Picture 66" descr="MCj0290903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6" y="1752"/>
                <a:ext cx="415" cy="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234" name="Group 67"/>
            <p:cNvGrpSpPr>
              <a:grpSpLocks/>
            </p:cNvGrpSpPr>
            <p:nvPr/>
          </p:nvGrpSpPr>
          <p:grpSpPr bwMode="auto">
            <a:xfrm>
              <a:off x="748" y="1207"/>
              <a:ext cx="363" cy="318"/>
              <a:chOff x="1156" y="1752"/>
              <a:chExt cx="590" cy="499"/>
            </a:xfrm>
          </p:grpSpPr>
          <p:sp>
            <p:nvSpPr>
              <p:cNvPr id="8244" name="Oval 68"/>
              <p:cNvSpPr>
                <a:spLocks noChangeArrowheads="1"/>
              </p:cNvSpPr>
              <p:nvPr/>
            </p:nvSpPr>
            <p:spPr bwMode="auto">
              <a:xfrm>
                <a:off x="1429" y="1842"/>
                <a:ext cx="317" cy="317"/>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pic>
            <p:nvPicPr>
              <p:cNvPr id="8245" name="Picture 69" descr="MCj0290903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6" y="1752"/>
                <a:ext cx="415" cy="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235" name="Group 70"/>
            <p:cNvGrpSpPr>
              <a:grpSpLocks/>
            </p:cNvGrpSpPr>
            <p:nvPr/>
          </p:nvGrpSpPr>
          <p:grpSpPr bwMode="auto">
            <a:xfrm>
              <a:off x="703" y="1434"/>
              <a:ext cx="363" cy="318"/>
              <a:chOff x="1156" y="1752"/>
              <a:chExt cx="590" cy="499"/>
            </a:xfrm>
          </p:grpSpPr>
          <p:sp>
            <p:nvSpPr>
              <p:cNvPr id="8242" name="Oval 71"/>
              <p:cNvSpPr>
                <a:spLocks noChangeArrowheads="1"/>
              </p:cNvSpPr>
              <p:nvPr/>
            </p:nvSpPr>
            <p:spPr bwMode="auto">
              <a:xfrm>
                <a:off x="1429" y="1842"/>
                <a:ext cx="317" cy="317"/>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pic>
            <p:nvPicPr>
              <p:cNvPr id="8243" name="Picture 72" descr="MCj0290903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6" y="1752"/>
                <a:ext cx="415" cy="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236" name="Group 73"/>
            <p:cNvGrpSpPr>
              <a:grpSpLocks/>
            </p:cNvGrpSpPr>
            <p:nvPr/>
          </p:nvGrpSpPr>
          <p:grpSpPr bwMode="auto">
            <a:xfrm>
              <a:off x="1020" y="1207"/>
              <a:ext cx="363" cy="318"/>
              <a:chOff x="1156" y="1752"/>
              <a:chExt cx="590" cy="499"/>
            </a:xfrm>
          </p:grpSpPr>
          <p:sp>
            <p:nvSpPr>
              <p:cNvPr id="8240" name="Oval 74"/>
              <p:cNvSpPr>
                <a:spLocks noChangeArrowheads="1"/>
              </p:cNvSpPr>
              <p:nvPr/>
            </p:nvSpPr>
            <p:spPr bwMode="auto">
              <a:xfrm>
                <a:off x="1429" y="1842"/>
                <a:ext cx="317" cy="317"/>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pic>
            <p:nvPicPr>
              <p:cNvPr id="8241" name="Picture 75" descr="MCj0290903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6" y="1752"/>
                <a:ext cx="415" cy="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237" name="Group 76"/>
            <p:cNvGrpSpPr>
              <a:grpSpLocks/>
            </p:cNvGrpSpPr>
            <p:nvPr/>
          </p:nvGrpSpPr>
          <p:grpSpPr bwMode="auto">
            <a:xfrm>
              <a:off x="1020" y="1434"/>
              <a:ext cx="363" cy="318"/>
              <a:chOff x="1156" y="1752"/>
              <a:chExt cx="590" cy="499"/>
            </a:xfrm>
          </p:grpSpPr>
          <p:sp>
            <p:nvSpPr>
              <p:cNvPr id="8238" name="Oval 77"/>
              <p:cNvSpPr>
                <a:spLocks noChangeArrowheads="1"/>
              </p:cNvSpPr>
              <p:nvPr/>
            </p:nvSpPr>
            <p:spPr bwMode="auto">
              <a:xfrm>
                <a:off x="1429" y="1842"/>
                <a:ext cx="317" cy="317"/>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pic>
            <p:nvPicPr>
              <p:cNvPr id="8239" name="Picture 78" descr="MCj0290903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6" y="1752"/>
                <a:ext cx="415" cy="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grpSp>
        <p:nvGrpSpPr>
          <p:cNvPr id="733263" name="Group 79"/>
          <p:cNvGrpSpPr>
            <a:grpSpLocks/>
          </p:cNvGrpSpPr>
          <p:nvPr/>
        </p:nvGrpSpPr>
        <p:grpSpPr bwMode="auto">
          <a:xfrm flipH="1">
            <a:off x="3419475" y="531813"/>
            <a:ext cx="1943100" cy="938212"/>
            <a:chOff x="158" y="1207"/>
            <a:chExt cx="1225" cy="591"/>
          </a:xfrm>
        </p:grpSpPr>
        <p:grpSp>
          <p:nvGrpSpPr>
            <p:cNvPr id="8206" name="Group 80"/>
            <p:cNvGrpSpPr>
              <a:grpSpLocks/>
            </p:cNvGrpSpPr>
            <p:nvPr/>
          </p:nvGrpSpPr>
          <p:grpSpPr bwMode="auto">
            <a:xfrm>
              <a:off x="158" y="1207"/>
              <a:ext cx="363" cy="318"/>
              <a:chOff x="1156" y="1752"/>
              <a:chExt cx="590" cy="499"/>
            </a:xfrm>
          </p:grpSpPr>
          <p:sp>
            <p:nvSpPr>
              <p:cNvPr id="8228" name="Oval 81"/>
              <p:cNvSpPr>
                <a:spLocks noChangeArrowheads="1"/>
              </p:cNvSpPr>
              <p:nvPr/>
            </p:nvSpPr>
            <p:spPr bwMode="auto">
              <a:xfrm>
                <a:off x="1429" y="1842"/>
                <a:ext cx="317" cy="317"/>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pic>
            <p:nvPicPr>
              <p:cNvPr id="8229" name="Picture 82" descr="MCj0290903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6" y="1752"/>
                <a:ext cx="415" cy="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207" name="Group 83"/>
            <p:cNvGrpSpPr>
              <a:grpSpLocks/>
            </p:cNvGrpSpPr>
            <p:nvPr/>
          </p:nvGrpSpPr>
          <p:grpSpPr bwMode="auto">
            <a:xfrm>
              <a:off x="204" y="1480"/>
              <a:ext cx="363" cy="318"/>
              <a:chOff x="1156" y="1752"/>
              <a:chExt cx="590" cy="499"/>
            </a:xfrm>
          </p:grpSpPr>
          <p:sp>
            <p:nvSpPr>
              <p:cNvPr id="8226" name="Oval 84"/>
              <p:cNvSpPr>
                <a:spLocks noChangeArrowheads="1"/>
              </p:cNvSpPr>
              <p:nvPr/>
            </p:nvSpPr>
            <p:spPr bwMode="auto">
              <a:xfrm>
                <a:off x="1429" y="1842"/>
                <a:ext cx="317" cy="317"/>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pic>
            <p:nvPicPr>
              <p:cNvPr id="8227" name="Picture 85" descr="MCj0290903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6" y="1752"/>
                <a:ext cx="415" cy="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208" name="Group 86"/>
            <p:cNvGrpSpPr>
              <a:grpSpLocks/>
            </p:cNvGrpSpPr>
            <p:nvPr/>
          </p:nvGrpSpPr>
          <p:grpSpPr bwMode="auto">
            <a:xfrm>
              <a:off x="521" y="1253"/>
              <a:ext cx="363" cy="318"/>
              <a:chOff x="1156" y="1752"/>
              <a:chExt cx="590" cy="499"/>
            </a:xfrm>
          </p:grpSpPr>
          <p:sp>
            <p:nvSpPr>
              <p:cNvPr id="8224" name="Oval 87"/>
              <p:cNvSpPr>
                <a:spLocks noChangeArrowheads="1"/>
              </p:cNvSpPr>
              <p:nvPr/>
            </p:nvSpPr>
            <p:spPr bwMode="auto">
              <a:xfrm>
                <a:off x="1429" y="1842"/>
                <a:ext cx="317" cy="317"/>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pic>
            <p:nvPicPr>
              <p:cNvPr id="8225" name="Picture 88" descr="MCj0290903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6" y="1752"/>
                <a:ext cx="415" cy="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209" name="Group 89"/>
            <p:cNvGrpSpPr>
              <a:grpSpLocks/>
            </p:cNvGrpSpPr>
            <p:nvPr/>
          </p:nvGrpSpPr>
          <p:grpSpPr bwMode="auto">
            <a:xfrm>
              <a:off x="476" y="1434"/>
              <a:ext cx="363" cy="318"/>
              <a:chOff x="1156" y="1752"/>
              <a:chExt cx="590" cy="499"/>
            </a:xfrm>
          </p:grpSpPr>
          <p:sp>
            <p:nvSpPr>
              <p:cNvPr id="8222" name="Oval 90"/>
              <p:cNvSpPr>
                <a:spLocks noChangeArrowheads="1"/>
              </p:cNvSpPr>
              <p:nvPr/>
            </p:nvSpPr>
            <p:spPr bwMode="auto">
              <a:xfrm>
                <a:off x="1429" y="1842"/>
                <a:ext cx="317" cy="317"/>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pic>
            <p:nvPicPr>
              <p:cNvPr id="8223" name="Picture 91" descr="MCj0290903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6" y="1752"/>
                <a:ext cx="415" cy="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210" name="Group 92"/>
            <p:cNvGrpSpPr>
              <a:grpSpLocks/>
            </p:cNvGrpSpPr>
            <p:nvPr/>
          </p:nvGrpSpPr>
          <p:grpSpPr bwMode="auto">
            <a:xfrm>
              <a:off x="748" y="1207"/>
              <a:ext cx="363" cy="318"/>
              <a:chOff x="1156" y="1752"/>
              <a:chExt cx="590" cy="499"/>
            </a:xfrm>
          </p:grpSpPr>
          <p:sp>
            <p:nvSpPr>
              <p:cNvPr id="8220" name="Oval 93"/>
              <p:cNvSpPr>
                <a:spLocks noChangeArrowheads="1"/>
              </p:cNvSpPr>
              <p:nvPr/>
            </p:nvSpPr>
            <p:spPr bwMode="auto">
              <a:xfrm>
                <a:off x="1429" y="1842"/>
                <a:ext cx="317" cy="317"/>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pic>
            <p:nvPicPr>
              <p:cNvPr id="8221" name="Picture 94" descr="MCj0290903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6" y="1752"/>
                <a:ext cx="415" cy="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211" name="Group 95"/>
            <p:cNvGrpSpPr>
              <a:grpSpLocks/>
            </p:cNvGrpSpPr>
            <p:nvPr/>
          </p:nvGrpSpPr>
          <p:grpSpPr bwMode="auto">
            <a:xfrm>
              <a:off x="703" y="1434"/>
              <a:ext cx="363" cy="318"/>
              <a:chOff x="1156" y="1752"/>
              <a:chExt cx="590" cy="499"/>
            </a:xfrm>
          </p:grpSpPr>
          <p:sp>
            <p:nvSpPr>
              <p:cNvPr id="8218" name="Oval 96"/>
              <p:cNvSpPr>
                <a:spLocks noChangeArrowheads="1"/>
              </p:cNvSpPr>
              <p:nvPr/>
            </p:nvSpPr>
            <p:spPr bwMode="auto">
              <a:xfrm>
                <a:off x="1429" y="1842"/>
                <a:ext cx="317" cy="317"/>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pic>
            <p:nvPicPr>
              <p:cNvPr id="8219" name="Picture 97" descr="MCj0290903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6" y="1752"/>
                <a:ext cx="415" cy="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212" name="Group 98"/>
            <p:cNvGrpSpPr>
              <a:grpSpLocks/>
            </p:cNvGrpSpPr>
            <p:nvPr/>
          </p:nvGrpSpPr>
          <p:grpSpPr bwMode="auto">
            <a:xfrm>
              <a:off x="1020" y="1207"/>
              <a:ext cx="363" cy="318"/>
              <a:chOff x="1156" y="1752"/>
              <a:chExt cx="590" cy="499"/>
            </a:xfrm>
          </p:grpSpPr>
          <p:sp>
            <p:nvSpPr>
              <p:cNvPr id="8216" name="Oval 99"/>
              <p:cNvSpPr>
                <a:spLocks noChangeArrowheads="1"/>
              </p:cNvSpPr>
              <p:nvPr/>
            </p:nvSpPr>
            <p:spPr bwMode="auto">
              <a:xfrm>
                <a:off x="1429" y="1842"/>
                <a:ext cx="317" cy="317"/>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pic>
            <p:nvPicPr>
              <p:cNvPr id="8217" name="Picture 100" descr="MCj0290903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6" y="1752"/>
                <a:ext cx="415" cy="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8213" name="Group 101"/>
            <p:cNvGrpSpPr>
              <a:grpSpLocks/>
            </p:cNvGrpSpPr>
            <p:nvPr/>
          </p:nvGrpSpPr>
          <p:grpSpPr bwMode="auto">
            <a:xfrm>
              <a:off x="1020" y="1434"/>
              <a:ext cx="363" cy="318"/>
              <a:chOff x="1156" y="1752"/>
              <a:chExt cx="590" cy="499"/>
            </a:xfrm>
          </p:grpSpPr>
          <p:sp>
            <p:nvSpPr>
              <p:cNvPr id="8214" name="Oval 102"/>
              <p:cNvSpPr>
                <a:spLocks noChangeArrowheads="1"/>
              </p:cNvSpPr>
              <p:nvPr/>
            </p:nvSpPr>
            <p:spPr bwMode="auto">
              <a:xfrm>
                <a:off x="1429" y="1842"/>
                <a:ext cx="317" cy="317"/>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NZ" sz="2400" smtClean="0">
                  <a:solidFill>
                    <a:srgbClr val="FFFFFF"/>
                  </a:solidFill>
                  <a:latin typeface="Comic Sans MS" pitchFamily="66" charset="0"/>
                </a:endParaRPr>
              </a:p>
            </p:txBody>
          </p:sp>
          <p:pic>
            <p:nvPicPr>
              <p:cNvPr id="8215" name="Picture 103" descr="MCj0290903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56" y="1752"/>
                <a:ext cx="415" cy="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
        <p:nvSpPr>
          <p:cNvPr id="8205" name="Text Box 104"/>
          <p:cNvSpPr txBox="1">
            <a:spLocks noChangeArrowheads="1"/>
          </p:cNvSpPr>
          <p:nvPr/>
        </p:nvSpPr>
        <p:spPr bwMode="auto">
          <a:xfrm>
            <a:off x="2123728" y="2758276"/>
            <a:ext cx="5328592" cy="3046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ctr" eaLnBrk="0" hangingPunct="0"/>
            <a:r>
              <a:rPr lang="en-NZ" dirty="0" smtClean="0">
                <a:solidFill>
                  <a:srgbClr val="000000"/>
                </a:solidFill>
              </a:rPr>
              <a:t>Electrons are not created by the battery. Free electrons are there in the metal wires. The battery (Voltage) gives them energy that they loose while travelling in the circuit transformed into light and heat by the light bulb and heat by the resistor. </a:t>
            </a:r>
            <a:endParaRPr lang="en-US" dirty="0" smtClean="0">
              <a:solidFill>
                <a:srgbClr val="000000"/>
              </a:solidFill>
            </a:endParaRPr>
          </a:p>
        </p:txBody>
      </p:sp>
      <p:sp>
        <p:nvSpPr>
          <p:cNvPr id="2" name="Rectangle 1"/>
          <p:cNvSpPr/>
          <p:nvPr/>
        </p:nvSpPr>
        <p:spPr>
          <a:xfrm>
            <a:off x="1475656" y="1628800"/>
            <a:ext cx="6304881" cy="923330"/>
          </a:xfrm>
          <a:prstGeom prst="rect">
            <a:avLst/>
          </a:prstGeom>
          <a:noFill/>
        </p:spPr>
        <p:txBody>
          <a:bodyPr wrap="none" lIns="91440" tIns="45720" rIns="91440" bIns="45720">
            <a:spAutoFit/>
          </a:bodyPr>
          <a:lstStyle/>
          <a:p>
            <a:pPr algn="ctr"/>
            <a:r>
              <a:rPr lang="en-A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Backpacker model</a:t>
            </a:r>
            <a:endParaRPr lang="en-A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56493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33202"/>
                                        </p:tgtEl>
                                        <p:attrNameLst>
                                          <p:attrName>style.visibility</p:attrName>
                                        </p:attrNameLst>
                                      </p:cBhvr>
                                      <p:to>
                                        <p:strVal val="visible"/>
                                      </p:to>
                                    </p:set>
                                    <p:animEffect transition="in" filter="fade">
                                      <p:cBhvr>
                                        <p:cTn id="7" dur="1000"/>
                                        <p:tgtEl>
                                          <p:spTgt spid="733202"/>
                                        </p:tgtEl>
                                      </p:cBhvr>
                                    </p:animEffect>
                                  </p:childTnLst>
                                </p:cTn>
                              </p:par>
                            </p:childTnLst>
                          </p:cTn>
                        </p:par>
                        <p:par>
                          <p:cTn id="8" fill="hold" nodeType="afterGroup">
                            <p:stCondLst>
                              <p:cond delay="1000"/>
                            </p:stCondLst>
                            <p:childTnLst>
                              <p:par>
                                <p:cTn id="9" presetID="0" presetClass="path" presetSubtype="0" accel="50000" decel="50000" fill="hold" nodeType="afterEffect">
                                  <p:stCondLst>
                                    <p:cond delay="0"/>
                                  </p:stCondLst>
                                  <p:childTnLst>
                                    <p:animMotion origin="layout" path="M 5.55556E-7 -2.31214E-6 L -0.07587 -0.00231 " pathEditMode="relative" rAng="0" ptsTypes="AA">
                                      <p:cBhvr>
                                        <p:cTn id="10" dur="2000" fill="hold"/>
                                        <p:tgtEl>
                                          <p:spTgt spid="733202"/>
                                        </p:tgtEl>
                                        <p:attrNameLst>
                                          <p:attrName>ppt_x</p:attrName>
                                          <p:attrName>ppt_y</p:attrName>
                                        </p:attrNameLst>
                                      </p:cBhvr>
                                      <p:rCtr x="-3802" y="-116"/>
                                    </p:animMotion>
                                  </p:childTnLst>
                                </p:cTn>
                              </p:par>
                            </p:childTnLst>
                          </p:cTn>
                        </p:par>
                        <p:par>
                          <p:cTn id="11" fill="hold" nodeType="afterGroup">
                            <p:stCondLst>
                              <p:cond delay="3000"/>
                            </p:stCondLst>
                            <p:childTnLst>
                              <p:par>
                                <p:cTn id="12" presetID="10" presetClass="exit" presetSubtype="0" fill="hold" nodeType="afterEffect">
                                  <p:stCondLst>
                                    <p:cond delay="0"/>
                                  </p:stCondLst>
                                  <p:childTnLst>
                                    <p:animEffect transition="out" filter="fade">
                                      <p:cBhvr>
                                        <p:cTn id="13" dur="1000"/>
                                        <p:tgtEl>
                                          <p:spTgt spid="733202"/>
                                        </p:tgtEl>
                                      </p:cBhvr>
                                    </p:animEffect>
                                    <p:set>
                                      <p:cBhvr>
                                        <p:cTn id="14" dur="1" fill="hold">
                                          <p:stCondLst>
                                            <p:cond delay="999"/>
                                          </p:stCondLst>
                                        </p:cTn>
                                        <p:tgtEl>
                                          <p:spTgt spid="733202"/>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733263"/>
                                        </p:tgtEl>
                                        <p:attrNameLst>
                                          <p:attrName>style.visibility</p:attrName>
                                        </p:attrNameLst>
                                      </p:cBhvr>
                                      <p:to>
                                        <p:strVal val="visible"/>
                                      </p:to>
                                    </p:set>
                                    <p:animEffect transition="in" filter="fade">
                                      <p:cBhvr>
                                        <p:cTn id="17" dur="500"/>
                                        <p:tgtEl>
                                          <p:spTgt spid="733263"/>
                                        </p:tgtEl>
                                      </p:cBhvr>
                                    </p:animEffect>
                                  </p:childTnLst>
                                </p:cTn>
                              </p:par>
                            </p:childTnLst>
                          </p:cTn>
                        </p:par>
                        <p:par>
                          <p:cTn id="18" fill="hold" nodeType="afterGroup">
                            <p:stCondLst>
                              <p:cond delay="4000"/>
                            </p:stCondLst>
                            <p:childTnLst>
                              <p:par>
                                <p:cTn id="19" presetID="0" presetClass="path" presetSubtype="0" accel="50000" decel="50000" fill="hold" nodeType="afterEffect">
                                  <p:stCondLst>
                                    <p:cond delay="0"/>
                                  </p:stCondLst>
                                  <p:childTnLst>
                                    <p:animMotion origin="layout" path="M -0.01441 -0.00047 L -0.39618 -0.00324 " pathEditMode="relative" rAng="0" ptsTypes="AA">
                                      <p:cBhvr>
                                        <p:cTn id="20" dur="2000" fill="hold"/>
                                        <p:tgtEl>
                                          <p:spTgt spid="733263"/>
                                        </p:tgtEl>
                                        <p:attrNameLst>
                                          <p:attrName>ppt_x</p:attrName>
                                          <p:attrName>ppt_y</p:attrName>
                                        </p:attrNameLst>
                                      </p:cBhvr>
                                      <p:rCtr x="-19097" y="-139"/>
                                    </p:animMotion>
                                  </p:childTnLst>
                                </p:cTn>
                              </p:par>
                            </p:childTnLst>
                          </p:cTn>
                        </p:par>
                        <p:par>
                          <p:cTn id="21" fill="hold" nodeType="afterGroup">
                            <p:stCondLst>
                              <p:cond delay="6000"/>
                            </p:stCondLst>
                            <p:childTnLst>
                              <p:par>
                                <p:cTn id="22" presetID="8" presetClass="emph" presetSubtype="0" fill="hold" nodeType="afterEffect">
                                  <p:stCondLst>
                                    <p:cond delay="0"/>
                                  </p:stCondLst>
                                  <p:childTnLst>
                                    <p:animRot by="-5400000">
                                      <p:cBhvr>
                                        <p:cTn id="23" dur="2000" fill="hold"/>
                                        <p:tgtEl>
                                          <p:spTgt spid="733263"/>
                                        </p:tgtEl>
                                        <p:attrNameLst>
                                          <p:attrName>r</p:attrName>
                                        </p:attrNameLst>
                                      </p:cBhvr>
                                    </p:animRot>
                                  </p:childTnLst>
                                </p:cTn>
                              </p:par>
                            </p:childTnLst>
                          </p:cTn>
                        </p:par>
                        <p:par>
                          <p:cTn id="24" fill="hold" nodeType="afterGroup">
                            <p:stCondLst>
                              <p:cond delay="8000"/>
                            </p:stCondLst>
                            <p:childTnLst>
                              <p:par>
                                <p:cTn id="25" presetID="0" presetClass="path" presetSubtype="0" accel="50000" decel="50000" fill="hold" nodeType="afterEffect">
                                  <p:stCondLst>
                                    <p:cond delay="0"/>
                                  </p:stCondLst>
                                  <p:childTnLst>
                                    <p:animMotion origin="layout" path="M -0.39618 -0.00323 L -0.39618 0.23793 " pathEditMode="relative" rAng="0" ptsTypes="AA">
                                      <p:cBhvr>
                                        <p:cTn id="26" dur="2000" fill="hold"/>
                                        <p:tgtEl>
                                          <p:spTgt spid="733263"/>
                                        </p:tgtEl>
                                        <p:attrNameLst>
                                          <p:attrName>ppt_x</p:attrName>
                                          <p:attrName>ppt_y</p:attrName>
                                        </p:attrNameLst>
                                      </p:cBhvr>
                                      <p:rCtr x="0" y="0"/>
                                    </p:animMotion>
                                  </p:childTnLst>
                                </p:cTn>
                              </p:par>
                            </p:childTnLst>
                          </p:cTn>
                        </p:par>
                        <p:par>
                          <p:cTn id="27" fill="hold" nodeType="afterGroup">
                            <p:stCondLst>
                              <p:cond delay="10000"/>
                            </p:stCondLst>
                            <p:childTnLst>
                              <p:par>
                                <p:cTn id="28" presetID="10" presetClass="exit" presetSubtype="0" fill="hold" nodeType="afterEffect">
                                  <p:stCondLst>
                                    <p:cond delay="0"/>
                                  </p:stCondLst>
                                  <p:childTnLst>
                                    <p:animEffect transition="out" filter="fade">
                                      <p:cBhvr>
                                        <p:cTn id="29" dur="2000"/>
                                        <p:tgtEl>
                                          <p:spTgt spid="733263"/>
                                        </p:tgtEl>
                                      </p:cBhvr>
                                    </p:animEffect>
                                    <p:set>
                                      <p:cBhvr>
                                        <p:cTn id="30" dur="1" fill="hold">
                                          <p:stCondLst>
                                            <p:cond delay="1999"/>
                                          </p:stCondLst>
                                        </p:cTn>
                                        <p:tgtEl>
                                          <p:spTgt spid="733263"/>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733211"/>
                                        </p:tgtEl>
                                        <p:attrNameLst>
                                          <p:attrName>style.visibility</p:attrName>
                                        </p:attrNameLst>
                                      </p:cBhvr>
                                      <p:to>
                                        <p:strVal val="visible"/>
                                      </p:to>
                                    </p:set>
                                    <p:animEffect transition="in" filter="fade">
                                      <p:cBhvr>
                                        <p:cTn id="33" dur="2000"/>
                                        <p:tgtEl>
                                          <p:spTgt spid="733211"/>
                                        </p:tgtEl>
                                      </p:cBhvr>
                                    </p:animEffect>
                                  </p:childTnLst>
                                </p:cTn>
                              </p:par>
                              <p:par>
                                <p:cTn id="34" presetID="8" presetClass="emph" presetSubtype="0" fill="hold" nodeType="withEffect">
                                  <p:stCondLst>
                                    <p:cond delay="0"/>
                                  </p:stCondLst>
                                  <p:childTnLst>
                                    <p:animRot by="-5400000">
                                      <p:cBhvr>
                                        <p:cTn id="35" dur="500" fill="hold"/>
                                        <p:tgtEl>
                                          <p:spTgt spid="733211"/>
                                        </p:tgtEl>
                                        <p:attrNameLst>
                                          <p:attrName>r</p:attrName>
                                        </p:attrNameLst>
                                      </p:cBhvr>
                                    </p:animRot>
                                  </p:childTnLst>
                                </p:cTn>
                              </p:par>
                            </p:childTnLst>
                          </p:cTn>
                        </p:par>
                        <p:par>
                          <p:cTn id="36" fill="hold" nodeType="afterGroup">
                            <p:stCondLst>
                              <p:cond delay="12000"/>
                            </p:stCondLst>
                            <p:childTnLst>
                              <p:par>
                                <p:cTn id="37" presetID="0" presetClass="path" presetSubtype="0" accel="50000" decel="50000" fill="hold" nodeType="afterEffect">
                                  <p:stCondLst>
                                    <p:cond delay="0"/>
                                  </p:stCondLst>
                                  <p:childTnLst>
                                    <p:animMotion origin="layout" path="M 2.77778E-7 2.71676E-6 L 0.00278 0.29664 " pathEditMode="relative" rAng="0" ptsTypes="AA">
                                      <p:cBhvr>
                                        <p:cTn id="38" dur="2000" fill="hold"/>
                                        <p:tgtEl>
                                          <p:spTgt spid="733211"/>
                                        </p:tgtEl>
                                        <p:attrNameLst>
                                          <p:attrName>ppt_x</p:attrName>
                                          <p:attrName>ppt_y</p:attrName>
                                        </p:attrNameLst>
                                      </p:cBhvr>
                                      <p:rCtr x="139" y="14821"/>
                                    </p:animMotion>
                                  </p:childTnLst>
                                </p:cTn>
                              </p:par>
                            </p:childTnLst>
                          </p:cTn>
                        </p:par>
                        <p:par>
                          <p:cTn id="39" fill="hold" nodeType="afterGroup">
                            <p:stCondLst>
                              <p:cond delay="14000"/>
                            </p:stCondLst>
                            <p:childTnLst>
                              <p:par>
                                <p:cTn id="40" presetID="8" presetClass="emph" presetSubtype="0" fill="hold" nodeType="afterEffect">
                                  <p:stCondLst>
                                    <p:cond delay="0"/>
                                  </p:stCondLst>
                                  <p:childTnLst>
                                    <p:animRot by="-5400000">
                                      <p:cBhvr>
                                        <p:cTn id="41" dur="2000" fill="hold"/>
                                        <p:tgtEl>
                                          <p:spTgt spid="733211"/>
                                        </p:tgtEl>
                                        <p:attrNameLst>
                                          <p:attrName>r</p:attrName>
                                        </p:attrNameLst>
                                      </p:cBhvr>
                                    </p:animRot>
                                  </p:childTnLst>
                                </p:cTn>
                              </p:par>
                            </p:childTnLst>
                          </p:cTn>
                        </p:par>
                        <p:par>
                          <p:cTn id="42" fill="hold" nodeType="afterGroup">
                            <p:stCondLst>
                              <p:cond delay="16000"/>
                            </p:stCondLst>
                            <p:childTnLst>
                              <p:par>
                                <p:cTn id="43" presetID="0" presetClass="path" presetSubtype="0" accel="50000" decel="50000" fill="hold" nodeType="afterEffect">
                                  <p:stCondLst>
                                    <p:cond delay="0"/>
                                  </p:stCondLst>
                                  <p:childTnLst>
                                    <p:animMotion origin="layout" path="M 0.00278 0.29664 L 0.8059 0.29664 " pathEditMode="relative" ptsTypes="AA">
                                      <p:cBhvr>
                                        <p:cTn id="44" dur="2000" fill="hold"/>
                                        <p:tgtEl>
                                          <p:spTgt spid="733211"/>
                                        </p:tgtEl>
                                        <p:attrNameLst>
                                          <p:attrName>ppt_x</p:attrName>
                                          <p:attrName>ppt_y</p:attrName>
                                        </p:attrNameLst>
                                      </p:cBhvr>
                                    </p:animMotion>
                                  </p:childTnLst>
                                </p:cTn>
                              </p:par>
                            </p:childTnLst>
                          </p:cTn>
                        </p:par>
                        <p:par>
                          <p:cTn id="45" fill="hold" nodeType="afterGroup">
                            <p:stCondLst>
                              <p:cond delay="18000"/>
                            </p:stCondLst>
                            <p:childTnLst>
                              <p:par>
                                <p:cTn id="46" presetID="8" presetClass="emph" presetSubtype="0" fill="hold" nodeType="afterEffect">
                                  <p:stCondLst>
                                    <p:cond delay="0"/>
                                  </p:stCondLst>
                                  <p:childTnLst>
                                    <p:animRot by="-5400000">
                                      <p:cBhvr>
                                        <p:cTn id="47" dur="2000" fill="hold"/>
                                        <p:tgtEl>
                                          <p:spTgt spid="733211"/>
                                        </p:tgtEl>
                                        <p:attrNameLst>
                                          <p:attrName>r</p:attrName>
                                        </p:attrNameLst>
                                      </p:cBhvr>
                                    </p:animRot>
                                  </p:childTnLst>
                                </p:cTn>
                              </p:par>
                            </p:childTnLst>
                          </p:cTn>
                        </p:par>
                        <p:par>
                          <p:cTn id="48" fill="hold" nodeType="afterGroup">
                            <p:stCondLst>
                              <p:cond delay="20000"/>
                            </p:stCondLst>
                            <p:childTnLst>
                              <p:par>
                                <p:cTn id="49" presetID="0" presetClass="path" presetSubtype="0" accel="50000" decel="50000" fill="hold" nodeType="afterEffect">
                                  <p:stCondLst>
                                    <p:cond delay="0"/>
                                  </p:stCondLst>
                                  <p:childTnLst>
                                    <p:animMotion origin="layout" path="M 0.8059 0.29664 L 0.8059 0.0763 " pathEditMode="relative" ptsTypes="AA">
                                      <p:cBhvr>
                                        <p:cTn id="50" dur="2000" fill="hold"/>
                                        <p:tgtEl>
                                          <p:spTgt spid="733211"/>
                                        </p:tgtEl>
                                        <p:attrNameLst>
                                          <p:attrName>ppt_x</p:attrName>
                                          <p:attrName>ppt_y</p:attrName>
                                        </p:attrNameLst>
                                      </p:cBhvr>
                                    </p:animMotion>
                                  </p:childTnLst>
                                </p:cTn>
                              </p:par>
                            </p:childTnLst>
                          </p:cTn>
                        </p:par>
                        <p:par>
                          <p:cTn id="51" fill="hold" nodeType="afterGroup">
                            <p:stCondLst>
                              <p:cond delay="22000"/>
                            </p:stCondLst>
                            <p:childTnLst>
                              <p:par>
                                <p:cTn id="52" presetID="10" presetClass="exit" presetSubtype="0" fill="hold" nodeType="afterEffect">
                                  <p:stCondLst>
                                    <p:cond delay="0"/>
                                  </p:stCondLst>
                                  <p:childTnLst>
                                    <p:animEffect transition="out" filter="fade">
                                      <p:cBhvr>
                                        <p:cTn id="53" dur="2000"/>
                                        <p:tgtEl>
                                          <p:spTgt spid="733211"/>
                                        </p:tgtEl>
                                      </p:cBhvr>
                                    </p:animEffect>
                                    <p:set>
                                      <p:cBhvr>
                                        <p:cTn id="54" dur="1" fill="hold">
                                          <p:stCondLst>
                                            <p:cond delay="1999"/>
                                          </p:stCondLst>
                                        </p:cTn>
                                        <p:tgtEl>
                                          <p:spTgt spid="733211"/>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733229"/>
                                        </p:tgtEl>
                                        <p:attrNameLst>
                                          <p:attrName>style.visibility</p:attrName>
                                        </p:attrNameLst>
                                      </p:cBhvr>
                                      <p:to>
                                        <p:strVal val="visible"/>
                                      </p:to>
                                    </p:set>
                                    <p:animEffect transition="in" filter="fade">
                                      <p:cBhvr>
                                        <p:cTn id="57" dur="2000"/>
                                        <p:tgtEl>
                                          <p:spTgt spid="733229"/>
                                        </p:tgtEl>
                                      </p:cBhvr>
                                    </p:animEffect>
                                  </p:childTnLst>
                                </p:cTn>
                              </p:par>
                              <p:par>
                                <p:cTn id="58" presetID="8" presetClass="emph" presetSubtype="0" fill="hold" nodeType="withEffect">
                                  <p:stCondLst>
                                    <p:cond delay="0"/>
                                  </p:stCondLst>
                                  <p:childTnLst>
                                    <p:animRot by="-5400000">
                                      <p:cBhvr>
                                        <p:cTn id="59" dur="500" fill="hold"/>
                                        <p:tgtEl>
                                          <p:spTgt spid="733229"/>
                                        </p:tgtEl>
                                        <p:attrNameLst>
                                          <p:attrName>r</p:attrName>
                                        </p:attrNameLst>
                                      </p:cBhvr>
                                    </p:animRot>
                                  </p:childTnLst>
                                </p:cTn>
                              </p:par>
                            </p:childTnLst>
                          </p:cTn>
                        </p:par>
                        <p:par>
                          <p:cTn id="60" fill="hold" nodeType="afterGroup">
                            <p:stCondLst>
                              <p:cond delay="24000"/>
                            </p:stCondLst>
                            <p:childTnLst>
                              <p:par>
                                <p:cTn id="61" presetID="0" presetClass="path" presetSubtype="0" accel="50000" decel="50000" fill="hold" nodeType="afterEffect">
                                  <p:stCondLst>
                                    <p:cond delay="0"/>
                                  </p:stCondLst>
                                  <p:childTnLst>
                                    <p:animMotion origin="layout" path="M 1.94444E-6 -2.36994E-6 L 0.00243 -0.3089 " pathEditMode="relative" rAng="0" ptsTypes="AA">
                                      <p:cBhvr>
                                        <p:cTn id="62" dur="2000" fill="hold"/>
                                        <p:tgtEl>
                                          <p:spTgt spid="733229"/>
                                        </p:tgtEl>
                                        <p:attrNameLst>
                                          <p:attrName>ppt_x</p:attrName>
                                          <p:attrName>ppt_y</p:attrName>
                                        </p:attrNameLst>
                                      </p:cBhvr>
                                      <p:rCtr x="122" y="-15445"/>
                                    </p:animMotion>
                                  </p:childTnLst>
                                </p:cTn>
                              </p:par>
                            </p:childTnLst>
                          </p:cTn>
                        </p:par>
                        <p:par>
                          <p:cTn id="63" fill="hold" nodeType="afterGroup">
                            <p:stCondLst>
                              <p:cond delay="26000"/>
                            </p:stCondLst>
                            <p:childTnLst>
                              <p:par>
                                <p:cTn id="64" presetID="8" presetClass="emph" presetSubtype="0" fill="hold" nodeType="afterEffect">
                                  <p:stCondLst>
                                    <p:cond delay="0"/>
                                  </p:stCondLst>
                                  <p:childTnLst>
                                    <p:animRot by="-5400000">
                                      <p:cBhvr>
                                        <p:cTn id="65" dur="2000" fill="hold"/>
                                        <p:tgtEl>
                                          <p:spTgt spid="733229"/>
                                        </p:tgtEl>
                                        <p:attrNameLst>
                                          <p:attrName>r</p:attrName>
                                        </p:attrNameLst>
                                      </p:cBhvr>
                                    </p:animRot>
                                  </p:childTnLst>
                                </p:cTn>
                              </p:par>
                            </p:childTnLst>
                          </p:cTn>
                        </p:par>
                        <p:par>
                          <p:cTn id="66" fill="hold" nodeType="afterGroup">
                            <p:stCondLst>
                              <p:cond delay="28000"/>
                            </p:stCondLst>
                            <p:childTnLst>
                              <p:par>
                                <p:cTn id="67" presetID="0" presetClass="path" presetSubtype="0" accel="50000" decel="50000" fill="hold" nodeType="afterEffect">
                                  <p:stCondLst>
                                    <p:cond delay="0"/>
                                  </p:stCondLst>
                                  <p:childTnLst>
                                    <p:animMotion origin="layout" path="M 0.00243 -0.30891 L -0.28906 -0.30891 " pathEditMode="relative" rAng="0" ptsTypes="AA">
                                      <p:cBhvr>
                                        <p:cTn id="68" dur="2000" fill="hold"/>
                                        <p:tgtEl>
                                          <p:spTgt spid="733229"/>
                                        </p:tgtEl>
                                        <p:attrNameLst>
                                          <p:attrName>ppt_x</p:attrName>
                                          <p:attrName>ppt_y</p:attrName>
                                        </p:attrNameLst>
                                      </p:cBhvr>
                                      <p:rCtr x="-14583" y="0"/>
                                    </p:animMotion>
                                  </p:childTnLst>
                                </p:cTn>
                              </p:par>
                            </p:childTnLst>
                          </p:cTn>
                        </p:par>
                        <p:par>
                          <p:cTn id="69" fill="hold" nodeType="afterGroup">
                            <p:stCondLst>
                              <p:cond delay="30000"/>
                            </p:stCondLst>
                            <p:childTnLst>
                              <p:par>
                                <p:cTn id="70" presetID="10" presetClass="exit" presetSubtype="0" fill="hold" nodeType="afterEffect">
                                  <p:stCondLst>
                                    <p:cond delay="0"/>
                                  </p:stCondLst>
                                  <p:childTnLst>
                                    <p:animEffect transition="out" filter="fade">
                                      <p:cBhvr>
                                        <p:cTn id="71" dur="2000"/>
                                        <p:tgtEl>
                                          <p:spTgt spid="733229"/>
                                        </p:tgtEl>
                                      </p:cBhvr>
                                    </p:animEffect>
                                    <p:set>
                                      <p:cBhvr>
                                        <p:cTn id="72" dur="1" fill="hold">
                                          <p:stCondLst>
                                            <p:cond delay="1999"/>
                                          </p:stCondLst>
                                        </p:cTn>
                                        <p:tgtEl>
                                          <p:spTgt spid="733229"/>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733238"/>
                                        </p:tgtEl>
                                        <p:attrNameLst>
                                          <p:attrName>style.visibility</p:attrName>
                                        </p:attrNameLst>
                                      </p:cBhvr>
                                      <p:to>
                                        <p:strVal val="visible"/>
                                      </p:to>
                                    </p:set>
                                    <p:animEffect transition="in" filter="fade">
                                      <p:cBhvr>
                                        <p:cTn id="75" dur="500"/>
                                        <p:tgtEl>
                                          <p:spTgt spid="733238"/>
                                        </p:tgtEl>
                                      </p:cBhvr>
                                    </p:animEffect>
                                  </p:childTnLst>
                                </p:cTn>
                              </p:par>
                            </p:childTnLst>
                          </p:cTn>
                        </p:par>
                        <p:par>
                          <p:cTn id="76" fill="hold" nodeType="afterGroup">
                            <p:stCondLst>
                              <p:cond delay="32000"/>
                            </p:stCondLst>
                            <p:childTnLst>
                              <p:par>
                                <p:cTn id="77" presetID="0" presetClass="path" presetSubtype="0" accel="50000" decel="50000" fill="hold" nodeType="afterEffect">
                                  <p:stCondLst>
                                    <p:cond delay="0"/>
                                  </p:stCondLst>
                                  <p:childTnLst>
                                    <p:animMotion origin="layout" path="M -0.01441 -0.00047 L -0.39618 -0.00324 " pathEditMode="relative" rAng="0" ptsTypes="AA">
                                      <p:cBhvr>
                                        <p:cTn id="78" dur="2000" fill="hold"/>
                                        <p:tgtEl>
                                          <p:spTgt spid="733238"/>
                                        </p:tgtEl>
                                        <p:attrNameLst>
                                          <p:attrName>ppt_x</p:attrName>
                                          <p:attrName>ppt_y</p:attrName>
                                        </p:attrNameLst>
                                      </p:cBhvr>
                                      <p:rCtr x="-19097" y="-139"/>
                                    </p:animMotion>
                                  </p:childTnLst>
                                </p:cTn>
                              </p:par>
                            </p:childTnLst>
                          </p:cTn>
                        </p:par>
                        <p:par>
                          <p:cTn id="79" fill="hold" nodeType="afterGroup">
                            <p:stCondLst>
                              <p:cond delay="34000"/>
                            </p:stCondLst>
                            <p:childTnLst>
                              <p:par>
                                <p:cTn id="80" presetID="8" presetClass="emph" presetSubtype="0" fill="hold" nodeType="afterEffect">
                                  <p:stCondLst>
                                    <p:cond delay="0"/>
                                  </p:stCondLst>
                                  <p:childTnLst>
                                    <p:animRot by="-5400000">
                                      <p:cBhvr>
                                        <p:cTn id="81" dur="2000" fill="hold"/>
                                        <p:tgtEl>
                                          <p:spTgt spid="733238"/>
                                        </p:tgtEl>
                                        <p:attrNameLst>
                                          <p:attrName>r</p:attrName>
                                        </p:attrNameLst>
                                      </p:cBhvr>
                                    </p:animRot>
                                  </p:childTnLst>
                                </p:cTn>
                              </p:par>
                            </p:childTnLst>
                          </p:cTn>
                        </p:par>
                        <p:par>
                          <p:cTn id="82" fill="hold" nodeType="afterGroup">
                            <p:stCondLst>
                              <p:cond delay="36000"/>
                            </p:stCondLst>
                            <p:childTnLst>
                              <p:par>
                                <p:cTn id="83" presetID="0" presetClass="path" presetSubtype="0" accel="50000" decel="50000" fill="hold" nodeType="afterEffect">
                                  <p:stCondLst>
                                    <p:cond delay="0"/>
                                  </p:stCondLst>
                                  <p:childTnLst>
                                    <p:animMotion origin="layout" path="M -0.39618 -0.00323 L -0.39618 0.23793 " pathEditMode="relative" rAng="0" ptsTypes="AA">
                                      <p:cBhvr>
                                        <p:cTn id="84" dur="2000" fill="hold"/>
                                        <p:tgtEl>
                                          <p:spTgt spid="733238"/>
                                        </p:tgtEl>
                                        <p:attrNameLst>
                                          <p:attrName>ppt_x</p:attrName>
                                          <p:attrName>ppt_y</p:attrName>
                                        </p:attrNameLst>
                                      </p:cBhvr>
                                      <p:rCtr x="0" y="0"/>
                                    </p:animMotion>
                                  </p:childTnLst>
                                </p:cTn>
                              </p:par>
                            </p:childTnLst>
                          </p:cTn>
                        </p:par>
                        <p:par>
                          <p:cTn id="85" fill="hold" nodeType="afterGroup">
                            <p:stCondLst>
                              <p:cond delay="38000"/>
                            </p:stCondLst>
                            <p:childTnLst>
                              <p:par>
                                <p:cTn id="86" presetID="10" presetClass="exit" presetSubtype="0" fill="hold" nodeType="afterEffect">
                                  <p:stCondLst>
                                    <p:cond delay="0"/>
                                  </p:stCondLst>
                                  <p:childTnLst>
                                    <p:animEffect transition="out" filter="fade">
                                      <p:cBhvr>
                                        <p:cTn id="87" dur="2000"/>
                                        <p:tgtEl>
                                          <p:spTgt spid="733238"/>
                                        </p:tgtEl>
                                      </p:cBhvr>
                                    </p:animEffect>
                                    <p:set>
                                      <p:cBhvr>
                                        <p:cTn id="88" dur="1" fill="hold">
                                          <p:stCondLst>
                                            <p:cond delay="1999"/>
                                          </p:stCondLst>
                                        </p:cTn>
                                        <p:tgtEl>
                                          <p:spTgt spid="7332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2" name="Group 1"/>
          <p:cNvGrpSpPr>
            <a:grpSpLocks noChangeAspect="1"/>
          </p:cNvGrpSpPr>
          <p:nvPr/>
        </p:nvGrpSpPr>
        <p:grpSpPr bwMode="auto">
          <a:xfrm>
            <a:off x="827584" y="980728"/>
            <a:ext cx="7540838" cy="3600400"/>
            <a:chOff x="3017" y="4875"/>
            <a:chExt cx="7939" cy="3876"/>
          </a:xfrm>
        </p:grpSpPr>
        <p:sp>
          <p:nvSpPr>
            <p:cNvPr id="3" name="AutoShape 3"/>
            <p:cNvSpPr>
              <a:spLocks noChangeAspect="1" noChangeArrowheads="1" noTextEdit="1"/>
            </p:cNvSpPr>
            <p:nvPr/>
          </p:nvSpPr>
          <p:spPr bwMode="auto">
            <a:xfrm>
              <a:off x="3017" y="4875"/>
              <a:ext cx="7939" cy="3876"/>
            </a:xfrm>
            <a:prstGeom prst="rect">
              <a:avLst/>
            </a:prstGeom>
            <a:noFill/>
            <a:extLst>
              <a:ext uri="{909E8E84-426E-40dd-AFC4-6F175D3DCCD1}">
                <a14:hiddenFill xmlns=""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 name="AutoShape 4"/>
            <p:cNvSpPr>
              <a:spLocks noChangeArrowheads="1"/>
            </p:cNvSpPr>
            <p:nvPr/>
          </p:nvSpPr>
          <p:spPr bwMode="auto">
            <a:xfrm flipV="1">
              <a:off x="6019" y="5744"/>
              <a:ext cx="2010" cy="62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33CCFF"/>
                </a:gs>
                <a:gs pos="100000">
                  <a:srgbClr val="33CCFF">
                    <a:gamma/>
                    <a:shade val="46275"/>
                    <a:invGamma/>
                  </a:srgbClr>
                </a:gs>
              </a:gsLst>
              <a:path path="shape">
                <a:fillToRect l="50000" t="50000" r="50000" b="50000"/>
              </a:path>
            </a:gradFill>
            <a:ln w="9525">
              <a:solidFill>
                <a:srgbClr val="000000"/>
              </a:solidFill>
              <a:miter lim="800000"/>
              <a:headEnd/>
              <a:tailEnd/>
            </a:ln>
          </p:spPr>
          <p:txBody>
            <a:bodyPr rot="0" vert="horz" wrap="none" lIns="91440" tIns="45720" rIns="91440" bIns="45720" anchor="ctr" anchorCtr="0" upright="1">
              <a:noAutofit/>
            </a:bodyPr>
            <a:lstStyle/>
            <a:p>
              <a:endParaRPr lang="en-US"/>
            </a:p>
          </p:txBody>
        </p:sp>
        <p:sp>
          <p:nvSpPr>
            <p:cNvPr id="5" name="Rectangle 4"/>
            <p:cNvSpPr>
              <a:spLocks noChangeArrowheads="1"/>
            </p:cNvSpPr>
            <p:nvPr/>
          </p:nvSpPr>
          <p:spPr bwMode="auto">
            <a:xfrm>
              <a:off x="3348" y="5633"/>
              <a:ext cx="7188" cy="184"/>
            </a:xfrm>
            <a:prstGeom prst="rect">
              <a:avLst/>
            </a:prstGeom>
            <a:solidFill>
              <a:srgbClr val="33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0" vert="horz" wrap="none" lIns="91440" tIns="45720" rIns="91440" bIns="45720" anchor="ctr" anchorCtr="0" upright="1">
              <a:noAutofit/>
            </a:bodyPr>
            <a:lstStyle/>
            <a:p>
              <a:endParaRPr lang="en-US"/>
            </a:p>
          </p:txBody>
        </p:sp>
        <p:sp>
          <p:nvSpPr>
            <p:cNvPr id="6" name="Rectangle 5"/>
            <p:cNvSpPr>
              <a:spLocks noChangeArrowheads="1"/>
            </p:cNvSpPr>
            <p:nvPr/>
          </p:nvSpPr>
          <p:spPr bwMode="auto">
            <a:xfrm>
              <a:off x="3348" y="8155"/>
              <a:ext cx="7188" cy="187"/>
            </a:xfrm>
            <a:prstGeom prst="rect">
              <a:avLst/>
            </a:prstGeom>
            <a:solidFill>
              <a:srgbClr val="33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0" vert="horz" wrap="none" lIns="91440" tIns="45720" rIns="91440" bIns="45720" anchor="ctr" anchorCtr="0" upright="1">
              <a:noAutofit/>
            </a:bodyPr>
            <a:lstStyle/>
            <a:p>
              <a:endParaRPr lang="en-US"/>
            </a:p>
          </p:txBody>
        </p:sp>
        <p:sp>
          <p:nvSpPr>
            <p:cNvPr id="7" name="Rectangle 6"/>
            <p:cNvSpPr>
              <a:spLocks noChangeArrowheads="1"/>
            </p:cNvSpPr>
            <p:nvPr/>
          </p:nvSpPr>
          <p:spPr bwMode="auto">
            <a:xfrm>
              <a:off x="10247" y="5635"/>
              <a:ext cx="289" cy="2703"/>
            </a:xfrm>
            <a:prstGeom prst="rect">
              <a:avLst/>
            </a:prstGeom>
            <a:solidFill>
              <a:srgbClr val="33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0" vert="horz" wrap="none" lIns="91440" tIns="45720" rIns="91440" bIns="45720" anchor="ctr" anchorCtr="0" upright="1">
              <a:noAutofit/>
            </a:bodyPr>
            <a:lstStyle/>
            <a:p>
              <a:endParaRPr lang="en-US"/>
            </a:p>
          </p:txBody>
        </p:sp>
        <p:sp>
          <p:nvSpPr>
            <p:cNvPr id="8" name="Rectangle 7"/>
            <p:cNvSpPr>
              <a:spLocks noChangeArrowheads="1"/>
            </p:cNvSpPr>
            <p:nvPr/>
          </p:nvSpPr>
          <p:spPr bwMode="auto">
            <a:xfrm>
              <a:off x="3348" y="5633"/>
              <a:ext cx="291" cy="2705"/>
            </a:xfrm>
            <a:prstGeom prst="rect">
              <a:avLst/>
            </a:prstGeom>
            <a:solidFill>
              <a:srgbClr val="33CC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0" vert="horz" wrap="none" lIns="91440" tIns="45720" rIns="91440" bIns="45720" anchor="ctr" anchorCtr="0" upright="1">
              <a:noAutofit/>
            </a:bodyPr>
            <a:lstStyle/>
            <a:p>
              <a:endParaRPr lang="en-US"/>
            </a:p>
          </p:txBody>
        </p:sp>
        <p:cxnSp>
          <p:nvCxnSpPr>
            <p:cNvPr id="9" name="Line 9"/>
            <p:cNvCxnSpPr/>
            <p:nvPr/>
          </p:nvCxnSpPr>
          <p:spPr bwMode="auto">
            <a:xfrm flipV="1">
              <a:off x="10245" y="5813"/>
              <a:ext cx="0" cy="234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10" name="Line 10"/>
            <p:cNvCxnSpPr/>
            <p:nvPr/>
          </p:nvCxnSpPr>
          <p:spPr bwMode="auto">
            <a:xfrm>
              <a:off x="10536" y="5633"/>
              <a:ext cx="0" cy="2694"/>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11" name="Line 11"/>
            <p:cNvCxnSpPr/>
            <p:nvPr/>
          </p:nvCxnSpPr>
          <p:spPr bwMode="auto">
            <a:xfrm flipH="1">
              <a:off x="3362" y="8339"/>
              <a:ext cx="7174"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12" name="Line 12"/>
            <p:cNvCxnSpPr/>
            <p:nvPr/>
          </p:nvCxnSpPr>
          <p:spPr bwMode="auto">
            <a:xfrm flipH="1">
              <a:off x="3638" y="8155"/>
              <a:ext cx="6607" cy="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13" name="Line 13"/>
            <p:cNvCxnSpPr/>
            <p:nvPr/>
          </p:nvCxnSpPr>
          <p:spPr bwMode="auto">
            <a:xfrm flipV="1">
              <a:off x="3351" y="5635"/>
              <a:ext cx="0" cy="2704"/>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14" name="Line 14"/>
            <p:cNvCxnSpPr/>
            <p:nvPr/>
          </p:nvCxnSpPr>
          <p:spPr bwMode="auto">
            <a:xfrm>
              <a:off x="3351" y="5635"/>
              <a:ext cx="7185" cy="2"/>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15" name="Line 15"/>
            <p:cNvCxnSpPr/>
            <p:nvPr/>
          </p:nvCxnSpPr>
          <p:spPr bwMode="auto">
            <a:xfrm flipH="1">
              <a:off x="3638" y="5815"/>
              <a:ext cx="6607" cy="0"/>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cxnSp>
        <p:cxnSp>
          <p:nvCxnSpPr>
            <p:cNvPr id="16" name="Line 16"/>
            <p:cNvCxnSpPr/>
            <p:nvPr/>
          </p:nvCxnSpPr>
          <p:spPr bwMode="auto">
            <a:xfrm flipH="1">
              <a:off x="3638" y="5813"/>
              <a:ext cx="1" cy="2344"/>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cxnSp>
        <p:sp>
          <p:nvSpPr>
            <p:cNvPr id="17" name="Oval 16"/>
            <p:cNvSpPr>
              <a:spLocks noChangeArrowheads="1"/>
            </p:cNvSpPr>
            <p:nvPr/>
          </p:nvSpPr>
          <p:spPr bwMode="auto">
            <a:xfrm>
              <a:off x="5634" y="4875"/>
              <a:ext cx="2691" cy="1809"/>
            </a:xfrm>
            <a:prstGeom prst="ellipse">
              <a:avLst/>
            </a:prstGeom>
            <a:gradFill rotWithShape="1">
              <a:gsLst>
                <a:gs pos="0">
                  <a:srgbClr val="FF99CC"/>
                </a:gs>
                <a:gs pos="100000">
                  <a:srgbClr val="D60093"/>
                </a:gs>
              </a:gsLst>
              <a:path path="shape">
                <a:fillToRect l="50000" t="50000" r="50000" b="50000"/>
              </a:path>
            </a:gradFill>
            <a:ln w="9525">
              <a:solidFill>
                <a:srgbClr val="000000"/>
              </a:solidFill>
              <a:round/>
              <a:headEnd/>
              <a:tailEnd/>
            </a:ln>
          </p:spPr>
          <p:txBody>
            <a:bodyPr rot="0" vert="horz" wrap="square" lIns="64922" tIns="32460" rIns="64922" bIns="32460" anchor="ctr" anchorCtr="0" upright="1">
              <a:noAutofit/>
            </a:bodyPr>
            <a:lstStyle/>
            <a:p>
              <a:pPr algn="ctr">
                <a:spcAft>
                  <a:spcPts val="600"/>
                </a:spcAft>
              </a:pPr>
              <a:r>
                <a:rPr lang="en-US" sz="1700" b="1">
                  <a:effectLst/>
                  <a:latin typeface="Arial"/>
                  <a:ea typeface="Cambria"/>
                  <a:cs typeface="Arial"/>
                </a:rPr>
                <a:t>Boiler/ pump</a:t>
              </a:r>
              <a:endParaRPr lang="en-NZ" sz="1100">
                <a:effectLst/>
                <a:latin typeface="Arial"/>
                <a:ea typeface="Cambria"/>
                <a:cs typeface="Times New Roman"/>
              </a:endParaRPr>
            </a:p>
          </p:txBody>
        </p:sp>
        <p:sp>
          <p:nvSpPr>
            <p:cNvPr id="18" name="Rectangle 17"/>
            <p:cNvSpPr>
              <a:spLocks noChangeArrowheads="1"/>
            </p:cNvSpPr>
            <p:nvPr/>
          </p:nvSpPr>
          <p:spPr bwMode="auto">
            <a:xfrm>
              <a:off x="5377" y="7745"/>
              <a:ext cx="3322" cy="1006"/>
            </a:xfrm>
            <a:prstGeom prst="rect">
              <a:avLst/>
            </a:prstGeom>
            <a:solidFill>
              <a:srgbClr val="FF9933"/>
            </a:solidFill>
            <a:ln w="9525">
              <a:solidFill>
                <a:srgbClr val="000000"/>
              </a:solidFill>
              <a:miter lim="800000"/>
              <a:headEnd/>
              <a:tailEnd/>
            </a:ln>
          </p:spPr>
          <p:txBody>
            <a:bodyPr rot="0" vert="horz" wrap="none" lIns="91440" tIns="45720" rIns="91440" bIns="45720" anchor="ctr" anchorCtr="0" upright="1">
              <a:noAutofit/>
            </a:bodyPr>
            <a:lstStyle/>
            <a:p>
              <a:endParaRPr lang="en-US"/>
            </a:p>
          </p:txBody>
        </p:sp>
        <p:sp>
          <p:nvSpPr>
            <p:cNvPr id="19" name="Rectangle 18"/>
            <p:cNvSpPr>
              <a:spLocks noChangeArrowheads="1"/>
            </p:cNvSpPr>
            <p:nvPr/>
          </p:nvSpPr>
          <p:spPr bwMode="auto">
            <a:xfrm>
              <a:off x="5525" y="7893"/>
              <a:ext cx="210" cy="736"/>
            </a:xfrm>
            <a:prstGeom prst="rect">
              <a:avLst/>
            </a:prstGeom>
            <a:solidFill>
              <a:srgbClr val="CC6600"/>
            </a:solidFill>
            <a:ln w="9525">
              <a:solidFill>
                <a:srgbClr val="000000"/>
              </a:solidFill>
              <a:miter lim="800000"/>
              <a:headEnd/>
              <a:tailEnd/>
            </a:ln>
          </p:spPr>
          <p:txBody>
            <a:bodyPr rot="0" vert="horz" wrap="none" lIns="91440" tIns="45720" rIns="91440" bIns="45720" anchor="ctr" anchorCtr="0" upright="1">
              <a:noAutofit/>
            </a:bodyPr>
            <a:lstStyle/>
            <a:p>
              <a:endParaRPr lang="en-US"/>
            </a:p>
          </p:txBody>
        </p:sp>
        <p:sp>
          <p:nvSpPr>
            <p:cNvPr id="20" name="Rectangle 19"/>
            <p:cNvSpPr>
              <a:spLocks noChangeArrowheads="1"/>
            </p:cNvSpPr>
            <p:nvPr/>
          </p:nvSpPr>
          <p:spPr bwMode="auto">
            <a:xfrm>
              <a:off x="5874" y="7893"/>
              <a:ext cx="212" cy="736"/>
            </a:xfrm>
            <a:prstGeom prst="rect">
              <a:avLst/>
            </a:prstGeom>
            <a:solidFill>
              <a:srgbClr val="CC6600"/>
            </a:solidFill>
            <a:ln w="9525">
              <a:solidFill>
                <a:srgbClr val="000000"/>
              </a:solidFill>
              <a:miter lim="800000"/>
              <a:headEnd/>
              <a:tailEnd/>
            </a:ln>
          </p:spPr>
          <p:txBody>
            <a:bodyPr rot="0" vert="horz" wrap="none" lIns="91440" tIns="45720" rIns="91440" bIns="45720" anchor="ctr" anchorCtr="0" upright="1">
              <a:noAutofit/>
            </a:bodyPr>
            <a:lstStyle/>
            <a:p>
              <a:endParaRPr lang="en-US"/>
            </a:p>
          </p:txBody>
        </p:sp>
        <p:sp>
          <p:nvSpPr>
            <p:cNvPr id="21" name="Rectangle 20"/>
            <p:cNvSpPr>
              <a:spLocks noChangeArrowheads="1"/>
            </p:cNvSpPr>
            <p:nvPr/>
          </p:nvSpPr>
          <p:spPr bwMode="auto">
            <a:xfrm>
              <a:off x="6222" y="7893"/>
              <a:ext cx="211" cy="736"/>
            </a:xfrm>
            <a:prstGeom prst="rect">
              <a:avLst/>
            </a:prstGeom>
            <a:solidFill>
              <a:srgbClr val="CC6600"/>
            </a:solidFill>
            <a:ln w="9525">
              <a:solidFill>
                <a:srgbClr val="000000"/>
              </a:solidFill>
              <a:miter lim="800000"/>
              <a:headEnd/>
              <a:tailEnd/>
            </a:ln>
          </p:spPr>
          <p:txBody>
            <a:bodyPr rot="0" vert="horz" wrap="none" lIns="91440" tIns="45720" rIns="91440" bIns="45720" anchor="ctr" anchorCtr="0" upright="1">
              <a:noAutofit/>
            </a:bodyPr>
            <a:lstStyle/>
            <a:p>
              <a:endParaRPr lang="en-US"/>
            </a:p>
          </p:txBody>
        </p:sp>
        <p:sp>
          <p:nvSpPr>
            <p:cNvPr id="22" name="Rectangle 21"/>
            <p:cNvSpPr>
              <a:spLocks noChangeArrowheads="1"/>
            </p:cNvSpPr>
            <p:nvPr/>
          </p:nvSpPr>
          <p:spPr bwMode="auto">
            <a:xfrm>
              <a:off x="6573" y="7893"/>
              <a:ext cx="211" cy="736"/>
            </a:xfrm>
            <a:prstGeom prst="rect">
              <a:avLst/>
            </a:prstGeom>
            <a:solidFill>
              <a:srgbClr val="CC6600"/>
            </a:solidFill>
            <a:ln w="9525">
              <a:solidFill>
                <a:srgbClr val="000000"/>
              </a:solidFill>
              <a:miter lim="800000"/>
              <a:headEnd/>
              <a:tailEnd/>
            </a:ln>
          </p:spPr>
          <p:txBody>
            <a:bodyPr rot="0" vert="horz" wrap="none" lIns="91440" tIns="45720" rIns="91440" bIns="45720" anchor="ctr" anchorCtr="0" upright="1">
              <a:noAutofit/>
            </a:bodyPr>
            <a:lstStyle/>
            <a:p>
              <a:endParaRPr lang="en-US"/>
            </a:p>
          </p:txBody>
        </p:sp>
        <p:sp>
          <p:nvSpPr>
            <p:cNvPr id="23" name="Rectangle 22"/>
            <p:cNvSpPr>
              <a:spLocks noChangeArrowheads="1"/>
            </p:cNvSpPr>
            <p:nvPr/>
          </p:nvSpPr>
          <p:spPr bwMode="auto">
            <a:xfrm>
              <a:off x="6920" y="7893"/>
              <a:ext cx="213" cy="736"/>
            </a:xfrm>
            <a:prstGeom prst="rect">
              <a:avLst/>
            </a:prstGeom>
            <a:solidFill>
              <a:srgbClr val="CC6600"/>
            </a:solidFill>
            <a:ln w="9525">
              <a:solidFill>
                <a:srgbClr val="000000"/>
              </a:solidFill>
              <a:miter lim="800000"/>
              <a:headEnd/>
              <a:tailEnd/>
            </a:ln>
          </p:spPr>
          <p:txBody>
            <a:bodyPr rot="0" vert="horz" wrap="none" lIns="91440" tIns="45720" rIns="91440" bIns="45720" anchor="ctr" anchorCtr="0" upright="1">
              <a:noAutofit/>
            </a:bodyPr>
            <a:lstStyle/>
            <a:p>
              <a:endParaRPr lang="en-US"/>
            </a:p>
          </p:txBody>
        </p:sp>
        <p:sp>
          <p:nvSpPr>
            <p:cNvPr id="24" name="Rectangle 23"/>
            <p:cNvSpPr>
              <a:spLocks noChangeArrowheads="1"/>
            </p:cNvSpPr>
            <p:nvPr/>
          </p:nvSpPr>
          <p:spPr bwMode="auto">
            <a:xfrm>
              <a:off x="7271" y="7893"/>
              <a:ext cx="210" cy="736"/>
            </a:xfrm>
            <a:prstGeom prst="rect">
              <a:avLst/>
            </a:prstGeom>
            <a:solidFill>
              <a:srgbClr val="CC6600"/>
            </a:solidFill>
            <a:ln w="9525">
              <a:solidFill>
                <a:srgbClr val="000000"/>
              </a:solidFill>
              <a:miter lim="800000"/>
              <a:headEnd/>
              <a:tailEnd/>
            </a:ln>
          </p:spPr>
          <p:txBody>
            <a:bodyPr rot="0" vert="horz" wrap="none" lIns="91440" tIns="45720" rIns="91440" bIns="45720" anchor="ctr" anchorCtr="0" upright="1">
              <a:noAutofit/>
            </a:bodyPr>
            <a:lstStyle/>
            <a:p>
              <a:endParaRPr lang="en-US"/>
            </a:p>
          </p:txBody>
        </p:sp>
        <p:sp>
          <p:nvSpPr>
            <p:cNvPr id="25" name="Rectangle 24"/>
            <p:cNvSpPr>
              <a:spLocks noChangeArrowheads="1"/>
            </p:cNvSpPr>
            <p:nvPr/>
          </p:nvSpPr>
          <p:spPr bwMode="auto">
            <a:xfrm>
              <a:off x="7618" y="7893"/>
              <a:ext cx="213" cy="736"/>
            </a:xfrm>
            <a:prstGeom prst="rect">
              <a:avLst/>
            </a:prstGeom>
            <a:solidFill>
              <a:srgbClr val="CC6600"/>
            </a:solidFill>
            <a:ln w="9525">
              <a:solidFill>
                <a:srgbClr val="000000"/>
              </a:solidFill>
              <a:miter lim="800000"/>
              <a:headEnd/>
              <a:tailEnd/>
            </a:ln>
          </p:spPr>
          <p:txBody>
            <a:bodyPr rot="0" vert="horz" wrap="none" lIns="91440" tIns="45720" rIns="91440" bIns="45720" anchor="ctr" anchorCtr="0" upright="1">
              <a:noAutofit/>
            </a:bodyPr>
            <a:lstStyle/>
            <a:p>
              <a:endParaRPr lang="en-US"/>
            </a:p>
          </p:txBody>
        </p:sp>
        <p:sp>
          <p:nvSpPr>
            <p:cNvPr id="26" name="Rectangle 25"/>
            <p:cNvSpPr>
              <a:spLocks noChangeArrowheads="1"/>
            </p:cNvSpPr>
            <p:nvPr/>
          </p:nvSpPr>
          <p:spPr bwMode="auto">
            <a:xfrm>
              <a:off x="7968" y="7893"/>
              <a:ext cx="211" cy="736"/>
            </a:xfrm>
            <a:prstGeom prst="rect">
              <a:avLst/>
            </a:prstGeom>
            <a:solidFill>
              <a:srgbClr val="CC6600"/>
            </a:solidFill>
            <a:ln w="9525">
              <a:solidFill>
                <a:srgbClr val="000000"/>
              </a:solidFill>
              <a:miter lim="800000"/>
              <a:headEnd/>
              <a:tailEnd/>
            </a:ln>
          </p:spPr>
          <p:txBody>
            <a:bodyPr rot="0" vert="horz" wrap="none" lIns="91440" tIns="45720" rIns="91440" bIns="45720" anchor="ctr" anchorCtr="0" upright="1">
              <a:noAutofit/>
            </a:bodyPr>
            <a:lstStyle/>
            <a:p>
              <a:endParaRPr lang="en-US"/>
            </a:p>
          </p:txBody>
        </p:sp>
        <p:sp>
          <p:nvSpPr>
            <p:cNvPr id="27" name="Rectangle 26"/>
            <p:cNvSpPr>
              <a:spLocks noChangeArrowheads="1"/>
            </p:cNvSpPr>
            <p:nvPr/>
          </p:nvSpPr>
          <p:spPr bwMode="auto">
            <a:xfrm>
              <a:off x="8316" y="7893"/>
              <a:ext cx="213" cy="736"/>
            </a:xfrm>
            <a:prstGeom prst="rect">
              <a:avLst/>
            </a:prstGeom>
            <a:solidFill>
              <a:srgbClr val="CC6600"/>
            </a:solidFill>
            <a:ln w="9525">
              <a:solidFill>
                <a:srgbClr val="000000"/>
              </a:solidFill>
              <a:miter lim="800000"/>
              <a:headEnd/>
              <a:tailEnd/>
            </a:ln>
          </p:spPr>
          <p:txBody>
            <a:bodyPr rot="0" vert="horz" wrap="none" lIns="91440" tIns="45720" rIns="91440" bIns="45720" anchor="ctr" anchorCtr="0" upright="1">
              <a:noAutofit/>
            </a:bodyPr>
            <a:lstStyle/>
            <a:p>
              <a:endParaRPr lang="en-US"/>
            </a:p>
          </p:txBody>
        </p:sp>
        <p:cxnSp>
          <p:nvCxnSpPr>
            <p:cNvPr id="28" name="Line 28"/>
            <p:cNvCxnSpPr/>
            <p:nvPr/>
          </p:nvCxnSpPr>
          <p:spPr bwMode="auto">
            <a:xfrm rot="-10800000">
              <a:off x="9054" y="5731"/>
              <a:ext cx="860" cy="0"/>
            </a:xfrm>
            <a:prstGeom prst="line">
              <a:avLst/>
            </a:prstGeom>
            <a:noFill/>
            <a:ln w="57150">
              <a:solidFill>
                <a:srgbClr val="0000FF"/>
              </a:solidFill>
              <a:round/>
              <a:headEnd/>
              <a:tailEnd type="triangle" w="med" len="med"/>
            </a:ln>
            <a:extLst>
              <a:ext uri="{909E8E84-426E-40dd-AFC4-6F175D3DCCD1}">
                <a14:hiddenFill xmlns="" xmlns:a14="http://schemas.microsoft.com/office/drawing/2010/main">
                  <a:noFill/>
                </a14:hiddenFill>
              </a:ext>
            </a:extLst>
          </p:spPr>
        </p:cxnSp>
        <p:cxnSp>
          <p:nvCxnSpPr>
            <p:cNvPr id="29" name="Line 29"/>
            <p:cNvCxnSpPr/>
            <p:nvPr/>
          </p:nvCxnSpPr>
          <p:spPr bwMode="auto">
            <a:xfrm rot="10800000" flipH="1">
              <a:off x="10396" y="5911"/>
              <a:ext cx="0" cy="874"/>
            </a:xfrm>
            <a:prstGeom prst="line">
              <a:avLst/>
            </a:prstGeom>
            <a:noFill/>
            <a:ln w="57150">
              <a:solidFill>
                <a:srgbClr val="0000FF"/>
              </a:solidFill>
              <a:round/>
              <a:headEnd/>
              <a:tailEnd type="triangle" w="med" len="med"/>
            </a:ln>
            <a:extLst>
              <a:ext uri="{909E8E84-426E-40dd-AFC4-6F175D3DCCD1}">
                <a14:hiddenFill xmlns="" xmlns:a14="http://schemas.microsoft.com/office/drawing/2010/main">
                  <a:noFill/>
                </a14:hiddenFill>
              </a:ext>
            </a:extLst>
          </p:spPr>
        </p:cxnSp>
        <p:cxnSp>
          <p:nvCxnSpPr>
            <p:cNvPr id="30" name="Line 30"/>
            <p:cNvCxnSpPr/>
            <p:nvPr/>
          </p:nvCxnSpPr>
          <p:spPr bwMode="auto">
            <a:xfrm rot="10800000">
              <a:off x="10388" y="7195"/>
              <a:ext cx="7" cy="814"/>
            </a:xfrm>
            <a:prstGeom prst="line">
              <a:avLst/>
            </a:prstGeom>
            <a:noFill/>
            <a:ln w="57150">
              <a:solidFill>
                <a:srgbClr val="0000FF"/>
              </a:solidFill>
              <a:round/>
              <a:headEnd/>
              <a:tailEnd type="triangle" w="med" len="med"/>
            </a:ln>
            <a:extLst>
              <a:ext uri="{909E8E84-426E-40dd-AFC4-6F175D3DCCD1}">
                <a14:hiddenFill xmlns="" xmlns:a14="http://schemas.microsoft.com/office/drawing/2010/main">
                  <a:noFill/>
                </a14:hiddenFill>
              </a:ext>
            </a:extLst>
          </p:spPr>
        </p:cxnSp>
        <p:cxnSp>
          <p:nvCxnSpPr>
            <p:cNvPr id="31" name="Line 31"/>
            <p:cNvCxnSpPr/>
            <p:nvPr/>
          </p:nvCxnSpPr>
          <p:spPr bwMode="auto">
            <a:xfrm rot="10800000" flipH="1">
              <a:off x="9036" y="8255"/>
              <a:ext cx="928" cy="0"/>
            </a:xfrm>
            <a:prstGeom prst="line">
              <a:avLst/>
            </a:prstGeom>
            <a:noFill/>
            <a:ln w="57150">
              <a:solidFill>
                <a:srgbClr val="0000FF"/>
              </a:solidFill>
              <a:round/>
              <a:headEnd/>
              <a:tailEnd type="triangle" w="med" len="med"/>
            </a:ln>
            <a:extLst>
              <a:ext uri="{909E8E84-426E-40dd-AFC4-6F175D3DCCD1}">
                <a14:hiddenFill xmlns="" xmlns:a14="http://schemas.microsoft.com/office/drawing/2010/main">
                  <a:noFill/>
                </a14:hiddenFill>
              </a:ext>
            </a:extLst>
          </p:spPr>
        </p:cxnSp>
        <p:cxnSp>
          <p:nvCxnSpPr>
            <p:cNvPr id="32" name="Line 32"/>
            <p:cNvCxnSpPr/>
            <p:nvPr/>
          </p:nvCxnSpPr>
          <p:spPr bwMode="auto">
            <a:xfrm rot="10800000" flipH="1">
              <a:off x="4062" y="8249"/>
              <a:ext cx="950" cy="0"/>
            </a:xfrm>
            <a:prstGeom prst="line">
              <a:avLst/>
            </a:prstGeom>
            <a:noFill/>
            <a:ln w="57150">
              <a:solidFill>
                <a:srgbClr val="0000FF"/>
              </a:solidFill>
              <a:round/>
              <a:headEnd/>
              <a:tailEnd type="triangle" w="med" len="med"/>
            </a:ln>
            <a:extLst>
              <a:ext uri="{909E8E84-426E-40dd-AFC4-6F175D3DCCD1}">
                <a14:hiddenFill xmlns="" xmlns:a14="http://schemas.microsoft.com/office/drawing/2010/main">
                  <a:noFill/>
                </a14:hiddenFill>
              </a:ext>
            </a:extLst>
          </p:spPr>
        </p:cxnSp>
        <p:cxnSp>
          <p:nvCxnSpPr>
            <p:cNvPr id="33" name="Line 33"/>
            <p:cNvCxnSpPr/>
            <p:nvPr/>
          </p:nvCxnSpPr>
          <p:spPr bwMode="auto">
            <a:xfrm rot="-10800000" flipH="1" flipV="1">
              <a:off x="3490" y="7189"/>
              <a:ext cx="7" cy="853"/>
            </a:xfrm>
            <a:prstGeom prst="line">
              <a:avLst/>
            </a:prstGeom>
            <a:noFill/>
            <a:ln w="57150">
              <a:solidFill>
                <a:srgbClr val="0000FF"/>
              </a:solidFill>
              <a:round/>
              <a:headEnd/>
              <a:tailEnd type="triangle" w="med" len="med"/>
            </a:ln>
            <a:extLst>
              <a:ext uri="{909E8E84-426E-40dd-AFC4-6F175D3DCCD1}">
                <a14:hiddenFill xmlns="" xmlns:a14="http://schemas.microsoft.com/office/drawing/2010/main">
                  <a:noFill/>
                </a14:hiddenFill>
              </a:ext>
            </a:extLst>
          </p:spPr>
        </p:cxnSp>
        <p:cxnSp>
          <p:nvCxnSpPr>
            <p:cNvPr id="34" name="Line 34"/>
            <p:cNvCxnSpPr/>
            <p:nvPr/>
          </p:nvCxnSpPr>
          <p:spPr bwMode="auto">
            <a:xfrm rot="10800000" flipV="1">
              <a:off x="3497" y="5982"/>
              <a:ext cx="0" cy="907"/>
            </a:xfrm>
            <a:prstGeom prst="line">
              <a:avLst/>
            </a:prstGeom>
            <a:noFill/>
            <a:ln w="57150">
              <a:solidFill>
                <a:srgbClr val="0000FF"/>
              </a:solidFill>
              <a:round/>
              <a:headEnd/>
              <a:tailEnd type="triangle" w="med" len="med"/>
            </a:ln>
            <a:extLst>
              <a:ext uri="{909E8E84-426E-40dd-AFC4-6F175D3DCCD1}">
                <a14:hiddenFill xmlns="" xmlns:a14="http://schemas.microsoft.com/office/drawing/2010/main">
                  <a:noFill/>
                </a14:hiddenFill>
              </a:ext>
            </a:extLst>
          </p:spPr>
        </p:cxnSp>
        <p:cxnSp>
          <p:nvCxnSpPr>
            <p:cNvPr id="35" name="Line 35"/>
            <p:cNvCxnSpPr/>
            <p:nvPr/>
          </p:nvCxnSpPr>
          <p:spPr bwMode="auto">
            <a:xfrm rot="-10800000">
              <a:off x="4187" y="5731"/>
              <a:ext cx="903" cy="0"/>
            </a:xfrm>
            <a:prstGeom prst="line">
              <a:avLst/>
            </a:prstGeom>
            <a:noFill/>
            <a:ln w="57150">
              <a:solidFill>
                <a:srgbClr val="0000FF"/>
              </a:solidFill>
              <a:round/>
              <a:headEnd/>
              <a:tailEnd type="triangle" w="med" len="med"/>
            </a:ln>
            <a:extLst>
              <a:ext uri="{909E8E84-426E-40dd-AFC4-6F175D3DCCD1}">
                <a14:hiddenFill xmlns="" xmlns:a14="http://schemas.microsoft.com/office/drawing/2010/main">
                  <a:noFill/>
                </a14:hiddenFill>
              </a:ext>
            </a:extLst>
          </p:spPr>
        </p:cxnSp>
        <p:sp>
          <p:nvSpPr>
            <p:cNvPr id="36" name="Text Box 36"/>
            <p:cNvSpPr txBox="1">
              <a:spLocks noChangeArrowheads="1"/>
            </p:cNvSpPr>
            <p:nvPr/>
          </p:nvSpPr>
          <p:spPr bwMode="auto">
            <a:xfrm>
              <a:off x="5589" y="7106"/>
              <a:ext cx="2760" cy="7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64922" tIns="32460" rIns="64922" bIns="32460" anchor="t" anchorCtr="0" upright="1">
              <a:noAutofit/>
            </a:bodyPr>
            <a:lstStyle/>
            <a:p>
              <a:pPr algn="ctr">
                <a:spcAft>
                  <a:spcPts val="600"/>
                </a:spcAft>
              </a:pPr>
              <a:r>
                <a:rPr lang="en-NZ" sz="1700" b="1">
                  <a:solidFill>
                    <a:srgbClr val="000066"/>
                  </a:solidFill>
                  <a:effectLst/>
                  <a:latin typeface="Arial"/>
                  <a:ea typeface="Cambria"/>
                  <a:cs typeface="Arial"/>
                </a:rPr>
                <a:t>radiator</a:t>
              </a:r>
              <a:endParaRPr lang="en-NZ" sz="1100">
                <a:effectLst/>
                <a:latin typeface="Arial"/>
                <a:ea typeface="Cambria"/>
                <a:cs typeface="Times New Roman"/>
              </a:endParaRPr>
            </a:p>
          </p:txBody>
        </p:sp>
      </p:grpSp>
    </p:spTree>
    <p:extLst>
      <p:ext uri="{BB962C8B-B14F-4D97-AF65-F5344CB8AC3E}">
        <p14:creationId xmlns:p14="http://schemas.microsoft.com/office/powerpoint/2010/main" val="2781424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pSp>
        <p:nvGrpSpPr>
          <p:cNvPr id="37" name="Group 36"/>
          <p:cNvGrpSpPr/>
          <p:nvPr/>
        </p:nvGrpSpPr>
        <p:grpSpPr>
          <a:xfrm>
            <a:off x="1043608" y="548680"/>
            <a:ext cx="6480720" cy="6048672"/>
            <a:chOff x="1476375" y="404813"/>
            <a:chExt cx="5616575" cy="5256212"/>
          </a:xfrm>
        </p:grpSpPr>
        <p:pic>
          <p:nvPicPr>
            <p:cNvPr id="38" name="Picture 37" descr="coal trucks model"/>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51050" y="404813"/>
              <a:ext cx="4933950" cy="5256212"/>
            </a:xfrm>
            <a:prstGeom prst="rect">
              <a:avLst/>
            </a:prstGeom>
            <a:noFill/>
          </p:spPr>
        </p:pic>
        <p:sp>
          <p:nvSpPr>
            <p:cNvPr id="39" name="Freeform 38"/>
            <p:cNvSpPr>
              <a:spLocks/>
            </p:cNvSpPr>
            <p:nvPr/>
          </p:nvSpPr>
          <p:spPr bwMode="auto">
            <a:xfrm>
              <a:off x="6516688" y="1700213"/>
              <a:ext cx="576262" cy="720725"/>
            </a:xfrm>
            <a:custGeom>
              <a:avLst/>
              <a:gdLst/>
              <a:ahLst/>
              <a:cxnLst>
                <a:cxn ang="0">
                  <a:pos x="0" y="0"/>
                </a:cxn>
                <a:cxn ang="0">
                  <a:pos x="181" y="136"/>
                </a:cxn>
                <a:cxn ang="0">
                  <a:pos x="317" y="318"/>
                </a:cxn>
                <a:cxn ang="0">
                  <a:pos x="363" y="454"/>
                </a:cxn>
              </a:cxnLst>
              <a:rect l="0" t="0" r="r" b="b"/>
              <a:pathLst>
                <a:path w="363" h="454">
                  <a:moveTo>
                    <a:pt x="0" y="0"/>
                  </a:moveTo>
                  <a:cubicBezTo>
                    <a:pt x="64" y="41"/>
                    <a:pt x="128" y="83"/>
                    <a:pt x="181" y="136"/>
                  </a:cubicBezTo>
                  <a:cubicBezTo>
                    <a:pt x="234" y="189"/>
                    <a:pt x="287" y="265"/>
                    <a:pt x="317" y="318"/>
                  </a:cubicBezTo>
                  <a:cubicBezTo>
                    <a:pt x="347" y="371"/>
                    <a:pt x="355" y="431"/>
                    <a:pt x="363" y="454"/>
                  </a:cubicBezTo>
                </a:path>
              </a:pathLst>
            </a:custGeom>
            <a:noFill/>
            <a:ln w="9525">
              <a:solidFill>
                <a:schemeClr val="tx1"/>
              </a:solidFill>
              <a:round/>
              <a:headEnd type="none" w="med" len="med"/>
              <a:tailEnd type="triangle" w="med" len="med"/>
            </a:ln>
            <a:effectLst/>
          </p:spPr>
          <p:txBody>
            <a:bodyPr/>
            <a:lstStyle/>
            <a:p>
              <a:pPr>
                <a:spcAft>
                  <a:spcPts val="600"/>
                </a:spcAft>
              </a:pPr>
              <a:r>
                <a:rPr lang="en-NZ" sz="1100">
                  <a:solidFill>
                    <a:srgbClr val="FFFFFF"/>
                  </a:solidFill>
                  <a:latin typeface="Arial"/>
                  <a:ea typeface="Times New Roman"/>
                  <a:cs typeface="Times New Roman"/>
                </a:rPr>
                <a:t> </a:t>
              </a:r>
              <a:endParaRPr lang="en-NZ" sz="1100">
                <a:solidFill>
                  <a:srgbClr val="FFFFFF"/>
                </a:solidFill>
                <a:latin typeface="Arial"/>
                <a:ea typeface="Cambria"/>
                <a:cs typeface="Times New Roman"/>
              </a:endParaRPr>
            </a:p>
          </p:txBody>
        </p:sp>
        <p:sp>
          <p:nvSpPr>
            <p:cNvPr id="40" name="Freeform 39"/>
            <p:cNvSpPr>
              <a:spLocks/>
            </p:cNvSpPr>
            <p:nvPr/>
          </p:nvSpPr>
          <p:spPr bwMode="auto">
            <a:xfrm rot="12199111">
              <a:off x="1476375" y="3500438"/>
              <a:ext cx="576263" cy="720725"/>
            </a:xfrm>
            <a:custGeom>
              <a:avLst/>
              <a:gdLst/>
              <a:ahLst/>
              <a:cxnLst>
                <a:cxn ang="0">
                  <a:pos x="0" y="0"/>
                </a:cxn>
                <a:cxn ang="0">
                  <a:pos x="181" y="136"/>
                </a:cxn>
                <a:cxn ang="0">
                  <a:pos x="317" y="318"/>
                </a:cxn>
                <a:cxn ang="0">
                  <a:pos x="363" y="454"/>
                </a:cxn>
              </a:cxnLst>
              <a:rect l="0" t="0" r="r" b="b"/>
              <a:pathLst>
                <a:path w="363" h="454">
                  <a:moveTo>
                    <a:pt x="0" y="0"/>
                  </a:moveTo>
                  <a:cubicBezTo>
                    <a:pt x="64" y="41"/>
                    <a:pt x="128" y="83"/>
                    <a:pt x="181" y="136"/>
                  </a:cubicBezTo>
                  <a:cubicBezTo>
                    <a:pt x="234" y="189"/>
                    <a:pt x="287" y="265"/>
                    <a:pt x="317" y="318"/>
                  </a:cubicBezTo>
                  <a:cubicBezTo>
                    <a:pt x="347" y="371"/>
                    <a:pt x="355" y="431"/>
                    <a:pt x="363" y="454"/>
                  </a:cubicBezTo>
                </a:path>
              </a:pathLst>
            </a:custGeom>
            <a:noFill/>
            <a:ln w="9525">
              <a:solidFill>
                <a:schemeClr val="tx1"/>
              </a:solidFill>
              <a:round/>
              <a:headEnd type="none" w="med" len="med"/>
              <a:tailEnd type="triangle" w="med" len="med"/>
            </a:ln>
            <a:effectLst/>
          </p:spPr>
          <p:txBody>
            <a:bodyPr/>
            <a:lstStyle/>
            <a:p>
              <a:pPr>
                <a:spcAft>
                  <a:spcPts val="600"/>
                </a:spcAft>
              </a:pPr>
              <a:r>
                <a:rPr lang="en-NZ" sz="1100">
                  <a:solidFill>
                    <a:srgbClr val="FFFFFF"/>
                  </a:solidFill>
                  <a:latin typeface="Arial"/>
                  <a:ea typeface="Times New Roman"/>
                  <a:cs typeface="Times New Roman"/>
                </a:rPr>
                <a:t> </a:t>
              </a:r>
              <a:endParaRPr lang="en-NZ" sz="1100">
                <a:solidFill>
                  <a:srgbClr val="FFFFFF"/>
                </a:solidFill>
                <a:latin typeface="Arial"/>
                <a:ea typeface="Cambria"/>
                <a:cs typeface="Times New Roman"/>
              </a:endParaRPr>
            </a:p>
          </p:txBody>
        </p:sp>
      </p:grpSp>
    </p:spTree>
    <p:extLst>
      <p:ext uri="{BB962C8B-B14F-4D97-AF65-F5344CB8AC3E}">
        <p14:creationId xmlns:p14="http://schemas.microsoft.com/office/powerpoint/2010/main" val="1610206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1520" y="1484784"/>
            <a:ext cx="4936821" cy="3744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5110599" y="1700808"/>
            <a:ext cx="4032448" cy="3547216"/>
          </a:xfrm>
          <a:prstGeom prst="rect">
            <a:avLst/>
          </a:prstGeom>
        </p:spPr>
      </p:pic>
      <p:sp>
        <p:nvSpPr>
          <p:cNvPr id="3" name="Rectangle 2"/>
          <p:cNvSpPr/>
          <p:nvPr/>
        </p:nvSpPr>
        <p:spPr>
          <a:xfrm>
            <a:off x="1541752" y="620688"/>
            <a:ext cx="6033022" cy="923330"/>
          </a:xfrm>
          <a:prstGeom prst="rect">
            <a:avLst/>
          </a:prstGeom>
          <a:noFill/>
        </p:spPr>
        <p:txBody>
          <a:bodyPr wrap="none" lIns="91440" tIns="45720" rIns="91440" bIns="45720">
            <a:spAutoFit/>
          </a:bodyPr>
          <a:lstStyle/>
          <a:p>
            <a:pPr algn="ctr"/>
            <a:r>
              <a:rPr lang="en-AU"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Munchkins</a:t>
            </a:r>
            <a:r>
              <a:rPr lang="en-A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model</a:t>
            </a:r>
            <a:endParaRPr lang="en-A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611560" y="5301208"/>
            <a:ext cx="8208912" cy="954107"/>
          </a:xfrm>
          <a:prstGeom prst="rect">
            <a:avLst/>
          </a:prstGeom>
          <a:noFill/>
        </p:spPr>
        <p:txBody>
          <a:bodyPr wrap="square" rtlCol="0">
            <a:spAutoFit/>
          </a:bodyPr>
          <a:lstStyle/>
          <a:p>
            <a:r>
              <a:rPr lang="en-US" sz="2800" dirty="0" smtClean="0">
                <a:solidFill>
                  <a:schemeClr val="bg1"/>
                </a:solidFill>
              </a:rPr>
              <a:t>Describe 5 key aspects / components in the model… </a:t>
            </a:r>
            <a:endParaRPr lang="en-US" sz="2800" dirty="0">
              <a:solidFill>
                <a:schemeClr val="bg1"/>
              </a:solidFill>
            </a:endParaRPr>
          </a:p>
        </p:txBody>
      </p:sp>
    </p:spTree>
    <p:extLst>
      <p:ext uri="{BB962C8B-B14F-4D97-AF65-F5344CB8AC3E}">
        <p14:creationId xmlns:p14="http://schemas.microsoft.com/office/powerpoint/2010/main" val="1902006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908720"/>
            <a:ext cx="7163102" cy="4824536"/>
          </a:xfrm>
          <a:prstGeom prst="rect">
            <a:avLst/>
          </a:prstGeom>
          <a:noFill/>
          <a:ln w="9525">
            <a:noFill/>
            <a:miter lim="800000"/>
            <a:headEnd/>
            <a:tailEnd/>
          </a:ln>
        </p:spPr>
      </p:pic>
      <p:sp>
        <p:nvSpPr>
          <p:cNvPr id="3" name="Rectangle 2"/>
          <p:cNvSpPr/>
          <p:nvPr/>
        </p:nvSpPr>
        <p:spPr>
          <a:xfrm>
            <a:off x="431032" y="6165304"/>
            <a:ext cx="8712968" cy="461665"/>
          </a:xfrm>
          <a:prstGeom prst="rect">
            <a:avLst/>
          </a:prstGeom>
        </p:spPr>
        <p:txBody>
          <a:bodyPr wrap="square">
            <a:spAutoFit/>
          </a:bodyPr>
          <a:lstStyle/>
          <a:p>
            <a:r>
              <a:rPr lang="en-US" sz="2400" dirty="0" smtClean="0"/>
              <a:t>The workers have diaries and plan their day (circuit) well…</a:t>
            </a:r>
            <a:endParaRPr lang="en-US" sz="2400" dirty="0"/>
          </a:p>
        </p:txBody>
      </p:sp>
      <p:sp>
        <p:nvSpPr>
          <p:cNvPr id="4" name="Rectangle 3"/>
          <p:cNvSpPr/>
          <p:nvPr/>
        </p:nvSpPr>
        <p:spPr>
          <a:xfrm>
            <a:off x="395536" y="188640"/>
            <a:ext cx="6033698" cy="923330"/>
          </a:xfrm>
          <a:prstGeom prst="rect">
            <a:avLst/>
          </a:prstGeom>
          <a:noFill/>
        </p:spPr>
        <p:txBody>
          <a:bodyPr wrap="none" lIns="91440" tIns="45720" rIns="91440" bIns="45720">
            <a:spAutoFit/>
          </a:bodyPr>
          <a:lstStyle/>
          <a:p>
            <a:pPr algn="ctr"/>
            <a:r>
              <a:rPr lang="en-AU"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Burger Bar model</a:t>
            </a:r>
            <a:endParaRPr lang="en-AU"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395536" y="5589240"/>
            <a:ext cx="7344816" cy="461665"/>
          </a:xfrm>
          <a:prstGeom prst="rect">
            <a:avLst/>
          </a:prstGeom>
          <a:noFill/>
        </p:spPr>
        <p:txBody>
          <a:bodyPr wrap="square" rtlCol="0">
            <a:spAutoFit/>
          </a:bodyPr>
          <a:lstStyle/>
          <a:p>
            <a:r>
              <a:rPr lang="en-US" sz="2400" dirty="0" smtClean="0">
                <a:solidFill>
                  <a:srgbClr val="000000"/>
                </a:solidFill>
              </a:rPr>
              <a:t>Describe 5 key aspects / components in the model… </a:t>
            </a:r>
            <a:endParaRPr lang="en-US" sz="24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520" y="1268760"/>
            <a:ext cx="8691915" cy="5040560"/>
          </a:xfrm>
          <a:prstGeom prst="rect">
            <a:avLst/>
          </a:prstGeom>
        </p:spPr>
      </p:pic>
      <p:sp>
        <p:nvSpPr>
          <p:cNvPr id="6" name="Rectangle 5"/>
          <p:cNvSpPr/>
          <p:nvPr/>
        </p:nvSpPr>
        <p:spPr>
          <a:xfrm>
            <a:off x="251520" y="188640"/>
            <a:ext cx="7033897" cy="923330"/>
          </a:xfrm>
          <a:prstGeom prst="rect">
            <a:avLst/>
          </a:prstGeom>
          <a:noFill/>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Pizza Monster model</a:t>
            </a:r>
          </a:p>
        </p:txBody>
      </p:sp>
      <p:sp>
        <p:nvSpPr>
          <p:cNvPr id="7" name="TextBox 6"/>
          <p:cNvSpPr txBox="1"/>
          <p:nvPr/>
        </p:nvSpPr>
        <p:spPr>
          <a:xfrm>
            <a:off x="539552" y="6165304"/>
            <a:ext cx="7848872" cy="461665"/>
          </a:xfrm>
          <a:prstGeom prst="rect">
            <a:avLst/>
          </a:prstGeom>
          <a:noFill/>
        </p:spPr>
        <p:txBody>
          <a:bodyPr wrap="square" rtlCol="0">
            <a:spAutoFit/>
          </a:bodyPr>
          <a:lstStyle/>
          <a:p>
            <a:r>
              <a:rPr lang="en-US" sz="2400" dirty="0" smtClean="0">
                <a:solidFill>
                  <a:srgbClr val="000000"/>
                </a:solidFill>
              </a:rPr>
              <a:t>Describe 5 key aspects / components in the model… </a:t>
            </a:r>
            <a:endParaRPr lang="en-US" sz="2400" dirty="0">
              <a:solidFill>
                <a:srgbClr val="000000"/>
              </a:solidFill>
            </a:endParaRPr>
          </a:p>
        </p:txBody>
      </p:sp>
    </p:spTree>
    <p:extLst>
      <p:ext uri="{BB962C8B-B14F-4D97-AF65-F5344CB8AC3E}">
        <p14:creationId xmlns:p14="http://schemas.microsoft.com/office/powerpoint/2010/main" val="2640182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548680"/>
            <a:ext cx="8208912" cy="1938992"/>
          </a:xfrm>
          <a:prstGeom prst="rect">
            <a:avLst/>
          </a:prstGeom>
        </p:spPr>
        <p:txBody>
          <a:bodyPr wrap="square">
            <a:spAutoFit/>
          </a:bodyPr>
          <a:lstStyle/>
          <a:p>
            <a:r>
              <a:rPr lang="en-US" sz="2400" dirty="0"/>
              <a:t>Models like this are great to </a:t>
            </a:r>
            <a:r>
              <a:rPr lang="en-US" sz="2400" dirty="0" err="1"/>
              <a:t>analyse</a:t>
            </a:r>
            <a:r>
              <a:rPr lang="en-US" sz="2400" dirty="0"/>
              <a:t> their limitations compared with real </a:t>
            </a:r>
            <a:r>
              <a:rPr lang="en-US" sz="2400" dirty="0" smtClean="0"/>
              <a:t>circuits</a:t>
            </a:r>
          </a:p>
          <a:p>
            <a:r>
              <a:rPr lang="en-US" sz="2400" dirty="0" smtClean="0"/>
              <a:t> </a:t>
            </a:r>
            <a:r>
              <a:rPr lang="en-US" sz="2400" dirty="0" err="1" smtClean="0"/>
              <a:t>eg</a:t>
            </a:r>
            <a:r>
              <a:rPr lang="en-US" sz="2400" dirty="0" smtClean="0"/>
              <a:t> "</a:t>
            </a:r>
            <a:r>
              <a:rPr lang="en-US" sz="2400" dirty="0"/>
              <a:t>what if the road had two lanes, what if the monster was less hungry, what if the road split, what if there was another factory", etc... </a:t>
            </a:r>
          </a:p>
        </p:txBody>
      </p:sp>
      <p:sp>
        <p:nvSpPr>
          <p:cNvPr id="3" name="Rectangle 2"/>
          <p:cNvSpPr/>
          <p:nvPr/>
        </p:nvSpPr>
        <p:spPr>
          <a:xfrm>
            <a:off x="395536" y="2708920"/>
            <a:ext cx="8064896" cy="3447098"/>
          </a:xfrm>
          <a:prstGeom prst="rect">
            <a:avLst/>
          </a:prstGeom>
        </p:spPr>
        <p:txBody>
          <a:bodyPr wrap="square">
            <a:spAutoFit/>
          </a:bodyPr>
          <a:lstStyle/>
          <a:p>
            <a:pPr marL="285750" indent="-285750">
              <a:buFont typeface="Arial"/>
              <a:buChar char="•"/>
            </a:pPr>
            <a:r>
              <a:rPr lang="en-US" sz="2000" dirty="0" smtClean="0"/>
              <a:t>Pizza</a:t>
            </a:r>
            <a:r>
              <a:rPr lang="en-US" sz="2000" dirty="0"/>
              <a:t>=energy</a:t>
            </a:r>
          </a:p>
          <a:p>
            <a:pPr marL="285750" indent="-285750">
              <a:buFont typeface="Arial"/>
              <a:buChar char="•"/>
            </a:pPr>
            <a:r>
              <a:rPr lang="en-US" sz="2000" dirty="0"/>
              <a:t>Trucks=charges</a:t>
            </a:r>
          </a:p>
          <a:p>
            <a:pPr marL="285750" indent="-285750">
              <a:buFont typeface="Arial"/>
              <a:buChar char="•"/>
            </a:pPr>
            <a:r>
              <a:rPr lang="en-US" sz="2000" dirty="0"/>
              <a:t>Road=conductor</a:t>
            </a:r>
          </a:p>
          <a:p>
            <a:pPr marL="285750" indent="-285750">
              <a:buFont typeface="Arial"/>
              <a:buChar char="•"/>
            </a:pPr>
            <a:r>
              <a:rPr lang="en-US" sz="2000" dirty="0"/>
              <a:t>Pizza factory=cell</a:t>
            </a:r>
          </a:p>
          <a:p>
            <a:pPr marL="285750" indent="-285750">
              <a:buFont typeface="Arial"/>
              <a:buChar char="•"/>
            </a:pPr>
            <a:r>
              <a:rPr lang="en-US" sz="2000" dirty="0"/>
              <a:t>Pizza monster=component (but leaves pizza on the trucks for other pizza monsters in the circuit)</a:t>
            </a:r>
          </a:p>
          <a:p>
            <a:pPr marL="285750" indent="-285750">
              <a:buFont typeface="Arial"/>
              <a:buChar char="•"/>
            </a:pPr>
            <a:r>
              <a:rPr lang="en-US" sz="2000" dirty="0"/>
              <a:t>Woman in white coat measuring </a:t>
            </a:r>
            <a:r>
              <a:rPr lang="en-US" sz="2000" dirty="0" err="1"/>
              <a:t>pd</a:t>
            </a:r>
            <a:r>
              <a:rPr lang="en-US" sz="2000" dirty="0"/>
              <a:t> = voltmeter</a:t>
            </a:r>
          </a:p>
          <a:p>
            <a:pPr marL="285750" indent="-285750">
              <a:buFont typeface="Arial"/>
              <a:buChar char="•"/>
            </a:pPr>
            <a:r>
              <a:rPr lang="en-US" sz="2000" dirty="0"/>
              <a:t>Traffic warden= ammeter (not really what traffic wardens do but ...)</a:t>
            </a:r>
          </a:p>
          <a:p>
            <a:pPr marL="285750" indent="-285750">
              <a:buFont typeface="Arial"/>
              <a:buChar char="•"/>
            </a:pPr>
            <a:endParaRPr lang="en-US" sz="2000" dirty="0" smtClean="0"/>
          </a:p>
          <a:p>
            <a:r>
              <a:rPr lang="en-US" sz="2000" dirty="0" smtClean="0"/>
              <a:t>Note:  pizza </a:t>
            </a:r>
            <a:r>
              <a:rPr lang="en-US" sz="2000" dirty="0"/>
              <a:t>and "pizza difference" is also </a:t>
            </a:r>
            <a:r>
              <a:rPr lang="en-US" sz="2000" dirty="0" err="1"/>
              <a:t>pd</a:t>
            </a:r>
            <a:r>
              <a:rPr lang="en-US" sz="2000" dirty="0"/>
              <a:t>!</a:t>
            </a:r>
          </a:p>
          <a:p>
            <a:pPr marL="285750" indent="-285750">
              <a:buFont typeface="Arial"/>
              <a:buChar char="•"/>
            </a:pPr>
            <a:endParaRPr lang="en-US" sz="2000" dirty="0"/>
          </a:p>
        </p:txBody>
      </p:sp>
    </p:spTree>
    <p:extLst>
      <p:ext uri="{BB962C8B-B14F-4D97-AF65-F5344CB8AC3E}">
        <p14:creationId xmlns:p14="http://schemas.microsoft.com/office/powerpoint/2010/main" val="3628749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5576" y="692696"/>
            <a:ext cx="7520712" cy="5146589"/>
          </a:xfrm>
          <a:prstGeom prst="rect">
            <a:avLst/>
          </a:prstGeom>
        </p:spPr>
      </p:pic>
      <p:sp>
        <p:nvSpPr>
          <p:cNvPr id="3" name="TextBox 2"/>
          <p:cNvSpPr txBox="1"/>
          <p:nvPr/>
        </p:nvSpPr>
        <p:spPr>
          <a:xfrm>
            <a:off x="539552" y="5661248"/>
            <a:ext cx="8208912" cy="954107"/>
          </a:xfrm>
          <a:prstGeom prst="rect">
            <a:avLst/>
          </a:prstGeom>
          <a:noFill/>
        </p:spPr>
        <p:txBody>
          <a:bodyPr wrap="square" rtlCol="0">
            <a:spAutoFit/>
          </a:bodyPr>
          <a:lstStyle/>
          <a:p>
            <a:r>
              <a:rPr lang="en-US" sz="2800" dirty="0" smtClean="0">
                <a:solidFill>
                  <a:srgbClr val="000000"/>
                </a:solidFill>
              </a:rPr>
              <a:t>Describe 5 key aspects / components in the model… </a:t>
            </a:r>
            <a:endParaRPr lang="en-US" sz="2800" dirty="0">
              <a:solidFill>
                <a:srgbClr val="000000"/>
              </a:solidFill>
            </a:endParaRPr>
          </a:p>
        </p:txBody>
      </p:sp>
      <p:sp>
        <p:nvSpPr>
          <p:cNvPr id="5" name="Rectangle 4"/>
          <p:cNvSpPr/>
          <p:nvPr/>
        </p:nvSpPr>
        <p:spPr>
          <a:xfrm>
            <a:off x="251520" y="116632"/>
            <a:ext cx="5148126" cy="923330"/>
          </a:xfrm>
          <a:prstGeom prst="rect">
            <a:avLst/>
          </a:prstGeom>
          <a:noFill/>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Farming model</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027725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1280</TotalTime>
  <Words>451</Words>
  <Application>Microsoft Macintosh PowerPoint</Application>
  <PresentationFormat>On-screen Show (4:3)</PresentationFormat>
  <Paragraphs>41</Paragraphs>
  <Slides>11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Calibri</vt:lpstr>
      <vt:lpstr>Cambria</vt:lpstr>
      <vt:lpstr>Comic Sans MS</vt:lpstr>
      <vt:lpstr>Times New Roman</vt:lpstr>
      <vt:lpstr>Wingdings</vt:lpstr>
      <vt:lpstr>Arial</vt:lpstr>
      <vt:lpstr>Default Design</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Woodstock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20</dc:title>
  <dc:creator>Stephen Anderson</dc:creator>
  <cp:lastModifiedBy>Stephen Anderson</cp:lastModifiedBy>
  <cp:revision>95</cp:revision>
  <dcterms:created xsi:type="dcterms:W3CDTF">2006-02-25T08:35:24Z</dcterms:created>
  <dcterms:modified xsi:type="dcterms:W3CDTF">2015-08-23T10:25:07Z</dcterms:modified>
</cp:coreProperties>
</file>