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3" r:id="rId6"/>
  </p:sldMasterIdLst>
  <p:notesMasterIdLst>
    <p:notesMasterId r:id="rId15"/>
  </p:notesMasterIdLst>
  <p:sldIdLst>
    <p:sldId id="288" r:id="rId7"/>
    <p:sldId id="262" r:id="rId8"/>
    <p:sldId id="286" r:id="rId9"/>
    <p:sldId id="281" r:id="rId10"/>
    <p:sldId id="284" r:id="rId11"/>
    <p:sldId id="285" r:id="rId12"/>
    <p:sldId id="280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99"/>
    <a:srgbClr val="6600CC"/>
    <a:srgbClr val="FFCCCC"/>
    <a:srgbClr val="99FF99"/>
    <a:srgbClr val="FFFF99"/>
    <a:srgbClr val="FF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0" autoAdjust="0"/>
    <p:restoredTop sz="92449" autoAdjust="0"/>
  </p:normalViewPr>
  <p:slideViewPr>
    <p:cSldViewPr snapToGrid="0">
      <p:cViewPr>
        <p:scale>
          <a:sx n="60" d="100"/>
          <a:sy n="60" d="100"/>
        </p:scale>
        <p:origin x="-147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65F8CF-B75D-41CC-BCAD-9612D3C57BA0}" type="datetimeFigureOut">
              <a:rPr lang="en-US"/>
              <a:pPr>
                <a:defRPr/>
              </a:pPr>
              <a:t>5/22/2014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90B240-E372-4AA7-BEEA-7CC4E23135F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412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267D788-B40A-4FE1-88B1-B6343D7E1379}" type="slidenum">
              <a:rPr lang="en-NZ" altLang="en-US" smtClean="0"/>
              <a:pPr/>
              <a:t>2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622745A-6AAF-47E8-B8FE-9F74BD4116A7}" type="slidenum">
              <a:rPr lang="en-NZ" altLang="en-US" smtClean="0"/>
              <a:pPr/>
              <a:t>4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D82B0A8-BE4B-4E26-A980-BB820342D9BC}" type="slidenum"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/>
              <a:t>5</a:t>
            </a:fld>
            <a:endParaRPr lang="en-US" altLang="en-US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7C08ED5-CED6-4D05-B344-7CA62FC12E3E}" type="slidenum"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/>
              <a:t>6</a:t>
            </a:fld>
            <a:endParaRPr lang="en-US" altLang="en-US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42A65C-1327-4AA8-8601-8CEFE3B52555}" type="slidenum">
              <a:rPr lang="en-NZ" altLang="en-US" smtClean="0"/>
              <a:pPr/>
              <a:t>7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7361A34-D974-41EC-9049-E1C223EDE6BD}" type="slidenum">
              <a:rPr lang="en-NZ" altLang="en-US" smtClean="0"/>
              <a:pPr/>
              <a:t>8</a:t>
            </a:fld>
            <a:endParaRPr lang="en-NZ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D25A4-EA27-4D1C-803F-E75D6A3E6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3752F-92C8-4E02-893A-2CF4104BA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7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3AEB-08DC-4AB1-8F44-7BD8FA3F0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7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DA39-1CCE-48C5-AC1B-9524DAB87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27B43F3-BFBD-4541-86C0-AB8437A4D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928D0D4-08EF-472B-A8F6-AE019247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2CBD2A11-9BA1-46F6-94AB-F8D48C24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35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B978AF3-1F50-4D3C-9C7D-4272F7001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B67903B-CE8D-4C2A-89EA-699EF6D27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18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345720B-94AA-4428-9C4E-AC8AFB019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50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B8FA784-AE01-47E1-BC09-A312AB400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54816-7F23-4DB3-B041-F1EAE811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68080CD9-7BE0-4CA7-9B84-66A000542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3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2F45676-0468-4559-813F-59504C59C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4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5E923AF-543B-46AF-8707-DC0E9EE54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11BCC7F-6CE4-46DD-8E8C-0426321A8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0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385DFB5-D386-44BB-BF91-25E94B2B0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67961787-7677-43D9-9CBA-B4C1E660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3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049C172-37A7-47A1-A89A-A686C5B6E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15087D6-2B9D-4C9B-B498-1D4A62B69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2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D8EB0FE-E859-49A7-9879-EE2624AA6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2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C9E7C73-6F56-4D6C-9A92-1D2C87161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8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AA2C-ED47-49D4-BDD5-E8687BC7C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0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55891B2-D7E5-4661-8E7A-80459B10E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0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F47A6E2-FF7A-4897-8989-0090F8827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5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E2DF48E-72C6-40A6-A658-4295FF056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4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FC42E79-D22E-4D15-A005-12A9E56F7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09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110319F-BBDC-4214-8B61-B81B9361E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0ADF-30CC-4D3B-B058-28B3B090D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3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AC67-FC33-4F9A-B15B-366990737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9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BCE05-B002-446C-86CF-20EEBF211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BB420-AB09-49A9-8F05-3BB45740C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5F69-E95E-4168-B4C9-24D33F06C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3829-C83B-461B-ACE4-B1CB1BED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EC81DD1-C2D9-48AA-B778-C2B4BAAFA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3A34550F-2D09-4DB4-893C-5CF7751E4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2ABA8FC5-5B9A-452A-BFDD-94ABF9C6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04800"/>
            <a:ext cx="6275388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15950" y="369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Conservation of Momentum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75043"/>
              </p:ext>
            </p:extLst>
          </p:nvPr>
        </p:nvGraphicFramePr>
        <p:xfrm>
          <a:off x="1581943" y="1765246"/>
          <a:ext cx="5840413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4" imgW="1295446" imgH="180855" progId="Equation.3">
                  <p:embed/>
                </p:oleObj>
              </mc:Choice>
              <mc:Fallback>
                <p:oleObj name="Equation" r:id="rId4" imgW="1295446" imgH="18085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943" y="1765246"/>
                        <a:ext cx="5840413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79425" y="4583113"/>
            <a:ext cx="8153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400" dirty="0">
                <a:latin typeface="Verdana" pitchFamily="34" charset="0"/>
              </a:rPr>
              <a:t>If a system has </a:t>
            </a:r>
            <a:r>
              <a:rPr lang="en-NZ" altLang="en-US" sz="2400" b="1" dirty="0">
                <a:latin typeface="Verdana" pitchFamily="34" charset="0"/>
              </a:rPr>
              <a:t>no external forces </a:t>
            </a:r>
            <a:r>
              <a:rPr lang="en-NZ" altLang="en-US" sz="2400" dirty="0">
                <a:latin typeface="Verdana" pitchFamily="34" charset="0"/>
              </a:rPr>
              <a:t>acting on it (</a:t>
            </a:r>
            <a:r>
              <a:rPr lang="en-NZ" altLang="en-US" sz="2400" dirty="0" err="1">
                <a:latin typeface="Verdana" pitchFamily="34" charset="0"/>
              </a:rPr>
              <a:t>eg</a:t>
            </a:r>
            <a:r>
              <a:rPr lang="en-NZ" altLang="en-US" sz="2400">
                <a:latin typeface="Verdana" pitchFamily="34" charset="0"/>
              </a:rPr>
              <a:t> no friction), then the system is </a:t>
            </a:r>
            <a:r>
              <a:rPr lang="en-NZ" altLang="en-US" sz="2400" b="1">
                <a:latin typeface="Verdana" pitchFamily="34" charset="0"/>
              </a:rPr>
              <a:t>isolated.</a:t>
            </a:r>
            <a:r>
              <a:rPr lang="en-NZ" altLang="en-US" sz="2400">
                <a:latin typeface="Verdana" pitchFamily="34" charset="0"/>
              </a:rPr>
              <a:t>  Total momentum in  an isolated system is said to be </a:t>
            </a:r>
            <a:r>
              <a:rPr lang="en-NZ" altLang="en-US" sz="2400" b="1">
                <a:solidFill>
                  <a:srgbClr val="FF0000"/>
                </a:solidFill>
                <a:latin typeface="Verdana" pitchFamily="34" charset="0"/>
              </a:rPr>
              <a:t>conserved</a:t>
            </a:r>
            <a:r>
              <a:rPr lang="en-NZ" altLang="en-US" sz="2400">
                <a:latin typeface="Verdana" pitchFamily="34" charset="0"/>
              </a:rPr>
              <a:t>. 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65138" y="339725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400">
                <a:latin typeface="Verdana" pitchFamily="34" charset="0"/>
              </a:rPr>
              <a:t>A </a:t>
            </a:r>
            <a:r>
              <a:rPr lang="en-NZ" altLang="en-US" sz="2400" b="1">
                <a:latin typeface="Verdana" pitchFamily="34" charset="0"/>
              </a:rPr>
              <a:t>system</a:t>
            </a:r>
            <a:r>
              <a:rPr lang="en-NZ" altLang="en-US" sz="2400">
                <a:latin typeface="Verdana" pitchFamily="34" charset="0"/>
              </a:rPr>
              <a:t> is a pair or group of objects that are interacting in some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Newtons cradle animation book 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3550"/>
            <a:ext cx="7986712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011238" y="5472113"/>
            <a:ext cx="385445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dirty="0" err="1">
                <a:latin typeface="Verdana" pitchFamily="34" charset="0"/>
              </a:rPr>
              <a:t>PhET</a:t>
            </a:r>
            <a:r>
              <a:rPr lang="en-NZ" altLang="en-US" dirty="0">
                <a:latin typeface="Verdana" pitchFamily="34" charset="0"/>
              </a:rPr>
              <a:t> Collision-lab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/>
          <p:cNvGrpSpPr>
            <a:grpSpLocks/>
          </p:cNvGrpSpPr>
          <p:nvPr/>
        </p:nvGrpSpPr>
        <p:grpSpPr bwMode="auto">
          <a:xfrm>
            <a:off x="-394138" y="3210747"/>
            <a:ext cx="3675063" cy="2690813"/>
            <a:chOff x="1584" y="1329"/>
            <a:chExt cx="2315" cy="1695"/>
          </a:xfrm>
        </p:grpSpPr>
        <p:graphicFrame>
          <p:nvGraphicFramePr>
            <p:cNvPr id="297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6817751"/>
                </p:ext>
              </p:extLst>
            </p:nvPr>
          </p:nvGraphicFramePr>
          <p:xfrm>
            <a:off x="1992" y="1329"/>
            <a:ext cx="1907" cy="1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3" name="Document" r:id="rId4" imgW="3026664" imgH="2670048" progId="Word.Document.8">
                    <p:embed/>
                  </p:oleObj>
                </mc:Choice>
                <mc:Fallback>
                  <p:oleObj name="Document" r:id="rId4" imgW="3026664" imgH="2670048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2" y="1329"/>
                          <a:ext cx="1907" cy="1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1" name="Line 6"/>
            <p:cNvSpPr>
              <a:spLocks noChangeShapeType="1"/>
            </p:cNvSpPr>
            <p:nvPr/>
          </p:nvSpPr>
          <p:spPr bwMode="auto">
            <a:xfrm flipH="1">
              <a:off x="2640" y="2871"/>
              <a:ext cx="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dirty="0"/>
            </a:p>
          </p:txBody>
        </p:sp>
        <p:sp>
          <p:nvSpPr>
            <p:cNvPr id="29712" name="Line 7"/>
            <p:cNvSpPr>
              <a:spLocks noChangeShapeType="1"/>
            </p:cNvSpPr>
            <p:nvPr/>
          </p:nvSpPr>
          <p:spPr bwMode="auto">
            <a:xfrm flipH="1">
              <a:off x="1584" y="3024"/>
              <a:ext cx="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dirty="0"/>
            </a:p>
          </p:txBody>
        </p:sp>
        <p:sp>
          <p:nvSpPr>
            <p:cNvPr id="29713" name="Line 8"/>
            <p:cNvSpPr>
              <a:spLocks noChangeShapeType="1"/>
            </p:cNvSpPr>
            <p:nvPr/>
          </p:nvSpPr>
          <p:spPr bwMode="auto">
            <a:xfrm flipH="1">
              <a:off x="1584" y="2688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dirty="0"/>
            </a:p>
          </p:txBody>
        </p:sp>
      </p:grp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304800" y="0"/>
            <a:ext cx="8534400" cy="1784350"/>
          </a:xfrm>
          <a:prstGeom prst="rect">
            <a:avLst/>
          </a:prstGeom>
          <a:gradFill rotWithShape="1">
            <a:gsLst>
              <a:gs pos="0">
                <a:srgbClr val="FAFFE9"/>
              </a:gs>
              <a:gs pos="64999">
                <a:srgbClr val="F0FFC9"/>
              </a:gs>
              <a:gs pos="100000">
                <a:srgbClr val="ECFFB3"/>
              </a:gs>
            </a:gsLst>
            <a:lin ang="5400000" scaled="1"/>
          </a:gradFill>
          <a:ln w="9525">
            <a:solidFill>
              <a:srgbClr val="B7C97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A car and its driver have a combined mass of 1200 kg.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The car collided with a stationary van of mass 1500 kg. 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The car and van locked together after impact and from the marks on the road the police were able to deduce that the wreckage moved at 4.0 m s</a:t>
            </a:r>
            <a:r>
              <a:rPr lang="en-US" baseline="30000" dirty="0" smtClean="0">
                <a:solidFill>
                  <a:srgbClr val="000000"/>
                </a:solidFill>
              </a:rPr>
              <a:t>–1</a:t>
            </a:r>
            <a:r>
              <a:rPr lang="en-US" dirty="0" smtClean="0">
                <a:solidFill>
                  <a:srgbClr val="000000"/>
                </a:solidFill>
              </a:rPr>
              <a:t> immediately after the collision.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Text Box 74"/>
          <p:cNvSpPr txBox="1">
            <a:spLocks noChangeArrowheads="1"/>
          </p:cNvSpPr>
          <p:nvPr/>
        </p:nvSpPr>
        <p:spPr bwMode="auto">
          <a:xfrm>
            <a:off x="295275" y="1828800"/>
            <a:ext cx="8553450" cy="369888"/>
          </a:xfrm>
          <a:prstGeom prst="rect">
            <a:avLst/>
          </a:prstGeom>
          <a:gradFill rotWithShape="1">
            <a:gsLst>
              <a:gs pos="0">
                <a:srgbClr val="F1FAE6"/>
              </a:gs>
              <a:gs pos="64999">
                <a:srgbClr val="DBF0C0"/>
              </a:gs>
              <a:gs pos="100000">
                <a:srgbClr val="CDECA3"/>
              </a:gs>
            </a:gsLst>
            <a:lin ang="5400000" scaled="1"/>
          </a:gradFill>
          <a:ln w="9525">
            <a:solidFill>
              <a:srgbClr val="73980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AutoNum type="arabicPeriod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Calculate the </a:t>
            </a:r>
            <a:r>
              <a:rPr lang="en-US" sz="1800" b="1" dirty="0" smtClean="0">
                <a:solidFill>
                  <a:srgbClr val="000000"/>
                </a:solidFill>
              </a:rPr>
              <a:t>speed</a:t>
            </a:r>
            <a:r>
              <a:rPr lang="en-US" sz="1800" dirty="0" smtClean="0">
                <a:solidFill>
                  <a:srgbClr val="000000"/>
                </a:solidFill>
              </a:rPr>
              <a:t> of the car </a:t>
            </a:r>
            <a:r>
              <a:rPr lang="en-US" sz="1800" b="1" dirty="0" smtClean="0">
                <a:solidFill>
                  <a:srgbClr val="000000"/>
                </a:solidFill>
              </a:rPr>
              <a:t>just before</a:t>
            </a:r>
            <a:r>
              <a:rPr lang="en-US" sz="1800" dirty="0" smtClean="0">
                <a:solidFill>
                  <a:srgbClr val="000000"/>
                </a:solidFill>
              </a:rPr>
              <a:t> it collided with the van.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0" y="3084513"/>
            <a:ext cx="3570288" cy="2706688"/>
            <a:chOff x="1584" y="1319"/>
            <a:chExt cx="2249" cy="1705"/>
          </a:xfrm>
        </p:grpSpPr>
        <p:graphicFrame>
          <p:nvGraphicFramePr>
            <p:cNvPr id="30733" name="Object 2"/>
            <p:cNvGraphicFramePr>
              <a:graphicFrameLocks noChangeAspect="1"/>
            </p:cNvGraphicFramePr>
            <p:nvPr/>
          </p:nvGraphicFramePr>
          <p:xfrm>
            <a:off x="1926" y="1319"/>
            <a:ext cx="1907" cy="1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4" name="Document" r:id="rId4" imgW="3026664" imgH="2670048" progId="Word.Document.8">
                    <p:embed/>
                  </p:oleObj>
                </mc:Choice>
                <mc:Fallback>
                  <p:oleObj name="Document" r:id="rId4" imgW="3026664" imgH="2670048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6" y="1319"/>
                          <a:ext cx="1907" cy="1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4" name="Line 6"/>
            <p:cNvSpPr>
              <a:spLocks noChangeShapeType="1"/>
            </p:cNvSpPr>
            <p:nvPr/>
          </p:nvSpPr>
          <p:spPr bwMode="auto">
            <a:xfrm flipH="1">
              <a:off x="2640" y="2871"/>
              <a:ext cx="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dirty="0"/>
            </a:p>
          </p:txBody>
        </p:sp>
        <p:sp>
          <p:nvSpPr>
            <p:cNvPr id="30735" name="Line 7"/>
            <p:cNvSpPr>
              <a:spLocks noChangeShapeType="1"/>
            </p:cNvSpPr>
            <p:nvPr/>
          </p:nvSpPr>
          <p:spPr bwMode="auto">
            <a:xfrm flipH="1">
              <a:off x="1584" y="3024"/>
              <a:ext cx="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dirty="0"/>
            </a:p>
          </p:txBody>
        </p:sp>
        <p:sp>
          <p:nvSpPr>
            <p:cNvPr id="30736" name="Line 8"/>
            <p:cNvSpPr>
              <a:spLocks noChangeShapeType="1"/>
            </p:cNvSpPr>
            <p:nvPr/>
          </p:nvSpPr>
          <p:spPr bwMode="auto">
            <a:xfrm flipH="1">
              <a:off x="1584" y="2688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dirty="0"/>
            </a:p>
          </p:txBody>
        </p:sp>
      </p:grpSp>
      <p:sp>
        <p:nvSpPr>
          <p:cNvPr id="18" name="Text Box 74"/>
          <p:cNvSpPr txBox="1">
            <a:spLocks noChangeArrowheads="1"/>
          </p:cNvSpPr>
          <p:nvPr/>
        </p:nvSpPr>
        <p:spPr bwMode="auto">
          <a:xfrm>
            <a:off x="295275" y="1828800"/>
            <a:ext cx="7705725" cy="369888"/>
          </a:xfrm>
          <a:prstGeom prst="rect">
            <a:avLst/>
          </a:prstGeom>
          <a:gradFill rotWithShape="1">
            <a:gsLst>
              <a:gs pos="0">
                <a:srgbClr val="FFE3DF"/>
              </a:gs>
              <a:gs pos="64999">
                <a:srgbClr val="FFBAB1"/>
              </a:gs>
              <a:gs pos="100000">
                <a:srgbClr val="FF9C8E"/>
              </a:gs>
            </a:gsLst>
            <a:lin ang="5400000" scaled="1"/>
          </a:gradFill>
          <a:ln w="9525">
            <a:solidFill>
              <a:srgbClr val="D3441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pitchFamily="-108" charset="0"/>
              <a:buAutoNum type="arabicParenBoth"/>
              <a:defRPr/>
            </a:pPr>
            <a:r>
              <a:rPr lang="en-US" dirty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State what physical </a:t>
            </a:r>
            <a:r>
              <a:rPr lang="en-US" b="1" dirty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quantity</a:t>
            </a:r>
            <a:r>
              <a:rPr lang="en-US" dirty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 is conserved in the collision.</a:t>
            </a:r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533400" y="76200"/>
            <a:ext cx="8001000" cy="1631950"/>
          </a:xfrm>
          <a:prstGeom prst="rect">
            <a:avLst/>
          </a:prstGeom>
          <a:gradFill rotWithShape="1">
            <a:gsLst>
              <a:gs pos="0">
                <a:srgbClr val="F4F0F1"/>
              </a:gs>
              <a:gs pos="64999">
                <a:srgbClr val="E1D9DA"/>
              </a:gs>
              <a:gs pos="100000">
                <a:srgbClr val="D5CACB"/>
              </a:gs>
            </a:gsLst>
            <a:lin ang="5400000" scaled="1"/>
          </a:gradFill>
          <a:ln w="9525">
            <a:solidFill>
              <a:srgbClr val="8E818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A car and its driver have a combined mass of 1200 kg.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The car collided with a stationary van of mass 1500 kg. 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The car and van locked together after impact and from the marks on the road the police were able to deduce that the wreckage moved at 4.0 m s</a:t>
            </a:r>
            <a:r>
              <a:rPr lang="en-US" sz="1800" baseline="30000" dirty="0" smtClean="0">
                <a:solidFill>
                  <a:srgbClr val="000000"/>
                </a:solidFill>
              </a:rPr>
              <a:t>–1</a:t>
            </a:r>
            <a:r>
              <a:rPr lang="en-US" sz="1800" dirty="0" smtClean="0">
                <a:solidFill>
                  <a:srgbClr val="000000"/>
                </a:solidFill>
              </a:rPr>
              <a:t> immediately after the collision.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4800" y="2362200"/>
            <a:ext cx="6172200" cy="646113"/>
          </a:xfrm>
          <a:prstGeom prst="rect">
            <a:avLst/>
          </a:prstGeom>
          <a:gradFill rotWithShape="1">
            <a:gsLst>
              <a:gs pos="0">
                <a:srgbClr val="F4F0F1"/>
              </a:gs>
              <a:gs pos="64999">
                <a:srgbClr val="E1D9DA"/>
              </a:gs>
              <a:gs pos="100000">
                <a:srgbClr val="D5CACB"/>
              </a:gs>
            </a:gsLst>
            <a:lin ang="5400000" scaled="1"/>
          </a:gradFill>
          <a:ln w="9525">
            <a:solidFill>
              <a:srgbClr val="8E818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42913" indent="-442913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AutoNum type="arabicParenBoth" startAt="2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State the </a:t>
            </a:r>
            <a:r>
              <a:rPr lang="en-US" sz="1800" b="1" dirty="0" smtClean="0">
                <a:solidFill>
                  <a:srgbClr val="000000"/>
                </a:solidFill>
              </a:rPr>
              <a:t>condition</a:t>
            </a:r>
            <a:r>
              <a:rPr lang="en-US" sz="1800" dirty="0" smtClean="0">
                <a:solidFill>
                  <a:srgbClr val="000000"/>
                </a:solidFill>
              </a:rPr>
              <a:t> necessary for the quantity you have named in (1) to be conserved</a:t>
            </a:r>
            <a:endParaRPr lang="en-GB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5275" y="130175"/>
            <a:ext cx="528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>
                <a:latin typeface="Verdana" pitchFamily="34" charset="0"/>
              </a:rPr>
              <a:t>Imagine two cars on the road.</a:t>
            </a:r>
            <a:endParaRPr lang="en-US" altLang="en-US" sz="1800">
              <a:latin typeface="Verdana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277938"/>
            <a:ext cx="24050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230313"/>
            <a:ext cx="2246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944938" y="139700"/>
            <a:ext cx="367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>
                <a:latin typeface="Verdana" pitchFamily="34" charset="0"/>
              </a:rPr>
              <a:t>They have the same mass.</a:t>
            </a:r>
            <a:endParaRPr lang="en-US" altLang="en-US" sz="1800">
              <a:latin typeface="Verdana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76225" y="520700"/>
            <a:ext cx="532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>
                <a:latin typeface="Verdana" pitchFamily="34" charset="0"/>
              </a:rPr>
              <a:t>They collide head on at the same speeds.</a:t>
            </a:r>
            <a:endParaRPr lang="en-US" altLang="en-US" sz="1800">
              <a:latin typeface="Verdana" pitchFamily="34" charset="0"/>
            </a:endParaRPr>
          </a:p>
        </p:txBody>
      </p:sp>
      <p:pic>
        <p:nvPicPr>
          <p:cNvPr id="5131" name="MSj0113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5520000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9667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MSj01138.wav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MSj03885520000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6175" y="984250"/>
            <a:ext cx="244475" cy="244475"/>
          </a:xfrm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60363" y="2041525"/>
            <a:ext cx="3063875" cy="36671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>
                <a:latin typeface="Verdana" pitchFamily="34" charset="0"/>
              </a:rPr>
              <a:t>Mass 1200kg   v</a:t>
            </a:r>
            <a:r>
              <a:rPr lang="en-NZ" altLang="en-US" sz="1800" baseline="-25000">
                <a:latin typeface="Verdana" pitchFamily="34" charset="0"/>
              </a:rPr>
              <a:t>i</a:t>
            </a:r>
            <a:r>
              <a:rPr lang="en-NZ" altLang="en-US" sz="1800">
                <a:latin typeface="Verdana" pitchFamily="34" charset="0"/>
              </a:rPr>
              <a:t> 15ms</a:t>
            </a:r>
            <a:r>
              <a:rPr lang="en-NZ" altLang="en-US" sz="1800" baseline="30000">
                <a:latin typeface="Verdana" pitchFamily="34" charset="0"/>
              </a:rPr>
              <a:t>-1</a:t>
            </a:r>
            <a:endParaRPr lang="en-US" altLang="en-US" sz="1800">
              <a:latin typeface="Verdana" pitchFamily="34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991100" y="2057400"/>
            <a:ext cx="3541713" cy="36671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>
                <a:latin typeface="Verdana" pitchFamily="34" charset="0"/>
              </a:rPr>
              <a:t>Mass 1200kg   v</a:t>
            </a:r>
            <a:r>
              <a:rPr lang="en-NZ" altLang="en-US" sz="1800" baseline="-25000">
                <a:latin typeface="Verdana" pitchFamily="34" charset="0"/>
              </a:rPr>
              <a:t>i</a:t>
            </a:r>
            <a:r>
              <a:rPr lang="en-NZ" altLang="en-US" sz="1800">
                <a:latin typeface="Verdana" pitchFamily="34" charset="0"/>
              </a:rPr>
              <a:t> -15ms</a:t>
            </a:r>
            <a:r>
              <a:rPr lang="en-NZ" altLang="en-US" sz="1800" baseline="30000">
                <a:latin typeface="Verdana" pitchFamily="34" charset="0"/>
              </a:rPr>
              <a:t>-1</a:t>
            </a:r>
            <a:endParaRPr lang="en-US" altLang="en-US" sz="1800">
              <a:latin typeface="Verdana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211388" y="2552700"/>
            <a:ext cx="4027487" cy="3667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 b="1">
                <a:latin typeface="Verdana" pitchFamily="34" charset="0"/>
              </a:rPr>
              <a:t>Momentum = mass x velocity</a:t>
            </a:r>
            <a:endParaRPr lang="en-US" altLang="en-US" sz="1800" b="1">
              <a:latin typeface="Verdana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103563" y="2944813"/>
            <a:ext cx="200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2400" b="1">
                <a:solidFill>
                  <a:srgbClr val="0000CC"/>
                </a:solidFill>
                <a:latin typeface="Verdana" pitchFamily="34" charset="0"/>
              </a:rPr>
              <a:t>P = mv</a:t>
            </a:r>
            <a:endParaRPr lang="en-US" altLang="en-US" sz="24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17538" y="3082925"/>
            <a:ext cx="174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1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m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1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v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1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576888" y="3098800"/>
            <a:ext cx="174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2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m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2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v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2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4363" y="3557588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1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1200x15 kgms</a:t>
            </a:r>
            <a:r>
              <a:rPr lang="en-NZ" altLang="en-US" sz="1800" b="1" baseline="30000">
                <a:solidFill>
                  <a:srgbClr val="0000CC"/>
                </a:solidFill>
                <a:latin typeface="Verdana" pitchFamily="34" charset="0"/>
              </a:rPr>
              <a:t>-1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561013" y="3551238"/>
            <a:ext cx="332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2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1200x(-15) kgms</a:t>
            </a:r>
            <a:r>
              <a:rPr lang="en-NZ" altLang="en-US" sz="1800" b="1" baseline="30000">
                <a:solidFill>
                  <a:srgbClr val="0000CC"/>
                </a:solidFill>
                <a:latin typeface="Verdana" pitchFamily="34" charset="0"/>
              </a:rPr>
              <a:t>-1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09600" y="4073525"/>
            <a:ext cx="298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1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18000 kgms</a:t>
            </a:r>
            <a:r>
              <a:rPr lang="en-NZ" altLang="en-US" sz="1800" b="1" baseline="30000">
                <a:solidFill>
                  <a:srgbClr val="0000CC"/>
                </a:solidFill>
                <a:latin typeface="Verdana" pitchFamily="34" charset="0"/>
              </a:rPr>
              <a:t>-1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548313" y="4048125"/>
            <a:ext cx="298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2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-18000 kgms</a:t>
            </a:r>
            <a:r>
              <a:rPr lang="en-NZ" altLang="en-US" sz="1800" b="1" baseline="30000">
                <a:solidFill>
                  <a:srgbClr val="0000CC"/>
                </a:solidFill>
                <a:latin typeface="Verdana" pitchFamily="34" charset="0"/>
              </a:rPr>
              <a:t>-1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901950" y="4422775"/>
            <a:ext cx="3095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2000" b="1">
                <a:solidFill>
                  <a:srgbClr val="6600CC"/>
                </a:solidFill>
                <a:latin typeface="Verdana" pitchFamily="34" charset="0"/>
              </a:rPr>
              <a:t>Velocity is a vector. Momentum is also. It has a direction.</a:t>
            </a:r>
            <a:endParaRPr lang="en-US" altLang="en-US" sz="2000" b="1">
              <a:solidFill>
                <a:srgbClr val="6600CC"/>
              </a:solidFill>
              <a:latin typeface="Verdana" pitchFamily="34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949325" y="5540375"/>
            <a:ext cx="7175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So here the cars collide. The momentum adds to zero. The cars have no momentum therefore the crumpled wreckage is at a standstill.</a:t>
            </a:r>
            <a:endParaRPr lang="en-US" altLang="en-US" sz="1800" b="1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00162 L 0.18021 -0.00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-0.00648 L -0.20573 -0.0064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53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253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253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6000" showWhenStopped="0"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  <p:audio>
              <p:cMediaNode vol="86000" showWhenStopped="0"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  <p:bldLst>
      <p:bldP spid="5124" grpId="0"/>
      <p:bldP spid="5128" grpId="0"/>
      <p:bldP spid="5129" grpId="0"/>
      <p:bldP spid="5134" grpId="0" animBg="1"/>
      <p:bldP spid="5135" grpId="0" animBg="1"/>
      <p:bldP spid="5136" grpId="0" animBg="1"/>
      <p:bldP spid="5136" grpId="1" animBg="1"/>
      <p:bldP spid="5137" grpId="0"/>
      <p:bldP spid="5138" grpId="0"/>
      <p:bldP spid="5139" grpId="0"/>
      <p:bldP spid="5141" grpId="0"/>
      <p:bldP spid="5142" grpId="0"/>
      <p:bldP spid="5143" grpId="0"/>
      <p:bldP spid="5143" grpId="1"/>
      <p:bldP spid="5144" grpId="0"/>
      <p:bldP spid="5144" grpId="1"/>
      <p:bldP spid="5145" grpId="0"/>
      <p:bldP spid="5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95275" y="130175"/>
            <a:ext cx="5289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600" dirty="0">
                <a:latin typeface="Verdana" pitchFamily="34" charset="0"/>
              </a:rPr>
              <a:t>Imagine two cars on the road.</a:t>
            </a:r>
            <a:endParaRPr lang="en-US" altLang="en-US" sz="1600" dirty="0">
              <a:latin typeface="Verdana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1288" y="1120775"/>
            <a:ext cx="24050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098550"/>
            <a:ext cx="21923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051300" y="128588"/>
            <a:ext cx="3679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>
                <a:latin typeface="Verdana" pitchFamily="34" charset="0"/>
              </a:rPr>
              <a:t>They have the same mass.</a:t>
            </a:r>
            <a:endParaRPr lang="en-US" altLang="en-US" sz="1600">
              <a:latin typeface="Verdana" pitchFamily="34" charset="0"/>
            </a:endParaRPr>
          </a:p>
        </p:txBody>
      </p:sp>
      <p:pic>
        <p:nvPicPr>
          <p:cNvPr id="6155" name="MSj011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5520000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9667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102225" y="1871663"/>
            <a:ext cx="3063875" cy="366712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>
                <a:latin typeface="Verdana" pitchFamily="34" charset="0"/>
              </a:rPr>
              <a:t>m</a:t>
            </a:r>
            <a:r>
              <a:rPr lang="en-NZ" altLang="en-US" sz="1800" baseline="-25000">
                <a:latin typeface="Verdana" pitchFamily="34" charset="0"/>
              </a:rPr>
              <a:t>2</a:t>
            </a:r>
            <a:r>
              <a:rPr lang="en-NZ" altLang="en-US" sz="1800">
                <a:latin typeface="Verdana" pitchFamily="34" charset="0"/>
              </a:rPr>
              <a:t> 1200kg   v</a:t>
            </a:r>
            <a:r>
              <a:rPr lang="en-NZ" altLang="en-US" sz="1800" baseline="-25000">
                <a:latin typeface="Verdana" pitchFamily="34" charset="0"/>
              </a:rPr>
              <a:t>2</a:t>
            </a:r>
            <a:r>
              <a:rPr lang="en-NZ" altLang="en-US" sz="1800">
                <a:latin typeface="Verdana" pitchFamily="34" charset="0"/>
              </a:rPr>
              <a:t> 20ms</a:t>
            </a:r>
            <a:r>
              <a:rPr lang="en-NZ" altLang="en-US" sz="1800" baseline="30000">
                <a:latin typeface="Verdana" pitchFamily="34" charset="0"/>
              </a:rPr>
              <a:t>-1</a:t>
            </a:r>
            <a:endParaRPr lang="en-US" altLang="en-US" sz="1800">
              <a:latin typeface="Verdana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290638" y="1917700"/>
            <a:ext cx="2978150" cy="36671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>
                <a:latin typeface="Verdana" pitchFamily="34" charset="0"/>
              </a:rPr>
              <a:t>m</a:t>
            </a:r>
            <a:r>
              <a:rPr lang="en-NZ" altLang="en-US" sz="1800" baseline="-25000">
                <a:latin typeface="Verdana" pitchFamily="34" charset="0"/>
              </a:rPr>
              <a:t>1</a:t>
            </a:r>
            <a:r>
              <a:rPr lang="en-NZ" altLang="en-US" sz="1800">
                <a:latin typeface="Verdana" pitchFamily="34" charset="0"/>
              </a:rPr>
              <a:t> 1200kg   v</a:t>
            </a:r>
            <a:r>
              <a:rPr lang="en-NZ" altLang="en-US" sz="1800" baseline="-25000">
                <a:latin typeface="Verdana" pitchFamily="34" charset="0"/>
              </a:rPr>
              <a:t>1</a:t>
            </a:r>
            <a:r>
              <a:rPr lang="en-NZ" altLang="en-US" sz="1800">
                <a:latin typeface="Verdana" pitchFamily="34" charset="0"/>
              </a:rPr>
              <a:t> 0ms</a:t>
            </a:r>
            <a:r>
              <a:rPr lang="en-NZ" altLang="en-US" sz="1800" baseline="30000">
                <a:latin typeface="Verdana" pitchFamily="34" charset="0"/>
              </a:rPr>
              <a:t>-1</a:t>
            </a:r>
            <a:endParaRPr lang="en-US" altLang="en-US" sz="1800">
              <a:latin typeface="Verdana" pitchFamily="34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084388" y="2403475"/>
            <a:ext cx="4027487" cy="3667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 b="1">
                <a:latin typeface="Verdana" pitchFamily="34" charset="0"/>
              </a:rPr>
              <a:t>Momentum = mass x velocity</a:t>
            </a:r>
            <a:endParaRPr lang="en-US" altLang="en-US" sz="1800" b="1">
              <a:latin typeface="Verdana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986088" y="2763838"/>
            <a:ext cx="200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2400" b="1">
                <a:solidFill>
                  <a:srgbClr val="0000CC"/>
                </a:solidFill>
                <a:latin typeface="Verdana" pitchFamily="34" charset="0"/>
              </a:rPr>
              <a:t>P = mv</a:t>
            </a:r>
            <a:endParaRPr lang="en-US" altLang="en-US" sz="24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17538" y="3049588"/>
            <a:ext cx="1743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1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m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1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v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1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545138" y="3001963"/>
            <a:ext cx="1743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2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m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2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v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2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14363" y="3557588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1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0 kgms</a:t>
            </a:r>
            <a:r>
              <a:rPr lang="en-NZ" altLang="en-US" sz="1800" b="1" baseline="30000">
                <a:solidFill>
                  <a:srgbClr val="0000CC"/>
                </a:solidFill>
                <a:latin typeface="Verdana" pitchFamily="34" charset="0"/>
              </a:rPr>
              <a:t>-1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507038" y="3444875"/>
            <a:ext cx="332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2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1200x20 kgms</a:t>
            </a:r>
            <a:r>
              <a:rPr lang="en-NZ" altLang="en-US" sz="1800" b="1" baseline="30000">
                <a:solidFill>
                  <a:srgbClr val="0000CC"/>
                </a:solidFill>
                <a:latin typeface="Verdana" pitchFamily="34" charset="0"/>
              </a:rPr>
              <a:t>-1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03200" y="477838"/>
            <a:ext cx="4348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600" dirty="0">
                <a:latin typeface="Verdana" pitchFamily="34" charset="0"/>
              </a:rPr>
              <a:t>One is stopped with the brake off.</a:t>
            </a:r>
            <a:endParaRPr lang="en-US" altLang="en-US" sz="1600" dirty="0">
              <a:latin typeface="Verdana" pitchFamily="34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433888" y="404813"/>
            <a:ext cx="41894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600">
                <a:latin typeface="Verdana" pitchFamily="34" charset="0"/>
              </a:rPr>
              <a:t>The other slams into the back of the first and they lock together</a:t>
            </a:r>
            <a:r>
              <a:rPr lang="en-NZ" altLang="en-US" sz="1600" b="1">
                <a:latin typeface="Verdana" pitchFamily="34" charset="0"/>
              </a:rPr>
              <a:t>.....</a:t>
            </a:r>
            <a:r>
              <a:rPr lang="en-NZ" altLang="en-US" sz="1800">
                <a:latin typeface="Verdana" pitchFamily="34" charset="0"/>
              </a:rPr>
              <a:t> </a:t>
            </a:r>
            <a:endParaRPr lang="en-US" altLang="en-US" sz="1800">
              <a:latin typeface="Verdana" pitchFamily="34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849438" y="4256088"/>
            <a:ext cx="4879975" cy="3667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 b="1">
                <a:latin typeface="Verdana" pitchFamily="34" charset="0"/>
              </a:rPr>
              <a:t>Momentum is conserved so that…</a:t>
            </a:r>
            <a:endParaRPr lang="en-US" altLang="en-US" sz="1800" b="1">
              <a:latin typeface="Verdana" pitchFamily="34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871788" y="4749800"/>
            <a:ext cx="160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24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2400" b="1" baseline="-25000">
                <a:solidFill>
                  <a:srgbClr val="0000CC"/>
                </a:solidFill>
                <a:latin typeface="Verdana" pitchFamily="34" charset="0"/>
              </a:rPr>
              <a:t>initial</a:t>
            </a:r>
            <a:r>
              <a:rPr lang="en-NZ" altLang="en-US" sz="2400" b="1">
                <a:solidFill>
                  <a:srgbClr val="0000CC"/>
                </a:solidFill>
                <a:latin typeface="Verdana" pitchFamily="34" charset="0"/>
              </a:rPr>
              <a:t>=</a:t>
            </a:r>
            <a:endParaRPr lang="en-US" altLang="en-US" sz="24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156075" y="4752975"/>
            <a:ext cx="170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24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2400" b="1" baseline="-25000">
                <a:solidFill>
                  <a:srgbClr val="0000CC"/>
                </a:solidFill>
                <a:latin typeface="Verdana" pitchFamily="34" charset="0"/>
              </a:rPr>
              <a:t>final</a:t>
            </a:r>
            <a:endParaRPr lang="en-US" altLang="en-US" sz="24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849563" y="5189538"/>
            <a:ext cx="382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f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24000kgms</a:t>
            </a:r>
            <a:r>
              <a:rPr lang="en-NZ" altLang="en-US" sz="1800" b="1" baseline="30000">
                <a:solidFill>
                  <a:srgbClr val="0000CC"/>
                </a:solidFill>
                <a:latin typeface="Verdana" pitchFamily="34" charset="0"/>
              </a:rPr>
              <a:t>-1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540375" y="3843338"/>
            <a:ext cx="332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P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2</a:t>
            </a: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 = 24000 kgms</a:t>
            </a:r>
            <a:r>
              <a:rPr lang="en-NZ" altLang="en-US" sz="1800" b="1" baseline="30000">
                <a:solidFill>
                  <a:srgbClr val="0000CC"/>
                </a:solidFill>
                <a:latin typeface="Verdana" pitchFamily="34" charset="0"/>
              </a:rPr>
              <a:t>-1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42888" y="4008438"/>
            <a:ext cx="14446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So how fast does the wreckage move?</a:t>
            </a:r>
            <a:endParaRPr lang="en-US" altLang="en-US" sz="18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868738" y="5484813"/>
            <a:ext cx="2084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3333CC"/>
                </a:solidFill>
                <a:latin typeface="Verdana" pitchFamily="34" charset="0"/>
              </a:rPr>
              <a:t>= m x v</a:t>
            </a:r>
            <a:r>
              <a:rPr lang="en-NZ" altLang="en-US" sz="1800" b="1" baseline="-25000">
                <a:solidFill>
                  <a:srgbClr val="3333CC"/>
                </a:solidFill>
                <a:latin typeface="Verdana" pitchFamily="34" charset="0"/>
              </a:rPr>
              <a:t>f</a:t>
            </a:r>
            <a:r>
              <a:rPr lang="en-NZ" altLang="en-US" sz="1800" b="1">
                <a:solidFill>
                  <a:srgbClr val="3333CC"/>
                </a:solidFill>
                <a:latin typeface="Verdana" pitchFamily="34" charset="0"/>
              </a:rPr>
              <a:t> </a:t>
            </a:r>
            <a:endParaRPr lang="en-US" altLang="en-US" sz="1800" b="1" baseline="-250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606675" y="5857875"/>
            <a:ext cx="4391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rgbClr val="0000CC"/>
                </a:solidFill>
                <a:latin typeface="Verdana" pitchFamily="34" charset="0"/>
              </a:rPr>
              <a:t>24000 = (1200+1200) x v</a:t>
            </a:r>
            <a:r>
              <a:rPr lang="en-NZ" altLang="en-US" sz="1800" b="1" baseline="-25000">
                <a:solidFill>
                  <a:srgbClr val="0000CC"/>
                </a:solidFill>
                <a:latin typeface="Verdana" pitchFamily="34" charset="0"/>
              </a:rPr>
              <a:t>f</a:t>
            </a:r>
            <a:endParaRPr lang="en-US" altLang="en-US" sz="18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594100" y="6165850"/>
            <a:ext cx="1924050" cy="396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NZ" altLang="en-US" sz="2000" b="1">
                <a:solidFill>
                  <a:srgbClr val="FF0000"/>
                </a:solidFill>
                <a:latin typeface="Verdana" pitchFamily="34" charset="0"/>
              </a:rPr>
              <a:t>v</a:t>
            </a:r>
            <a:r>
              <a:rPr lang="en-NZ" altLang="en-US" sz="2000" b="1" baseline="-25000">
                <a:solidFill>
                  <a:srgbClr val="FF0000"/>
                </a:solidFill>
                <a:latin typeface="Verdana" pitchFamily="34" charset="0"/>
              </a:rPr>
              <a:t>f </a:t>
            </a:r>
            <a:r>
              <a:rPr lang="en-NZ" altLang="en-US" sz="2000" b="1">
                <a:solidFill>
                  <a:srgbClr val="FF0000"/>
                </a:solidFill>
                <a:latin typeface="Verdana" pitchFamily="34" charset="0"/>
              </a:rPr>
              <a:t>= 10ms</a:t>
            </a:r>
            <a:r>
              <a:rPr lang="en-NZ" altLang="en-US" sz="2000" b="1" baseline="30000">
                <a:solidFill>
                  <a:srgbClr val="FF0000"/>
                </a:solidFill>
                <a:latin typeface="Verdana" pitchFamily="34" charset="0"/>
              </a:rPr>
              <a:t>-1</a:t>
            </a:r>
            <a:endParaRPr lang="en-US" alt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253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753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</p:childTnLst>
        </p:cTn>
      </p:par>
    </p:tnLst>
    <p:bldLst>
      <p:bldP spid="6151" grpId="0" autoUpdateAnimBg="0"/>
      <p:bldP spid="6154" grpId="0" autoUpdateAnimBg="0"/>
      <p:bldP spid="6156" grpId="0" animBg="1" autoUpdateAnimBg="0"/>
      <p:bldP spid="6157" grpId="0" animBg="1" autoUpdateAnimBg="0"/>
      <p:bldP spid="6158" grpId="0" animBg="1" autoUpdateAnimBg="0"/>
      <p:bldP spid="6159" grpId="0" autoUpdateAnimBg="0"/>
      <p:bldP spid="6160" grpId="0" autoUpdateAnimBg="0"/>
      <p:bldP spid="6161" grpId="0" autoUpdateAnimBg="0"/>
      <p:bldP spid="6162" grpId="0" autoUpdateAnimBg="0"/>
      <p:bldP spid="6163" grpId="0" autoUpdateAnimBg="0"/>
      <p:bldP spid="6164" grpId="0" autoUpdateAnimBg="0"/>
      <p:bldP spid="6165" grpId="0" autoUpdateAnimBg="0"/>
      <p:bldP spid="6166" grpId="0" animBg="1" autoUpdateAnimBg="0"/>
      <p:bldP spid="6167" grpId="0" autoUpdateAnimBg="0"/>
      <p:bldP spid="6168" grpId="0" autoUpdateAnimBg="0"/>
      <p:bldP spid="6169" grpId="0" autoUpdateAnimBg="0"/>
      <p:bldP spid="6170" grpId="0" autoUpdateAnimBg="0"/>
      <p:bldP spid="6171" grpId="0" autoUpdateAnimBg="0"/>
      <p:bldP spid="6172" grpId="0" autoUpdateAnimBg="0"/>
      <p:bldP spid="6173" grpId="0" autoUpdateAnimBg="0"/>
      <p:bldP spid="6174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63D8073CC7114F92067285022179B6" ma:contentTypeVersion="0" ma:contentTypeDescription="Create a new document." ma:contentTypeScope="" ma:versionID="8a465a28d08847c4de8ade4ce2fe5c8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C8901-2C6E-4F9E-8B9D-C50BBBC10E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6AC255-29BA-495D-8D00-127AC422C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BB5DC7E-6585-461C-9C8C-222DA5E8E1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427</Words>
  <Application>Microsoft Office PowerPoint</Application>
  <PresentationFormat>On-screen Show (4:3)</PresentationFormat>
  <Paragraphs>55</Paragraphs>
  <Slides>8</Slides>
  <Notes>6</Notes>
  <HiddenSlides>0</HiddenSlides>
  <MMClips>3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Default Design</vt:lpstr>
      <vt:lpstr>Blank Presentation</vt:lpstr>
      <vt:lpstr>1_Blank Presentation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Anderson</dc:creator>
  <cp:lastModifiedBy>Stephen Anderson</cp:lastModifiedBy>
  <cp:revision>49</cp:revision>
  <cp:lastPrinted>1601-01-01T00:00:00Z</cp:lastPrinted>
  <dcterms:created xsi:type="dcterms:W3CDTF">1601-01-01T00:00:00Z</dcterms:created>
  <dcterms:modified xsi:type="dcterms:W3CDTF">2014-05-22T00:08:49Z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