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6.xml" ContentType="application/vnd.openxmlformats-officedocument.presentationml.notesSlide+xml"/>
  <Override PartName="/ppt/embeddings/oleObject4.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23"/>
  </p:notesMasterIdLst>
  <p:handoutMasterIdLst>
    <p:handoutMasterId r:id="rId24"/>
  </p:handoutMasterIdLst>
  <p:sldIdLst>
    <p:sldId id="412" r:id="rId3"/>
    <p:sldId id="432" r:id="rId4"/>
    <p:sldId id="411" r:id="rId5"/>
    <p:sldId id="430" r:id="rId6"/>
    <p:sldId id="413" r:id="rId7"/>
    <p:sldId id="414" r:id="rId8"/>
    <p:sldId id="415" r:id="rId9"/>
    <p:sldId id="418" r:id="rId10"/>
    <p:sldId id="433" r:id="rId11"/>
    <p:sldId id="431" r:id="rId12"/>
    <p:sldId id="417" r:id="rId13"/>
    <p:sldId id="416" r:id="rId14"/>
    <p:sldId id="419" r:id="rId15"/>
    <p:sldId id="428" r:id="rId16"/>
    <p:sldId id="420" r:id="rId17"/>
    <p:sldId id="424" r:id="rId18"/>
    <p:sldId id="425" r:id="rId19"/>
    <p:sldId id="421" r:id="rId20"/>
    <p:sldId id="426" r:id="rId21"/>
    <p:sldId id="427" r:id="rId22"/>
  </p:sldIdLst>
  <p:sldSz cx="9144000" cy="6858000" type="screen4x3"/>
  <p:notesSz cx="9923463" cy="6791325"/>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85371" autoAdjust="0"/>
  </p:normalViewPr>
  <p:slideViewPr>
    <p:cSldViewPr>
      <p:cViewPr>
        <p:scale>
          <a:sx n="90" d="100"/>
          <a:sy n="90" d="100"/>
        </p:scale>
        <p:origin x="-1736" y="-408"/>
      </p:cViewPr>
      <p:guideLst>
        <p:guide orient="horz" pos="1872"/>
        <p:guide pos="5712"/>
      </p:guideLst>
    </p:cSldViewPr>
  </p:slideViewPr>
  <p:notesTextViewPr>
    <p:cViewPr>
      <p:scale>
        <a:sx n="100" d="100"/>
        <a:sy n="100" d="100"/>
      </p:scale>
      <p:origin x="0" y="0"/>
    </p:cViewPr>
  </p:notesTextViewPr>
  <p:sorterViewPr>
    <p:cViewPr>
      <p:scale>
        <a:sx n="100" d="100"/>
        <a:sy n="100" d="100"/>
      </p:scale>
      <p:origin x="0" y="8346"/>
    </p:cViewPr>
  </p:sorterViewPr>
  <p:notesViewPr>
    <p:cSldViewPr>
      <p:cViewPr>
        <p:scale>
          <a:sx n="100" d="100"/>
          <a:sy n="100" d="100"/>
        </p:scale>
        <p:origin x="-108" y="2676"/>
      </p:cViewPr>
      <p:guideLst>
        <p:guide orient="horz" pos="2139"/>
        <p:guide pos="312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 Id="rId2"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430053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a:p>
        </p:txBody>
      </p:sp>
      <p:sp>
        <p:nvSpPr>
          <p:cNvPr id="117763" name="Rectangle 3"/>
          <p:cNvSpPr>
            <a:spLocks noGrp="1" noChangeArrowheads="1"/>
          </p:cNvSpPr>
          <p:nvPr>
            <p:ph type="dt" sz="quarter" idx="1"/>
          </p:nvPr>
        </p:nvSpPr>
        <p:spPr bwMode="auto">
          <a:xfrm>
            <a:off x="5621338" y="0"/>
            <a:ext cx="4300537"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endParaRPr lang="en-US"/>
          </a:p>
        </p:txBody>
      </p:sp>
      <p:sp>
        <p:nvSpPr>
          <p:cNvPr id="117764" name="Rectangle 4"/>
          <p:cNvSpPr>
            <a:spLocks noGrp="1" noChangeArrowheads="1"/>
          </p:cNvSpPr>
          <p:nvPr>
            <p:ph type="ftr" sz="quarter" idx="2"/>
          </p:nvPr>
        </p:nvSpPr>
        <p:spPr bwMode="auto">
          <a:xfrm>
            <a:off x="0" y="6450013"/>
            <a:ext cx="430053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a:p>
        </p:txBody>
      </p:sp>
      <p:sp>
        <p:nvSpPr>
          <p:cNvPr id="117765" name="Rectangle 5"/>
          <p:cNvSpPr>
            <a:spLocks noGrp="1" noChangeArrowheads="1"/>
          </p:cNvSpPr>
          <p:nvPr>
            <p:ph type="sldNum" sz="quarter" idx="3"/>
          </p:nvPr>
        </p:nvSpPr>
        <p:spPr bwMode="auto">
          <a:xfrm>
            <a:off x="5621338" y="6450013"/>
            <a:ext cx="4300537"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77D45DA2-B43F-47AF-B525-DE2B226E7416}" type="slidenum">
              <a:rPr lang="en-US"/>
              <a:pPr>
                <a:defRPr/>
              </a:pPr>
              <a:t>‹#›</a:t>
            </a:fld>
            <a:endParaRPr lang="en-US"/>
          </a:p>
        </p:txBody>
      </p:sp>
    </p:spTree>
    <p:extLst>
      <p:ext uri="{BB962C8B-B14F-4D97-AF65-F5344CB8AC3E}">
        <p14:creationId xmlns:p14="http://schemas.microsoft.com/office/powerpoint/2010/main" val="720964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430053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lvl1pPr>
          </a:lstStyle>
          <a:p>
            <a:pPr>
              <a:defRPr/>
            </a:pPr>
            <a:endParaRPr lang="en-US"/>
          </a:p>
        </p:txBody>
      </p:sp>
      <p:sp>
        <p:nvSpPr>
          <p:cNvPr id="26627" name="Rectangle 3"/>
          <p:cNvSpPr>
            <a:spLocks noGrp="1" noChangeArrowheads="1"/>
          </p:cNvSpPr>
          <p:nvPr>
            <p:ph type="dt" idx="1"/>
          </p:nvPr>
        </p:nvSpPr>
        <p:spPr bwMode="auto">
          <a:xfrm>
            <a:off x="5622925" y="0"/>
            <a:ext cx="4300538"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lvl1pPr>
          </a:lstStyle>
          <a:p>
            <a:pPr>
              <a:defRPr/>
            </a:pPr>
            <a:endParaRPr lang="en-US"/>
          </a:p>
        </p:txBody>
      </p:sp>
      <p:sp>
        <p:nvSpPr>
          <p:cNvPr id="24580" name="Rectangle 4"/>
          <p:cNvSpPr>
            <a:spLocks noGrp="1" noRot="1" noChangeAspect="1" noChangeArrowheads="1" noTextEdit="1"/>
          </p:cNvSpPr>
          <p:nvPr>
            <p:ph type="sldImg" idx="2"/>
          </p:nvPr>
        </p:nvSpPr>
        <p:spPr bwMode="auto">
          <a:xfrm>
            <a:off x="3263900" y="509588"/>
            <a:ext cx="3395663" cy="25463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1322388" y="3225800"/>
            <a:ext cx="7278687" cy="30559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6451600"/>
            <a:ext cx="430053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b="0"/>
            </a:lvl1pPr>
          </a:lstStyle>
          <a:p>
            <a:pPr>
              <a:defRPr/>
            </a:pPr>
            <a:endParaRPr lang="en-US"/>
          </a:p>
        </p:txBody>
      </p:sp>
      <p:sp>
        <p:nvSpPr>
          <p:cNvPr id="26631" name="Rectangle 7"/>
          <p:cNvSpPr>
            <a:spLocks noGrp="1" noChangeArrowheads="1"/>
          </p:cNvSpPr>
          <p:nvPr>
            <p:ph type="sldNum" sz="quarter" idx="5"/>
          </p:nvPr>
        </p:nvSpPr>
        <p:spPr bwMode="auto">
          <a:xfrm>
            <a:off x="5622925" y="6451600"/>
            <a:ext cx="4300538"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lvl1pPr>
          </a:lstStyle>
          <a:p>
            <a:pPr>
              <a:defRPr/>
            </a:pPr>
            <a:fld id="{98E3E087-2602-4B40-A150-88C8DF6F01E1}" type="slidenum">
              <a:rPr lang="en-US"/>
              <a:pPr>
                <a:defRPr/>
              </a:pPr>
              <a:t>‹#›</a:t>
            </a:fld>
            <a:endParaRPr lang="en-US"/>
          </a:p>
        </p:txBody>
      </p:sp>
    </p:spTree>
    <p:extLst>
      <p:ext uri="{BB962C8B-B14F-4D97-AF65-F5344CB8AC3E}">
        <p14:creationId xmlns:p14="http://schemas.microsoft.com/office/powerpoint/2010/main" val="4059101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The phrase ‘centre of gravity’ is widely used outside science.  Here are some examples.</a:t>
            </a:r>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A1C5D2-3B64-43CC-855E-4C0440A60416}" type="slidenum">
              <a:rPr lang="en-US">
                <a:latin typeface="Calibri" pitchFamily="34" charset="0"/>
              </a:rPr>
              <a:pPr eaLnBrk="1" hangingPunct="1"/>
              <a:t>2</a:t>
            </a:fld>
            <a:endParaRPr 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NOTE: before this activity, introduce the idea of centre of gravity/mass in whatever way you like: students try balancing objects (e.g. rulers with </a:t>
            </a:r>
            <a:r>
              <a:rPr lang="en-GB" dirty="0" err="1" smtClean="0"/>
              <a:t>plasticine</a:t>
            </a:r>
            <a:r>
              <a:rPr lang="en-GB" dirty="0" smtClean="0"/>
              <a:t> blobs stuck on, cardboard shapes) on their fingertips to find out  Title slide.  Assuming this man is in stationary balance, his centre of gravity must be above his base (his hands).  What if he straightened his legs?  That would move his centre of gravity to the right, and he would unbalance, tipping clockwise.</a:t>
            </a:r>
            <a:endParaRPr 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D98594-F680-4146-96BB-15CCDB587B45}" type="slidenum">
              <a:rPr lang="en-US">
                <a:latin typeface="Calibri" pitchFamily="34" charset="0"/>
              </a:rPr>
              <a:pPr eaLnBrk="1" hangingPunct="1"/>
              <a:t>8</a:t>
            </a:fld>
            <a:endParaRPr 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b="1" dirty="0" smtClean="0"/>
              <a:t>Starter  option 2.  </a:t>
            </a:r>
            <a:r>
              <a:rPr lang="en-GB" dirty="0" smtClean="0"/>
              <a:t>Show this picture, or better, do the demo (or one of any number of fairly well-known similar ones, e.g. forks in cork).  Why does this balance?  The weight of the hammer is acting at a point directly below where the ruler overlaps the table.</a:t>
            </a:r>
            <a:endParaRPr lang="en-US" b="1"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228BAF-BA69-4AAD-AFA4-58131B8798E4}" type="slidenum">
              <a:rPr lang="en-US">
                <a:latin typeface="Calibri" pitchFamily="34" charset="0"/>
              </a:rPr>
              <a:pPr eaLnBrk="1" hangingPunct="1"/>
              <a:t>11</a:t>
            </a:fld>
            <a:endParaRPr 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Some examples of how the location of a person’s centre of gravity can change.  The picture on the right shows that it is possible for an object’s centre of gravity to be outside the object.</a:t>
            </a:r>
            <a:endParaRPr 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8DCDCB-7369-4A78-AC6E-23E3C0CFBBCE}" type="slidenum">
              <a:rPr lang="en-US">
                <a:latin typeface="Calibri" pitchFamily="34" charset="0"/>
              </a:rPr>
              <a:pPr eaLnBrk="1" hangingPunct="1"/>
              <a:t>12</a:t>
            </a:fld>
            <a:endParaRPr 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endParaRPr lang="en-US" smtClean="0"/>
          </a:p>
        </p:txBody>
      </p:sp>
      <p:sp>
        <p:nvSpPr>
          <p:cNvPr id="21508" name="Slide Number Placeholder 3"/>
          <p:cNvSpPr>
            <a:spLocks noGrp="1"/>
          </p:cNvSpPr>
          <p:nvPr>
            <p:ph type="sldNum" sz="quarter" idx="5"/>
          </p:nvPr>
        </p:nvSpPr>
        <p:spPr>
          <a:noFill/>
        </p:spPr>
        <p:txBody>
          <a:bodyPr/>
          <a:lstStyle/>
          <a:p>
            <a:fld id="{0FE026C2-8EFD-4EF7-8CA6-43C6A8D4DCA5}" type="slidenum">
              <a:rPr lang="en-US" smtClean="0"/>
              <a:pPr/>
              <a:t>16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CA607C9-93CF-448E-A457-AB0FD22E6421}" type="slidenum">
              <a:rPr lang="en-US" smtClean="0"/>
              <a:pPr/>
              <a:t>18</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fld id="{60D03982-399B-43DE-94F2-7FFA4A16D7BC}" type="slidenum">
              <a:rPr lang="en-US" altLang="en-US" sz="1200">
                <a:solidFill>
                  <a:prstClr val="black"/>
                </a:solidFill>
              </a:rPr>
              <a:pPr/>
              <a:t>19</a:t>
            </a:fld>
            <a:endParaRPr lang="en-US" altLang="en-US" sz="1200">
              <a:solidFill>
                <a:prstClr val="black"/>
              </a:solidFill>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fld id="{97193060-3981-4C7E-9CDD-7413823C3D5F}" type="slidenum">
              <a:rPr lang="en-US" altLang="en-US" sz="1200">
                <a:solidFill>
                  <a:prstClr val="black"/>
                </a:solidFill>
              </a:rPr>
              <a:pPr/>
              <a:t>20</a:t>
            </a:fld>
            <a:endParaRPr lang="en-US" alt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6ECDD-8E2B-47A2-8C89-9114CCF1CEC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24F8F0-BDD7-41EF-BA89-D8A314B7CC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9F52DC-C928-4593-AD99-3C4076489A0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15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3112A6A3-0083-4BD9-B471-22B081D33B3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48370579"/>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700136C7-A01F-4E88-AF6E-A5FE6ED6609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17881061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CA"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12AA2396-36B6-4924-B325-FD73D2C95F8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8896112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0C9F1C41-FBE0-4ECE-A7D1-B191B716562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254940436"/>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fld id="{CAD67A8F-8FDF-4C3B-B106-F011D187624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27390551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fld id="{9B05D035-A4D1-4938-8B7F-5E8F257974A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05658323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fld id="{98680B76-0F1A-4CF4-8481-E5A3799BFDD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53476426"/>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56DFECB1-10BB-4147-9DD8-7F19BB5FBC1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916129187"/>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420B41-CBC2-4F81-9175-FC2E6B626A5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fld id="{027B73AA-7175-4A4C-824D-B92C407AC5A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50167026"/>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3DD469D9-5E6C-45FB-8D14-50B72BD1C6D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026953776"/>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fld id="{E4C83A4B-412C-4000-A057-A2F1C77A0A84}"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911528169"/>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9935A3-E633-4ACA-905D-0C17D63FAE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D9E3A5-858F-4A4B-9C5C-57A12D8B6D6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4F2E3A-EBA7-49BA-9E43-D8E09A0BD5C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CD16BB-372B-464F-95C4-CA2C3C0081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AC5CDC5-08E5-4B8B-9E5E-863E18AD6ED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108558-30C8-4809-ABB8-D08A2AE214E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BBDA0D-F88E-4961-B2C7-171C36FD1AE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b="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a:lvl1pPr>
          </a:lstStyle>
          <a:p>
            <a:pPr>
              <a:defRPr/>
            </a:pPr>
            <a:fld id="{AED47325-CF43-445D-859E-ACE8092466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cs typeface="ＭＳ Ｐゴシック" charset="-128"/>
              </a:defRPr>
            </a:lvl1pPr>
          </a:lstStyle>
          <a:p>
            <a:pPr>
              <a:defRPr/>
            </a:pPr>
            <a:endParaRPr lang="en-US" b="0">
              <a:solidFill>
                <a:prstClr val="black"/>
              </a:solidFill>
              <a:latin typeface="Verdana" charset="0"/>
              <a:ea typeface="ＭＳ Ｐゴシック" charset="-128"/>
            </a:endParaRPr>
          </a:p>
        </p:txBody>
      </p:sp>
      <p:sp>
        <p:nvSpPr>
          <p:cNvPr id="204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ＭＳ Ｐゴシック" charset="-128"/>
              </a:defRPr>
            </a:lvl1pPr>
          </a:lstStyle>
          <a:p>
            <a:pPr>
              <a:defRPr/>
            </a:pPr>
            <a:endParaRPr lang="en-US" b="0">
              <a:solidFill>
                <a:prstClr val="black"/>
              </a:solidFill>
              <a:latin typeface="Verdana" charset="0"/>
              <a:ea typeface="ＭＳ Ｐゴシック" charset="-128"/>
            </a:endParaRPr>
          </a:p>
        </p:txBody>
      </p:sp>
      <p:sp>
        <p:nvSpPr>
          <p:cNvPr id="204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fld id="{5D0818E7-9965-47B5-A302-95AD2DB46FE0}" type="slidenum">
              <a:rPr lang="en-US" altLang="en-US" b="0">
                <a:solidFill>
                  <a:prstClr val="black"/>
                </a:solidFill>
                <a:latin typeface="Verdana" charset="0"/>
                <a:ea typeface="ＭＳ Ｐゴシック" charset="-128"/>
              </a:rPr>
              <a:pPr/>
              <a:t>‹#›</a:t>
            </a:fld>
            <a:endParaRPr lang="en-US" altLang="en-US" b="0">
              <a:solidFill>
                <a:prstClr val="black"/>
              </a:solidFill>
              <a:latin typeface="Verdana" charset="0"/>
              <a:ea typeface="ＭＳ Ｐゴシック" charset="-128"/>
            </a:endParaRPr>
          </a:p>
        </p:txBody>
      </p:sp>
    </p:spTree>
    <p:extLst>
      <p:ext uri="{BB962C8B-B14F-4D97-AF65-F5344CB8AC3E}">
        <p14:creationId xmlns:p14="http://schemas.microsoft.com/office/powerpoint/2010/main" val="1089681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Verdana"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Verdana"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Verdana"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Verdana" pitchFamily="-109"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6pPr>
      <a:lvl7pPr marL="9144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7pPr>
      <a:lvl8pPr marL="13716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8pPr>
      <a:lvl9pPr marL="1828800" algn="ctr" rtl="0" fontAlgn="base">
        <a:spcBef>
          <a:spcPct val="0"/>
        </a:spcBef>
        <a:spcAft>
          <a:spcPct val="0"/>
        </a:spcAft>
        <a:defRPr sz="4400">
          <a:solidFill>
            <a:schemeClr val="tx2"/>
          </a:solidFill>
          <a:latin typeface="Arial" pitchFamily="-107" charset="0"/>
          <a:ea typeface="Osaka" pitchFamily="-107" charset="-128"/>
          <a:cs typeface="Osaka" pitchFamily="-107"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cs typeface="+mn-cs"/>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cs typeface="+mn-cs"/>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cs typeface="+mn-cs"/>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21.wmf"/><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2.wmf"/><Relationship Id="rId5" Type="http://schemas.openxmlformats.org/officeDocument/2006/relationships/oleObject" Target="../embeddings/oleObject3.bin"/><Relationship Id="rId6" Type="http://schemas.openxmlformats.org/officeDocument/2006/relationships/image" Target="../media/image23.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4.bin"/><Relationship Id="rId5" Type="http://schemas.openxmlformats.org/officeDocument/2006/relationships/image" Target="../media/image24.wmf"/><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8.png"/><Relationship Id="rId5" Type="http://schemas.openxmlformats.org/officeDocument/2006/relationships/image" Target="../media/image31.jpeg"/><Relationship Id="rId6" Type="http://schemas.openxmlformats.org/officeDocument/2006/relationships/image" Target="../media/image32.png"/><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547664" y="1916832"/>
            <a:ext cx="5886450" cy="1938992"/>
          </a:xfrm>
          <a:prstGeom prst="rect">
            <a:avLst/>
          </a:prstGeom>
          <a:noFill/>
          <a:ln w="9525">
            <a:noFill/>
            <a:miter lim="800000"/>
            <a:headEnd/>
            <a:tailEnd/>
          </a:ln>
        </p:spPr>
        <p:txBody>
          <a:bodyPr>
            <a:spAutoFit/>
          </a:bodyPr>
          <a:lstStyle/>
          <a:p>
            <a:r>
              <a:rPr lang="en-US" sz="4000" dirty="0">
                <a:solidFill>
                  <a:schemeClr val="accent2"/>
                </a:solidFill>
              </a:rPr>
              <a:t>Centre of Mass  ~ </a:t>
            </a:r>
            <a:r>
              <a:rPr lang="en-US" sz="4000" dirty="0" err="1" smtClean="0">
                <a:solidFill>
                  <a:schemeClr val="accent2"/>
                </a:solidFill>
              </a:rPr>
              <a:t>CoM</a:t>
            </a:r>
            <a:endParaRPr lang="en-US" sz="4000" dirty="0" smtClean="0">
              <a:solidFill>
                <a:schemeClr val="accent2"/>
              </a:solidFill>
            </a:endParaRPr>
          </a:p>
          <a:p>
            <a:r>
              <a:rPr lang="en-US" sz="4000" dirty="0" smtClean="0">
                <a:solidFill>
                  <a:schemeClr val="accent2"/>
                </a:solidFill>
              </a:rPr>
              <a:t>		or</a:t>
            </a:r>
          </a:p>
          <a:p>
            <a:r>
              <a:rPr lang="en-US" sz="4000" dirty="0" smtClean="0">
                <a:solidFill>
                  <a:schemeClr val="accent2"/>
                </a:solidFill>
              </a:rPr>
              <a:t>Centre of Gravity</a:t>
            </a:r>
            <a:endParaRPr lang="en-US" sz="4000" dirty="0">
              <a:solidFill>
                <a:schemeClr val="accent2"/>
              </a:solidFill>
            </a:endParaRPr>
          </a:p>
        </p:txBody>
      </p:sp>
    </p:spTree>
    <p:extLst>
      <p:ext uri="{BB962C8B-B14F-4D97-AF65-F5344CB8AC3E}">
        <p14:creationId xmlns:p14="http://schemas.microsoft.com/office/powerpoint/2010/main" val="10966400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404664"/>
            <a:ext cx="412209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55" y="664795"/>
            <a:ext cx="4104456" cy="387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4470" y="875171"/>
            <a:ext cx="4329485" cy="3659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7343" y="880487"/>
            <a:ext cx="4556612" cy="3654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218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Amanda\My Documents\Education\Science\PHYSICS\Forces\Moments &amp; Centre of Gravity\Balancing Hammer &amp; Ru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93328"/>
            <a:ext cx="7272808" cy="545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1520" y="5877272"/>
            <a:ext cx="9145016" cy="830997"/>
          </a:xfrm>
          <a:prstGeom prst="rect">
            <a:avLst/>
          </a:prstGeom>
        </p:spPr>
        <p:txBody>
          <a:bodyPr wrap="square">
            <a:spAutoFit/>
          </a:bodyPr>
          <a:lstStyle/>
          <a:p>
            <a:r>
              <a:rPr lang="en-GB" dirty="0"/>
              <a:t>Why does this balance?  The weight of the hammer is acting at a point directly below where the ruler overlaps the table.</a:t>
            </a:r>
            <a:endParaRPr lang="en-NZ" dirty="0"/>
          </a:p>
        </p:txBody>
      </p:sp>
    </p:spTree>
    <p:extLst>
      <p:ext uri="{BB962C8B-B14F-4D97-AF65-F5344CB8AC3E}">
        <p14:creationId xmlns:p14="http://schemas.microsoft.com/office/powerpoint/2010/main" val="2799909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163" y="0"/>
            <a:ext cx="6954838"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75938" y="5517232"/>
            <a:ext cx="6912768" cy="830997"/>
          </a:xfrm>
          <a:prstGeom prst="rect">
            <a:avLst/>
          </a:prstGeom>
        </p:spPr>
        <p:txBody>
          <a:bodyPr wrap="square">
            <a:spAutoFit/>
          </a:bodyPr>
          <a:lstStyle/>
          <a:p>
            <a:r>
              <a:rPr lang="en-GB" dirty="0"/>
              <a:t>it is possible for an object’s centre of gravity to be outside the object.</a:t>
            </a:r>
            <a:endParaRPr lang="en-US" dirty="0"/>
          </a:p>
        </p:txBody>
      </p:sp>
    </p:spTree>
    <p:extLst>
      <p:ext uri="{BB962C8B-B14F-4D97-AF65-F5344CB8AC3E}">
        <p14:creationId xmlns:p14="http://schemas.microsoft.com/office/powerpoint/2010/main" val="1347152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795096"/>
            <a:ext cx="4748957" cy="3851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6551864"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4574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7995650"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1762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3.amazonaws.com/answer-board-image/ea4419fb-3090-4407-b7b3-97f2569d45c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556792"/>
            <a:ext cx="4032448" cy="282958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data:image/jpeg;base64,/9j/4AAQSkZJRgABAQAAAQABAAD/2wCEAAkGBhARERQTEhQVFBIVFBUXGRgXGRcUGBgYGBYVGBYWGRYYHCggGBkkGRYSHy8iIycpLCwsGB4xNTAqNSYrLCkBCQoKDAsNFA4OGTQaHiU1NTYuNSkpKSk1KTY1MTY2NSkqKSw1KSk0KSksMzUpLCkpLC4pKSkpLywpKSkpKSkpKf/AABEIAI0BZgMBIgACEQEDEQH/xAAcAAEAAgIDAQAAAAAAAAAAAAAABgcEBQECAwj/xABFEAACAQMCAwYDBAYHBgcAAAABAgMABBEFIQYSMQcTQVFhcSIygRRCkaEVIzNSgrEkY3KSorLBCBclYqPCNVNzdIOU0f/EABUBAQEAAAAAAAAAAAAAAAAAAAAB/8QAFxEBAAMAAAAAAAAAAAAAAAAAAAERMf/aAAwDAQACEQMRAD8AvGlK6O+Nz0oO5NcZqvrrtGnvXe30aEXDKSrXUnwW0Z9D1kPt5gjIrvacA6lKP6dq1y5O/Lbqluo8xzKMn6BaCfc1Aag0/ZcvzQX+oQyDfm79pQTjqyPkGvOO413TwBIqapCOrx8tvcKNySUJ5JNsbA5/mAn1K0mgcY2l7kQyDvFyGiYFJUI2w0bYYb58K3QNBzXVnA61p+JeK7ewjDztgseWNFBeSRz0REG7EnH4+FVqt5qWuajJZT5tbKBA1xFE3xHnGUhkkxuxB3C7YDDrQTrV+1HSLVist3HzDYqnNKQfIiMNj6120TtN0m7OIbqPmJwFfMTE4zssgBbbyzWx0jhKxtYhFDBGsY8CoYn1LNksfc15X3A+mzZ7y0gbPiY1B+hAyPpQbpJAQCDkHoRuPxrsDUCPZLbwgnTp7ixfcjkkaWMnGPiikJDdB45261rb7tB1DR5I49VjSe3kPKt1ApU5AH7SM7c3zHAI2BwDigs+la/RNdgvIVmt5FkiboR/Ig7qR5EA1sKBSlKBSlKBSlKBSlKBSlKBSlKBSlKBSlKBSlKBSlKBSlKBSlKBSlKBSlKBSlKBUJ7RpHuDb6ZExRr1nErKMlLeMc0p8hzZVN/OpsarayumuOJ5wCeS0s1j9OaTkcn0+bH8NBPNI0iG1iSGBFjiQYVV2HqfUnqT61m0pQKVrde4ht7KBp7hwkS4ycEnJ2AAG5JNQ5u2/TkbE6XUCn5WlhYBvYDf16UG64w4O0+8CtcYimziOdW7qVWwccr/AHjsTynPTpUdPA/EEfwwaxmLw72FGcDwBYhiT65/Cs2zKa1eLP8ADJplqwMP9ddDrIR15EVsAED4ietT0CggvDPZ81rLJe31wb295MLIy4WJF3wi565yebb0AySevY3bE2DXLftLy5nuHz1+JyB+S5/iNTi6TKMPNSPxFQbsSmH6KRM5MM08Z3zgiQsB/dZaCfV0lmVQWYgAAkk7AAdST4Cu9QPtov54tMcRAcszpDK5P7OOQlS+PEZwv8VBN7a6SRVeNg6MAVZSCCD0II6iul/YRzo0cqLJGwwysMgjyINeGhaalvbwwx/JFEiD2VQM/XGfrWfQfO2q8L6jo2rEaYxxKplijJGJUU5kgKk4dkydvm5TkHNWlwF2o22o5icG3vEyHhfrkbMVJAzv1HUV79pllzWiTL+1tri3njPiCsqhh7FWYVre0Xsuh1Be/gPcXyAMkgyocruqvjoc9GG49elBYIauaqTgTtWljl+wawO4uVwFlf4Q532fGwPk4OG9PG2UbIzQdqUpQKUNY9xfxR553RMDPxMF2+poMilae14vsJWKx3du7DqFlQke4DehrZw3CvurKw9CD/Kg9aUpQKUpQKUpQKUpQKUpQKUpQKUpQKUpQKUpQKUpQKUpQcNUN4D7qWbUbpQDJJePGWxg8sKJGq+eBysfc5qZNVf9mrd1d6vbNs6Xvfcu/wAs6hlYehxn0z6igns8yopZiFUAkknAAHUknoK1/D3EMF7AJ4CWiZnUEjGeR2QnHllTXjxnpJurC6gHzSQuq/2sZX8wKi3DejXOEutMnijtLqNZWt5Y2ZFkKjnaMqQUyeo8wfPYNr2lcLtf2LIjiOaF1njZvk5487N4YILDcEDY42rL4O4iGo6fDctHjvEYMmzDmRmRgPAgspI9MVhX3DHegyandd5Cu5hT+jWw3GOccxaXywzcp/dqT2NjFDGscSKkajCqgCqB6AUEO7MdCnt/tkjwC0hnuOeK2yGMYChSxKnA5sA8vhjyxUze+iU4LoD5FgD+Ga9eWqg4n7O7S44gX7QCYbu2dwFcq3fRcin6cnLt7+VBbkdwrD4WDexB/lVVcC336O1q+02TAjuJGuYD03f4uTGdzy7f/GfOsjVOzcaXG15pLtFLCjPJG7GSO4jUFmjYHo2BsR/qCIHqnFUGr6vpM8KvHP3sCTIeilJg4ZW+8MGTB67Cg+jq0PHmmm4067iAyzW8vKP+YKWX/EBW+ryuBlW/sn+VBHezXWftWmWkpOW7pUY+bR/Ax+pWpPVUdgV93enzxyuoEV3Io5iFwOSMkb+HMWPuTUq1ntKtIm7mDmvLo9ILcd42cgZdx8Ma5IySaBx3cd6ILFD+supVDdMrBGwed8H0HJ7uKlaDao3wtos4kkvLzl+1zAAKu628I3WBTn4jzFmZtuYnyAqTUGh4r4LtNSiMdzGG/dcbOh81br9Ohqt49P4h0I8luP0jYAHC/fQDoMZ5l+nMu3QVc1cYoKiT/aEijAF1Y3MLkZABBB9ufkOPpXk/a7qtzNDBa2K25uWYQvclyG5V5mOwXoPLPUdalPbLak6VLIuOaF4ZV/hlXO/sT+FbDiTRZrt9Pnh5Q0Fwkzcxwe7aNlcLscn4htQapuBdVuSPtuqOI/GK1jFv4/8Am55iPAjH1ruvYloxJaSGSVyclpJpix9yHGandc0EKn7G9EcAGzUY/deVT9Sr5P1rTXXYNZBueznubSQZw0blsH6/F+DDrVnUoK7jHENgoyYtUhXrj+j3GM9RnKvgZ23PSt9w12g2V6xiVmiuVxzQTKYpVPlyn5v4Seo8xUl5arztw0OKXTJZ+7UzQcjJJjDoDIgbDDfGM7dPwoLDzXNU/wAJ9u9qkUUF8k0MqRorSFS6tgAc2B8Yz16H3q0tK1u3uoxJbypKh8UIb6HyPvQZ1KUoFKUoFKUoFKUoFKUoFKUoFKUoFKUoFKUoODVe8c2xsL2DV05u6UdzeKu/NE3wxyEePIxHTfYVYdeVzaJIrJIoZGUqykZBU7EEeIxmgjF7xFPI0sVt3ffCOK4tiWBW5i27xN/lbIZcjOOdD5itDwHrBlv7oW6SwWKLzSxTKqCO6kIZlj2yB85YZIyQRgEZ1+o8Bahp+DpixXcKPzww3Hz2zkjmMMhZcqQTkFh08d87PhHsjtlh7y/jEt3LI8sq87mEMzE8ojDcjAAjcg7/AEoI7Bpkd7dSafeX8QtEuJ5I4IpR3s7yyySguw6BQ+yA5JGcCrjtohGioMkKoAJ3OAABk+daa84G057Y2/2eJIjuAihCrZzzKy7qwO+RURn4P1W6aOyu5s6fAeYzq5Wa6GCI4nCnKlc/ETs3wnc9Alk3GtrHePayN3ZSONzI5VY8ysVSMEn5zjOKi+vahFc8QaYkDpIbdLp5eQhuQNGFXJHmSNvUV30vsatBP313LJeMOYKsu6cg+GJXByXZF5hnO+ScVK9D4LsLJne2t0iZ9mK5zjOcb9BnwG1BuJowylT0IIPsdjXzjpfDsFpc6XcRgh/0pJayAnY93OEVt+jchGfPFfSBqiuI7KSO1vZBu9hrpugB1McnI+PT51OfQ0F7V1c4B9q8rG8WaNJEIZJEV1I3BVgCCPTBFa3jLUDBYXcq/MltMy/2uRuX88UFa9kPCun30N5PNbxTN9vnCs4D/ByxsoGdsfET9atfTtJgt15IIkiT91FCD8AKgnYFAq6QhAwXmmZvUghc/wB1VH0qx6BSlKBSlKCEds4U6Ld8xwMRfiJ4io/HFSzSlxBED1Eaf5RUI7dpeXRph+9JCv8A1Fb/ALanOnLiKMf1af5RQe7VXvBXEl9c3jW00vN9jFwtx+rRe8ZpiLU7Lhf1Ss3wkeuasJqqrs81j/iMszMvd6qZpIceJtJXiwD1JMeHx6GpG0k5a1ga5rgVzVUqDdszsdLeFMd5cSwQoD4s8q7fgDU5queL7h59e0u0G8cQkupB1GyuqMfYqQPVqCb3miW8yBJoY5F5eXDqrDGOm4qJX3ZDZhjLYNJYXPUSQsxTPgGiJ5SvoMVOxXNBW51jX9OP9JhTUrcDeWDEc4A6lovvnp8o89+lSThXj6x1AYgkxKPmhf4JVPiCh64O2RkVIyoqMcUdndjfHndDFcDdZ4j3cqkdDzL82PI5oJODXNVtHxFqekYXUQ17Z+F3Evxxj+uiH3QM/ED4dTU80nWILqJZoJFkjboynI9QfIjoR4UGbSldXcDqcD12oO1K8451b5SD7HNelApSlApSlApSlApSlApSlApSlApSlApSlApSlBwar68sY21TULORf1V7pyTHG2WRnhcg/vYMZ+gqwTUHGH1q8lJ2tdNij3OwMryyMcdAcRjJoMfsO1prjSkRvmtpHgz5hQrLj2V1H0rc9pyE6Te46/Z3P0AyfyBrTdhmmGHSI2PzTySTH6kIp+qohqa6vZrNBLEwyskUiEHcYZSD/OgoPhzgvia2tY5LGcdzIizIiSqQQ6hh8Eq8oJBGa2j8YcYW4/WWnOFG57kP09Ym3+lWB2R6uLjS4B9+AfZ3B6q0WAAf4eQ/WpnigqLQu3xA4i1K2e1fHzAMV8hmMjmAzzefSrP0jXLa6jElvKkqHxQg/QjqD6GuNY0C1u07u4iSVPJwDj1B6g+1V5fdhECP3mn3VxZSf8rF1G58QQ3puxoLSzXNVdFpXFdrslza3ijp3wKt+QB/Osp+LuI4gefSY5cfeinXB9lJLflQZPbDafaLW3tR81zewRj2yzOT6BQx+lTWGdecxD7iIfoxcD/IapTVeJddub60uTpMoFp3hEXx8rNIvKWLYG4GMbHx86nfZ7eahPcXs99bNalxbJGh6cqCYtg+Jy5JPqKCc1xyiuaUClKUHBqs+z+4+3avqV+MmFO7toWPQhc8/L6ZUN/GK2Halxz9jiW2idFu7r4I2c8qRKSFaV2OwAycevgcGt/wXw7b2NnHbwMGRBksCDzs27MSPM+HgMCg31KUoFKUoOrrkEHx+tQTUuzIxStcaXcNZTseZkHx28h2zzRHZeg3H4VPaUFW/ofi6Q8j3drGhOC6KCyjxZRyDJ9M1mr2MQy73t5eXTnrzSlVB8eVRnAznbO1WLSgr2PsQ02PJhe6hY/ejnZT716LwdrNtvaamZlAwI7yMSZ95VPN5fnU+pQQGHtBubQhdWtGgGQPtMOZrck4GTj4oxnPzZqaadqkNxGJYJEljboyEMD9R4+le8kSsCGAIIwQdwQeoIPhUF1Ls+a0ZrnR2+zzdWtyc203T4TGdo22ADLjH1oJ7SoXwp2mQXUhtp0azvV2MEvwljjfu2PzjY+uN8VM1NBzSlKBSlKBSlKBSlKBSlKBSlKBSlKDg1Wz/HDxG65L/roxjrhLIcqj+Jn/ABqyWqD6VZHv9ag6CVlkB/8AWtghz9UP40Gy7Mx/wmx/9tH/ACqT1Eeyi5EmkWZH3YuQ+6Myn8wal1BWvZfiHUdYtB8qXQmHtLzHA9gF/KrKqrOF5WXirUk+69sj/VRbAf5nq06BSlKBSlKBSlKBSlKBUN1/SdaWeSexuoWjflxbXCHkUqoU8sinO5BPhuamVMUHz5b6DxAl5Pc3enpfd4MSLIYnUoCeQQnmJXHkAduo3rYW95oSko36Q0WdycqrzRKSAPiGOZSv0FXly1j32mQzqUmjSRT4OocfgRQV7p36RYFtO1i2vY9hy3Co7Lt0LwkHPuAa2B13iGJR3mn29w22TBcd39Qso/LNemq9jmkTfEsBgcdGgYxEfQfD+VaEdj19C4NrrF1Go6K/NIPqBIFI91oNz/vBv12bRrzP/K0b/mKxpu1qaPZ9J1EHPhHzfmK9Y+GeIV+H9KRMP3mtxzfgDivSHhjXh82rR/8A1VP/AHig18nbO2cLpWon3iKn8Bmutr29WPe91cwXNo/j3iDAz5gHmH92tsmga+D/AOJwEetqP5c9a6/h1uMMLq1s9UtyOiKI5R5/A4Knbw679aCbaRxLZ3a81vPFKPHkYEj0I6g+9ZtxeRxqWd1RRuSxCge5NUPfatoisTNot9bMMjMQaLB8R8LoDWCt1w7O/K9tqxXrlmLhfXlDk/zoPoKz1OGZQ0UiSKRkFGVwR5gg7isnNfPFrovC7v8AqNRurR+h5spg+RZox0PrUz0/hjWkQPp+sx3cXVRMBID5DvQXJ/KgtTNc1Vr8XcTWh/pGnRXSD79uWBx4/DknPX7orI07t409n7u5jntJAQCJUyAT6ruPqooJRxXwNZ6io79MSL8kqfDKh6gq49d8dKj0Wv32kfq9Q57qyHyXcaFpIwMnFwg32H3wDnx61NdL1q3ukD28scqHxRg344Ox96zGjBGDuD4UGNpuqwXEayQSJIjDIZSCDWXVe6x2LWMj95bPNZNnf7O3Kp9eTov8OK8rfse5T8ep6iw8hMV//aCxs1zVMa5f6pw5NHIZ5L7TZG5SJiWljPivOehxkqehwRgdTcNndLKiyL8rqGHsRkUHtSlKBSlKBSlKBSlKBSlKAaiMD8mtzxnOLiwhkXyzDLIjj3xLGal1RXiAd1qenzH5XFxa/wAUiLMhJ8v1DD3NBpOxa9buLy2Y7219OgHkrNzf5+8/GrFqsuC4FteINUtxnE6JdKPDd/1n+OX8ParNoKq4Uy/FWpuPlS2WP6n7N/qj1atVX2RAy6jrNwej3RQeyvKR/hK/hVqUClKUClKUClKUClKUClKUClKUClKUClKUClKUHVkB6jNBGB4D8K7UoNTq3ClldDFxbwy+rIpYezYyOpqLt2M2KEtaSXVk56mCZwDvnBDZyPSp9Sgg76Lr1sB9nvILtQfluoyjY9JYv9RWr17U+9Xk1XRZZAD+0gCXSgE45gylZFG/lmrMrjloKEi4W0l5s6PqUljeZwIpS8eSPuHmAf6Hmz5GpVZ8e6lphWLWoeaI4C3kA5k8P2oHQ5PXA9AcVNOJeB7C/XFzArkA4cfC4z5OuD9OlV5xBFfaGBzF9R0d/glimHeSQqcg4cjBXyzt4bZ5qC2rK9jlRZI3V0cAqynKsD0II6171TemaiNHmguLV2l0K9IGMlvs0jnrvuq56g+TA7gZuKN8jIII8xQVN/tFao0djFCAOWab4ieuIxzAD3JG/p61P+CI3XTrMSfOLaEN78i5qL9umhG50p3Vcvbuso/s/LIfojE/SpzpVzHJDE8WDG0aMmNxylRy7+O2KDLpSlApSlApSlApSlApSscX8WSvOmV6jmGR7jO1BkVE+0tAtmJ+htZ7e4U+XdyrzY90Mi+zGsm67RNKiYq97bhgcEd4rYPiDy5warjj3tDs9VaPT4LhY7cyq1xPIe6jaNCcxoTuxJwRsM4G+M0EkvU7nia2lJwt1YPGv9uNucjHlyhT+NWFK2FJ8gTVP8Y8SWk+r6K1ncxSGOYo3K3MArtGpBI6My8ygeJNW5dP+rcnYcrfyNBXXYNCTZ3M5H7e9lceqgIM/wB7nH0qzagPYauNFt/Vpj/1nxU+oFKUoFKUoFKUoFKUoFKUoFKUoFKUoFKUoFKUoFKUoFKUoFKUoFeVzbq6sjAMrAggjIIIwQR4ivWvOedUUsxAVQSSdgANyTQUvwhpyR3WraDJl7fkaSJTvyghW2J6HDxEeq561MuxXVTPpFvzHLRc8X0Rjyf4So+lV3Y8WRre6nrBVkE0Xc2YYEGd8LGORcZbHdoSR8vNvvVpdl3DbWGmwQyDEpBkceTOeYrt5AgfSgkWq6elxDLC/wAkqMh9mBB/nUB7DdRkNnNaTNmWyuHhO5OFySOvhzd4B6LVjmq37IYllm1W8T5Li8Kpj5WWLmw6nxBMjfhQWTSlKDg1wmcb9a7UxQKUpQKUpQVfxtd302pfZOS+azECviy5YzJIW+WWdyAqYBGAR1qsZuGZr66ljNrbWEdr8bi4doGKMTytLO3M0mcElh57HevpzlrValwjYXMglntoZpAvLzSIrnA3A+Ib9TQUxBfabbcqyT6KrjA/U2Ut4PI/rnk9962Wma/ww7Mt2bOWQucSJZvbJg+B6gtnPxbA5HvVvW+hWsZBSCFCOhWNFI9iBXTUuHLO4GJ7eGUDpzxo+PYkbfSgh+inhi3kE9vLYRyY2bvo1Iz1wGbKn869+OOPtPXTbkxXcDyPBKkYjlR2LshUYVSTsSPasubsm0Zjk2cY9sqPwBrM07s70qBleK0hV1OQxQMQfAgtnB9aDr2caU1tplpE4KuIVLA9QzfEQfIjOKktcBa5oFKUoFKUoFKUoFKUoFKUoFKUoFKUoFKUoFKUoFKUoFKUoFKUoNfr988FrPLGhkeOJ3VFBJZlUkAAbnevnbW+K5b/AE6ae61B1u0mCLZjEcbJ8HMTGBlzu27HAwRX0wRWBLw/aO5dreFpD1YxoWP8RGaD51vuIdNiu4LmOR7gpBB3YnBdYZi/xyNGnKFWNRkRoMFiOmN7Hi7RIZJXt11GOOCBcy3Uhi72dn3C2oHwBV+IElGPQYzlqsmLS4EzyxRrnrhFGffA3rUf7vtL73vvsdv3hPNnu1xzdeblxjOd84oIXqHEWqa07W+nJJZ2eMSXcyPG7gnpCB5gZ2333KeNh8O6BDY28dtAuI4xgeZJJJYnxYkkn3rYhRXNApSlB//Z"/>
          <p:cNvSpPr>
            <a:spLocks noChangeAspect="1" noChangeArrowheads="1"/>
          </p:cNvSpPr>
          <p:nvPr/>
        </p:nvSpPr>
        <p:spPr bwMode="auto">
          <a:xfrm>
            <a:off x="307975" y="62907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26634" name="Picture 10" descr="http://notjustanotherrunningblog.files.wordpress.com/2013/01/ud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077072"/>
            <a:ext cx="5095875" cy="20097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9701" y="1400422"/>
            <a:ext cx="7848872" cy="461665"/>
          </a:xfrm>
          <a:prstGeom prst="rect">
            <a:avLst/>
          </a:prstGeom>
          <a:noFill/>
        </p:spPr>
        <p:txBody>
          <a:bodyPr wrap="square" rtlCol="0">
            <a:spAutoFit/>
          </a:bodyPr>
          <a:lstStyle/>
          <a:p>
            <a:r>
              <a:rPr lang="en-NZ" dirty="0" smtClean="0"/>
              <a:t>Do a ‘Measured press – up’ to determine your </a:t>
            </a:r>
            <a:r>
              <a:rPr lang="en-NZ" dirty="0" err="1" smtClean="0"/>
              <a:t>CoM</a:t>
            </a:r>
            <a:r>
              <a:rPr lang="en-NZ" dirty="0" smtClean="0"/>
              <a:t>…</a:t>
            </a:r>
            <a:endParaRPr lang="en-NZ" dirty="0"/>
          </a:p>
        </p:txBody>
      </p:sp>
      <p:sp>
        <p:nvSpPr>
          <p:cNvPr id="6" name="TextBox 5"/>
          <p:cNvSpPr txBox="1"/>
          <p:nvPr/>
        </p:nvSpPr>
        <p:spPr>
          <a:xfrm>
            <a:off x="612775" y="778550"/>
            <a:ext cx="8080449" cy="584775"/>
          </a:xfrm>
          <a:prstGeom prst="rect">
            <a:avLst/>
          </a:prstGeom>
          <a:noFill/>
        </p:spPr>
        <p:txBody>
          <a:bodyPr wrap="square" rtlCol="0">
            <a:spAutoFit/>
          </a:bodyPr>
          <a:lstStyle/>
          <a:p>
            <a:r>
              <a:rPr lang="en-NZ" sz="3200" dirty="0" smtClean="0">
                <a:solidFill>
                  <a:srgbClr val="FF0000"/>
                </a:solidFill>
                <a:latin typeface="Calibri" pitchFamily="34" charset="0"/>
                <a:cs typeface="Calibri" pitchFamily="34" charset="0"/>
              </a:rPr>
              <a:t>How </a:t>
            </a:r>
            <a:r>
              <a:rPr lang="en-NZ" sz="3200" dirty="0">
                <a:solidFill>
                  <a:srgbClr val="FF0000"/>
                </a:solidFill>
                <a:latin typeface="Calibri" pitchFamily="34" charset="0"/>
                <a:cs typeface="Calibri" pitchFamily="34" charset="0"/>
              </a:rPr>
              <a:t>to find Human </a:t>
            </a:r>
            <a:r>
              <a:rPr lang="en-NZ" sz="3200" dirty="0" smtClean="0">
                <a:solidFill>
                  <a:srgbClr val="FF0000"/>
                </a:solidFill>
                <a:latin typeface="Calibri" pitchFamily="34" charset="0"/>
                <a:cs typeface="Calibri" pitchFamily="34" charset="0"/>
              </a:rPr>
              <a:t>centre </a:t>
            </a:r>
            <a:r>
              <a:rPr lang="en-NZ" sz="3200" dirty="0">
                <a:solidFill>
                  <a:srgbClr val="FF0000"/>
                </a:solidFill>
                <a:latin typeface="Calibri" pitchFamily="34" charset="0"/>
                <a:cs typeface="Calibri" pitchFamily="34" charset="0"/>
              </a:rPr>
              <a:t>of </a:t>
            </a:r>
            <a:r>
              <a:rPr lang="en-NZ" sz="3200" dirty="0" smtClean="0">
                <a:solidFill>
                  <a:srgbClr val="FF0000"/>
                </a:solidFill>
                <a:latin typeface="Calibri" pitchFamily="34" charset="0"/>
                <a:cs typeface="Calibri" pitchFamily="34" charset="0"/>
              </a:rPr>
              <a:t>gravity / Mass??</a:t>
            </a:r>
            <a:endParaRPr lang="en-NZ" sz="3200"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4478057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2"/>
          <p:cNvSpPr txBox="1">
            <a:spLocks noChangeArrowheads="1"/>
          </p:cNvSpPr>
          <p:nvPr/>
        </p:nvSpPr>
        <p:spPr bwMode="auto">
          <a:xfrm>
            <a:off x="0" y="3660907"/>
            <a:ext cx="6286500" cy="1446213"/>
          </a:xfrm>
          <a:prstGeom prst="rect">
            <a:avLst/>
          </a:prstGeom>
          <a:noFill/>
          <a:ln w="9525">
            <a:noFill/>
            <a:miter lim="800000"/>
            <a:headEnd/>
            <a:tailEnd/>
          </a:ln>
        </p:spPr>
        <p:txBody>
          <a:bodyPr>
            <a:spAutoFit/>
          </a:bodyPr>
          <a:lstStyle/>
          <a:p>
            <a:pPr algn="ctr"/>
            <a:r>
              <a:rPr lang="en-US" sz="4400" dirty="0"/>
              <a:t>Conditions for Equilibrium</a:t>
            </a:r>
          </a:p>
        </p:txBody>
      </p:sp>
      <p:sp>
        <p:nvSpPr>
          <p:cNvPr id="8195" name="Text Box 43"/>
          <p:cNvSpPr txBox="1">
            <a:spLocks noChangeArrowheads="1"/>
          </p:cNvSpPr>
          <p:nvPr/>
        </p:nvSpPr>
        <p:spPr bwMode="auto">
          <a:xfrm>
            <a:off x="5698331" y="3506920"/>
            <a:ext cx="1973263" cy="1600200"/>
          </a:xfrm>
          <a:prstGeom prst="rect">
            <a:avLst/>
          </a:prstGeom>
          <a:noFill/>
          <a:ln w="9525">
            <a:noFill/>
            <a:miter lim="800000"/>
            <a:headEnd/>
            <a:tailEnd/>
          </a:ln>
        </p:spPr>
        <p:txBody>
          <a:bodyPr>
            <a:spAutoFit/>
          </a:bodyPr>
          <a:lstStyle/>
          <a:p>
            <a:r>
              <a:rPr lang="en-US" sz="4400" dirty="0">
                <a:latin typeface="Symbol" pitchFamily="18" charset="2"/>
              </a:rPr>
              <a:t>S</a:t>
            </a:r>
            <a:r>
              <a:rPr lang="en-US" sz="4400" dirty="0"/>
              <a:t>F = 0</a:t>
            </a:r>
          </a:p>
          <a:p>
            <a:r>
              <a:rPr lang="en-US" sz="4400" dirty="0">
                <a:latin typeface="Symbol" pitchFamily="18" charset="2"/>
              </a:rPr>
              <a:t>S</a:t>
            </a:r>
            <a:r>
              <a:rPr lang="en-US" sz="5400" dirty="0">
                <a:latin typeface="Symbol" pitchFamily="18" charset="2"/>
              </a:rPr>
              <a:t>t</a:t>
            </a:r>
            <a:r>
              <a:rPr lang="en-US" sz="4400" dirty="0"/>
              <a:t> = 0</a:t>
            </a:r>
          </a:p>
        </p:txBody>
      </p:sp>
      <p:sp>
        <p:nvSpPr>
          <p:cNvPr id="6" name="TextBox 5"/>
          <p:cNvSpPr txBox="1">
            <a:spLocks noChangeArrowheads="1"/>
          </p:cNvSpPr>
          <p:nvPr/>
        </p:nvSpPr>
        <p:spPr bwMode="auto">
          <a:xfrm>
            <a:off x="831210" y="5326102"/>
            <a:ext cx="3657600" cy="830263"/>
          </a:xfrm>
          <a:prstGeom prst="rect">
            <a:avLst/>
          </a:prstGeom>
          <a:noFill/>
          <a:ln w="9525">
            <a:noFill/>
            <a:miter lim="800000"/>
            <a:headEnd/>
            <a:tailEnd/>
          </a:ln>
        </p:spPr>
        <p:txBody>
          <a:bodyPr>
            <a:spAutoFit/>
          </a:bodyPr>
          <a:lstStyle/>
          <a:p>
            <a:r>
              <a:rPr lang="en-NZ"/>
              <a:t>the total of all the clockwise torques</a:t>
            </a:r>
          </a:p>
        </p:txBody>
      </p:sp>
      <p:sp>
        <p:nvSpPr>
          <p:cNvPr id="7" name="TextBox 6"/>
          <p:cNvSpPr txBox="1">
            <a:spLocks noChangeArrowheads="1"/>
          </p:cNvSpPr>
          <p:nvPr/>
        </p:nvSpPr>
        <p:spPr bwMode="auto">
          <a:xfrm>
            <a:off x="3650610" y="5516602"/>
            <a:ext cx="1066800" cy="646113"/>
          </a:xfrm>
          <a:prstGeom prst="rect">
            <a:avLst/>
          </a:prstGeom>
          <a:noFill/>
          <a:ln w="9525">
            <a:noFill/>
            <a:miter lim="800000"/>
            <a:headEnd/>
            <a:tailEnd/>
          </a:ln>
        </p:spPr>
        <p:txBody>
          <a:bodyPr>
            <a:spAutoFit/>
          </a:bodyPr>
          <a:lstStyle/>
          <a:p>
            <a:r>
              <a:rPr lang="en-NZ" sz="3600"/>
              <a:t>=</a:t>
            </a:r>
          </a:p>
        </p:txBody>
      </p:sp>
      <p:sp>
        <p:nvSpPr>
          <p:cNvPr id="8" name="TextBox 7"/>
          <p:cNvSpPr txBox="1">
            <a:spLocks noChangeArrowheads="1"/>
          </p:cNvSpPr>
          <p:nvPr/>
        </p:nvSpPr>
        <p:spPr bwMode="auto">
          <a:xfrm>
            <a:off x="4831710" y="5402302"/>
            <a:ext cx="3657600" cy="830263"/>
          </a:xfrm>
          <a:prstGeom prst="rect">
            <a:avLst/>
          </a:prstGeom>
          <a:noFill/>
          <a:ln w="9525">
            <a:noFill/>
            <a:miter lim="800000"/>
            <a:headEnd/>
            <a:tailEnd/>
          </a:ln>
        </p:spPr>
        <p:txBody>
          <a:bodyPr>
            <a:spAutoFit/>
          </a:bodyPr>
          <a:lstStyle/>
          <a:p>
            <a:r>
              <a:rPr lang="en-NZ" dirty="0"/>
              <a:t>the total of all the anti- clockwise torques</a:t>
            </a:r>
          </a:p>
        </p:txBody>
      </p:sp>
      <p:graphicFrame>
        <p:nvGraphicFramePr>
          <p:cNvPr id="9" name="Object 4"/>
          <p:cNvGraphicFramePr>
            <a:graphicFrameLocks noChangeAspect="1"/>
          </p:cNvGraphicFramePr>
          <p:nvPr>
            <p:extLst>
              <p:ext uri="{D42A27DB-BD31-4B8C-83A1-F6EECF244321}">
                <p14:modId xmlns:p14="http://schemas.microsoft.com/office/powerpoint/2010/main" val="3319842468"/>
              </p:ext>
            </p:extLst>
          </p:nvPr>
        </p:nvGraphicFramePr>
        <p:xfrm>
          <a:off x="649951" y="2530129"/>
          <a:ext cx="2166937" cy="820738"/>
        </p:xfrm>
        <a:graphic>
          <a:graphicData uri="http://schemas.openxmlformats.org/presentationml/2006/ole">
            <mc:AlternateContent xmlns:mc="http://schemas.openxmlformats.org/markup-compatibility/2006">
              <mc:Choice xmlns:v="urn:schemas-microsoft-com:vml" Requires="v">
                <p:oleObj spid="_x0000_s28689" name="Equation" r:id="rId4" imgW="469800" imgH="177480" progId="Equation.3">
                  <p:embed/>
                </p:oleObj>
              </mc:Choice>
              <mc:Fallback>
                <p:oleObj name="Equation" r:id="rId4" imgW="469800" imgH="177480" progId="Equation.3">
                  <p:embed/>
                  <p:pic>
                    <p:nvPicPr>
                      <p:cNvPr id="0" name=""/>
                      <p:cNvPicPr>
                        <a:picLocks noChangeAspect="1" noChangeArrowheads="1"/>
                      </p:cNvPicPr>
                      <p:nvPr/>
                    </p:nvPicPr>
                    <p:blipFill>
                      <a:blip r:embed="rId5"/>
                      <a:srcRect/>
                      <a:stretch>
                        <a:fillRect/>
                      </a:stretch>
                    </p:blipFill>
                    <p:spPr bwMode="auto">
                      <a:xfrm>
                        <a:off x="649951" y="2530129"/>
                        <a:ext cx="2166937" cy="820738"/>
                      </a:xfrm>
                      <a:prstGeom prst="rect">
                        <a:avLst/>
                      </a:prstGeom>
                      <a:noFill/>
                    </p:spPr>
                  </p:pic>
                </p:oleObj>
              </mc:Fallback>
            </mc:AlternateContent>
          </a:graphicData>
        </a:graphic>
      </p:graphicFrame>
      <p:sp>
        <p:nvSpPr>
          <p:cNvPr id="10" name="Rectangle 5"/>
          <p:cNvSpPr>
            <a:spLocks noChangeArrowheads="1"/>
          </p:cNvSpPr>
          <p:nvPr/>
        </p:nvSpPr>
        <p:spPr bwMode="auto">
          <a:xfrm>
            <a:off x="2857500" y="2131667"/>
            <a:ext cx="3505200" cy="150813"/>
          </a:xfrm>
          <a:prstGeom prst="rect">
            <a:avLst/>
          </a:prstGeom>
          <a:solidFill>
            <a:srgbClr val="660033"/>
          </a:solidFill>
          <a:ln w="9525">
            <a:solidFill>
              <a:schemeClr val="tx1"/>
            </a:solidFill>
            <a:miter lim="800000"/>
            <a:headEnd/>
            <a:tailEnd/>
          </a:ln>
        </p:spPr>
        <p:txBody>
          <a:bodyPr wrap="none" anchor="ctr"/>
          <a:lstStyle/>
          <a:p>
            <a:endParaRPr lang="en-NZ"/>
          </a:p>
        </p:txBody>
      </p:sp>
      <p:sp>
        <p:nvSpPr>
          <p:cNvPr id="11" name="Oval 6"/>
          <p:cNvSpPr>
            <a:spLocks noChangeArrowheads="1"/>
          </p:cNvSpPr>
          <p:nvPr/>
        </p:nvSpPr>
        <p:spPr bwMode="auto">
          <a:xfrm>
            <a:off x="2587625" y="2049117"/>
            <a:ext cx="304800" cy="304800"/>
          </a:xfrm>
          <a:prstGeom prst="ellipse">
            <a:avLst/>
          </a:prstGeom>
          <a:solidFill>
            <a:schemeClr val="folHlink"/>
          </a:solidFill>
          <a:ln w="9525">
            <a:solidFill>
              <a:schemeClr val="tx1"/>
            </a:solidFill>
            <a:round/>
            <a:headEnd/>
            <a:tailEnd/>
          </a:ln>
        </p:spPr>
        <p:txBody>
          <a:bodyPr wrap="none" anchor="ctr"/>
          <a:lstStyle/>
          <a:p>
            <a:endParaRPr lang="en-NZ"/>
          </a:p>
        </p:txBody>
      </p:sp>
      <p:sp>
        <p:nvSpPr>
          <p:cNvPr id="12" name="Line 7"/>
          <p:cNvSpPr>
            <a:spLocks noChangeShapeType="1"/>
          </p:cNvSpPr>
          <p:nvPr/>
        </p:nvSpPr>
        <p:spPr bwMode="auto">
          <a:xfrm flipV="1">
            <a:off x="2762250" y="2160242"/>
            <a:ext cx="457200" cy="0"/>
          </a:xfrm>
          <a:prstGeom prst="line">
            <a:avLst/>
          </a:prstGeom>
          <a:noFill/>
          <a:ln w="76200">
            <a:solidFill>
              <a:schemeClr val="folHlink"/>
            </a:solidFill>
            <a:round/>
            <a:headEnd/>
            <a:tailEnd/>
          </a:ln>
        </p:spPr>
        <p:txBody>
          <a:bodyPr wrap="none" anchor="ctr"/>
          <a:lstStyle/>
          <a:p>
            <a:endParaRPr lang="en-NZ"/>
          </a:p>
        </p:txBody>
      </p:sp>
      <p:sp>
        <p:nvSpPr>
          <p:cNvPr id="13" name="Rectangle 8"/>
          <p:cNvSpPr>
            <a:spLocks noChangeArrowheads="1"/>
          </p:cNvSpPr>
          <p:nvPr/>
        </p:nvSpPr>
        <p:spPr bwMode="auto">
          <a:xfrm>
            <a:off x="2019300" y="2055467"/>
            <a:ext cx="533400" cy="304800"/>
          </a:xfrm>
          <a:prstGeom prst="rect">
            <a:avLst/>
          </a:prstGeom>
          <a:solidFill>
            <a:srgbClr val="660033"/>
          </a:solidFill>
          <a:ln w="9525">
            <a:solidFill>
              <a:schemeClr val="tx1"/>
            </a:solidFill>
            <a:miter lim="800000"/>
            <a:headEnd/>
            <a:tailEnd/>
          </a:ln>
        </p:spPr>
        <p:txBody>
          <a:bodyPr wrap="none" anchor="ctr"/>
          <a:lstStyle/>
          <a:p>
            <a:endParaRPr lang="en-NZ"/>
          </a:p>
        </p:txBody>
      </p:sp>
      <p:sp>
        <p:nvSpPr>
          <p:cNvPr id="14" name="Rectangle 9"/>
          <p:cNvSpPr>
            <a:spLocks noChangeArrowheads="1"/>
          </p:cNvSpPr>
          <p:nvPr/>
        </p:nvSpPr>
        <p:spPr bwMode="auto">
          <a:xfrm>
            <a:off x="6418263" y="2049117"/>
            <a:ext cx="533400" cy="304800"/>
          </a:xfrm>
          <a:prstGeom prst="rect">
            <a:avLst/>
          </a:prstGeom>
          <a:solidFill>
            <a:srgbClr val="660033"/>
          </a:solidFill>
          <a:ln w="9525">
            <a:solidFill>
              <a:schemeClr val="tx1"/>
            </a:solidFill>
            <a:miter lim="800000"/>
            <a:headEnd/>
            <a:tailEnd/>
          </a:ln>
        </p:spPr>
        <p:txBody>
          <a:bodyPr wrap="none" anchor="ctr"/>
          <a:lstStyle/>
          <a:p>
            <a:endParaRPr lang="en-NZ"/>
          </a:p>
        </p:txBody>
      </p:sp>
      <p:grpSp>
        <p:nvGrpSpPr>
          <p:cNvPr id="15" name="Group 10"/>
          <p:cNvGrpSpPr>
            <a:grpSpLocks/>
          </p:cNvGrpSpPr>
          <p:nvPr/>
        </p:nvGrpSpPr>
        <p:grpSpPr bwMode="auto">
          <a:xfrm>
            <a:off x="6134100" y="2284067"/>
            <a:ext cx="369888" cy="1066800"/>
            <a:chOff x="3744" y="2112"/>
            <a:chExt cx="233" cy="672"/>
          </a:xfrm>
        </p:grpSpPr>
        <p:sp>
          <p:nvSpPr>
            <p:cNvPr id="16" name="Line 11"/>
            <p:cNvSpPr>
              <a:spLocks noChangeShapeType="1"/>
            </p:cNvSpPr>
            <p:nvPr/>
          </p:nvSpPr>
          <p:spPr bwMode="auto">
            <a:xfrm flipV="1">
              <a:off x="3744" y="2112"/>
              <a:ext cx="0" cy="576"/>
            </a:xfrm>
            <a:prstGeom prst="line">
              <a:avLst/>
            </a:prstGeom>
            <a:noFill/>
            <a:ln w="76200">
              <a:solidFill>
                <a:srgbClr val="CC3300"/>
              </a:solidFill>
              <a:round/>
              <a:headEnd/>
              <a:tailEnd type="triangle" w="med" len="med"/>
            </a:ln>
          </p:spPr>
          <p:txBody>
            <a:bodyPr wrap="none" anchor="ctr"/>
            <a:lstStyle/>
            <a:p>
              <a:endParaRPr lang="en-NZ"/>
            </a:p>
          </p:txBody>
        </p:sp>
        <p:sp>
          <p:nvSpPr>
            <p:cNvPr id="17" name="Text Box 12"/>
            <p:cNvSpPr txBox="1">
              <a:spLocks noChangeArrowheads="1"/>
            </p:cNvSpPr>
            <p:nvPr/>
          </p:nvSpPr>
          <p:spPr bwMode="auto">
            <a:xfrm>
              <a:off x="3744" y="2496"/>
              <a:ext cx="233" cy="288"/>
            </a:xfrm>
            <a:prstGeom prst="rect">
              <a:avLst/>
            </a:prstGeom>
            <a:noFill/>
            <a:ln w="9525">
              <a:noFill/>
              <a:miter lim="800000"/>
              <a:headEnd/>
              <a:tailEnd/>
            </a:ln>
          </p:spPr>
          <p:txBody>
            <a:bodyPr wrap="none">
              <a:spAutoFit/>
            </a:bodyPr>
            <a:lstStyle/>
            <a:p>
              <a:r>
                <a:rPr lang="en-US"/>
                <a:t>F</a:t>
              </a:r>
            </a:p>
          </p:txBody>
        </p:sp>
      </p:grpSp>
      <p:grpSp>
        <p:nvGrpSpPr>
          <p:cNvPr id="18" name="Group 13"/>
          <p:cNvGrpSpPr>
            <a:grpSpLocks/>
          </p:cNvGrpSpPr>
          <p:nvPr/>
        </p:nvGrpSpPr>
        <p:grpSpPr bwMode="auto">
          <a:xfrm>
            <a:off x="2705100" y="1401417"/>
            <a:ext cx="3429000" cy="501650"/>
            <a:chOff x="1584" y="1556"/>
            <a:chExt cx="2160" cy="316"/>
          </a:xfrm>
        </p:grpSpPr>
        <p:sp>
          <p:nvSpPr>
            <p:cNvPr id="19" name="Line 14"/>
            <p:cNvSpPr>
              <a:spLocks noChangeShapeType="1"/>
            </p:cNvSpPr>
            <p:nvPr/>
          </p:nvSpPr>
          <p:spPr bwMode="auto">
            <a:xfrm flipV="1">
              <a:off x="1584" y="1584"/>
              <a:ext cx="0" cy="288"/>
            </a:xfrm>
            <a:prstGeom prst="line">
              <a:avLst/>
            </a:prstGeom>
            <a:noFill/>
            <a:ln w="9525">
              <a:solidFill>
                <a:schemeClr val="tx1"/>
              </a:solidFill>
              <a:round/>
              <a:headEnd/>
              <a:tailEnd/>
            </a:ln>
          </p:spPr>
          <p:txBody>
            <a:bodyPr wrap="none" anchor="ctr"/>
            <a:lstStyle/>
            <a:p>
              <a:endParaRPr lang="en-NZ"/>
            </a:p>
          </p:txBody>
        </p:sp>
        <p:sp>
          <p:nvSpPr>
            <p:cNvPr id="20" name="Line 15"/>
            <p:cNvSpPr>
              <a:spLocks noChangeShapeType="1"/>
            </p:cNvSpPr>
            <p:nvPr/>
          </p:nvSpPr>
          <p:spPr bwMode="auto">
            <a:xfrm flipV="1">
              <a:off x="3744" y="1584"/>
              <a:ext cx="0" cy="288"/>
            </a:xfrm>
            <a:prstGeom prst="line">
              <a:avLst/>
            </a:prstGeom>
            <a:noFill/>
            <a:ln w="9525">
              <a:solidFill>
                <a:schemeClr val="tx1"/>
              </a:solidFill>
              <a:round/>
              <a:headEnd/>
              <a:tailEnd/>
            </a:ln>
          </p:spPr>
          <p:txBody>
            <a:bodyPr wrap="none" anchor="ctr"/>
            <a:lstStyle/>
            <a:p>
              <a:endParaRPr lang="en-NZ"/>
            </a:p>
          </p:txBody>
        </p:sp>
        <p:sp>
          <p:nvSpPr>
            <p:cNvPr id="21" name="Line 16"/>
            <p:cNvSpPr>
              <a:spLocks noChangeShapeType="1"/>
            </p:cNvSpPr>
            <p:nvPr/>
          </p:nvSpPr>
          <p:spPr bwMode="auto">
            <a:xfrm>
              <a:off x="1584" y="1728"/>
              <a:ext cx="2160" cy="0"/>
            </a:xfrm>
            <a:prstGeom prst="line">
              <a:avLst/>
            </a:prstGeom>
            <a:noFill/>
            <a:ln w="9525">
              <a:solidFill>
                <a:schemeClr val="tx1"/>
              </a:solidFill>
              <a:round/>
              <a:headEnd type="triangle" w="med" len="med"/>
              <a:tailEnd type="triangle" w="med" len="med"/>
            </a:ln>
          </p:spPr>
          <p:txBody>
            <a:bodyPr wrap="none" anchor="ctr"/>
            <a:lstStyle/>
            <a:p>
              <a:endParaRPr lang="en-NZ"/>
            </a:p>
          </p:txBody>
        </p:sp>
        <p:sp>
          <p:nvSpPr>
            <p:cNvPr id="22" name="Text Box 17"/>
            <p:cNvSpPr txBox="1">
              <a:spLocks noChangeArrowheads="1"/>
            </p:cNvSpPr>
            <p:nvPr/>
          </p:nvSpPr>
          <p:spPr bwMode="auto">
            <a:xfrm>
              <a:off x="2463" y="1556"/>
              <a:ext cx="224" cy="291"/>
            </a:xfrm>
            <a:prstGeom prst="rect">
              <a:avLst/>
            </a:prstGeom>
            <a:solidFill>
              <a:schemeClr val="bg1"/>
            </a:solidFill>
            <a:ln w="9525">
              <a:noFill/>
              <a:miter lim="800000"/>
              <a:headEnd/>
              <a:tailEnd/>
            </a:ln>
          </p:spPr>
          <p:txBody>
            <a:bodyPr wrap="none">
              <a:spAutoFit/>
            </a:bodyPr>
            <a:lstStyle/>
            <a:p>
              <a:r>
                <a:rPr lang="en-US"/>
                <a:t>d</a:t>
              </a:r>
            </a:p>
          </p:txBody>
        </p:sp>
      </p:grpSp>
      <p:sp>
        <p:nvSpPr>
          <p:cNvPr id="23" name="Text Box 18"/>
          <p:cNvSpPr txBox="1">
            <a:spLocks noChangeArrowheads="1"/>
          </p:cNvSpPr>
          <p:nvPr/>
        </p:nvSpPr>
        <p:spPr bwMode="auto">
          <a:xfrm>
            <a:off x="508000" y="587030"/>
            <a:ext cx="9028113" cy="457200"/>
          </a:xfrm>
          <a:prstGeom prst="rect">
            <a:avLst/>
          </a:prstGeom>
          <a:noFill/>
          <a:ln w="9525">
            <a:noFill/>
            <a:miter lim="800000"/>
            <a:headEnd/>
            <a:tailEnd/>
          </a:ln>
        </p:spPr>
        <p:txBody>
          <a:bodyPr>
            <a:spAutoFit/>
          </a:bodyPr>
          <a:lstStyle/>
          <a:p>
            <a:r>
              <a:rPr lang="en-US">
                <a:solidFill>
                  <a:schemeClr val="tx1"/>
                </a:solidFill>
              </a:rPr>
              <a:t>Torque ~ Turning Force e.g. the force used to open a door</a:t>
            </a:r>
          </a:p>
        </p:txBody>
      </p:sp>
    </p:spTree>
    <p:extLst>
      <p:ext uri="{BB962C8B-B14F-4D97-AF65-F5344CB8AC3E}">
        <p14:creationId xmlns:p14="http://schemas.microsoft.com/office/powerpoint/2010/main" val="132665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19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19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ChangeArrowheads="1"/>
          </p:cNvSpPr>
          <p:nvPr/>
        </p:nvSpPr>
        <p:spPr bwMode="auto">
          <a:xfrm>
            <a:off x="1219200" y="1828800"/>
            <a:ext cx="5486400" cy="304800"/>
          </a:xfrm>
          <a:prstGeom prst="rect">
            <a:avLst/>
          </a:prstGeom>
          <a:solidFill>
            <a:srgbClr val="8BD9E1"/>
          </a:solidFill>
          <a:ln w="9525">
            <a:solidFill>
              <a:schemeClr val="tx1"/>
            </a:solidFill>
            <a:miter lim="800000"/>
            <a:headEnd/>
            <a:tailEnd/>
          </a:ln>
        </p:spPr>
        <p:txBody>
          <a:bodyPr wrap="none" anchor="ctr"/>
          <a:lstStyle/>
          <a:p>
            <a:endParaRPr lang="en-NZ"/>
          </a:p>
        </p:txBody>
      </p:sp>
      <p:sp>
        <p:nvSpPr>
          <p:cNvPr id="2055" name="Freeform 3"/>
          <p:cNvSpPr>
            <a:spLocks/>
          </p:cNvSpPr>
          <p:nvPr/>
        </p:nvSpPr>
        <p:spPr bwMode="auto">
          <a:xfrm>
            <a:off x="3429000" y="2133600"/>
            <a:ext cx="981075" cy="609600"/>
          </a:xfrm>
          <a:custGeom>
            <a:avLst/>
            <a:gdLst>
              <a:gd name="T0" fmla="*/ 0 w 618"/>
              <a:gd name="T1" fmla="*/ 2147483647 h 384"/>
              <a:gd name="T2" fmla="*/ 2147483647 w 618"/>
              <a:gd name="T3" fmla="*/ 2147483647 h 384"/>
              <a:gd name="T4" fmla="*/ 2147483647 w 618"/>
              <a:gd name="T5" fmla="*/ 2147483647 h 384"/>
              <a:gd name="T6" fmla="*/ 2147483647 w 618"/>
              <a:gd name="T7" fmla="*/ 0 h 384"/>
              <a:gd name="T8" fmla="*/ 2147483647 w 618"/>
              <a:gd name="T9" fmla="*/ 2147483647 h 384"/>
              <a:gd name="T10" fmla="*/ 0 w 618"/>
              <a:gd name="T11" fmla="*/ 2147483647 h 384"/>
              <a:gd name="T12" fmla="*/ 0 60000 65536"/>
              <a:gd name="T13" fmla="*/ 0 60000 65536"/>
              <a:gd name="T14" fmla="*/ 0 60000 65536"/>
              <a:gd name="T15" fmla="*/ 0 60000 65536"/>
              <a:gd name="T16" fmla="*/ 0 60000 65536"/>
              <a:gd name="T17" fmla="*/ 0 60000 65536"/>
              <a:gd name="T18" fmla="*/ 0 w 618"/>
              <a:gd name="T19" fmla="*/ 0 h 384"/>
              <a:gd name="T20" fmla="*/ 618 w 618"/>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618" h="384">
                <a:moveTo>
                  <a:pt x="0" y="382"/>
                </a:moveTo>
                <a:cubicBezTo>
                  <a:pt x="12" y="378"/>
                  <a:pt x="27" y="377"/>
                  <a:pt x="37" y="369"/>
                </a:cubicBezTo>
                <a:cubicBezTo>
                  <a:pt x="49" y="360"/>
                  <a:pt x="62" y="332"/>
                  <a:pt x="62" y="332"/>
                </a:cubicBezTo>
                <a:lnTo>
                  <a:pt x="330" y="0"/>
                </a:lnTo>
                <a:lnTo>
                  <a:pt x="618" y="384"/>
                </a:lnTo>
                <a:lnTo>
                  <a:pt x="0" y="382"/>
                </a:lnTo>
                <a:close/>
              </a:path>
            </a:pathLst>
          </a:custGeom>
          <a:solidFill>
            <a:schemeClr val="tx1"/>
          </a:solidFill>
          <a:ln w="9525">
            <a:solidFill>
              <a:schemeClr val="tx1"/>
            </a:solidFill>
            <a:round/>
            <a:headEnd/>
            <a:tailEnd/>
          </a:ln>
        </p:spPr>
        <p:txBody>
          <a:bodyPr wrap="none" anchor="ctr"/>
          <a:lstStyle/>
          <a:p>
            <a:endParaRPr lang="en-NZ"/>
          </a:p>
        </p:txBody>
      </p:sp>
      <p:sp>
        <p:nvSpPr>
          <p:cNvPr id="2056" name="Line 4"/>
          <p:cNvSpPr>
            <a:spLocks noChangeShapeType="1"/>
          </p:cNvSpPr>
          <p:nvPr/>
        </p:nvSpPr>
        <p:spPr bwMode="auto">
          <a:xfrm flipV="1">
            <a:off x="3962400" y="838200"/>
            <a:ext cx="0" cy="914400"/>
          </a:xfrm>
          <a:prstGeom prst="line">
            <a:avLst/>
          </a:prstGeom>
          <a:noFill/>
          <a:ln w="9525">
            <a:solidFill>
              <a:schemeClr val="tx1"/>
            </a:solidFill>
            <a:round/>
            <a:headEnd/>
            <a:tailEnd/>
          </a:ln>
        </p:spPr>
        <p:txBody>
          <a:bodyPr wrap="none" anchor="ctr"/>
          <a:lstStyle/>
          <a:p>
            <a:endParaRPr lang="en-NZ"/>
          </a:p>
        </p:txBody>
      </p:sp>
      <p:sp>
        <p:nvSpPr>
          <p:cNvPr id="2057" name="Line 5"/>
          <p:cNvSpPr>
            <a:spLocks noChangeShapeType="1"/>
          </p:cNvSpPr>
          <p:nvPr/>
        </p:nvSpPr>
        <p:spPr bwMode="auto">
          <a:xfrm flipV="1">
            <a:off x="2819400" y="838200"/>
            <a:ext cx="0" cy="914400"/>
          </a:xfrm>
          <a:prstGeom prst="line">
            <a:avLst/>
          </a:prstGeom>
          <a:noFill/>
          <a:ln w="9525">
            <a:solidFill>
              <a:schemeClr val="tx1"/>
            </a:solidFill>
            <a:prstDash val="dash"/>
            <a:round/>
            <a:headEnd/>
            <a:tailEnd/>
          </a:ln>
        </p:spPr>
        <p:txBody>
          <a:bodyPr wrap="none" anchor="ctr"/>
          <a:lstStyle/>
          <a:p>
            <a:endParaRPr lang="en-NZ"/>
          </a:p>
        </p:txBody>
      </p:sp>
      <p:sp>
        <p:nvSpPr>
          <p:cNvPr id="2058" name="Text Box 6"/>
          <p:cNvSpPr txBox="1">
            <a:spLocks noChangeArrowheads="1"/>
          </p:cNvSpPr>
          <p:nvPr/>
        </p:nvSpPr>
        <p:spPr bwMode="auto">
          <a:xfrm>
            <a:off x="2895600" y="930275"/>
            <a:ext cx="954088" cy="822325"/>
          </a:xfrm>
          <a:prstGeom prst="rect">
            <a:avLst/>
          </a:prstGeom>
          <a:noFill/>
          <a:ln w="9525">
            <a:noFill/>
            <a:miter lim="800000"/>
            <a:headEnd/>
            <a:tailEnd/>
          </a:ln>
        </p:spPr>
        <p:txBody>
          <a:bodyPr wrap="none">
            <a:spAutoFit/>
          </a:bodyPr>
          <a:lstStyle/>
          <a:p>
            <a:pPr algn="ctr"/>
            <a:r>
              <a:rPr lang="en-US"/>
              <a:t>x</a:t>
            </a:r>
            <a:r>
              <a:rPr lang="en-US" sz="3200" baseline="-25000"/>
              <a:t>3</a:t>
            </a:r>
            <a:r>
              <a:rPr lang="en-US" b="0"/>
              <a:t> =</a:t>
            </a:r>
            <a:endParaRPr lang="en-US"/>
          </a:p>
          <a:p>
            <a:pPr algn="ctr"/>
            <a:r>
              <a:rPr lang="en-US"/>
              <a:t>20 cm</a:t>
            </a:r>
          </a:p>
        </p:txBody>
      </p:sp>
      <p:sp>
        <p:nvSpPr>
          <p:cNvPr id="2059" name="Line 7"/>
          <p:cNvSpPr>
            <a:spLocks noChangeShapeType="1"/>
          </p:cNvSpPr>
          <p:nvPr/>
        </p:nvSpPr>
        <p:spPr bwMode="auto">
          <a:xfrm>
            <a:off x="2819400" y="1828800"/>
            <a:ext cx="0" cy="914400"/>
          </a:xfrm>
          <a:prstGeom prst="line">
            <a:avLst/>
          </a:prstGeom>
          <a:noFill/>
          <a:ln w="38100">
            <a:solidFill>
              <a:schemeClr val="tx1"/>
            </a:solidFill>
            <a:round/>
            <a:headEnd/>
            <a:tailEnd/>
          </a:ln>
        </p:spPr>
        <p:txBody>
          <a:bodyPr wrap="none" anchor="ctr"/>
          <a:lstStyle/>
          <a:p>
            <a:endParaRPr lang="en-NZ"/>
          </a:p>
        </p:txBody>
      </p:sp>
      <p:sp>
        <p:nvSpPr>
          <p:cNvPr id="2060" name="Rectangle 8"/>
          <p:cNvSpPr>
            <a:spLocks noChangeArrowheads="1"/>
          </p:cNvSpPr>
          <p:nvPr/>
        </p:nvSpPr>
        <p:spPr bwMode="auto">
          <a:xfrm>
            <a:off x="2438400" y="2743200"/>
            <a:ext cx="838200" cy="457200"/>
          </a:xfrm>
          <a:prstGeom prst="rect">
            <a:avLst/>
          </a:prstGeom>
          <a:noFill/>
          <a:ln w="9525">
            <a:solidFill>
              <a:schemeClr val="tx1"/>
            </a:solidFill>
            <a:miter lim="800000"/>
            <a:headEnd/>
            <a:tailEnd/>
          </a:ln>
        </p:spPr>
        <p:txBody>
          <a:bodyPr wrap="none" anchor="ctr"/>
          <a:lstStyle/>
          <a:p>
            <a:pPr algn="ctr"/>
            <a:r>
              <a:rPr lang="en-US"/>
              <a:t>3 kg</a:t>
            </a:r>
          </a:p>
        </p:txBody>
      </p:sp>
      <p:sp>
        <p:nvSpPr>
          <p:cNvPr id="2061" name="Line 9"/>
          <p:cNvSpPr>
            <a:spLocks noChangeShapeType="1"/>
          </p:cNvSpPr>
          <p:nvPr/>
        </p:nvSpPr>
        <p:spPr bwMode="auto">
          <a:xfrm>
            <a:off x="5638800" y="1828800"/>
            <a:ext cx="0" cy="914400"/>
          </a:xfrm>
          <a:prstGeom prst="line">
            <a:avLst/>
          </a:prstGeom>
          <a:noFill/>
          <a:ln w="38100">
            <a:solidFill>
              <a:schemeClr val="tx1"/>
            </a:solidFill>
            <a:round/>
            <a:headEnd/>
            <a:tailEnd/>
          </a:ln>
        </p:spPr>
        <p:txBody>
          <a:bodyPr wrap="none" anchor="ctr"/>
          <a:lstStyle/>
          <a:p>
            <a:endParaRPr lang="en-NZ"/>
          </a:p>
        </p:txBody>
      </p:sp>
      <p:sp>
        <p:nvSpPr>
          <p:cNvPr id="2062" name="Rectangle 10"/>
          <p:cNvSpPr>
            <a:spLocks noChangeArrowheads="1"/>
          </p:cNvSpPr>
          <p:nvPr/>
        </p:nvSpPr>
        <p:spPr bwMode="auto">
          <a:xfrm>
            <a:off x="5257800" y="2743200"/>
            <a:ext cx="838200" cy="457200"/>
          </a:xfrm>
          <a:prstGeom prst="rect">
            <a:avLst/>
          </a:prstGeom>
          <a:noFill/>
          <a:ln w="9525">
            <a:solidFill>
              <a:schemeClr val="tx1"/>
            </a:solidFill>
            <a:miter lim="800000"/>
            <a:headEnd/>
            <a:tailEnd/>
          </a:ln>
        </p:spPr>
        <p:txBody>
          <a:bodyPr wrap="none" anchor="ctr"/>
          <a:lstStyle/>
          <a:p>
            <a:pPr algn="ctr"/>
            <a:r>
              <a:rPr lang="en-US"/>
              <a:t>2 kg</a:t>
            </a:r>
          </a:p>
        </p:txBody>
      </p:sp>
      <p:sp>
        <p:nvSpPr>
          <p:cNvPr id="2063" name="Line 11"/>
          <p:cNvSpPr>
            <a:spLocks noChangeShapeType="1"/>
          </p:cNvSpPr>
          <p:nvPr/>
        </p:nvSpPr>
        <p:spPr bwMode="auto">
          <a:xfrm flipV="1">
            <a:off x="5638800" y="838200"/>
            <a:ext cx="0" cy="914400"/>
          </a:xfrm>
          <a:prstGeom prst="line">
            <a:avLst/>
          </a:prstGeom>
          <a:noFill/>
          <a:ln w="9525">
            <a:solidFill>
              <a:schemeClr val="tx1"/>
            </a:solidFill>
            <a:prstDash val="dash"/>
            <a:round/>
            <a:headEnd/>
            <a:tailEnd/>
          </a:ln>
        </p:spPr>
        <p:txBody>
          <a:bodyPr wrap="none" anchor="ctr"/>
          <a:lstStyle/>
          <a:p>
            <a:endParaRPr lang="en-NZ"/>
          </a:p>
        </p:txBody>
      </p:sp>
      <p:sp>
        <p:nvSpPr>
          <p:cNvPr id="2064" name="Text Box 12"/>
          <p:cNvSpPr txBox="1">
            <a:spLocks noChangeArrowheads="1"/>
          </p:cNvSpPr>
          <p:nvPr/>
        </p:nvSpPr>
        <p:spPr bwMode="auto">
          <a:xfrm>
            <a:off x="3812618" y="1732746"/>
            <a:ext cx="327334" cy="400110"/>
          </a:xfrm>
          <a:prstGeom prst="rect">
            <a:avLst/>
          </a:prstGeom>
          <a:noFill/>
          <a:ln w="9525">
            <a:noFill/>
            <a:miter lim="800000"/>
            <a:headEnd/>
            <a:tailEnd/>
          </a:ln>
        </p:spPr>
        <p:txBody>
          <a:bodyPr wrap="none">
            <a:spAutoFit/>
          </a:bodyPr>
          <a:lstStyle/>
          <a:p>
            <a:r>
              <a:rPr lang="en-US" sz="2000" dirty="0" smtClean="0">
                <a:solidFill>
                  <a:schemeClr val="tx1"/>
                </a:solidFill>
              </a:rPr>
              <a:t>p</a:t>
            </a:r>
            <a:endParaRPr lang="en-US" sz="2000" dirty="0">
              <a:solidFill>
                <a:schemeClr val="tx1"/>
              </a:solidFill>
            </a:endParaRPr>
          </a:p>
        </p:txBody>
      </p:sp>
      <p:sp>
        <p:nvSpPr>
          <p:cNvPr id="2081" name="Line 14"/>
          <p:cNvSpPr>
            <a:spLocks noChangeShapeType="1"/>
          </p:cNvSpPr>
          <p:nvPr/>
        </p:nvSpPr>
        <p:spPr bwMode="auto">
          <a:xfrm>
            <a:off x="2819400" y="3200400"/>
            <a:ext cx="0" cy="914400"/>
          </a:xfrm>
          <a:prstGeom prst="line">
            <a:avLst/>
          </a:prstGeom>
          <a:noFill/>
          <a:ln w="76200">
            <a:solidFill>
              <a:srgbClr val="CC3300"/>
            </a:solidFill>
            <a:round/>
            <a:headEnd/>
            <a:tailEnd type="triangle" w="med" len="med"/>
          </a:ln>
        </p:spPr>
        <p:txBody>
          <a:bodyPr wrap="none" anchor="ctr"/>
          <a:lstStyle/>
          <a:p>
            <a:endParaRPr lang="en-NZ"/>
          </a:p>
        </p:txBody>
      </p:sp>
      <p:sp>
        <p:nvSpPr>
          <p:cNvPr id="2080" name="Line 17"/>
          <p:cNvSpPr>
            <a:spLocks noChangeShapeType="1"/>
          </p:cNvSpPr>
          <p:nvPr/>
        </p:nvSpPr>
        <p:spPr bwMode="auto">
          <a:xfrm>
            <a:off x="5724128" y="3200400"/>
            <a:ext cx="0" cy="609600"/>
          </a:xfrm>
          <a:prstGeom prst="line">
            <a:avLst/>
          </a:prstGeom>
          <a:noFill/>
          <a:ln w="76200">
            <a:solidFill>
              <a:srgbClr val="CC3300"/>
            </a:solidFill>
            <a:round/>
            <a:headEnd/>
            <a:tailEnd type="triangle" w="med" len="med"/>
          </a:ln>
        </p:spPr>
        <p:txBody>
          <a:bodyPr wrap="none" anchor="ctr"/>
          <a:lstStyle/>
          <a:p>
            <a:endParaRPr lang="en-NZ"/>
          </a:p>
        </p:txBody>
      </p:sp>
      <p:grpSp>
        <p:nvGrpSpPr>
          <p:cNvPr id="4" name="Group 19"/>
          <p:cNvGrpSpPr>
            <a:grpSpLocks/>
          </p:cNvGrpSpPr>
          <p:nvPr/>
        </p:nvGrpSpPr>
        <p:grpSpPr bwMode="auto">
          <a:xfrm>
            <a:off x="3962402" y="228600"/>
            <a:ext cx="1011238" cy="1524000"/>
            <a:chOff x="2496" y="144"/>
            <a:chExt cx="637" cy="960"/>
          </a:xfrm>
        </p:grpSpPr>
        <p:sp>
          <p:nvSpPr>
            <p:cNvPr id="2078" name="Line 20"/>
            <p:cNvSpPr>
              <a:spLocks noChangeShapeType="1"/>
            </p:cNvSpPr>
            <p:nvPr/>
          </p:nvSpPr>
          <p:spPr bwMode="auto">
            <a:xfrm flipV="1">
              <a:off x="2496" y="336"/>
              <a:ext cx="0" cy="768"/>
            </a:xfrm>
            <a:prstGeom prst="line">
              <a:avLst/>
            </a:prstGeom>
            <a:noFill/>
            <a:ln w="76200">
              <a:solidFill>
                <a:srgbClr val="CC3300"/>
              </a:solidFill>
              <a:round/>
              <a:headEnd/>
              <a:tailEnd type="triangle" w="med" len="med"/>
            </a:ln>
          </p:spPr>
          <p:txBody>
            <a:bodyPr wrap="none" anchor="ctr"/>
            <a:lstStyle/>
            <a:p>
              <a:endParaRPr lang="en-NZ"/>
            </a:p>
          </p:txBody>
        </p:sp>
        <p:sp>
          <p:nvSpPr>
            <p:cNvPr id="2079" name="Text Box 21"/>
            <p:cNvSpPr txBox="1">
              <a:spLocks noChangeArrowheads="1"/>
            </p:cNvSpPr>
            <p:nvPr/>
          </p:nvSpPr>
          <p:spPr bwMode="auto">
            <a:xfrm>
              <a:off x="2544" y="144"/>
              <a:ext cx="589" cy="291"/>
            </a:xfrm>
            <a:prstGeom prst="rect">
              <a:avLst/>
            </a:prstGeom>
            <a:noFill/>
            <a:ln w="9525">
              <a:noFill/>
              <a:miter lim="800000"/>
              <a:headEnd/>
              <a:tailEnd/>
            </a:ln>
          </p:spPr>
          <p:txBody>
            <a:bodyPr wrap="none">
              <a:spAutoFit/>
            </a:bodyPr>
            <a:lstStyle/>
            <a:p>
              <a:r>
                <a:rPr lang="en-US" dirty="0" err="1" smtClean="0"/>
                <a:t>F</a:t>
              </a:r>
              <a:r>
                <a:rPr lang="en-US" baseline="-25000" dirty="0" err="1" smtClean="0"/>
                <a:t>s</a:t>
              </a:r>
              <a:r>
                <a:rPr lang="en-US" dirty="0" smtClean="0"/>
                <a:t> </a:t>
              </a:r>
              <a:r>
                <a:rPr lang="en-US" dirty="0"/>
                <a:t>= ?</a:t>
              </a:r>
            </a:p>
          </p:txBody>
        </p:sp>
      </p:grpSp>
      <p:sp>
        <p:nvSpPr>
          <p:cNvPr id="2068" name="Text Box 22"/>
          <p:cNvSpPr txBox="1">
            <a:spLocks noChangeArrowheads="1"/>
          </p:cNvSpPr>
          <p:nvPr/>
        </p:nvSpPr>
        <p:spPr bwMode="auto">
          <a:xfrm>
            <a:off x="4343400" y="990600"/>
            <a:ext cx="946150" cy="457200"/>
          </a:xfrm>
          <a:prstGeom prst="rect">
            <a:avLst/>
          </a:prstGeom>
          <a:noFill/>
          <a:ln w="9525">
            <a:noFill/>
            <a:miter lim="800000"/>
            <a:headEnd/>
            <a:tailEnd/>
          </a:ln>
        </p:spPr>
        <p:txBody>
          <a:bodyPr wrap="none">
            <a:spAutoFit/>
          </a:bodyPr>
          <a:lstStyle/>
          <a:p>
            <a:pPr algn="ctr"/>
            <a:r>
              <a:rPr lang="en-US" dirty="0"/>
              <a:t>x</a:t>
            </a:r>
            <a:r>
              <a:rPr lang="en-US" sz="3200" baseline="-25000" dirty="0"/>
              <a:t>2</a:t>
            </a:r>
            <a:r>
              <a:rPr lang="en-US" b="0" dirty="0"/>
              <a:t> = </a:t>
            </a:r>
            <a:r>
              <a:rPr lang="en-US" dirty="0"/>
              <a:t>?</a:t>
            </a:r>
          </a:p>
        </p:txBody>
      </p:sp>
      <p:grpSp>
        <p:nvGrpSpPr>
          <p:cNvPr id="5" name="Group 23"/>
          <p:cNvGrpSpPr>
            <a:grpSpLocks/>
          </p:cNvGrpSpPr>
          <p:nvPr/>
        </p:nvGrpSpPr>
        <p:grpSpPr bwMode="auto">
          <a:xfrm>
            <a:off x="6891338" y="2474913"/>
            <a:ext cx="2133600" cy="1301750"/>
            <a:chOff x="4341" y="1559"/>
            <a:chExt cx="1344" cy="820"/>
          </a:xfrm>
        </p:grpSpPr>
        <p:sp>
          <p:nvSpPr>
            <p:cNvPr id="2077" name="Text Box 24"/>
            <p:cNvSpPr txBox="1">
              <a:spLocks noChangeArrowheads="1"/>
            </p:cNvSpPr>
            <p:nvPr/>
          </p:nvSpPr>
          <p:spPr bwMode="auto">
            <a:xfrm>
              <a:off x="4341" y="1559"/>
              <a:ext cx="1344" cy="518"/>
            </a:xfrm>
            <a:prstGeom prst="rect">
              <a:avLst/>
            </a:prstGeom>
            <a:noFill/>
            <a:ln w="9525">
              <a:noFill/>
              <a:miter lim="800000"/>
              <a:headEnd/>
              <a:tailEnd/>
            </a:ln>
          </p:spPr>
          <p:txBody>
            <a:bodyPr wrap="none">
              <a:spAutoFit/>
            </a:bodyPr>
            <a:lstStyle/>
            <a:p>
              <a:r>
                <a:rPr lang="en-US"/>
                <a:t>2nd Condition </a:t>
              </a:r>
            </a:p>
            <a:p>
              <a:r>
                <a:rPr lang="en-US"/>
                <a:t>of Equilibrium</a:t>
              </a:r>
            </a:p>
          </p:txBody>
        </p:sp>
        <p:graphicFrame>
          <p:nvGraphicFramePr>
            <p:cNvPr id="2051" name="Object 25"/>
            <p:cNvGraphicFramePr>
              <a:graphicFrameLocks noChangeAspect="1"/>
            </p:cNvGraphicFramePr>
            <p:nvPr>
              <p:extLst>
                <p:ext uri="{D42A27DB-BD31-4B8C-83A1-F6EECF244321}">
                  <p14:modId xmlns:p14="http://schemas.microsoft.com/office/powerpoint/2010/main" val="1449044252"/>
                </p:ext>
              </p:extLst>
            </p:nvPr>
          </p:nvGraphicFramePr>
          <p:xfrm>
            <a:off x="4788" y="2156"/>
            <a:ext cx="440" cy="223"/>
          </p:xfrm>
          <a:graphic>
            <a:graphicData uri="http://schemas.openxmlformats.org/presentationml/2006/ole">
              <mc:AlternateContent xmlns:mc="http://schemas.openxmlformats.org/markup-compatibility/2006">
                <mc:Choice xmlns:v="urn:schemas-microsoft-com:vml" Requires="v">
                  <p:oleObj spid="_x0000_s29725" name="Equation" r:id="rId3" imgW="698400" imgH="355320" progId="Equation.3">
                    <p:embed/>
                  </p:oleObj>
                </mc:Choice>
                <mc:Fallback>
                  <p:oleObj name="Equation" r:id="rId3" imgW="698400" imgH="355320" progId="Equation.3">
                    <p:embed/>
                    <p:pic>
                      <p:nvPicPr>
                        <p:cNvPr id="0" name=""/>
                        <p:cNvPicPr>
                          <a:picLocks noChangeAspect="1" noChangeArrowheads="1"/>
                        </p:cNvPicPr>
                        <p:nvPr/>
                      </p:nvPicPr>
                      <p:blipFill>
                        <a:blip r:embed="rId4"/>
                        <a:srcRect/>
                        <a:stretch>
                          <a:fillRect/>
                        </a:stretch>
                      </p:blipFill>
                      <p:spPr bwMode="auto">
                        <a:xfrm>
                          <a:off x="4788" y="2156"/>
                          <a:ext cx="440" cy="2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26"/>
          <p:cNvGrpSpPr>
            <a:grpSpLocks/>
          </p:cNvGrpSpPr>
          <p:nvPr/>
        </p:nvGrpSpPr>
        <p:grpSpPr bwMode="auto">
          <a:xfrm>
            <a:off x="163513" y="2586038"/>
            <a:ext cx="2122487" cy="1260475"/>
            <a:chOff x="103" y="1629"/>
            <a:chExt cx="1337" cy="794"/>
          </a:xfrm>
        </p:grpSpPr>
        <p:sp>
          <p:nvSpPr>
            <p:cNvPr id="2076" name="Text Box 27"/>
            <p:cNvSpPr txBox="1">
              <a:spLocks noChangeArrowheads="1"/>
            </p:cNvSpPr>
            <p:nvPr/>
          </p:nvSpPr>
          <p:spPr bwMode="auto">
            <a:xfrm>
              <a:off x="103" y="1629"/>
              <a:ext cx="1337" cy="518"/>
            </a:xfrm>
            <a:prstGeom prst="rect">
              <a:avLst/>
            </a:prstGeom>
            <a:noFill/>
            <a:ln w="9525">
              <a:noFill/>
              <a:miter lim="800000"/>
              <a:headEnd/>
              <a:tailEnd/>
            </a:ln>
          </p:spPr>
          <p:txBody>
            <a:bodyPr wrap="none">
              <a:spAutoFit/>
            </a:bodyPr>
            <a:lstStyle/>
            <a:p>
              <a:r>
                <a:rPr lang="en-US"/>
                <a:t>1st Condition </a:t>
              </a:r>
            </a:p>
            <a:p>
              <a:r>
                <a:rPr lang="en-US"/>
                <a:t>of Equilibrium</a:t>
              </a:r>
            </a:p>
          </p:txBody>
        </p:sp>
        <p:graphicFrame>
          <p:nvGraphicFramePr>
            <p:cNvPr id="2050" name="Object 28"/>
            <p:cNvGraphicFramePr>
              <a:graphicFrameLocks noChangeAspect="1"/>
            </p:cNvGraphicFramePr>
            <p:nvPr/>
          </p:nvGraphicFramePr>
          <p:xfrm>
            <a:off x="384" y="2208"/>
            <a:ext cx="600" cy="215"/>
          </p:xfrm>
          <a:graphic>
            <a:graphicData uri="http://schemas.openxmlformats.org/presentationml/2006/ole">
              <mc:AlternateContent xmlns:mc="http://schemas.openxmlformats.org/markup-compatibility/2006">
                <mc:Choice xmlns:v="urn:schemas-microsoft-com:vml" Requires="v">
                  <p:oleObj spid="_x0000_s29726" name="Equation" r:id="rId5" imgW="952200" imgH="342720" progId="Equation.3">
                    <p:embed/>
                  </p:oleObj>
                </mc:Choice>
                <mc:Fallback>
                  <p:oleObj name="Equation" r:id="rId5" imgW="952200" imgH="342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 y="2208"/>
                          <a:ext cx="600" cy="2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071" name="Text Box 31"/>
          <p:cNvSpPr txBox="1">
            <a:spLocks noChangeArrowheads="1"/>
          </p:cNvSpPr>
          <p:nvPr/>
        </p:nvSpPr>
        <p:spPr bwMode="auto">
          <a:xfrm>
            <a:off x="381000" y="304800"/>
            <a:ext cx="1658938" cy="822325"/>
          </a:xfrm>
          <a:prstGeom prst="rect">
            <a:avLst/>
          </a:prstGeom>
          <a:noFill/>
          <a:ln w="9525">
            <a:noFill/>
            <a:miter lim="800000"/>
            <a:headEnd/>
            <a:tailEnd/>
          </a:ln>
        </p:spPr>
        <p:txBody>
          <a:bodyPr wrap="none">
            <a:spAutoFit/>
          </a:bodyPr>
          <a:lstStyle/>
          <a:p>
            <a:r>
              <a:rPr lang="en-US">
                <a:solidFill>
                  <a:schemeClr val="accent2"/>
                </a:solidFill>
              </a:rPr>
              <a:t>A massless </a:t>
            </a:r>
          </a:p>
          <a:p>
            <a:r>
              <a:rPr lang="en-US">
                <a:solidFill>
                  <a:schemeClr val="accent2"/>
                </a:solidFill>
              </a:rPr>
              <a:t>meter stick</a:t>
            </a:r>
          </a:p>
        </p:txBody>
      </p:sp>
      <p:grpSp>
        <p:nvGrpSpPr>
          <p:cNvPr id="7" name="Group 40"/>
          <p:cNvGrpSpPr>
            <a:grpSpLocks/>
          </p:cNvGrpSpPr>
          <p:nvPr/>
        </p:nvGrpSpPr>
        <p:grpSpPr bwMode="auto">
          <a:xfrm>
            <a:off x="6705600" y="459581"/>
            <a:ext cx="2286000" cy="1219200"/>
            <a:chOff x="2160" y="2640"/>
            <a:chExt cx="1440" cy="768"/>
          </a:xfrm>
        </p:grpSpPr>
        <p:sp>
          <p:nvSpPr>
            <p:cNvPr id="2074" name="Rectangle 41"/>
            <p:cNvSpPr>
              <a:spLocks noChangeArrowheads="1"/>
            </p:cNvSpPr>
            <p:nvPr/>
          </p:nvSpPr>
          <p:spPr bwMode="auto">
            <a:xfrm>
              <a:off x="2160" y="2640"/>
              <a:ext cx="1440" cy="768"/>
            </a:xfrm>
            <a:prstGeom prst="rect">
              <a:avLst/>
            </a:prstGeom>
            <a:solidFill>
              <a:schemeClr val="bg1"/>
            </a:solidFill>
            <a:ln w="9525">
              <a:noFill/>
              <a:miter lim="800000"/>
              <a:headEnd/>
              <a:tailEnd/>
            </a:ln>
          </p:spPr>
          <p:txBody>
            <a:bodyPr wrap="none" anchor="ctr"/>
            <a:lstStyle/>
            <a:p>
              <a:endParaRPr lang="en-NZ"/>
            </a:p>
          </p:txBody>
        </p:sp>
        <p:sp>
          <p:nvSpPr>
            <p:cNvPr id="2075" name="Text Box 42"/>
            <p:cNvSpPr txBox="1">
              <a:spLocks noChangeArrowheads="1"/>
            </p:cNvSpPr>
            <p:nvPr/>
          </p:nvSpPr>
          <p:spPr bwMode="auto">
            <a:xfrm>
              <a:off x="2304" y="2736"/>
              <a:ext cx="1103" cy="518"/>
            </a:xfrm>
            <a:prstGeom prst="rect">
              <a:avLst/>
            </a:prstGeom>
            <a:noFill/>
            <a:ln w="9525">
              <a:noFill/>
              <a:miter lim="800000"/>
              <a:headEnd/>
              <a:tailEnd/>
            </a:ln>
          </p:spPr>
          <p:txBody>
            <a:bodyPr wrap="none">
              <a:spAutoFit/>
            </a:bodyPr>
            <a:lstStyle/>
            <a:p>
              <a:r>
                <a:rPr lang="en-US" dirty="0"/>
                <a:t>What is the </a:t>
              </a:r>
            </a:p>
            <a:p>
              <a:r>
                <a:rPr lang="en-US" dirty="0"/>
                <a:t>Distance  x</a:t>
              </a:r>
              <a:r>
                <a:rPr lang="en-US" sz="3200" baseline="-25000" dirty="0"/>
                <a:t>2</a:t>
              </a:r>
              <a:endParaRPr lang="en-US" dirty="0"/>
            </a:p>
          </p:txBody>
        </p:sp>
      </p:grpSp>
    </p:spTree>
    <p:extLst>
      <p:ext uri="{BB962C8B-B14F-4D97-AF65-F5344CB8AC3E}">
        <p14:creationId xmlns:p14="http://schemas.microsoft.com/office/powerpoint/2010/main" val="315045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1" grpId="0" animBg="1"/>
      <p:bldP spid="20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1"/>
          <p:cNvGraphicFramePr>
            <a:graphicFrameLocks noChangeAspect="1"/>
          </p:cNvGraphicFramePr>
          <p:nvPr/>
        </p:nvGraphicFramePr>
        <p:xfrm>
          <a:off x="468313" y="2781300"/>
          <a:ext cx="2279650" cy="1270000"/>
        </p:xfrm>
        <a:graphic>
          <a:graphicData uri="http://schemas.openxmlformats.org/presentationml/2006/ole">
            <mc:AlternateContent xmlns:mc="http://schemas.openxmlformats.org/markup-compatibility/2006">
              <mc:Choice xmlns:v="urn:schemas-microsoft-com:vml" Requires="v">
                <p:oleObj spid="_x0000_s27668" name="Equation" r:id="rId4" imgW="774360" imgH="431640" progId="Equation.3">
                  <p:embed/>
                </p:oleObj>
              </mc:Choice>
              <mc:Fallback>
                <p:oleObj name="Equation" r:id="rId4" imgW="77436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781300"/>
                        <a:ext cx="227965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a:spLocks noChangeArrowheads="1"/>
          </p:cNvSpPr>
          <p:nvPr/>
        </p:nvSpPr>
        <p:spPr bwMode="auto">
          <a:xfrm>
            <a:off x="400050" y="2109788"/>
            <a:ext cx="2686050" cy="585787"/>
          </a:xfrm>
          <a:prstGeom prst="rect">
            <a:avLst/>
          </a:prstGeom>
          <a:noFill/>
          <a:ln w="9525">
            <a:noFill/>
            <a:miter lim="800000"/>
            <a:headEnd/>
            <a:tailEnd/>
          </a:ln>
        </p:spPr>
        <p:txBody>
          <a:bodyPr>
            <a:spAutoFit/>
          </a:bodyPr>
          <a:lstStyle/>
          <a:p>
            <a:r>
              <a:rPr lang="en-US"/>
              <a:t>assume </a:t>
            </a:r>
            <a:r>
              <a:rPr lang="en-US">
                <a:latin typeface="Symbol" pitchFamily="18" charset="2"/>
              </a:rPr>
              <a:t>S</a:t>
            </a:r>
            <a:r>
              <a:rPr lang="en-US" sz="3200">
                <a:latin typeface="Symbol" pitchFamily="18" charset="2"/>
              </a:rPr>
              <a:t>t</a:t>
            </a:r>
            <a:r>
              <a:rPr lang="en-US"/>
              <a:t> = 0 </a:t>
            </a:r>
          </a:p>
        </p:txBody>
      </p:sp>
      <p:sp>
        <p:nvSpPr>
          <p:cNvPr id="37" name="Rectangle 36"/>
          <p:cNvSpPr>
            <a:spLocks noChangeArrowheads="1"/>
          </p:cNvSpPr>
          <p:nvPr/>
        </p:nvSpPr>
        <p:spPr bwMode="auto">
          <a:xfrm>
            <a:off x="228600" y="1652588"/>
            <a:ext cx="8458200" cy="461962"/>
          </a:xfrm>
          <a:prstGeom prst="rect">
            <a:avLst/>
          </a:prstGeom>
          <a:noFill/>
          <a:ln w="9525">
            <a:noFill/>
            <a:miter lim="800000"/>
            <a:headEnd/>
            <a:tailEnd/>
          </a:ln>
        </p:spPr>
        <p:txBody>
          <a:bodyPr>
            <a:spAutoFit/>
          </a:bodyPr>
          <a:lstStyle/>
          <a:p>
            <a:pPr algn="ctr" eaLnBrk="0" hangingPunct="0">
              <a:spcBef>
                <a:spcPct val="50000"/>
              </a:spcBef>
            </a:pPr>
            <a:r>
              <a:rPr lang="en-US">
                <a:solidFill>
                  <a:schemeClr val="accent2"/>
                </a:solidFill>
              </a:rPr>
              <a:t>Calculating the position of the Center of Mass</a:t>
            </a:r>
          </a:p>
        </p:txBody>
      </p:sp>
      <p:sp>
        <p:nvSpPr>
          <p:cNvPr id="11281" name="TextBox 37"/>
          <p:cNvSpPr txBox="1">
            <a:spLocks noChangeArrowheads="1"/>
          </p:cNvSpPr>
          <p:nvPr/>
        </p:nvSpPr>
        <p:spPr bwMode="auto">
          <a:xfrm>
            <a:off x="457200" y="342900"/>
            <a:ext cx="7600950" cy="1200150"/>
          </a:xfrm>
          <a:prstGeom prst="rect">
            <a:avLst/>
          </a:prstGeom>
          <a:noFill/>
          <a:ln w="9525">
            <a:noFill/>
            <a:miter lim="800000"/>
            <a:headEnd/>
            <a:tailEnd/>
          </a:ln>
        </p:spPr>
        <p:txBody>
          <a:bodyPr>
            <a:spAutoFit/>
          </a:bodyPr>
          <a:lstStyle/>
          <a:p>
            <a:r>
              <a:rPr lang="en-US">
                <a:solidFill>
                  <a:schemeClr val="accent2"/>
                </a:solidFill>
              </a:rPr>
              <a:t>System</a:t>
            </a:r>
            <a:r>
              <a:rPr lang="en-US"/>
              <a:t> ~ a group of objects</a:t>
            </a:r>
          </a:p>
          <a:p>
            <a:r>
              <a:rPr lang="en-US"/>
              <a:t>A single object has a CoM, systems also have a CoM</a:t>
            </a:r>
          </a:p>
          <a:p>
            <a:endParaRPr lang="en-US"/>
          </a:p>
        </p:txBody>
      </p:sp>
      <p:cxnSp>
        <p:nvCxnSpPr>
          <p:cNvPr id="11283" name="Straight Connector 26"/>
          <p:cNvCxnSpPr>
            <a:cxnSpLocks noChangeShapeType="1"/>
          </p:cNvCxnSpPr>
          <p:nvPr/>
        </p:nvCxnSpPr>
        <p:spPr bwMode="auto">
          <a:xfrm>
            <a:off x="514350" y="1428750"/>
            <a:ext cx="8001000" cy="1588"/>
          </a:xfrm>
          <a:prstGeom prst="line">
            <a:avLst/>
          </a:prstGeom>
          <a:noFill/>
          <a:ln w="9525" algn="ctr">
            <a:solidFill>
              <a:schemeClr val="tx1"/>
            </a:solidFill>
            <a:round/>
            <a:headEnd/>
            <a:tailEnd/>
          </a:ln>
        </p:spPr>
      </p:cxnSp>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752" y="5027171"/>
            <a:ext cx="3338314" cy="116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6100" y="2402681"/>
            <a:ext cx="5740053" cy="1623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542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3072174475"/>
              </p:ext>
            </p:extLst>
          </p:nvPr>
        </p:nvGraphicFramePr>
        <p:xfrm>
          <a:off x="193674" y="2660650"/>
          <a:ext cx="8928100" cy="2730500"/>
        </p:xfrm>
        <a:graphic>
          <a:graphicData uri="http://schemas.openxmlformats.org/drawingml/2006/table">
            <a:tbl>
              <a:tblPr/>
              <a:tblGrid>
                <a:gridCol w="5270500"/>
                <a:gridCol w="3657600"/>
              </a:tblGrid>
              <a:tr h="2730500">
                <a:tc>
                  <a:txBody>
                    <a:bodyPr/>
                    <a:lstStyle>
                      <a:lvl1pPr defTabSz="457200" eaLnBrk="0" hangingPunct="0">
                        <a:spcBef>
                          <a:spcPct val="20000"/>
                        </a:spcBef>
                        <a:defRPr sz="2800">
                          <a:solidFill>
                            <a:schemeClr val="tx1"/>
                          </a:solidFill>
                          <a:latin typeface="Verdana" charset="0"/>
                          <a:ea typeface="ＭＳ Ｐゴシック" charset="-128"/>
                        </a:defRPr>
                      </a:lvl1pPr>
                      <a:lvl2pPr marL="37931725" indent="-37474525" defTabSz="457200" eaLnBrk="0" hangingPunct="0">
                        <a:spcBef>
                          <a:spcPct val="20000"/>
                        </a:spcBef>
                        <a:defRPr sz="2400">
                          <a:solidFill>
                            <a:schemeClr val="tx1"/>
                          </a:solidFill>
                          <a:latin typeface="Verdana" charset="0"/>
                          <a:ea typeface="ＭＳ Ｐゴシック" charset="-128"/>
                        </a:defRPr>
                      </a:lvl2pPr>
                      <a:lvl3pPr eaLnBrk="0" hangingPunct="0">
                        <a:spcBef>
                          <a:spcPct val="20000"/>
                        </a:spcBef>
                        <a:defRPr sz="2000">
                          <a:solidFill>
                            <a:schemeClr val="tx1"/>
                          </a:solidFill>
                          <a:latin typeface="Verdana" charset="0"/>
                          <a:ea typeface="ＭＳ Ｐゴシック" charset="-128"/>
                        </a:defRPr>
                      </a:lvl3pPr>
                      <a:lvl4pPr eaLnBrk="0" hangingPunct="0">
                        <a:spcBef>
                          <a:spcPct val="20000"/>
                        </a:spcBef>
                        <a:defRPr>
                          <a:solidFill>
                            <a:schemeClr val="tx1"/>
                          </a:solidFill>
                          <a:latin typeface="Verdana" charset="0"/>
                          <a:ea typeface="ＭＳ Ｐゴシック" charset="-128"/>
                        </a:defRPr>
                      </a:lvl4pPr>
                      <a:lvl5pPr eaLnBrk="0" hangingPunct="0">
                        <a:spcBef>
                          <a:spcPct val="20000"/>
                        </a:spcBef>
                        <a:defRPr>
                          <a:solidFill>
                            <a:schemeClr val="tx1"/>
                          </a:solidFill>
                          <a:latin typeface="Verdana" charset="0"/>
                          <a:ea typeface="ＭＳ Ｐゴシック" charset="-128"/>
                        </a:defRPr>
                      </a:lvl5pPr>
                      <a:lvl6pPr marL="457200" eaLnBrk="0" fontAlgn="base" hangingPunct="0">
                        <a:spcBef>
                          <a:spcPct val="20000"/>
                        </a:spcBef>
                        <a:spcAft>
                          <a:spcPct val="0"/>
                        </a:spcAft>
                        <a:defRPr>
                          <a:solidFill>
                            <a:schemeClr val="tx1"/>
                          </a:solidFill>
                          <a:latin typeface="Verdana" charset="0"/>
                          <a:ea typeface="ＭＳ Ｐゴシック" charset="-128"/>
                        </a:defRPr>
                      </a:lvl6pPr>
                      <a:lvl7pPr marL="914400" eaLnBrk="0" fontAlgn="base" hangingPunct="0">
                        <a:spcBef>
                          <a:spcPct val="20000"/>
                        </a:spcBef>
                        <a:spcAft>
                          <a:spcPct val="0"/>
                        </a:spcAft>
                        <a:defRPr>
                          <a:solidFill>
                            <a:schemeClr val="tx1"/>
                          </a:solidFill>
                          <a:latin typeface="Verdana" charset="0"/>
                          <a:ea typeface="ＭＳ Ｐゴシック" charset="-128"/>
                        </a:defRPr>
                      </a:lvl7pPr>
                      <a:lvl8pPr marL="1371600" eaLnBrk="0" fontAlgn="base" hangingPunct="0">
                        <a:spcBef>
                          <a:spcPct val="20000"/>
                        </a:spcBef>
                        <a:spcAft>
                          <a:spcPct val="0"/>
                        </a:spcAft>
                        <a:defRPr>
                          <a:solidFill>
                            <a:schemeClr val="tx1"/>
                          </a:solidFill>
                          <a:latin typeface="Verdana" charset="0"/>
                          <a:ea typeface="ＭＳ Ｐゴシック" charset="-128"/>
                        </a:defRPr>
                      </a:lvl8pPr>
                      <a:lvl9pPr marL="1828800" eaLnBrk="0" fontAlgn="base" hangingPunct="0">
                        <a:spcBef>
                          <a:spcPct val="20000"/>
                        </a:spcBef>
                        <a:spcAft>
                          <a:spcPct val="0"/>
                        </a:spcAft>
                        <a:defRPr>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ts val="1800"/>
                        </a:spcAft>
                        <a:buClrTx/>
                        <a:buSzTx/>
                        <a:buFontTx/>
                        <a:buNone/>
                        <a:tabLst/>
                      </a:pPr>
                      <a:r>
                        <a:rPr kumimoji="0" lang="en-US" altLang="en-US" sz="1800" b="0" i="0" u="none" strike="noStrike" cap="none" normalizeH="0" baseline="0" smtClean="0">
                          <a:ln>
                            <a:noFill/>
                          </a:ln>
                          <a:solidFill>
                            <a:srgbClr val="000000"/>
                          </a:solidFill>
                          <a:effectLst/>
                          <a:latin typeface="Verdana" charset="0"/>
                          <a:ea typeface="ＭＳ Ｐゴシック" charset="-128"/>
                        </a:rPr>
                        <a:t>Radius of the Earth  = 6.38 x 10</a:t>
                      </a:r>
                      <a:r>
                        <a:rPr kumimoji="0" lang="en-US" altLang="en-US" sz="1800" b="0" i="0" u="none" strike="noStrike" cap="none" normalizeH="0" baseline="30000" smtClean="0">
                          <a:ln>
                            <a:noFill/>
                          </a:ln>
                          <a:solidFill>
                            <a:srgbClr val="000000"/>
                          </a:solidFill>
                          <a:effectLst/>
                          <a:latin typeface="Verdana" charset="0"/>
                          <a:ea typeface="ＭＳ Ｐゴシック" charset="-128"/>
                        </a:rPr>
                        <a:t>6</a:t>
                      </a:r>
                      <a:r>
                        <a:rPr kumimoji="0" lang="en-US" altLang="en-US" sz="1800" b="0" i="0" u="none" strike="noStrike" cap="none" normalizeH="0" baseline="0" smtClean="0">
                          <a:ln>
                            <a:noFill/>
                          </a:ln>
                          <a:solidFill>
                            <a:srgbClr val="000000"/>
                          </a:solidFill>
                          <a:effectLst/>
                          <a:latin typeface="Verdana" charset="0"/>
                          <a:ea typeface="ＭＳ Ｐゴシック" charset="-128"/>
                        </a:rPr>
                        <a:t> m</a:t>
                      </a:r>
                    </a:p>
                    <a:p>
                      <a:pPr marL="0" marR="0" lvl="0" indent="0" algn="l" defTabSz="457200" rtl="0" eaLnBrk="1" fontAlgn="base" latinLnBrk="0" hangingPunct="1">
                        <a:lnSpc>
                          <a:spcPct val="100000"/>
                        </a:lnSpc>
                        <a:spcBef>
                          <a:spcPct val="0"/>
                        </a:spcBef>
                        <a:spcAft>
                          <a:spcPts val="1800"/>
                        </a:spcAft>
                        <a:buClrTx/>
                        <a:buSzTx/>
                        <a:buFontTx/>
                        <a:buNone/>
                        <a:tabLst/>
                      </a:pPr>
                      <a:r>
                        <a:rPr kumimoji="0" lang="en-US" altLang="en-US" sz="1800" b="0" i="0" u="none" strike="noStrike" cap="none" normalizeH="0" baseline="0" smtClean="0">
                          <a:ln>
                            <a:noFill/>
                          </a:ln>
                          <a:solidFill>
                            <a:srgbClr val="000000"/>
                          </a:solidFill>
                          <a:effectLst/>
                          <a:latin typeface="Verdana" charset="0"/>
                          <a:ea typeface="ＭＳ Ｐゴシック" charset="-128"/>
                        </a:rPr>
                        <a:t>Mass of the Earth (M</a:t>
                      </a:r>
                      <a:r>
                        <a:rPr kumimoji="0" lang="en-US" altLang="en-US" sz="1800" b="0" i="0" u="none" strike="noStrike" cap="none" normalizeH="0" baseline="-25000" smtClean="0">
                          <a:ln>
                            <a:noFill/>
                          </a:ln>
                          <a:solidFill>
                            <a:srgbClr val="000000"/>
                          </a:solidFill>
                          <a:effectLst/>
                          <a:latin typeface="Verdana" charset="0"/>
                          <a:ea typeface="ＭＳ Ｐゴシック" charset="-128"/>
                        </a:rPr>
                        <a:t>1</a:t>
                      </a:r>
                      <a:r>
                        <a:rPr kumimoji="0" lang="en-US" altLang="en-US" sz="1800" b="0" i="0" u="none" strike="noStrike" cap="none" normalizeH="0" baseline="0" smtClean="0">
                          <a:ln>
                            <a:noFill/>
                          </a:ln>
                          <a:solidFill>
                            <a:srgbClr val="000000"/>
                          </a:solidFill>
                          <a:effectLst/>
                          <a:latin typeface="Verdana" charset="0"/>
                          <a:ea typeface="ＭＳ Ｐゴシック" charset="-128"/>
                        </a:rPr>
                        <a:t>) = 5.97 x 10</a:t>
                      </a:r>
                      <a:r>
                        <a:rPr kumimoji="0" lang="en-US" altLang="en-US" sz="1800" b="0" i="0" u="none" strike="noStrike" cap="none" normalizeH="0" baseline="30000" smtClean="0">
                          <a:ln>
                            <a:noFill/>
                          </a:ln>
                          <a:solidFill>
                            <a:srgbClr val="000000"/>
                          </a:solidFill>
                          <a:effectLst/>
                          <a:latin typeface="Verdana" charset="0"/>
                          <a:ea typeface="ＭＳ Ｐゴシック" charset="-128"/>
                        </a:rPr>
                        <a:t>24</a:t>
                      </a:r>
                      <a:r>
                        <a:rPr kumimoji="0" lang="en-US" altLang="en-US" sz="1800" b="0" i="0" u="none" strike="noStrike" cap="none" normalizeH="0" baseline="0" smtClean="0">
                          <a:ln>
                            <a:noFill/>
                          </a:ln>
                          <a:solidFill>
                            <a:srgbClr val="000000"/>
                          </a:solidFill>
                          <a:effectLst/>
                          <a:latin typeface="Verdana" charset="0"/>
                          <a:ea typeface="ＭＳ Ｐゴシック" charset="-128"/>
                        </a:rPr>
                        <a:t> kg </a:t>
                      </a:r>
                    </a:p>
                    <a:p>
                      <a:pPr marL="0" marR="0" lvl="0" indent="0" algn="l" defTabSz="457200" rtl="0" eaLnBrk="1" fontAlgn="base" latinLnBrk="0" hangingPunct="1">
                        <a:lnSpc>
                          <a:spcPct val="100000"/>
                        </a:lnSpc>
                        <a:spcBef>
                          <a:spcPct val="0"/>
                        </a:spcBef>
                        <a:spcAft>
                          <a:spcPts val="1800"/>
                        </a:spcAft>
                        <a:buClrTx/>
                        <a:buSzTx/>
                        <a:buFontTx/>
                        <a:buNone/>
                        <a:tabLst/>
                      </a:pPr>
                      <a:r>
                        <a:rPr kumimoji="0" lang="en-US" altLang="en-US" sz="1800" b="0" i="0" u="none" strike="noStrike" cap="none" normalizeH="0" baseline="0" smtClean="0">
                          <a:ln>
                            <a:noFill/>
                          </a:ln>
                          <a:solidFill>
                            <a:srgbClr val="000000"/>
                          </a:solidFill>
                          <a:effectLst/>
                          <a:latin typeface="Verdana" charset="0"/>
                          <a:ea typeface="ＭＳ Ｐゴシック" charset="-128"/>
                        </a:rPr>
                        <a:t>Radius of the Moon  = 1.74 x 10</a:t>
                      </a:r>
                      <a:r>
                        <a:rPr kumimoji="0" lang="en-US" altLang="en-US" sz="1800" b="0" i="0" u="none" strike="noStrike" cap="none" normalizeH="0" baseline="30000" smtClean="0">
                          <a:ln>
                            <a:noFill/>
                          </a:ln>
                          <a:solidFill>
                            <a:srgbClr val="000000"/>
                          </a:solidFill>
                          <a:effectLst/>
                          <a:latin typeface="Verdana" charset="0"/>
                          <a:ea typeface="ＭＳ Ｐゴシック" charset="-128"/>
                        </a:rPr>
                        <a:t>6</a:t>
                      </a:r>
                      <a:r>
                        <a:rPr kumimoji="0" lang="en-US" altLang="en-US" sz="1800" b="0" i="0" u="none" strike="noStrike" cap="none" normalizeH="0" baseline="0" smtClean="0">
                          <a:ln>
                            <a:noFill/>
                          </a:ln>
                          <a:solidFill>
                            <a:srgbClr val="000000"/>
                          </a:solidFill>
                          <a:effectLst/>
                          <a:latin typeface="Verdana" charset="0"/>
                          <a:ea typeface="ＭＳ Ｐゴシック" charset="-128"/>
                        </a:rPr>
                        <a:t> m</a:t>
                      </a:r>
                    </a:p>
                    <a:p>
                      <a:pPr marL="0" marR="0" lvl="0" indent="0" algn="l" defTabSz="457200" rtl="0" eaLnBrk="1" fontAlgn="base" latinLnBrk="0" hangingPunct="1">
                        <a:lnSpc>
                          <a:spcPct val="100000"/>
                        </a:lnSpc>
                        <a:spcBef>
                          <a:spcPct val="0"/>
                        </a:spcBef>
                        <a:spcAft>
                          <a:spcPts val="1800"/>
                        </a:spcAft>
                        <a:buClrTx/>
                        <a:buSzTx/>
                        <a:buFontTx/>
                        <a:buNone/>
                        <a:tabLst/>
                      </a:pPr>
                      <a:r>
                        <a:rPr kumimoji="0" lang="en-US" altLang="en-US" sz="1800" b="0" i="0" u="none" strike="noStrike" cap="none" normalizeH="0" baseline="0" smtClean="0">
                          <a:ln>
                            <a:noFill/>
                          </a:ln>
                          <a:solidFill>
                            <a:srgbClr val="000000"/>
                          </a:solidFill>
                          <a:effectLst/>
                          <a:latin typeface="Verdana" charset="0"/>
                          <a:ea typeface="ＭＳ Ｐゴシック" charset="-128"/>
                        </a:rPr>
                        <a:t>Mass of the Moon (m</a:t>
                      </a:r>
                      <a:r>
                        <a:rPr kumimoji="0" lang="en-US" altLang="en-US" sz="1800" b="0" i="0" u="none" strike="noStrike" cap="none" normalizeH="0" baseline="-25000" smtClean="0">
                          <a:ln>
                            <a:noFill/>
                          </a:ln>
                          <a:solidFill>
                            <a:srgbClr val="000000"/>
                          </a:solidFill>
                          <a:effectLst/>
                          <a:latin typeface="Verdana" charset="0"/>
                          <a:ea typeface="ＭＳ Ｐゴシック" charset="-128"/>
                        </a:rPr>
                        <a:t>2</a:t>
                      </a:r>
                      <a:r>
                        <a:rPr kumimoji="0" lang="en-US" altLang="en-US" sz="1800" b="0" i="0" u="none" strike="noStrike" cap="none" normalizeH="0" baseline="0" smtClean="0">
                          <a:ln>
                            <a:noFill/>
                          </a:ln>
                          <a:solidFill>
                            <a:srgbClr val="000000"/>
                          </a:solidFill>
                          <a:effectLst/>
                          <a:latin typeface="Verdana" charset="0"/>
                          <a:ea typeface="ＭＳ Ｐゴシック" charset="-128"/>
                        </a:rPr>
                        <a:t>) = 7.35 x 10</a:t>
                      </a:r>
                      <a:r>
                        <a:rPr kumimoji="0" lang="en-US" altLang="en-US" sz="1800" b="0" i="0" u="none" strike="noStrike" cap="none" normalizeH="0" baseline="30000" smtClean="0">
                          <a:ln>
                            <a:noFill/>
                          </a:ln>
                          <a:solidFill>
                            <a:srgbClr val="000000"/>
                          </a:solidFill>
                          <a:effectLst/>
                          <a:latin typeface="Verdana" charset="0"/>
                          <a:ea typeface="ＭＳ Ｐゴシック" charset="-128"/>
                        </a:rPr>
                        <a:t>22</a:t>
                      </a:r>
                      <a:r>
                        <a:rPr kumimoji="0" lang="en-US" altLang="en-US" sz="1800" b="0" i="0" u="none" strike="noStrike" cap="none" normalizeH="0" baseline="0" smtClean="0">
                          <a:ln>
                            <a:noFill/>
                          </a:ln>
                          <a:solidFill>
                            <a:srgbClr val="000000"/>
                          </a:solidFill>
                          <a:effectLst/>
                          <a:latin typeface="Verdana" charset="0"/>
                          <a:ea typeface="ＭＳ Ｐゴシック" charset="-128"/>
                        </a:rPr>
                        <a:t> kg </a:t>
                      </a:r>
                    </a:p>
                    <a:p>
                      <a:pPr marL="0" marR="0" lvl="0" indent="0" algn="l" defTabSz="457200" rtl="0" eaLnBrk="1" fontAlgn="base" latinLnBrk="0" hangingPunct="1">
                        <a:lnSpc>
                          <a:spcPct val="100000"/>
                        </a:lnSpc>
                        <a:spcBef>
                          <a:spcPct val="0"/>
                        </a:spcBef>
                        <a:spcAft>
                          <a:spcPts val="1800"/>
                        </a:spcAft>
                        <a:buClrTx/>
                        <a:buSzTx/>
                        <a:buFontTx/>
                        <a:buNone/>
                        <a:tabLst/>
                      </a:pPr>
                      <a:r>
                        <a:rPr kumimoji="0" lang="en-US" altLang="en-US" sz="1800" b="0" i="0" u="none" strike="noStrike" cap="none" normalizeH="0" baseline="0" smtClean="0">
                          <a:ln>
                            <a:noFill/>
                          </a:ln>
                          <a:solidFill>
                            <a:srgbClr val="000000"/>
                          </a:solidFill>
                          <a:effectLst/>
                          <a:latin typeface="Verdana" charset="0"/>
                          <a:ea typeface="ＭＳ Ｐゴシック" charset="-128"/>
                        </a:rPr>
                        <a:t>Distance between the centre of the Earth and the centre of the moon = 3.84 x 10</a:t>
                      </a:r>
                      <a:r>
                        <a:rPr kumimoji="0" lang="en-US" altLang="en-US" sz="1800" b="0" i="0" u="none" strike="noStrike" cap="none" normalizeH="0" baseline="30000" smtClean="0">
                          <a:ln>
                            <a:noFill/>
                          </a:ln>
                          <a:solidFill>
                            <a:srgbClr val="000000"/>
                          </a:solidFill>
                          <a:effectLst/>
                          <a:latin typeface="Verdana" charset="0"/>
                          <a:ea typeface="ＭＳ Ｐゴシック" charset="-128"/>
                        </a:rPr>
                        <a:t>8</a:t>
                      </a:r>
                      <a:r>
                        <a:rPr kumimoji="0" lang="en-US" altLang="en-US" sz="1800" b="0" i="0" u="none" strike="noStrike" cap="none" normalizeH="0" baseline="0" smtClean="0">
                          <a:ln>
                            <a:noFill/>
                          </a:ln>
                          <a:solidFill>
                            <a:srgbClr val="000000"/>
                          </a:solidFill>
                          <a:effectLst/>
                          <a:latin typeface="Verdana" charset="0"/>
                          <a:ea typeface="ＭＳ Ｐゴシック" charset="-128"/>
                        </a:rPr>
                        <a:t> m</a:t>
                      </a:r>
                    </a:p>
                  </a:txBody>
                  <a:tcPr horzOverflow="overflow">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lvl1pPr defTabSz="457200" eaLnBrk="0" hangingPunct="0">
                        <a:spcBef>
                          <a:spcPct val="20000"/>
                        </a:spcBef>
                        <a:defRPr sz="2800">
                          <a:solidFill>
                            <a:schemeClr val="tx1"/>
                          </a:solidFill>
                          <a:latin typeface="Verdana" charset="0"/>
                          <a:ea typeface="ＭＳ Ｐゴシック" charset="-128"/>
                        </a:defRPr>
                      </a:lvl1pPr>
                      <a:lvl2pPr marL="37931725" indent="-37474525" defTabSz="457200" eaLnBrk="0" hangingPunct="0">
                        <a:spcBef>
                          <a:spcPct val="20000"/>
                        </a:spcBef>
                        <a:defRPr sz="2400">
                          <a:solidFill>
                            <a:schemeClr val="tx1"/>
                          </a:solidFill>
                          <a:latin typeface="Verdana" charset="0"/>
                          <a:ea typeface="ＭＳ Ｐゴシック" charset="-128"/>
                        </a:defRPr>
                      </a:lvl2pPr>
                      <a:lvl3pPr eaLnBrk="0" hangingPunct="0">
                        <a:spcBef>
                          <a:spcPct val="20000"/>
                        </a:spcBef>
                        <a:defRPr sz="2000">
                          <a:solidFill>
                            <a:schemeClr val="tx1"/>
                          </a:solidFill>
                          <a:latin typeface="Verdana" charset="0"/>
                          <a:ea typeface="ＭＳ Ｐゴシック" charset="-128"/>
                        </a:defRPr>
                      </a:lvl3pPr>
                      <a:lvl4pPr eaLnBrk="0" hangingPunct="0">
                        <a:spcBef>
                          <a:spcPct val="20000"/>
                        </a:spcBef>
                        <a:defRPr>
                          <a:solidFill>
                            <a:schemeClr val="tx1"/>
                          </a:solidFill>
                          <a:latin typeface="Verdana" charset="0"/>
                          <a:ea typeface="ＭＳ Ｐゴシック" charset="-128"/>
                        </a:defRPr>
                      </a:lvl4pPr>
                      <a:lvl5pPr eaLnBrk="0" hangingPunct="0">
                        <a:spcBef>
                          <a:spcPct val="20000"/>
                        </a:spcBef>
                        <a:defRPr>
                          <a:solidFill>
                            <a:schemeClr val="tx1"/>
                          </a:solidFill>
                          <a:latin typeface="Verdana" charset="0"/>
                          <a:ea typeface="ＭＳ Ｐゴシック" charset="-128"/>
                        </a:defRPr>
                      </a:lvl5pPr>
                      <a:lvl6pPr marL="457200" eaLnBrk="0" fontAlgn="base" hangingPunct="0">
                        <a:spcBef>
                          <a:spcPct val="20000"/>
                        </a:spcBef>
                        <a:spcAft>
                          <a:spcPct val="0"/>
                        </a:spcAft>
                        <a:defRPr>
                          <a:solidFill>
                            <a:schemeClr val="tx1"/>
                          </a:solidFill>
                          <a:latin typeface="Verdana" charset="0"/>
                          <a:ea typeface="ＭＳ Ｐゴシック" charset="-128"/>
                        </a:defRPr>
                      </a:lvl6pPr>
                      <a:lvl7pPr marL="914400" eaLnBrk="0" fontAlgn="base" hangingPunct="0">
                        <a:spcBef>
                          <a:spcPct val="20000"/>
                        </a:spcBef>
                        <a:spcAft>
                          <a:spcPct val="0"/>
                        </a:spcAft>
                        <a:defRPr>
                          <a:solidFill>
                            <a:schemeClr val="tx1"/>
                          </a:solidFill>
                          <a:latin typeface="Verdana" charset="0"/>
                          <a:ea typeface="ＭＳ Ｐゴシック" charset="-128"/>
                        </a:defRPr>
                      </a:lvl7pPr>
                      <a:lvl8pPr marL="1371600" eaLnBrk="0" fontAlgn="base" hangingPunct="0">
                        <a:spcBef>
                          <a:spcPct val="20000"/>
                        </a:spcBef>
                        <a:spcAft>
                          <a:spcPct val="0"/>
                        </a:spcAft>
                        <a:defRPr>
                          <a:solidFill>
                            <a:schemeClr val="tx1"/>
                          </a:solidFill>
                          <a:latin typeface="Verdana" charset="0"/>
                          <a:ea typeface="ＭＳ Ｐゴシック" charset="-128"/>
                        </a:defRPr>
                      </a:lvl8pPr>
                      <a:lvl9pPr marL="1828800" eaLnBrk="0" fontAlgn="base" hangingPunct="0">
                        <a:spcBef>
                          <a:spcPct val="20000"/>
                        </a:spcBef>
                        <a:spcAft>
                          <a:spcPct val="0"/>
                        </a:spcAft>
                        <a:defRPr>
                          <a:solidFill>
                            <a:schemeClr val="tx1"/>
                          </a:solidFill>
                          <a:latin typeface="Verdan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Verdana" charset="0"/>
                        <a:ea typeface="ＭＳ Ｐゴシック" charset="-128"/>
                      </a:endParaRPr>
                    </a:p>
                  </a:txBody>
                  <a:tcPr horzOverflow="overflow">
                    <a:lnL w="57150" cap="flat" cmpd="sng" algn="ctr">
                      <a:solidFill>
                        <a:srgbClr val="FFFF00"/>
                      </a:solidFill>
                      <a:prstDash val="solid"/>
                      <a:round/>
                      <a:headEnd type="none" w="med" len="med"/>
                      <a:tailEnd type="none" w="med" len="med"/>
                    </a:lnL>
                    <a:lnR w="57150" cap="flat" cmpd="sng" algn="ctr">
                      <a:solidFill>
                        <a:srgbClr val="FFFF00"/>
                      </a:solidFill>
                      <a:prstDash val="solid"/>
                      <a:round/>
                      <a:headEnd type="none" w="med" len="med"/>
                      <a:tailEnd type="none" w="med" len="med"/>
                    </a:lnR>
                    <a:lnT w="57150" cap="flat" cmpd="sng" algn="ctr">
                      <a:solidFill>
                        <a:srgbClr val="FFFF00"/>
                      </a:solidFill>
                      <a:prstDash val="solid"/>
                      <a:round/>
                      <a:headEnd type="none" w="med" len="med"/>
                      <a:tailEnd type="none" w="med" len="med"/>
                    </a:lnT>
                    <a:lnB w="57150" cap="flat" cmpd="sng" algn="ctr">
                      <a:solidFill>
                        <a:srgbClr val="FFFF00"/>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r>
            </a:tbl>
          </a:graphicData>
        </a:graphic>
      </p:graphicFrame>
      <p:sp>
        <p:nvSpPr>
          <p:cNvPr id="15373" name="Rectangle 5"/>
          <p:cNvSpPr>
            <a:spLocks noChangeArrowheads="1"/>
          </p:cNvSpPr>
          <p:nvPr/>
        </p:nvSpPr>
        <p:spPr bwMode="auto">
          <a:xfrm>
            <a:off x="654049" y="561975"/>
            <a:ext cx="7947026" cy="1354217"/>
          </a:xfrm>
          <a:prstGeom prst="rect">
            <a:avLst/>
          </a:prstGeom>
          <a:solidFill>
            <a:srgbClr val="FFFF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lvl1pPr marL="266700" indent="-26670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spcAft>
                <a:spcPts val="1200"/>
              </a:spcAft>
              <a:buFont typeface="Arial" charset="0"/>
              <a:buAutoNum type="arabicPeriod"/>
            </a:pPr>
            <a:r>
              <a:rPr lang="en-CA" altLang="en-US" sz="2400" b="0" dirty="0">
                <a:solidFill>
                  <a:srgbClr val="000000"/>
                </a:solidFill>
              </a:rPr>
              <a:t>Calculate the position of the centre of mass (</a:t>
            </a:r>
            <a:r>
              <a:rPr lang="en-CA" altLang="en-US" sz="2400" b="0" dirty="0" err="1">
                <a:solidFill>
                  <a:srgbClr val="000000"/>
                </a:solidFill>
              </a:rPr>
              <a:t>c.o.m</a:t>
            </a:r>
            <a:r>
              <a:rPr lang="en-CA" altLang="en-US" sz="2400" b="0" dirty="0">
                <a:solidFill>
                  <a:srgbClr val="000000"/>
                </a:solidFill>
              </a:rPr>
              <a:t>) between the Earth and the Moon.  </a:t>
            </a:r>
          </a:p>
          <a:p>
            <a:pPr eaLnBrk="1" hangingPunct="1">
              <a:spcAft>
                <a:spcPts val="1200"/>
              </a:spcAft>
              <a:buFont typeface="Arial" charset="0"/>
              <a:buAutoNum type="arabicPeriod"/>
            </a:pPr>
            <a:r>
              <a:rPr lang="en-CA" altLang="en-US" sz="2400" b="0" dirty="0">
                <a:solidFill>
                  <a:srgbClr val="000000"/>
                </a:solidFill>
              </a:rPr>
              <a:t>Compare your answer with the Earth's radius.</a:t>
            </a:r>
          </a:p>
        </p:txBody>
      </p:sp>
      <p:pic>
        <p:nvPicPr>
          <p:cNvPr id="16" name="Picture 15"/>
          <p:cNvPicPr>
            <a:picLocks noChangeAspect="1"/>
          </p:cNvPicPr>
          <p:nvPr/>
        </p:nvPicPr>
        <p:blipFill>
          <a:blip r:embed="rId4">
            <a:duotone>
              <a:prstClr val="black"/>
              <a:schemeClr val="tx2">
                <a:tint val="45000"/>
                <a:satMod val="400000"/>
              </a:schemeClr>
            </a:duotone>
          </a:blip>
          <a:stretch>
            <a:fillRect/>
          </a:stretch>
        </p:blipFill>
        <p:spPr>
          <a:xfrm>
            <a:off x="5381623" y="2787650"/>
            <a:ext cx="3675998" cy="1358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8" name="Picture 17"/>
          <p:cNvPicPr>
            <a:picLocks noChangeAspect="1"/>
          </p:cNvPicPr>
          <p:nvPr/>
        </p:nvPicPr>
        <p:blipFill>
          <a:blip r:embed="rId5">
            <a:duotone>
              <a:prstClr val="black"/>
              <a:schemeClr val="tx2">
                <a:tint val="45000"/>
                <a:satMod val="400000"/>
              </a:schemeClr>
            </a:duotone>
          </a:blip>
          <a:stretch>
            <a:fillRect/>
          </a:stretch>
        </p:blipFill>
        <p:spPr>
          <a:xfrm>
            <a:off x="5508624" y="4368800"/>
            <a:ext cx="3587750" cy="6853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0716350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01650" y="596900"/>
            <a:ext cx="4038600" cy="4092575"/>
          </a:xfrm>
        </p:spPr>
        <p:txBody>
          <a:bodyPr/>
          <a:lstStyle/>
          <a:p>
            <a:pPr eaLnBrk="1" hangingPunct="1">
              <a:buFont typeface="Arial" charset="0"/>
              <a:buNone/>
            </a:pPr>
            <a:r>
              <a:rPr lang="en-US" sz="2600" dirty="0" smtClean="0">
                <a:latin typeface="Times New Roman" pitchFamily="18" charset="0"/>
                <a:cs typeface="Times New Roman" pitchFamily="18" charset="0"/>
              </a:rPr>
              <a:t>“This is the </a:t>
            </a:r>
            <a:r>
              <a:rPr lang="en-US" sz="2600" dirty="0" err="1" smtClean="0">
                <a:latin typeface="Times New Roman" pitchFamily="18" charset="0"/>
                <a:cs typeface="Times New Roman" pitchFamily="18" charset="0"/>
              </a:rPr>
              <a:t>centre</a:t>
            </a:r>
            <a:r>
              <a:rPr lang="en-US" sz="2600" dirty="0" smtClean="0">
                <a:latin typeface="Times New Roman" pitchFamily="18" charset="0"/>
                <a:cs typeface="Times New Roman" pitchFamily="18" charset="0"/>
              </a:rPr>
              <a:t> of gravity for terrorism in the country.”</a:t>
            </a:r>
          </a:p>
          <a:p>
            <a:pPr eaLnBrk="1" hangingPunct="1">
              <a:buFont typeface="Arial" charset="0"/>
              <a:buNone/>
            </a:pPr>
            <a:r>
              <a:rPr lang="en-US" sz="2600" i="1" dirty="0" smtClean="0">
                <a:latin typeface="Times New Roman" pitchFamily="18" charset="0"/>
                <a:cs typeface="Times New Roman" pitchFamily="18" charset="0"/>
              </a:rPr>
              <a:t>Major General </a:t>
            </a:r>
            <a:r>
              <a:rPr lang="en-US" sz="2600" i="1" dirty="0" err="1" smtClean="0">
                <a:latin typeface="Times New Roman" pitchFamily="18" charset="0"/>
                <a:cs typeface="Times New Roman" pitchFamily="18" charset="0"/>
              </a:rPr>
              <a:t>Athar</a:t>
            </a:r>
            <a:r>
              <a:rPr lang="en-US" sz="2600" i="1" dirty="0" smtClean="0">
                <a:latin typeface="Times New Roman" pitchFamily="18" charset="0"/>
                <a:cs typeface="Times New Roman" pitchFamily="18" charset="0"/>
              </a:rPr>
              <a:t> Abbas</a:t>
            </a:r>
            <a:r>
              <a:rPr lang="en-US" sz="2600" dirty="0" smtClean="0">
                <a:latin typeface="Times New Roman" pitchFamily="18" charset="0"/>
                <a:cs typeface="Times New Roman" pitchFamily="18" charset="0"/>
              </a:rPr>
              <a:t>  (speaking of South Waziristan in Pakistan, during heavy fighting there between the army and the Taliban)</a:t>
            </a:r>
          </a:p>
          <a:p>
            <a:pPr eaLnBrk="1" hangingPunct="1"/>
            <a:endParaRPr lang="en-US" sz="2400" dirty="0" smtClean="0"/>
          </a:p>
        </p:txBody>
      </p:sp>
      <p:sp>
        <p:nvSpPr>
          <p:cNvPr id="6" name="Content Placeholder 5"/>
          <p:cNvSpPr>
            <a:spLocks noGrp="1"/>
          </p:cNvSpPr>
          <p:nvPr>
            <p:ph sz="half" idx="2"/>
          </p:nvPr>
        </p:nvSpPr>
        <p:spPr>
          <a:xfrm>
            <a:off x="503238" y="4940300"/>
            <a:ext cx="8272462" cy="1357313"/>
          </a:xfrm>
        </p:spPr>
        <p:txBody>
          <a:bodyPr/>
          <a:lstStyle/>
          <a:p>
            <a:pPr eaLnBrk="1" hangingPunct="1">
              <a:buFont typeface="Arial" charset="0"/>
              <a:buNone/>
            </a:pPr>
            <a:r>
              <a:rPr lang="en-US" b="1" smtClean="0"/>
              <a:t>“Comedy's new centre of gravity</a:t>
            </a:r>
          </a:p>
          <a:p>
            <a:pPr eaLnBrk="1" hangingPunct="1">
              <a:buFont typeface="Arial" charset="0"/>
              <a:buNone/>
            </a:pPr>
            <a:r>
              <a:rPr lang="en-US" smtClean="0"/>
              <a:t>Seth Rogen is box office gold thanks to two summer hits: Knocked Up and Superbad.”</a:t>
            </a:r>
          </a:p>
        </p:txBody>
      </p:sp>
      <p:sp>
        <p:nvSpPr>
          <p:cNvPr id="7" name="Content Placeholder 2"/>
          <p:cNvSpPr txBox="1">
            <a:spLocks/>
          </p:cNvSpPr>
          <p:nvPr/>
        </p:nvSpPr>
        <p:spPr bwMode="auto">
          <a:xfrm>
            <a:off x="4711837" y="389811"/>
            <a:ext cx="4216126" cy="379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hangingPunct="1">
              <a:buFont typeface="Arial" charset="0"/>
              <a:buNone/>
            </a:pPr>
            <a:r>
              <a:rPr lang="en-US" sz="2200" b="1" u="sng" dirty="0" smtClean="0"/>
              <a:t>New Zealand immigration website:</a:t>
            </a:r>
          </a:p>
          <a:p>
            <a:pPr marL="0" indent="0" eaLnBrk="1" hangingPunct="1">
              <a:buFont typeface="Arial" charset="0"/>
              <a:buNone/>
            </a:pPr>
            <a:r>
              <a:rPr lang="en-US" sz="2200" dirty="0" smtClean="0"/>
              <a:t>The '</a:t>
            </a:r>
            <a:r>
              <a:rPr lang="en-US" sz="2200" dirty="0" err="1" smtClean="0"/>
              <a:t>centre</a:t>
            </a:r>
            <a:r>
              <a:rPr lang="en-US" sz="2200" dirty="0" smtClean="0"/>
              <a:t> of gravity' of your family is in New Zealand if: </a:t>
            </a:r>
          </a:p>
          <a:p>
            <a:pPr marL="0" indent="0" eaLnBrk="1" hangingPunct="1">
              <a:buFont typeface="Arial" charset="0"/>
              <a:buNone/>
            </a:pPr>
            <a:r>
              <a:rPr lang="en-US" sz="2200" dirty="0" smtClean="0"/>
              <a:t>The principal applicant has no dependent children and the number of their adult children lawfully and permanently in New Zealand is equal to or greater than those lawfully and permanently in any other single country…</a:t>
            </a:r>
          </a:p>
        </p:txBody>
      </p:sp>
    </p:spTree>
    <p:extLst>
      <p:ext uri="{BB962C8B-B14F-4D97-AF65-F5344CB8AC3E}">
        <p14:creationId xmlns:p14="http://schemas.microsoft.com/office/powerpoint/2010/main" val="2652216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duotone>
              <a:prstClr val="black"/>
              <a:srgbClr val="D9C3A5">
                <a:tint val="50000"/>
                <a:satMod val="180000"/>
              </a:srgbClr>
            </a:duotone>
          </a:blip>
          <a:stretch>
            <a:fillRect/>
          </a:stretch>
        </p:blipFill>
        <p:spPr>
          <a:xfrm>
            <a:off x="402583" y="2974004"/>
            <a:ext cx="5838826" cy="2821373"/>
          </a:xfrm>
          <a:prstGeom prst="rect">
            <a:avLst/>
          </a:prstGeom>
          <a:ln w="228600" cap="sq" cmpd="thickThin">
            <a:noFill/>
            <a:prstDash val="solid"/>
            <a:miter lim="800000"/>
          </a:ln>
          <a:effectLst>
            <a:innerShdw blurRad="76200">
              <a:srgbClr val="000000"/>
            </a:innerShdw>
          </a:effectLst>
        </p:spPr>
      </p:pic>
      <p:pic>
        <p:nvPicPr>
          <p:cNvPr id="23" name="Picture 22"/>
          <p:cNvPicPr>
            <a:picLocks noChangeAspect="1"/>
          </p:cNvPicPr>
          <p:nvPr/>
        </p:nvPicPr>
        <p:blipFill>
          <a:blip r:embed="rId4">
            <a:duotone>
              <a:prstClr val="black"/>
              <a:schemeClr val="tx2">
                <a:tint val="45000"/>
                <a:satMod val="400000"/>
              </a:schemeClr>
            </a:duotone>
          </a:blip>
          <a:stretch>
            <a:fillRect/>
          </a:stretch>
        </p:blipFill>
        <p:spPr>
          <a:xfrm>
            <a:off x="165100" y="647700"/>
            <a:ext cx="3882123" cy="14350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Rectangle 5"/>
          <p:cNvSpPr>
            <a:spLocks noChangeArrowheads="1"/>
          </p:cNvSpPr>
          <p:nvPr/>
        </p:nvSpPr>
        <p:spPr bwMode="auto">
          <a:xfrm>
            <a:off x="247649" y="293688"/>
            <a:ext cx="8674100" cy="346075"/>
          </a:xfrm>
          <a:prstGeom prst="rect">
            <a:avLst/>
          </a:prstGeom>
          <a:solidFill>
            <a:srgbClr val="FFFFFF"/>
          </a:solidFill>
          <a:ln w="9525">
            <a:solidFill>
              <a:srgbClr val="A961B9"/>
            </a:solidFill>
            <a:miter lim="800000"/>
            <a:headEnd/>
            <a:tailEnd/>
          </a:ln>
          <a:effectLst>
            <a:outerShdw blurRad="40000" dist="23000" dir="5400000" rotWithShape="0">
              <a:srgbClr val="808080">
                <a:alpha val="34999"/>
              </a:srgbClr>
            </a:outerShdw>
          </a:effectLst>
        </p:spPr>
        <p:txBody>
          <a:bodyPr>
            <a:spAutoFit/>
          </a:bodyPr>
          <a:lstStyle>
            <a:lvl1pPr marL="361950" indent="-361950"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algn="ctr">
              <a:buFont typeface="Verdana" charset="0"/>
              <a:buAutoNum type="arabicPeriod"/>
            </a:pPr>
            <a:r>
              <a:rPr lang="en-CA" altLang="en-US" sz="1600" b="0" dirty="0">
                <a:solidFill>
                  <a:srgbClr val="000090"/>
                </a:solidFill>
              </a:rPr>
              <a:t>Calculate the position of the centre of mass between the Earth and the Moon.</a:t>
            </a:r>
            <a:endParaRPr lang="en-US" altLang="en-US" sz="1600" b="0" dirty="0">
              <a:solidFill>
                <a:srgbClr val="000090"/>
              </a:solidFill>
            </a:endParaRPr>
          </a:p>
        </p:txBody>
      </p:sp>
      <p:sp>
        <p:nvSpPr>
          <p:cNvPr id="17414" name="TextBox 7"/>
          <p:cNvSpPr txBox="1">
            <a:spLocks noChangeArrowheads="1"/>
          </p:cNvSpPr>
          <p:nvPr/>
        </p:nvSpPr>
        <p:spPr bwMode="auto">
          <a:xfrm>
            <a:off x="4178300" y="927100"/>
            <a:ext cx="4851400" cy="1569660"/>
          </a:xfrm>
          <a:prstGeom prst="rect">
            <a:avLst/>
          </a:prstGeom>
          <a:solidFill>
            <a:srgbClr val="FFFFFF"/>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r>
              <a:rPr lang="en-US" altLang="en-US" sz="1600" b="0">
                <a:solidFill>
                  <a:srgbClr val="000000"/>
                </a:solidFill>
              </a:rPr>
              <a:t>Radius of the Earth = 6.38 x 10</a:t>
            </a:r>
            <a:r>
              <a:rPr lang="en-US" altLang="en-US" sz="1600" b="0" baseline="30000">
                <a:solidFill>
                  <a:srgbClr val="000000"/>
                </a:solidFill>
              </a:rPr>
              <a:t>6</a:t>
            </a:r>
            <a:r>
              <a:rPr lang="en-US" altLang="en-US" sz="1600" b="0">
                <a:solidFill>
                  <a:srgbClr val="000000"/>
                </a:solidFill>
              </a:rPr>
              <a:t> m</a:t>
            </a:r>
          </a:p>
          <a:p>
            <a:r>
              <a:rPr lang="en-US" altLang="en-US" sz="1600" b="0">
                <a:solidFill>
                  <a:srgbClr val="000000"/>
                </a:solidFill>
              </a:rPr>
              <a:t>Mass of the Earth (M</a:t>
            </a:r>
            <a:r>
              <a:rPr lang="en-US" altLang="en-US" sz="1600" b="0" baseline="-25000">
                <a:solidFill>
                  <a:srgbClr val="000000"/>
                </a:solidFill>
              </a:rPr>
              <a:t>1</a:t>
            </a:r>
            <a:r>
              <a:rPr lang="en-US" altLang="en-US" sz="1600" b="0">
                <a:solidFill>
                  <a:srgbClr val="000000"/>
                </a:solidFill>
              </a:rPr>
              <a:t>) = 5.97 x 10</a:t>
            </a:r>
            <a:r>
              <a:rPr lang="en-US" altLang="en-US" sz="1600" b="0" baseline="30000">
                <a:solidFill>
                  <a:srgbClr val="000000"/>
                </a:solidFill>
              </a:rPr>
              <a:t>24</a:t>
            </a:r>
            <a:r>
              <a:rPr lang="en-US" altLang="en-US" sz="1600" b="0">
                <a:solidFill>
                  <a:srgbClr val="000000"/>
                </a:solidFill>
              </a:rPr>
              <a:t> kg </a:t>
            </a:r>
          </a:p>
          <a:p>
            <a:r>
              <a:rPr lang="en-US" altLang="en-US" sz="1600" b="0">
                <a:solidFill>
                  <a:srgbClr val="000000"/>
                </a:solidFill>
              </a:rPr>
              <a:t>Radius of the Moon = 1.74 x 10</a:t>
            </a:r>
            <a:r>
              <a:rPr lang="en-US" altLang="en-US" sz="1600" b="0" baseline="30000">
                <a:solidFill>
                  <a:srgbClr val="000000"/>
                </a:solidFill>
              </a:rPr>
              <a:t>6</a:t>
            </a:r>
            <a:r>
              <a:rPr lang="en-US" altLang="en-US" sz="1600" b="0">
                <a:solidFill>
                  <a:srgbClr val="000000"/>
                </a:solidFill>
              </a:rPr>
              <a:t> m</a:t>
            </a:r>
          </a:p>
          <a:p>
            <a:r>
              <a:rPr lang="en-US" altLang="en-US" sz="1600" b="0">
                <a:solidFill>
                  <a:srgbClr val="000000"/>
                </a:solidFill>
              </a:rPr>
              <a:t>Mass of the Moon (m</a:t>
            </a:r>
            <a:r>
              <a:rPr lang="en-US" altLang="en-US" sz="1600" b="0" baseline="-25000">
                <a:solidFill>
                  <a:srgbClr val="000000"/>
                </a:solidFill>
              </a:rPr>
              <a:t>2</a:t>
            </a:r>
            <a:r>
              <a:rPr lang="en-US" altLang="en-US" sz="1600" b="0">
                <a:solidFill>
                  <a:srgbClr val="000000"/>
                </a:solidFill>
              </a:rPr>
              <a:t>) = 7.35 x 10</a:t>
            </a:r>
            <a:r>
              <a:rPr lang="en-US" altLang="en-US" sz="1600" b="0" baseline="30000">
                <a:solidFill>
                  <a:srgbClr val="000000"/>
                </a:solidFill>
              </a:rPr>
              <a:t>22</a:t>
            </a:r>
            <a:r>
              <a:rPr lang="en-US" altLang="en-US" sz="1600" b="0">
                <a:solidFill>
                  <a:srgbClr val="000000"/>
                </a:solidFill>
              </a:rPr>
              <a:t> kg</a:t>
            </a:r>
          </a:p>
          <a:p>
            <a:r>
              <a:rPr lang="en-US" altLang="en-US" sz="1600" b="0">
                <a:solidFill>
                  <a:srgbClr val="000000"/>
                </a:solidFill>
              </a:rPr>
              <a:t>Distance between the centre of the Earth and </a:t>
            </a:r>
          </a:p>
          <a:p>
            <a:r>
              <a:rPr lang="en-US" altLang="en-US" sz="1600" b="0">
                <a:solidFill>
                  <a:srgbClr val="000000"/>
                </a:solidFill>
              </a:rPr>
              <a:t>the centre of the moon = 3.84 x 10</a:t>
            </a:r>
            <a:r>
              <a:rPr lang="en-US" altLang="en-US" sz="1600" b="0" baseline="30000">
                <a:solidFill>
                  <a:srgbClr val="000000"/>
                </a:solidFill>
              </a:rPr>
              <a:t>8</a:t>
            </a:r>
            <a:r>
              <a:rPr lang="en-US" altLang="en-US" sz="1600" b="0">
                <a:solidFill>
                  <a:srgbClr val="000000"/>
                </a:solidFill>
              </a:rPr>
              <a:t> m</a:t>
            </a:r>
          </a:p>
        </p:txBody>
      </p:sp>
      <p:sp>
        <p:nvSpPr>
          <p:cNvPr id="22" name="TextBox 21"/>
          <p:cNvSpPr txBox="1">
            <a:spLocks noChangeArrowheads="1"/>
          </p:cNvSpPr>
          <p:nvPr/>
        </p:nvSpPr>
        <p:spPr bwMode="auto">
          <a:xfrm>
            <a:off x="3532553" y="4345720"/>
            <a:ext cx="2362200" cy="36933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eaLnBrk="0" hangingPunct="0">
              <a:defRPr/>
            </a:pPr>
            <a:r>
              <a:rPr lang="en-US" sz="1600" b="0" dirty="0">
                <a:solidFill>
                  <a:srgbClr val="660066"/>
                </a:solidFill>
                <a:ea typeface="ＭＳ Ｐゴシック" charset="-128"/>
                <a:cs typeface="ＭＳ Ｐゴシック" charset="-128"/>
              </a:rPr>
              <a:t>correct</a:t>
            </a:r>
            <a:r>
              <a:rPr lang="en-US" sz="1800" b="0" dirty="0">
                <a:solidFill>
                  <a:srgbClr val="660066"/>
                </a:solidFill>
                <a:ea typeface="ＭＳ Ｐゴシック" charset="-128"/>
                <a:cs typeface="ＭＳ Ｐゴシック" charset="-128"/>
              </a:rPr>
              <a:t> sig. fig (3).</a:t>
            </a:r>
          </a:p>
        </p:txBody>
      </p:sp>
      <p:sp>
        <p:nvSpPr>
          <p:cNvPr id="24" name="Rectangle 23"/>
          <p:cNvSpPr/>
          <p:nvPr/>
        </p:nvSpPr>
        <p:spPr bwMode="auto">
          <a:xfrm>
            <a:off x="5120976" y="4716600"/>
            <a:ext cx="659118" cy="924403"/>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lgn="ctr">
              <a:defRPr/>
            </a:pPr>
            <a:r>
              <a:rPr lang="en-CA" sz="5400" dirty="0">
                <a:ln w="1905"/>
                <a:solidFill>
                  <a:srgbClr val="660066"/>
                </a:solidFill>
                <a:effectLst>
                  <a:innerShdw blurRad="69850" dist="43180" dir="5400000">
                    <a:srgbClr val="000000">
                      <a:alpha val="65000"/>
                    </a:srgbClr>
                  </a:innerShdw>
                </a:effectLst>
              </a:rPr>
              <a:t>A</a:t>
            </a:r>
          </a:p>
        </p:txBody>
      </p:sp>
      <p:sp>
        <p:nvSpPr>
          <p:cNvPr id="18" name="TextBox 17"/>
          <p:cNvSpPr txBox="1"/>
          <p:nvPr/>
        </p:nvSpPr>
        <p:spPr>
          <a:xfrm>
            <a:off x="3322787" y="5302449"/>
            <a:ext cx="1711025" cy="338554"/>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600" b="0" dirty="0">
                <a:solidFill>
                  <a:srgbClr val="660066"/>
                </a:solidFill>
              </a:rPr>
              <a:t>correct answer</a:t>
            </a:r>
            <a:endParaRPr lang="en-US" altLang="en-US" sz="1600" b="0" dirty="0">
              <a:solidFill>
                <a:srgbClr val="FFFFFF"/>
              </a:solidFill>
            </a:endParaRPr>
          </a:p>
        </p:txBody>
      </p:sp>
      <p:sp>
        <p:nvSpPr>
          <p:cNvPr id="21" name="TextBox 20"/>
          <p:cNvSpPr txBox="1"/>
          <p:nvPr/>
        </p:nvSpPr>
        <p:spPr>
          <a:xfrm>
            <a:off x="76201" y="2044700"/>
            <a:ext cx="4038600" cy="646331"/>
          </a:xfrm>
          <a:prstGeom prst="rect">
            <a:avLst/>
          </a:prstGeom>
          <a:solidFill>
            <a:srgbClr val="FFFFFF"/>
          </a:solidFill>
          <a:scene3d>
            <a:camera prst="orthographicFront">
              <a:rot lat="0" lon="0" rev="0"/>
            </a:camera>
            <a:lightRig rig="threePt" dir="t">
              <a:rot lat="0" lon="0" rev="1200000"/>
            </a:lightRig>
          </a:scene3d>
          <a:sp3d>
            <a:bevelT w="63500" h="25400" prst="hardEdge"/>
          </a:sp3d>
        </p:spPr>
        <p:style>
          <a:lnRef idx="0">
            <a:schemeClr val="accent4"/>
          </a:lnRef>
          <a:fillRef idx="3">
            <a:schemeClr val="accent4"/>
          </a:fillRef>
          <a:effectRef idx="3">
            <a:schemeClr val="accent4"/>
          </a:effectRef>
          <a:fontRef idx="minor">
            <a:schemeClr val="lt1"/>
          </a:fontRef>
        </p:style>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eaLnBrk="1" hangingPunct="1"/>
            <a:r>
              <a:rPr lang="en-US" altLang="en-US" sz="1800" b="0">
                <a:solidFill>
                  <a:srgbClr val="000000"/>
                </a:solidFill>
              </a:rPr>
              <a:t>Taking the centre of the Earth as the reference point, i.e., x</a:t>
            </a:r>
            <a:r>
              <a:rPr lang="en-US" altLang="en-US" sz="1800" b="0" baseline="-25000">
                <a:solidFill>
                  <a:srgbClr val="000000"/>
                </a:solidFill>
              </a:rPr>
              <a:t>1</a:t>
            </a:r>
            <a:r>
              <a:rPr lang="en-US" altLang="en-US" sz="1800" b="0">
                <a:solidFill>
                  <a:srgbClr val="000000"/>
                </a:solidFill>
              </a:rPr>
              <a:t> = 0</a:t>
            </a:r>
          </a:p>
        </p:txBody>
      </p:sp>
      <p:sp>
        <p:nvSpPr>
          <p:cNvPr id="26" name="TextBox 32"/>
          <p:cNvSpPr txBox="1">
            <a:spLocks noChangeArrowheads="1"/>
          </p:cNvSpPr>
          <p:nvPr/>
        </p:nvSpPr>
        <p:spPr bwMode="auto">
          <a:xfrm>
            <a:off x="292100" y="6284119"/>
            <a:ext cx="736600" cy="338138"/>
          </a:xfrm>
          <a:prstGeom prst="rect">
            <a:avLst/>
          </a:prstGeom>
          <a:gradFill rotWithShape="1">
            <a:gsLst>
              <a:gs pos="0">
                <a:srgbClr val="F9E8FE"/>
              </a:gs>
              <a:gs pos="64999">
                <a:srgbClr val="EFC5FB"/>
              </a:gs>
              <a:gs pos="100000">
                <a:srgbClr val="E9ACFB"/>
              </a:gs>
            </a:gsLst>
            <a:lin ang="5400000" scaled="1"/>
          </a:gradFill>
          <a:ln w="9525">
            <a:solidFill>
              <a:srgbClr val="A961B9"/>
            </a:solidFill>
            <a:miter lim="800000"/>
            <a:headEnd/>
            <a:tailEnd/>
          </a:ln>
          <a:effectLst>
            <a:outerShdw blurRad="40000" dist="20000" dir="5400000" rotWithShape="0">
              <a:srgbClr val="808080">
                <a:alpha val="37999"/>
              </a:srgbClr>
            </a:outerShdw>
          </a:effectLst>
        </p:spPr>
        <p:txBody>
          <a:bodyPr wrap="none">
            <a:spAutoFit/>
          </a:bodyPr>
          <a:lstStyle/>
          <a:p>
            <a:pPr>
              <a:defRPr/>
            </a:pPr>
            <a:r>
              <a:rPr lang="en-US" sz="1600" b="0">
                <a:solidFill>
                  <a:srgbClr val="660066"/>
                </a:solidFill>
                <a:latin typeface="Verdana"/>
                <a:ea typeface="ＭＳ Ｐゴシック" charset="-128"/>
                <a:cs typeface="ＭＳ Ｐゴシック" charset="-128"/>
              </a:rPr>
              <a:t>Moon</a:t>
            </a:r>
          </a:p>
        </p:txBody>
      </p:sp>
      <p:sp>
        <p:nvSpPr>
          <p:cNvPr id="29" name="TextBox 33"/>
          <p:cNvSpPr txBox="1">
            <a:spLocks noChangeArrowheads="1"/>
          </p:cNvSpPr>
          <p:nvPr/>
        </p:nvSpPr>
        <p:spPr bwMode="auto">
          <a:xfrm>
            <a:off x="8140700" y="6246019"/>
            <a:ext cx="736600" cy="338138"/>
          </a:xfrm>
          <a:prstGeom prst="rect">
            <a:avLst/>
          </a:prstGeom>
          <a:gradFill rotWithShape="1">
            <a:gsLst>
              <a:gs pos="0">
                <a:srgbClr val="F9E8FE"/>
              </a:gs>
              <a:gs pos="64999">
                <a:srgbClr val="EFC5FB"/>
              </a:gs>
              <a:gs pos="100000">
                <a:srgbClr val="E9ACFB"/>
              </a:gs>
            </a:gsLst>
            <a:lin ang="5400000" scaled="1"/>
          </a:gradFill>
          <a:ln w="9525">
            <a:solidFill>
              <a:srgbClr val="A961B9"/>
            </a:solidFill>
            <a:miter lim="800000"/>
            <a:headEnd/>
            <a:tailEnd/>
          </a:ln>
          <a:effectLst>
            <a:outerShdw blurRad="40000" dist="20000" dir="5400000" rotWithShape="0">
              <a:srgbClr val="808080">
                <a:alpha val="37999"/>
              </a:srgbClr>
            </a:outerShdw>
          </a:effectLst>
        </p:spPr>
        <p:txBody>
          <a:bodyPr wrap="none">
            <a:spAutoFit/>
          </a:bodyPr>
          <a:lstStyle/>
          <a:p>
            <a:pPr>
              <a:defRPr/>
            </a:pPr>
            <a:r>
              <a:rPr lang="en-US" sz="1600" b="0">
                <a:solidFill>
                  <a:srgbClr val="660066"/>
                </a:solidFill>
                <a:latin typeface="Verdana"/>
                <a:ea typeface="ＭＳ Ｐゴシック" charset="-128"/>
                <a:cs typeface="ＭＳ Ｐゴシック" charset="-128"/>
              </a:rPr>
              <a:t>Earth</a:t>
            </a:r>
          </a:p>
        </p:txBody>
      </p:sp>
      <p:sp>
        <p:nvSpPr>
          <p:cNvPr id="30" name="Oval 57"/>
          <p:cNvSpPr>
            <a:spLocks noChangeArrowheads="1"/>
          </p:cNvSpPr>
          <p:nvPr/>
        </p:nvSpPr>
        <p:spPr bwMode="auto">
          <a:xfrm>
            <a:off x="952500" y="6309519"/>
            <a:ext cx="304800" cy="300038"/>
          </a:xfrm>
          <a:prstGeom prst="ellipse">
            <a:avLst/>
          </a:prstGeom>
          <a:blipFill dpi="0" rotWithShape="1">
            <a:blip r:embed="rId5"/>
            <a:srcRect/>
            <a:tile tx="0" ty="0" sx="100000" sy="100000" flip="none" algn="tl"/>
          </a:blipFill>
          <a:ln w="9525">
            <a:solidFill>
              <a:schemeClr val="accent1"/>
            </a:solidFill>
            <a:round/>
            <a:headEnd/>
            <a:tailEnd/>
          </a:ln>
        </p:spPr>
        <p:txBody>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endParaRPr lang="en-US" altLang="en-US" b="0">
              <a:solidFill>
                <a:srgbClr val="660066"/>
              </a:solidFill>
            </a:endParaRPr>
          </a:p>
        </p:txBody>
      </p:sp>
      <p:pic>
        <p:nvPicPr>
          <p:cNvPr id="31" name="Picture 8" descr="Eart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6950" y="5976144"/>
            <a:ext cx="9366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2" name="Straight Arrow Connector 31"/>
          <p:cNvCxnSpPr>
            <a:cxnSpLocks noChangeShapeType="1"/>
          </p:cNvCxnSpPr>
          <p:nvPr/>
        </p:nvCxnSpPr>
        <p:spPr bwMode="auto">
          <a:xfrm flipH="1" flipV="1">
            <a:off x="1104900" y="6468269"/>
            <a:ext cx="6710362" cy="19050"/>
          </a:xfrm>
          <a:prstGeom prst="straightConnector1">
            <a:avLst/>
          </a:prstGeom>
          <a:noFill/>
          <a:ln w="38100">
            <a:solidFill>
              <a:schemeClr val="accent1"/>
            </a:solidFill>
            <a:round/>
            <a:headEnd type="arrow" w="med" len="med"/>
            <a:tailEnd type="arrow" w="med" len="med"/>
          </a:ln>
          <a:extLst>
            <a:ext uri="{909E8E84-426E-40dd-AFC4-6F175D3DCCD1}">
              <a14:hiddenFill xmlns:a14="http://schemas.microsoft.com/office/drawing/2010/main">
                <a:noFill/>
              </a14:hiddenFill>
            </a:ext>
          </a:extLst>
        </p:spPr>
      </p:cxnSp>
      <p:sp>
        <p:nvSpPr>
          <p:cNvPr id="33" name="TextBox 17"/>
          <p:cNvSpPr txBox="1">
            <a:spLocks noChangeArrowheads="1"/>
          </p:cNvSpPr>
          <p:nvPr/>
        </p:nvSpPr>
        <p:spPr bwMode="auto">
          <a:xfrm>
            <a:off x="4199064" y="6011863"/>
            <a:ext cx="596900" cy="384175"/>
          </a:xfrm>
          <a:prstGeom prst="rect">
            <a:avLst/>
          </a:prstGeom>
          <a:gradFill rotWithShape="1">
            <a:gsLst>
              <a:gs pos="0">
                <a:srgbClr val="FFE6DF"/>
              </a:gs>
              <a:gs pos="64999">
                <a:srgbClr val="FFC2B0"/>
              </a:gs>
              <a:gs pos="100000">
                <a:srgbClr val="FFA98E"/>
              </a:gs>
            </a:gsLst>
            <a:lin ang="5400000" scaled="1"/>
          </a:gradFill>
          <a:ln w="9525">
            <a:solidFill>
              <a:srgbClr val="DD6830"/>
            </a:solidFill>
            <a:miter lim="800000"/>
            <a:headEnd/>
            <a:tailEnd/>
          </a:ln>
          <a:effectLst>
            <a:outerShdw blurRad="40000" dist="20000" dir="5400000" rotWithShape="0">
              <a:srgbClr val="808080">
                <a:alpha val="37999"/>
              </a:srgbClr>
            </a:outerShdw>
          </a:effectLst>
        </p:spPr>
        <p:txBody>
          <a:bodyPr>
            <a:spAutoFit/>
          </a:bodyPr>
          <a:lstStyle>
            <a:lvl1pPr eaLnBrk="0" hangingPunct="0">
              <a:defRPr sz="1900">
                <a:solidFill>
                  <a:schemeClr val="tx1"/>
                </a:solidFill>
                <a:latin typeface="Verdana" charset="0"/>
                <a:ea typeface="ＭＳ Ｐゴシック" charset="-128"/>
              </a:defRPr>
            </a:lvl1pPr>
            <a:lvl2pPr marL="37931725" indent="-37474525" eaLnBrk="0" hangingPunct="0">
              <a:defRPr sz="1900">
                <a:solidFill>
                  <a:schemeClr val="tx1"/>
                </a:solidFill>
                <a:latin typeface="Verdana" charset="0"/>
                <a:ea typeface="ＭＳ Ｐゴシック" charset="-128"/>
              </a:defRPr>
            </a:lvl2pPr>
            <a:lvl3pPr eaLnBrk="0" hangingPunct="0">
              <a:defRPr sz="1900">
                <a:solidFill>
                  <a:schemeClr val="tx1"/>
                </a:solidFill>
                <a:latin typeface="Verdana" charset="0"/>
                <a:ea typeface="ＭＳ Ｐゴシック" charset="-128"/>
              </a:defRPr>
            </a:lvl3pPr>
            <a:lvl4pPr eaLnBrk="0" hangingPunct="0">
              <a:defRPr sz="1900">
                <a:solidFill>
                  <a:schemeClr val="tx1"/>
                </a:solidFill>
                <a:latin typeface="Verdana" charset="0"/>
                <a:ea typeface="ＭＳ Ｐゴシック" charset="-128"/>
              </a:defRPr>
            </a:lvl4pPr>
            <a:lvl5pPr eaLnBrk="0" hangingPunct="0">
              <a:defRPr sz="1900">
                <a:solidFill>
                  <a:schemeClr val="tx1"/>
                </a:solidFill>
                <a:latin typeface="Verdana" charset="0"/>
                <a:ea typeface="ＭＳ Ｐゴシック" charset="-128"/>
              </a:defRPr>
            </a:lvl5pPr>
            <a:lvl6pPr marL="457200" eaLnBrk="0" fontAlgn="base" hangingPunct="0">
              <a:spcBef>
                <a:spcPct val="0"/>
              </a:spcBef>
              <a:spcAft>
                <a:spcPct val="0"/>
              </a:spcAft>
              <a:defRPr sz="1900">
                <a:solidFill>
                  <a:schemeClr val="tx1"/>
                </a:solidFill>
                <a:latin typeface="Verdana" charset="0"/>
                <a:ea typeface="ＭＳ Ｐゴシック" charset="-128"/>
              </a:defRPr>
            </a:lvl6pPr>
            <a:lvl7pPr marL="914400" eaLnBrk="0" fontAlgn="base" hangingPunct="0">
              <a:spcBef>
                <a:spcPct val="0"/>
              </a:spcBef>
              <a:spcAft>
                <a:spcPct val="0"/>
              </a:spcAft>
              <a:defRPr sz="1900">
                <a:solidFill>
                  <a:schemeClr val="tx1"/>
                </a:solidFill>
                <a:latin typeface="Verdana" charset="0"/>
                <a:ea typeface="ＭＳ Ｐゴシック" charset="-128"/>
              </a:defRPr>
            </a:lvl7pPr>
            <a:lvl8pPr marL="1371600" eaLnBrk="0" fontAlgn="base" hangingPunct="0">
              <a:spcBef>
                <a:spcPct val="0"/>
              </a:spcBef>
              <a:spcAft>
                <a:spcPct val="0"/>
              </a:spcAft>
              <a:defRPr sz="1900">
                <a:solidFill>
                  <a:schemeClr val="tx1"/>
                </a:solidFill>
                <a:latin typeface="Verdana" charset="0"/>
                <a:ea typeface="ＭＳ Ｐゴシック" charset="-128"/>
              </a:defRPr>
            </a:lvl8pPr>
            <a:lvl9pPr marL="1828800" eaLnBrk="0" fontAlgn="base" hangingPunct="0">
              <a:spcBef>
                <a:spcPct val="0"/>
              </a:spcBef>
              <a:spcAft>
                <a:spcPct val="0"/>
              </a:spcAft>
              <a:defRPr sz="1900">
                <a:solidFill>
                  <a:schemeClr val="tx1"/>
                </a:solidFill>
                <a:latin typeface="Verdana" charset="0"/>
                <a:ea typeface="ＭＳ Ｐゴシック" charset="-128"/>
              </a:defRPr>
            </a:lvl9pPr>
          </a:lstStyle>
          <a:p>
            <a:pPr algn="ctr" eaLnBrk="1" hangingPunct="1"/>
            <a:r>
              <a:rPr lang="en-US" altLang="en-US" b="0" dirty="0" smtClean="0">
                <a:solidFill>
                  <a:srgbClr val="000000"/>
                </a:solidFill>
              </a:rPr>
              <a:t>d</a:t>
            </a:r>
            <a:endParaRPr lang="en-US" altLang="en-US" b="0" baseline="-25000" dirty="0">
              <a:solidFill>
                <a:srgbClr val="000000"/>
              </a:solidFill>
            </a:endParaRPr>
          </a:p>
        </p:txBody>
      </p:sp>
      <p:sp>
        <p:nvSpPr>
          <p:cNvPr id="34" name="TextBox 22"/>
          <p:cNvSpPr txBox="1">
            <a:spLocks noChangeArrowheads="1"/>
          </p:cNvSpPr>
          <p:nvPr/>
        </p:nvSpPr>
        <p:spPr bwMode="auto">
          <a:xfrm>
            <a:off x="6228709" y="3514723"/>
            <a:ext cx="2915291" cy="2031325"/>
          </a:xfrm>
          <a:prstGeom prst="rect">
            <a:avLst/>
          </a:prstGeom>
          <a:solidFill>
            <a:srgbClr val="FEF0D7"/>
          </a:solidFill>
          <a:ln w="9525">
            <a:solidFill>
              <a:srgbClr val="F8B333"/>
            </a:solidFill>
            <a:miter lim="800000"/>
            <a:headEnd/>
            <a:tailEnd/>
          </a:ln>
          <a:effectLst>
            <a:outerShdw blurRad="40000" dist="23000" dir="5400000" rotWithShape="0">
              <a:srgbClr val="808080">
                <a:alpha val="34999"/>
              </a:srgbClr>
            </a:outerShdw>
          </a:effectLst>
        </p:spPr>
        <p:txBody>
          <a:bodyPr wrap="square">
            <a:spAutoFit/>
          </a:bodyPr>
          <a:lstStyle/>
          <a:p>
            <a:pPr>
              <a:defRPr/>
            </a:pPr>
            <a:r>
              <a:rPr lang="en-US" sz="1800" b="0" dirty="0" smtClean="0">
                <a:solidFill>
                  <a:srgbClr val="000000"/>
                </a:solidFill>
                <a:latin typeface="Verdana"/>
                <a:ea typeface="ＭＳ Ｐゴシック" charset="-128"/>
                <a:cs typeface="ＭＳ Ｐゴシック" charset="-128"/>
              </a:rPr>
              <a:t>2. Comparing </a:t>
            </a:r>
            <a:r>
              <a:rPr lang="en-US" sz="1800" b="0" dirty="0">
                <a:solidFill>
                  <a:srgbClr val="000000"/>
                </a:solidFill>
                <a:latin typeface="Verdana"/>
                <a:ea typeface="ＭＳ Ｐゴシック" charset="-128"/>
                <a:cs typeface="ＭＳ Ｐゴシック" charset="-128"/>
              </a:rPr>
              <a:t>this distance with the radius of the Earth. The </a:t>
            </a:r>
            <a:r>
              <a:rPr lang="en-US" sz="1800" b="0" dirty="0" err="1">
                <a:solidFill>
                  <a:srgbClr val="000000"/>
                </a:solidFill>
                <a:latin typeface="Verdana"/>
                <a:ea typeface="ＭＳ Ｐゴシック" charset="-128"/>
                <a:cs typeface="ＭＳ Ｐゴシック" charset="-128"/>
              </a:rPr>
              <a:t>c.o.m</a:t>
            </a:r>
            <a:r>
              <a:rPr lang="en-US" sz="1800" b="0" dirty="0">
                <a:solidFill>
                  <a:srgbClr val="000000"/>
                </a:solidFill>
                <a:latin typeface="Verdana"/>
                <a:ea typeface="ＭＳ Ｐゴシック" charset="-128"/>
                <a:cs typeface="ＭＳ Ｐゴシック" charset="-128"/>
              </a:rPr>
              <a:t> is roughly 2/3 from the centre of the </a:t>
            </a:r>
            <a:r>
              <a:rPr lang="en-US" sz="1800" b="0" dirty="0" smtClean="0">
                <a:solidFill>
                  <a:srgbClr val="000000"/>
                </a:solidFill>
                <a:latin typeface="Verdana"/>
                <a:ea typeface="ＭＳ Ｐゴシック" charset="-128"/>
                <a:cs typeface="ＭＳ Ｐゴシック" charset="-128"/>
              </a:rPr>
              <a:t>Earth i.e. inside </a:t>
            </a:r>
            <a:r>
              <a:rPr lang="en-US" sz="1800" b="0" dirty="0">
                <a:solidFill>
                  <a:srgbClr val="000000"/>
                </a:solidFill>
                <a:latin typeface="Verdana"/>
                <a:ea typeface="ＭＳ Ｐゴシック" charset="-128"/>
                <a:cs typeface="ＭＳ Ｐゴシック" charset="-128"/>
              </a:rPr>
              <a:t>the Earth.</a:t>
            </a:r>
          </a:p>
        </p:txBody>
      </p:sp>
    </p:spTree>
    <p:extLst>
      <p:ext uri="{BB962C8B-B14F-4D97-AF65-F5344CB8AC3E}">
        <p14:creationId xmlns:p14="http://schemas.microsoft.com/office/powerpoint/2010/main" val="1330421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par>
                          <p:cTn id="25" fill="hold">
                            <p:stCondLst>
                              <p:cond delay="0"/>
                            </p:stCondLst>
                            <p:childTnLst>
                              <p:par>
                                <p:cTn id="26" presetID="22" presetClass="entr" presetSubtype="8" fill="hold" nodeType="afterEffect">
                                  <p:stCondLst>
                                    <p:cond delay="0"/>
                                  </p:stCondLst>
                                  <p:childTnLst>
                                    <p:set>
                                      <p:cBhvr>
                                        <p:cTn id="27" dur="1" fill="hold">
                                          <p:stCondLst>
                                            <p:cond delay="0"/>
                                          </p:stCondLst>
                                        </p:cTn>
                                        <p:tgtEl>
                                          <p:spTgt spid="34">
                                            <p:txEl>
                                              <p:pRg st="0" end="0"/>
                                            </p:txEl>
                                          </p:spTgt>
                                        </p:tgtEl>
                                        <p:attrNameLst>
                                          <p:attrName>style.visibility</p:attrName>
                                        </p:attrNameLst>
                                      </p:cBhvr>
                                      <p:to>
                                        <p:strVal val="visible"/>
                                      </p:to>
                                    </p:set>
                                    <p:animEffect transition="in" filter="wipe(left)">
                                      <p:cBhvr>
                                        <p:cTn id="28" dur="20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18" grpId="0" animBg="1"/>
      <p:bldP spid="26" grpId="0" animBg="1"/>
      <p:bldP spid="29" grpId="0" animBg="1"/>
      <p:bldP spid="30"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Box 3"/>
          <p:cNvSpPr txBox="1">
            <a:spLocks noChangeArrowheads="1"/>
          </p:cNvSpPr>
          <p:nvPr/>
        </p:nvSpPr>
        <p:spPr bwMode="auto">
          <a:xfrm>
            <a:off x="376591" y="332656"/>
            <a:ext cx="5886450" cy="519112"/>
          </a:xfrm>
          <a:prstGeom prst="rect">
            <a:avLst/>
          </a:prstGeom>
          <a:noFill/>
          <a:ln w="9525">
            <a:noFill/>
            <a:miter lim="800000"/>
            <a:headEnd/>
            <a:tailEnd/>
          </a:ln>
        </p:spPr>
        <p:txBody>
          <a:bodyPr>
            <a:spAutoFit/>
          </a:bodyPr>
          <a:lstStyle/>
          <a:p>
            <a:r>
              <a:rPr lang="en-US" sz="2800" dirty="0">
                <a:solidFill>
                  <a:schemeClr val="accent2"/>
                </a:solidFill>
              </a:rPr>
              <a:t>Centre of Mass  ~ </a:t>
            </a:r>
            <a:r>
              <a:rPr lang="en-US" sz="2800" dirty="0" err="1">
                <a:solidFill>
                  <a:schemeClr val="accent2"/>
                </a:solidFill>
              </a:rPr>
              <a:t>CoM</a:t>
            </a:r>
            <a:endParaRPr lang="en-US" sz="2800" dirty="0">
              <a:solidFill>
                <a:schemeClr val="accent2"/>
              </a:solidFill>
            </a:endParaRPr>
          </a:p>
        </p:txBody>
      </p:sp>
      <p:sp>
        <p:nvSpPr>
          <p:cNvPr id="62469" name="TextBox 5"/>
          <p:cNvSpPr txBox="1">
            <a:spLocks noChangeArrowheads="1"/>
          </p:cNvSpPr>
          <p:nvPr/>
        </p:nvSpPr>
        <p:spPr bwMode="auto">
          <a:xfrm>
            <a:off x="419635" y="988408"/>
            <a:ext cx="8343900" cy="1569660"/>
          </a:xfrm>
          <a:prstGeom prst="rect">
            <a:avLst/>
          </a:prstGeom>
          <a:noFill/>
          <a:ln w="9525">
            <a:noFill/>
            <a:miter lim="800000"/>
            <a:headEnd/>
            <a:tailEnd/>
          </a:ln>
        </p:spPr>
        <p:txBody>
          <a:bodyPr>
            <a:spAutoFit/>
          </a:bodyPr>
          <a:lstStyle/>
          <a:p>
            <a:r>
              <a:rPr lang="en-US" dirty="0"/>
              <a:t>This is a </a:t>
            </a:r>
            <a:r>
              <a:rPr lang="en-US" dirty="0">
                <a:solidFill>
                  <a:srgbClr val="FF0000"/>
                </a:solidFill>
              </a:rPr>
              <a:t>point</a:t>
            </a:r>
            <a:r>
              <a:rPr lang="en-US" dirty="0"/>
              <a:t> on an object where the total mass acts as if it is concentrated. </a:t>
            </a:r>
          </a:p>
          <a:p>
            <a:r>
              <a:rPr lang="en-US" dirty="0"/>
              <a:t>Also know as the </a:t>
            </a:r>
            <a:r>
              <a:rPr lang="en-US" dirty="0" err="1"/>
              <a:t>centre</a:t>
            </a:r>
            <a:r>
              <a:rPr lang="en-US" dirty="0"/>
              <a:t> of gravity ~ where the weight force acts on an object</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11" y="2585088"/>
            <a:ext cx="7672246" cy="208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698396"/>
            <a:ext cx="4104456" cy="2013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83233"/>
            <a:ext cx="7784865"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48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367" y="476672"/>
            <a:ext cx="4286250"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8776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Physics\Y13 Physics\3.4 Mechanical Systems 91524\1 Translational motion\To be sorted\L3phy CoM imp Circ\centre of ma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15416"/>
            <a:ext cx="7715250" cy="771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7678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http://www.wired.com/news/images/full/wilkinson_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3096344" cy="413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 descr="fotoparis20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6254" y="764704"/>
            <a:ext cx="362929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92704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611560" y="0"/>
            <a:ext cx="7772400" cy="1470025"/>
          </a:xfrm>
        </p:spPr>
        <p:txBody>
          <a:bodyPr/>
          <a:lstStyle/>
          <a:p>
            <a:pPr eaLnBrk="1" hangingPunct="1"/>
            <a:r>
              <a:rPr lang="en-GB" dirty="0" smtClean="0">
                <a:latin typeface="Arnprior" pitchFamily="2" charset="0"/>
              </a:rPr>
              <a:t>SPOT THE Centre of Gravity</a:t>
            </a:r>
            <a:endParaRPr lang="en-US" dirty="0" smtClean="0">
              <a:latin typeface="Arnprior" pitchFamily="2" charset="0"/>
            </a:endParaRPr>
          </a:p>
        </p:txBody>
      </p:sp>
      <p:pic>
        <p:nvPicPr>
          <p:cNvPr id="7171" name="Picture 4" descr="Person Balancing Using Han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1067032"/>
            <a:ext cx="5923737" cy="4441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6302" y="5508278"/>
            <a:ext cx="7704856" cy="1200329"/>
          </a:xfrm>
          <a:prstGeom prst="rect">
            <a:avLst/>
          </a:prstGeom>
        </p:spPr>
        <p:txBody>
          <a:bodyPr wrap="square">
            <a:spAutoFit/>
          </a:bodyPr>
          <a:lstStyle/>
          <a:p>
            <a:r>
              <a:rPr lang="en-GB" dirty="0"/>
              <a:t>What if he straightened his legs?  </a:t>
            </a:r>
            <a:endParaRPr lang="en-GB" dirty="0" smtClean="0"/>
          </a:p>
          <a:p>
            <a:r>
              <a:rPr lang="en-GB" dirty="0" smtClean="0"/>
              <a:t>That </a:t>
            </a:r>
            <a:r>
              <a:rPr lang="en-GB" dirty="0"/>
              <a:t>would move his centre of gravity to the right, and he would unbalance, tipping clockwise.</a:t>
            </a:r>
            <a:endParaRPr lang="en-US" dirty="0"/>
          </a:p>
        </p:txBody>
      </p:sp>
    </p:spTree>
    <p:extLst>
      <p:ext uri="{BB962C8B-B14F-4D97-AF65-F5344CB8AC3E}">
        <p14:creationId xmlns:p14="http://schemas.microsoft.com/office/powerpoint/2010/main" val="34535595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62000" y="508000"/>
            <a:ext cx="7620000" cy="5842000"/>
          </a:xfrm>
          <a:prstGeom prst="rect">
            <a:avLst/>
          </a:prstGeom>
        </p:spPr>
      </p:pic>
    </p:spTree>
    <p:extLst>
      <p:ext uri="{BB962C8B-B14F-4D97-AF65-F5344CB8AC3E}">
        <p14:creationId xmlns:p14="http://schemas.microsoft.com/office/powerpoint/2010/main" val="159554198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3770</TotalTime>
  <Words>798</Words>
  <Application>Microsoft Macintosh PowerPoint</Application>
  <PresentationFormat>On-screen Show (4:3)</PresentationFormat>
  <Paragraphs>82</Paragraphs>
  <Slides>20</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Default Design</vt:lpstr>
      <vt:lpstr>Blank Presentation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SPOT THE Centre of Gravity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Ted Vittitoe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Ted Vittitoe</dc:creator>
  <cp:lastModifiedBy>Stephen Anderson</cp:lastModifiedBy>
  <cp:revision>146</cp:revision>
  <dcterms:created xsi:type="dcterms:W3CDTF">2002-01-27T23:45:46Z</dcterms:created>
  <dcterms:modified xsi:type="dcterms:W3CDTF">2015-04-11T21:21:00Z</dcterms:modified>
</cp:coreProperties>
</file>